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4v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ls" ContentType="application/vnd.ms-exce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6"/>
  </p:notesMasterIdLst>
  <p:handoutMasterIdLst>
    <p:handoutMasterId r:id="rId97"/>
  </p:handoutMasterIdLst>
  <p:sldIdLst>
    <p:sldId id="622" r:id="rId2"/>
    <p:sldId id="300" r:id="rId3"/>
    <p:sldId id="274" r:id="rId4"/>
    <p:sldId id="429" r:id="rId5"/>
    <p:sldId id="293" r:id="rId6"/>
    <p:sldId id="292" r:id="rId7"/>
    <p:sldId id="423" r:id="rId8"/>
    <p:sldId id="434" r:id="rId9"/>
    <p:sldId id="433" r:id="rId10"/>
    <p:sldId id="634" r:id="rId11"/>
    <p:sldId id="636" r:id="rId12"/>
    <p:sldId id="633" r:id="rId13"/>
    <p:sldId id="635" r:id="rId14"/>
    <p:sldId id="637" r:id="rId15"/>
    <p:sldId id="638" r:id="rId16"/>
    <p:sldId id="615" r:id="rId17"/>
    <p:sldId id="614" r:id="rId18"/>
    <p:sldId id="631" r:id="rId19"/>
    <p:sldId id="632" r:id="rId20"/>
    <p:sldId id="739" r:id="rId21"/>
    <p:sldId id="421" r:id="rId22"/>
    <p:sldId id="740" r:id="rId23"/>
    <p:sldId id="885" r:id="rId24"/>
    <p:sldId id="886" r:id="rId25"/>
    <p:sldId id="887" r:id="rId26"/>
    <p:sldId id="888" r:id="rId27"/>
    <p:sldId id="889" r:id="rId28"/>
    <p:sldId id="890" r:id="rId29"/>
    <p:sldId id="754" r:id="rId30"/>
    <p:sldId id="755" r:id="rId31"/>
    <p:sldId id="751" r:id="rId32"/>
    <p:sldId id="741" r:id="rId33"/>
    <p:sldId id="891" r:id="rId34"/>
    <p:sldId id="742" r:id="rId35"/>
    <p:sldId id="756" r:id="rId36"/>
    <p:sldId id="915" r:id="rId37"/>
    <p:sldId id="916" r:id="rId38"/>
    <p:sldId id="917" r:id="rId39"/>
    <p:sldId id="743" r:id="rId40"/>
    <p:sldId id="757" r:id="rId41"/>
    <p:sldId id="752" r:id="rId42"/>
    <p:sldId id="744" r:id="rId43"/>
    <p:sldId id="918" r:id="rId44"/>
    <p:sldId id="919" r:id="rId45"/>
    <p:sldId id="920" r:id="rId46"/>
    <p:sldId id="921" r:id="rId47"/>
    <p:sldId id="922" r:id="rId48"/>
    <p:sldId id="923" r:id="rId49"/>
    <p:sldId id="924" r:id="rId50"/>
    <p:sldId id="925" r:id="rId51"/>
    <p:sldId id="926" r:id="rId52"/>
    <p:sldId id="927" r:id="rId53"/>
    <p:sldId id="928" r:id="rId54"/>
    <p:sldId id="762" r:id="rId55"/>
    <p:sldId id="929" r:id="rId56"/>
    <p:sldId id="930" r:id="rId57"/>
    <p:sldId id="931" r:id="rId58"/>
    <p:sldId id="932" r:id="rId59"/>
    <p:sldId id="933" r:id="rId60"/>
    <p:sldId id="934" r:id="rId61"/>
    <p:sldId id="935" r:id="rId62"/>
    <p:sldId id="936" r:id="rId63"/>
    <p:sldId id="937" r:id="rId64"/>
    <p:sldId id="938" r:id="rId65"/>
    <p:sldId id="726" r:id="rId66"/>
    <p:sldId id="893" r:id="rId67"/>
    <p:sldId id="939" r:id="rId68"/>
    <p:sldId id="881" r:id="rId69"/>
    <p:sldId id="911" r:id="rId70"/>
    <p:sldId id="913" r:id="rId71"/>
    <p:sldId id="914" r:id="rId72"/>
    <p:sldId id="882" r:id="rId73"/>
    <p:sldId id="767" r:id="rId74"/>
    <p:sldId id="895" r:id="rId75"/>
    <p:sldId id="896" r:id="rId76"/>
    <p:sldId id="897" r:id="rId77"/>
    <p:sldId id="898" r:id="rId78"/>
    <p:sldId id="899" r:id="rId79"/>
    <p:sldId id="900" r:id="rId80"/>
    <p:sldId id="901" r:id="rId81"/>
    <p:sldId id="902" r:id="rId82"/>
    <p:sldId id="903" r:id="rId83"/>
    <p:sldId id="904" r:id="rId84"/>
    <p:sldId id="905" r:id="rId85"/>
    <p:sldId id="906" r:id="rId86"/>
    <p:sldId id="907" r:id="rId87"/>
    <p:sldId id="908" r:id="rId88"/>
    <p:sldId id="909" r:id="rId89"/>
    <p:sldId id="910" r:id="rId90"/>
    <p:sldId id="940" r:id="rId91"/>
    <p:sldId id="941" r:id="rId92"/>
    <p:sldId id="942" r:id="rId93"/>
    <p:sldId id="943" r:id="rId94"/>
    <p:sldId id="944" r:id="rId95"/>
  </p:sldIdLst>
  <p:sldSz cx="12192000" cy="6858000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12" d="100"/>
          <a:sy n="112" d="100"/>
        </p:scale>
        <p:origin x="2100" y="11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wmf"/><Relationship Id="rId2" Type="http://schemas.openxmlformats.org/officeDocument/2006/relationships/image" Target="../media/image162.wmf"/><Relationship Id="rId1" Type="http://schemas.openxmlformats.org/officeDocument/2006/relationships/image" Target="../media/image161.wmf"/><Relationship Id="rId4" Type="http://schemas.openxmlformats.org/officeDocument/2006/relationships/image" Target="../media/image16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BB45D0-30F4-4ACB-AB16-91AD1417D2E7}" type="datetimeFigureOut">
              <a:rPr lang="cs-CZ" smtClean="0"/>
              <a:t>9.3.2022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31258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88" y="9431258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47439-4D1F-4596-BDEC-8E99E71470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42506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29DA2-6E74-4D4C-8D9E-27CBD2705229}" type="datetimeFigureOut">
              <a:rPr lang="cs-CZ" smtClean="0"/>
              <a:t>9.3.2022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77552"/>
            <a:ext cx="5438775" cy="3909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1258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688" y="9431258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E07960-F3C8-4423-B3EE-CE7A595D56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8829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2A1-7B5F-49FC-9C84-A5E8254F5BF5}" type="datetimeFigureOut">
              <a:rPr lang="cs-CZ" smtClean="0"/>
              <a:t>9.3.2022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A3F9-E7E0-4F05-B383-CB9A70493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6205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2A1-7B5F-49FC-9C84-A5E8254F5BF5}" type="datetimeFigureOut">
              <a:rPr lang="cs-CZ" smtClean="0"/>
              <a:t>9.3.2022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A3F9-E7E0-4F05-B383-CB9A70493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6130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2A1-7B5F-49FC-9C84-A5E8254F5BF5}" type="datetimeFigureOut">
              <a:rPr lang="cs-CZ" smtClean="0"/>
              <a:t>9.3.2022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A3F9-E7E0-4F05-B383-CB9A70493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9729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2A1-7B5F-49FC-9C84-A5E8254F5BF5}" type="datetimeFigureOut">
              <a:rPr lang="cs-CZ" smtClean="0"/>
              <a:t>9.3.2022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A3F9-E7E0-4F05-B383-CB9A70493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4592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2A1-7B5F-49FC-9C84-A5E8254F5BF5}" type="datetimeFigureOut">
              <a:rPr lang="cs-CZ" smtClean="0"/>
              <a:t>9.3.2022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A3F9-E7E0-4F05-B383-CB9A70493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866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2A1-7B5F-49FC-9C84-A5E8254F5BF5}" type="datetimeFigureOut">
              <a:rPr lang="cs-CZ" smtClean="0"/>
              <a:t>9.3.2022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A3F9-E7E0-4F05-B383-CB9A70493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6166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2A1-7B5F-49FC-9C84-A5E8254F5BF5}" type="datetimeFigureOut">
              <a:rPr lang="cs-CZ" smtClean="0"/>
              <a:t>9.3.2022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A3F9-E7E0-4F05-B383-CB9A70493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5736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2A1-7B5F-49FC-9C84-A5E8254F5BF5}" type="datetimeFigureOut">
              <a:rPr lang="cs-CZ" smtClean="0"/>
              <a:t>9.3.2022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A3F9-E7E0-4F05-B383-CB9A70493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0004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2A1-7B5F-49FC-9C84-A5E8254F5BF5}" type="datetimeFigureOut">
              <a:rPr lang="cs-CZ" smtClean="0"/>
              <a:t>9.3.2022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A3F9-E7E0-4F05-B383-CB9A70493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7116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2A1-7B5F-49FC-9C84-A5E8254F5BF5}" type="datetimeFigureOut">
              <a:rPr lang="cs-CZ" smtClean="0"/>
              <a:t>9.3.2022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A3F9-E7E0-4F05-B383-CB9A70493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959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2A1-7B5F-49FC-9C84-A5E8254F5BF5}" type="datetimeFigureOut">
              <a:rPr lang="cs-CZ" smtClean="0"/>
              <a:t>9.3.2022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A3F9-E7E0-4F05-B383-CB9A70493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577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812A1-7B5F-49FC-9C84-A5E8254F5BF5}" type="datetimeFigureOut">
              <a:rPr lang="cs-CZ" smtClean="0"/>
              <a:t>9.3.2022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8A3F9-E7E0-4F05-B383-CB9A70493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8478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7" Type="http://schemas.openxmlformats.org/officeDocument/2006/relationships/image" Target="../media/image52.jp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4" Type="http://schemas.openxmlformats.org/officeDocument/2006/relationships/image" Target="../media/image49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gif"/><Relationship Id="rId5" Type="http://schemas.openxmlformats.org/officeDocument/2006/relationships/image" Target="../media/image57.gif"/><Relationship Id="rId4" Type="http://schemas.openxmlformats.org/officeDocument/2006/relationships/image" Target="../media/image56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belprize.org/nobel_prizes/physics/laureates/2015/kajita.html" TargetMode="Externa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hyperlink" Target="http://www.nobelprize.org/nobel_prizes/physics/laureates/2015/mcdonald.html" TargetMode="External"/><Relationship Id="rId4" Type="http://schemas.openxmlformats.org/officeDocument/2006/relationships/image" Target="../media/image110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eking.cz/astronomie/higgsuv-boson.htm" TargetMode="External"/><Relationship Id="rId2" Type="http://schemas.openxmlformats.org/officeDocument/2006/relationships/hyperlink" Target="https://cs.wikipedia.org/wiki/%C5%A0atendran%C3%A1th_Bos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3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g"/><Relationship Id="rId3" Type="http://schemas.openxmlformats.org/officeDocument/2006/relationships/image" Target="../media/image128.gif"/><Relationship Id="rId7" Type="http://schemas.openxmlformats.org/officeDocument/2006/relationships/image" Target="../media/image28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jpeg"/><Relationship Id="rId10" Type="http://schemas.openxmlformats.org/officeDocument/2006/relationships/hyperlink" Target="https://cs.wikipedia.org/wiki/Feynmanovy_diagramy" TargetMode="External"/><Relationship Id="rId4" Type="http://schemas.openxmlformats.org/officeDocument/2006/relationships/image" Target="../media/image129.jpeg"/><Relationship Id="rId9" Type="http://schemas.openxmlformats.org/officeDocument/2006/relationships/image" Target="../media/image133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gi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gi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gif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6.jpeg"/><Relationship Id="rId4" Type="http://schemas.openxmlformats.org/officeDocument/2006/relationships/image" Target="../media/image15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2.wmf"/><Relationship Id="rId11" Type="http://schemas.openxmlformats.org/officeDocument/2006/relationships/image" Target="../media/image165.jpe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64.wmf"/><Relationship Id="rId4" Type="http://schemas.openxmlformats.org/officeDocument/2006/relationships/image" Target="../media/image161.wmf"/><Relationship Id="rId9" Type="http://schemas.openxmlformats.org/officeDocument/2006/relationships/oleObject" Target="../embeddings/oleObject4.bin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jpg"/><Relationship Id="rId4" Type="http://schemas.openxmlformats.org/officeDocument/2006/relationships/image" Target="../media/image13.e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e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e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Radiační biofyzika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69080" y="1808449"/>
            <a:ext cx="4526920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cs-CZ" sz="4000" dirty="0"/>
              <a:t>Přednáška 4 2022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cs-CZ" sz="3200" b="1" dirty="0"/>
              <a:t>Částice </a:t>
            </a:r>
            <a:r>
              <a:rPr lang="en-US" sz="3200" b="1" dirty="0"/>
              <a:t>&amp;</a:t>
            </a:r>
            <a:r>
              <a:rPr lang="cs-CZ" sz="3200" b="1" dirty="0"/>
              <a:t> atomová jádra</a:t>
            </a:r>
            <a:endParaRPr lang="cs-CZ" sz="3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21004" y="1541978"/>
            <a:ext cx="3739609" cy="4735569"/>
          </a:xfrm>
          <a:prstGeom prst="rect">
            <a:avLst/>
          </a:prstGeom>
        </p:spPr>
      </p:pic>
      <p:sp>
        <p:nvSpPr>
          <p:cNvPr id="6" name="Podnadpis 2"/>
          <p:cNvSpPr txBox="1">
            <a:spLocks/>
          </p:cNvSpPr>
          <p:nvPr/>
        </p:nvSpPr>
        <p:spPr>
          <a:xfrm>
            <a:off x="2978780" y="4989001"/>
            <a:ext cx="2581275" cy="1051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Martin Falk</a:t>
            </a:r>
          </a:p>
        </p:txBody>
      </p:sp>
    </p:spTree>
    <p:extLst>
      <p:ext uri="{BB962C8B-B14F-4D97-AF65-F5344CB8AC3E}">
        <p14:creationId xmlns:p14="http://schemas.microsoft.com/office/powerpoint/2010/main" val="1127969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F11823C-5E21-480E-A432-184D5E54A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/>
              <a:t>Princip minima energie dané elektronové konfigurace</a:t>
            </a:r>
          </a:p>
        </p:txBody>
      </p:sp>
      <p:sp>
        <p:nvSpPr>
          <p:cNvPr id="3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8DAAC387-EB5F-4D2B-A5A7-1195B9EA713D}"/>
              </a:ext>
            </a:extLst>
          </p:cNvPr>
          <p:cNvSpPr txBox="1"/>
          <p:nvPr/>
        </p:nvSpPr>
        <p:spPr>
          <a:xfrm>
            <a:off x="511893" y="3338484"/>
            <a:ext cx="6894576" cy="722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1</a:t>
            </a:r>
            <a:r>
              <a:rPr lang="en-US" sz="4000" i="1" dirty="0"/>
              <a:t>s</a:t>
            </a:r>
            <a:r>
              <a:rPr lang="en-US" sz="4000" dirty="0"/>
              <a:t> 2</a:t>
            </a:r>
            <a:r>
              <a:rPr lang="en-US" sz="4000" i="1" dirty="0"/>
              <a:t>s</a:t>
            </a:r>
            <a:r>
              <a:rPr lang="en-US" sz="4000" dirty="0"/>
              <a:t> 2</a:t>
            </a:r>
            <a:r>
              <a:rPr lang="en-US" sz="4000" i="1" dirty="0"/>
              <a:t>p</a:t>
            </a:r>
            <a:r>
              <a:rPr lang="en-US" sz="4000" dirty="0"/>
              <a:t> 3</a:t>
            </a:r>
            <a:r>
              <a:rPr lang="en-US" sz="4000" i="1" dirty="0"/>
              <a:t>s</a:t>
            </a:r>
            <a:r>
              <a:rPr lang="en-US" sz="4000" dirty="0"/>
              <a:t> 3</a:t>
            </a:r>
            <a:r>
              <a:rPr lang="en-US" sz="4000" i="1" dirty="0"/>
              <a:t>p</a:t>
            </a:r>
            <a:r>
              <a:rPr lang="en-US" sz="4000" dirty="0"/>
              <a:t> 4</a:t>
            </a:r>
            <a:r>
              <a:rPr lang="en-US" sz="4000" i="1" dirty="0"/>
              <a:t>s</a:t>
            </a:r>
            <a:r>
              <a:rPr lang="en-US" sz="4000" dirty="0"/>
              <a:t> 3</a:t>
            </a:r>
            <a:r>
              <a:rPr lang="en-US" sz="4000" i="1" dirty="0"/>
              <a:t>d</a:t>
            </a:r>
            <a:r>
              <a:rPr lang="en-US" sz="4000" dirty="0"/>
              <a:t> 4</a:t>
            </a:r>
            <a:r>
              <a:rPr lang="en-US" sz="4000" i="1" dirty="0"/>
              <a:t>p</a:t>
            </a:r>
            <a:r>
              <a:rPr lang="en-US" sz="4000" dirty="0"/>
              <a:t> 5</a:t>
            </a:r>
            <a:r>
              <a:rPr lang="en-US" sz="4000" i="1" dirty="0"/>
              <a:t>s</a:t>
            </a:r>
            <a:r>
              <a:rPr lang="en-US" sz="4000" dirty="0"/>
              <a:t> 4</a:t>
            </a:r>
            <a:r>
              <a:rPr lang="en-US" sz="4000" i="1" dirty="0"/>
              <a:t>d</a:t>
            </a:r>
            <a:r>
              <a:rPr lang="en-US" sz="4000" dirty="0"/>
              <a:t> </a:t>
            </a:r>
            <a:r>
              <a:rPr lang="cs-CZ" sz="4000" dirty="0"/>
              <a:t>   </a:t>
            </a:r>
            <a:r>
              <a:rPr lang="en-US" sz="4000" dirty="0"/>
              <a:t>5</a:t>
            </a:r>
            <a:r>
              <a:rPr lang="en-US" sz="4000" i="1" dirty="0"/>
              <a:t>p</a:t>
            </a:r>
            <a:r>
              <a:rPr lang="en-US" sz="4000" dirty="0"/>
              <a:t> 6</a:t>
            </a:r>
            <a:r>
              <a:rPr lang="en-US" sz="4000" i="1" dirty="0"/>
              <a:t>s</a:t>
            </a:r>
            <a:r>
              <a:rPr lang="en-US" sz="4000" dirty="0"/>
              <a:t> 4</a:t>
            </a:r>
            <a:r>
              <a:rPr lang="en-US" sz="4000" i="1" dirty="0"/>
              <a:t>f</a:t>
            </a:r>
            <a:r>
              <a:rPr lang="en-US" sz="4000" dirty="0"/>
              <a:t> 5</a:t>
            </a:r>
            <a:r>
              <a:rPr lang="en-US" sz="4000" i="1" dirty="0"/>
              <a:t>d</a:t>
            </a:r>
            <a:r>
              <a:rPr lang="en-US" sz="4000" dirty="0"/>
              <a:t> 6</a:t>
            </a:r>
            <a:r>
              <a:rPr lang="en-US" sz="4000" i="1" dirty="0"/>
              <a:t>p</a:t>
            </a:r>
            <a:r>
              <a:rPr lang="en-US" sz="4000" dirty="0"/>
              <a:t> 7</a:t>
            </a:r>
            <a:r>
              <a:rPr lang="en-US" sz="4000" i="1" dirty="0"/>
              <a:t>s</a:t>
            </a:r>
            <a:r>
              <a:rPr lang="en-US" sz="4000" dirty="0"/>
              <a:t> 5</a:t>
            </a:r>
            <a:r>
              <a:rPr lang="en-US" sz="4000" i="1" dirty="0"/>
              <a:t>f</a:t>
            </a:r>
            <a:r>
              <a:rPr lang="en-US" sz="4000" dirty="0"/>
              <a:t> 6</a:t>
            </a:r>
            <a:r>
              <a:rPr lang="en-US" sz="4000" i="1" dirty="0"/>
              <a:t>d</a:t>
            </a:r>
            <a:r>
              <a:rPr lang="en-US" sz="4000" dirty="0"/>
              <a:t> 7</a:t>
            </a:r>
            <a:r>
              <a:rPr lang="en-US" sz="4000" i="1" dirty="0"/>
              <a:t>p</a:t>
            </a:r>
            <a:r>
              <a:rPr lang="en-US" sz="4000" dirty="0"/>
              <a:t> …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1001029-9689-4039-BD82-F045B5CF7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414" y="418658"/>
            <a:ext cx="4251354" cy="4327079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2DFE82E8-F83E-43D3-978A-873AB7174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16" y="5287081"/>
            <a:ext cx="11525272" cy="103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13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2968EFD-75C1-4643-AC40-49AD9B5CB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anchor="b">
            <a:norm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Princip nerozlišitelnosti částic     a Pauliho (vylučovací) princip</a:t>
            </a:r>
            <a:br>
              <a:rPr lang="cs-CZ" sz="2800" b="1" dirty="0">
                <a:solidFill>
                  <a:schemeClr val="bg1"/>
                </a:solidFill>
              </a:rPr>
            </a:br>
            <a:endParaRPr lang="cs-CZ" sz="2800" dirty="0">
              <a:solidFill>
                <a:schemeClr val="bg1"/>
              </a:solidFill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AA5C70-9274-4D72-8033-9F4B749DA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411" y="2288833"/>
            <a:ext cx="6027173" cy="3711571"/>
          </a:xfrm>
        </p:spPr>
        <p:txBody>
          <a:bodyPr>
            <a:noAutofit/>
          </a:bodyPr>
          <a:lstStyle/>
          <a:p>
            <a:r>
              <a:rPr lang="cs-CZ" sz="2200" dirty="0">
                <a:solidFill>
                  <a:schemeClr val="bg1"/>
                </a:solidFill>
              </a:rPr>
              <a:t>Částice téhož druhu jsou nerozlišitelné.</a:t>
            </a:r>
          </a:p>
          <a:p>
            <a:r>
              <a:rPr lang="cs-CZ" sz="2200" dirty="0">
                <a:solidFill>
                  <a:schemeClr val="bg1"/>
                </a:solidFill>
              </a:rPr>
              <a:t>V daném systému nemohou existovat současně dvě částice v témže kvantovém stavu, tj. se stejnými hodnotami všech kvantových čísel </a:t>
            </a:r>
          </a:p>
        </p:txBody>
      </p:sp>
      <p:pic>
        <p:nvPicPr>
          <p:cNvPr id="7" name="Obrázek 6" descr="Obsah obrázku patro, interiér, život&#10;&#10;Popis byl vytvořen automaticky">
            <a:extLst>
              <a:ext uri="{FF2B5EF4-FFF2-40B4-BE49-F238E27FC236}">
                <a16:creationId xmlns:a16="http://schemas.microsoft.com/office/drawing/2014/main" id="{E8001E38-9F8C-4619-986B-E6338A0F0E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180" y="369913"/>
            <a:ext cx="3480665" cy="2784532"/>
          </a:xfrm>
          <a:prstGeom prst="rect">
            <a:avLst/>
          </a:prstGeom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 descr="Obsah obrázku osoba, skupina, dav, hlediště&#10;&#10;Popis byl vytvořen automaticky">
            <a:extLst>
              <a:ext uri="{FF2B5EF4-FFF2-40B4-BE49-F238E27FC236}">
                <a16:creationId xmlns:a16="http://schemas.microsoft.com/office/drawing/2014/main" id="{B71A2762-2855-4E5A-B3F0-620A574A3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661" y="3924824"/>
            <a:ext cx="3588640" cy="2395417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EE26300-CC15-4627-808B-20D4876B4DDF}"/>
              </a:ext>
            </a:extLst>
          </p:cNvPr>
          <p:cNvSpPr txBox="1"/>
          <p:nvPr/>
        </p:nvSpPr>
        <p:spPr>
          <a:xfrm>
            <a:off x="8836759" y="2787946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FERMIONY</a:t>
            </a:r>
          </a:p>
        </p:txBody>
      </p:sp>
      <p:sp>
        <p:nvSpPr>
          <p:cNvPr id="202" name="TextovéPole 201">
            <a:extLst>
              <a:ext uri="{FF2B5EF4-FFF2-40B4-BE49-F238E27FC236}">
                <a16:creationId xmlns:a16="http://schemas.microsoft.com/office/drawing/2014/main" id="{E85455E6-2313-4DFF-8A29-9F456F8A53D2}"/>
              </a:ext>
            </a:extLst>
          </p:cNvPr>
          <p:cNvSpPr txBox="1"/>
          <p:nvPr/>
        </p:nvSpPr>
        <p:spPr>
          <a:xfrm>
            <a:off x="8038661" y="3602867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BOSONY</a:t>
            </a:r>
          </a:p>
        </p:txBody>
      </p:sp>
      <p:sp>
        <p:nvSpPr>
          <p:cNvPr id="204" name="TextovéPole 203">
            <a:extLst>
              <a:ext uri="{FF2B5EF4-FFF2-40B4-BE49-F238E27FC236}">
                <a16:creationId xmlns:a16="http://schemas.microsoft.com/office/drawing/2014/main" id="{CA1EF5FA-EB11-4574-96AE-6FBF75CB4557}"/>
              </a:ext>
            </a:extLst>
          </p:cNvPr>
          <p:cNvSpPr txBox="1"/>
          <p:nvPr/>
        </p:nvSpPr>
        <p:spPr>
          <a:xfrm>
            <a:off x="370668" y="3903512"/>
            <a:ext cx="717914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cs-CZ" sz="2000" dirty="0">
                <a:solidFill>
                  <a:schemeClr val="bg1"/>
                </a:solidFill>
              </a:rPr>
              <a:t>V závislosti na platnosti (resp. neplatnosti) Pauliho principu rozdělujeme částice na dva druhy:</a:t>
            </a:r>
          </a:p>
          <a:p>
            <a:pPr>
              <a:spcBef>
                <a:spcPts val="1200"/>
              </a:spcBef>
            </a:pPr>
            <a:r>
              <a:rPr lang="cs-CZ" sz="2000" b="1" dirty="0">
                <a:solidFill>
                  <a:srgbClr val="FF0000"/>
                </a:solidFill>
              </a:rPr>
              <a:t>1. fermiony</a:t>
            </a:r>
            <a:r>
              <a:rPr lang="cs-CZ" sz="2000" dirty="0">
                <a:solidFill>
                  <a:schemeClr val="bg1"/>
                </a:solidFill>
              </a:rPr>
              <a:t> - částice hmoty (elektron, proton, neutron, …). Poločíselný spin, platí pro ně Pauliho vylučovací princip</a:t>
            </a:r>
          </a:p>
          <a:p>
            <a:pPr>
              <a:spcBef>
                <a:spcPts val="1200"/>
              </a:spcBef>
            </a:pPr>
            <a:r>
              <a:rPr lang="cs-CZ" sz="2000" b="1" dirty="0">
                <a:solidFill>
                  <a:srgbClr val="FF0000"/>
                </a:solidFill>
              </a:rPr>
              <a:t>2. bosony</a:t>
            </a:r>
            <a:r>
              <a:rPr lang="cs-CZ" sz="2000" dirty="0">
                <a:solidFill>
                  <a:schemeClr val="bg1"/>
                </a:solidFill>
              </a:rPr>
              <a:t> - částice silových interakcí (foton, mezon, …) zprostředkující silové interakce mezi částicemi látky; celočíselný spin, neplatí pro ně Pauliho vylučovací</a:t>
            </a:r>
          </a:p>
        </p:txBody>
      </p:sp>
    </p:spTree>
    <p:extLst>
      <p:ext uri="{BB962C8B-B14F-4D97-AF65-F5344CB8AC3E}">
        <p14:creationId xmlns:p14="http://schemas.microsoft.com/office/powerpoint/2010/main" val="2635162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0DF59F-3CAF-4E2C-B33F-C7F0FA93F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54" y="116058"/>
            <a:ext cx="10515600" cy="960122"/>
          </a:xfrm>
        </p:spPr>
        <p:txBody>
          <a:bodyPr/>
          <a:lstStyle/>
          <a:p>
            <a:r>
              <a:rPr lang="cs-CZ" dirty="0" err="1"/>
              <a:t>Hundovo</a:t>
            </a:r>
            <a:r>
              <a:rPr lang="cs-CZ" dirty="0"/>
              <a:t> pravidlo zaplňování orbitalů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59931C-CA4C-4151-A5D4-3EDF67627712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081" y="3498059"/>
            <a:ext cx="1719528" cy="781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D81BC0-8305-4DBD-AF9A-8FB62C215754}"/>
              </a:ext>
            </a:extLst>
          </p:cNvPr>
          <p:cNvSpPr txBox="1">
            <a:spLocks noChangeArrowheads="1"/>
          </p:cNvSpPr>
          <p:nvPr/>
        </p:nvSpPr>
        <p:spPr>
          <a:xfrm>
            <a:off x="371245" y="3698632"/>
            <a:ext cx="1074233" cy="286462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cs-CZ" altLang="cs-CZ" dirty="0"/>
              <a:t>Orbitaly s:</a:t>
            </a:r>
            <a:endParaRPr lang="cs-CZ" altLang="cs-CZ" dirty="0">
              <a:latin typeface="Times New Roman CE" panose="02020603050405020304" pitchFamily="18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6463CF84-0756-4D26-AEA0-7569B336C7E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613" y="2710431"/>
            <a:ext cx="2558520" cy="109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2C64FDFA-192C-4D42-8F16-7DDDCBFAC59F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74"/>
          <a:stretch/>
        </p:blipFill>
        <p:spPr bwMode="auto">
          <a:xfrm>
            <a:off x="7254630" y="5327921"/>
            <a:ext cx="3414566" cy="1379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D71F457A-E687-4F80-A35E-1A03EF34EAE1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3" t="50925" r="33187"/>
          <a:stretch/>
        </p:blipFill>
        <p:spPr bwMode="auto">
          <a:xfrm>
            <a:off x="10750788" y="5393999"/>
            <a:ext cx="1206024" cy="128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230DF1CE-8AE5-499B-B3FE-D780E4129986}"/>
              </a:ext>
            </a:extLst>
          </p:cNvPr>
          <p:cNvSpPr txBox="1">
            <a:spLocks noChangeArrowheads="1"/>
          </p:cNvSpPr>
          <p:nvPr/>
        </p:nvSpPr>
        <p:spPr>
          <a:xfrm>
            <a:off x="6967180" y="2820926"/>
            <a:ext cx="1074233" cy="286462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cs-CZ" altLang="cs-CZ" dirty="0"/>
              <a:t>Orbitaly p:</a:t>
            </a:r>
            <a:endParaRPr lang="cs-CZ" altLang="cs-CZ" dirty="0">
              <a:latin typeface="Times New Roman CE" panose="02020603050405020304" pitchFamily="18" charset="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33DB9ABF-54C3-42CC-A667-503B74437048}"/>
              </a:ext>
            </a:extLst>
          </p:cNvPr>
          <p:cNvSpPr txBox="1">
            <a:spLocks noChangeArrowheads="1"/>
          </p:cNvSpPr>
          <p:nvPr/>
        </p:nvSpPr>
        <p:spPr>
          <a:xfrm>
            <a:off x="6061016" y="5731033"/>
            <a:ext cx="1074233" cy="286462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cs-CZ" altLang="cs-CZ" dirty="0"/>
              <a:t>Orbitaly d:</a:t>
            </a:r>
            <a:endParaRPr lang="cs-CZ" altLang="cs-CZ" dirty="0">
              <a:latin typeface="Times New Roman CE" panose="02020603050405020304" pitchFamily="18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430C5075-423F-4A98-894E-6866AEB9C5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946" y="3587054"/>
            <a:ext cx="8369300" cy="1244600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4709ADAC-CB54-4254-B725-F255E6A18C2F}"/>
              </a:ext>
            </a:extLst>
          </p:cNvPr>
          <p:cNvSpPr txBox="1"/>
          <p:nvPr/>
        </p:nvSpPr>
        <p:spPr>
          <a:xfrm>
            <a:off x="2571110" y="915834"/>
            <a:ext cx="6097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Friedrich Hermann Hund (1896 - 1997)</a:t>
            </a:r>
            <a:r>
              <a:rPr lang="cs-CZ" dirty="0"/>
              <a:t>, německý fyzik</a:t>
            </a:r>
          </a:p>
        </p:txBody>
      </p:sp>
      <p:sp>
        <p:nvSpPr>
          <p:cNvPr id="15" name="Oblouk 14">
            <a:extLst>
              <a:ext uri="{FF2B5EF4-FFF2-40B4-BE49-F238E27FC236}">
                <a16:creationId xmlns:a16="http://schemas.microsoft.com/office/drawing/2014/main" id="{2BAB9470-0177-455B-947D-9F9C81C38651}"/>
              </a:ext>
            </a:extLst>
          </p:cNvPr>
          <p:cNvSpPr/>
          <p:nvPr/>
        </p:nvSpPr>
        <p:spPr>
          <a:xfrm rot="18399753">
            <a:off x="2008867" y="2278681"/>
            <a:ext cx="2518860" cy="3060557"/>
          </a:xfrm>
          <a:prstGeom prst="arc">
            <a:avLst>
              <a:gd name="adj1" fmla="val 14877338"/>
              <a:gd name="adj2" fmla="val 2593346"/>
            </a:avLst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louk 16">
            <a:extLst>
              <a:ext uri="{FF2B5EF4-FFF2-40B4-BE49-F238E27FC236}">
                <a16:creationId xmlns:a16="http://schemas.microsoft.com/office/drawing/2014/main" id="{D99149AB-10D5-4AE7-9457-30EDFE4F7EE0}"/>
              </a:ext>
            </a:extLst>
          </p:cNvPr>
          <p:cNvSpPr/>
          <p:nvPr/>
        </p:nvSpPr>
        <p:spPr>
          <a:xfrm rot="18399753">
            <a:off x="2420664" y="2155959"/>
            <a:ext cx="2877194" cy="3317271"/>
          </a:xfrm>
          <a:prstGeom prst="arc">
            <a:avLst>
              <a:gd name="adj1" fmla="val 14839463"/>
              <a:gd name="adj2" fmla="val 2593346"/>
            </a:avLst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70C0"/>
              </a:solidFill>
            </a:endParaRP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EB056DDC-2038-4533-A5E3-526891FB91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77" y="5416770"/>
            <a:ext cx="4382755" cy="652751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BFE3F1F6-CE95-4942-B1A6-CF0051EE3FB1}"/>
              </a:ext>
            </a:extLst>
          </p:cNvPr>
          <p:cNvSpPr txBox="1"/>
          <p:nvPr/>
        </p:nvSpPr>
        <p:spPr>
          <a:xfrm>
            <a:off x="377871" y="1452976"/>
            <a:ext cx="113625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V degenerovaných orbitalech vznikají elektronové páry až poté, co byl zaplněn každý orbital jedním elektronem. Všechny nespárované elektrony přitom mají stejný spin. V takovém případě má systém nejnižší energii, a proto je nejstabilnější. 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C452013D-18AB-4A5C-BA4E-CD418A934CE5}"/>
              </a:ext>
            </a:extLst>
          </p:cNvPr>
          <p:cNvSpPr txBox="1"/>
          <p:nvPr/>
        </p:nvSpPr>
        <p:spPr>
          <a:xfrm>
            <a:off x="5346018" y="2175112"/>
            <a:ext cx="66402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Degenerované orbitaly jsou orbitaly se stejným </a:t>
            </a:r>
            <a:r>
              <a:rPr lang="cs-CZ" b="1" i="1" dirty="0"/>
              <a:t>n </a:t>
            </a:r>
            <a:r>
              <a:rPr lang="cs-CZ" dirty="0"/>
              <a:t>a </a:t>
            </a:r>
            <a:r>
              <a:rPr lang="cs-CZ" b="1" i="1" dirty="0"/>
              <a:t>l</a:t>
            </a:r>
            <a:r>
              <a:rPr lang="cs-CZ" dirty="0"/>
              <a:t> a liší se pouze </a:t>
            </a:r>
            <a:r>
              <a:rPr lang="cs-CZ" b="1" i="1" dirty="0"/>
              <a:t>m</a:t>
            </a:r>
          </a:p>
        </p:txBody>
      </p: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9D386A95-6457-4D7A-8B6C-799571953222}"/>
              </a:ext>
            </a:extLst>
          </p:cNvPr>
          <p:cNvCxnSpPr/>
          <p:nvPr/>
        </p:nvCxnSpPr>
        <p:spPr>
          <a:xfrm>
            <a:off x="8368748" y="3650974"/>
            <a:ext cx="0" cy="33412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313924E4-0F72-4921-9C87-A15891ED2028}"/>
              </a:ext>
            </a:extLst>
          </p:cNvPr>
          <p:cNvCxnSpPr>
            <a:cxnSpLocks/>
          </p:cNvCxnSpPr>
          <p:nvPr/>
        </p:nvCxnSpPr>
        <p:spPr>
          <a:xfrm flipH="1">
            <a:off x="8725685" y="3650974"/>
            <a:ext cx="472457" cy="33412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>
            <a:extLst>
              <a:ext uri="{FF2B5EF4-FFF2-40B4-BE49-F238E27FC236}">
                <a16:creationId xmlns:a16="http://schemas.microsoft.com/office/drawing/2014/main" id="{364AA836-05EE-41B1-B3A3-B2F4BC1CBE3B}"/>
              </a:ext>
            </a:extLst>
          </p:cNvPr>
          <p:cNvCxnSpPr>
            <a:cxnSpLocks/>
          </p:cNvCxnSpPr>
          <p:nvPr/>
        </p:nvCxnSpPr>
        <p:spPr>
          <a:xfrm flipH="1">
            <a:off x="9047022" y="3607517"/>
            <a:ext cx="1005362" cy="3980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>
            <a:extLst>
              <a:ext uri="{FF2B5EF4-FFF2-40B4-BE49-F238E27FC236}">
                <a16:creationId xmlns:a16="http://schemas.microsoft.com/office/drawing/2014/main" id="{82C48882-AF16-45A1-8812-4944A1FEA0DC}"/>
              </a:ext>
            </a:extLst>
          </p:cNvPr>
          <p:cNvCxnSpPr>
            <a:cxnSpLocks/>
          </p:cNvCxnSpPr>
          <p:nvPr/>
        </p:nvCxnSpPr>
        <p:spPr>
          <a:xfrm flipV="1">
            <a:off x="11362606" y="4870269"/>
            <a:ext cx="377831" cy="38903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35">
            <a:extLst>
              <a:ext uri="{FF2B5EF4-FFF2-40B4-BE49-F238E27FC236}">
                <a16:creationId xmlns:a16="http://schemas.microsoft.com/office/drawing/2014/main" id="{BB187F59-74F4-4145-BC34-70FD4E62B294}"/>
              </a:ext>
            </a:extLst>
          </p:cNvPr>
          <p:cNvCxnSpPr>
            <a:cxnSpLocks/>
          </p:cNvCxnSpPr>
          <p:nvPr/>
        </p:nvCxnSpPr>
        <p:spPr>
          <a:xfrm flipV="1">
            <a:off x="10256182" y="4875111"/>
            <a:ext cx="1178111" cy="4963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se šipkou 37">
            <a:extLst>
              <a:ext uri="{FF2B5EF4-FFF2-40B4-BE49-F238E27FC236}">
                <a16:creationId xmlns:a16="http://schemas.microsoft.com/office/drawing/2014/main" id="{8DF4C91A-C440-4753-B853-E71D9F34B6B2}"/>
              </a:ext>
            </a:extLst>
          </p:cNvPr>
          <p:cNvCxnSpPr>
            <a:cxnSpLocks/>
          </p:cNvCxnSpPr>
          <p:nvPr/>
        </p:nvCxnSpPr>
        <p:spPr>
          <a:xfrm flipV="1">
            <a:off x="9360787" y="4870269"/>
            <a:ext cx="1780455" cy="50719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se šipkou 39">
            <a:extLst>
              <a:ext uri="{FF2B5EF4-FFF2-40B4-BE49-F238E27FC236}">
                <a16:creationId xmlns:a16="http://schemas.microsoft.com/office/drawing/2014/main" id="{B023F932-F8FC-4806-854F-8B33E53D02AA}"/>
              </a:ext>
            </a:extLst>
          </p:cNvPr>
          <p:cNvCxnSpPr>
            <a:cxnSpLocks/>
          </p:cNvCxnSpPr>
          <p:nvPr/>
        </p:nvCxnSpPr>
        <p:spPr>
          <a:xfrm flipV="1">
            <a:off x="8595690" y="4875111"/>
            <a:ext cx="2192887" cy="4963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se šipkou 41">
            <a:extLst>
              <a:ext uri="{FF2B5EF4-FFF2-40B4-BE49-F238E27FC236}">
                <a16:creationId xmlns:a16="http://schemas.microsoft.com/office/drawing/2014/main" id="{789330B0-84F6-4386-BCA2-7E8BD0631883}"/>
              </a:ext>
            </a:extLst>
          </p:cNvPr>
          <p:cNvCxnSpPr>
            <a:cxnSpLocks/>
          </p:cNvCxnSpPr>
          <p:nvPr/>
        </p:nvCxnSpPr>
        <p:spPr>
          <a:xfrm flipV="1">
            <a:off x="7678182" y="4850604"/>
            <a:ext cx="2795307" cy="47731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0629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54DC6D-709E-476E-81B5-C785E04F6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stůl&#10;&#10;Popis byl vytvořen automaticky">
            <a:extLst>
              <a:ext uri="{FF2B5EF4-FFF2-40B4-BE49-F238E27FC236}">
                <a16:creationId xmlns:a16="http://schemas.microsoft.com/office/drawing/2014/main" id="{33078D5B-25B7-4837-B75C-15AA23631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89" y="163291"/>
            <a:ext cx="7005266" cy="653141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A38C12C-230B-49BC-A045-93FD672F4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983" y="1263813"/>
            <a:ext cx="2754897" cy="72128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707357D-583F-4334-AFEB-423B60ACAB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7"/>
          <a:stretch/>
        </p:blipFill>
        <p:spPr>
          <a:xfrm>
            <a:off x="7644622" y="2890721"/>
            <a:ext cx="4168943" cy="43420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6CE4421-88C7-4E06-ABD4-8156F7AB1F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608" y="4739750"/>
            <a:ext cx="3771900" cy="147828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69FC5156-3949-417C-8382-1225FD19C1F9}"/>
              </a:ext>
            </a:extLst>
          </p:cNvPr>
          <p:cNvSpPr txBox="1"/>
          <p:nvPr/>
        </p:nvSpPr>
        <p:spPr>
          <a:xfrm>
            <a:off x="7897621" y="729761"/>
            <a:ext cx="1716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Excitované stavy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6F3ACC3-6FEE-4C62-86B4-7027A70E6DDB}"/>
              </a:ext>
            </a:extLst>
          </p:cNvPr>
          <p:cNvSpPr txBox="1"/>
          <p:nvPr/>
        </p:nvSpPr>
        <p:spPr>
          <a:xfrm>
            <a:off x="7900080" y="2404710"/>
            <a:ext cx="188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Kationty a anionty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82E5829-863A-43AC-8973-23A2B9FD983E}"/>
              </a:ext>
            </a:extLst>
          </p:cNvPr>
          <p:cNvSpPr txBox="1"/>
          <p:nvPr/>
        </p:nvSpPr>
        <p:spPr>
          <a:xfrm>
            <a:off x="7897622" y="3956229"/>
            <a:ext cx="3456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Zkrácený zápis s využitím konfigurací inertních plynů</a:t>
            </a:r>
          </a:p>
        </p:txBody>
      </p:sp>
    </p:spTree>
    <p:extLst>
      <p:ext uri="{BB962C8B-B14F-4D97-AF65-F5344CB8AC3E}">
        <p14:creationId xmlns:p14="http://schemas.microsoft.com/office/powerpoint/2010/main" val="637768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961A6F-BC62-421F-B5D1-2913A6F8F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3578"/>
            <a:ext cx="4595071" cy="1645501"/>
          </a:xfrm>
        </p:spPr>
        <p:txBody>
          <a:bodyPr>
            <a:normAutofit/>
          </a:bodyPr>
          <a:lstStyle/>
          <a:p>
            <a:r>
              <a:rPr lang="cs-CZ" b="1"/>
              <a:t>Důsledky Pauliho principu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393635-0428-42F9-A70A-041C27F73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908" y="2548467"/>
            <a:ext cx="5108363" cy="3628495"/>
          </a:xfrm>
        </p:spPr>
        <p:txBody>
          <a:bodyPr>
            <a:noAutofit/>
          </a:bodyPr>
          <a:lstStyle/>
          <a:p>
            <a:r>
              <a:rPr lang="cs-CZ" sz="2000" dirty="0"/>
              <a:t> </a:t>
            </a:r>
            <a:r>
              <a:rPr lang="cs-CZ" sz="2000" dirty="0">
                <a:sym typeface="Wingdings" panose="05000000000000000000" pitchFamily="2" charset="2"/>
              </a:rPr>
              <a:t> </a:t>
            </a:r>
            <a:r>
              <a:rPr lang="cs-CZ" sz="2000" dirty="0"/>
              <a:t>může existovat </a:t>
            </a:r>
            <a:r>
              <a:rPr lang="cs-CZ" sz="2000" b="1" dirty="0">
                <a:solidFill>
                  <a:srgbClr val="FF0000"/>
                </a:solidFill>
              </a:rPr>
              <a:t>jen určitý počet druhů atomů</a:t>
            </a:r>
            <a:r>
              <a:rPr lang="cs-CZ" sz="2000" dirty="0"/>
              <a:t> s přesným rozložením elektronů ve svých obalech.</a:t>
            </a:r>
          </a:p>
          <a:p>
            <a:r>
              <a:rPr lang="cs-CZ" sz="2000" dirty="0">
                <a:sym typeface="Wingdings" panose="05000000000000000000" pitchFamily="2" charset="2"/>
              </a:rPr>
              <a:t></a:t>
            </a:r>
            <a:r>
              <a:rPr lang="cs-CZ" sz="2000" dirty="0"/>
              <a:t> </a:t>
            </a:r>
            <a:r>
              <a:rPr lang="cs-CZ" sz="2000" b="1" dirty="0">
                <a:solidFill>
                  <a:srgbClr val="FF0000"/>
                </a:solidFill>
              </a:rPr>
              <a:t>Vysvětluje zákonitosti periodické soustavy prvků</a:t>
            </a:r>
            <a:r>
              <a:rPr lang="cs-CZ" sz="2000" dirty="0"/>
              <a:t> a tím i celého bohatství chemických sloučenin i biologických systémů. </a:t>
            </a:r>
          </a:p>
          <a:p>
            <a:r>
              <a:rPr lang="cs-CZ" sz="2000" dirty="0">
                <a:sym typeface="Wingdings" panose="05000000000000000000" pitchFamily="2" charset="2"/>
              </a:rPr>
              <a:t> </a:t>
            </a:r>
            <a:r>
              <a:rPr lang="cs-CZ" sz="2000" dirty="0"/>
              <a:t>jeho platnost </a:t>
            </a:r>
            <a:r>
              <a:rPr lang="cs-CZ" sz="2000" b="1" dirty="0">
                <a:solidFill>
                  <a:srgbClr val="FF0000"/>
                </a:solidFill>
              </a:rPr>
              <a:t>umožňuje existenci celého našeho světa</a:t>
            </a:r>
            <a:r>
              <a:rPr lang="cs-CZ" sz="2000" dirty="0"/>
              <a:t> (např. </a:t>
            </a:r>
            <a:r>
              <a:rPr lang="cs-CZ" sz="2000" dirty="0">
                <a:solidFill>
                  <a:srgbClr val="00B050"/>
                </a:solidFill>
              </a:rPr>
              <a:t>fotony</a:t>
            </a:r>
            <a:r>
              <a:rPr lang="cs-CZ" sz="2000" dirty="0"/>
              <a:t>, pro které Pauliho princip neplatí, mohou být všechny v témže kvantovém stavu, s touž energií a frekvencí, vytvářet elektromagnetickou vlnu, ale nelze z nich budovat žádné struktury.</a:t>
            </a: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003713C1-2FB2-413B-BF91-3AE41726F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991" y="3474720"/>
            <a:ext cx="6100914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90795B4D-5022-4A7F-A01D-8D880B7CD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9584" y="0"/>
            <a:ext cx="6192415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D19018-DE7C-4796-ADF2-AD2EB0FC0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 descr="Obsah obrázku strom, exteriér, žirafa, savci&#10;&#10;Popis byl vytvořen automaticky">
            <a:extLst>
              <a:ext uri="{FF2B5EF4-FFF2-40B4-BE49-F238E27FC236}">
                <a16:creationId xmlns:a16="http://schemas.microsoft.com/office/drawing/2014/main" id="{451FBEA7-209B-4D9F-A884-A5659CD29C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299" y="321734"/>
            <a:ext cx="1705534" cy="273981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1A0A2C2-4F85-44AF-8708-8DCA4B550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9624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ázek 6" descr="Obsah obrázku rostlina, květina, exteriér, růžová&#10;&#10;Popis byl vytvořen automaticky">
            <a:extLst>
              <a:ext uri="{FF2B5EF4-FFF2-40B4-BE49-F238E27FC236}">
                <a16:creationId xmlns:a16="http://schemas.microsoft.com/office/drawing/2014/main" id="{BD944ECC-A18A-4618-A565-D553D36BB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775" y="807978"/>
            <a:ext cx="2364317" cy="1767326"/>
          </a:xfrm>
          <a:prstGeom prst="rect">
            <a:avLst/>
          </a:prstGeom>
        </p:spPr>
      </p:pic>
      <p:pic>
        <p:nvPicPr>
          <p:cNvPr id="9" name="Obrázek 8" descr="Obsah obrázku hvězda, tmavé, noční obloha&#10;&#10;Popis byl vytvořen automaticky">
            <a:extLst>
              <a:ext uri="{FF2B5EF4-FFF2-40B4-BE49-F238E27FC236}">
                <a16:creationId xmlns:a16="http://schemas.microsoft.com/office/drawing/2014/main" id="{B8A9D9FD-FC83-4448-AE43-9AA1BEF37C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535" y="3796452"/>
            <a:ext cx="4550929" cy="255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369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letadlo&#10;&#10;Popis byl vytvořen automaticky">
            <a:extLst>
              <a:ext uri="{FF2B5EF4-FFF2-40B4-BE49-F238E27FC236}">
                <a16:creationId xmlns:a16="http://schemas.microsoft.com/office/drawing/2014/main" id="{E1524232-779C-4026-9E94-E65317FB1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856" y="3134696"/>
            <a:ext cx="3412799" cy="341279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02A1E4D-F5C9-4811-87CB-221A0A30C4C5}"/>
              </a:ext>
            </a:extLst>
          </p:cNvPr>
          <p:cNvSpPr txBox="1"/>
          <p:nvPr/>
        </p:nvSpPr>
        <p:spPr>
          <a:xfrm>
            <a:off x="948403" y="518595"/>
            <a:ext cx="1074224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cs-CZ" altLang="cs-CZ" sz="3600" b="1" dirty="0" err="1"/>
              <a:t>Rutherford</a:t>
            </a:r>
            <a:r>
              <a:rPr lang="cs-CZ" altLang="cs-CZ" sz="3600" b="1" dirty="0"/>
              <a:t> – stále nám něco v modelu atomu chybí!</a:t>
            </a:r>
          </a:p>
          <a:p>
            <a:pPr>
              <a:spcBef>
                <a:spcPts val="600"/>
              </a:spcBef>
            </a:pPr>
            <a:r>
              <a:rPr lang="cs-CZ" altLang="cs-CZ" sz="2400" dirty="0"/>
              <a:t>Uvědomoval si </a:t>
            </a:r>
            <a:r>
              <a:rPr lang="cs-CZ" altLang="cs-CZ" sz="2400" u="sng" dirty="0"/>
              <a:t>problémy se stávajícím modelem atomu složeného pouze z p</a:t>
            </a:r>
            <a:r>
              <a:rPr lang="cs-CZ" altLang="cs-CZ" sz="2400" u="sng" baseline="30000" dirty="0"/>
              <a:t>+</a:t>
            </a:r>
            <a:r>
              <a:rPr lang="cs-CZ" altLang="cs-CZ" sz="2400" u="sng" dirty="0"/>
              <a:t> a e</a:t>
            </a:r>
            <a:r>
              <a:rPr lang="cs-CZ" altLang="cs-CZ" sz="2400" u="sng" baseline="30000" dirty="0"/>
              <a:t>-</a:t>
            </a:r>
          </a:p>
          <a:p>
            <a:pPr>
              <a:spcBef>
                <a:spcPts val="600"/>
              </a:spcBef>
            </a:pPr>
            <a:r>
              <a:rPr lang="cs-CZ" altLang="cs-CZ" sz="2400" dirty="0"/>
              <a:t>Neseděla hmota atomů a zároveň elektroneutrální charakter atomu</a:t>
            </a:r>
          </a:p>
          <a:p>
            <a:pPr>
              <a:spcBef>
                <a:spcPts val="600"/>
              </a:spcBef>
            </a:pPr>
            <a:r>
              <a:rPr lang="cs-CZ" altLang="cs-CZ" sz="2400" dirty="0"/>
              <a:t>Předpokládalo se, že p</a:t>
            </a:r>
            <a:r>
              <a:rPr lang="cs-CZ" altLang="cs-CZ" sz="2400" baseline="30000" dirty="0"/>
              <a:t>+</a:t>
            </a:r>
            <a:r>
              <a:rPr lang="cs-CZ" altLang="cs-CZ" sz="2400" dirty="0"/>
              <a:t> jsou v jádře stíněny e</a:t>
            </a:r>
            <a:r>
              <a:rPr lang="cs-CZ" altLang="cs-CZ" sz="2400" baseline="30000" dirty="0"/>
              <a:t>-</a:t>
            </a:r>
            <a:r>
              <a:rPr lang="cs-CZ" altLang="cs-CZ" sz="2400" dirty="0"/>
              <a:t>, ty by ale musely být extrémně vysoce energetické, což nesouhlasilo s pozorováními</a:t>
            </a:r>
          </a:p>
          <a:p>
            <a:pPr>
              <a:spcBef>
                <a:spcPts val="600"/>
              </a:spcBef>
            </a:pPr>
            <a:r>
              <a:rPr lang="cs-CZ" altLang="cs-CZ" sz="2400" dirty="0" err="1"/>
              <a:t>Rutherford</a:t>
            </a:r>
            <a:r>
              <a:rPr lang="cs-CZ" altLang="cs-CZ" sz="2400" dirty="0"/>
              <a:t> proto </a:t>
            </a:r>
            <a:r>
              <a:rPr lang="cs-CZ" altLang="cs-CZ" sz="2400" u="sng" dirty="0"/>
              <a:t>teoreticky předpověděl neutron</a:t>
            </a:r>
            <a:r>
              <a:rPr lang="cs-CZ" altLang="cs-CZ" sz="2400" dirty="0"/>
              <a:t>, aby byly atomy stabilní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0FD8EC4-E534-4ADB-8719-0FA1F0445216}"/>
              </a:ext>
            </a:extLst>
          </p:cNvPr>
          <p:cNvSpPr txBox="1"/>
          <p:nvPr/>
        </p:nvSpPr>
        <p:spPr>
          <a:xfrm>
            <a:off x="5741894" y="3980861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16DA837-3B2F-494D-87D3-1A217DDC56E6}"/>
              </a:ext>
            </a:extLst>
          </p:cNvPr>
          <p:cNvSpPr txBox="1"/>
          <p:nvPr/>
        </p:nvSpPr>
        <p:spPr>
          <a:xfrm>
            <a:off x="4638062" y="4425596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B01A25C-252E-4CB6-AEEC-144072B2C72D}"/>
              </a:ext>
            </a:extLst>
          </p:cNvPr>
          <p:cNvSpPr txBox="1"/>
          <p:nvPr/>
        </p:nvSpPr>
        <p:spPr>
          <a:xfrm>
            <a:off x="5669162" y="5543317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2B19EC4-3CED-4A68-9AE9-CD7225E0EBAB}"/>
              </a:ext>
            </a:extLst>
          </p:cNvPr>
          <p:cNvSpPr txBox="1"/>
          <p:nvPr/>
        </p:nvSpPr>
        <p:spPr>
          <a:xfrm>
            <a:off x="6671961" y="3579563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58517B9-E0EF-4263-9C7B-FD0AC11A012D}"/>
              </a:ext>
            </a:extLst>
          </p:cNvPr>
          <p:cNvSpPr txBox="1"/>
          <p:nvPr/>
        </p:nvSpPr>
        <p:spPr>
          <a:xfrm>
            <a:off x="4876306" y="3757246"/>
            <a:ext cx="3738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D8B373E-1A99-4EA4-A767-742F3958E3A5}"/>
              </a:ext>
            </a:extLst>
          </p:cNvPr>
          <p:cNvSpPr txBox="1"/>
          <p:nvPr/>
        </p:nvSpPr>
        <p:spPr>
          <a:xfrm>
            <a:off x="5987314" y="3249402"/>
            <a:ext cx="3738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340185E-4BD2-4843-BEEB-94629AE54E5A}"/>
              </a:ext>
            </a:extLst>
          </p:cNvPr>
          <p:cNvSpPr txBox="1"/>
          <p:nvPr/>
        </p:nvSpPr>
        <p:spPr>
          <a:xfrm>
            <a:off x="5603966" y="4766854"/>
            <a:ext cx="3738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6049882-E798-4EB2-849B-B16BAB2A83D4}"/>
              </a:ext>
            </a:extLst>
          </p:cNvPr>
          <p:cNvSpPr txBox="1"/>
          <p:nvPr/>
        </p:nvSpPr>
        <p:spPr>
          <a:xfrm>
            <a:off x="6370662" y="4172744"/>
            <a:ext cx="3738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B0A5224-0219-41EB-BA78-9FF4CD16ACDD}"/>
              </a:ext>
            </a:extLst>
          </p:cNvPr>
          <p:cNvSpPr txBox="1"/>
          <p:nvPr/>
        </p:nvSpPr>
        <p:spPr>
          <a:xfrm>
            <a:off x="6996799" y="4232532"/>
            <a:ext cx="3738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>
                <a:solidFill>
                  <a:schemeClr val="bg1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875945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2650" y="-56451"/>
            <a:ext cx="7886700" cy="1325563"/>
          </a:xfrm>
        </p:spPr>
        <p:txBody>
          <a:bodyPr/>
          <a:lstStyle/>
          <a:p>
            <a:r>
              <a:rPr lang="cs-CZ" b="1" dirty="0"/>
              <a:t>Objev neutronu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2476" y="1033245"/>
            <a:ext cx="7428358" cy="21538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2400" dirty="0"/>
              <a:t>1932 </a:t>
            </a:r>
            <a:r>
              <a:rPr lang="cs-CZ" sz="2400" b="1" dirty="0"/>
              <a:t>James </a:t>
            </a:r>
            <a:r>
              <a:rPr lang="cs-CZ" sz="2400" b="1" dirty="0" err="1"/>
              <a:t>Chadwick</a:t>
            </a:r>
            <a:r>
              <a:rPr lang="cs-CZ" sz="2400" b="1" dirty="0"/>
              <a:t> </a:t>
            </a:r>
            <a:r>
              <a:rPr lang="cs-CZ" sz="2400" dirty="0"/>
              <a:t>(1935 </a:t>
            </a:r>
            <a:r>
              <a:rPr lang="cs-CZ" sz="2400" dirty="0" err="1"/>
              <a:t>Nebelova</a:t>
            </a:r>
            <a:r>
              <a:rPr lang="cs-CZ" sz="2400" dirty="0"/>
              <a:t> cena za fyziku) – pracoval s </a:t>
            </a:r>
            <a:r>
              <a:rPr lang="cs-CZ" sz="2400" dirty="0" err="1"/>
              <a:t>Rutherfordem</a:t>
            </a:r>
            <a:r>
              <a:rPr lang="cs-CZ" sz="2400" dirty="0"/>
              <a:t>, objev neutronu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2400" dirty="0"/>
              <a:t>Později vyšlo najevo, že němečtí vědci objevili neutron ve stejnou dobu. Ale objevitel </a:t>
            </a:r>
            <a:r>
              <a:rPr lang="cs-CZ" sz="2400" b="1" dirty="0"/>
              <a:t>Hans </a:t>
            </a:r>
            <a:r>
              <a:rPr lang="cs-CZ" sz="2400" b="1" dirty="0" err="1"/>
              <a:t>Falkenhagen</a:t>
            </a:r>
            <a:r>
              <a:rPr lang="cs-CZ" sz="2400" b="1" dirty="0"/>
              <a:t> </a:t>
            </a:r>
            <a:r>
              <a:rPr lang="cs-CZ" sz="2400" dirty="0"/>
              <a:t>se obával zveřejnění svých výzkumů.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cs-CZ" sz="2400" dirty="0"/>
          </a:p>
          <a:p>
            <a:pPr>
              <a:lnSpc>
                <a:spcPct val="100000"/>
              </a:lnSpc>
            </a:pPr>
            <a:endParaRPr lang="cs-CZ" sz="2400" dirty="0"/>
          </a:p>
        </p:txBody>
      </p:sp>
      <p:pic>
        <p:nvPicPr>
          <p:cNvPr id="4" name="Picture 12" descr="chadwi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07265" y="806355"/>
            <a:ext cx="1333500" cy="1885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2007" y="883431"/>
            <a:ext cx="1759958" cy="1731798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701" y="5228334"/>
            <a:ext cx="7236442" cy="906368"/>
          </a:xfrm>
          <a:prstGeom prst="rect">
            <a:avLst/>
          </a:prstGeom>
        </p:spPr>
      </p:pic>
      <p:sp>
        <p:nvSpPr>
          <p:cNvPr id="29" name="Zástupný symbol pro obsah 2"/>
          <p:cNvSpPr txBox="1">
            <a:spLocks/>
          </p:cNvSpPr>
          <p:nvPr/>
        </p:nvSpPr>
        <p:spPr>
          <a:xfrm>
            <a:off x="666750" y="3602395"/>
            <a:ext cx="7290327" cy="1444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2400" dirty="0"/>
              <a:t>Když se </a:t>
            </a:r>
            <a:r>
              <a:rPr lang="cs-CZ" sz="2400" dirty="0" err="1"/>
              <a:t>Chadwick</a:t>
            </a:r>
            <a:r>
              <a:rPr lang="cs-CZ" sz="2400" dirty="0"/>
              <a:t> dozvěděl o </a:t>
            </a:r>
            <a:r>
              <a:rPr lang="cs-CZ" sz="2400" dirty="0" err="1"/>
              <a:t>Falkenhagenovu</a:t>
            </a:r>
            <a:r>
              <a:rPr lang="cs-CZ" sz="2400" dirty="0"/>
              <a:t> objevu, nabídl mu, že se o Nobelovu cenu podělí. </a:t>
            </a:r>
            <a:r>
              <a:rPr lang="cs-CZ" sz="2400" dirty="0" err="1"/>
              <a:t>Falkenhagen</a:t>
            </a:r>
            <a:r>
              <a:rPr lang="cs-CZ" sz="2400" dirty="0"/>
              <a:t> ale skromně odmítl.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cs-CZ" sz="2400" dirty="0"/>
          </a:p>
          <a:p>
            <a:pPr>
              <a:lnSpc>
                <a:spcPct val="100000"/>
              </a:lnSpc>
            </a:pPr>
            <a:endParaRPr lang="cs-CZ" sz="2400" dirty="0"/>
          </a:p>
        </p:txBody>
      </p:sp>
      <p:sp>
        <p:nvSpPr>
          <p:cNvPr id="8" name="Obdélník 7"/>
          <p:cNvSpPr/>
          <p:nvPr/>
        </p:nvSpPr>
        <p:spPr>
          <a:xfrm>
            <a:off x="9059273" y="5647419"/>
            <a:ext cx="26148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Hans </a:t>
            </a:r>
            <a:r>
              <a:rPr lang="cs-CZ" b="1" dirty="0" err="1"/>
              <a:t>Falkenhagen</a:t>
            </a:r>
            <a:endParaRPr lang="cs-CZ" b="1" dirty="0"/>
          </a:p>
          <a:p>
            <a:r>
              <a:rPr lang="cs-CZ" dirty="0"/>
              <a:t>13.05.1895</a:t>
            </a:r>
            <a:r>
              <a:rPr lang="cs-CZ" b="1" dirty="0"/>
              <a:t> – </a:t>
            </a:r>
            <a:r>
              <a:rPr lang="cs-CZ" dirty="0"/>
              <a:t>26.06.1971</a:t>
            </a:r>
            <a:r>
              <a:rPr lang="cs-CZ" b="1" dirty="0"/>
              <a:t> </a:t>
            </a:r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9074015" y="2744146"/>
            <a:ext cx="1792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James </a:t>
            </a:r>
            <a:r>
              <a:rPr lang="cs-CZ" b="1" dirty="0" err="1"/>
              <a:t>Chadwick</a:t>
            </a:r>
            <a:r>
              <a:rPr lang="cs-CZ" b="1" dirty="0"/>
              <a:t> </a:t>
            </a:r>
            <a:endParaRPr lang="cs-CZ" dirty="0"/>
          </a:p>
        </p:txBody>
      </p:sp>
      <p:pic>
        <p:nvPicPr>
          <p:cNvPr id="10" name="Obrázek 9" descr="Obsah obrázku muž, osoba, oblek, nošení&#10;&#10;Popis byl vytvořen automaticky">
            <a:extLst>
              <a:ext uri="{FF2B5EF4-FFF2-40B4-BE49-F238E27FC236}">
                <a16:creationId xmlns:a16="http://schemas.microsoft.com/office/drawing/2014/main" id="{0CC6A14E-233D-442B-B7DB-FA5BCDA73F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908" y="3326336"/>
            <a:ext cx="1746585" cy="232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0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F1E8018D-D29A-4B9D-BF9C-9F4D7BA12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291" y="3296652"/>
            <a:ext cx="12202113" cy="3561346"/>
          </a:xfrm>
          <a:custGeom>
            <a:avLst/>
            <a:gdLst>
              <a:gd name="connsiteX0" fmla="*/ 0 w 12202113"/>
              <a:gd name="connsiteY0" fmla="*/ 3188466 h 3188466"/>
              <a:gd name="connsiteX1" fmla="*/ 10116 w 12202113"/>
              <a:gd name="connsiteY1" fmla="*/ 2657641 h 3188466"/>
              <a:gd name="connsiteX2" fmla="*/ 10116 w 12202113"/>
              <a:gd name="connsiteY2" fmla="*/ 0 h 3188466"/>
              <a:gd name="connsiteX3" fmla="*/ 12202113 w 12202113"/>
              <a:gd name="connsiteY3" fmla="*/ 0 h 3188466"/>
              <a:gd name="connsiteX4" fmla="*/ 12202113 w 12202113"/>
              <a:gd name="connsiteY4" fmla="*/ 2879832 h 3188466"/>
              <a:gd name="connsiteX5" fmla="*/ 12198167 w 12202113"/>
              <a:gd name="connsiteY5" fmla="*/ 2880360 h 3188466"/>
              <a:gd name="connsiteX6" fmla="*/ 12122128 w 12202113"/>
              <a:gd name="connsiteY6" fmla="*/ 2887194 h 3188466"/>
              <a:gd name="connsiteX7" fmla="*/ 12028868 w 12202113"/>
              <a:gd name="connsiteY7" fmla="*/ 2911786 h 3188466"/>
              <a:gd name="connsiteX8" fmla="*/ 11995238 w 12202113"/>
              <a:gd name="connsiteY8" fmla="*/ 2914090 h 3188466"/>
              <a:gd name="connsiteX9" fmla="*/ 11996460 w 12202113"/>
              <a:gd name="connsiteY9" fmla="*/ 2918442 h 3188466"/>
              <a:gd name="connsiteX10" fmla="*/ 11983968 w 12202113"/>
              <a:gd name="connsiteY10" fmla="*/ 2918762 h 3188466"/>
              <a:gd name="connsiteX11" fmla="*/ 11956084 w 12202113"/>
              <a:gd name="connsiteY11" fmla="*/ 2918868 h 3188466"/>
              <a:gd name="connsiteX12" fmla="*/ 11872586 w 12202113"/>
              <a:gd name="connsiteY12" fmla="*/ 2920076 h 3188466"/>
              <a:gd name="connsiteX13" fmla="*/ 11849804 w 12202113"/>
              <a:gd name="connsiteY13" fmla="*/ 2928420 h 3188466"/>
              <a:gd name="connsiteX14" fmla="*/ 11828254 w 12202113"/>
              <a:gd name="connsiteY14" fmla="*/ 2928551 h 3188466"/>
              <a:gd name="connsiteX15" fmla="*/ 11703277 w 12202113"/>
              <a:gd name="connsiteY15" fmla="*/ 2939735 h 3188466"/>
              <a:gd name="connsiteX16" fmla="*/ 11686094 w 12202113"/>
              <a:gd name="connsiteY16" fmla="*/ 2940570 h 3188466"/>
              <a:gd name="connsiteX17" fmla="*/ 11676788 w 12202113"/>
              <a:gd name="connsiteY17" fmla="*/ 2944321 h 3188466"/>
              <a:gd name="connsiteX18" fmla="*/ 11643464 w 12202113"/>
              <a:gd name="connsiteY18" fmla="*/ 2945066 h 3188466"/>
              <a:gd name="connsiteX19" fmla="*/ 11641922 w 12202113"/>
              <a:gd name="connsiteY19" fmla="*/ 2947200 h 3188466"/>
              <a:gd name="connsiteX20" fmla="*/ 11532386 w 12202113"/>
              <a:gd name="connsiteY20" fmla="*/ 2965529 h 3188466"/>
              <a:gd name="connsiteX21" fmla="*/ 11513619 w 12202113"/>
              <a:gd name="connsiteY21" fmla="*/ 2968556 h 3188466"/>
              <a:gd name="connsiteX22" fmla="*/ 11497404 w 12202113"/>
              <a:gd name="connsiteY22" fmla="*/ 2967639 h 3188466"/>
              <a:gd name="connsiteX23" fmla="*/ 11407630 w 12202113"/>
              <a:gd name="connsiteY23" fmla="*/ 2970255 h 3188466"/>
              <a:gd name="connsiteX24" fmla="*/ 11386276 w 12202113"/>
              <a:gd name="connsiteY24" fmla="*/ 2968648 h 3188466"/>
              <a:gd name="connsiteX25" fmla="*/ 11377296 w 12202113"/>
              <a:gd name="connsiteY25" fmla="*/ 2965257 h 3188466"/>
              <a:gd name="connsiteX26" fmla="*/ 11342536 w 12202113"/>
              <a:gd name="connsiteY26" fmla="*/ 2971666 h 3188466"/>
              <a:gd name="connsiteX27" fmla="*/ 11288902 w 12202113"/>
              <a:gd name="connsiteY27" fmla="*/ 2976058 h 3188466"/>
              <a:gd name="connsiteX28" fmla="*/ 11263411 w 12202113"/>
              <a:gd name="connsiteY28" fmla="*/ 2979228 h 3188466"/>
              <a:gd name="connsiteX29" fmla="*/ 11242843 w 12202113"/>
              <a:gd name="connsiteY29" fmla="*/ 2977303 h 3188466"/>
              <a:gd name="connsiteX30" fmla="*/ 11125798 w 12202113"/>
              <a:gd name="connsiteY30" fmla="*/ 2976816 h 3188466"/>
              <a:gd name="connsiteX31" fmla="*/ 11098884 w 12202113"/>
              <a:gd name="connsiteY31" fmla="*/ 2973758 h 3188466"/>
              <a:gd name="connsiteX32" fmla="*/ 11086128 w 12202113"/>
              <a:gd name="connsiteY32" fmla="*/ 2967663 h 3188466"/>
              <a:gd name="connsiteX33" fmla="*/ 11076132 w 12202113"/>
              <a:gd name="connsiteY33" fmla="*/ 2969836 h 3188466"/>
              <a:gd name="connsiteX34" fmla="*/ 11005337 w 12202113"/>
              <a:gd name="connsiteY34" fmla="*/ 2970053 h 3188466"/>
              <a:gd name="connsiteX35" fmla="*/ 10959154 w 12202113"/>
              <a:gd name="connsiteY35" fmla="*/ 2970750 h 3188466"/>
              <a:gd name="connsiteX36" fmla="*/ 10956347 w 12202113"/>
              <a:gd name="connsiteY36" fmla="*/ 2979118 h 3188466"/>
              <a:gd name="connsiteX37" fmla="*/ 10915223 w 12202113"/>
              <a:gd name="connsiteY37" fmla="*/ 2982099 h 3188466"/>
              <a:gd name="connsiteX38" fmla="*/ 10871398 w 12202113"/>
              <a:gd name="connsiteY38" fmla="*/ 2976728 h 3188466"/>
              <a:gd name="connsiteX39" fmla="*/ 10819743 w 12202113"/>
              <a:gd name="connsiteY39" fmla="*/ 2977481 h 3188466"/>
              <a:gd name="connsiteX40" fmla="*/ 10788834 w 12202113"/>
              <a:gd name="connsiteY40" fmla="*/ 2977840 h 3188466"/>
              <a:gd name="connsiteX41" fmla="*/ 10707711 w 12202113"/>
              <a:gd name="connsiteY41" fmla="*/ 2985644 h 3188466"/>
              <a:gd name="connsiteX42" fmla="*/ 10576086 w 12202113"/>
              <a:gd name="connsiteY42" fmla="*/ 3015319 h 3188466"/>
              <a:gd name="connsiteX43" fmla="*/ 10534761 w 12202113"/>
              <a:gd name="connsiteY43" fmla="*/ 3019524 h 3188466"/>
              <a:gd name="connsiteX44" fmla="*/ 10527537 w 12202113"/>
              <a:gd name="connsiteY44" fmla="*/ 3017814 h 3188466"/>
              <a:gd name="connsiteX45" fmla="*/ 10321799 w 12202113"/>
              <a:gd name="connsiteY45" fmla="*/ 3035635 h 3188466"/>
              <a:gd name="connsiteX46" fmla="*/ 10284989 w 12202113"/>
              <a:gd name="connsiteY46" fmla="*/ 3036679 h 3188466"/>
              <a:gd name="connsiteX47" fmla="*/ 10257423 w 12202113"/>
              <a:gd name="connsiteY47" fmla="*/ 3036027 h 3188466"/>
              <a:gd name="connsiteX48" fmla="*/ 10191450 w 12202113"/>
              <a:gd name="connsiteY48" fmla="*/ 3041963 h 3188466"/>
              <a:gd name="connsiteX49" fmla="*/ 10083845 w 12202113"/>
              <a:gd name="connsiteY49" fmla="*/ 3054978 h 3188466"/>
              <a:gd name="connsiteX50" fmla="*/ 10060611 w 12202113"/>
              <a:gd name="connsiteY50" fmla="*/ 3057035 h 3188466"/>
              <a:gd name="connsiteX51" fmla="*/ 10039363 w 12202113"/>
              <a:gd name="connsiteY51" fmla="*/ 3055961 h 3188466"/>
              <a:gd name="connsiteX52" fmla="*/ 10033322 w 12202113"/>
              <a:gd name="connsiteY52" fmla="*/ 3053238 h 3188466"/>
              <a:gd name="connsiteX53" fmla="*/ 10020337 w 12202113"/>
              <a:gd name="connsiteY53" fmla="*/ 3053912 h 3188466"/>
              <a:gd name="connsiteX54" fmla="*/ 10016616 w 12202113"/>
              <a:gd name="connsiteY54" fmla="*/ 3053498 h 3188466"/>
              <a:gd name="connsiteX55" fmla="*/ 9995549 w 12202113"/>
              <a:gd name="connsiteY55" fmla="*/ 3051719 h 3188466"/>
              <a:gd name="connsiteX56" fmla="*/ 9957212 w 12202113"/>
              <a:gd name="connsiteY56" fmla="*/ 3062663 h 3188466"/>
              <a:gd name="connsiteX57" fmla="*/ 9904584 w 12202113"/>
              <a:gd name="connsiteY57" fmla="*/ 3063999 h 3188466"/>
              <a:gd name="connsiteX58" fmla="*/ 9713857 w 12202113"/>
              <a:gd name="connsiteY58" fmla="*/ 3087955 h 3188466"/>
              <a:gd name="connsiteX59" fmla="*/ 9678879 w 12202113"/>
              <a:gd name="connsiteY59" fmla="*/ 3079676 h 3188466"/>
              <a:gd name="connsiteX60" fmla="*/ 9598760 w 12202113"/>
              <a:gd name="connsiteY60" fmla="*/ 3085228 h 3188466"/>
              <a:gd name="connsiteX61" fmla="*/ 9488796 w 12202113"/>
              <a:gd name="connsiteY61" fmla="*/ 3115384 h 3188466"/>
              <a:gd name="connsiteX62" fmla="*/ 9341972 w 12202113"/>
              <a:gd name="connsiteY62" fmla="*/ 3126583 h 3188466"/>
              <a:gd name="connsiteX63" fmla="*/ 9333795 w 12202113"/>
              <a:gd name="connsiteY63" fmla="*/ 3132083 h 3188466"/>
              <a:gd name="connsiteX64" fmla="*/ 9321736 w 12202113"/>
              <a:gd name="connsiteY64" fmla="*/ 3135834 h 3188466"/>
              <a:gd name="connsiteX65" fmla="*/ 9319405 w 12202113"/>
              <a:gd name="connsiteY65" fmla="*/ 3135561 h 3188466"/>
              <a:gd name="connsiteX66" fmla="*/ 9302847 w 12202113"/>
              <a:gd name="connsiteY66" fmla="*/ 3137746 h 3188466"/>
              <a:gd name="connsiteX67" fmla="*/ 9300930 w 12202113"/>
              <a:gd name="connsiteY67" fmla="*/ 3139687 h 3188466"/>
              <a:gd name="connsiteX68" fmla="*/ 9290106 w 12202113"/>
              <a:gd name="connsiteY68" fmla="*/ 3141645 h 3188466"/>
              <a:gd name="connsiteX69" fmla="*/ 9270220 w 12202113"/>
              <a:gd name="connsiteY69" fmla="*/ 3146737 h 3188466"/>
              <a:gd name="connsiteX70" fmla="*/ 9265150 w 12202113"/>
              <a:gd name="connsiteY70" fmla="*/ 3146531 h 3188466"/>
              <a:gd name="connsiteX71" fmla="*/ 9233057 w 12202113"/>
              <a:gd name="connsiteY71" fmla="*/ 3152408 h 3188466"/>
              <a:gd name="connsiteX72" fmla="*/ 9231974 w 12202113"/>
              <a:gd name="connsiteY72" fmla="*/ 3151938 h 3188466"/>
              <a:gd name="connsiteX73" fmla="*/ 9220130 w 12202113"/>
              <a:gd name="connsiteY73" fmla="*/ 3151189 h 3188466"/>
              <a:gd name="connsiteX74" fmla="*/ 9198955 w 12202113"/>
              <a:gd name="connsiteY74" fmla="*/ 3151015 h 3188466"/>
              <a:gd name="connsiteX75" fmla="*/ 9142196 w 12202113"/>
              <a:gd name="connsiteY75" fmla="*/ 3143802 h 3188466"/>
              <a:gd name="connsiteX76" fmla="*/ 9108665 w 12202113"/>
              <a:gd name="connsiteY76" fmla="*/ 3149868 h 3188466"/>
              <a:gd name="connsiteX77" fmla="*/ 9014086 w 12202113"/>
              <a:gd name="connsiteY77" fmla="*/ 3150791 h 3188466"/>
              <a:gd name="connsiteX78" fmla="*/ 8915037 w 12202113"/>
              <a:gd name="connsiteY78" fmla="*/ 3140020 h 3188466"/>
              <a:gd name="connsiteX79" fmla="*/ 8815667 w 12202113"/>
              <a:gd name="connsiteY79" fmla="*/ 3138606 h 3188466"/>
              <a:gd name="connsiteX80" fmla="*/ 8779688 w 12202113"/>
              <a:gd name="connsiteY80" fmla="*/ 3138895 h 3188466"/>
              <a:gd name="connsiteX81" fmla="*/ 8715556 w 12202113"/>
              <a:gd name="connsiteY81" fmla="*/ 3135878 h 3188466"/>
              <a:gd name="connsiteX82" fmla="*/ 8686183 w 12202113"/>
              <a:gd name="connsiteY82" fmla="*/ 3132307 h 3188466"/>
              <a:gd name="connsiteX83" fmla="*/ 8684895 w 12202113"/>
              <a:gd name="connsiteY83" fmla="*/ 3132527 h 3188466"/>
              <a:gd name="connsiteX84" fmla="*/ 8682270 w 12202113"/>
              <a:gd name="connsiteY84" fmla="*/ 3130989 h 3188466"/>
              <a:gd name="connsiteX85" fmla="*/ 8676836 w 12202113"/>
              <a:gd name="connsiteY85" fmla="*/ 3130278 h 3188466"/>
              <a:gd name="connsiteX86" fmla="*/ 8662002 w 12202113"/>
              <a:gd name="connsiteY86" fmla="*/ 3130735 h 3188466"/>
              <a:gd name="connsiteX87" fmla="*/ 8656423 w 12202113"/>
              <a:gd name="connsiteY87" fmla="*/ 3131304 h 3188466"/>
              <a:gd name="connsiteX88" fmla="*/ 8648261 w 12202113"/>
              <a:gd name="connsiteY88" fmla="*/ 3131294 h 3188466"/>
              <a:gd name="connsiteX89" fmla="*/ 8648057 w 12202113"/>
              <a:gd name="connsiteY89" fmla="*/ 3131167 h 3188466"/>
              <a:gd name="connsiteX90" fmla="*/ 8640412 w 12202113"/>
              <a:gd name="connsiteY90" fmla="*/ 3131403 h 3188466"/>
              <a:gd name="connsiteX91" fmla="*/ 8603003 w 12202113"/>
              <a:gd name="connsiteY91" fmla="*/ 3134155 h 3188466"/>
              <a:gd name="connsiteX92" fmla="*/ 8553571 w 12202113"/>
              <a:gd name="connsiteY92" fmla="*/ 3122125 h 3188466"/>
              <a:gd name="connsiteX93" fmla="*/ 8533128 w 12202113"/>
              <a:gd name="connsiteY93" fmla="*/ 3120039 h 3188466"/>
              <a:gd name="connsiteX94" fmla="*/ 8522209 w 12202113"/>
              <a:gd name="connsiteY94" fmla="*/ 3118252 h 3188466"/>
              <a:gd name="connsiteX95" fmla="*/ 8521532 w 12202113"/>
              <a:gd name="connsiteY95" fmla="*/ 3117705 h 3188466"/>
              <a:gd name="connsiteX96" fmla="*/ 8485667 w 12202113"/>
              <a:gd name="connsiteY96" fmla="*/ 3120406 h 3188466"/>
              <a:gd name="connsiteX97" fmla="*/ 8480905 w 12202113"/>
              <a:gd name="connsiteY97" fmla="*/ 3119749 h 3188466"/>
              <a:gd name="connsiteX98" fmla="*/ 8457530 w 12202113"/>
              <a:gd name="connsiteY98" fmla="*/ 3122810 h 3188466"/>
              <a:gd name="connsiteX99" fmla="*/ 8445451 w 12202113"/>
              <a:gd name="connsiteY99" fmla="*/ 3123697 h 3188466"/>
              <a:gd name="connsiteX100" fmla="*/ 8442039 w 12202113"/>
              <a:gd name="connsiteY100" fmla="*/ 3125378 h 3188466"/>
              <a:gd name="connsiteX101" fmla="*/ 8424215 w 12202113"/>
              <a:gd name="connsiteY101" fmla="*/ 3125963 h 3188466"/>
              <a:gd name="connsiteX102" fmla="*/ 8422165 w 12202113"/>
              <a:gd name="connsiteY102" fmla="*/ 3125491 h 3188466"/>
              <a:gd name="connsiteX103" fmla="*/ 8407465 w 12202113"/>
              <a:gd name="connsiteY103" fmla="*/ 3127979 h 3188466"/>
              <a:gd name="connsiteX104" fmla="*/ 8395146 w 12202113"/>
              <a:gd name="connsiteY104" fmla="*/ 3132488 h 3188466"/>
              <a:gd name="connsiteX105" fmla="*/ 8243538 w 12202113"/>
              <a:gd name="connsiteY105" fmla="*/ 3129873 h 3188466"/>
              <a:gd name="connsiteX106" fmla="*/ 8112685 w 12202113"/>
              <a:gd name="connsiteY106" fmla="*/ 3148698 h 3188466"/>
              <a:gd name="connsiteX107" fmla="*/ 8026741 w 12202113"/>
              <a:gd name="connsiteY107" fmla="*/ 3154015 h 3188466"/>
              <a:gd name="connsiteX108" fmla="*/ 8030400 w 12202113"/>
              <a:gd name="connsiteY108" fmla="*/ 3146736 h 3188466"/>
              <a:gd name="connsiteX109" fmla="*/ 8002987 w 12202113"/>
              <a:gd name="connsiteY109" fmla="*/ 3135663 h 3188466"/>
              <a:gd name="connsiteX110" fmla="*/ 7798568 w 12202113"/>
              <a:gd name="connsiteY110" fmla="*/ 3141249 h 3188466"/>
              <a:gd name="connsiteX111" fmla="*/ 7746353 w 12202113"/>
              <a:gd name="connsiteY111" fmla="*/ 3137755 h 3188466"/>
              <a:gd name="connsiteX112" fmla="*/ 7700395 w 12202113"/>
              <a:gd name="connsiteY112" fmla="*/ 3144729 h 3188466"/>
              <a:gd name="connsiteX113" fmla="*/ 7681335 w 12202113"/>
              <a:gd name="connsiteY113" fmla="*/ 3141120 h 3188466"/>
              <a:gd name="connsiteX114" fmla="*/ 7678044 w 12202113"/>
              <a:gd name="connsiteY114" fmla="*/ 3140387 h 3188466"/>
              <a:gd name="connsiteX115" fmla="*/ 7664890 w 12202113"/>
              <a:gd name="connsiteY115" fmla="*/ 3139855 h 3188466"/>
              <a:gd name="connsiteX116" fmla="*/ 7661183 w 12202113"/>
              <a:gd name="connsiteY116" fmla="*/ 3136706 h 3188466"/>
              <a:gd name="connsiteX117" fmla="*/ 7641383 w 12202113"/>
              <a:gd name="connsiteY117" fmla="*/ 3133755 h 3188466"/>
              <a:gd name="connsiteX118" fmla="*/ 7617169 w 12202113"/>
              <a:gd name="connsiteY118" fmla="*/ 3133614 h 3188466"/>
              <a:gd name="connsiteX119" fmla="*/ 7531143 w 12202113"/>
              <a:gd name="connsiteY119" fmla="*/ 3132781 h 3188466"/>
              <a:gd name="connsiteX120" fmla="*/ 7517113 w 12202113"/>
              <a:gd name="connsiteY120" fmla="*/ 3134483 h 3188466"/>
              <a:gd name="connsiteX121" fmla="*/ 7471320 w 12202113"/>
              <a:gd name="connsiteY121" fmla="*/ 3131645 h 3188466"/>
              <a:gd name="connsiteX122" fmla="*/ 7430512 w 12202113"/>
              <a:gd name="connsiteY122" fmla="*/ 3131007 h 3188466"/>
              <a:gd name="connsiteX123" fmla="*/ 7404071 w 12202113"/>
              <a:gd name="connsiteY123" fmla="*/ 3132361 h 3188466"/>
              <a:gd name="connsiteX124" fmla="*/ 7397140 w 12202113"/>
              <a:gd name="connsiteY124" fmla="*/ 3131239 h 3188466"/>
              <a:gd name="connsiteX125" fmla="*/ 7370514 w 12202113"/>
              <a:gd name="connsiteY125" fmla="*/ 3130516 h 3188466"/>
              <a:gd name="connsiteX126" fmla="*/ 7356953 w 12202113"/>
              <a:gd name="connsiteY126" fmla="*/ 3132179 h 3188466"/>
              <a:gd name="connsiteX127" fmla="*/ 7343567 w 12202113"/>
              <a:gd name="connsiteY127" fmla="*/ 3128350 h 3188466"/>
              <a:gd name="connsiteX128" fmla="*/ 7340295 w 12202113"/>
              <a:gd name="connsiteY128" fmla="*/ 3125545 h 3188466"/>
              <a:gd name="connsiteX129" fmla="*/ 7321348 w 12202113"/>
              <a:gd name="connsiteY129" fmla="*/ 3126804 h 3188466"/>
              <a:gd name="connsiteX130" fmla="*/ 7305815 w 12202113"/>
              <a:gd name="connsiteY130" fmla="*/ 3124063 h 3188466"/>
              <a:gd name="connsiteX131" fmla="*/ 7292274 w 12202113"/>
              <a:gd name="connsiteY131" fmla="*/ 3125855 h 3188466"/>
              <a:gd name="connsiteX132" fmla="*/ 7286654 w 12202113"/>
              <a:gd name="connsiteY132" fmla="*/ 3125451 h 3188466"/>
              <a:gd name="connsiteX133" fmla="*/ 7272685 w 12202113"/>
              <a:gd name="connsiteY133" fmla="*/ 3124094 h 3188466"/>
              <a:gd name="connsiteX134" fmla="*/ 7248584 w 12202113"/>
              <a:gd name="connsiteY134" fmla="*/ 3121080 h 3188466"/>
              <a:gd name="connsiteX135" fmla="*/ 7241065 w 12202113"/>
              <a:gd name="connsiteY135" fmla="*/ 3120661 h 3188466"/>
              <a:gd name="connsiteX136" fmla="*/ 7224696 w 12202113"/>
              <a:gd name="connsiteY136" fmla="*/ 3116051 h 3188466"/>
              <a:gd name="connsiteX137" fmla="*/ 7193009 w 12202113"/>
              <a:gd name="connsiteY137" fmla="*/ 3112108 h 3188466"/>
              <a:gd name="connsiteX138" fmla="*/ 7137220 w 12202113"/>
              <a:gd name="connsiteY138" fmla="*/ 3098354 h 3188466"/>
              <a:gd name="connsiteX139" fmla="*/ 7104427 w 12202113"/>
              <a:gd name="connsiteY139" fmla="*/ 3091790 h 3188466"/>
              <a:gd name="connsiteX140" fmla="*/ 7082240 w 12202113"/>
              <a:gd name="connsiteY140" fmla="*/ 3085740 h 3188466"/>
              <a:gd name="connsiteX141" fmla="*/ 7016754 w 12202113"/>
              <a:gd name="connsiteY141" fmla="*/ 3077196 h 3188466"/>
              <a:gd name="connsiteX142" fmla="*/ 6904436 w 12202113"/>
              <a:gd name="connsiteY142" fmla="*/ 3065900 h 3188466"/>
              <a:gd name="connsiteX143" fmla="*/ 6881434 w 12202113"/>
              <a:gd name="connsiteY143" fmla="*/ 3062865 h 3188466"/>
              <a:gd name="connsiteX144" fmla="*/ 6865273 w 12202113"/>
              <a:gd name="connsiteY144" fmla="*/ 3057749 h 3188466"/>
              <a:gd name="connsiteX145" fmla="*/ 6864671 w 12202113"/>
              <a:gd name="connsiteY145" fmla="*/ 3054378 h 3188466"/>
              <a:gd name="connsiteX146" fmla="*/ 6852599 w 12202113"/>
              <a:gd name="connsiteY146" fmla="*/ 3052306 h 3188466"/>
              <a:gd name="connsiteX147" fmla="*/ 6850143 w 12202113"/>
              <a:gd name="connsiteY147" fmla="*/ 3051232 h 3188466"/>
              <a:gd name="connsiteX148" fmla="*/ 6835301 w 12202113"/>
              <a:gd name="connsiteY148" fmla="*/ 3045593 h 3188466"/>
              <a:gd name="connsiteX149" fmla="*/ 6784871 w 12202113"/>
              <a:gd name="connsiteY149" fmla="*/ 3046562 h 3188466"/>
              <a:gd name="connsiteX150" fmla="*/ 6738245 w 12202113"/>
              <a:gd name="connsiteY150" fmla="*/ 3037055 h 3188466"/>
              <a:gd name="connsiteX151" fmla="*/ 6537703 w 12202113"/>
              <a:gd name="connsiteY151" fmla="*/ 3017736 h 3188466"/>
              <a:gd name="connsiteX152" fmla="*/ 6521858 w 12202113"/>
              <a:gd name="connsiteY152" fmla="*/ 3004158 h 3188466"/>
              <a:gd name="connsiteX153" fmla="*/ 6445069 w 12202113"/>
              <a:gd name="connsiteY153" fmla="*/ 2992470 h 3188466"/>
              <a:gd name="connsiteX154" fmla="*/ 6302447 w 12202113"/>
              <a:gd name="connsiteY154" fmla="*/ 2994274 h 3188466"/>
              <a:gd name="connsiteX155" fmla="*/ 6160029 w 12202113"/>
              <a:gd name="connsiteY155" fmla="*/ 2973666 h 3188466"/>
              <a:gd name="connsiteX156" fmla="*/ 6144046 w 12202113"/>
              <a:gd name="connsiteY156" fmla="*/ 2976380 h 3188466"/>
              <a:gd name="connsiteX157" fmla="*/ 6127670 w 12202113"/>
              <a:gd name="connsiteY157" fmla="*/ 2976929 h 3188466"/>
              <a:gd name="connsiteX158" fmla="*/ 6126155 w 12202113"/>
              <a:gd name="connsiteY158" fmla="*/ 2976245 h 3188466"/>
              <a:gd name="connsiteX159" fmla="*/ 6108575 w 12202113"/>
              <a:gd name="connsiteY159" fmla="*/ 2974651 h 3188466"/>
              <a:gd name="connsiteX160" fmla="*/ 6103746 w 12202113"/>
              <a:gd name="connsiteY160" fmla="*/ 2975803 h 3188466"/>
              <a:gd name="connsiteX161" fmla="*/ 6091377 w 12202113"/>
              <a:gd name="connsiteY161" fmla="*/ 2975180 h 3188466"/>
              <a:gd name="connsiteX162" fmla="*/ 6066183 w 12202113"/>
              <a:gd name="connsiteY162" fmla="*/ 2975222 h 3188466"/>
              <a:gd name="connsiteX163" fmla="*/ 6063287 w 12202113"/>
              <a:gd name="connsiteY163" fmla="*/ 2974353 h 3188466"/>
              <a:gd name="connsiteX164" fmla="*/ 6054813 w 12202113"/>
              <a:gd name="connsiteY164" fmla="*/ 2974911 h 3188466"/>
              <a:gd name="connsiteX165" fmla="*/ 6050809 w 12202113"/>
              <a:gd name="connsiteY165" fmla="*/ 2973985 h 3188466"/>
              <a:gd name="connsiteX166" fmla="*/ 6013979 w 12202113"/>
              <a:gd name="connsiteY166" fmla="*/ 2974553 h 3188466"/>
              <a:gd name="connsiteX167" fmla="*/ 6013800 w 12202113"/>
              <a:gd name="connsiteY167" fmla="*/ 2973973 h 3188466"/>
              <a:gd name="connsiteX168" fmla="*/ 6004866 w 12202113"/>
              <a:gd name="connsiteY168" fmla="*/ 2971570 h 3188466"/>
              <a:gd name="connsiteX169" fmla="*/ 5987036 w 12202113"/>
              <a:gd name="connsiteY169" fmla="*/ 2968315 h 3188466"/>
              <a:gd name="connsiteX170" fmla="*/ 5950027 w 12202113"/>
              <a:gd name="connsiteY170" fmla="*/ 2953546 h 3188466"/>
              <a:gd name="connsiteX171" fmla="*/ 5911668 w 12202113"/>
              <a:gd name="connsiteY171" fmla="*/ 2954074 h 3188466"/>
              <a:gd name="connsiteX172" fmla="*/ 5904110 w 12202113"/>
              <a:gd name="connsiteY172" fmla="*/ 2953861 h 3188466"/>
              <a:gd name="connsiteX173" fmla="*/ 5904026 w 12202113"/>
              <a:gd name="connsiteY173" fmla="*/ 2953724 h 3188466"/>
              <a:gd name="connsiteX174" fmla="*/ 5896189 w 12202113"/>
              <a:gd name="connsiteY174" fmla="*/ 2953236 h 3188466"/>
              <a:gd name="connsiteX175" fmla="*/ 5890331 w 12202113"/>
              <a:gd name="connsiteY175" fmla="*/ 2953471 h 3188466"/>
              <a:gd name="connsiteX176" fmla="*/ 5875672 w 12202113"/>
              <a:gd name="connsiteY176" fmla="*/ 2953056 h 3188466"/>
              <a:gd name="connsiteX177" fmla="*/ 5871070 w 12202113"/>
              <a:gd name="connsiteY177" fmla="*/ 2952035 h 3188466"/>
              <a:gd name="connsiteX178" fmla="*/ 5869888 w 12202113"/>
              <a:gd name="connsiteY178" fmla="*/ 2950364 h 3188466"/>
              <a:gd name="connsiteX179" fmla="*/ 5868461 w 12202113"/>
              <a:gd name="connsiteY179" fmla="*/ 2950506 h 3188466"/>
              <a:gd name="connsiteX180" fmla="*/ 5843343 w 12202113"/>
              <a:gd name="connsiteY180" fmla="*/ 2945262 h 3188466"/>
              <a:gd name="connsiteX181" fmla="*/ 5784331 w 12202113"/>
              <a:gd name="connsiteY181" fmla="*/ 2938531 h 3188466"/>
              <a:gd name="connsiteX182" fmla="*/ 5749498 w 12202113"/>
              <a:gd name="connsiteY182" fmla="*/ 2936713 h 3188466"/>
              <a:gd name="connsiteX183" fmla="*/ 5655214 w 12202113"/>
              <a:gd name="connsiteY183" fmla="*/ 2929503 h 3188466"/>
              <a:gd name="connsiteX184" fmla="*/ 5561446 w 12202113"/>
              <a:gd name="connsiteY184" fmla="*/ 2920575 h 3188466"/>
              <a:gd name="connsiteX185" fmla="*/ 5519456 w 12202113"/>
              <a:gd name="connsiteY185" fmla="*/ 2906631 h 3188466"/>
              <a:gd name="connsiteX186" fmla="*/ 5514099 w 12202113"/>
              <a:gd name="connsiteY186" fmla="*/ 2906097 h 3188466"/>
              <a:gd name="connsiteX187" fmla="*/ 5499273 w 12202113"/>
              <a:gd name="connsiteY187" fmla="*/ 2907057 h 3188466"/>
              <a:gd name="connsiteX188" fmla="*/ 5493664 w 12202113"/>
              <a:gd name="connsiteY188" fmla="*/ 2907817 h 3188466"/>
              <a:gd name="connsiteX189" fmla="*/ 5485530 w 12202113"/>
              <a:gd name="connsiteY189" fmla="*/ 2908080 h 3188466"/>
              <a:gd name="connsiteX190" fmla="*/ 5485337 w 12202113"/>
              <a:gd name="connsiteY190" fmla="*/ 2907959 h 3188466"/>
              <a:gd name="connsiteX191" fmla="*/ 5477696 w 12202113"/>
              <a:gd name="connsiteY191" fmla="*/ 2908455 h 3188466"/>
              <a:gd name="connsiteX192" fmla="*/ 5440170 w 12202113"/>
              <a:gd name="connsiteY192" fmla="*/ 2912482 h 3188466"/>
              <a:gd name="connsiteX193" fmla="*/ 5391911 w 12202113"/>
              <a:gd name="connsiteY193" fmla="*/ 2902040 h 3188466"/>
              <a:gd name="connsiteX194" fmla="*/ 5371708 w 12202113"/>
              <a:gd name="connsiteY194" fmla="*/ 2900629 h 3188466"/>
              <a:gd name="connsiteX195" fmla="*/ 5360976 w 12202113"/>
              <a:gd name="connsiteY195" fmla="*/ 2899197 h 3188466"/>
              <a:gd name="connsiteX196" fmla="*/ 5360345 w 12202113"/>
              <a:gd name="connsiteY196" fmla="*/ 2898671 h 3188466"/>
              <a:gd name="connsiteX197" fmla="*/ 5324367 w 12202113"/>
              <a:gd name="connsiteY197" fmla="*/ 2902593 h 3188466"/>
              <a:gd name="connsiteX198" fmla="*/ 5319673 w 12202113"/>
              <a:gd name="connsiteY198" fmla="*/ 2902094 h 3188466"/>
              <a:gd name="connsiteX199" fmla="*/ 5296114 w 12202113"/>
              <a:gd name="connsiteY199" fmla="*/ 2905958 h 3188466"/>
              <a:gd name="connsiteX200" fmla="*/ 5283999 w 12202113"/>
              <a:gd name="connsiteY200" fmla="*/ 2907258 h 3188466"/>
              <a:gd name="connsiteX201" fmla="*/ 5280460 w 12202113"/>
              <a:gd name="connsiteY201" fmla="*/ 2909063 h 3188466"/>
              <a:gd name="connsiteX202" fmla="*/ 5262637 w 12202113"/>
              <a:gd name="connsiteY202" fmla="*/ 2910250 h 3188466"/>
              <a:gd name="connsiteX203" fmla="*/ 5260635 w 12202113"/>
              <a:gd name="connsiteY203" fmla="*/ 2909845 h 3188466"/>
              <a:gd name="connsiteX204" fmla="*/ 5245770 w 12202113"/>
              <a:gd name="connsiteY204" fmla="*/ 2912842 h 3188466"/>
              <a:gd name="connsiteX205" fmla="*/ 5233108 w 12202113"/>
              <a:gd name="connsiteY205" fmla="*/ 2917794 h 3188466"/>
              <a:gd name="connsiteX206" fmla="*/ 5082201 w 12202113"/>
              <a:gd name="connsiteY206" fmla="*/ 2920260 h 3188466"/>
              <a:gd name="connsiteX207" fmla="*/ 4939211 w 12202113"/>
              <a:gd name="connsiteY207" fmla="*/ 2931760 h 3188466"/>
              <a:gd name="connsiteX208" fmla="*/ 4794309 w 12202113"/>
              <a:gd name="connsiteY208" fmla="*/ 2937227 h 3188466"/>
              <a:gd name="connsiteX209" fmla="*/ 4637676 w 12202113"/>
              <a:gd name="connsiteY209" fmla="*/ 2946666 h 3188466"/>
              <a:gd name="connsiteX210" fmla="*/ 4585922 w 12202113"/>
              <a:gd name="connsiteY210" fmla="*/ 2944906 h 3188466"/>
              <a:gd name="connsiteX211" fmla="*/ 4539516 w 12202113"/>
              <a:gd name="connsiteY211" fmla="*/ 2953466 h 3188466"/>
              <a:gd name="connsiteX212" fmla="*/ 4520819 w 12202113"/>
              <a:gd name="connsiteY212" fmla="*/ 2950477 h 3188466"/>
              <a:gd name="connsiteX213" fmla="*/ 4517604 w 12202113"/>
              <a:gd name="connsiteY213" fmla="*/ 2949852 h 3188466"/>
              <a:gd name="connsiteX214" fmla="*/ 4504537 w 12202113"/>
              <a:gd name="connsiteY214" fmla="*/ 2949759 h 3188466"/>
              <a:gd name="connsiteX215" fmla="*/ 4501104 w 12202113"/>
              <a:gd name="connsiteY215" fmla="*/ 2946715 h 3188466"/>
              <a:gd name="connsiteX216" fmla="*/ 4342695 w 12202113"/>
              <a:gd name="connsiteY216" fmla="*/ 2951638 h 3188466"/>
              <a:gd name="connsiteX217" fmla="*/ 4274096 w 12202113"/>
              <a:gd name="connsiteY217" fmla="*/ 2953640 h 3188466"/>
              <a:gd name="connsiteX218" fmla="*/ 4248170 w 12202113"/>
              <a:gd name="connsiteY218" fmla="*/ 2951384 h 3188466"/>
              <a:gd name="connsiteX219" fmla="*/ 4147924 w 12202113"/>
              <a:gd name="connsiteY219" fmla="*/ 2945945 h 3188466"/>
              <a:gd name="connsiteX220" fmla="*/ 4061825 w 12202113"/>
              <a:gd name="connsiteY220" fmla="*/ 2944206 h 3188466"/>
              <a:gd name="connsiteX221" fmla="*/ 3998557 w 12202113"/>
              <a:gd name="connsiteY221" fmla="*/ 2955821 h 3188466"/>
              <a:gd name="connsiteX222" fmla="*/ 3993107 w 12202113"/>
              <a:gd name="connsiteY222" fmla="*/ 2953708 h 3188466"/>
              <a:gd name="connsiteX223" fmla="*/ 3949713 w 12202113"/>
              <a:gd name="connsiteY223" fmla="*/ 2955441 h 3188466"/>
              <a:gd name="connsiteX224" fmla="*/ 3797284 w 12202113"/>
              <a:gd name="connsiteY224" fmla="*/ 2977037 h 3188466"/>
              <a:gd name="connsiteX225" fmla="*/ 3712498 w 12202113"/>
              <a:gd name="connsiteY225" fmla="*/ 2979996 h 3188466"/>
              <a:gd name="connsiteX226" fmla="*/ 3682471 w 12202113"/>
              <a:gd name="connsiteY226" fmla="*/ 2978543 h 3188466"/>
              <a:gd name="connsiteX227" fmla="*/ 3632163 w 12202113"/>
              <a:gd name="connsiteY227" fmla="*/ 2976264 h 3188466"/>
              <a:gd name="connsiteX228" fmla="*/ 3594728 w 12202113"/>
              <a:gd name="connsiteY228" fmla="*/ 2968398 h 3188466"/>
              <a:gd name="connsiteX229" fmla="*/ 3552594 w 12202113"/>
              <a:gd name="connsiteY229" fmla="*/ 2968934 h 3188466"/>
              <a:gd name="connsiteX230" fmla="*/ 3542589 w 12202113"/>
              <a:gd name="connsiteY230" fmla="*/ 2977031 h 3188466"/>
              <a:gd name="connsiteX231" fmla="*/ 3497591 w 12202113"/>
              <a:gd name="connsiteY231" fmla="*/ 2975018 h 3188466"/>
              <a:gd name="connsiteX232" fmla="*/ 3429352 w 12202113"/>
              <a:gd name="connsiteY232" fmla="*/ 2971090 h 3188466"/>
              <a:gd name="connsiteX233" fmla="*/ 3389938 w 12202113"/>
              <a:gd name="connsiteY233" fmla="*/ 2970884 h 3188466"/>
              <a:gd name="connsiteX234" fmla="*/ 3282344 w 12202113"/>
              <a:gd name="connsiteY234" fmla="*/ 2968084 h 3188466"/>
              <a:gd name="connsiteX235" fmla="*/ 3174624 w 12202113"/>
              <a:gd name="connsiteY235" fmla="*/ 2963576 h 3188466"/>
              <a:gd name="connsiteX236" fmla="*/ 3111077 w 12202113"/>
              <a:gd name="connsiteY236" fmla="*/ 2951285 h 3188466"/>
              <a:gd name="connsiteX237" fmla="*/ 3022501 w 12202113"/>
              <a:gd name="connsiteY237" fmla="*/ 2948619 h 3188466"/>
              <a:gd name="connsiteX238" fmla="*/ 3007714 w 12202113"/>
              <a:gd name="connsiteY238" fmla="*/ 2946762 h 3188466"/>
              <a:gd name="connsiteX239" fmla="*/ 2903098 w 12202113"/>
              <a:gd name="connsiteY239" fmla="*/ 2940576 h 3188466"/>
              <a:gd name="connsiteX240" fmla="*/ 2781591 w 12202113"/>
              <a:gd name="connsiteY240" fmla="*/ 2946394 h 3188466"/>
              <a:gd name="connsiteX241" fmla="*/ 2627942 w 12202113"/>
              <a:gd name="connsiteY241" fmla="*/ 2919996 h 3188466"/>
              <a:gd name="connsiteX242" fmla="*/ 2354959 w 12202113"/>
              <a:gd name="connsiteY242" fmla="*/ 2882080 h 3188466"/>
              <a:gd name="connsiteX243" fmla="*/ 2063184 w 12202113"/>
              <a:gd name="connsiteY243" fmla="*/ 2879109 h 3188466"/>
              <a:gd name="connsiteX244" fmla="*/ 1986946 w 12202113"/>
              <a:gd name="connsiteY244" fmla="*/ 2887619 h 3188466"/>
              <a:gd name="connsiteX245" fmla="*/ 1763479 w 12202113"/>
              <a:gd name="connsiteY245" fmla="*/ 2909077 h 3188466"/>
              <a:gd name="connsiteX246" fmla="*/ 1537980 w 12202113"/>
              <a:gd name="connsiteY246" fmla="*/ 2960398 h 3188466"/>
              <a:gd name="connsiteX247" fmla="*/ 1395229 w 12202113"/>
              <a:gd name="connsiteY247" fmla="*/ 2975625 h 3188466"/>
              <a:gd name="connsiteX248" fmla="*/ 1327834 w 12202113"/>
              <a:gd name="connsiteY248" fmla="*/ 2989485 h 3188466"/>
              <a:gd name="connsiteX249" fmla="*/ 1280757 w 12202113"/>
              <a:gd name="connsiteY249" fmla="*/ 2992959 h 3188466"/>
              <a:gd name="connsiteX250" fmla="*/ 1252582 w 12202113"/>
              <a:gd name="connsiteY250" fmla="*/ 2995877 h 3188466"/>
              <a:gd name="connsiteX251" fmla="*/ 1204670 w 12202113"/>
              <a:gd name="connsiteY251" fmla="*/ 3014826 h 3188466"/>
              <a:gd name="connsiteX252" fmla="*/ 1020457 w 12202113"/>
              <a:gd name="connsiteY252" fmla="*/ 3031603 h 3188466"/>
              <a:gd name="connsiteX253" fmla="*/ 843248 w 12202113"/>
              <a:gd name="connsiteY253" fmla="*/ 3026954 h 3188466"/>
              <a:gd name="connsiteX254" fmla="*/ 583517 w 12202113"/>
              <a:gd name="connsiteY254" fmla="*/ 3089095 h 3188466"/>
              <a:gd name="connsiteX255" fmla="*/ 556836 w 12202113"/>
              <a:gd name="connsiteY255" fmla="*/ 3094374 h 3188466"/>
              <a:gd name="connsiteX256" fmla="*/ 412089 w 12202113"/>
              <a:gd name="connsiteY256" fmla="*/ 3121334 h 3188466"/>
              <a:gd name="connsiteX257" fmla="*/ 83929 w 12202113"/>
              <a:gd name="connsiteY257" fmla="*/ 3150566 h 318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12202113" h="3188466">
                <a:moveTo>
                  <a:pt x="0" y="3188466"/>
                </a:moveTo>
                <a:lnTo>
                  <a:pt x="10116" y="2657641"/>
                </a:lnTo>
                <a:lnTo>
                  <a:pt x="10116" y="0"/>
                </a:lnTo>
                <a:lnTo>
                  <a:pt x="12202113" y="0"/>
                </a:lnTo>
                <a:lnTo>
                  <a:pt x="12202113" y="2879832"/>
                </a:lnTo>
                <a:lnTo>
                  <a:pt x="12198167" y="2880360"/>
                </a:lnTo>
                <a:cubicBezTo>
                  <a:pt x="12163116" y="2884349"/>
                  <a:pt x="12143771" y="2884544"/>
                  <a:pt x="12122128" y="2887194"/>
                </a:cubicBezTo>
                <a:cubicBezTo>
                  <a:pt x="12087086" y="2893347"/>
                  <a:pt x="12050015" y="2907304"/>
                  <a:pt x="12028868" y="2911786"/>
                </a:cubicBezTo>
                <a:lnTo>
                  <a:pt x="11995238" y="2914090"/>
                </a:lnTo>
                <a:lnTo>
                  <a:pt x="11996460" y="2918442"/>
                </a:lnTo>
                <a:lnTo>
                  <a:pt x="11983968" y="2918762"/>
                </a:lnTo>
                <a:lnTo>
                  <a:pt x="11956084" y="2918868"/>
                </a:lnTo>
                <a:cubicBezTo>
                  <a:pt x="11938684" y="2919526"/>
                  <a:pt x="11890300" y="2918483"/>
                  <a:pt x="11872586" y="2920076"/>
                </a:cubicBezTo>
                <a:cubicBezTo>
                  <a:pt x="11867476" y="2924717"/>
                  <a:pt x="11859589" y="2927247"/>
                  <a:pt x="11849804" y="2928420"/>
                </a:cubicBezTo>
                <a:lnTo>
                  <a:pt x="11828254" y="2928551"/>
                </a:lnTo>
                <a:lnTo>
                  <a:pt x="11703277" y="2939735"/>
                </a:lnTo>
                <a:lnTo>
                  <a:pt x="11686094" y="2940570"/>
                </a:lnTo>
                <a:lnTo>
                  <a:pt x="11676788" y="2944321"/>
                </a:lnTo>
                <a:cubicBezTo>
                  <a:pt x="11669684" y="2945069"/>
                  <a:pt x="11649276" y="2944585"/>
                  <a:pt x="11643464" y="2945066"/>
                </a:cubicBezTo>
                <a:lnTo>
                  <a:pt x="11641922" y="2947200"/>
                </a:lnTo>
                <a:cubicBezTo>
                  <a:pt x="11623408" y="2950611"/>
                  <a:pt x="11553770" y="2961969"/>
                  <a:pt x="11532386" y="2965529"/>
                </a:cubicBezTo>
                <a:cubicBezTo>
                  <a:pt x="11528114" y="2962248"/>
                  <a:pt x="11518548" y="2967430"/>
                  <a:pt x="11513619" y="2968556"/>
                </a:cubicBezTo>
                <a:cubicBezTo>
                  <a:pt x="11512856" y="2966346"/>
                  <a:pt x="11500924" y="2965672"/>
                  <a:pt x="11497404" y="2967639"/>
                </a:cubicBezTo>
                <a:cubicBezTo>
                  <a:pt x="11413522" y="2978420"/>
                  <a:pt x="11455510" y="2956141"/>
                  <a:pt x="11407630" y="2970255"/>
                </a:cubicBezTo>
                <a:cubicBezTo>
                  <a:pt x="11399160" y="2971190"/>
                  <a:pt x="11392296" y="2970299"/>
                  <a:pt x="11386276" y="2968648"/>
                </a:cubicBezTo>
                <a:lnTo>
                  <a:pt x="11377296" y="2965257"/>
                </a:lnTo>
                <a:lnTo>
                  <a:pt x="11342536" y="2971666"/>
                </a:lnTo>
                <a:cubicBezTo>
                  <a:pt x="11325414" y="2973900"/>
                  <a:pt x="11307393" y="2975381"/>
                  <a:pt x="11288902" y="2976058"/>
                </a:cubicBezTo>
                <a:cubicBezTo>
                  <a:pt x="11284753" y="2971542"/>
                  <a:pt x="11270239" y="2977957"/>
                  <a:pt x="11263411" y="2979228"/>
                </a:cubicBezTo>
                <a:cubicBezTo>
                  <a:pt x="11263340" y="2976278"/>
                  <a:pt x="11248212" y="2974865"/>
                  <a:pt x="11242843" y="2977303"/>
                </a:cubicBezTo>
                <a:cubicBezTo>
                  <a:pt x="11130019" y="2987845"/>
                  <a:pt x="11193504" y="2960297"/>
                  <a:pt x="11125798" y="2976816"/>
                </a:cubicBezTo>
                <a:cubicBezTo>
                  <a:pt x="11114472" y="2977677"/>
                  <a:pt x="11105974" y="2976199"/>
                  <a:pt x="11098884" y="2973758"/>
                </a:cubicBezTo>
                <a:lnTo>
                  <a:pt x="11086128" y="2967663"/>
                </a:lnTo>
                <a:lnTo>
                  <a:pt x="11076132" y="2969836"/>
                </a:lnTo>
                <a:cubicBezTo>
                  <a:pt x="11038408" y="2970007"/>
                  <a:pt x="11027285" y="2963760"/>
                  <a:pt x="11005337" y="2970053"/>
                </a:cubicBezTo>
                <a:cubicBezTo>
                  <a:pt x="10972902" y="2956973"/>
                  <a:pt x="10983824" y="2968749"/>
                  <a:pt x="10959154" y="2970750"/>
                </a:cubicBezTo>
                <a:cubicBezTo>
                  <a:pt x="10939692" y="2973358"/>
                  <a:pt x="10975422" y="2978377"/>
                  <a:pt x="10956347" y="2979118"/>
                </a:cubicBezTo>
                <a:cubicBezTo>
                  <a:pt x="10935712" y="2975741"/>
                  <a:pt x="10936682" y="2986229"/>
                  <a:pt x="10915223" y="2982099"/>
                </a:cubicBezTo>
                <a:cubicBezTo>
                  <a:pt x="10920436" y="2974198"/>
                  <a:pt x="10872877" y="2983630"/>
                  <a:pt x="10871398" y="2976728"/>
                </a:cubicBezTo>
                <a:cubicBezTo>
                  <a:pt x="10853171" y="2986599"/>
                  <a:pt x="10844013" y="2974439"/>
                  <a:pt x="10819743" y="2977481"/>
                </a:cubicBezTo>
                <a:cubicBezTo>
                  <a:pt x="10808314" y="2981215"/>
                  <a:pt x="10800068" y="2981856"/>
                  <a:pt x="10788834" y="2977840"/>
                </a:cubicBezTo>
                <a:cubicBezTo>
                  <a:pt x="10736185" y="2996020"/>
                  <a:pt x="10756982" y="2978653"/>
                  <a:pt x="10707711" y="2985644"/>
                </a:cubicBezTo>
                <a:cubicBezTo>
                  <a:pt x="10665262" y="2992997"/>
                  <a:pt x="10617142" y="2997767"/>
                  <a:pt x="10576086" y="3015319"/>
                </a:cubicBezTo>
                <a:cubicBezTo>
                  <a:pt x="10568550" y="3020292"/>
                  <a:pt x="10550046" y="3022174"/>
                  <a:pt x="10534761" y="3019524"/>
                </a:cubicBezTo>
                <a:cubicBezTo>
                  <a:pt x="10532134" y="3019067"/>
                  <a:pt x="10529698" y="3018490"/>
                  <a:pt x="10527537" y="3017814"/>
                </a:cubicBezTo>
                <a:cubicBezTo>
                  <a:pt x="10492044" y="3020498"/>
                  <a:pt x="10362224" y="3032491"/>
                  <a:pt x="10321799" y="3035635"/>
                </a:cubicBezTo>
                <a:cubicBezTo>
                  <a:pt x="10318526" y="3029246"/>
                  <a:pt x="10298084" y="3040774"/>
                  <a:pt x="10284989" y="3036679"/>
                </a:cubicBezTo>
                <a:cubicBezTo>
                  <a:pt x="10275610" y="3033085"/>
                  <a:pt x="10267220" y="3035744"/>
                  <a:pt x="10257423" y="3036027"/>
                </a:cubicBezTo>
                <a:cubicBezTo>
                  <a:pt x="10244517" y="3033202"/>
                  <a:pt x="10202424" y="3038304"/>
                  <a:pt x="10191450" y="3041963"/>
                </a:cubicBezTo>
                <a:cubicBezTo>
                  <a:pt x="10165225" y="3054679"/>
                  <a:pt x="10105634" y="3045236"/>
                  <a:pt x="10083845" y="3054978"/>
                </a:cubicBezTo>
                <a:cubicBezTo>
                  <a:pt x="10075939" y="3056408"/>
                  <a:pt x="10068203" y="3056986"/>
                  <a:pt x="10060611" y="3057035"/>
                </a:cubicBezTo>
                <a:lnTo>
                  <a:pt x="10039363" y="3055961"/>
                </a:lnTo>
                <a:lnTo>
                  <a:pt x="10033322" y="3053238"/>
                </a:lnTo>
                <a:lnTo>
                  <a:pt x="10020337" y="3053912"/>
                </a:lnTo>
                <a:lnTo>
                  <a:pt x="10016616" y="3053498"/>
                </a:lnTo>
                <a:cubicBezTo>
                  <a:pt x="10009508" y="3052695"/>
                  <a:pt x="10002492" y="3051995"/>
                  <a:pt x="9995549" y="3051719"/>
                </a:cubicBezTo>
                <a:cubicBezTo>
                  <a:pt x="10004680" y="3065377"/>
                  <a:pt x="9937988" y="3051618"/>
                  <a:pt x="9957212" y="3062663"/>
                </a:cubicBezTo>
                <a:cubicBezTo>
                  <a:pt x="9920646" y="3063519"/>
                  <a:pt x="9948538" y="3073806"/>
                  <a:pt x="9904584" y="3063999"/>
                </a:cubicBezTo>
                <a:cubicBezTo>
                  <a:pt x="9847813" y="3075166"/>
                  <a:pt x="9758323" y="3071010"/>
                  <a:pt x="9713857" y="3087955"/>
                </a:cubicBezTo>
                <a:cubicBezTo>
                  <a:pt x="9719380" y="3081485"/>
                  <a:pt x="9695453" y="3076466"/>
                  <a:pt x="9678879" y="3079676"/>
                </a:cubicBezTo>
                <a:cubicBezTo>
                  <a:pt x="9698255" y="3054291"/>
                  <a:pt x="9613348" y="3102551"/>
                  <a:pt x="9598760" y="3085228"/>
                </a:cubicBezTo>
                <a:cubicBezTo>
                  <a:pt x="9598041" y="3101310"/>
                  <a:pt x="9523758" y="3128579"/>
                  <a:pt x="9488796" y="3115384"/>
                </a:cubicBezTo>
                <a:cubicBezTo>
                  <a:pt x="9435532" y="3118605"/>
                  <a:pt x="9397815" y="3131898"/>
                  <a:pt x="9341972" y="3126583"/>
                </a:cubicBezTo>
                <a:cubicBezTo>
                  <a:pt x="9340239" y="3128735"/>
                  <a:pt x="9337399" y="3130536"/>
                  <a:pt x="9333795" y="3132083"/>
                </a:cubicBezTo>
                <a:lnTo>
                  <a:pt x="9321736" y="3135834"/>
                </a:lnTo>
                <a:lnTo>
                  <a:pt x="9319405" y="3135561"/>
                </a:lnTo>
                <a:cubicBezTo>
                  <a:pt x="9310247" y="3135512"/>
                  <a:pt x="9305558" y="3136419"/>
                  <a:pt x="9302847" y="3137746"/>
                </a:cubicBezTo>
                <a:lnTo>
                  <a:pt x="9300930" y="3139687"/>
                </a:lnTo>
                <a:lnTo>
                  <a:pt x="9290106" y="3141645"/>
                </a:lnTo>
                <a:lnTo>
                  <a:pt x="9270220" y="3146737"/>
                </a:lnTo>
                <a:lnTo>
                  <a:pt x="9265150" y="3146531"/>
                </a:lnTo>
                <a:lnTo>
                  <a:pt x="9233057" y="3152408"/>
                </a:lnTo>
                <a:lnTo>
                  <a:pt x="9231974" y="3151938"/>
                </a:lnTo>
                <a:cubicBezTo>
                  <a:pt x="9228816" y="3151020"/>
                  <a:pt x="9225099" y="3150595"/>
                  <a:pt x="9220130" y="3151189"/>
                </a:cubicBezTo>
                <a:cubicBezTo>
                  <a:pt x="9218372" y="3142213"/>
                  <a:pt x="9213458" y="3148467"/>
                  <a:pt x="9198955" y="3151015"/>
                </a:cubicBezTo>
                <a:cubicBezTo>
                  <a:pt x="9192986" y="3137641"/>
                  <a:pt x="9157451" y="3149750"/>
                  <a:pt x="9142196" y="3143802"/>
                </a:cubicBezTo>
                <a:cubicBezTo>
                  <a:pt x="9131673" y="3145976"/>
                  <a:pt x="9120437" y="3148030"/>
                  <a:pt x="9108665" y="3149868"/>
                </a:cubicBezTo>
                <a:lnTo>
                  <a:pt x="9014086" y="3150791"/>
                </a:lnTo>
                <a:lnTo>
                  <a:pt x="8915037" y="3140020"/>
                </a:lnTo>
                <a:cubicBezTo>
                  <a:pt x="8878400" y="3139785"/>
                  <a:pt x="8846675" y="3135786"/>
                  <a:pt x="8815667" y="3138606"/>
                </a:cubicBezTo>
                <a:cubicBezTo>
                  <a:pt x="8803071" y="3135495"/>
                  <a:pt x="8791199" y="3134238"/>
                  <a:pt x="8779688" y="3138895"/>
                </a:cubicBezTo>
                <a:cubicBezTo>
                  <a:pt x="8745498" y="3137342"/>
                  <a:pt x="8737221" y="3130691"/>
                  <a:pt x="8715556" y="3135878"/>
                </a:cubicBezTo>
                <a:cubicBezTo>
                  <a:pt x="8696347" y="3125121"/>
                  <a:pt x="8695210" y="3129227"/>
                  <a:pt x="8686183" y="3132307"/>
                </a:cubicBezTo>
                <a:lnTo>
                  <a:pt x="8684895" y="3132527"/>
                </a:lnTo>
                <a:lnTo>
                  <a:pt x="8682270" y="3130989"/>
                </a:lnTo>
                <a:lnTo>
                  <a:pt x="8676836" y="3130278"/>
                </a:lnTo>
                <a:lnTo>
                  <a:pt x="8662002" y="3130735"/>
                </a:lnTo>
                <a:lnTo>
                  <a:pt x="8656423" y="3131304"/>
                </a:lnTo>
                <a:cubicBezTo>
                  <a:pt x="8652581" y="3131550"/>
                  <a:pt x="8650028" y="3131521"/>
                  <a:pt x="8648261" y="3131294"/>
                </a:cubicBezTo>
                <a:lnTo>
                  <a:pt x="8648057" y="3131167"/>
                </a:lnTo>
                <a:lnTo>
                  <a:pt x="8640412" y="3131403"/>
                </a:lnTo>
                <a:cubicBezTo>
                  <a:pt x="8627510" y="3132092"/>
                  <a:pt x="8614954" y="3133035"/>
                  <a:pt x="8603003" y="3134155"/>
                </a:cubicBezTo>
                <a:cubicBezTo>
                  <a:pt x="8592897" y="3127095"/>
                  <a:pt x="8548738" y="3135435"/>
                  <a:pt x="8553571" y="3122125"/>
                </a:cubicBezTo>
                <a:cubicBezTo>
                  <a:pt x="8537450" y="3123243"/>
                  <a:pt x="8527699" y="3128769"/>
                  <a:pt x="8533128" y="3120039"/>
                </a:cubicBezTo>
                <a:cubicBezTo>
                  <a:pt x="8527821" y="3120156"/>
                  <a:pt x="8524551" y="3119414"/>
                  <a:pt x="8522209" y="3118252"/>
                </a:cubicBezTo>
                <a:lnTo>
                  <a:pt x="8521532" y="3117705"/>
                </a:lnTo>
                <a:lnTo>
                  <a:pt x="8485667" y="3120406"/>
                </a:lnTo>
                <a:lnTo>
                  <a:pt x="8480905" y="3119749"/>
                </a:lnTo>
                <a:lnTo>
                  <a:pt x="8457530" y="3122810"/>
                </a:lnTo>
                <a:lnTo>
                  <a:pt x="8445451" y="3123697"/>
                </a:lnTo>
                <a:lnTo>
                  <a:pt x="8442039" y="3125378"/>
                </a:lnTo>
                <a:cubicBezTo>
                  <a:pt x="8438355" y="3126399"/>
                  <a:pt x="8433075" y="3126839"/>
                  <a:pt x="8424215" y="3125963"/>
                </a:cubicBezTo>
                <a:lnTo>
                  <a:pt x="8422165" y="3125491"/>
                </a:lnTo>
                <a:lnTo>
                  <a:pt x="8407465" y="3127979"/>
                </a:lnTo>
                <a:cubicBezTo>
                  <a:pt x="8402731" y="3129129"/>
                  <a:pt x="8398540" y="3130592"/>
                  <a:pt x="8395146" y="3132488"/>
                </a:cubicBezTo>
                <a:cubicBezTo>
                  <a:pt x="8345093" y="3122354"/>
                  <a:pt x="8297866" y="3131626"/>
                  <a:pt x="8243538" y="3129873"/>
                </a:cubicBezTo>
                <a:cubicBezTo>
                  <a:pt x="8220052" y="3114107"/>
                  <a:pt x="8126172" y="3133411"/>
                  <a:pt x="8112685" y="3148698"/>
                </a:cubicBezTo>
                <a:cubicBezTo>
                  <a:pt x="8112380" y="3135302"/>
                  <a:pt x="8044302" y="3153542"/>
                  <a:pt x="8026741" y="3154015"/>
                </a:cubicBezTo>
                <a:cubicBezTo>
                  <a:pt x="8020887" y="3154173"/>
                  <a:pt x="8020646" y="3152357"/>
                  <a:pt x="8030400" y="3146736"/>
                </a:cubicBezTo>
                <a:cubicBezTo>
                  <a:pt x="8011739" y="3148301"/>
                  <a:pt x="7992477" y="3141339"/>
                  <a:pt x="8002987" y="3135663"/>
                </a:cubicBezTo>
                <a:cubicBezTo>
                  <a:pt x="7946297" y="3147811"/>
                  <a:pt x="7862627" y="3135732"/>
                  <a:pt x="7798568" y="3141249"/>
                </a:cubicBezTo>
                <a:cubicBezTo>
                  <a:pt x="7763645" y="3127901"/>
                  <a:pt x="7782577" y="3140251"/>
                  <a:pt x="7746353" y="3137755"/>
                </a:cubicBezTo>
                <a:cubicBezTo>
                  <a:pt x="7756261" y="3150042"/>
                  <a:pt x="7702377" y="3130861"/>
                  <a:pt x="7700395" y="3144729"/>
                </a:cubicBezTo>
                <a:cubicBezTo>
                  <a:pt x="7693866" y="3143835"/>
                  <a:pt x="7687603" y="3142532"/>
                  <a:pt x="7681335" y="3141120"/>
                </a:cubicBezTo>
                <a:lnTo>
                  <a:pt x="7678044" y="3140387"/>
                </a:lnTo>
                <a:lnTo>
                  <a:pt x="7664890" y="3139855"/>
                </a:lnTo>
                <a:lnTo>
                  <a:pt x="7661183" y="3136706"/>
                </a:lnTo>
                <a:lnTo>
                  <a:pt x="7641383" y="3133755"/>
                </a:lnTo>
                <a:cubicBezTo>
                  <a:pt x="7633967" y="3133115"/>
                  <a:pt x="7625987" y="3132967"/>
                  <a:pt x="7617169" y="3133614"/>
                </a:cubicBezTo>
                <a:cubicBezTo>
                  <a:pt x="7595475" y="3139109"/>
                  <a:pt x="7561695" y="3132374"/>
                  <a:pt x="7531143" y="3132781"/>
                </a:cubicBezTo>
                <a:lnTo>
                  <a:pt x="7517113" y="3134483"/>
                </a:lnTo>
                <a:lnTo>
                  <a:pt x="7471320" y="3131645"/>
                </a:lnTo>
                <a:cubicBezTo>
                  <a:pt x="7458285" y="3131095"/>
                  <a:pt x="7444756" y="3130805"/>
                  <a:pt x="7430512" y="3131007"/>
                </a:cubicBezTo>
                <a:lnTo>
                  <a:pt x="7404071" y="3132361"/>
                </a:lnTo>
                <a:lnTo>
                  <a:pt x="7397140" y="3131239"/>
                </a:lnTo>
                <a:cubicBezTo>
                  <a:pt x="7385068" y="3131364"/>
                  <a:pt x="7369091" y="3135313"/>
                  <a:pt x="7370514" y="3130516"/>
                </a:cubicBezTo>
                <a:lnTo>
                  <a:pt x="7356953" y="3132179"/>
                </a:lnTo>
                <a:lnTo>
                  <a:pt x="7343567" y="3128350"/>
                </a:lnTo>
                <a:cubicBezTo>
                  <a:pt x="7342101" y="3127461"/>
                  <a:pt x="7340998" y="3126514"/>
                  <a:pt x="7340295" y="3125545"/>
                </a:cubicBezTo>
                <a:lnTo>
                  <a:pt x="7321348" y="3126804"/>
                </a:lnTo>
                <a:lnTo>
                  <a:pt x="7305815" y="3124063"/>
                </a:lnTo>
                <a:lnTo>
                  <a:pt x="7292274" y="3125855"/>
                </a:lnTo>
                <a:lnTo>
                  <a:pt x="7286654" y="3125451"/>
                </a:lnTo>
                <a:lnTo>
                  <a:pt x="7272685" y="3124094"/>
                </a:lnTo>
                <a:cubicBezTo>
                  <a:pt x="7265523" y="3123143"/>
                  <a:pt x="7257508" y="3121997"/>
                  <a:pt x="7248584" y="3121080"/>
                </a:cubicBezTo>
                <a:lnTo>
                  <a:pt x="7241065" y="3120661"/>
                </a:lnTo>
                <a:lnTo>
                  <a:pt x="7224696" y="3116051"/>
                </a:lnTo>
                <a:cubicBezTo>
                  <a:pt x="7212786" y="3112566"/>
                  <a:pt x="7203412" y="3110217"/>
                  <a:pt x="7193009" y="3112108"/>
                </a:cubicBezTo>
                <a:cubicBezTo>
                  <a:pt x="7175276" y="3107606"/>
                  <a:pt x="7162888" y="3094987"/>
                  <a:pt x="7137220" y="3098354"/>
                </a:cubicBezTo>
                <a:cubicBezTo>
                  <a:pt x="7145010" y="3092637"/>
                  <a:pt x="7108715" y="3097662"/>
                  <a:pt x="7104427" y="3091790"/>
                </a:cubicBezTo>
                <a:cubicBezTo>
                  <a:pt x="7102447" y="3087061"/>
                  <a:pt x="7090976" y="3087484"/>
                  <a:pt x="7082240" y="3085740"/>
                </a:cubicBezTo>
                <a:cubicBezTo>
                  <a:pt x="7076014" y="3080911"/>
                  <a:pt x="7032058" y="3076501"/>
                  <a:pt x="7016754" y="3077196"/>
                </a:cubicBezTo>
                <a:cubicBezTo>
                  <a:pt x="6973620" y="3082001"/>
                  <a:pt x="6938923" y="3062558"/>
                  <a:pt x="6904436" y="3065900"/>
                </a:cubicBezTo>
                <a:cubicBezTo>
                  <a:pt x="6895406" y="3065445"/>
                  <a:pt x="6887919" y="3064350"/>
                  <a:pt x="6881434" y="3062865"/>
                </a:cubicBezTo>
                <a:lnTo>
                  <a:pt x="6865273" y="3057749"/>
                </a:lnTo>
                <a:cubicBezTo>
                  <a:pt x="6865072" y="3056626"/>
                  <a:pt x="6864871" y="3055502"/>
                  <a:pt x="6864671" y="3054378"/>
                </a:cubicBezTo>
                <a:lnTo>
                  <a:pt x="6852599" y="3052306"/>
                </a:lnTo>
                <a:lnTo>
                  <a:pt x="6850143" y="3051232"/>
                </a:lnTo>
                <a:cubicBezTo>
                  <a:pt x="6845470" y="3049168"/>
                  <a:pt x="6840704" y="3047206"/>
                  <a:pt x="6835301" y="3045593"/>
                </a:cubicBezTo>
                <a:cubicBezTo>
                  <a:pt x="6820447" y="3058242"/>
                  <a:pt x="6786888" y="3033956"/>
                  <a:pt x="6784871" y="3046562"/>
                </a:cubicBezTo>
                <a:cubicBezTo>
                  <a:pt x="6752593" y="3039899"/>
                  <a:pt x="6759140" y="3053646"/>
                  <a:pt x="6738245" y="3037055"/>
                </a:cubicBezTo>
                <a:cubicBezTo>
                  <a:pt x="6671880" y="3034501"/>
                  <a:pt x="6603220" y="3013245"/>
                  <a:pt x="6537703" y="3017736"/>
                </a:cubicBezTo>
                <a:cubicBezTo>
                  <a:pt x="6553051" y="3013722"/>
                  <a:pt x="6541149" y="3004943"/>
                  <a:pt x="6521858" y="3004158"/>
                </a:cubicBezTo>
                <a:cubicBezTo>
                  <a:pt x="6580141" y="2987944"/>
                  <a:pt x="6428765" y="3009117"/>
                  <a:pt x="6445069" y="2992470"/>
                </a:cubicBezTo>
                <a:cubicBezTo>
                  <a:pt x="6417897" y="3005060"/>
                  <a:pt x="6310156" y="3011743"/>
                  <a:pt x="6302447" y="2994274"/>
                </a:cubicBezTo>
                <a:cubicBezTo>
                  <a:pt x="6252173" y="2986131"/>
                  <a:pt x="6198382" y="2989085"/>
                  <a:pt x="6160029" y="2973666"/>
                </a:cubicBezTo>
                <a:cubicBezTo>
                  <a:pt x="6155014" y="2975022"/>
                  <a:pt x="6149642" y="2975878"/>
                  <a:pt x="6144046" y="2976380"/>
                </a:cubicBezTo>
                <a:lnTo>
                  <a:pt x="6127670" y="2976929"/>
                </a:lnTo>
                <a:lnTo>
                  <a:pt x="6126155" y="2976245"/>
                </a:lnTo>
                <a:cubicBezTo>
                  <a:pt x="6118509" y="2974369"/>
                  <a:pt x="6113052" y="2974144"/>
                  <a:pt x="6108575" y="2974651"/>
                </a:cubicBezTo>
                <a:lnTo>
                  <a:pt x="6103746" y="2975803"/>
                </a:lnTo>
                <a:lnTo>
                  <a:pt x="6091377" y="2975180"/>
                </a:lnTo>
                <a:lnTo>
                  <a:pt x="6066183" y="2975222"/>
                </a:lnTo>
                <a:lnTo>
                  <a:pt x="6063287" y="2974353"/>
                </a:lnTo>
                <a:lnTo>
                  <a:pt x="6054813" y="2974911"/>
                </a:lnTo>
                <a:lnTo>
                  <a:pt x="6050809" y="2973985"/>
                </a:lnTo>
                <a:lnTo>
                  <a:pt x="6013979" y="2974553"/>
                </a:lnTo>
                <a:cubicBezTo>
                  <a:pt x="6013918" y="2974361"/>
                  <a:pt x="6013860" y="2974167"/>
                  <a:pt x="6013800" y="2973973"/>
                </a:cubicBezTo>
                <a:cubicBezTo>
                  <a:pt x="6012565" y="2972689"/>
                  <a:pt x="6010070" y="2971765"/>
                  <a:pt x="6004866" y="2971570"/>
                </a:cubicBezTo>
                <a:cubicBezTo>
                  <a:pt x="6017706" y="2963268"/>
                  <a:pt x="6003515" y="2968156"/>
                  <a:pt x="5987036" y="2968315"/>
                </a:cubicBezTo>
                <a:cubicBezTo>
                  <a:pt x="6003302" y="2955458"/>
                  <a:pt x="5953573" y="2961108"/>
                  <a:pt x="5950027" y="2953546"/>
                </a:cubicBezTo>
                <a:cubicBezTo>
                  <a:pt x="5937559" y="2953953"/>
                  <a:pt x="5924668" y="2954151"/>
                  <a:pt x="5911668" y="2954074"/>
                </a:cubicBezTo>
                <a:lnTo>
                  <a:pt x="5904110" y="2953861"/>
                </a:lnTo>
                <a:cubicBezTo>
                  <a:pt x="5904082" y="2953815"/>
                  <a:pt x="5904053" y="2953769"/>
                  <a:pt x="5904026" y="2953724"/>
                </a:cubicBezTo>
                <a:cubicBezTo>
                  <a:pt x="5902528" y="2953395"/>
                  <a:pt x="5900097" y="2953219"/>
                  <a:pt x="5896189" y="2953236"/>
                </a:cubicBezTo>
                <a:lnTo>
                  <a:pt x="5890331" y="2953471"/>
                </a:lnTo>
                <a:lnTo>
                  <a:pt x="5875672" y="2953056"/>
                </a:lnTo>
                <a:lnTo>
                  <a:pt x="5871070" y="2952035"/>
                </a:lnTo>
                <a:lnTo>
                  <a:pt x="5869888" y="2950364"/>
                </a:lnTo>
                <a:lnTo>
                  <a:pt x="5868461" y="2950506"/>
                </a:lnTo>
                <a:cubicBezTo>
                  <a:pt x="5857092" y="2953019"/>
                  <a:pt x="5852416" y="2957005"/>
                  <a:pt x="5843343" y="2945262"/>
                </a:cubicBezTo>
                <a:cubicBezTo>
                  <a:pt x="5817989" y="2949116"/>
                  <a:pt x="5815840" y="2942065"/>
                  <a:pt x="5784331" y="2938531"/>
                </a:cubicBezTo>
                <a:cubicBezTo>
                  <a:pt x="5769202" y="2942455"/>
                  <a:pt x="5758885" y="2940521"/>
                  <a:pt x="5749498" y="2936713"/>
                </a:cubicBezTo>
                <a:cubicBezTo>
                  <a:pt x="5717228" y="2937683"/>
                  <a:pt x="5690227" y="2931877"/>
                  <a:pt x="5655214" y="2929503"/>
                </a:cubicBezTo>
                <a:cubicBezTo>
                  <a:pt x="5614827" y="2933899"/>
                  <a:pt x="5598877" y="2923069"/>
                  <a:pt x="5561446" y="2920575"/>
                </a:cubicBezTo>
                <a:cubicBezTo>
                  <a:pt x="5525084" y="2929276"/>
                  <a:pt x="5537471" y="2911136"/>
                  <a:pt x="5519456" y="2906631"/>
                </a:cubicBezTo>
                <a:lnTo>
                  <a:pt x="5514099" y="2906097"/>
                </a:lnTo>
                <a:lnTo>
                  <a:pt x="5499273" y="2907057"/>
                </a:lnTo>
                <a:lnTo>
                  <a:pt x="5493664" y="2907817"/>
                </a:lnTo>
                <a:cubicBezTo>
                  <a:pt x="5489815" y="2908191"/>
                  <a:pt x="5487270" y="2908250"/>
                  <a:pt x="5485530" y="2908080"/>
                </a:cubicBezTo>
                <a:lnTo>
                  <a:pt x="5485337" y="2907959"/>
                </a:lnTo>
                <a:lnTo>
                  <a:pt x="5477696" y="2908455"/>
                </a:lnTo>
                <a:cubicBezTo>
                  <a:pt x="5464775" y="2909581"/>
                  <a:pt x="5452182" y="2910951"/>
                  <a:pt x="5440170" y="2912482"/>
                </a:cubicBezTo>
                <a:cubicBezTo>
                  <a:pt x="5430698" y="2905718"/>
                  <a:pt x="5385970" y="2915593"/>
                  <a:pt x="5391911" y="2902040"/>
                </a:cubicBezTo>
                <a:cubicBezTo>
                  <a:pt x="5375744" y="2903707"/>
                  <a:pt x="5365560" y="2909594"/>
                  <a:pt x="5371708" y="2900629"/>
                </a:cubicBezTo>
                <a:cubicBezTo>
                  <a:pt x="5366408" y="2900926"/>
                  <a:pt x="5363213" y="2900288"/>
                  <a:pt x="5360976" y="2899197"/>
                </a:cubicBezTo>
                <a:lnTo>
                  <a:pt x="5360345" y="2898671"/>
                </a:lnTo>
                <a:lnTo>
                  <a:pt x="5324367" y="2902593"/>
                </a:lnTo>
                <a:lnTo>
                  <a:pt x="5319673" y="2902094"/>
                </a:lnTo>
                <a:lnTo>
                  <a:pt x="5296114" y="2905958"/>
                </a:lnTo>
                <a:lnTo>
                  <a:pt x="5283999" y="2907258"/>
                </a:lnTo>
                <a:lnTo>
                  <a:pt x="5280460" y="2909063"/>
                </a:lnTo>
                <a:cubicBezTo>
                  <a:pt x="5276699" y="2910214"/>
                  <a:pt x="5271395" y="2910834"/>
                  <a:pt x="5262637" y="2910250"/>
                </a:cubicBezTo>
                <a:lnTo>
                  <a:pt x="5260635" y="2909845"/>
                </a:lnTo>
                <a:lnTo>
                  <a:pt x="5245770" y="2912842"/>
                </a:lnTo>
                <a:cubicBezTo>
                  <a:pt x="5240955" y="2914159"/>
                  <a:pt x="5236652" y="2915770"/>
                  <a:pt x="5233108" y="2917794"/>
                </a:cubicBezTo>
                <a:cubicBezTo>
                  <a:pt x="5184071" y="2909280"/>
                  <a:pt x="5136210" y="2920197"/>
                  <a:pt x="5082201" y="2920260"/>
                </a:cubicBezTo>
                <a:lnTo>
                  <a:pt x="4939211" y="2931760"/>
                </a:lnTo>
                <a:cubicBezTo>
                  <a:pt x="4920477" y="2933960"/>
                  <a:pt x="4783353" y="2943291"/>
                  <a:pt x="4794309" y="2937227"/>
                </a:cubicBezTo>
                <a:cubicBezTo>
                  <a:pt x="4736776" y="2951353"/>
                  <a:pt x="4701995" y="2938961"/>
                  <a:pt x="4637676" y="2946666"/>
                </a:cubicBezTo>
                <a:cubicBezTo>
                  <a:pt x="4603987" y="2934412"/>
                  <a:pt x="4621816" y="2946201"/>
                  <a:pt x="4585922" y="2944906"/>
                </a:cubicBezTo>
                <a:cubicBezTo>
                  <a:pt x="4594760" y="2956935"/>
                  <a:pt x="4542663" y="2939450"/>
                  <a:pt x="4539516" y="2953466"/>
                </a:cubicBezTo>
                <a:cubicBezTo>
                  <a:pt x="4533082" y="2952789"/>
                  <a:pt x="4526953" y="2951687"/>
                  <a:pt x="4520819" y="2950477"/>
                </a:cubicBezTo>
                <a:lnTo>
                  <a:pt x="4517604" y="2949852"/>
                </a:lnTo>
                <a:lnTo>
                  <a:pt x="4504537" y="2949759"/>
                </a:lnTo>
                <a:lnTo>
                  <a:pt x="4501104" y="2946715"/>
                </a:lnTo>
                <a:lnTo>
                  <a:pt x="4342695" y="2951638"/>
                </a:lnTo>
                <a:cubicBezTo>
                  <a:pt x="4328954" y="2954609"/>
                  <a:pt x="4284038" y="2957184"/>
                  <a:pt x="4274096" y="2953640"/>
                </a:cubicBezTo>
                <a:cubicBezTo>
                  <a:pt x="4264434" y="2953346"/>
                  <a:pt x="4254047" y="2955481"/>
                  <a:pt x="4248170" y="2951384"/>
                </a:cubicBezTo>
                <a:lnTo>
                  <a:pt x="4147924" y="2945945"/>
                </a:lnTo>
                <a:cubicBezTo>
                  <a:pt x="4131656" y="2952619"/>
                  <a:pt x="4104816" y="2942907"/>
                  <a:pt x="4061825" y="2944206"/>
                </a:cubicBezTo>
                <a:cubicBezTo>
                  <a:pt x="4044045" y="2951860"/>
                  <a:pt x="4032845" y="2944993"/>
                  <a:pt x="3998557" y="2955821"/>
                </a:cubicBezTo>
                <a:cubicBezTo>
                  <a:pt x="3997072" y="2955023"/>
                  <a:pt x="3995237" y="2954313"/>
                  <a:pt x="3993107" y="2953708"/>
                </a:cubicBezTo>
                <a:cubicBezTo>
                  <a:pt x="3980729" y="2950196"/>
                  <a:pt x="3961302" y="2950972"/>
                  <a:pt x="3949713" y="2955441"/>
                </a:cubicBezTo>
                <a:cubicBezTo>
                  <a:pt x="3894925" y="2970367"/>
                  <a:pt x="3844508" y="2972262"/>
                  <a:pt x="3797284" y="2977037"/>
                </a:cubicBezTo>
                <a:cubicBezTo>
                  <a:pt x="3743822" y="2981057"/>
                  <a:pt x="3778974" y="2965129"/>
                  <a:pt x="3712498" y="2979996"/>
                </a:cubicBezTo>
                <a:cubicBezTo>
                  <a:pt x="3705202" y="2975373"/>
                  <a:pt x="3696720" y="2975524"/>
                  <a:pt x="3682471" y="2978543"/>
                </a:cubicBezTo>
                <a:cubicBezTo>
                  <a:pt x="3656488" y="2980127"/>
                  <a:pt x="3658300" y="2967587"/>
                  <a:pt x="3632163" y="2976264"/>
                </a:cubicBezTo>
                <a:cubicBezTo>
                  <a:pt x="3636766" y="2969363"/>
                  <a:pt x="3582819" y="2975892"/>
                  <a:pt x="3594728" y="2968398"/>
                </a:cubicBezTo>
                <a:cubicBezTo>
                  <a:pt x="3577705" y="2963064"/>
                  <a:pt x="3569481" y="2973476"/>
                  <a:pt x="3552594" y="2968934"/>
                </a:cubicBezTo>
                <a:cubicBezTo>
                  <a:pt x="3533613" y="2968552"/>
                  <a:pt x="3563577" y="2975594"/>
                  <a:pt x="3542589" y="2977031"/>
                </a:cubicBezTo>
                <a:cubicBezTo>
                  <a:pt x="3517131" y="2977564"/>
                  <a:pt x="3517346" y="2989828"/>
                  <a:pt x="3497591" y="2975018"/>
                </a:cubicBezTo>
                <a:lnTo>
                  <a:pt x="3429352" y="2971090"/>
                </a:lnTo>
                <a:cubicBezTo>
                  <a:pt x="3414141" y="2975624"/>
                  <a:pt x="3401904" y="2974195"/>
                  <a:pt x="3389938" y="2970884"/>
                </a:cubicBezTo>
                <a:cubicBezTo>
                  <a:pt x="3354504" y="2973297"/>
                  <a:pt x="3322178" y="2968827"/>
                  <a:pt x="3282344" y="2968084"/>
                </a:cubicBezTo>
                <a:cubicBezTo>
                  <a:pt x="3239277" y="2974224"/>
                  <a:pt x="3217192" y="2964327"/>
                  <a:pt x="3174624" y="2963576"/>
                </a:cubicBezTo>
                <a:cubicBezTo>
                  <a:pt x="3132504" y="2975210"/>
                  <a:pt x="3146911" y="2949576"/>
                  <a:pt x="3111077" y="2951285"/>
                </a:cubicBezTo>
                <a:cubicBezTo>
                  <a:pt x="3052732" y="2962418"/>
                  <a:pt x="3112543" y="2942881"/>
                  <a:pt x="3022501" y="2948619"/>
                </a:cubicBezTo>
                <a:cubicBezTo>
                  <a:pt x="3017399" y="2950352"/>
                  <a:pt x="3006521" y="2948989"/>
                  <a:pt x="3007714" y="2946762"/>
                </a:cubicBezTo>
                <a:cubicBezTo>
                  <a:pt x="2987987" y="2948105"/>
                  <a:pt x="2931270" y="2937206"/>
                  <a:pt x="2903098" y="2940576"/>
                </a:cubicBezTo>
                <a:cubicBezTo>
                  <a:pt x="2848155" y="2935894"/>
                  <a:pt x="2821430" y="2947095"/>
                  <a:pt x="2781591" y="2946394"/>
                </a:cubicBezTo>
                <a:cubicBezTo>
                  <a:pt x="2735559" y="2940279"/>
                  <a:pt x="2708563" y="2934146"/>
                  <a:pt x="2627942" y="2919996"/>
                </a:cubicBezTo>
                <a:lnTo>
                  <a:pt x="2354959" y="2882080"/>
                </a:lnTo>
                <a:cubicBezTo>
                  <a:pt x="2252426" y="2847776"/>
                  <a:pt x="2124519" y="2878188"/>
                  <a:pt x="2063184" y="2879109"/>
                </a:cubicBezTo>
                <a:cubicBezTo>
                  <a:pt x="2038620" y="2892844"/>
                  <a:pt x="2017217" y="2880735"/>
                  <a:pt x="1986946" y="2887619"/>
                </a:cubicBezTo>
                <a:cubicBezTo>
                  <a:pt x="1919067" y="2894646"/>
                  <a:pt x="1852404" y="2912737"/>
                  <a:pt x="1763479" y="2909077"/>
                </a:cubicBezTo>
                <a:cubicBezTo>
                  <a:pt x="1726097" y="2949538"/>
                  <a:pt x="1621108" y="2933327"/>
                  <a:pt x="1537980" y="2960398"/>
                </a:cubicBezTo>
                <a:cubicBezTo>
                  <a:pt x="1489205" y="2967965"/>
                  <a:pt x="1410921" y="2954082"/>
                  <a:pt x="1395229" y="2975625"/>
                </a:cubicBezTo>
                <a:cubicBezTo>
                  <a:pt x="1371975" y="2964548"/>
                  <a:pt x="1352259" y="2986116"/>
                  <a:pt x="1327834" y="2989485"/>
                </a:cubicBezTo>
                <a:cubicBezTo>
                  <a:pt x="1307734" y="2982782"/>
                  <a:pt x="1298456" y="2990289"/>
                  <a:pt x="1280757" y="2992959"/>
                </a:cubicBezTo>
                <a:cubicBezTo>
                  <a:pt x="1272383" y="2988567"/>
                  <a:pt x="1257337" y="2989790"/>
                  <a:pt x="1252582" y="2995877"/>
                </a:cubicBezTo>
                <a:cubicBezTo>
                  <a:pt x="1260705" y="3008688"/>
                  <a:pt x="1207969" y="3005420"/>
                  <a:pt x="1204670" y="3014826"/>
                </a:cubicBezTo>
                <a:cubicBezTo>
                  <a:pt x="1174431" y="3018683"/>
                  <a:pt x="1041848" y="3015513"/>
                  <a:pt x="1020457" y="3031603"/>
                </a:cubicBezTo>
                <a:cubicBezTo>
                  <a:pt x="959520" y="3042500"/>
                  <a:pt x="869308" y="3024872"/>
                  <a:pt x="843248" y="3026954"/>
                </a:cubicBezTo>
                <a:cubicBezTo>
                  <a:pt x="815646" y="3001836"/>
                  <a:pt x="694189" y="3080490"/>
                  <a:pt x="583517" y="3089095"/>
                </a:cubicBezTo>
                <a:cubicBezTo>
                  <a:pt x="568425" y="3087467"/>
                  <a:pt x="560448" y="3088013"/>
                  <a:pt x="556836" y="3094374"/>
                </a:cubicBezTo>
                <a:cubicBezTo>
                  <a:pt x="528264" y="3099747"/>
                  <a:pt x="471823" y="3109156"/>
                  <a:pt x="412089" y="3121334"/>
                </a:cubicBezTo>
                <a:cubicBezTo>
                  <a:pt x="367235" y="3131096"/>
                  <a:pt x="143790" y="3139436"/>
                  <a:pt x="83929" y="315056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0339" y="3679912"/>
            <a:ext cx="2584784" cy="23987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err="1"/>
              <a:t>Objev</a:t>
            </a:r>
            <a:r>
              <a:rPr lang="en-US" b="1" dirty="0"/>
              <a:t> </a:t>
            </a:r>
            <a:r>
              <a:rPr lang="en-US" b="1" dirty="0" err="1"/>
              <a:t>neutronu</a:t>
            </a:r>
            <a:endParaRPr lang="en-US" b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6FE9301-301A-49F9-B358-31190FAB5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49" y="421949"/>
            <a:ext cx="2096564" cy="2196401"/>
          </a:xfrm>
          <a:prstGeom prst="rect">
            <a:avLst/>
          </a:prstGeom>
        </p:spPr>
      </p:pic>
      <p:pic>
        <p:nvPicPr>
          <p:cNvPr id="28" name="Picture 15" descr="neutrons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423" y="309304"/>
            <a:ext cx="4459713" cy="288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" name="Obrázek 26"/>
          <p:cNvPicPr>
            <a:picLocks noChangeAspect="1"/>
          </p:cNvPicPr>
          <p:nvPr/>
        </p:nvPicPr>
        <p:blipFill rotWithShape="1">
          <a:blip r:embed="rId4"/>
          <a:srcRect r="57254"/>
          <a:stretch/>
        </p:blipFill>
        <p:spPr>
          <a:xfrm>
            <a:off x="3200309" y="987612"/>
            <a:ext cx="3023578" cy="885942"/>
          </a:xfrm>
          <a:prstGeom prst="rect">
            <a:avLst/>
          </a:prstGeom>
        </p:spPr>
      </p:pic>
      <p:sp>
        <p:nvSpPr>
          <p:cNvPr id="29" name="Zástupný symbol pro obsah 2"/>
          <p:cNvSpPr txBox="1">
            <a:spLocks/>
          </p:cNvSpPr>
          <p:nvPr/>
        </p:nvSpPr>
        <p:spPr>
          <a:xfrm>
            <a:off x="2907899" y="3649117"/>
            <a:ext cx="8931176" cy="3136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cs-CZ" altLang="cs-CZ" sz="2000" dirty="0"/>
              <a:t>V roce 1930 bombardovali </a:t>
            </a:r>
            <a:r>
              <a:rPr lang="cs-CZ" altLang="cs-CZ" sz="2000" b="1" dirty="0"/>
              <a:t>Walter </a:t>
            </a:r>
            <a:r>
              <a:rPr lang="cs-CZ" altLang="cs-CZ" sz="2000" b="1" dirty="0" err="1"/>
              <a:t>Bothe</a:t>
            </a:r>
            <a:r>
              <a:rPr lang="cs-CZ" altLang="cs-CZ" sz="2000" b="1" dirty="0"/>
              <a:t> </a:t>
            </a:r>
            <a:r>
              <a:rPr lang="cs-CZ" altLang="cs-CZ" sz="2000" dirty="0"/>
              <a:t>a </a:t>
            </a:r>
            <a:r>
              <a:rPr lang="cs-CZ" altLang="cs-CZ" sz="2000" b="1" dirty="0"/>
              <a:t>H. </a:t>
            </a:r>
            <a:r>
              <a:rPr lang="cs-CZ" altLang="cs-CZ" sz="2000" b="1" dirty="0" err="1"/>
              <a:t>Becker</a:t>
            </a:r>
            <a:r>
              <a:rPr lang="cs-CZ" altLang="cs-CZ" sz="2000" b="1" dirty="0"/>
              <a:t> </a:t>
            </a:r>
            <a:r>
              <a:rPr lang="cs-CZ" altLang="cs-CZ" sz="2000" dirty="0"/>
              <a:t>beryllium </a:t>
            </a:r>
            <a:r>
              <a:rPr lang="cs-CZ" altLang="cs-CZ" sz="2000" baseline="30000" dirty="0"/>
              <a:t>9</a:t>
            </a:r>
            <a:r>
              <a:rPr lang="cs-CZ" altLang="cs-CZ" sz="2000" baseline="-30000" dirty="0"/>
              <a:t>4</a:t>
            </a:r>
            <a:r>
              <a:rPr lang="cs-CZ" altLang="cs-CZ" sz="2000" dirty="0"/>
              <a:t>Be částicemi α </a:t>
            </a:r>
            <a:r>
              <a:rPr lang="cs-CZ" altLang="cs-CZ" sz="2000" dirty="0">
                <a:sym typeface="Wingdings" panose="05000000000000000000" pitchFamily="2" charset="2"/>
              </a:rPr>
              <a:t></a:t>
            </a:r>
            <a:r>
              <a:rPr lang="cs-CZ" altLang="cs-CZ" sz="2000" dirty="0"/>
              <a:t> pozorovali emisi energetického </a:t>
            </a:r>
            <a:r>
              <a:rPr lang="cs-CZ" altLang="cs-CZ" sz="2000" u="sng" dirty="0"/>
              <a:t>záření (tzv. beryliové záření), které bylo vysoce pronikavé, přímo neionizovalo a nezahýbalo se v magnetickém poli</a:t>
            </a:r>
            <a:r>
              <a:rPr lang="cs-CZ" altLang="cs-CZ" sz="2000" dirty="0"/>
              <a:t>.</a:t>
            </a:r>
          </a:p>
          <a:p>
            <a:pPr>
              <a:spcBef>
                <a:spcPts val="600"/>
              </a:spcBef>
            </a:pPr>
            <a:r>
              <a:rPr lang="cs-CZ" altLang="cs-CZ" sz="2000" dirty="0"/>
              <a:t>Zprvu se domnívali, že se jedné o záření γ.</a:t>
            </a:r>
          </a:p>
          <a:p>
            <a:pPr marL="0" indent="0">
              <a:spcBef>
                <a:spcPts val="600"/>
              </a:spcBef>
              <a:buNone/>
            </a:pPr>
            <a:endParaRPr lang="cs-CZ" altLang="cs-CZ" sz="400" dirty="0"/>
          </a:p>
          <a:p>
            <a:pPr>
              <a:spcBef>
                <a:spcPts val="600"/>
              </a:spcBef>
            </a:pPr>
            <a:r>
              <a:rPr lang="cs-CZ" altLang="cs-CZ" sz="2000" dirty="0"/>
              <a:t>Později manželé </a:t>
            </a:r>
            <a:r>
              <a:rPr lang="cs-CZ" sz="2000" b="1" dirty="0" err="1"/>
              <a:t>Iréne</a:t>
            </a:r>
            <a:r>
              <a:rPr lang="cs-CZ" sz="2000" b="1" dirty="0"/>
              <a:t> a </a:t>
            </a:r>
            <a:r>
              <a:rPr lang="cs-CZ" sz="2000" b="1" dirty="0" err="1"/>
              <a:t>Fréderick</a:t>
            </a:r>
            <a:r>
              <a:rPr lang="cs-CZ" sz="2000" b="1" dirty="0"/>
              <a:t> </a:t>
            </a:r>
            <a:r>
              <a:rPr lang="cs-CZ" sz="2000" b="1" dirty="0" err="1"/>
              <a:t>Joliot</a:t>
            </a:r>
            <a:r>
              <a:rPr lang="cs-CZ" sz="2000" b="1" dirty="0"/>
              <a:t> </a:t>
            </a:r>
            <a:r>
              <a:rPr lang="cs-CZ" altLang="cs-CZ" sz="2000" b="1" dirty="0"/>
              <a:t>Curieovi </a:t>
            </a:r>
            <a:r>
              <a:rPr lang="cs-CZ" altLang="cs-CZ" sz="2000" dirty="0"/>
              <a:t>zjistili, že toto záření                                                </a:t>
            </a:r>
            <a:r>
              <a:rPr lang="cs-CZ" altLang="cs-CZ" sz="2000" u="sng" dirty="0"/>
              <a:t>vyráží energetické protony z parafínu</a:t>
            </a:r>
            <a:r>
              <a:rPr lang="cs-CZ" altLang="cs-CZ" sz="2000" dirty="0"/>
              <a:t>.</a:t>
            </a:r>
          </a:p>
          <a:p>
            <a:pPr>
              <a:spcBef>
                <a:spcPts val="600"/>
              </a:spcBef>
            </a:pPr>
            <a:r>
              <a:rPr lang="cs-CZ" altLang="cs-CZ" sz="2000" dirty="0"/>
              <a:t>Pokud by tedy šlo o záření </a:t>
            </a:r>
            <a:r>
              <a:rPr lang="cs-CZ" altLang="cs-CZ" sz="2000" dirty="0">
                <a:latin typeface="Symbol" panose="05050102010706020507" pitchFamily="18" charset="2"/>
              </a:rPr>
              <a:t>g</a:t>
            </a:r>
            <a:r>
              <a:rPr lang="cs-CZ" altLang="cs-CZ" sz="2000" dirty="0"/>
              <a:t>, muselo by mít do té doby nevídané energie </a:t>
            </a:r>
            <a:r>
              <a:rPr lang="cs-CZ" altLang="cs-CZ" sz="2000" dirty="0">
                <a:sym typeface="Wingdings" panose="05000000000000000000" pitchFamily="2" charset="2"/>
              </a:rPr>
              <a:t>                                                                                                                             spíše nějaké částicové záření</a:t>
            </a:r>
            <a:endParaRPr lang="cs-CZ" altLang="cs-CZ" sz="20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F75147B-2AB2-4D11-BEF0-C552ABAB07DE}"/>
              </a:ext>
            </a:extLst>
          </p:cNvPr>
          <p:cNvSpPr txBox="1"/>
          <p:nvPr/>
        </p:nvSpPr>
        <p:spPr>
          <a:xfrm>
            <a:off x="10195132" y="1688888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0070C0"/>
                </a:solidFill>
              </a:rPr>
              <a:t>MeV</a:t>
            </a:r>
            <a:r>
              <a:rPr lang="cs-CZ" b="1" dirty="0">
                <a:solidFill>
                  <a:srgbClr val="0070C0"/>
                </a:solidFill>
              </a:rPr>
              <a:t> p+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26E8C69-FCE6-4925-A516-499CEEDD58BC}"/>
              </a:ext>
            </a:extLst>
          </p:cNvPr>
          <p:cNvSpPr txBox="1"/>
          <p:nvPr/>
        </p:nvSpPr>
        <p:spPr>
          <a:xfrm>
            <a:off x="8976279" y="683305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? </a:t>
            </a:r>
            <a:r>
              <a:rPr lang="cs-CZ" b="1" dirty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cs-CZ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A6D1694-D402-427B-8D16-88E59DA14EF0}"/>
              </a:ext>
            </a:extLst>
          </p:cNvPr>
          <p:cNvSpPr txBox="1"/>
          <p:nvPr/>
        </p:nvSpPr>
        <p:spPr>
          <a:xfrm>
            <a:off x="7659875" y="889908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Symbol" panose="05050102010706020507" pitchFamily="18" charset="2"/>
              </a:rPr>
              <a:t>a</a:t>
            </a:r>
            <a:endParaRPr lang="cs-CZ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880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044F03-D720-4826-B7AF-07A48578D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4" y="611421"/>
            <a:ext cx="5583935" cy="5799749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800"/>
              </a:spcBef>
            </a:pPr>
            <a:r>
              <a:rPr lang="cs-CZ" altLang="cs-CZ" sz="2400" b="1" dirty="0" err="1">
                <a:cs typeface="Times New Roman" panose="02020603050405020304" pitchFamily="18" charset="0"/>
              </a:rPr>
              <a:t>Chadwick</a:t>
            </a:r>
            <a:r>
              <a:rPr lang="cs-CZ" altLang="cs-CZ" sz="2400" dirty="0">
                <a:cs typeface="Times New Roman" panose="02020603050405020304" pitchFamily="18" charset="0"/>
              </a:rPr>
              <a:t> pochopil, že probíhají reakce </a:t>
            </a:r>
            <a:r>
              <a:rPr lang="cs-CZ" altLang="cs-CZ" sz="2400" dirty="0">
                <a:cs typeface="Times New Roman" panose="02020603050405020304" pitchFamily="18" charset="0"/>
                <a:sym typeface="Wingdings" panose="05000000000000000000" pitchFamily="2" charset="2"/>
              </a:rPr>
              <a:t></a:t>
            </a:r>
            <a:r>
              <a:rPr lang="cs-CZ" altLang="cs-CZ" sz="2400" dirty="0">
                <a:cs typeface="Times New Roman" panose="02020603050405020304" pitchFamily="18" charset="0"/>
              </a:rPr>
              <a:t>                                                                                                a dokázal, že záření je tvořeno neutrony. </a:t>
            </a:r>
          </a:p>
          <a:p>
            <a:pPr>
              <a:spcBef>
                <a:spcPts val="1800"/>
              </a:spcBef>
            </a:pPr>
            <a:r>
              <a:rPr lang="cs-CZ" altLang="cs-CZ" sz="2400" b="1" dirty="0">
                <a:solidFill>
                  <a:srgbClr val="C00000"/>
                </a:solidFill>
                <a:cs typeface="Times New Roman" panose="02020603050405020304" pitchFamily="18" charset="0"/>
                <a:sym typeface="ZapfDingbats" pitchFamily="82" charset="2"/>
              </a:rPr>
              <a:t>Hmotnost neutronu</a:t>
            </a:r>
            <a:r>
              <a:rPr lang="cs-CZ" altLang="cs-CZ" sz="2400" dirty="0">
                <a:cs typeface="Times New Roman" panose="02020603050405020304" pitchFamily="18" charset="0"/>
                <a:sym typeface="ZapfDingbats" pitchFamily="82" charset="2"/>
              </a:rPr>
              <a:t> určil ze znalosti hmotností </a:t>
            </a:r>
            <a:r>
              <a:rPr lang="cs-CZ" altLang="cs-CZ" sz="2400" baseline="30000" dirty="0">
                <a:cs typeface="Times New Roman" panose="02020603050405020304" pitchFamily="18" charset="0"/>
                <a:sym typeface="ZapfDingbats" pitchFamily="82" charset="2"/>
              </a:rPr>
              <a:t>11</a:t>
            </a:r>
            <a:r>
              <a:rPr lang="cs-CZ" altLang="cs-CZ" sz="2400" baseline="-30000" dirty="0">
                <a:cs typeface="Times New Roman" panose="02020603050405020304" pitchFamily="18" charset="0"/>
                <a:sym typeface="ZapfDingbats" pitchFamily="82" charset="2"/>
              </a:rPr>
              <a:t>5</a:t>
            </a:r>
            <a:r>
              <a:rPr lang="cs-CZ" altLang="cs-CZ" sz="2400" dirty="0">
                <a:cs typeface="Times New Roman" panose="02020603050405020304" pitchFamily="18" charset="0"/>
                <a:sym typeface="ZapfDingbats" pitchFamily="82" charset="2"/>
              </a:rPr>
              <a:t>B a </a:t>
            </a:r>
            <a:r>
              <a:rPr lang="cs-CZ" altLang="cs-CZ" sz="2400" baseline="30000" dirty="0">
                <a:cs typeface="Times New Roman" panose="02020603050405020304" pitchFamily="18" charset="0"/>
                <a:sym typeface="ZapfDingbats" pitchFamily="82" charset="2"/>
              </a:rPr>
              <a:t>14</a:t>
            </a:r>
            <a:r>
              <a:rPr lang="cs-CZ" altLang="cs-CZ" sz="2400" baseline="-30000" dirty="0">
                <a:cs typeface="Times New Roman" panose="02020603050405020304" pitchFamily="18" charset="0"/>
                <a:sym typeface="ZapfDingbats" pitchFamily="82" charset="2"/>
              </a:rPr>
              <a:t>7</a:t>
            </a:r>
            <a:r>
              <a:rPr lang="cs-CZ" altLang="cs-CZ" sz="2400" dirty="0">
                <a:cs typeface="Times New Roman" panose="02020603050405020304" pitchFamily="18" charset="0"/>
                <a:sym typeface="ZapfDingbats" pitchFamily="82" charset="2"/>
              </a:rPr>
              <a:t>N </a:t>
            </a:r>
            <a:r>
              <a:rPr lang="cs-CZ" sz="2400" dirty="0"/>
              <a:t>jako přibližně rovnu hmotnosti protonu. </a:t>
            </a:r>
          </a:p>
          <a:p>
            <a:pPr>
              <a:spcBef>
                <a:spcPts val="1800"/>
              </a:spcBef>
            </a:pPr>
            <a:r>
              <a:rPr lang="cs-CZ" sz="2400" dirty="0"/>
              <a:t>Zjistil, že záření </a:t>
            </a:r>
            <a:r>
              <a:rPr lang="cs-CZ" sz="2400" b="1" dirty="0">
                <a:solidFill>
                  <a:srgbClr val="C00000"/>
                </a:solidFill>
              </a:rPr>
              <a:t>proniká až do 10 až 20 cm </a:t>
            </a:r>
            <a:r>
              <a:rPr lang="cs-CZ" sz="2400" b="1" dirty="0" err="1">
                <a:solidFill>
                  <a:srgbClr val="C00000"/>
                </a:solidFill>
              </a:rPr>
              <a:t>Pb</a:t>
            </a:r>
            <a:r>
              <a:rPr lang="cs-CZ" sz="2400" b="1" dirty="0">
                <a:solidFill>
                  <a:srgbClr val="C00000"/>
                </a:solidFill>
              </a:rPr>
              <a:t> </a:t>
            </a:r>
          </a:p>
          <a:p>
            <a:pPr>
              <a:spcBef>
                <a:spcPts val="1800"/>
              </a:spcBef>
            </a:pPr>
            <a:r>
              <a:rPr lang="cs-CZ" sz="2400" dirty="0"/>
              <a:t>p+ o stejné energii se zastaví již v 0,25 cm </a:t>
            </a:r>
            <a:r>
              <a:rPr lang="cs-CZ" sz="2400" dirty="0" err="1"/>
              <a:t>Pb</a:t>
            </a:r>
            <a:r>
              <a:rPr lang="cs-CZ" sz="2400" dirty="0"/>
              <a:t>, protože pronikavost částic o stejné hmotnosti i rychlosti ve stejném materiálu závisí pouze na nábojích těchto částic,</a:t>
            </a:r>
          </a:p>
          <a:p>
            <a:pPr>
              <a:spcBef>
                <a:spcPts val="1800"/>
              </a:spcBef>
            </a:pPr>
            <a:r>
              <a:rPr lang="cs-CZ" sz="2400" dirty="0">
                <a:sym typeface="Wingdings" panose="05000000000000000000" pitchFamily="2" charset="2"/>
              </a:rPr>
              <a:t></a:t>
            </a:r>
            <a:r>
              <a:rPr lang="cs-CZ" sz="2400" dirty="0"/>
              <a:t> částice beryliového </a:t>
            </a:r>
            <a:r>
              <a:rPr lang="cs-CZ" sz="2400" b="1" dirty="0">
                <a:solidFill>
                  <a:srgbClr val="C00000"/>
                </a:solidFill>
              </a:rPr>
              <a:t>záření musí mít velmi malý nebo </a:t>
            </a:r>
            <a:r>
              <a:rPr lang="cs-CZ" sz="2400" dirty="0"/>
              <a:t>nulový náboj ve srovnání                s nábojem p+</a:t>
            </a:r>
          </a:p>
          <a:p>
            <a:pPr>
              <a:spcBef>
                <a:spcPts val="1800"/>
              </a:spcBef>
            </a:pPr>
            <a:r>
              <a:rPr lang="cs-CZ" altLang="cs-CZ" sz="2400" dirty="0">
                <a:cs typeface="Times New Roman" panose="02020603050405020304" pitchFamily="18" charset="0"/>
              </a:rPr>
              <a:t>zjistil, že </a:t>
            </a:r>
            <a:r>
              <a:rPr lang="cs-CZ" sz="2400" dirty="0"/>
              <a:t>beryliové záření </a:t>
            </a:r>
            <a:r>
              <a:rPr lang="cs-CZ" sz="2400" b="1" dirty="0">
                <a:solidFill>
                  <a:srgbClr val="C00000"/>
                </a:solidFill>
              </a:rPr>
              <a:t>dokáže z látky vyrážet nejen H+ (p+)</a:t>
            </a:r>
            <a:r>
              <a:rPr lang="cs-CZ" sz="2400" dirty="0"/>
              <a:t>, ale i jádra dalších lehkých prvků, jako </a:t>
            </a:r>
            <a:r>
              <a:rPr lang="cs-CZ" sz="2400" dirty="0" err="1"/>
              <a:t>Li</a:t>
            </a:r>
            <a:r>
              <a:rPr lang="cs-CZ" sz="2400" dirty="0"/>
              <a:t>, </a:t>
            </a:r>
            <a:r>
              <a:rPr lang="cs-CZ" sz="2400" dirty="0" err="1"/>
              <a:t>Be</a:t>
            </a:r>
            <a:r>
              <a:rPr lang="cs-CZ" sz="2400" dirty="0"/>
              <a:t>, B atd.</a:t>
            </a:r>
          </a:p>
          <a:p>
            <a:pPr marL="0" indent="0">
              <a:spcBef>
                <a:spcPts val="1200"/>
              </a:spcBef>
              <a:buNone/>
            </a:pPr>
            <a:endParaRPr lang="cs-CZ" altLang="cs-CZ" sz="1400" dirty="0"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5B82D5-A8BB-45BF-BED8-C7B206892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0112" y="0"/>
            <a:ext cx="5961888" cy="6858000"/>
          </a:xfrm>
          <a:prstGeom prst="rect">
            <a:avLst/>
          </a:prstGeom>
          <a:solidFill>
            <a:srgbClr val="3A5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296C61EC-FBF4-4216-BE67-6C864D30A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9984" y="484633"/>
            <a:ext cx="4846320" cy="2743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39D6C490-0229-4573-9696-B73E5B3A9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9984" y="3511296"/>
            <a:ext cx="4846320" cy="2743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9235197-E090-44F2-94B4-E8EDC69F9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905"/>
          <a:stretch/>
        </p:blipFill>
        <p:spPr>
          <a:xfrm>
            <a:off x="6926646" y="1274607"/>
            <a:ext cx="4206240" cy="1281989"/>
          </a:xfrm>
          <a:prstGeom prst="rect">
            <a:avLst/>
          </a:prstGeom>
          <a:effectLst/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A2D981B-3CD2-4922-82D6-4E56C8AE5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133" y="3943808"/>
            <a:ext cx="4206240" cy="176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75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3">
            <a:extLst>
              <a:ext uri="{FF2B5EF4-FFF2-40B4-BE49-F238E27FC236}">
                <a16:creationId xmlns:a16="http://schemas.microsoft.com/office/drawing/2014/main" id="{375B19E4-0108-41C4-8DB1-11BAE0B4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C9F13C9-7366-4A65-BAA1-857442CB7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19" y="321008"/>
            <a:ext cx="4635609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dirty="0" err="1">
                <a:solidFill>
                  <a:schemeClr val="bg1"/>
                </a:solidFill>
              </a:rPr>
              <a:t>Význam</a:t>
            </a:r>
            <a:r>
              <a:rPr lang="en-US" sz="3800" dirty="0">
                <a:solidFill>
                  <a:schemeClr val="bg1"/>
                </a:solidFill>
              </a:rPr>
              <a:t> </a:t>
            </a:r>
            <a:r>
              <a:rPr lang="en-US" sz="3800" dirty="0" err="1">
                <a:solidFill>
                  <a:schemeClr val="bg1"/>
                </a:solidFill>
              </a:rPr>
              <a:t>objevu</a:t>
            </a:r>
            <a:r>
              <a:rPr lang="en-US" sz="3800" dirty="0">
                <a:solidFill>
                  <a:schemeClr val="bg1"/>
                </a:solidFill>
              </a:rPr>
              <a:t> </a:t>
            </a:r>
            <a:r>
              <a:rPr lang="en-US" sz="3800" dirty="0" err="1">
                <a:solidFill>
                  <a:schemeClr val="bg1"/>
                </a:solidFill>
              </a:rPr>
              <a:t>neutronu</a:t>
            </a:r>
            <a:endParaRPr lang="en-US" sz="3800" dirty="0">
              <a:solidFill>
                <a:schemeClr val="bg1"/>
              </a:solidFill>
            </a:endParaRPr>
          </a:p>
        </p:txBody>
      </p:sp>
      <p:pic>
        <p:nvPicPr>
          <p:cNvPr id="7" name="Zástupný obsah 6" descr="Obsah obrázku planina, černá, staré, interiér&#10;&#10;Popis byl vytvořen automaticky">
            <a:extLst>
              <a:ext uri="{FF2B5EF4-FFF2-40B4-BE49-F238E27FC236}">
                <a16:creationId xmlns:a16="http://schemas.microsoft.com/office/drawing/2014/main" id="{5AC2E5FD-1463-4846-A861-776815041A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753102" cy="3236119"/>
          </a:xfrm>
          <a:prstGeom prst="rect">
            <a:avLst/>
          </a:prstGeom>
        </p:spPr>
      </p:pic>
      <p:cxnSp>
        <p:nvCxnSpPr>
          <p:cNvPr id="20" name="Straight Connector 15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17920" y="2026340"/>
            <a:ext cx="597408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ázek 8" descr="Obsah obrázku interiér, doprava, bagr, jeřáb&#10;&#10;Popis byl vytvořen automaticky">
            <a:extLst>
              <a:ext uri="{FF2B5EF4-FFF2-40B4-BE49-F238E27FC236}">
                <a16:creationId xmlns:a16="http://schemas.microsoft.com/office/drawing/2014/main" id="{6FD8BE0C-B5F0-41D0-B021-0462B81B1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9288"/>
            <a:ext cx="5753102" cy="3408712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EA14AE1-71AB-4B18-826E-F563FF428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2916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>
            <a:extLst>
              <a:ext uri="{FF2B5EF4-FFF2-40B4-BE49-F238E27FC236}">
                <a16:creationId xmlns:a16="http://schemas.microsoft.com/office/drawing/2014/main" id="{4F9C84F7-FB0E-428D-B093-3E270290326B}"/>
              </a:ext>
            </a:extLst>
          </p:cNvPr>
          <p:cNvSpPr txBox="1"/>
          <p:nvPr/>
        </p:nvSpPr>
        <p:spPr>
          <a:xfrm>
            <a:off x="6217919" y="2130881"/>
            <a:ext cx="5753098" cy="42324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chemeClr val="bg1"/>
                </a:solidFill>
              </a:rPr>
              <a:t>Již kompletní model atomu na dané úrovni rozlišení</a:t>
            </a:r>
          </a:p>
          <a:p>
            <a:pPr indent="-2286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bg1"/>
                </a:solidFill>
              </a:rPr>
              <a:t>velký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krok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dopředu</a:t>
            </a:r>
            <a:r>
              <a:rPr lang="en-US" sz="2200" dirty="0">
                <a:solidFill>
                  <a:schemeClr val="bg1"/>
                </a:solidFill>
              </a:rPr>
              <a:t> v </a:t>
            </a:r>
            <a:r>
              <a:rPr lang="en-US" sz="2200" dirty="0" err="1">
                <a:solidFill>
                  <a:schemeClr val="bg1"/>
                </a:solidFill>
              </a:rPr>
              <a:t>našem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chápání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struktury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atomových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jader</a:t>
            </a:r>
            <a:r>
              <a:rPr lang="cs-CZ" sz="2200" dirty="0">
                <a:solidFill>
                  <a:schemeClr val="bg1"/>
                </a:solidFill>
              </a:rPr>
              <a:t> </a:t>
            </a:r>
            <a:r>
              <a:rPr lang="cs-CZ" sz="2200" dirty="0">
                <a:solidFill>
                  <a:schemeClr val="bg1"/>
                </a:solidFill>
                <a:sym typeface="Wingdings" panose="05000000000000000000" pitchFamily="2" charset="2"/>
              </a:rPr>
              <a:t> o</a:t>
            </a:r>
            <a:r>
              <a:rPr lang="en-US" sz="2200" dirty="0" err="1">
                <a:solidFill>
                  <a:schemeClr val="bg1"/>
                </a:solidFill>
              </a:rPr>
              <a:t>bjevem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neutronu</a:t>
            </a:r>
            <a:r>
              <a:rPr lang="en-US" sz="2200" dirty="0">
                <a:solidFill>
                  <a:schemeClr val="bg1"/>
                </a:solidFill>
              </a:rPr>
              <a:t> v </a:t>
            </a:r>
            <a:r>
              <a:rPr lang="en-US" sz="2200" dirty="0" err="1">
                <a:solidFill>
                  <a:schemeClr val="bg1"/>
                </a:solidFill>
              </a:rPr>
              <a:t>podstatě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rgbClr val="C00000"/>
                </a:solidFill>
              </a:rPr>
              <a:t>začal</a:t>
            </a:r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b="1" dirty="0" err="1">
                <a:solidFill>
                  <a:srgbClr val="C00000"/>
                </a:solidFill>
              </a:rPr>
              <a:t>jaderný</a:t>
            </a:r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b="1" dirty="0" err="1">
                <a:solidFill>
                  <a:srgbClr val="C00000"/>
                </a:solidFill>
              </a:rPr>
              <a:t>věk</a:t>
            </a:r>
            <a:endParaRPr lang="cs-CZ" sz="2200" b="1" i="1" dirty="0">
              <a:solidFill>
                <a:srgbClr val="C00000"/>
              </a:solidFill>
            </a:endParaRPr>
          </a:p>
          <a:p>
            <a:pPr indent="-2286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chemeClr val="bg1"/>
                </a:solidFill>
              </a:rPr>
              <a:t>Pojem </a:t>
            </a:r>
            <a:r>
              <a:rPr lang="en-US" sz="2200" b="1" i="1" dirty="0" err="1">
                <a:solidFill>
                  <a:srgbClr val="C00000"/>
                </a:solidFill>
              </a:rPr>
              <a:t>izotopy</a:t>
            </a:r>
            <a:r>
              <a:rPr lang="cs-CZ" sz="2200" dirty="0">
                <a:solidFill>
                  <a:schemeClr val="bg1"/>
                </a:solidFill>
              </a:rPr>
              <a:t> a jejich postupná identifikace</a:t>
            </a:r>
            <a:r>
              <a:rPr lang="en-US" sz="2200" dirty="0">
                <a:solidFill>
                  <a:schemeClr val="bg1"/>
                </a:solidFill>
              </a:rPr>
              <a:t>. </a:t>
            </a:r>
            <a:r>
              <a:rPr lang="cs-CZ" sz="2200" dirty="0">
                <a:solidFill>
                  <a:schemeClr val="bg1"/>
                </a:solidFill>
              </a:rPr>
              <a:t>Už dříve byla známa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jádra</a:t>
            </a:r>
            <a:r>
              <a:rPr lang="cs-CZ" sz="2200" dirty="0">
                <a:solidFill>
                  <a:schemeClr val="bg1"/>
                </a:solidFill>
              </a:rPr>
              <a:t> s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podobn</a:t>
            </a:r>
            <a:r>
              <a:rPr lang="cs-CZ" sz="2200" dirty="0" err="1">
                <a:solidFill>
                  <a:schemeClr val="bg1"/>
                </a:solidFill>
              </a:rPr>
              <a:t>ými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vlastnost</a:t>
            </a:r>
            <a:r>
              <a:rPr lang="cs-CZ" sz="2200" dirty="0">
                <a:solidFill>
                  <a:schemeClr val="bg1"/>
                </a:solidFill>
              </a:rPr>
              <a:t>mi</a:t>
            </a:r>
            <a:r>
              <a:rPr lang="en-US" sz="2200" dirty="0">
                <a:solidFill>
                  <a:schemeClr val="bg1"/>
                </a:solidFill>
              </a:rPr>
              <a:t>, ale </a:t>
            </a:r>
            <a:r>
              <a:rPr lang="en-US" sz="2200" dirty="0" err="1">
                <a:solidFill>
                  <a:schemeClr val="bg1"/>
                </a:solidFill>
              </a:rPr>
              <a:t>jinou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atomovou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váhu</a:t>
            </a:r>
            <a:r>
              <a:rPr lang="cs-CZ" sz="2200" dirty="0">
                <a:solidFill>
                  <a:schemeClr val="bg1"/>
                </a:solidFill>
              </a:rPr>
              <a:t>, což bylo možné nyní vysvětlit</a:t>
            </a:r>
            <a:r>
              <a:rPr lang="en-US" sz="2200" dirty="0">
                <a:solidFill>
                  <a:schemeClr val="bg1"/>
                </a:solidFill>
              </a:rPr>
              <a:t>. </a:t>
            </a:r>
            <a:endParaRPr lang="cs-CZ" sz="2200" dirty="0">
              <a:solidFill>
                <a:schemeClr val="bg1"/>
              </a:solidFill>
            </a:endParaRPr>
          </a:p>
          <a:p>
            <a:pPr indent="-2286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chemeClr val="bg1"/>
                </a:solidFill>
              </a:rPr>
              <a:t>Později se ukázalo, že právě neutron je </a:t>
            </a:r>
            <a:r>
              <a:rPr lang="en-US" sz="2200" b="1" dirty="0" err="1">
                <a:solidFill>
                  <a:srgbClr val="C00000"/>
                </a:solidFill>
              </a:rPr>
              <a:t>klíčem</a:t>
            </a:r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b="1" dirty="0" err="1">
                <a:solidFill>
                  <a:srgbClr val="C00000"/>
                </a:solidFill>
              </a:rPr>
              <a:t>ke</a:t>
            </a:r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b="1" dirty="0" err="1">
                <a:solidFill>
                  <a:srgbClr val="C00000"/>
                </a:solidFill>
              </a:rPr>
              <a:t>štěpení</a:t>
            </a:r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b="1" dirty="0" err="1">
                <a:solidFill>
                  <a:srgbClr val="C00000"/>
                </a:solidFill>
              </a:rPr>
              <a:t>atomového</a:t>
            </a:r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b="1" dirty="0" err="1">
                <a:solidFill>
                  <a:srgbClr val="C00000"/>
                </a:solidFill>
              </a:rPr>
              <a:t>jádra</a:t>
            </a:r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uranu</a:t>
            </a:r>
            <a:r>
              <a:rPr lang="cs-CZ" sz="2200" dirty="0">
                <a:solidFill>
                  <a:schemeClr val="bg1"/>
                </a:solidFill>
              </a:rPr>
              <a:t>    </a:t>
            </a:r>
            <a:r>
              <a:rPr lang="cs-CZ" sz="2200" b="1" dirty="0">
                <a:solidFill>
                  <a:srgbClr val="C00000"/>
                </a:solidFill>
              </a:rPr>
              <a:t>a</a:t>
            </a:r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b="1" dirty="0" err="1">
                <a:solidFill>
                  <a:srgbClr val="C00000"/>
                </a:solidFill>
              </a:rPr>
              <a:t>řetězové</a:t>
            </a:r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b="1" dirty="0" err="1">
                <a:solidFill>
                  <a:srgbClr val="C00000"/>
                </a:solidFill>
              </a:rPr>
              <a:t>reakci</a:t>
            </a:r>
            <a:endParaRPr lang="en-US" sz="2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350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125563" cy="1325563"/>
          </a:xfrm>
        </p:spPr>
        <p:txBody>
          <a:bodyPr/>
          <a:lstStyle/>
          <a:p>
            <a:r>
              <a:rPr lang="cs-CZ" b="1" dirty="0"/>
              <a:t>Kvantově mechanický model atomu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2450" y="1635619"/>
            <a:ext cx="5412921" cy="471767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cs-CZ" dirty="0"/>
              <a:t>Bohrův model atomu byl </a:t>
            </a:r>
            <a:r>
              <a:rPr lang="pl-PL" dirty="0"/>
              <a:t>použitelný jen na atom vodíku, nevysvětloval existenci energetických podslupek ve spektrech</a:t>
            </a:r>
          </a:p>
          <a:p>
            <a:pPr>
              <a:lnSpc>
                <a:spcPct val="120000"/>
              </a:lnSpc>
            </a:pPr>
            <a:r>
              <a:rPr lang="cs-CZ" dirty="0"/>
              <a:t>spektra složitějších atomů jsou jím nevysvětlitelná→ </a:t>
            </a:r>
          </a:p>
          <a:p>
            <a:pPr>
              <a:lnSpc>
                <a:spcPct val="120000"/>
              </a:lnSpc>
            </a:pPr>
            <a:r>
              <a:rPr lang="cs-CZ" dirty="0"/>
              <a:t>vznik kvantového modelu atomu</a:t>
            </a:r>
          </a:p>
          <a:p>
            <a:pPr>
              <a:lnSpc>
                <a:spcPct val="120000"/>
              </a:lnSpc>
            </a:pPr>
            <a:r>
              <a:rPr lang="it-IT" dirty="0">
                <a:solidFill>
                  <a:srgbClr val="FF0000"/>
                </a:solidFill>
              </a:rPr>
              <a:t>stav č</a:t>
            </a:r>
            <a:r>
              <a:rPr lang="cs-CZ" dirty="0">
                <a:solidFill>
                  <a:srgbClr val="FF0000"/>
                </a:solidFill>
              </a:rPr>
              <a:t>á</a:t>
            </a:r>
            <a:r>
              <a:rPr lang="it-IT" dirty="0">
                <a:solidFill>
                  <a:srgbClr val="FF0000"/>
                </a:solidFill>
              </a:rPr>
              <a:t>stice </a:t>
            </a:r>
            <a:r>
              <a:rPr lang="it-IT" u="sng" dirty="0">
                <a:solidFill>
                  <a:srgbClr val="FF0000"/>
                </a:solidFill>
              </a:rPr>
              <a:t>nen</a:t>
            </a:r>
            <a:r>
              <a:rPr lang="cs-CZ" u="sng" dirty="0">
                <a:solidFill>
                  <a:srgbClr val="FF0000"/>
                </a:solidFill>
              </a:rPr>
              <a:t>í </a:t>
            </a:r>
            <a:r>
              <a:rPr lang="it-IT" u="sng" dirty="0">
                <a:solidFill>
                  <a:srgbClr val="FF0000"/>
                </a:solidFill>
              </a:rPr>
              <a:t>pops</a:t>
            </a:r>
            <a:r>
              <a:rPr lang="cs-CZ" u="sng" dirty="0">
                <a:solidFill>
                  <a:srgbClr val="FF0000"/>
                </a:solidFill>
              </a:rPr>
              <a:t>á</a:t>
            </a:r>
            <a:r>
              <a:rPr lang="it-IT" u="sng" dirty="0">
                <a:solidFill>
                  <a:srgbClr val="FF0000"/>
                </a:solidFill>
              </a:rPr>
              <a:t>n jej</a:t>
            </a:r>
            <a:r>
              <a:rPr lang="cs-CZ" u="sng" dirty="0">
                <a:solidFill>
                  <a:srgbClr val="FF0000"/>
                </a:solidFill>
              </a:rPr>
              <a:t>í polohou a hybností, ale </a:t>
            </a:r>
            <a:r>
              <a:rPr lang="cs-CZ" b="1" u="sng" dirty="0">
                <a:solidFill>
                  <a:srgbClr val="FF0000"/>
                </a:solidFill>
              </a:rPr>
              <a:t>vlnovou </a:t>
            </a:r>
            <a:r>
              <a:rPr lang="it-IT" b="1" u="sng" dirty="0">
                <a:solidFill>
                  <a:srgbClr val="FF0000"/>
                </a:solidFill>
              </a:rPr>
              <a:t>funkc</a:t>
            </a:r>
            <a:r>
              <a:rPr lang="cs-CZ" b="1" u="sng" dirty="0">
                <a:solidFill>
                  <a:srgbClr val="FF0000"/>
                </a:solidFill>
              </a:rPr>
              <a:t>í</a:t>
            </a:r>
            <a:r>
              <a:rPr lang="it-IT" dirty="0">
                <a:solidFill>
                  <a:srgbClr val="FF0000"/>
                </a:solidFill>
              </a:rPr>
              <a:t>, kter</a:t>
            </a:r>
            <a:r>
              <a:rPr lang="cs-CZ" dirty="0">
                <a:solidFill>
                  <a:srgbClr val="FF0000"/>
                </a:solidFill>
              </a:rPr>
              <a:t>á</a:t>
            </a:r>
            <a:r>
              <a:rPr lang="it-IT" dirty="0">
                <a:solidFill>
                  <a:srgbClr val="FF0000"/>
                </a:solidFill>
              </a:rPr>
              <a:t> ud</a:t>
            </a:r>
            <a:r>
              <a:rPr lang="cs-CZ" dirty="0">
                <a:solidFill>
                  <a:srgbClr val="FF0000"/>
                </a:solidFill>
              </a:rPr>
              <a:t>á</a:t>
            </a:r>
            <a:r>
              <a:rPr lang="it-IT" dirty="0">
                <a:solidFill>
                  <a:srgbClr val="FF0000"/>
                </a:solidFill>
              </a:rPr>
              <a:t>v</a:t>
            </a:r>
            <a:r>
              <a:rPr lang="cs-CZ" dirty="0">
                <a:solidFill>
                  <a:srgbClr val="FF0000"/>
                </a:solidFill>
              </a:rPr>
              <a:t>á</a:t>
            </a:r>
            <a:r>
              <a:rPr lang="it-IT" dirty="0">
                <a:solidFill>
                  <a:srgbClr val="FF0000"/>
                </a:solidFill>
              </a:rPr>
              <a:t> stav č</a:t>
            </a:r>
            <a:r>
              <a:rPr lang="cs-CZ" dirty="0">
                <a:solidFill>
                  <a:srgbClr val="FF0000"/>
                </a:solidFill>
              </a:rPr>
              <a:t>á</a:t>
            </a:r>
            <a:r>
              <a:rPr lang="it-IT" dirty="0">
                <a:solidFill>
                  <a:srgbClr val="FF0000"/>
                </a:solidFill>
              </a:rPr>
              <a:t>stice</a:t>
            </a:r>
            <a:r>
              <a:rPr lang="cs-CZ" dirty="0">
                <a:solidFill>
                  <a:srgbClr val="FF0000"/>
                </a:solidFill>
              </a:rPr>
              <a:t> v jakémkoli čase</a:t>
            </a:r>
          </a:p>
          <a:p>
            <a:pPr>
              <a:lnSpc>
                <a:spcPct val="120000"/>
              </a:lnSpc>
            </a:pPr>
            <a:endParaRPr lang="cs-CZ" dirty="0"/>
          </a:p>
        </p:txBody>
      </p:sp>
      <p:pic>
        <p:nvPicPr>
          <p:cNvPr id="5" name="Picture 2" descr="http://www.green-planet-solar-energy.com/images/shro_atom_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061" y="1830778"/>
            <a:ext cx="4685427" cy="407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915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444149"/>
            <a:ext cx="12192000" cy="881783"/>
          </a:xfrm>
        </p:spPr>
        <p:txBody>
          <a:bodyPr/>
          <a:lstStyle/>
          <a:p>
            <a:pPr algn="ctr"/>
            <a:r>
              <a:rPr lang="cs-CZ" b="1" dirty="0"/>
              <a:t>Elementární částice v polovině 20. století</a:t>
            </a: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916079" y="1608320"/>
            <a:ext cx="9725025" cy="37289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cs-CZ" sz="2400" dirty="0"/>
              <a:t>Elementární = </a:t>
            </a:r>
            <a:r>
              <a:rPr lang="cs-CZ" sz="2400" b="1" dirty="0">
                <a:solidFill>
                  <a:srgbClr val="FF0000"/>
                </a:solidFill>
              </a:rPr>
              <a:t>dále nedělitelný </a:t>
            </a:r>
            <a:r>
              <a:rPr lang="cs-CZ" sz="2400" dirty="0">
                <a:sym typeface="Wingdings" panose="05000000000000000000" pitchFamily="2" charset="2"/>
              </a:rPr>
              <a:t> lepší asi termín „s</a:t>
            </a:r>
            <a:r>
              <a:rPr lang="cs-CZ" sz="2400" dirty="0"/>
              <a:t>ubatomární“ částice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Elektron (e</a:t>
            </a:r>
            <a:r>
              <a:rPr lang="cs-CZ" baseline="30000" dirty="0"/>
              <a:t>-</a:t>
            </a:r>
            <a:r>
              <a:rPr lang="cs-CZ" dirty="0"/>
              <a:t>)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Proton (p</a:t>
            </a:r>
            <a:r>
              <a:rPr lang="cs-CZ" baseline="30000" dirty="0"/>
              <a:t>+</a:t>
            </a:r>
            <a:r>
              <a:rPr lang="cs-CZ" dirty="0"/>
              <a:t>)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Neutron (n</a:t>
            </a:r>
            <a:r>
              <a:rPr lang="cs-CZ" baseline="30000" dirty="0"/>
              <a:t>0</a:t>
            </a:r>
            <a:r>
              <a:rPr lang="cs-CZ" dirty="0"/>
              <a:t>)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 cstate="print"/>
          <a:srcRect t="13449"/>
          <a:stretch/>
        </p:blipFill>
        <p:spPr>
          <a:xfrm>
            <a:off x="3751727" y="2393576"/>
            <a:ext cx="7373471" cy="349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35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7750" y="155577"/>
            <a:ext cx="10515600" cy="1325563"/>
          </a:xfrm>
        </p:spPr>
        <p:txBody>
          <a:bodyPr>
            <a:normAutofit/>
          </a:bodyPr>
          <a:lstStyle/>
          <a:p>
            <a:r>
              <a:rPr lang="cs-CZ" b="1" dirty="0"/>
              <a:t>MODELY - přehled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221" y="1282451"/>
            <a:ext cx="3741629" cy="526242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142" y="296472"/>
            <a:ext cx="4419408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84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3875" y="394648"/>
            <a:ext cx="9485787" cy="5358452"/>
          </a:xfrm>
        </p:spPr>
        <p:txBody>
          <a:bodyPr>
            <a:normAutofit/>
          </a:bodyPr>
          <a:lstStyle/>
          <a:p>
            <a:r>
              <a:rPr lang="cs-CZ" sz="3600" dirty="0"/>
              <a:t>Jádro 99.9% hmotnosti atomu</a:t>
            </a:r>
          </a:p>
          <a:p>
            <a:pPr marL="0" indent="0">
              <a:buNone/>
            </a:pPr>
            <a:endParaRPr lang="cs-CZ" sz="3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l="1411" t="-75111" r="-1411" b="75111"/>
          <a:stretch/>
        </p:blipFill>
        <p:spPr>
          <a:xfrm>
            <a:off x="628650" y="-2646952"/>
            <a:ext cx="7427617" cy="497105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0" y="3267075"/>
            <a:ext cx="6042074" cy="31972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/>
          <a:srcRect l="15920" t="27316" r="14191"/>
          <a:stretch/>
        </p:blipFill>
        <p:spPr>
          <a:xfrm>
            <a:off x="523875" y="2724149"/>
            <a:ext cx="5191125" cy="36131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379" y="394648"/>
            <a:ext cx="2254446" cy="339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480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0" y="365127"/>
            <a:ext cx="9144000" cy="1325563"/>
          </a:xfrm>
        </p:spPr>
        <p:txBody>
          <a:bodyPr/>
          <a:lstStyle/>
          <a:p>
            <a:pPr algn="ctr"/>
            <a:r>
              <a:rPr lang="cs-CZ" b="1" dirty="0"/>
              <a:t>ATOMOVÉ JÁDRO – základní pojmy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82513" y="1463313"/>
            <a:ext cx="10616640" cy="312638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cs-CZ" dirty="0"/>
              <a:t>p</a:t>
            </a:r>
            <a:r>
              <a:rPr lang="cs-CZ" baseline="30000" dirty="0"/>
              <a:t>+</a:t>
            </a:r>
            <a:r>
              <a:rPr lang="cs-CZ" dirty="0"/>
              <a:t> + n</a:t>
            </a:r>
            <a:r>
              <a:rPr lang="cs-CZ" baseline="30000" dirty="0"/>
              <a:t>0</a:t>
            </a:r>
            <a:r>
              <a:rPr lang="cs-CZ" dirty="0"/>
              <a:t>, </a:t>
            </a:r>
          </a:p>
          <a:p>
            <a:pPr>
              <a:lnSpc>
                <a:spcPct val="120000"/>
              </a:lnSpc>
            </a:pPr>
            <a:r>
              <a:rPr lang="cs-CZ" dirty="0"/>
              <a:t>Sídlo téměř veškeré hmoty (nukleony &gt;2000x větší hmotnost než e</a:t>
            </a:r>
            <a:r>
              <a:rPr lang="cs-CZ" baseline="30000" dirty="0"/>
              <a:t>-</a:t>
            </a:r>
            <a:r>
              <a:rPr lang="cs-CZ" dirty="0"/>
              <a:t>)</a:t>
            </a:r>
          </a:p>
          <a:p>
            <a:pPr>
              <a:lnSpc>
                <a:spcPct val="120000"/>
              </a:lnSpc>
            </a:pPr>
            <a:r>
              <a:rPr lang="cs-CZ" dirty="0"/>
              <a:t>silné jaderné interakce &gt;&gt;&gt; elektrostatické interakce</a:t>
            </a:r>
          </a:p>
          <a:p>
            <a:pPr>
              <a:lnSpc>
                <a:spcPct val="120000"/>
              </a:lnSpc>
            </a:pPr>
            <a:r>
              <a:rPr lang="cs-CZ" dirty="0"/>
              <a:t>Počet p</a:t>
            </a:r>
            <a:r>
              <a:rPr lang="cs-CZ" baseline="30000" dirty="0"/>
              <a:t>+</a:t>
            </a:r>
            <a:r>
              <a:rPr lang="cs-CZ" dirty="0"/>
              <a:t>: </a:t>
            </a:r>
            <a:r>
              <a:rPr lang="cs-CZ" b="1" dirty="0"/>
              <a:t>PROTONONÉ (ATOMOVÉ) ČÍSLO</a:t>
            </a:r>
            <a:r>
              <a:rPr lang="cs-CZ" dirty="0"/>
              <a:t>, </a:t>
            </a:r>
            <a:r>
              <a:rPr lang="cs-CZ" b="1" dirty="0">
                <a:solidFill>
                  <a:srgbClr val="FF0000"/>
                </a:solidFill>
              </a:rPr>
              <a:t>Z</a:t>
            </a:r>
            <a:r>
              <a:rPr lang="cs-CZ" dirty="0"/>
              <a:t> – definuje prvek (pozice v periodické t.)</a:t>
            </a:r>
          </a:p>
          <a:p>
            <a:pPr>
              <a:lnSpc>
                <a:spcPct val="120000"/>
              </a:lnSpc>
            </a:pPr>
            <a:r>
              <a:rPr lang="cs-CZ" dirty="0"/>
              <a:t>Počet nukleonů p</a:t>
            </a:r>
            <a:r>
              <a:rPr lang="cs-CZ" baseline="30000" dirty="0"/>
              <a:t>+</a:t>
            </a:r>
            <a:r>
              <a:rPr lang="cs-CZ" dirty="0"/>
              <a:t> + n</a:t>
            </a:r>
            <a:r>
              <a:rPr lang="cs-CZ" baseline="30000" dirty="0"/>
              <a:t>0</a:t>
            </a:r>
            <a:r>
              <a:rPr lang="cs-CZ" dirty="0"/>
              <a:t>: </a:t>
            </a:r>
            <a:r>
              <a:rPr lang="cs-CZ" b="1" dirty="0"/>
              <a:t>NUKLEONOVÉ (HMOTNOSTNÍ) číslo</a:t>
            </a:r>
            <a:r>
              <a:rPr lang="cs-CZ" dirty="0"/>
              <a:t>, </a:t>
            </a:r>
            <a:r>
              <a:rPr lang="cs-CZ" b="1" dirty="0">
                <a:solidFill>
                  <a:srgbClr val="FF0000"/>
                </a:solidFill>
              </a:rPr>
              <a:t>A</a:t>
            </a:r>
          </a:p>
          <a:p>
            <a:pPr>
              <a:lnSpc>
                <a:spcPct val="120000"/>
              </a:lnSpc>
            </a:pPr>
            <a:r>
              <a:rPr lang="cs-CZ" dirty="0"/>
              <a:t>Počet n</a:t>
            </a:r>
            <a:r>
              <a:rPr lang="cs-CZ" baseline="30000" dirty="0"/>
              <a:t>0</a:t>
            </a:r>
            <a:r>
              <a:rPr lang="cs-CZ" dirty="0"/>
              <a:t>: </a:t>
            </a:r>
            <a:r>
              <a:rPr lang="cs-CZ" b="1" dirty="0"/>
              <a:t>NEUTRONOVÉ číslo, </a:t>
            </a:r>
            <a:r>
              <a:rPr lang="cs-CZ" b="1" dirty="0">
                <a:solidFill>
                  <a:srgbClr val="FF0000"/>
                </a:solidFill>
              </a:rPr>
              <a:t>N</a:t>
            </a:r>
          </a:p>
          <a:p>
            <a:pPr>
              <a:lnSpc>
                <a:spcPct val="120000"/>
              </a:lnSpc>
            </a:pP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848" y="4275119"/>
            <a:ext cx="6198919" cy="215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375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9750" y="3881957"/>
            <a:ext cx="44196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946750" y="4351036"/>
            <a:ext cx="45614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cs-CZ" dirty="0">
                <a:latin typeface="verdana" panose="020B0604030504040204" pitchFamily="34" charset="0"/>
              </a:rPr>
            </a:br>
            <a:r>
              <a:rPr lang="cs-CZ" b="1" dirty="0">
                <a:latin typeface="verdana" panose="020B0604030504040204" pitchFamily="34" charset="0"/>
              </a:rPr>
              <a:t>Izotopy</a:t>
            </a:r>
            <a:r>
              <a:rPr lang="cs-CZ" dirty="0">
                <a:latin typeface="verdana" panose="020B0604030504040204" pitchFamily="34" charset="0"/>
              </a:rPr>
              <a:t> – jsou atomy téhož prvku, které mají stejný počet protonů, ale </a:t>
            </a:r>
            <a:r>
              <a:rPr lang="cs-CZ" u="sng" dirty="0">
                <a:solidFill>
                  <a:srgbClr val="FF0000"/>
                </a:solidFill>
                <a:latin typeface="verdana" panose="020B0604030504040204" pitchFamily="34" charset="0"/>
              </a:rPr>
              <a:t>liší se počtem neutronů </a:t>
            </a:r>
            <a:r>
              <a:rPr lang="cs-CZ" dirty="0">
                <a:latin typeface="verdana" panose="020B0604030504040204" pitchFamily="34" charset="0"/>
              </a:rPr>
              <a:t>v jádře atomu. Proto mají stejné protonové číslo, ale různé nukleonové číslo.</a:t>
            </a: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926354" y="1232296"/>
            <a:ext cx="469339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cs-CZ" dirty="0">
                <a:latin typeface="verdana" panose="020B0604030504040204" pitchFamily="34" charset="0"/>
              </a:rPr>
            </a:br>
            <a:r>
              <a:rPr lang="cs-CZ" b="1" dirty="0">
                <a:latin typeface="verdana" panose="020B0604030504040204" pitchFamily="34" charset="0"/>
              </a:rPr>
              <a:t>Nuklid</a:t>
            </a:r>
            <a:r>
              <a:rPr lang="cs-CZ" dirty="0">
                <a:latin typeface="verdana" panose="020B0604030504040204" pitchFamily="34" charset="0"/>
              </a:rPr>
              <a:t> – je chemická látka složená z atomů se stejným protonovým i nukleonovým číslem </a:t>
            </a:r>
          </a:p>
          <a:p>
            <a:r>
              <a:rPr lang="cs-CZ" dirty="0">
                <a:latin typeface="verdana" panose="020B0604030504040204" pitchFamily="34" charset="0"/>
              </a:rPr>
              <a:t>(např. nuklid uhlíku </a:t>
            </a:r>
            <a:r>
              <a:rPr lang="cs-CZ" baseline="30000" dirty="0">
                <a:latin typeface="verdana" panose="020B0604030504040204" pitchFamily="34" charset="0"/>
              </a:rPr>
              <a:t>12</a:t>
            </a:r>
            <a:r>
              <a:rPr lang="cs-CZ" baseline="-25000" dirty="0">
                <a:latin typeface="verdana" panose="020B0604030504040204" pitchFamily="34" charset="0"/>
              </a:rPr>
              <a:t>6</a:t>
            </a:r>
            <a:r>
              <a:rPr lang="cs-CZ" dirty="0">
                <a:latin typeface="verdana" panose="020B0604030504040204" pitchFamily="34" charset="0"/>
              </a:rPr>
              <a:t>C obsahuje pouze atomy, které mají v jádře 6 protonů a 6 neutronů) </a:t>
            </a:r>
          </a:p>
          <a:p>
            <a:r>
              <a:rPr lang="cs-CZ" dirty="0">
                <a:latin typeface="verdana" panose="020B0604030504040204" pitchFamily="34" charset="0"/>
              </a:rPr>
              <a:t>Dnes známo </a:t>
            </a:r>
            <a:r>
              <a:rPr lang="cs-CZ" b="1" dirty="0">
                <a:solidFill>
                  <a:srgbClr val="FF0000"/>
                </a:solidFill>
                <a:latin typeface="verdana" panose="020B0604030504040204" pitchFamily="34" charset="0"/>
              </a:rPr>
              <a:t>&gt;2000 nuklidů</a:t>
            </a:r>
            <a:r>
              <a:rPr lang="cs-CZ" dirty="0">
                <a:latin typeface="verdana" panose="020B0604030504040204" pitchFamily="34" charset="0"/>
              </a:rPr>
              <a:t>, z nichž </a:t>
            </a:r>
            <a:r>
              <a:rPr lang="cs-CZ" b="1" dirty="0">
                <a:solidFill>
                  <a:srgbClr val="FF0000"/>
                </a:solidFill>
                <a:latin typeface="verdana" panose="020B0604030504040204" pitchFamily="34" charset="0"/>
              </a:rPr>
              <a:t>pouze 266 je stabilních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848" y="1771627"/>
            <a:ext cx="2571404" cy="2029392"/>
          </a:xfrm>
          <a:prstGeom prst="rect">
            <a:avLst/>
          </a:prstGeom>
        </p:spPr>
      </p:pic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1524000" y="365127"/>
            <a:ext cx="9144000" cy="1325563"/>
          </a:xfrm>
        </p:spPr>
        <p:txBody>
          <a:bodyPr/>
          <a:lstStyle/>
          <a:p>
            <a:pPr algn="ctr"/>
            <a:r>
              <a:rPr lang="cs-CZ" b="1" dirty="0"/>
              <a:t>ATOMOVÉ JÁDRO – základní pojmy </a:t>
            </a:r>
          </a:p>
        </p:txBody>
      </p:sp>
    </p:spTree>
    <p:extLst>
      <p:ext uri="{BB962C8B-B14F-4D97-AF65-F5344CB8AC3E}">
        <p14:creationId xmlns:p14="http://schemas.microsoft.com/office/powerpoint/2010/main" val="34789587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725" y="1813570"/>
            <a:ext cx="7694146" cy="222979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500"/>
              </a:spcBef>
              <a:buNone/>
            </a:pPr>
            <a:r>
              <a:rPr lang="cs-CZ" sz="2000" b="1" dirty="0"/>
              <a:t>IZOTONY</a:t>
            </a:r>
            <a:r>
              <a:rPr lang="cs-CZ" sz="2000" dirty="0"/>
              <a:t>: mají </a:t>
            </a:r>
            <a:r>
              <a:rPr lang="cs-CZ" sz="2000" b="1" dirty="0">
                <a:solidFill>
                  <a:srgbClr val="FF0000"/>
                </a:solidFill>
              </a:rPr>
              <a:t>shodné neutronové číslo</a:t>
            </a:r>
            <a:r>
              <a:rPr lang="cs-CZ" sz="2000" dirty="0"/>
              <a:t> a liší se nukleonovým (a také protonovým) číslem</a:t>
            </a: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cs-CZ" sz="2000" dirty="0"/>
              <a:t>Pojem </a:t>
            </a:r>
            <a:r>
              <a:rPr lang="cs-CZ" sz="2000" b="1" i="1" dirty="0"/>
              <a:t>izotony</a:t>
            </a:r>
            <a:r>
              <a:rPr lang="cs-CZ" sz="2000" dirty="0"/>
              <a:t> se používá hlavně k vyjádření vztahu mezi dvěma jádry.</a:t>
            </a: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cs-CZ" sz="2000" dirty="0"/>
              <a:t>Jedná se o </a:t>
            </a:r>
            <a:r>
              <a:rPr lang="cs-CZ" sz="2000" b="1" dirty="0">
                <a:solidFill>
                  <a:srgbClr val="FF0000"/>
                </a:solidFill>
              </a:rPr>
              <a:t>dva různé prvky</a:t>
            </a:r>
            <a:r>
              <a:rPr lang="cs-CZ" sz="2000" dirty="0"/>
              <a:t>. </a:t>
            </a:r>
          </a:p>
        </p:txBody>
      </p:sp>
      <p:pic>
        <p:nvPicPr>
          <p:cNvPr id="26630" name="Picture 6" descr="http://artemis.osu.cz/mmfyz/jm/jm_2_1_4_soubory/image019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373" y="3747897"/>
            <a:ext cx="560451" cy="36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4" name="Picture 10" descr="http://artemis.osu.cz/mmfyz/jm/jm_2_1_4_soubory/image017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780" y="3736093"/>
            <a:ext cx="469567" cy="36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166" y="1578934"/>
            <a:ext cx="2618377" cy="2494230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720725" y="4634224"/>
            <a:ext cx="75447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IZOBARY</a:t>
            </a:r>
            <a:r>
              <a:rPr lang="cs-CZ" sz="2000" dirty="0"/>
              <a:t>: mají </a:t>
            </a:r>
            <a:r>
              <a:rPr lang="cs-CZ" sz="2000" b="1" dirty="0">
                <a:solidFill>
                  <a:srgbClr val="FF0000"/>
                </a:solidFill>
              </a:rPr>
              <a:t>stejný počet nukleonů, </a:t>
            </a:r>
            <a:r>
              <a:rPr lang="cs-CZ" sz="2000" b="1" dirty="0"/>
              <a:t>ale liší se protonovým číslem</a:t>
            </a:r>
            <a:r>
              <a:rPr lang="cs-CZ" sz="2000" b="1" dirty="0">
                <a:solidFill>
                  <a:srgbClr val="FF0000"/>
                </a:solidFill>
              </a:rPr>
              <a:t> (=dva různé prvky) </a:t>
            </a:r>
            <a:r>
              <a:rPr lang="cs-CZ" sz="2000" dirty="0"/>
              <a:t>a </a:t>
            </a:r>
            <a:r>
              <a:rPr lang="cs-CZ" sz="2000" b="1" dirty="0"/>
              <a:t>neutronovým</a:t>
            </a:r>
            <a:r>
              <a:rPr lang="cs-CZ" sz="2000" dirty="0"/>
              <a:t> číslem.</a:t>
            </a:r>
          </a:p>
        </p:txBody>
      </p:sp>
      <p:pic>
        <p:nvPicPr>
          <p:cNvPr id="26636" name="Picture 12" descr="http://artemis.osu.cz/mmfyz/jm/jm_2_1_4_soubory/image01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762" y="5561471"/>
            <a:ext cx="355417" cy="34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7" name="Picture 13" descr="http://artemis.osu.cz/mmfyz/jm/jm_2_1_4_soubory/image022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124" y="5561471"/>
            <a:ext cx="454933" cy="34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94" y="4207757"/>
            <a:ext cx="2599948" cy="2492559"/>
          </a:xfrm>
          <a:prstGeom prst="rect">
            <a:avLst/>
          </a:prstGeom>
        </p:spPr>
      </p:pic>
      <p:sp>
        <p:nvSpPr>
          <p:cNvPr id="19" name="Nadpis 1"/>
          <p:cNvSpPr>
            <a:spLocks noGrp="1"/>
          </p:cNvSpPr>
          <p:nvPr>
            <p:ph type="title"/>
          </p:nvPr>
        </p:nvSpPr>
        <p:spPr>
          <a:xfrm>
            <a:off x="1524000" y="365127"/>
            <a:ext cx="9144000" cy="1325563"/>
          </a:xfrm>
        </p:spPr>
        <p:txBody>
          <a:bodyPr/>
          <a:lstStyle/>
          <a:p>
            <a:pPr algn="ctr"/>
            <a:r>
              <a:rPr lang="cs-CZ" b="1" dirty="0"/>
              <a:t>ATOMOVÉ JÁDRO – základní pojmy </a:t>
            </a:r>
          </a:p>
        </p:txBody>
      </p:sp>
    </p:spTree>
    <p:extLst>
      <p:ext uri="{BB962C8B-B14F-4D97-AF65-F5344CB8AC3E}">
        <p14:creationId xmlns:p14="http://schemas.microsoft.com/office/powerpoint/2010/main" val="8135110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57412" y="1361350"/>
            <a:ext cx="5825279" cy="1768341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s-CZ" sz="2000" b="1" dirty="0"/>
              <a:t>IZOMERY</a:t>
            </a:r>
            <a:r>
              <a:rPr lang="cs-CZ" sz="2000" dirty="0"/>
              <a:t>: označení pro jádra, která mohou existovat ve vybuzeném (excitovaném, metastabilním) stavu déle než 100 </a:t>
            </a:r>
            <a:r>
              <a:rPr lang="cs-CZ" sz="2000" dirty="0" err="1"/>
              <a:t>ms</a:t>
            </a:r>
            <a:r>
              <a:rPr lang="cs-CZ" sz="2000" dirty="0"/>
              <a:t>.  Toto označení má smysl jen ve vztahu k danému </a:t>
            </a:r>
            <a:r>
              <a:rPr lang="cs-CZ" sz="2000" b="1" i="1" dirty="0"/>
              <a:t>nuklidu</a:t>
            </a:r>
            <a:r>
              <a:rPr lang="cs-CZ" sz="2000" dirty="0"/>
              <a:t> s jádrem v </a:t>
            </a:r>
            <a:r>
              <a:rPr lang="cs-CZ" sz="2000" b="1" i="1" dirty="0"/>
              <a:t>základním stavu</a:t>
            </a: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1524000" y="382937"/>
            <a:ext cx="9144000" cy="978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/>
              <a:t>ATOMOVÉ JÁDRO – základní pojmy </a:t>
            </a:r>
            <a:endParaRPr lang="cs-CZ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405" y="1361349"/>
            <a:ext cx="3525190" cy="209328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57412" y="3629975"/>
            <a:ext cx="106799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/>
              <a:t>Označení </a:t>
            </a:r>
            <a:r>
              <a:rPr lang="cs-CZ" sz="2000" b="1" i="1" dirty="0"/>
              <a:t>izomer</a:t>
            </a:r>
            <a:r>
              <a:rPr lang="cs-CZ" sz="2000" dirty="0"/>
              <a:t> bylo zvoleno jako analogie k pojmu izomer v chemii, se kterým se ale nesmí zaměňovat. V obou případech je izomer složen ze stejných počtů jednotlivých částic, ale </a:t>
            </a:r>
            <a:r>
              <a:rPr lang="cs-CZ" sz="2000" u="sng" dirty="0"/>
              <a:t>liší se svou strukturou a chováním v reakcích</a:t>
            </a:r>
            <a:r>
              <a:rPr lang="cs-CZ" sz="2000" dirty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/>
              <a:t>Doba života excitovaných jaderných hladin je většinou velmi krátká (»10</a:t>
            </a:r>
            <a:r>
              <a:rPr lang="cs-CZ" sz="2000" baseline="30000" dirty="0"/>
              <a:t>-15</a:t>
            </a:r>
            <a:r>
              <a:rPr lang="cs-CZ" sz="2000" dirty="0"/>
              <a:t>-10</a:t>
            </a:r>
            <a:r>
              <a:rPr lang="cs-CZ" sz="2000" baseline="30000" dirty="0"/>
              <a:t>-6</a:t>
            </a:r>
            <a:r>
              <a:rPr lang="cs-CZ" sz="2000" dirty="0"/>
              <a:t> s), existují však situace, kdy doba života excitované hladiny je řádově sekundy, minuty a dokonce i několik hodin, dní i roků! - takové hladiny se nazývají </a:t>
            </a:r>
            <a:r>
              <a:rPr lang="cs-CZ" sz="2000" b="1" dirty="0"/>
              <a:t>metastabilní</a:t>
            </a:r>
            <a:r>
              <a:rPr lang="cs-CZ" sz="2000" dirty="0"/>
              <a:t> a mluvíme o </a:t>
            </a:r>
            <a:r>
              <a:rPr lang="cs-CZ" sz="2000" b="1" dirty="0"/>
              <a:t>izomerním</a:t>
            </a:r>
            <a:r>
              <a:rPr lang="cs-CZ" sz="2000" dirty="0"/>
              <a:t> stavu jádra. </a:t>
            </a:r>
            <a:r>
              <a:rPr lang="cs-CZ" sz="2000" u="sng" dirty="0"/>
              <a:t>Takový jaderný izomer se často považuje se </a:t>
            </a:r>
            <a:r>
              <a:rPr lang="cs-CZ" sz="2000" b="1" u="sng" dirty="0"/>
              <a:t>samostatný nuklid</a:t>
            </a:r>
            <a:r>
              <a:rPr lang="cs-CZ" sz="2000" u="sng" dirty="0"/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/>
              <a:t>a označuje se </a:t>
            </a:r>
            <a:r>
              <a:rPr lang="cs-CZ" sz="2000" u="sng" dirty="0">
                <a:solidFill>
                  <a:srgbClr val="FF0000"/>
                </a:solidFill>
              </a:rPr>
              <a:t>horním indexem "</a:t>
            </a:r>
            <a:r>
              <a:rPr lang="cs-CZ" sz="2000" b="1" u="sng" dirty="0">
                <a:solidFill>
                  <a:srgbClr val="FF0000"/>
                </a:solidFill>
              </a:rPr>
              <a:t>m</a:t>
            </a:r>
            <a:r>
              <a:rPr lang="cs-CZ" sz="2000" u="sng" dirty="0">
                <a:solidFill>
                  <a:srgbClr val="FF0000"/>
                </a:solidFill>
              </a:rPr>
              <a:t>" </a:t>
            </a:r>
            <a:r>
              <a:rPr lang="cs-CZ" sz="2000" dirty="0"/>
              <a:t>u nukleonového čísla např. </a:t>
            </a:r>
            <a:r>
              <a:rPr lang="cs-CZ" sz="2000" b="1" baseline="30000" dirty="0">
                <a:solidFill>
                  <a:srgbClr val="FF0000"/>
                </a:solidFill>
              </a:rPr>
              <a:t>99m</a:t>
            </a:r>
            <a:r>
              <a:rPr lang="cs-CZ" sz="2000" b="1" dirty="0">
                <a:solidFill>
                  <a:srgbClr val="FF0000"/>
                </a:solidFill>
              </a:rPr>
              <a:t>Tc</a:t>
            </a:r>
            <a:r>
              <a:rPr lang="cs-CZ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31720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96837" y="1533541"/>
            <a:ext cx="4411683" cy="543727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s-CZ" sz="2000" b="1" dirty="0"/>
              <a:t>ZRCADLOVÁ JÁDRA</a:t>
            </a:r>
            <a:r>
              <a:rPr lang="cs-CZ" sz="2000" dirty="0"/>
              <a:t>: </a:t>
            </a:r>
            <a:r>
              <a:rPr lang="cs-CZ" altLang="cs-CZ" sz="2000" dirty="0">
                <a:latin typeface="Arial" panose="020B0604020202020204" pitchFamily="34" charset="0"/>
              </a:rPr>
              <a:t>je označení jádra, které se používá pouze ve vztahu k jinému jádru. </a:t>
            </a:r>
            <a:r>
              <a:rPr lang="cs-CZ" altLang="cs-CZ" sz="2000" b="1" dirty="0">
                <a:latin typeface="Arial" panose="020B0604020202020204" pitchFamily="34" charset="0"/>
              </a:rPr>
              <a:t> </a:t>
            </a:r>
            <a:r>
              <a:rPr lang="cs-CZ" altLang="cs-CZ" sz="2000" dirty="0">
                <a:latin typeface="Arial" panose="020B0604020202020204" pitchFamily="34" charset="0"/>
              </a:rPr>
              <a:t>Zrcadlové jádro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</a:rPr>
              <a:t>k jádru určitého nuklidu </a:t>
            </a:r>
            <a:r>
              <a:rPr lang="cs-CZ" altLang="cs-CZ" sz="2000" baseline="-30000" dirty="0">
                <a:latin typeface="Arial" panose="020B0604020202020204" pitchFamily="34" charset="0"/>
              </a:rPr>
              <a:t>            </a:t>
            </a:r>
            <a:r>
              <a:rPr lang="cs-CZ" altLang="cs-CZ" sz="2000" dirty="0">
                <a:latin typeface="Arial" panose="020B0604020202020204" pitchFamily="34" charset="0"/>
              </a:rPr>
              <a:t>je jádro nuklidu </a:t>
            </a:r>
            <a:r>
              <a:rPr lang="cs-CZ" altLang="cs-CZ" sz="2000" baseline="-30000" dirty="0">
                <a:latin typeface="Arial" panose="020B0604020202020204" pitchFamily="34" charset="0"/>
              </a:rPr>
              <a:t>         </a:t>
            </a:r>
            <a:r>
              <a:rPr lang="cs-CZ" altLang="cs-CZ" sz="2000" dirty="0">
                <a:latin typeface="Arial" panose="020B0604020202020204" pitchFamily="34" charset="0"/>
              </a:rPr>
              <a:t>a naopak, tzn. jádra jsou zrcadlová navzájem. </a:t>
            </a:r>
          </a:p>
          <a:p>
            <a:pPr>
              <a:lnSpc>
                <a:spcPct val="120000"/>
              </a:lnSpc>
            </a:pPr>
            <a:r>
              <a:rPr lang="cs-CZ" altLang="cs-CZ" sz="2000" dirty="0">
                <a:latin typeface="Arial" panose="020B0604020202020204" pitchFamily="34" charset="0"/>
              </a:rPr>
              <a:t>Např.:</a:t>
            </a:r>
          </a:p>
          <a:p>
            <a:pPr>
              <a:lnSpc>
                <a:spcPct val="120000"/>
              </a:lnSpc>
            </a:pPr>
            <a:endParaRPr lang="cs-CZ" sz="2000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1524000" y="382937"/>
            <a:ext cx="9144000" cy="978412"/>
          </a:xfrm>
        </p:spPr>
        <p:txBody>
          <a:bodyPr/>
          <a:lstStyle/>
          <a:p>
            <a:pPr algn="ctr"/>
            <a:r>
              <a:rPr lang="cs-CZ" b="1" dirty="0"/>
              <a:t>ATOMOVÉ JÁDRO – základní pojmy </a:t>
            </a:r>
          </a:p>
        </p:txBody>
      </p:sp>
      <p:pic>
        <p:nvPicPr>
          <p:cNvPr id="27650" name="Picture 2" descr="http://artemis.osu.cz/mmfyz/jm/jm_2_1_4_soubory/image00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55" y="3111271"/>
            <a:ext cx="396074" cy="26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http://artemis.osu.cz/mmfyz/jm/jm_2_1_4_soubory/image026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696" y="2740447"/>
            <a:ext cx="385073" cy="26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488" y="2581964"/>
            <a:ext cx="2928278" cy="2807327"/>
          </a:xfrm>
          <a:prstGeom prst="rect">
            <a:avLst/>
          </a:prstGeom>
        </p:spPr>
      </p:pic>
      <p:pic>
        <p:nvPicPr>
          <p:cNvPr id="27653" name="Picture 5" descr="http://artemis.osu.cz/mmfyz/jm/jm_2_1_4_soubory/image028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693" y="3898288"/>
            <a:ext cx="483001" cy="38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http://artemis.osu.cz/mmfyz/jm/jm_2_1_4_soubory/image030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759" y="3898288"/>
            <a:ext cx="483001" cy="38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2134837" y="5389291"/>
            <a:ext cx="41712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Další definice:</a:t>
            </a:r>
          </a:p>
          <a:p>
            <a:r>
              <a:rPr lang="cs-CZ" sz="1600" dirty="0"/>
              <a:t>http://artemis.osu.cz/mmfyz/jm/jm_2_1_4.htm</a:t>
            </a:r>
          </a:p>
        </p:txBody>
      </p:sp>
    </p:spTree>
    <p:extLst>
      <p:ext uri="{BB962C8B-B14F-4D97-AF65-F5344CB8AC3E}">
        <p14:creationId xmlns:p14="http://schemas.microsoft.com/office/powerpoint/2010/main" val="39996913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/>
          <a:stretch>
            <a:fillRect/>
          </a:stretch>
        </p:blipFill>
        <p:spPr bwMode="auto">
          <a:xfrm>
            <a:off x="6944811" y="309300"/>
            <a:ext cx="4911524" cy="654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ZOO ELEMENTÁRNÍCH ČÁSTIC</a:t>
            </a:r>
          </a:p>
        </p:txBody>
      </p:sp>
      <p:sp>
        <p:nvSpPr>
          <p:cNvPr id="5" name="Obdélník 4"/>
          <p:cNvSpPr/>
          <p:nvPr/>
        </p:nvSpPr>
        <p:spPr>
          <a:xfrm>
            <a:off x="510989" y="3968628"/>
            <a:ext cx="6185646" cy="245605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ym typeface="Wingdings" panose="05000000000000000000" pitchFamily="2" charset="2"/>
              </a:rPr>
              <a:t>50. léta – uvedeny do provozu </a:t>
            </a:r>
            <a:r>
              <a:rPr lang="cs-CZ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velké urychlovače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ym typeface="Wingdings" panose="05000000000000000000" pitchFamily="2" charset="2"/>
              </a:rPr>
              <a:t> objev mnoha dalších částic  </a:t>
            </a:r>
            <a:r>
              <a:rPr lang="cs-CZ" sz="2400" u="sng" dirty="0">
                <a:sym typeface="Wingdings" panose="05000000000000000000" pitchFamily="2" charset="2"/>
              </a:rPr>
              <a:t>příliš mnoho částic na to, aby byly skutečně elementární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FF0000"/>
                </a:solidFill>
                <a:sym typeface="Wingdings" panose="05000000000000000000" pitchFamily="2" charset="2"/>
              </a:rPr>
              <a:t>Dnes známo asi 100 částic a přibližně stejně (100) antičástic</a:t>
            </a:r>
          </a:p>
          <a:p>
            <a:pPr marL="268288" indent="-268288">
              <a:lnSpc>
                <a:spcPct val="120000"/>
              </a:lnSpc>
            </a:pPr>
            <a:r>
              <a:rPr lang="cs-CZ" sz="2000" dirty="0">
                <a:sym typeface="Wingdings" panose="05000000000000000000" pitchFamily="2" charset="2"/>
              </a:rPr>
              <a:t>     (vs. TISÍCE ČÁSTIC??) </a:t>
            </a:r>
            <a:endParaRPr lang="cs-CZ" sz="2000" dirty="0"/>
          </a:p>
        </p:txBody>
      </p:sp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596153" y="1603808"/>
            <a:ext cx="7598723" cy="2295644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cs-CZ" sz="2000" dirty="0"/>
              <a:t>Situace s „elementárními částicemi“ se komplikuje s rozvojem </a:t>
            </a:r>
            <a:r>
              <a:rPr lang="cs-CZ" sz="2000" b="1" dirty="0">
                <a:solidFill>
                  <a:srgbClr val="FF0000"/>
                </a:solidFill>
              </a:rPr>
              <a:t>zkoumání kosmického záření </a:t>
            </a:r>
            <a:r>
              <a:rPr lang="cs-CZ" sz="2000" dirty="0">
                <a:sym typeface="Wingdings" panose="05000000000000000000" pitchFamily="2" charset="2"/>
              </a:rPr>
              <a:t> objeveny částice, které se při běžných energiích nevyskytují</a:t>
            </a:r>
          </a:p>
          <a:p>
            <a:pPr lvl="1">
              <a:lnSpc>
                <a:spcPct val="120000"/>
              </a:lnSpc>
            </a:pPr>
            <a:r>
              <a:rPr lang="cs-CZ" sz="2000" b="1" dirty="0">
                <a:sym typeface="Wingdings" panose="05000000000000000000" pitchFamily="2" charset="2"/>
              </a:rPr>
              <a:t>Pozitron</a:t>
            </a:r>
            <a:r>
              <a:rPr lang="cs-CZ" sz="2000" dirty="0">
                <a:sym typeface="Wingdings" panose="05000000000000000000" pitchFamily="2" charset="2"/>
              </a:rPr>
              <a:t> (e</a:t>
            </a:r>
            <a:r>
              <a:rPr lang="cs-CZ" sz="2000" baseline="30000" dirty="0">
                <a:sym typeface="Wingdings" panose="05000000000000000000" pitchFamily="2" charset="2"/>
              </a:rPr>
              <a:t>+</a:t>
            </a:r>
            <a:r>
              <a:rPr lang="cs-CZ" sz="2000" dirty="0">
                <a:sym typeface="Wingdings" panose="05000000000000000000" pitchFamily="2" charset="2"/>
              </a:rPr>
              <a:t>, antičástice k elektronu)</a:t>
            </a:r>
          </a:p>
          <a:p>
            <a:pPr lvl="1">
              <a:lnSpc>
                <a:spcPct val="120000"/>
              </a:lnSpc>
            </a:pPr>
            <a:r>
              <a:rPr lang="cs-CZ" sz="2000" b="1" dirty="0">
                <a:sym typeface="Wingdings" panose="05000000000000000000" pitchFamily="2" charset="2"/>
              </a:rPr>
              <a:t>Mezon </a:t>
            </a:r>
            <a:r>
              <a:rPr lang="cs-CZ" sz="2000" b="1" dirty="0"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</a:p>
          <a:p>
            <a:pPr lvl="1">
              <a:lnSpc>
                <a:spcPct val="120000"/>
              </a:lnSpc>
            </a:pPr>
            <a:r>
              <a:rPr lang="cs-CZ" sz="2000" b="1" dirty="0" err="1">
                <a:sym typeface="Wingdings" panose="05000000000000000000" pitchFamily="2" charset="2"/>
              </a:rPr>
              <a:t>Mion</a:t>
            </a:r>
            <a:r>
              <a:rPr lang="cs-CZ" sz="2000" dirty="0">
                <a:sym typeface="Wingdings" panose="05000000000000000000" pitchFamily="2" charset="2"/>
              </a:rPr>
              <a:t> (dříve zvaný mezon </a:t>
            </a:r>
            <a:r>
              <a:rPr lang="cs-CZ" sz="2000" dirty="0"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cs-CZ" sz="2000" dirty="0">
                <a:sym typeface="Wingdings" panose="05000000000000000000" pitchFamily="2" charset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46543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2088" y="382993"/>
            <a:ext cx="7886700" cy="812762"/>
          </a:xfrm>
        </p:spPr>
        <p:txBody>
          <a:bodyPr/>
          <a:lstStyle/>
          <a:p>
            <a:r>
              <a:rPr lang="cs-CZ" b="1" dirty="0"/>
              <a:t>KVARKY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0648" y="1125416"/>
            <a:ext cx="6422522" cy="5463644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20000"/>
              </a:lnSpc>
            </a:pPr>
            <a:r>
              <a:rPr lang="cs-CZ" dirty="0"/>
              <a:t>Příliš mnoho „elementárních“ částic </a:t>
            </a:r>
            <a:r>
              <a:rPr lang="cs-CZ" dirty="0">
                <a:sym typeface="Wingdings" panose="05000000000000000000" pitchFamily="2" charset="2"/>
              </a:rPr>
              <a:t> patrně mají vnitřní strukturu  ještě menší částice?  </a:t>
            </a:r>
            <a:r>
              <a:rPr lang="cs-CZ" b="1" dirty="0">
                <a:sym typeface="Wingdings" panose="05000000000000000000" pitchFamily="2" charset="2"/>
              </a:rPr>
              <a:t>KVARKY </a:t>
            </a:r>
          </a:p>
          <a:p>
            <a:pPr algn="just">
              <a:lnSpc>
                <a:spcPct val="120000"/>
              </a:lnSpc>
            </a:pPr>
            <a:r>
              <a:rPr lang="cs-CZ" dirty="0"/>
              <a:t>Model, kde se nukleony skládají z ještě menších částic hmoty navrhli nezávisle </a:t>
            </a:r>
            <a:r>
              <a:rPr lang="cs-CZ" dirty="0" err="1"/>
              <a:t>George</a:t>
            </a:r>
            <a:r>
              <a:rPr lang="cs-CZ" dirty="0"/>
              <a:t> </a:t>
            </a:r>
            <a:r>
              <a:rPr lang="cs-CZ" altLang="cs-CZ" b="1" dirty="0" err="1"/>
              <a:t>Zweig</a:t>
            </a:r>
            <a:r>
              <a:rPr lang="cs-CZ" altLang="cs-CZ" b="1" dirty="0"/>
              <a:t>        a </a:t>
            </a:r>
            <a:r>
              <a:rPr lang="cs-CZ" dirty="0"/>
              <a:t>Murray </a:t>
            </a:r>
            <a:r>
              <a:rPr lang="cs-CZ" altLang="cs-CZ" b="1" dirty="0" err="1"/>
              <a:t>Gell</a:t>
            </a:r>
            <a:r>
              <a:rPr lang="cs-CZ" altLang="cs-CZ" b="1" dirty="0"/>
              <a:t>-Mann </a:t>
            </a:r>
            <a:r>
              <a:rPr lang="cs-CZ" dirty="0"/>
              <a:t>(1964) – </a:t>
            </a:r>
            <a:r>
              <a:rPr lang="cs-CZ" b="1" u="sng" dirty="0"/>
              <a:t>Nc1964 </a:t>
            </a:r>
            <a:endParaRPr lang="cs-CZ" b="1" u="sng" dirty="0">
              <a:sym typeface="Wingdings" panose="05000000000000000000" pitchFamily="2" charset="2"/>
            </a:endParaRPr>
          </a:p>
          <a:p>
            <a:pPr algn="just">
              <a:lnSpc>
                <a:spcPct val="120000"/>
              </a:lnSpc>
            </a:pPr>
            <a:r>
              <a:rPr lang="cs-CZ" altLang="cs-CZ" b="1" dirty="0" err="1"/>
              <a:t>Gell</a:t>
            </a:r>
            <a:r>
              <a:rPr lang="cs-CZ" altLang="cs-CZ" b="1" dirty="0"/>
              <a:t>-Mann pro tyto částice použil název KVARK, </a:t>
            </a:r>
            <a:r>
              <a:rPr lang="cs-CZ" dirty="0" err="1"/>
              <a:t>George</a:t>
            </a:r>
            <a:r>
              <a:rPr lang="cs-CZ" dirty="0"/>
              <a:t> </a:t>
            </a:r>
            <a:r>
              <a:rPr lang="cs-CZ" altLang="cs-CZ" b="1" dirty="0" err="1"/>
              <a:t>Zweig</a:t>
            </a:r>
            <a:r>
              <a:rPr lang="cs-CZ" altLang="cs-CZ" b="1" dirty="0"/>
              <a:t> název </a:t>
            </a:r>
            <a:r>
              <a:rPr lang="cs-CZ" altLang="cs-CZ" b="1" dirty="0" err="1"/>
              <a:t>aces</a:t>
            </a:r>
            <a:endParaRPr lang="cs-CZ" altLang="cs-CZ" b="1" dirty="0"/>
          </a:p>
          <a:p>
            <a:pPr algn="just">
              <a:lnSpc>
                <a:spcPct val="120000"/>
              </a:lnSpc>
            </a:pPr>
            <a:r>
              <a:rPr lang="cs-CZ" b="1" dirty="0">
                <a:sym typeface="Wingdings" panose="05000000000000000000" pitchFamily="2" charset="2"/>
              </a:rPr>
              <a:t>Nejprve šlo jen o matematický model. </a:t>
            </a:r>
            <a:r>
              <a:rPr lang="cs-CZ" dirty="0"/>
              <a:t>Experimentální podpora : 1967. Poslední              z předpovězených kvarků byl </a:t>
            </a:r>
            <a:r>
              <a:rPr lang="cs-CZ" u="sng" dirty="0"/>
              <a:t>experimentálně potvrzen v roce 1994</a:t>
            </a:r>
            <a:r>
              <a:rPr lang="cs-CZ" dirty="0"/>
              <a:t>.</a:t>
            </a:r>
          </a:p>
          <a:p>
            <a:pPr algn="just">
              <a:lnSpc>
                <a:spcPct val="120000"/>
              </a:lnSpc>
            </a:pPr>
            <a:endParaRPr lang="cs-CZ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644" y="274989"/>
            <a:ext cx="4547140" cy="2940484"/>
          </a:xfrm>
          <a:prstGeom prst="rect">
            <a:avLst/>
          </a:prstGeom>
        </p:spPr>
      </p:pic>
      <p:pic>
        <p:nvPicPr>
          <p:cNvPr id="122882" name="Picture 2" descr="Credit: ullstein bild via Getty Images/ullstein bi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77046" y="3429000"/>
            <a:ext cx="2033693" cy="2878371"/>
          </a:xfrm>
          <a:prstGeom prst="rect">
            <a:avLst/>
          </a:prstGeom>
          <a:noFill/>
        </p:spPr>
      </p:pic>
      <p:pic>
        <p:nvPicPr>
          <p:cNvPr id="122884" name="Picture 4" descr="Elementarteilchen | LEIFIphysi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70289" y="3429000"/>
            <a:ext cx="2316322" cy="2895403"/>
          </a:xfrm>
          <a:prstGeom prst="rect">
            <a:avLst/>
          </a:prstGeom>
          <a:noFill/>
        </p:spPr>
      </p:pic>
      <p:pic>
        <p:nvPicPr>
          <p:cNvPr id="122886" name="Picture 6" descr="Nobel Prize - Wikipedi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52234" y="2703007"/>
            <a:ext cx="1083509" cy="10661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3297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2650" y="269877"/>
            <a:ext cx="8021574" cy="1070482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cs-CZ" b="1" dirty="0"/>
              <a:t>Kvantově mechanický model atomu</a:t>
            </a:r>
            <a:endParaRPr lang="cs-CZ" dirty="0"/>
          </a:p>
        </p:txBody>
      </p:sp>
      <p:sp>
        <p:nvSpPr>
          <p:cNvPr id="11267" name="Zástupný symbol pro obsah 2"/>
          <p:cNvSpPr>
            <a:spLocks noGrp="1"/>
          </p:cNvSpPr>
          <p:nvPr>
            <p:ph idx="1"/>
          </p:nvPr>
        </p:nvSpPr>
        <p:spPr>
          <a:xfrm>
            <a:off x="990599" y="1212976"/>
            <a:ext cx="9725025" cy="540728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cs-CZ" altLang="cs-CZ" sz="2400" dirty="0"/>
              <a:t>vznikl na základě </a:t>
            </a:r>
            <a:r>
              <a:rPr lang="cs-CZ" altLang="cs-CZ" sz="2400" dirty="0" err="1"/>
              <a:t>Lui</a:t>
            </a:r>
            <a:r>
              <a:rPr lang="cs-CZ" altLang="cs-CZ" sz="2400" dirty="0"/>
              <a:t> de </a:t>
            </a:r>
            <a:r>
              <a:rPr lang="cs-CZ" altLang="cs-CZ" sz="2400" dirty="0" err="1"/>
              <a:t>Broglieho</a:t>
            </a:r>
            <a:r>
              <a:rPr lang="cs-CZ" altLang="cs-CZ" sz="2400" dirty="0"/>
              <a:t> (francouzský fyzik) teorie částicových vln </a:t>
            </a:r>
          </a:p>
          <a:p>
            <a:pPr>
              <a:lnSpc>
                <a:spcPct val="120000"/>
              </a:lnSpc>
            </a:pPr>
            <a:endParaRPr lang="cs-CZ" sz="2400" dirty="0"/>
          </a:p>
          <a:p>
            <a:pPr>
              <a:lnSpc>
                <a:spcPct val="120000"/>
              </a:lnSpc>
            </a:pPr>
            <a:endParaRPr lang="cs-CZ" sz="2400" dirty="0"/>
          </a:p>
          <a:p>
            <a:pPr>
              <a:lnSpc>
                <a:spcPct val="120000"/>
              </a:lnSpc>
            </a:pPr>
            <a:endParaRPr lang="cs-CZ" sz="2400" dirty="0"/>
          </a:p>
          <a:p>
            <a:pPr>
              <a:lnSpc>
                <a:spcPct val="120000"/>
              </a:lnSpc>
            </a:pPr>
            <a:endParaRPr lang="cs-CZ" sz="2400" dirty="0"/>
          </a:p>
          <a:p>
            <a:pPr>
              <a:lnSpc>
                <a:spcPct val="120000"/>
              </a:lnSpc>
            </a:pPr>
            <a:endParaRPr lang="cs-CZ" sz="2400" dirty="0"/>
          </a:p>
          <a:p>
            <a:pPr>
              <a:lnSpc>
                <a:spcPct val="120000"/>
              </a:lnSpc>
            </a:pPr>
            <a:endParaRPr lang="cs-CZ" sz="2400" dirty="0"/>
          </a:p>
          <a:p>
            <a:pPr>
              <a:lnSpc>
                <a:spcPct val="120000"/>
              </a:lnSpc>
            </a:pPr>
            <a:r>
              <a:rPr lang="cs-CZ" sz="2400" dirty="0"/>
              <a:t>Oproti energetickým drahám definovali také                                                        tzv. </a:t>
            </a:r>
            <a:r>
              <a:rPr lang="cs-CZ" sz="3200" b="1" dirty="0">
                <a:solidFill>
                  <a:srgbClr val="FF0000"/>
                </a:solidFill>
              </a:rPr>
              <a:t>orbitaly</a:t>
            </a:r>
            <a:r>
              <a:rPr lang="cs-CZ" sz="2400" dirty="0"/>
              <a:t> neboli místa s největší pravděpodobností výskytu elektronu</a:t>
            </a:r>
            <a:endParaRPr lang="cs-CZ" altLang="cs-CZ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021" y="1731007"/>
            <a:ext cx="3241209" cy="3574417"/>
          </a:xfrm>
          <a:prstGeom prst="rect">
            <a:avLst/>
          </a:prstGeom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990599" y="1965451"/>
            <a:ext cx="6921641" cy="3575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cs-CZ" altLang="cs-CZ" sz="2400" dirty="0"/>
              <a:t>… a následné práce Ervina </a:t>
            </a:r>
            <a:r>
              <a:rPr lang="cs-CZ" altLang="cs-CZ" sz="2400" dirty="0" err="1"/>
              <a:t>Schrodingera</a:t>
            </a:r>
            <a:r>
              <a:rPr lang="cs-CZ" altLang="cs-CZ" sz="2400" dirty="0"/>
              <a:t> (Rakušan),  v níž představil </a:t>
            </a:r>
            <a:r>
              <a:rPr lang="cs-CZ" altLang="cs-CZ" sz="2400" b="1" dirty="0">
                <a:solidFill>
                  <a:srgbClr val="FF0000"/>
                </a:solidFill>
              </a:rPr>
              <a:t>tzv. </a:t>
            </a:r>
            <a:r>
              <a:rPr lang="cs-CZ" altLang="cs-CZ" sz="3200" b="1" dirty="0" err="1">
                <a:solidFill>
                  <a:srgbClr val="FF0000"/>
                </a:solidFill>
              </a:rPr>
              <a:t>Schrodingerovu</a:t>
            </a:r>
            <a:r>
              <a:rPr lang="cs-CZ" altLang="cs-CZ" sz="3200" b="1" dirty="0">
                <a:solidFill>
                  <a:srgbClr val="FF0000"/>
                </a:solidFill>
              </a:rPr>
              <a:t> rovnici</a:t>
            </a:r>
            <a:r>
              <a:rPr lang="cs-CZ" altLang="cs-CZ" sz="2400" b="1" dirty="0"/>
              <a:t>,</a:t>
            </a:r>
          </a:p>
          <a:p>
            <a:pPr>
              <a:lnSpc>
                <a:spcPct val="120000"/>
              </a:lnSpc>
            </a:pPr>
            <a:r>
              <a:rPr lang="cs-CZ" altLang="cs-CZ" sz="2400" b="1" dirty="0"/>
              <a:t>… podle které elektron (stejně jako všechny ostatní částice) </a:t>
            </a:r>
            <a:r>
              <a:rPr lang="cs-CZ" altLang="cs-CZ" sz="2400" b="1" dirty="0">
                <a:solidFill>
                  <a:srgbClr val="FF0000"/>
                </a:solidFill>
              </a:rPr>
              <a:t>není popisován jako hmotný bod ale jako </a:t>
            </a:r>
            <a:r>
              <a:rPr lang="cs-CZ" altLang="cs-CZ" sz="2400" b="1" u="sng" dirty="0">
                <a:solidFill>
                  <a:srgbClr val="FF0000"/>
                </a:solidFill>
              </a:rPr>
              <a:t>vlnová funkce </a:t>
            </a:r>
            <a:r>
              <a:rPr lang="cs-CZ" altLang="cs-CZ" sz="2400" b="1" dirty="0">
                <a:solidFill>
                  <a:srgbClr val="FF0000"/>
                </a:solidFill>
              </a:rPr>
              <a:t>definující pravděpodobnost výskytu elektronu v různých místech prostoru.  </a:t>
            </a:r>
          </a:p>
        </p:txBody>
      </p:sp>
    </p:spTree>
    <p:extLst>
      <p:ext uri="{BB962C8B-B14F-4D97-AF65-F5344CB8AC3E}">
        <p14:creationId xmlns:p14="http://schemas.microsoft.com/office/powerpoint/2010/main" val="42935231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6363" y="144070"/>
            <a:ext cx="9210151" cy="1325563"/>
          </a:xfrm>
        </p:spPr>
        <p:txBody>
          <a:bodyPr/>
          <a:lstStyle/>
          <a:p>
            <a:r>
              <a:rPr lang="cs-CZ" dirty="0"/>
              <a:t>Původ slova KVARK; </a:t>
            </a:r>
            <a:r>
              <a:rPr lang="cs-CZ" sz="2800" dirty="0"/>
              <a:t>původně s výslovností </a:t>
            </a:r>
            <a:r>
              <a:rPr lang="en-US" sz="2800" dirty="0"/>
              <a:t>[</a:t>
            </a:r>
            <a:r>
              <a:rPr lang="cs-CZ" sz="2800" dirty="0" err="1"/>
              <a:t>kvórk</a:t>
            </a:r>
            <a:r>
              <a:rPr lang="en-US" sz="2800" dirty="0"/>
              <a:t>]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8197" y="1343961"/>
            <a:ext cx="9468897" cy="174087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sz="2000" u="sng" dirty="0"/>
              <a:t>*Původ slova KVARK: </a:t>
            </a:r>
            <a:r>
              <a:rPr lang="cs-CZ" sz="2000" dirty="0"/>
              <a:t>Slovo kvark nalezl </a:t>
            </a:r>
            <a:r>
              <a:rPr lang="cs-CZ" sz="2000" dirty="0" err="1"/>
              <a:t>Gell</a:t>
            </a:r>
            <a:r>
              <a:rPr lang="cs-CZ" sz="2000" dirty="0"/>
              <a:t>-Mann </a:t>
            </a:r>
            <a:r>
              <a:rPr lang="cs-CZ" sz="2000" u="sng" dirty="0"/>
              <a:t>v románu </a:t>
            </a:r>
            <a:r>
              <a:rPr lang="cs-CZ" sz="2000" u="sng" dirty="0" err="1"/>
              <a:t>Jamese</a:t>
            </a:r>
            <a:r>
              <a:rPr lang="cs-CZ" sz="2000" u="sng" dirty="0"/>
              <a:t> </a:t>
            </a:r>
            <a:r>
              <a:rPr lang="cs-CZ" sz="2000" u="sng" dirty="0" err="1"/>
              <a:t>Joyce</a:t>
            </a:r>
            <a:r>
              <a:rPr lang="cs-CZ" sz="2000" u="sng" dirty="0"/>
              <a:t>               </a:t>
            </a:r>
            <a:r>
              <a:rPr lang="cs-CZ" sz="2000" dirty="0"/>
              <a:t>"</a:t>
            </a:r>
            <a:r>
              <a:rPr lang="cs-CZ" sz="2200" b="1" i="1" dirty="0" err="1"/>
              <a:t>Finnegan</a:t>
            </a:r>
            <a:r>
              <a:rPr lang="cs-CZ" sz="2200" b="1" i="1" dirty="0"/>
              <a:t>'s </a:t>
            </a:r>
            <a:r>
              <a:rPr lang="cs-CZ" sz="2200" b="1" i="1" dirty="0" err="1"/>
              <a:t>Wake</a:t>
            </a:r>
            <a:r>
              <a:rPr lang="cs-CZ" sz="2000" dirty="0"/>
              <a:t>". </a:t>
            </a:r>
          </a:p>
          <a:p>
            <a:pPr>
              <a:lnSpc>
                <a:spcPct val="110000"/>
              </a:lnSpc>
            </a:pPr>
            <a:r>
              <a:rPr lang="cs-CZ" sz="2000" dirty="0"/>
              <a:t>V českém překladu „</a:t>
            </a:r>
            <a:r>
              <a:rPr lang="cs-CZ" sz="2000" dirty="0" err="1"/>
              <a:t>Finneganova</a:t>
            </a:r>
            <a:r>
              <a:rPr lang="cs-CZ" sz="2000" dirty="0"/>
              <a:t> pohřební hostina“ nebo „</a:t>
            </a:r>
            <a:r>
              <a:rPr lang="cs-CZ" sz="2000" dirty="0" err="1"/>
              <a:t>Finneganovo</a:t>
            </a:r>
            <a:r>
              <a:rPr lang="cs-CZ" sz="2000" dirty="0"/>
              <a:t> probuzení“ (slovo </a:t>
            </a:r>
            <a:r>
              <a:rPr lang="cs-CZ" sz="2000" dirty="0" err="1"/>
              <a:t>wake</a:t>
            </a:r>
            <a:r>
              <a:rPr lang="cs-CZ" sz="2000" dirty="0"/>
              <a:t> může mít dva významy); nebo též „</a:t>
            </a:r>
            <a:r>
              <a:rPr lang="cs-CZ" sz="2000" i="1" dirty="0"/>
              <a:t> Plačky nad </a:t>
            </a:r>
            <a:r>
              <a:rPr lang="cs-CZ" sz="2000" i="1" dirty="0" err="1"/>
              <a:t>Finneganem</a:t>
            </a:r>
            <a:r>
              <a:rPr lang="cs-CZ" sz="2000" i="1" dirty="0"/>
              <a:t>“</a:t>
            </a:r>
            <a:r>
              <a:rPr lang="cs-CZ" sz="2000" dirty="0"/>
              <a:t>. </a:t>
            </a:r>
            <a:endParaRPr lang="cs-CZ" sz="2000" i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674" y="3429000"/>
            <a:ext cx="4030041" cy="3025630"/>
          </a:xfrm>
          <a:prstGeom prst="rect">
            <a:avLst/>
          </a:prstGeom>
        </p:spPr>
      </p:pic>
      <p:sp>
        <p:nvSpPr>
          <p:cNvPr id="5" name="Oválný bublinový popisek 8"/>
          <p:cNvSpPr/>
          <p:nvPr/>
        </p:nvSpPr>
        <p:spPr>
          <a:xfrm>
            <a:off x="7683136" y="2811993"/>
            <a:ext cx="3657242" cy="859209"/>
          </a:xfrm>
          <a:prstGeom prst="wedgeEllipseCallout">
            <a:avLst>
              <a:gd name="adj1" fmla="val -29264"/>
              <a:gd name="adj2" fmla="val 758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8070916" y="3010909"/>
            <a:ext cx="3058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chemeClr val="bg1"/>
                </a:solidFill>
              </a:rPr>
              <a:t>Three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quarks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for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Muster</a:t>
            </a:r>
            <a:r>
              <a:rPr lang="cs-CZ" b="1" dirty="0">
                <a:solidFill>
                  <a:schemeClr val="bg1"/>
                </a:solidFill>
              </a:rPr>
              <a:t> Mark</a:t>
            </a:r>
          </a:p>
        </p:txBody>
      </p:sp>
      <p:pic>
        <p:nvPicPr>
          <p:cNvPr id="121858" name="Picture 2" descr="Star Trek: Deep Space Nine, Quark' Photo | AllPosters.c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53874" y="473573"/>
            <a:ext cx="1481634" cy="2220432"/>
          </a:xfrm>
          <a:prstGeom prst="rect">
            <a:avLst/>
          </a:prstGeom>
          <a:noFill/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393562" y="3036286"/>
            <a:ext cx="6700575" cy="2982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Název balady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Joyce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zvolil jako ironický symbol věčného koloběhu života, který je v knize naznačen i jinak (například faktem, že kniha začíná i končí uprostřed věty).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Hlavnímu hrdinovi se zdá sen, ve kterém racci letící za plující lodí křičí: „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Three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quarks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Muster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Mark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                               („</a:t>
            </a:r>
            <a:r>
              <a:rPr kumimoji="0" lang="cs-CZ" sz="20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Tři kvarky pro doktora Marka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„). V celém románu se toto podivné slovo již znovu nikde neobjeví.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000" dirty="0"/>
              <a:t>Od této doby se do částicové fyzika vnáší řada dalších pojmů </a:t>
            </a:r>
            <a:r>
              <a:rPr lang="cs-CZ" sz="2000" dirty="0" err="1"/>
              <a:t>nematemateckého</a:t>
            </a:r>
            <a:r>
              <a:rPr lang="cs-CZ" sz="2000" dirty="0"/>
              <a:t> charakteru, jejichž původní význam nemá s vlastnostmi částic nic společného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Jádro atomu </a:t>
            </a:r>
            <a:r>
              <a:rPr lang="en-US" b="1" dirty="0"/>
              <a:t>&amp; </a:t>
            </a:r>
            <a:r>
              <a:rPr lang="en-US" b="1" dirty="0" err="1"/>
              <a:t>standardn</a:t>
            </a:r>
            <a:r>
              <a:rPr lang="cs-CZ" b="1" dirty="0"/>
              <a:t>í částicový model</a:t>
            </a:r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 l="12109" t="4433" r="16900" b="9762"/>
          <a:stretch>
            <a:fillRect/>
          </a:stretch>
        </p:blipFill>
        <p:spPr bwMode="auto">
          <a:xfrm rot="16200000">
            <a:off x="3508550" y="72560"/>
            <a:ext cx="4913642" cy="7918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9001" y="25588"/>
            <a:ext cx="7886700" cy="1325563"/>
          </a:xfrm>
        </p:spPr>
        <p:txBody>
          <a:bodyPr/>
          <a:lstStyle/>
          <a:p>
            <a:r>
              <a:rPr lang="cs-CZ" dirty="0"/>
              <a:t>KVARKY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1450" y="1420088"/>
            <a:ext cx="10874975" cy="3115728"/>
          </a:xfrm>
        </p:spPr>
        <p:txBody>
          <a:bodyPr>
            <a:normAutofit/>
          </a:bodyPr>
          <a:lstStyle/>
          <a:p>
            <a:r>
              <a:rPr lang="cs-CZ" sz="2400" dirty="0"/>
              <a:t>Podle kvantové charakteristiky nazvané </a:t>
            </a:r>
            <a:r>
              <a:rPr lang="cs-CZ" sz="2400" b="1" dirty="0"/>
              <a:t>"vůně" (</a:t>
            </a:r>
            <a:r>
              <a:rPr lang="cs-CZ" sz="2400" b="1" dirty="0" err="1"/>
              <a:t>flovour</a:t>
            </a:r>
            <a:r>
              <a:rPr lang="cs-CZ" sz="2400" b="1" dirty="0"/>
              <a:t>) </a:t>
            </a:r>
            <a:r>
              <a:rPr lang="cs-CZ" sz="2400" dirty="0"/>
              <a:t>existuje </a:t>
            </a:r>
            <a:r>
              <a:rPr lang="cs-CZ" sz="2400" b="1" u="sng" dirty="0"/>
              <a:t>šest kvarků </a:t>
            </a:r>
          </a:p>
          <a:p>
            <a:pPr>
              <a:buNone/>
            </a:pPr>
            <a:r>
              <a:rPr lang="cs-CZ" sz="2400" b="1" i="1" dirty="0"/>
              <a:t>	</a:t>
            </a:r>
            <a:r>
              <a:rPr lang="cs-CZ" sz="4000" b="1" i="1" dirty="0"/>
              <a:t>u</a:t>
            </a:r>
            <a:r>
              <a:rPr lang="cs-CZ" sz="4000" dirty="0"/>
              <a:t>, </a:t>
            </a:r>
            <a:r>
              <a:rPr lang="cs-CZ" sz="4000" b="1" i="1" dirty="0"/>
              <a:t>d</a:t>
            </a:r>
            <a:r>
              <a:rPr lang="cs-CZ" sz="4000" dirty="0"/>
              <a:t>, </a:t>
            </a:r>
            <a:r>
              <a:rPr lang="cs-CZ" sz="4000" b="1" i="1" dirty="0"/>
              <a:t>s</a:t>
            </a:r>
            <a:r>
              <a:rPr lang="cs-CZ" sz="4000" dirty="0"/>
              <a:t>, </a:t>
            </a:r>
            <a:r>
              <a:rPr lang="cs-CZ" sz="4000" b="1" i="1" dirty="0"/>
              <a:t>c</a:t>
            </a:r>
            <a:r>
              <a:rPr lang="cs-CZ" sz="4000" dirty="0"/>
              <a:t>, </a:t>
            </a:r>
            <a:r>
              <a:rPr lang="cs-CZ" sz="4000" b="1" i="1" dirty="0"/>
              <a:t>b</a:t>
            </a:r>
            <a:r>
              <a:rPr lang="cs-CZ" sz="4000" dirty="0"/>
              <a:t>, a </a:t>
            </a:r>
            <a:r>
              <a:rPr lang="cs-CZ" sz="4000" b="1" i="1" dirty="0"/>
              <a:t>t</a:t>
            </a:r>
            <a:r>
              <a:rPr lang="cs-CZ" sz="4000" dirty="0"/>
              <a:t>. </a:t>
            </a:r>
          </a:p>
          <a:p>
            <a:pPr>
              <a:buNone/>
            </a:pP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23174"/>
            <a:ext cx="2154248" cy="143661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62" y="4167629"/>
            <a:ext cx="1633969" cy="108775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555" y="3429000"/>
            <a:ext cx="2824695" cy="188201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252" y="4143359"/>
            <a:ext cx="1867006" cy="124073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19" y="3638849"/>
            <a:ext cx="1634962" cy="163496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520" y="3949004"/>
            <a:ext cx="1678684" cy="1443032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281354" y="3429000"/>
            <a:ext cx="11424976" cy="22784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1311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14768" y="30979"/>
            <a:ext cx="7886700" cy="1325563"/>
          </a:xfrm>
        </p:spPr>
        <p:txBody>
          <a:bodyPr/>
          <a:lstStyle/>
          <a:p>
            <a:r>
              <a:rPr lang="cs-CZ" dirty="0"/>
              <a:t>KVARKY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9453" y="1089213"/>
            <a:ext cx="11369488" cy="238162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cs-CZ" dirty="0"/>
              <a:t>Veškerou pozorovatelnou hmotu ve vesmíru můžeme postavit </a:t>
            </a:r>
          </a:p>
          <a:p>
            <a:pPr>
              <a:lnSpc>
                <a:spcPct val="120000"/>
              </a:lnSpc>
            </a:pPr>
            <a:r>
              <a:rPr lang="cs-CZ" dirty="0"/>
              <a:t>ze </a:t>
            </a:r>
            <a:r>
              <a:rPr lang="cs-CZ" u="sng" dirty="0"/>
              <a:t>dvou </a:t>
            </a:r>
            <a:r>
              <a:rPr lang="cs-CZ" u="sng" dirty="0" err="1"/>
              <a:t>leptonů</a:t>
            </a:r>
            <a:r>
              <a:rPr lang="cs-CZ" u="sng" dirty="0"/>
              <a:t> </a:t>
            </a:r>
            <a:r>
              <a:rPr lang="cs-CZ" dirty="0"/>
              <a:t>(elektronu (</a:t>
            </a:r>
            <a:r>
              <a:rPr lang="cs-CZ" b="1" dirty="0">
                <a:solidFill>
                  <a:srgbClr val="FF0000"/>
                </a:solidFill>
              </a:rPr>
              <a:t>e-</a:t>
            </a:r>
            <a:r>
              <a:rPr lang="cs-CZ" dirty="0"/>
              <a:t>) a elektronového neutrina (</a:t>
            </a:r>
            <a:r>
              <a:rPr lang="cs-CZ" b="1" dirty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cs-CZ" b="1" baseline="-25000" dirty="0">
                <a:solidFill>
                  <a:srgbClr val="FF0000"/>
                </a:solidFill>
              </a:rPr>
              <a:t>e</a:t>
            </a:r>
            <a:r>
              <a:rPr lang="cs-CZ" dirty="0"/>
              <a:t>)) </a:t>
            </a:r>
          </a:p>
          <a:p>
            <a:pPr>
              <a:lnSpc>
                <a:spcPct val="120000"/>
              </a:lnSpc>
            </a:pPr>
            <a:r>
              <a:rPr lang="cs-CZ" dirty="0"/>
              <a:t>a ze </a:t>
            </a:r>
            <a:r>
              <a:rPr lang="cs-CZ" u="sng" dirty="0"/>
              <a:t>dvou kvarků </a:t>
            </a:r>
            <a:r>
              <a:rPr lang="cs-CZ" dirty="0"/>
              <a:t>(</a:t>
            </a:r>
            <a:r>
              <a:rPr lang="cs-CZ" b="1" dirty="0">
                <a:solidFill>
                  <a:srgbClr val="FF0000"/>
                </a:solidFill>
              </a:rPr>
              <a:t>up (u)</a:t>
            </a:r>
            <a:r>
              <a:rPr lang="cs-CZ" dirty="0">
                <a:solidFill>
                  <a:srgbClr val="FF0000"/>
                </a:solidFill>
              </a:rPr>
              <a:t>, </a:t>
            </a:r>
            <a:r>
              <a:rPr lang="cs-CZ" b="1" dirty="0" err="1">
                <a:solidFill>
                  <a:srgbClr val="FF0000"/>
                </a:solidFill>
              </a:rPr>
              <a:t>down</a:t>
            </a:r>
            <a:r>
              <a:rPr lang="cs-CZ" b="1" dirty="0">
                <a:solidFill>
                  <a:srgbClr val="FF0000"/>
                </a:solidFill>
              </a:rPr>
              <a:t> (d)</a:t>
            </a:r>
            <a:r>
              <a:rPr lang="cs-CZ" dirty="0"/>
              <a:t>).</a:t>
            </a:r>
          </a:p>
          <a:p>
            <a:pPr>
              <a:lnSpc>
                <a:spcPct val="120000"/>
              </a:lnSpc>
            </a:pPr>
            <a:r>
              <a:rPr lang="cs-CZ" b="1" u="sng" dirty="0"/>
              <a:t>Fundamentální částice první generace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dirty="0"/>
              <a:t>		(běžné atomy, běžné energie): kvarky </a:t>
            </a:r>
            <a:r>
              <a:rPr lang="cs-CZ" b="1" i="1" dirty="0"/>
              <a:t>u</a:t>
            </a:r>
            <a:r>
              <a:rPr lang="cs-CZ" dirty="0"/>
              <a:t> a </a:t>
            </a:r>
            <a:r>
              <a:rPr lang="cs-CZ" b="1" i="1" dirty="0"/>
              <a:t>d </a:t>
            </a:r>
            <a:r>
              <a:rPr lang="cs-CZ" dirty="0"/>
              <a:t>+ leptony </a:t>
            </a:r>
            <a:r>
              <a:rPr lang="cs-CZ" b="1" dirty="0"/>
              <a:t>e-</a:t>
            </a:r>
            <a:r>
              <a:rPr lang="cs-CZ" dirty="0"/>
              <a:t>, </a:t>
            </a:r>
            <a:r>
              <a:rPr lang="cs-CZ" b="1" dirty="0">
                <a:latin typeface="Symbol" panose="05050102010706020507" pitchFamily="18" charset="2"/>
              </a:rPr>
              <a:t>n</a:t>
            </a:r>
            <a:r>
              <a:rPr lang="cs-CZ" b="1" baseline="-25000" dirty="0"/>
              <a:t>e</a:t>
            </a:r>
            <a:r>
              <a:rPr lang="cs-CZ" dirty="0"/>
              <a:t>, </a:t>
            </a:r>
            <a:endParaRPr lang="cs-CZ" b="1" i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407" y="3625221"/>
            <a:ext cx="4794865" cy="291354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716" y="3515207"/>
            <a:ext cx="3119147" cy="30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27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01285" y="468521"/>
            <a:ext cx="2140192" cy="1008587"/>
          </a:xfrm>
        </p:spPr>
        <p:txBody>
          <a:bodyPr/>
          <a:lstStyle/>
          <a:p>
            <a:r>
              <a:rPr lang="cs-CZ" dirty="0"/>
              <a:t>KVARKY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8" r="24074"/>
          <a:stretch/>
        </p:blipFill>
        <p:spPr>
          <a:xfrm>
            <a:off x="2847677" y="2598261"/>
            <a:ext cx="1407561" cy="1661477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8" r="16649" b="53707"/>
          <a:stretch/>
        </p:blipFill>
        <p:spPr>
          <a:xfrm>
            <a:off x="894975" y="4694373"/>
            <a:ext cx="1566684" cy="1661090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00" r="16597" b="6971"/>
          <a:stretch/>
        </p:blipFill>
        <p:spPr>
          <a:xfrm>
            <a:off x="894976" y="2598261"/>
            <a:ext cx="1281599" cy="1661477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25" r="101"/>
          <a:stretch/>
        </p:blipFill>
        <p:spPr>
          <a:xfrm>
            <a:off x="2844677" y="4694579"/>
            <a:ext cx="1706183" cy="1660885"/>
          </a:xfrm>
          <a:prstGeom prst="rect">
            <a:avLst/>
          </a:prstGeom>
        </p:spPr>
      </p:pic>
      <p:sp>
        <p:nvSpPr>
          <p:cNvPr id="24" name="TextovéPole 23"/>
          <p:cNvSpPr txBox="1"/>
          <p:nvPr/>
        </p:nvSpPr>
        <p:spPr>
          <a:xfrm>
            <a:off x="1295605" y="1992754"/>
            <a:ext cx="1367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Up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3063368" y="1992754"/>
            <a:ext cx="1040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Down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894976" y="6343977"/>
            <a:ext cx="1767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Beauty</a:t>
            </a:r>
            <a:r>
              <a:rPr lang="cs-CZ" dirty="0"/>
              <a:t> (</a:t>
            </a:r>
            <a:r>
              <a:rPr lang="cs-CZ" dirty="0" err="1"/>
              <a:t>bottom</a:t>
            </a:r>
            <a:r>
              <a:rPr lang="cs-CZ" dirty="0"/>
              <a:t>)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2662737" y="6343977"/>
            <a:ext cx="2270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Truth</a:t>
            </a:r>
            <a:r>
              <a:rPr lang="cs-CZ" dirty="0"/>
              <a:t> </a:t>
            </a:r>
            <a:r>
              <a:rPr lang="cs-CZ" sz="1200" i="1" dirty="0"/>
              <a:t>(in vino </a:t>
            </a:r>
            <a:r>
              <a:rPr lang="cs-CZ" sz="1200" i="1" dirty="0" err="1"/>
              <a:t>veritas</a:t>
            </a:r>
            <a:r>
              <a:rPr lang="cs-CZ" sz="1200" i="1" dirty="0"/>
              <a:t>) </a:t>
            </a:r>
            <a:r>
              <a:rPr lang="cs-CZ" i="1" dirty="0"/>
              <a:t>(Top)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56"/>
          <a:stretch/>
        </p:blipFill>
        <p:spPr>
          <a:xfrm>
            <a:off x="2844676" y="296301"/>
            <a:ext cx="1275304" cy="162877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75" y="294154"/>
            <a:ext cx="1367132" cy="1692965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894975" y="4282146"/>
            <a:ext cx="1367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Strangeness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3177497" y="4261660"/>
            <a:ext cx="1040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Charm</a:t>
            </a:r>
            <a:endParaRPr lang="cs-CZ" dirty="0"/>
          </a:p>
        </p:txBody>
      </p:sp>
      <p:cxnSp>
        <p:nvCxnSpPr>
          <p:cNvPr id="12" name="Přímá spojnice 11"/>
          <p:cNvCxnSpPr/>
          <p:nvPr/>
        </p:nvCxnSpPr>
        <p:spPr>
          <a:xfrm flipV="1">
            <a:off x="623313" y="2343445"/>
            <a:ext cx="10701179" cy="6153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22" name="Picture 2" descr="Planety - Země - Země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18631" y="223942"/>
            <a:ext cx="1906309" cy="1906309"/>
          </a:xfrm>
          <a:prstGeom prst="rect">
            <a:avLst/>
          </a:prstGeom>
          <a:noFill/>
        </p:spPr>
      </p:pic>
      <p:pic>
        <p:nvPicPr>
          <p:cNvPr id="133124" name="Picture 4" descr="2 - Quarks and leptons Flashcards | Quizle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48777" y="2444234"/>
            <a:ext cx="1914384" cy="1969531"/>
          </a:xfrm>
          <a:prstGeom prst="rect">
            <a:avLst/>
          </a:prstGeom>
          <a:noFill/>
        </p:spPr>
      </p:pic>
      <p:pic>
        <p:nvPicPr>
          <p:cNvPr id="133126" name="Picture 6" descr="You can now download 300TB of data from the Large Hadron Collider - The  Verg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30268" y="4602144"/>
            <a:ext cx="2974313" cy="1982875"/>
          </a:xfrm>
          <a:prstGeom prst="rect">
            <a:avLst/>
          </a:prstGeom>
          <a:noFill/>
        </p:spPr>
      </p:pic>
      <p:sp>
        <p:nvSpPr>
          <p:cNvPr id="22" name="TextovéPole 21"/>
          <p:cNvSpPr txBox="1"/>
          <p:nvPr/>
        </p:nvSpPr>
        <p:spPr>
          <a:xfrm>
            <a:off x="10008159" y="643093"/>
            <a:ext cx="1637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Veškerá pozorovatelná hmota ve vesmíru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9365065" y="2690336"/>
            <a:ext cx="26929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Jen vysoce energetické procesy, např. srážky kosmického záření s částicemi ve vrchních vrstvách atmosféry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10019890" y="4814834"/>
            <a:ext cx="16378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 současnosti již jen umělý vznik na velkých urychlovačích</a:t>
            </a:r>
          </a:p>
        </p:txBody>
      </p:sp>
      <p:sp>
        <p:nvSpPr>
          <p:cNvPr id="32" name="TextovéPole 31"/>
          <p:cNvSpPr txBox="1"/>
          <p:nvPr/>
        </p:nvSpPr>
        <p:spPr>
          <a:xfrm>
            <a:off x="4602145" y="1517302"/>
            <a:ext cx="2008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I. generace</a:t>
            </a:r>
          </a:p>
        </p:txBody>
      </p:sp>
      <p:sp>
        <p:nvSpPr>
          <p:cNvPr id="33" name="TextovéPole 32"/>
          <p:cNvSpPr txBox="1"/>
          <p:nvPr/>
        </p:nvSpPr>
        <p:spPr>
          <a:xfrm>
            <a:off x="4633965" y="3136612"/>
            <a:ext cx="21125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II. generace</a:t>
            </a:r>
          </a:p>
        </p:txBody>
      </p:sp>
      <p:sp>
        <p:nvSpPr>
          <p:cNvPr id="34" name="TextovéPole 33"/>
          <p:cNvSpPr txBox="1"/>
          <p:nvPr/>
        </p:nvSpPr>
        <p:spPr>
          <a:xfrm>
            <a:off x="4774641" y="4995707"/>
            <a:ext cx="17567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III. generace</a:t>
            </a:r>
          </a:p>
        </p:txBody>
      </p:sp>
    </p:spTree>
    <p:extLst>
      <p:ext uri="{BB962C8B-B14F-4D97-AF65-F5344CB8AC3E}">
        <p14:creationId xmlns:p14="http://schemas.microsoft.com/office/powerpoint/2010/main" val="9667598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9001" y="25588"/>
            <a:ext cx="7886700" cy="1325563"/>
          </a:xfrm>
        </p:spPr>
        <p:txBody>
          <a:bodyPr/>
          <a:lstStyle/>
          <a:p>
            <a:r>
              <a:rPr lang="cs-CZ" dirty="0"/>
              <a:t>KVARKY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210" y="1269368"/>
            <a:ext cx="4903594" cy="498070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400" dirty="0"/>
              <a:t>Kvarky jsou fermiony s ½ </a:t>
            </a:r>
            <a:r>
              <a:rPr lang="cs-CZ" sz="2400" dirty="0" err="1"/>
              <a:t>spinem</a:t>
            </a:r>
            <a:r>
              <a:rPr lang="cs-CZ" sz="2400" dirty="0"/>
              <a:t>           a platí pro ně tedy </a:t>
            </a:r>
            <a:r>
              <a:rPr lang="cs-CZ" sz="2400" dirty="0" err="1"/>
              <a:t>Pauliho</a:t>
            </a:r>
            <a:r>
              <a:rPr lang="cs-CZ" sz="2400" dirty="0"/>
              <a:t> vylučovací princip. Přesto existují částice složené ze stejných kvarků               (např. částice </a:t>
            </a:r>
            <a:r>
              <a:rPr lang="cs-CZ" sz="2400" dirty="0">
                <a:latin typeface="Symbol" pitchFamily="18" charset="2"/>
              </a:rPr>
              <a:t>D</a:t>
            </a:r>
            <a:r>
              <a:rPr lang="cs-CZ" sz="2400" dirty="0"/>
              <a:t>++ = </a:t>
            </a:r>
            <a:r>
              <a:rPr lang="cs-CZ" sz="2400" dirty="0" err="1"/>
              <a:t>uuu</a:t>
            </a:r>
            <a:r>
              <a:rPr lang="cs-CZ" sz="2400" dirty="0"/>
              <a:t>)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Každý kvark určité "vůně" se tak musí vyskytovat v různých kvantových stavech                           </a:t>
            </a:r>
            <a:r>
              <a:rPr lang="cs-CZ" sz="2400" dirty="0">
                <a:sym typeface="Wingdings" pitchFamily="2" charset="2"/>
              </a:rPr>
              <a:t></a:t>
            </a:r>
            <a:r>
              <a:rPr lang="cs-CZ" sz="2400" dirty="0"/>
              <a:t> ve </a:t>
            </a:r>
            <a:r>
              <a:rPr lang="cs-CZ" sz="2400" b="1" dirty="0"/>
              <a:t>třech "barvách", </a:t>
            </a:r>
            <a:r>
              <a:rPr lang="cs-CZ" sz="2400" dirty="0"/>
              <a:t>což je další kvantová charakteristika (vnitřní stupeň volnosti), a to </a:t>
            </a:r>
            <a:r>
              <a:rPr lang="cs-CZ" sz="2400" b="1" dirty="0">
                <a:solidFill>
                  <a:srgbClr val="FF0000"/>
                </a:solidFill>
              </a:rPr>
              <a:t>červené</a:t>
            </a:r>
            <a:r>
              <a:rPr lang="cs-CZ" sz="2400" dirty="0"/>
              <a:t>, </a:t>
            </a:r>
            <a:r>
              <a:rPr lang="cs-CZ" sz="2400" b="1" dirty="0">
                <a:solidFill>
                  <a:srgbClr val="00B050"/>
                </a:solidFill>
              </a:rPr>
              <a:t>zelené</a:t>
            </a:r>
            <a:r>
              <a:rPr lang="cs-CZ" sz="2400" dirty="0">
                <a:solidFill>
                  <a:srgbClr val="00B050"/>
                </a:solidFill>
              </a:rPr>
              <a:t> </a:t>
            </a:r>
            <a:r>
              <a:rPr lang="cs-CZ" sz="2400" dirty="0"/>
              <a:t>a </a:t>
            </a:r>
            <a:r>
              <a:rPr lang="cs-CZ" sz="2400" b="1" dirty="0">
                <a:solidFill>
                  <a:srgbClr val="0070C0"/>
                </a:solidFill>
              </a:rPr>
              <a:t>modré</a:t>
            </a:r>
          </a:p>
          <a:p>
            <a:pPr>
              <a:lnSpc>
                <a:spcPct val="100000"/>
              </a:lnSpc>
            </a:pPr>
            <a:endParaRPr lang="cs-CZ" sz="2400" dirty="0"/>
          </a:p>
        </p:txBody>
      </p:sp>
      <p:pic>
        <p:nvPicPr>
          <p:cNvPr id="12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115" y="992102"/>
            <a:ext cx="6389136" cy="4351338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5928527" y="633046"/>
            <a:ext cx="1782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BARYONY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5945785" y="5186624"/>
            <a:ext cx="16590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MEZONY</a:t>
            </a:r>
          </a:p>
        </p:txBody>
      </p:sp>
    </p:spTree>
    <p:extLst>
      <p:ext uri="{BB962C8B-B14F-4D97-AF65-F5344CB8AC3E}">
        <p14:creationId xmlns:p14="http://schemas.microsoft.com/office/powerpoint/2010/main" val="289650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KVARKY – SILNÁ INTERAKCE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40555" y="1451554"/>
            <a:ext cx="7315200" cy="193291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2400" u="sng" dirty="0"/>
              <a:t>silná jaderná interakce </a:t>
            </a:r>
            <a:r>
              <a:rPr lang="cs-CZ" sz="2400" b="1" u="sng" dirty="0">
                <a:solidFill>
                  <a:srgbClr val="FF0000"/>
                </a:solidFill>
              </a:rPr>
              <a:t>„cítí“ barvu </a:t>
            </a:r>
            <a:r>
              <a:rPr lang="cs-CZ" sz="2400" dirty="0"/>
              <a:t>(obdobně, jako elektromagnetická interakce elektrický náboj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622" y="374514"/>
            <a:ext cx="2985004" cy="191786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33530" y="2461846"/>
            <a:ext cx="108019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u="sng" dirty="0"/>
              <a:t>Barvu si lze tedy představit jako zvláštní, velmi silný „elektrický náboj“ (barevný náboj)</a:t>
            </a:r>
            <a:r>
              <a:rPr lang="cs-CZ" sz="2400" dirty="0"/>
              <a:t>. Tento náboj je samotnou podstatou silné interakce, kterou kvarky zprostředkovávají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u="sng" dirty="0"/>
              <a:t>Hadron jako celek nesmí barvu vykazovat </a:t>
            </a:r>
            <a:r>
              <a:rPr lang="cs-CZ" sz="2400" dirty="0"/>
              <a:t>– musí být „</a:t>
            </a:r>
            <a:r>
              <a:rPr lang="cs-CZ" sz="2400" b="1" dirty="0"/>
              <a:t>bezbarvý</a:t>
            </a:r>
            <a:r>
              <a:rPr lang="cs-CZ" sz="2400" dirty="0"/>
              <a:t>“ (připodobněním je částice bez elektrického náboje). U </a:t>
            </a:r>
            <a:r>
              <a:rPr lang="cs-CZ" sz="2400" u="sng" dirty="0"/>
              <a:t>baryonu</a:t>
            </a:r>
            <a:r>
              <a:rPr lang="cs-CZ" sz="2400" dirty="0"/>
              <a:t> je toho dosaženo přítomností tří kvarků lišících s odlišnou barvou, u </a:t>
            </a:r>
            <a:r>
              <a:rPr lang="cs-CZ" sz="2400" u="sng" dirty="0"/>
              <a:t>mezonů</a:t>
            </a:r>
            <a:r>
              <a:rPr lang="cs-CZ" sz="2400" dirty="0"/>
              <a:t> je barva kvarku kompenzována barvou antikvarku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Při výměně </a:t>
            </a:r>
            <a:r>
              <a:rPr lang="cs-CZ" sz="2400" u="sng" dirty="0"/>
              <a:t>gluonu</a:t>
            </a:r>
            <a:r>
              <a:rPr lang="cs-CZ" sz="2400" dirty="0"/>
              <a:t> mezi dvěma kvarky mění oba kvarky </a:t>
            </a:r>
            <a:r>
              <a:rPr lang="cs-CZ" sz="2400" u="sng" dirty="0"/>
              <a:t>zároveň svou barvu</a:t>
            </a:r>
            <a:r>
              <a:rPr lang="cs-CZ" sz="2400" dirty="0"/>
              <a:t>, a to vždy tak, aby hadron zůstal „bezbarvý“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Gluony jsou proto též nositeli barvy, jsou však – podobně jako foton – nehmotné      a nemají elektrický náboj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530963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991" y="3953829"/>
            <a:ext cx="4894670" cy="290417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24455"/>
            <a:ext cx="10515600" cy="1325563"/>
          </a:xfrm>
        </p:spPr>
        <p:txBody>
          <a:bodyPr/>
          <a:lstStyle/>
          <a:p>
            <a:r>
              <a:rPr lang="cs-CZ" dirty="0"/>
              <a:t>KVARKY – SILNÁ INTERAKCE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2948" y="1235067"/>
            <a:ext cx="11203913" cy="255043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cs-CZ" sz="2200" dirty="0"/>
              <a:t>Díky silné interakci drží kvarky za normálních podmínek uvnitř hadronů  </a:t>
            </a:r>
          </a:p>
          <a:p>
            <a:pPr>
              <a:lnSpc>
                <a:spcPct val="120000"/>
              </a:lnSpc>
            </a:pPr>
            <a:r>
              <a:rPr lang="cs-CZ" sz="2200" b="1" dirty="0"/>
              <a:t>Nemohou se vyskytovat samostatně </a:t>
            </a:r>
            <a:r>
              <a:rPr lang="cs-CZ" sz="2200" dirty="0"/>
              <a:t>(existují pouze ve vázaných stavech – hadronech)                                         – mluvíme o „</a:t>
            </a:r>
            <a:r>
              <a:rPr lang="cs-CZ" sz="2200" b="1" dirty="0"/>
              <a:t>uvěznění kvarků</a:t>
            </a:r>
            <a:r>
              <a:rPr lang="cs-CZ" sz="2200" dirty="0"/>
              <a:t>“. </a:t>
            </a:r>
          </a:p>
          <a:p>
            <a:pPr>
              <a:lnSpc>
                <a:spcPct val="120000"/>
              </a:lnSpc>
            </a:pPr>
            <a:r>
              <a:rPr lang="cs-CZ" sz="2200" dirty="0"/>
              <a:t>Je to </a:t>
            </a:r>
            <a:r>
              <a:rPr lang="cs-CZ" sz="2200" u="sng" dirty="0"/>
              <a:t>důsledkem extrémně krátkého dosahu </a:t>
            </a:r>
            <a:r>
              <a:rPr lang="cs-CZ" sz="2200" b="1" u="sng" dirty="0">
                <a:solidFill>
                  <a:srgbClr val="FF0000"/>
                </a:solidFill>
              </a:rPr>
              <a:t>SJI</a:t>
            </a:r>
            <a:r>
              <a:rPr lang="cs-CZ" sz="2200" dirty="0"/>
              <a:t>. SJI se navíc chová oproti jiným interakcím „dost podivně“ </a:t>
            </a:r>
            <a:r>
              <a:rPr lang="cs-CZ" sz="2200" dirty="0">
                <a:sym typeface="Wingdings" pitchFamily="2" charset="2"/>
              </a:rPr>
              <a:t> </a:t>
            </a:r>
            <a:r>
              <a:rPr lang="cs-CZ" sz="2200" b="1" dirty="0">
                <a:solidFill>
                  <a:srgbClr val="FF0000"/>
                </a:solidFill>
                <a:sym typeface="Wingdings" pitchFamily="2" charset="2"/>
              </a:rPr>
              <a:t>se vzdáleností roste</a:t>
            </a:r>
            <a:r>
              <a:rPr lang="cs-CZ" sz="2200" dirty="0"/>
              <a:t>. Po dosažení určité vzdálenosti mezi kvarky je do systému dodáno již tolik energie, že může dojít ke vzniku nových kvarků a jejich reorganizaci, nikoliv však separaci jednotlivých kvarků</a:t>
            </a:r>
          </a:p>
          <a:p>
            <a:endParaRPr lang="cs-CZ" sz="22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622997" y="4497589"/>
            <a:ext cx="611944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2200" dirty="0"/>
              <a:t>Nové kvarky či antikvarky </a:t>
            </a:r>
            <a:r>
              <a:rPr lang="cs-CZ" sz="2200" u="sng" dirty="0"/>
              <a:t>se okamžitě spojí </a:t>
            </a:r>
            <a:r>
              <a:rPr lang="cs-CZ" sz="2200" dirty="0"/>
              <a:t>s antikvarkem, respektive kvarkem - výsledkem budou dva hadrony, namísto původního jednoho (</a:t>
            </a:r>
            <a:r>
              <a:rPr lang="cs-CZ" sz="2200" u="sng" dirty="0"/>
              <a:t>analogií může být rozdělování magnetu s cílem ulomit jeden jeho pól</a:t>
            </a:r>
            <a:r>
              <a:rPr lang="cs-CZ" sz="2200" dirty="0"/>
              <a:t>)</a:t>
            </a:r>
          </a:p>
        </p:txBody>
      </p:sp>
      <p:sp>
        <p:nvSpPr>
          <p:cNvPr id="6" name="Obdélník 5"/>
          <p:cNvSpPr/>
          <p:nvPr/>
        </p:nvSpPr>
        <p:spPr>
          <a:xfrm>
            <a:off x="7576762" y="6255280"/>
            <a:ext cx="33429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https://en.wikipedia.org/wiki/Color_confinement</a:t>
            </a:r>
          </a:p>
        </p:txBody>
      </p:sp>
    </p:spTree>
    <p:extLst>
      <p:ext uri="{BB962C8B-B14F-4D97-AF65-F5344CB8AC3E}">
        <p14:creationId xmlns:p14="http://schemas.microsoft.com/office/powerpoint/2010/main" val="8960116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Neutronové hvězdy</a:t>
            </a:r>
          </a:p>
        </p:txBody>
      </p:sp>
      <p:sp>
        <p:nvSpPr>
          <p:cNvPr id="257026" name="AutoShape 2" descr="Astronomers Spot a Distant and Lonely Neutron Star | NAS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57028" name="AutoShape 4" descr="Astronomers Spot a Distant and Lonely Neutron Star | NAS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57030" name="AutoShape 6" descr="Astronomers Spot a Distant and Lonely Neutron Star | NAS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57032" name="Picture 8" descr="Can gravitational waves reveal phase transitions in the cores of neutron  stars? – N3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719" y="1545503"/>
            <a:ext cx="5552915" cy="4674427"/>
          </a:xfrm>
          <a:prstGeom prst="rect">
            <a:avLst/>
          </a:prstGeom>
          <a:noFill/>
        </p:spPr>
      </p:pic>
      <p:sp>
        <p:nvSpPr>
          <p:cNvPr id="257036" name="AutoShape 12" descr="Cosmos vydal aktualizaci Stargate: Cesta pro interoperabilní aplikace DeFi  je volná a těží z toho i BNB » KryptoHodler.c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57038" name="AutoShape 14" descr="Cosmos vydal aktualizaci Stargate: Cesta pro interoperabilní aplikace DeFi  je volná a těží z toho i BNB » KryptoHodler.c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57041" name="Picture 17"/>
          <p:cNvPicPr>
            <a:picLocks noChangeAspect="1" noChangeArrowheads="1"/>
          </p:cNvPicPr>
          <p:nvPr/>
        </p:nvPicPr>
        <p:blipFill>
          <a:blip r:embed="rId3" cstate="print"/>
          <a:srcRect l="1701"/>
          <a:stretch>
            <a:fillRect/>
          </a:stretch>
        </p:blipFill>
        <p:spPr bwMode="auto">
          <a:xfrm>
            <a:off x="6430944" y="1286188"/>
            <a:ext cx="5409363" cy="499905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32013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86558" y="0"/>
            <a:ext cx="7886700" cy="1325563"/>
          </a:xfrm>
        </p:spPr>
        <p:txBody>
          <a:bodyPr/>
          <a:lstStyle/>
          <a:p>
            <a:r>
              <a:rPr lang="cs-CZ" dirty="0"/>
              <a:t>KVARKY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"/>
          <a:stretch/>
        </p:blipFill>
        <p:spPr>
          <a:xfrm>
            <a:off x="498047" y="1191543"/>
            <a:ext cx="3964899" cy="5058530"/>
          </a:xfrm>
          <a:prstGeom prst="rect">
            <a:avLst/>
          </a:prstGeom>
        </p:spPr>
      </p:pic>
      <p:sp>
        <p:nvSpPr>
          <p:cNvPr id="15" name="Ovál 14"/>
          <p:cNvSpPr/>
          <p:nvPr/>
        </p:nvSpPr>
        <p:spPr>
          <a:xfrm>
            <a:off x="1464053" y="2000633"/>
            <a:ext cx="887261" cy="6521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4762919" y="1265996"/>
            <a:ext cx="690321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u="sng" dirty="0"/>
              <a:t>Kvarky mají některé podivné vlastnosti: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2400" dirty="0">
                <a:cs typeface="Times New Roman" panose="02020603050405020304" pitchFamily="18" charset="0"/>
              </a:rPr>
              <a:t>fermiony se spinem </a:t>
            </a:r>
            <a:r>
              <a:rPr lang="en-US" altLang="cs-CZ" sz="2400" dirty="0">
                <a:cs typeface="Times New Roman" panose="02020603050405020304" pitchFamily="18" charset="0"/>
              </a:rPr>
              <a:t>½</a:t>
            </a:r>
            <a:endParaRPr lang="cs-CZ" altLang="cs-CZ" sz="24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jejich elektrický náboj představuje buď  </a:t>
            </a:r>
            <a:r>
              <a:rPr lang="en-US" altLang="cs-CZ" sz="2400" dirty="0">
                <a:cs typeface="Times New Roman" panose="02020603050405020304" pitchFamily="18" charset="0"/>
              </a:rPr>
              <a:t>⅓ </a:t>
            </a:r>
            <a:r>
              <a:rPr lang="cs-CZ" sz="2400" dirty="0"/>
              <a:t>nebo </a:t>
            </a:r>
            <a:r>
              <a:rPr lang="en-US" altLang="cs-CZ" sz="2400" dirty="0">
                <a:cs typeface="Times New Roman" panose="02020603050405020304" pitchFamily="18" charset="0"/>
              </a:rPr>
              <a:t>⅔ </a:t>
            </a:r>
            <a:r>
              <a:rPr lang="cs-CZ" sz="2400" dirty="0"/>
              <a:t>jednotkového náboje.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dirty="0"/>
              <a:t>Kvarky "u", "c" a "t" mají náboj        </a:t>
            </a:r>
            <a:r>
              <a:rPr lang="cs-CZ" altLang="cs-CZ" sz="2400" dirty="0">
                <a:cs typeface="Times New Roman" panose="02020603050405020304" pitchFamily="18" charset="0"/>
              </a:rPr>
              <a:t>Q</a:t>
            </a:r>
            <a:r>
              <a:rPr lang="en-US" altLang="cs-CZ" sz="2400" dirty="0">
                <a:cs typeface="Times New Roman" panose="02020603050405020304" pitchFamily="18" charset="0"/>
              </a:rPr>
              <a:t>(u</a:t>
            </a:r>
            <a:r>
              <a:rPr lang="cs-CZ" altLang="cs-CZ" sz="2400" dirty="0">
                <a:cs typeface="Times New Roman" panose="02020603050405020304" pitchFamily="18" charset="0"/>
              </a:rPr>
              <a:t>,…</a:t>
            </a:r>
            <a:r>
              <a:rPr lang="en-US" altLang="cs-CZ" sz="2400" dirty="0">
                <a:cs typeface="Times New Roman" panose="02020603050405020304" pitchFamily="18" charset="0"/>
              </a:rPr>
              <a:t>) = ⅔</a:t>
            </a:r>
            <a:endParaRPr lang="cs-CZ" altLang="cs-CZ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dirty="0"/>
              <a:t>kvarky "d", "s" a "b" mají náboj     </a:t>
            </a:r>
            <a:r>
              <a:rPr lang="en-US" altLang="cs-CZ" sz="2400" dirty="0">
                <a:cs typeface="Times New Roman" panose="02020603050405020304" pitchFamily="18" charset="0"/>
              </a:rPr>
              <a:t>Q(</a:t>
            </a:r>
            <a:r>
              <a:rPr lang="en-US" altLang="cs-CZ" sz="2400" dirty="0" err="1">
                <a:cs typeface="Times New Roman" panose="02020603050405020304" pitchFamily="18" charset="0"/>
              </a:rPr>
              <a:t>d,s</a:t>
            </a:r>
            <a:r>
              <a:rPr lang="cs-CZ" altLang="cs-CZ" sz="2400" dirty="0">
                <a:cs typeface="Times New Roman" panose="02020603050405020304" pitchFamily="18" charset="0"/>
              </a:rPr>
              <a:t>,…</a:t>
            </a:r>
            <a:r>
              <a:rPr lang="en-US" altLang="cs-CZ" sz="2400" dirty="0">
                <a:cs typeface="Times New Roman" panose="02020603050405020304" pitchFamily="18" charset="0"/>
              </a:rPr>
              <a:t>) = –⅓</a:t>
            </a:r>
            <a:r>
              <a:rPr lang="cs-CZ" sz="2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Kvarky mají baryonové číslo B = </a:t>
            </a:r>
            <a:r>
              <a:rPr lang="en-US" altLang="cs-CZ" sz="2400" dirty="0">
                <a:cs typeface="Times New Roman" panose="02020603050405020304" pitchFamily="18" charset="0"/>
              </a:rPr>
              <a:t>⅓</a:t>
            </a:r>
            <a:endParaRPr lang="cs-CZ" altLang="cs-CZ" sz="24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altLang="cs-CZ" sz="24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u="sng" dirty="0" err="1"/>
              <a:t>Antivarky</a:t>
            </a:r>
            <a:r>
              <a:rPr lang="cs-CZ" sz="2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Antikvarky "u'", "c'" a "t'" mají náboj   </a:t>
            </a:r>
            <a:r>
              <a:rPr lang="en-US" altLang="cs-CZ" sz="2400" dirty="0">
                <a:cs typeface="Times New Roman" panose="02020603050405020304" pitchFamily="18" charset="0"/>
              </a:rPr>
              <a:t>–⅔ </a:t>
            </a:r>
            <a:r>
              <a:rPr lang="cs-CZ" sz="2400" dirty="0"/>
              <a:t>a antikvarky "d", "s'" a "b'" mají náboj </a:t>
            </a:r>
            <a:r>
              <a:rPr lang="en-US" altLang="cs-CZ" sz="2400" dirty="0">
                <a:cs typeface="Times New Roman" panose="02020603050405020304" pitchFamily="18" charset="0"/>
              </a:rPr>
              <a:t>⅓</a:t>
            </a:r>
            <a:r>
              <a:rPr lang="cs-CZ" sz="24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baryonové číslo B = </a:t>
            </a:r>
            <a:r>
              <a:rPr lang="en-US" altLang="cs-CZ" sz="2400" dirty="0">
                <a:cs typeface="Times New Roman" panose="02020603050405020304" pitchFamily="18" charset="0"/>
              </a:rPr>
              <a:t>–⅓</a:t>
            </a:r>
            <a:r>
              <a:rPr lang="cs-CZ" altLang="cs-CZ" sz="2400" dirty="0"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976022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841248" y="369472"/>
            <a:ext cx="4892040" cy="611190"/>
          </a:xfrm>
        </p:spPr>
        <p:txBody>
          <a:bodyPr anchor="b">
            <a:normAutofit fontScale="90000"/>
          </a:bodyPr>
          <a:lstStyle/>
          <a:p>
            <a:r>
              <a:rPr lang="cs-CZ" altLang="cs-CZ" sz="4000" b="1" dirty="0" err="1"/>
              <a:t>Schrodingerova</a:t>
            </a:r>
            <a:r>
              <a:rPr lang="cs-CZ" altLang="cs-CZ" sz="4000" b="1" dirty="0"/>
              <a:t> rovnice</a:t>
            </a:r>
            <a:endParaRPr lang="cs-CZ" altLang="cs-CZ" sz="4000" b="1" dirty="0">
              <a:latin typeface="Times New Roman CE" panose="02020603050405020304" pitchFamily="18" charset="0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1248" y="1159565"/>
            <a:ext cx="4892040" cy="4948627"/>
          </a:xfrm>
        </p:spPr>
        <p:txBody>
          <a:bodyPr anchor="t">
            <a:normAutofit/>
          </a:bodyPr>
          <a:lstStyle/>
          <a:p>
            <a:pPr marL="266700" indent="-177800">
              <a:lnSpc>
                <a:spcPct val="100000"/>
              </a:lnSpc>
              <a:spcBef>
                <a:spcPts val="1800"/>
              </a:spcBef>
            </a:pPr>
            <a:r>
              <a:rPr lang="cs-CZ" altLang="cs-CZ" sz="2400" b="1" dirty="0"/>
              <a:t>Vlnová funkce </a:t>
            </a:r>
            <a:r>
              <a:rPr lang="cs-CZ" altLang="cs-CZ" sz="2400" b="1" dirty="0">
                <a:sym typeface="Symbol" panose="05050102010706020507" pitchFamily="18" charset="2"/>
              </a:rPr>
              <a:t>: u</a:t>
            </a:r>
            <a:r>
              <a:rPr lang="cs-CZ" altLang="cs-CZ" sz="2400" b="1" dirty="0"/>
              <a:t>rčuje pravděpodobnost výskytu elektronu v atomovém obalu </a:t>
            </a:r>
            <a:r>
              <a:rPr lang="cs-CZ" altLang="cs-CZ" sz="2400" dirty="0"/>
              <a:t>=&gt; vymezuje existenční oblast elektronu v atomu.</a:t>
            </a:r>
          </a:p>
          <a:p>
            <a:pPr marL="266700" indent="-177800">
              <a:lnSpc>
                <a:spcPct val="100000"/>
              </a:lnSpc>
              <a:spcBef>
                <a:spcPts val="1800"/>
              </a:spcBef>
            </a:pPr>
            <a:r>
              <a:rPr lang="cs-CZ" altLang="cs-CZ" sz="2400" dirty="0"/>
              <a:t>Tato oblast nejpravděpodobnějšího výskytu se nazývá </a:t>
            </a:r>
            <a:r>
              <a:rPr lang="cs-CZ" altLang="cs-CZ" sz="2400" b="1" dirty="0"/>
              <a:t>atomový orbital (AO).</a:t>
            </a:r>
          </a:p>
          <a:p>
            <a:pPr marL="266700" indent="-177800">
              <a:lnSpc>
                <a:spcPct val="100000"/>
              </a:lnSpc>
              <a:spcBef>
                <a:spcPts val="1800"/>
              </a:spcBef>
            </a:pPr>
            <a:r>
              <a:rPr lang="cs-CZ" altLang="cs-CZ" sz="2400" dirty="0"/>
              <a:t>Vlnová funkce každého AO je funkcí 3 prostorových souřadnic. Počátek systému souřadnic je vždy umístěn do jádra. 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Tx/>
              <a:buNone/>
            </a:pPr>
            <a:endParaRPr lang="cs-CZ" altLang="cs-CZ" sz="2000" dirty="0">
              <a:latin typeface="Times New Roman CE" panose="02020603050405020304" pitchFamily="18" charset="0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49A7284-D010-4ACB-A08A-FC3C3689B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859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699" y="-942"/>
            <a:ext cx="5332595" cy="685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688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POZNÁMKY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736374" y="1579590"/>
            <a:ext cx="480026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Názvy jako vůně a chuť nemají nic společného s jejich původním významem – používají se k popisu vlastností, které v klasické fyzice nemají analogii a jejichž popis je značně složitý.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Jejich zavedení vyplynulo z nutnosti vysvětlit vlastnosti, chování, a systematiku hadronů.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Pro kvark b se spíše užívá </a:t>
            </a:r>
            <a:r>
              <a:rPr lang="cs-CZ" sz="2200" dirty="0" err="1"/>
              <a:t>bottom</a:t>
            </a:r>
            <a:r>
              <a:rPr lang="cs-CZ" sz="2200" dirty="0"/>
              <a:t>        a pro kvark t termín top (namísto „</a:t>
            </a:r>
            <a:r>
              <a:rPr lang="cs-CZ" sz="2200" dirty="0" err="1"/>
              <a:t>beauty</a:t>
            </a:r>
            <a:r>
              <a:rPr lang="cs-CZ" sz="2200" dirty="0"/>
              <a:t>“ a „</a:t>
            </a:r>
            <a:r>
              <a:rPr lang="cs-CZ" sz="2200" dirty="0" err="1"/>
              <a:t>truth</a:t>
            </a:r>
            <a:r>
              <a:rPr lang="cs-CZ" sz="2200" dirty="0"/>
              <a:t>“)</a:t>
            </a:r>
          </a:p>
          <a:p>
            <a:endParaRPr lang="cs-CZ" sz="2200" dirty="0"/>
          </a:p>
        </p:txBody>
      </p:sp>
      <p:pic>
        <p:nvPicPr>
          <p:cNvPr id="250886" name="Picture 6" descr="FREE Elli Quark Yogurt Cup • Guide2Free Sampl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5553" y="1309687"/>
            <a:ext cx="5257800" cy="42386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29" y="170822"/>
            <a:ext cx="6835842" cy="4413477"/>
          </a:xfrm>
        </p:spPr>
      </p:pic>
      <p:sp>
        <p:nvSpPr>
          <p:cNvPr id="5" name="Obdélník 4"/>
          <p:cNvSpPr/>
          <p:nvPr/>
        </p:nvSpPr>
        <p:spPr>
          <a:xfrm>
            <a:off x="601768" y="3429000"/>
            <a:ext cx="1127538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Podle současných poznatků: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12 druhů základních částic: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b="1" dirty="0"/>
              <a:t>6 kvarků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b="1" dirty="0"/>
              <a:t>6 leptonů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Tyto částice se rozdělují </a:t>
            </a:r>
            <a:r>
              <a:rPr lang="cs-CZ" sz="2000" u="sng" dirty="0"/>
              <a:t>do 3 rodin</a:t>
            </a:r>
            <a:r>
              <a:rPr lang="cs-CZ" sz="20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do každé z nich patří </a:t>
            </a:r>
            <a:r>
              <a:rPr lang="cs-CZ" sz="2000" u="sng" dirty="0"/>
              <a:t>2 druhy kvarků </a:t>
            </a:r>
            <a:r>
              <a:rPr lang="cs-CZ" sz="2000" dirty="0"/>
              <a:t>a </a:t>
            </a:r>
            <a:r>
              <a:rPr lang="cs-CZ" sz="2000" u="sng" dirty="0"/>
              <a:t>2 leptony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První rodina = </a:t>
            </a:r>
            <a:r>
              <a:rPr lang="cs-CZ" sz="2000" b="1" dirty="0"/>
              <a:t>kvarky</a:t>
            </a:r>
            <a:r>
              <a:rPr lang="cs-CZ" sz="2000" dirty="0"/>
              <a:t> "</a:t>
            </a:r>
            <a:r>
              <a:rPr lang="cs-CZ" sz="2000" b="1" dirty="0"/>
              <a:t>u</a:t>
            </a:r>
            <a:r>
              <a:rPr lang="cs-CZ" sz="2000" dirty="0"/>
              <a:t>" a "</a:t>
            </a:r>
            <a:r>
              <a:rPr lang="cs-CZ" sz="2000" b="1" dirty="0"/>
              <a:t>d</a:t>
            </a:r>
            <a:r>
              <a:rPr lang="cs-CZ" sz="2000" dirty="0"/>
              <a:t>", </a:t>
            </a:r>
            <a:r>
              <a:rPr lang="cs-CZ" sz="2000" b="1" dirty="0"/>
              <a:t>elektron (e</a:t>
            </a:r>
            <a:r>
              <a:rPr lang="cs-CZ" sz="2000" b="1" baseline="30000" dirty="0"/>
              <a:t>-</a:t>
            </a:r>
            <a:r>
              <a:rPr lang="cs-CZ" sz="2000" b="1" dirty="0"/>
              <a:t>)</a:t>
            </a:r>
            <a:r>
              <a:rPr lang="cs-CZ" sz="2000" dirty="0"/>
              <a:t> a </a:t>
            </a:r>
            <a:r>
              <a:rPr lang="cs-CZ" sz="2000" b="1" dirty="0"/>
              <a:t>elektronové neutrino (</a:t>
            </a:r>
            <a:r>
              <a:rPr lang="cs-CZ" sz="2000" b="1" dirty="0">
                <a:latin typeface="Symbol" panose="05050102010706020507" pitchFamily="18" charset="2"/>
              </a:rPr>
              <a:t>n</a:t>
            </a:r>
            <a:r>
              <a:rPr lang="cs-CZ" sz="2000" b="1" baseline="-25000" dirty="0"/>
              <a:t>e</a:t>
            </a:r>
            <a:r>
              <a:rPr lang="cs-CZ" sz="2000" b="1" dirty="0"/>
              <a:t>) </a:t>
            </a:r>
            <a:r>
              <a:rPr lang="cs-CZ" sz="2000" dirty="0"/>
              <a:t>– vytváří veškerou hmotu vesmíru, neboť dokáží "konstruovat" protony a neutrony, základní stavební kameny atomových jader všech chemických prvků.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Další dvě rodiny představují nestabilní částice s krátkým časem rozpadu.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326" y="1522056"/>
            <a:ext cx="3030115" cy="3030115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8149213" y="482988"/>
            <a:ext cx="3215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Tyto částice se rozdělují </a:t>
            </a:r>
            <a:r>
              <a:rPr lang="cs-CZ" sz="2400" u="sng" dirty="0"/>
              <a:t>do 3 rodin</a:t>
            </a:r>
            <a:r>
              <a:rPr lang="cs-CZ" sz="2400" dirty="0"/>
              <a:t>:</a:t>
            </a:r>
          </a:p>
          <a:p>
            <a:endParaRPr lang="cs-CZ" sz="24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8601389" y="3244334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mion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9406933" y="4141595"/>
            <a:ext cx="734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tauon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81469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84256"/>
            <a:ext cx="12192000" cy="875845"/>
          </a:xfrm>
        </p:spPr>
        <p:txBody>
          <a:bodyPr/>
          <a:lstStyle/>
          <a:p>
            <a:pPr algn="ctr"/>
            <a:r>
              <a:rPr lang="cs-CZ" dirty="0"/>
              <a:t>KVARKY A HADRONY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4526" y="1111743"/>
            <a:ext cx="11513109" cy="2491056"/>
          </a:xfrm>
        </p:spPr>
        <p:txBody>
          <a:bodyPr>
            <a:normAutofit lnSpcReduction="10000"/>
          </a:bodyPr>
          <a:lstStyle/>
          <a:p>
            <a:r>
              <a:rPr lang="cs-CZ" sz="2000" b="1" dirty="0"/>
              <a:t>Baryon</a:t>
            </a:r>
            <a:r>
              <a:rPr lang="cs-CZ" sz="2000" dirty="0"/>
              <a:t>: 3 kvarky </a:t>
            </a:r>
            <a:r>
              <a:rPr lang="en-US" altLang="cs-CZ" sz="2000" dirty="0">
                <a:solidFill>
                  <a:srgbClr val="00B050"/>
                </a:solidFill>
              </a:rPr>
              <a:t>p = (</a:t>
            </a:r>
            <a:r>
              <a:rPr lang="en-US" altLang="cs-CZ" sz="2000" dirty="0" err="1">
                <a:solidFill>
                  <a:srgbClr val="00B050"/>
                </a:solidFill>
              </a:rPr>
              <a:t>uud</a:t>
            </a:r>
            <a:r>
              <a:rPr lang="en-US" altLang="cs-CZ" sz="2000" dirty="0">
                <a:solidFill>
                  <a:srgbClr val="00B050"/>
                </a:solidFill>
              </a:rPr>
              <a:t>), </a:t>
            </a:r>
            <a:r>
              <a:rPr lang="cs-CZ" altLang="cs-CZ" sz="2000" dirty="0">
                <a:solidFill>
                  <a:srgbClr val="00B050"/>
                </a:solidFill>
              </a:rPr>
              <a:t>n </a:t>
            </a:r>
            <a:r>
              <a:rPr lang="en-US" altLang="cs-CZ" sz="2000" dirty="0">
                <a:solidFill>
                  <a:srgbClr val="00B050"/>
                </a:solidFill>
              </a:rPr>
              <a:t>= (</a:t>
            </a:r>
            <a:r>
              <a:rPr lang="en-US" altLang="cs-CZ" sz="2000" dirty="0" err="1">
                <a:solidFill>
                  <a:srgbClr val="00B050"/>
                </a:solidFill>
              </a:rPr>
              <a:t>udd</a:t>
            </a:r>
            <a:r>
              <a:rPr lang="en-US" altLang="cs-CZ" sz="2000" dirty="0">
                <a:solidFill>
                  <a:srgbClr val="00B050"/>
                </a:solidFill>
              </a:rPr>
              <a:t>), </a:t>
            </a:r>
            <a:r>
              <a:rPr lang="el-GR" altLang="cs-CZ" sz="2000" dirty="0">
                <a:solidFill>
                  <a:srgbClr val="00B050"/>
                </a:solidFill>
                <a:cs typeface="Times New Roman" panose="02020603050405020304" pitchFamily="18" charset="0"/>
              </a:rPr>
              <a:t>Λ</a:t>
            </a:r>
            <a:r>
              <a:rPr lang="en-US" altLang="cs-CZ" sz="2000" baseline="30000" dirty="0">
                <a:solidFill>
                  <a:srgbClr val="00B050"/>
                </a:solidFill>
                <a:cs typeface="Times New Roman" panose="02020603050405020304" pitchFamily="18" charset="0"/>
              </a:rPr>
              <a:t>0</a:t>
            </a:r>
            <a:r>
              <a:rPr lang="en-US" altLang="cs-CZ" sz="2000" dirty="0">
                <a:solidFill>
                  <a:srgbClr val="00B050"/>
                </a:solidFill>
                <a:cs typeface="Times New Roman" panose="02020603050405020304" pitchFamily="18" charset="0"/>
              </a:rPr>
              <a:t> = (</a:t>
            </a:r>
            <a:r>
              <a:rPr lang="en-US" altLang="cs-CZ" sz="2000" dirty="0" err="1">
                <a:solidFill>
                  <a:srgbClr val="00B050"/>
                </a:solidFill>
                <a:cs typeface="Times New Roman" panose="02020603050405020304" pitchFamily="18" charset="0"/>
              </a:rPr>
              <a:t>uds</a:t>
            </a:r>
            <a:r>
              <a:rPr lang="en-US" altLang="cs-CZ" sz="2000" dirty="0">
                <a:solidFill>
                  <a:srgbClr val="00B050"/>
                </a:solidFill>
                <a:cs typeface="Times New Roman" panose="02020603050405020304" pitchFamily="18" charset="0"/>
              </a:rPr>
              <a:t>)</a:t>
            </a:r>
            <a:endParaRPr lang="cs-CZ" sz="2000" dirty="0">
              <a:solidFill>
                <a:srgbClr val="00B050"/>
              </a:solidFill>
            </a:endParaRPr>
          </a:p>
          <a:p>
            <a:r>
              <a:rPr lang="cs-CZ" sz="2000" b="1" dirty="0" err="1"/>
              <a:t>Antibaryon</a:t>
            </a:r>
            <a:r>
              <a:rPr lang="cs-CZ" sz="2000" dirty="0"/>
              <a:t>: 3 antikvarky</a:t>
            </a:r>
          </a:p>
          <a:p>
            <a:r>
              <a:rPr lang="cs-CZ" sz="2000" b="1" dirty="0"/>
              <a:t>Mezon</a:t>
            </a:r>
            <a:r>
              <a:rPr lang="cs-CZ" sz="2000" dirty="0"/>
              <a:t>: 1 kvark + 1 antikvark </a:t>
            </a:r>
            <a:r>
              <a:rPr lang="el-GR" altLang="cs-CZ" sz="2000" dirty="0">
                <a:solidFill>
                  <a:srgbClr val="00B050"/>
                </a:solidFill>
                <a:cs typeface="Times New Roman" panose="02020603050405020304" pitchFamily="18" charset="0"/>
              </a:rPr>
              <a:t>π</a:t>
            </a:r>
            <a:r>
              <a:rPr lang="en-US" altLang="cs-CZ" sz="2000" baseline="30000" dirty="0">
                <a:solidFill>
                  <a:srgbClr val="00B050"/>
                </a:solidFill>
                <a:cs typeface="Times New Roman" panose="02020603050405020304" pitchFamily="18" charset="0"/>
              </a:rPr>
              <a:t>+</a:t>
            </a:r>
            <a:r>
              <a:rPr lang="en-US" altLang="cs-CZ" sz="2000" dirty="0">
                <a:solidFill>
                  <a:srgbClr val="00B050"/>
                </a:solidFill>
                <a:cs typeface="Times New Roman" panose="02020603050405020304" pitchFamily="18" charset="0"/>
              </a:rPr>
              <a:t> = (</a:t>
            </a:r>
            <a:r>
              <a:rPr lang="en-US" altLang="cs-CZ" sz="2000" dirty="0" err="1">
                <a:solidFill>
                  <a:srgbClr val="00B050"/>
                </a:solidFill>
                <a:cs typeface="Times New Roman" panose="02020603050405020304" pitchFamily="18" charset="0"/>
              </a:rPr>
              <a:t>ud</a:t>
            </a:r>
            <a:r>
              <a:rPr lang="en-US" altLang="cs-CZ" sz="2000" dirty="0">
                <a:solidFill>
                  <a:srgbClr val="00B050"/>
                </a:solidFill>
                <a:cs typeface="Times New Roman" panose="02020603050405020304" pitchFamily="18" charset="0"/>
              </a:rPr>
              <a:t>), K</a:t>
            </a:r>
            <a:r>
              <a:rPr lang="en-US" altLang="cs-CZ" sz="2000" baseline="30000" dirty="0">
                <a:solidFill>
                  <a:srgbClr val="00B050"/>
                </a:solidFill>
                <a:cs typeface="Times New Roman" panose="02020603050405020304" pitchFamily="18" charset="0"/>
              </a:rPr>
              <a:t>–</a:t>
            </a:r>
            <a:r>
              <a:rPr lang="en-US" altLang="cs-CZ" sz="2000" dirty="0">
                <a:solidFill>
                  <a:srgbClr val="00B050"/>
                </a:solidFill>
                <a:cs typeface="Times New Roman" panose="02020603050405020304" pitchFamily="18" charset="0"/>
              </a:rPr>
              <a:t> = (</a:t>
            </a:r>
            <a:r>
              <a:rPr lang="en-US" altLang="cs-CZ" sz="2000" dirty="0" err="1">
                <a:solidFill>
                  <a:srgbClr val="00B050"/>
                </a:solidFill>
                <a:cs typeface="Times New Roman" panose="02020603050405020304" pitchFamily="18" charset="0"/>
              </a:rPr>
              <a:t>su</a:t>
            </a:r>
            <a:r>
              <a:rPr lang="en-US" altLang="cs-CZ" sz="2000" dirty="0">
                <a:solidFill>
                  <a:srgbClr val="00B050"/>
                </a:solidFill>
                <a:cs typeface="Times New Roman" panose="02020603050405020304" pitchFamily="18" charset="0"/>
              </a:rPr>
              <a:t>)</a:t>
            </a:r>
            <a:endParaRPr lang="cs-CZ" sz="2000" dirty="0">
              <a:solidFill>
                <a:srgbClr val="00B050"/>
              </a:solidFill>
            </a:endParaRPr>
          </a:p>
          <a:p>
            <a:r>
              <a:rPr lang="cs-CZ" sz="2000" dirty="0"/>
              <a:t>Baryonová, nábojová a další kvantová </a:t>
            </a:r>
            <a:r>
              <a:rPr lang="cs-CZ" sz="2000" u="sng" dirty="0"/>
              <a:t>čísla kvarků a antikvarků se sčítají a dávají dohromady pozorované vlastnosti hadronu</a:t>
            </a:r>
          </a:p>
          <a:p>
            <a:r>
              <a:rPr lang="cs-CZ" sz="2000" dirty="0"/>
              <a:t>Např. </a:t>
            </a:r>
            <a:r>
              <a:rPr lang="cs-CZ" sz="2000" i="1" dirty="0"/>
              <a:t>Z</a:t>
            </a:r>
            <a:r>
              <a:rPr lang="cs-CZ" sz="2000" dirty="0"/>
              <a:t> protonu (kvarky </a:t>
            </a:r>
            <a:r>
              <a:rPr lang="cs-CZ" sz="2000" dirty="0" err="1"/>
              <a:t>uud</a:t>
            </a:r>
            <a:r>
              <a:rPr lang="cs-CZ" sz="2000" dirty="0"/>
              <a:t>) =                                                                                                                                         2/3 + 2/3 + (-1/3) = 1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77" y="3610753"/>
            <a:ext cx="3915228" cy="294077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0"/>
          <a:stretch/>
        </p:blipFill>
        <p:spPr>
          <a:xfrm>
            <a:off x="9162659" y="1088497"/>
            <a:ext cx="2287722" cy="104303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462" y="2753248"/>
            <a:ext cx="6688990" cy="2260879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4572000" y="5260916"/>
            <a:ext cx="73051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/>
              <a:t>Mezon F </a:t>
            </a:r>
            <a:r>
              <a:rPr lang="cs-CZ" sz="2000" dirty="0"/>
              <a:t>má nulovou podivnost, protože se skládá z podivného kvarku a antikvarku, tzn. 1 + (-1) = 0 (mluvíme o „</a:t>
            </a:r>
            <a:r>
              <a:rPr lang="cs-CZ" sz="2000" b="1" dirty="0"/>
              <a:t>skrytém půvabu</a:t>
            </a:r>
            <a:r>
              <a:rPr lang="cs-CZ" sz="2000" dirty="0"/>
              <a:t>“)</a:t>
            </a:r>
          </a:p>
          <a:p>
            <a:endParaRPr lang="cs-CZ" sz="2000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38"/>
          <a:stretch/>
        </p:blipFill>
        <p:spPr>
          <a:xfrm>
            <a:off x="6472899" y="1105933"/>
            <a:ext cx="2402034" cy="104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279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SYSTEMATIKA ČÁSTIC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3901" y="1825625"/>
            <a:ext cx="6304314" cy="4351338"/>
          </a:xfrm>
        </p:spPr>
        <p:txBody>
          <a:bodyPr>
            <a:normAutofit/>
          </a:bodyPr>
          <a:lstStyle/>
          <a:p>
            <a:r>
              <a:rPr lang="cs-CZ" dirty="0"/>
              <a:t>Částice se dělí na dvě základní skupiny</a:t>
            </a:r>
          </a:p>
          <a:p>
            <a:r>
              <a:rPr lang="cs-CZ" b="1" dirty="0">
                <a:solidFill>
                  <a:srgbClr val="FF0000"/>
                </a:solidFill>
              </a:rPr>
              <a:t>LEPTONY</a:t>
            </a:r>
            <a:r>
              <a:rPr lang="cs-CZ" dirty="0"/>
              <a:t> (řecky </a:t>
            </a:r>
            <a:r>
              <a:rPr lang="cs-CZ" dirty="0" err="1"/>
              <a:t>leptos</a:t>
            </a:r>
            <a:r>
              <a:rPr lang="cs-CZ" dirty="0"/>
              <a:t> = lehký)</a:t>
            </a:r>
          </a:p>
          <a:p>
            <a:r>
              <a:rPr lang="cs-CZ" dirty="0"/>
              <a:t>a </a:t>
            </a:r>
            <a:r>
              <a:rPr lang="cs-CZ" b="1" dirty="0">
                <a:solidFill>
                  <a:srgbClr val="FF0000"/>
                </a:solidFill>
              </a:rPr>
              <a:t>HADRONY</a:t>
            </a:r>
            <a:r>
              <a:rPr lang="cs-CZ" dirty="0"/>
              <a:t> (řecky </a:t>
            </a:r>
            <a:r>
              <a:rPr lang="cs-CZ" dirty="0" err="1"/>
              <a:t>hadros</a:t>
            </a:r>
            <a:r>
              <a:rPr lang="cs-CZ" dirty="0"/>
              <a:t> = velký, silný)</a:t>
            </a:r>
          </a:p>
          <a:p>
            <a:r>
              <a:rPr lang="cs-CZ" dirty="0"/>
              <a:t>Dělícím kritériem je typ interakce, které mezi částicemi mohou působit</a:t>
            </a:r>
          </a:p>
          <a:p>
            <a:r>
              <a:rPr lang="cs-CZ" dirty="0">
                <a:solidFill>
                  <a:srgbClr val="FF0000"/>
                </a:solidFill>
              </a:rPr>
              <a:t>Leptony </a:t>
            </a:r>
            <a:r>
              <a:rPr lang="cs-CZ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cs-CZ" u="sng" dirty="0">
                <a:solidFill>
                  <a:srgbClr val="FF0000"/>
                </a:solidFill>
                <a:sym typeface="Wingdings" panose="05000000000000000000" pitchFamily="2" charset="2"/>
              </a:rPr>
              <a:t>slabá</a:t>
            </a:r>
            <a:r>
              <a:rPr lang="cs-CZ" dirty="0">
                <a:solidFill>
                  <a:srgbClr val="FF0000"/>
                </a:solidFill>
                <a:sym typeface="Wingdings" panose="05000000000000000000" pitchFamily="2" charset="2"/>
              </a:rPr>
              <a:t> interakce</a:t>
            </a:r>
          </a:p>
          <a:p>
            <a:r>
              <a:rPr lang="cs-CZ" dirty="0">
                <a:solidFill>
                  <a:srgbClr val="FF0000"/>
                </a:solidFill>
                <a:sym typeface="Wingdings" panose="05000000000000000000" pitchFamily="2" charset="2"/>
              </a:rPr>
              <a:t>Hadrony  </a:t>
            </a:r>
            <a:r>
              <a:rPr lang="cs-CZ" u="sng" dirty="0">
                <a:solidFill>
                  <a:srgbClr val="FF0000"/>
                </a:solidFill>
                <a:sym typeface="Wingdings" panose="05000000000000000000" pitchFamily="2" charset="2"/>
              </a:rPr>
              <a:t>silná</a:t>
            </a:r>
            <a:r>
              <a:rPr lang="cs-CZ" dirty="0">
                <a:solidFill>
                  <a:srgbClr val="FF0000"/>
                </a:solidFill>
                <a:sym typeface="Wingdings" panose="05000000000000000000" pitchFamily="2" charset="2"/>
              </a:rPr>
              <a:t> interakce</a:t>
            </a:r>
          </a:p>
          <a:p>
            <a:r>
              <a:rPr lang="cs-CZ" dirty="0">
                <a:sym typeface="Wingdings" panose="05000000000000000000" pitchFamily="2" charset="2"/>
              </a:rPr>
              <a:t>Pokud mají částice elektrický náboj  </a:t>
            </a:r>
            <a:r>
              <a:rPr lang="cs-CZ" dirty="0">
                <a:solidFill>
                  <a:srgbClr val="FF0000"/>
                </a:solidFill>
                <a:sym typeface="Wingdings" panose="05000000000000000000" pitchFamily="2" charset="2"/>
              </a:rPr>
              <a:t>též </a:t>
            </a:r>
            <a:r>
              <a:rPr lang="cs-CZ" u="sng" dirty="0">
                <a:solidFill>
                  <a:srgbClr val="FF0000"/>
                </a:solidFill>
                <a:sym typeface="Wingdings" panose="05000000000000000000" pitchFamily="2" charset="2"/>
              </a:rPr>
              <a:t>elektromagnetické</a:t>
            </a:r>
            <a:r>
              <a:rPr lang="cs-CZ" dirty="0">
                <a:solidFill>
                  <a:srgbClr val="FF0000"/>
                </a:solidFill>
                <a:sym typeface="Wingdings" panose="05000000000000000000" pitchFamily="2" charset="2"/>
              </a:rPr>
              <a:t> interakce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638" y="2804679"/>
            <a:ext cx="2917520" cy="375741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708" y="141638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33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9399" y="436256"/>
            <a:ext cx="10515600" cy="737532"/>
          </a:xfrm>
        </p:spPr>
        <p:txBody>
          <a:bodyPr/>
          <a:lstStyle/>
          <a:p>
            <a:r>
              <a:rPr lang="cs-CZ" dirty="0"/>
              <a:t>SPIN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90165" y="416418"/>
            <a:ext cx="9473453" cy="132584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cs-CZ" b="1" dirty="0"/>
              <a:t>Spin</a:t>
            </a:r>
            <a:r>
              <a:rPr lang="cs-CZ" dirty="0"/>
              <a:t> je vnitřní vlastnost elementárních částic</a:t>
            </a:r>
          </a:p>
          <a:p>
            <a:pPr>
              <a:lnSpc>
                <a:spcPct val="120000"/>
              </a:lnSpc>
            </a:pPr>
            <a:r>
              <a:rPr lang="cs-CZ" dirty="0"/>
              <a:t>Spin nás informuje o tom, jak vypadá částice z různých směrů. Pro připodobnění ke klasické fyzice si jej můžeme představit jako rotaci kuličky kolem své osy. Podle pravidel kvantové fyziky ovšem částice dobře definovanou osu otáčení nemají.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073" y="1977799"/>
            <a:ext cx="2979643" cy="39728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4" y="1921451"/>
            <a:ext cx="2541214" cy="4085554"/>
          </a:xfrm>
          <a:prstGeom prst="rect">
            <a:avLst/>
          </a:prstGeom>
        </p:spPr>
      </p:pic>
      <p:sp>
        <p:nvSpPr>
          <p:cNvPr id="11" name="Zástupný symbol pro obsah 2"/>
          <p:cNvSpPr txBox="1">
            <a:spLocks/>
          </p:cNvSpPr>
          <p:nvPr/>
        </p:nvSpPr>
        <p:spPr>
          <a:xfrm>
            <a:off x="6340288" y="1519328"/>
            <a:ext cx="5533465" cy="519747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cs-CZ" dirty="0"/>
              <a:t>Částice s nulovým spinem se nám jeví ze všech stran stejná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Částice se </a:t>
            </a:r>
            <a:r>
              <a:rPr lang="cs-CZ" dirty="0">
                <a:solidFill>
                  <a:srgbClr val="FF0000"/>
                </a:solidFill>
              </a:rPr>
              <a:t>spinem 1 </a:t>
            </a:r>
            <a:r>
              <a:rPr lang="cs-CZ" dirty="0"/>
              <a:t>se při otáčení jeví různě, a aby znova dosáhla počátečního vzhledu, musí se kolem osy otočit o </a:t>
            </a:r>
            <a:r>
              <a:rPr lang="cs-CZ" dirty="0">
                <a:solidFill>
                  <a:srgbClr val="FF0000"/>
                </a:solidFill>
              </a:rPr>
              <a:t>360°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Částice </a:t>
            </a:r>
            <a:r>
              <a:rPr lang="cs-CZ" b="1" dirty="0">
                <a:solidFill>
                  <a:srgbClr val="FF0000"/>
                </a:solidFill>
              </a:rPr>
              <a:t>se spinem 2 </a:t>
            </a:r>
            <a:r>
              <a:rPr lang="cs-CZ" dirty="0"/>
              <a:t>dosáhne původního vzhledu již po otočení o </a:t>
            </a:r>
            <a:r>
              <a:rPr lang="cs-CZ" b="1" dirty="0">
                <a:solidFill>
                  <a:srgbClr val="FF0000"/>
                </a:solidFill>
              </a:rPr>
              <a:t>180°</a:t>
            </a:r>
          </a:p>
          <a:p>
            <a:pPr>
              <a:lnSpc>
                <a:spcPct val="120000"/>
              </a:lnSpc>
            </a:pPr>
            <a:r>
              <a:rPr lang="cs-CZ" dirty="0"/>
              <a:t>Spin částic si také můžeme představit na příkladu hracích karet. </a:t>
            </a:r>
            <a:r>
              <a:rPr lang="cs-CZ" u="sng" dirty="0"/>
              <a:t>Spin hodnoty 1 </a:t>
            </a:r>
            <a:r>
              <a:rPr lang="cs-CZ" dirty="0"/>
              <a:t>můžeme připodobnit esu, které vypadá stejně až po otočení o 360°.              </a:t>
            </a:r>
            <a:r>
              <a:rPr lang="cs-CZ" u="sng" dirty="0"/>
              <a:t>Spin 2 </a:t>
            </a:r>
            <a:r>
              <a:rPr lang="cs-CZ" dirty="0"/>
              <a:t>pak jako královnu, která má dvě hlavy, tudíž se nám jeví stejně již po otočení o 180°(viz obrázek).</a:t>
            </a:r>
          </a:p>
          <a:p>
            <a:pPr>
              <a:lnSpc>
                <a:spcPct val="120000"/>
              </a:lnSpc>
            </a:pPr>
            <a:r>
              <a:rPr lang="cs-CZ" u="sng" dirty="0"/>
              <a:t>Čím je tedy hodnota spinu vyšší, tím menší zlomek plného obratu </a:t>
            </a:r>
            <a:r>
              <a:rPr lang="cs-CZ" dirty="0"/>
              <a:t>je potřebný k počátečnímu vzhledu částice. </a:t>
            </a:r>
          </a:p>
          <a:p>
            <a:pPr>
              <a:lnSpc>
                <a:spcPct val="120000"/>
              </a:lnSpc>
            </a:pPr>
            <a:r>
              <a:rPr lang="cs-CZ" dirty="0"/>
              <a:t>Toto platí pro částice s celočíselným spinem – bosony. </a:t>
            </a:r>
            <a:r>
              <a:rPr lang="cs-CZ" u="sng" dirty="0">
                <a:solidFill>
                  <a:srgbClr val="FF0000"/>
                </a:solidFill>
              </a:rPr>
              <a:t>Částice se spinem ½ je ovšem třeba otočit kolem osy dvakrát</a:t>
            </a:r>
            <a:r>
              <a:rPr lang="cs-CZ" dirty="0"/>
              <a:t>, aby nabyly původního vzhledu. 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114801" y="6129841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360°= spin 1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1086697" y="6129841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180°= spin 2</a:t>
            </a:r>
          </a:p>
        </p:txBody>
      </p:sp>
    </p:spTree>
    <p:extLst>
      <p:ext uri="{BB962C8B-B14F-4D97-AF65-F5344CB8AC3E}">
        <p14:creationId xmlns:p14="http://schemas.microsoft.com/office/powerpoint/2010/main" val="12912048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2"/>
          <p:cNvSpPr txBox="1">
            <a:spLocks noChangeArrowheads="1"/>
          </p:cNvSpPr>
          <p:nvPr/>
        </p:nvSpPr>
        <p:spPr bwMode="auto">
          <a:xfrm>
            <a:off x="1933321" y="898526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endParaRPr lang="en-US" sz="1800">
              <a:latin typeface="Arial" pitchFamily="34" charset="0"/>
            </a:endParaRPr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962025" y="207701"/>
            <a:ext cx="10991849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ct val="10000"/>
              </a:spcBef>
            </a:pPr>
            <a:r>
              <a:rPr lang="cs-CZ" sz="2800" b="1" i="1" dirty="0">
                <a:latin typeface="Tahoma" pitchFamily="34" charset="0"/>
              </a:rPr>
              <a:t>Klasifikace </a:t>
            </a:r>
            <a:r>
              <a:rPr lang="cs-CZ" sz="2800" b="1" i="1" dirty="0" err="1">
                <a:latin typeface="Tahoma" pitchFamily="34" charset="0"/>
              </a:rPr>
              <a:t>subnukleárních</a:t>
            </a:r>
            <a:r>
              <a:rPr lang="cs-CZ" sz="2800" b="1" i="1" dirty="0">
                <a:latin typeface="Tahoma" pitchFamily="34" charset="0"/>
              </a:rPr>
              <a:t> částic</a:t>
            </a:r>
          </a:p>
          <a:p>
            <a:pPr>
              <a:lnSpc>
                <a:spcPct val="100000"/>
              </a:lnSpc>
              <a:spcBef>
                <a:spcPct val="10000"/>
              </a:spcBef>
            </a:pPr>
            <a:r>
              <a:rPr lang="cs-CZ" sz="2000" b="1" i="1" u="sng" dirty="0">
                <a:solidFill>
                  <a:srgbClr val="FF0000"/>
                </a:solidFill>
                <a:latin typeface="Tahoma" pitchFamily="34" charset="0"/>
              </a:rPr>
              <a:t>Podle spinu</a:t>
            </a:r>
            <a:r>
              <a:rPr lang="cs-CZ" sz="2000" b="1" i="1" dirty="0">
                <a:solidFill>
                  <a:srgbClr val="FF0000"/>
                </a:solidFill>
                <a:latin typeface="Tahoma" pitchFamily="34" charset="0"/>
              </a:rPr>
              <a:t>:</a:t>
            </a: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cs-CZ" sz="2000" i="1" dirty="0">
                <a:solidFill>
                  <a:srgbClr val="0099FF"/>
                </a:solidFill>
                <a:latin typeface="Tahoma" pitchFamily="34" charset="0"/>
              </a:rPr>
              <a:t>fermiony</a:t>
            </a:r>
            <a:r>
              <a:rPr lang="cs-CZ" sz="2000" dirty="0">
                <a:latin typeface="Tahoma" pitchFamily="34" charset="0"/>
              </a:rPr>
              <a:t>  </a:t>
            </a:r>
            <a:r>
              <a:rPr lang="cs-CZ" sz="2000" dirty="0" err="1">
                <a:solidFill>
                  <a:srgbClr val="00B050"/>
                </a:solidFill>
                <a:latin typeface="Tahoma" pitchFamily="34" charset="0"/>
              </a:rPr>
              <a:t>pololočíselné</a:t>
            </a:r>
            <a:r>
              <a:rPr lang="cs-CZ" sz="2000" dirty="0">
                <a:latin typeface="Tahoma" pitchFamily="34" charset="0"/>
              </a:rPr>
              <a:t> spinové kvantové číslo </a:t>
            </a: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cs-CZ" sz="2000" dirty="0">
                <a:latin typeface="Tahoma" pitchFamily="34" charset="0"/>
              </a:rPr>
              <a:t>Př.</a:t>
            </a:r>
            <a:r>
              <a:rPr lang="cs-CZ" sz="2000" baseline="30000" dirty="0">
                <a:latin typeface="Tahoma" pitchFamily="34" charset="0"/>
              </a:rPr>
              <a:t> </a:t>
            </a:r>
            <a:r>
              <a:rPr lang="cs-CZ" sz="2000" dirty="0">
                <a:latin typeface="Tahoma" pitchFamily="34" charset="0"/>
              </a:rPr>
              <a:t>leptony (elektron, </a:t>
            </a:r>
            <a:r>
              <a:rPr lang="en-US" sz="2000" dirty="0">
                <a:latin typeface="Tahoma" pitchFamily="34" charset="0"/>
              </a:rPr>
              <a:t>neutrino</a:t>
            </a:r>
            <a:r>
              <a:rPr lang="en-US" sz="2000" baseline="30000" dirty="0">
                <a:latin typeface="Tahoma" pitchFamily="34" charset="0"/>
              </a:rPr>
              <a:t> </a:t>
            </a:r>
            <a:r>
              <a:rPr lang="cs-CZ" sz="2000" dirty="0">
                <a:latin typeface="Symbol" pitchFamily="18" charset="2"/>
              </a:rPr>
              <a:t>...</a:t>
            </a:r>
            <a:r>
              <a:rPr lang="cs-CZ" sz="2000" dirty="0">
                <a:latin typeface="Tahoma" pitchFamily="34" charset="0"/>
              </a:rPr>
              <a:t>), kvarky (up, </a:t>
            </a:r>
            <a:r>
              <a:rPr lang="cs-CZ" sz="2000" dirty="0" err="1">
                <a:latin typeface="Tahoma" pitchFamily="34" charset="0"/>
              </a:rPr>
              <a:t>down</a:t>
            </a:r>
            <a:r>
              <a:rPr lang="cs-CZ" sz="2000" dirty="0">
                <a:latin typeface="Tahoma" pitchFamily="34" charset="0"/>
              </a:rPr>
              <a:t>, </a:t>
            </a:r>
            <a:r>
              <a:rPr lang="cs-CZ" sz="2000" dirty="0" err="1">
                <a:latin typeface="Tahoma" pitchFamily="34" charset="0"/>
              </a:rPr>
              <a:t>charm</a:t>
            </a:r>
            <a:r>
              <a:rPr lang="cs-CZ" sz="2000" dirty="0">
                <a:latin typeface="Tahoma" pitchFamily="34" charset="0"/>
              </a:rPr>
              <a:t>…), baryony (proton, neutron)</a:t>
            </a:r>
          </a:p>
          <a:p>
            <a:pPr>
              <a:lnSpc>
                <a:spcPct val="100000"/>
              </a:lnSpc>
              <a:spcBef>
                <a:spcPct val="10000"/>
              </a:spcBef>
            </a:pPr>
            <a:r>
              <a:rPr lang="cs-CZ" sz="2000" dirty="0">
                <a:latin typeface="Tahoma" pitchFamily="34" charset="0"/>
              </a:rPr>
              <a:t>	Pauliho princip (</a:t>
            </a:r>
            <a:r>
              <a:rPr lang="cs-CZ" sz="2000" dirty="0">
                <a:solidFill>
                  <a:srgbClr val="FF0000"/>
                </a:solidFill>
                <a:latin typeface="Tahoma" pitchFamily="34" charset="0"/>
              </a:rPr>
              <a:t>tvoří hmotu</a:t>
            </a:r>
            <a:r>
              <a:rPr lang="cs-CZ" sz="2000" dirty="0">
                <a:latin typeface="Tahoma" pitchFamily="34" charset="0"/>
              </a:rPr>
              <a:t>)</a:t>
            </a: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cs-CZ" sz="2000" i="1" dirty="0" err="1">
                <a:solidFill>
                  <a:srgbClr val="0099FF"/>
                </a:solidFill>
                <a:latin typeface="Tahoma" pitchFamily="34" charset="0"/>
              </a:rPr>
              <a:t>bo</a:t>
            </a:r>
            <a:r>
              <a:rPr lang="en-US" sz="2000" i="1" dirty="0">
                <a:solidFill>
                  <a:srgbClr val="0099FF"/>
                </a:solidFill>
                <a:latin typeface="Tahoma" pitchFamily="34" charset="0"/>
              </a:rPr>
              <a:t>s</a:t>
            </a:r>
            <a:r>
              <a:rPr lang="cs-CZ" sz="2000" i="1" dirty="0">
                <a:solidFill>
                  <a:srgbClr val="0099FF"/>
                </a:solidFill>
                <a:latin typeface="Tahoma" pitchFamily="34" charset="0"/>
              </a:rPr>
              <a:t>ony </a:t>
            </a:r>
            <a:r>
              <a:rPr lang="cs-CZ" sz="2000" dirty="0">
                <a:solidFill>
                  <a:srgbClr val="00B050"/>
                </a:solidFill>
                <a:latin typeface="Tahoma" pitchFamily="34" charset="0"/>
              </a:rPr>
              <a:t>celočíselné </a:t>
            </a:r>
            <a:r>
              <a:rPr lang="cs-CZ" sz="2000" dirty="0">
                <a:latin typeface="Tahoma" pitchFamily="34" charset="0"/>
              </a:rPr>
              <a:t>spinové kvantové číslo (foton, gluon…) (</a:t>
            </a:r>
            <a:r>
              <a:rPr lang="cs-CZ" sz="2000" dirty="0">
                <a:solidFill>
                  <a:srgbClr val="FF0000"/>
                </a:solidFill>
                <a:latin typeface="Tahoma" pitchFamily="34" charset="0"/>
              </a:rPr>
              <a:t>zprostředkovávají interakce</a:t>
            </a:r>
            <a:r>
              <a:rPr lang="cs-CZ" sz="2000" dirty="0">
                <a:latin typeface="Tahoma" pitchFamily="34" charset="0"/>
              </a:rPr>
              <a:t>)</a:t>
            </a:r>
            <a:endParaRPr lang="en-US" sz="2000" baseline="30000" dirty="0">
              <a:latin typeface="Tahoma" pitchFamily="34" charset="0"/>
            </a:endParaRPr>
          </a:p>
          <a:p>
            <a:pPr>
              <a:lnSpc>
                <a:spcPct val="100000"/>
              </a:lnSpc>
              <a:spcBef>
                <a:spcPct val="10000"/>
              </a:spcBef>
            </a:pPr>
            <a:endParaRPr lang="cs-CZ" sz="2000" i="1" dirty="0">
              <a:latin typeface="Tahoma" pitchFamily="34" charset="0"/>
            </a:endParaRPr>
          </a:p>
          <a:p>
            <a:pPr>
              <a:lnSpc>
                <a:spcPct val="100000"/>
              </a:lnSpc>
              <a:spcBef>
                <a:spcPct val="10000"/>
              </a:spcBef>
            </a:pPr>
            <a:r>
              <a:rPr lang="cs-CZ" sz="2000" b="1" i="1" u="sng" dirty="0">
                <a:solidFill>
                  <a:srgbClr val="FF0000"/>
                </a:solidFill>
                <a:latin typeface="Tahoma" pitchFamily="34" charset="0"/>
              </a:rPr>
              <a:t>Podle klidové hmotnosti</a:t>
            </a:r>
            <a:r>
              <a:rPr lang="cs-CZ" sz="2000" b="1" i="1" dirty="0">
                <a:solidFill>
                  <a:srgbClr val="FF0000"/>
                </a:solidFill>
                <a:latin typeface="Tahoma" pitchFamily="34" charset="0"/>
              </a:rPr>
              <a:t>:</a:t>
            </a: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cs-CZ" sz="2000" i="1" dirty="0">
                <a:solidFill>
                  <a:srgbClr val="0099FF"/>
                </a:solidFill>
                <a:latin typeface="Tahoma" pitchFamily="34" charset="0"/>
              </a:rPr>
              <a:t>leptony</a:t>
            </a:r>
            <a:r>
              <a:rPr lang="cs-CZ" sz="2000" dirty="0">
                <a:latin typeface="Tahoma" pitchFamily="34" charset="0"/>
              </a:rPr>
              <a:t> (z řeckého „</a:t>
            </a:r>
            <a:r>
              <a:rPr lang="cs-CZ" sz="2000" dirty="0">
                <a:solidFill>
                  <a:srgbClr val="00B050"/>
                </a:solidFill>
                <a:latin typeface="Tahoma" pitchFamily="34" charset="0"/>
              </a:rPr>
              <a:t>lehký</a:t>
            </a:r>
            <a:r>
              <a:rPr lang="cs-CZ" sz="2000" dirty="0">
                <a:latin typeface="Tahoma" pitchFamily="34" charset="0"/>
              </a:rPr>
              <a:t>“), </a:t>
            </a:r>
            <a:r>
              <a:rPr lang="cs-CZ" sz="2000" i="1" dirty="0"/>
              <a:t>m</a:t>
            </a:r>
            <a:r>
              <a:rPr lang="cs-CZ" sz="2000" dirty="0">
                <a:latin typeface="Tahoma" pitchFamily="34" charset="0"/>
              </a:rPr>
              <a:t> </a:t>
            </a:r>
            <a:r>
              <a:rPr lang="en-US" sz="2000" dirty="0">
                <a:latin typeface="Tahoma" pitchFamily="34" charset="0"/>
              </a:rPr>
              <a:t>~ 0 – 130 MeV/</a:t>
            </a:r>
            <a:r>
              <a:rPr lang="en-US" sz="2000" i="1" dirty="0"/>
              <a:t>c</a:t>
            </a:r>
            <a:r>
              <a:rPr lang="en-US" sz="2000" baseline="30000" dirty="0">
                <a:latin typeface="Tahoma" pitchFamily="34" charset="0"/>
              </a:rPr>
              <a:t>2</a:t>
            </a:r>
          </a:p>
          <a:p>
            <a:pPr>
              <a:lnSpc>
                <a:spcPct val="100000"/>
              </a:lnSpc>
              <a:spcBef>
                <a:spcPct val="10000"/>
              </a:spcBef>
            </a:pPr>
            <a:r>
              <a:rPr lang="cs-CZ" sz="2000" dirty="0">
                <a:latin typeface="Tahoma" pitchFamily="34" charset="0"/>
              </a:rPr>
              <a:t>Př.</a:t>
            </a:r>
            <a:r>
              <a:rPr lang="cs-CZ" sz="2000" baseline="30000" dirty="0">
                <a:latin typeface="Tahoma" pitchFamily="34" charset="0"/>
              </a:rPr>
              <a:t> </a:t>
            </a:r>
            <a:r>
              <a:rPr lang="en-US" sz="2000" dirty="0">
                <a:latin typeface="Tahoma" pitchFamily="34" charset="0"/>
              </a:rPr>
              <a:t>neutrino</a:t>
            </a:r>
            <a:r>
              <a:rPr lang="en-US" sz="2000" baseline="30000" dirty="0">
                <a:latin typeface="Tahoma" pitchFamily="34" charset="0"/>
              </a:rPr>
              <a:t> </a:t>
            </a:r>
            <a:r>
              <a:rPr lang="en-US" sz="2000" dirty="0">
                <a:latin typeface="Symbol" pitchFamily="18" charset="2"/>
              </a:rPr>
              <a:t>n</a:t>
            </a:r>
            <a:r>
              <a:rPr lang="en-US" sz="2000" dirty="0">
                <a:latin typeface="Tahoma" pitchFamily="34" charset="0"/>
              </a:rPr>
              <a:t> </a:t>
            </a:r>
            <a:r>
              <a:rPr lang="cs-CZ" sz="2000" dirty="0">
                <a:latin typeface="Tahoma" pitchFamily="34" charset="0"/>
              </a:rPr>
              <a:t>(0 </a:t>
            </a:r>
            <a:r>
              <a:rPr lang="en-US" sz="2000" dirty="0">
                <a:latin typeface="Tahoma" pitchFamily="34" charset="0"/>
              </a:rPr>
              <a:t>MeV/</a:t>
            </a:r>
            <a:r>
              <a:rPr lang="en-US" sz="2000" i="1" dirty="0"/>
              <a:t>c</a:t>
            </a:r>
            <a:r>
              <a:rPr lang="en-US" sz="2000" baseline="30000" dirty="0">
                <a:latin typeface="Tahoma" pitchFamily="34" charset="0"/>
              </a:rPr>
              <a:t>2</a:t>
            </a:r>
            <a:r>
              <a:rPr lang="cs-CZ" sz="2000" dirty="0">
                <a:latin typeface="Tahoma" pitchFamily="34" charset="0"/>
              </a:rPr>
              <a:t>)</a:t>
            </a:r>
            <a:r>
              <a:rPr lang="en-US" sz="2000" dirty="0">
                <a:latin typeface="Tahoma" pitchFamily="34" charset="0"/>
              </a:rPr>
              <a:t>, </a:t>
            </a:r>
            <a:r>
              <a:rPr lang="cs-CZ" sz="2000" dirty="0">
                <a:latin typeface="Tahoma" pitchFamily="34" charset="0"/>
              </a:rPr>
              <a:t>elektron (0,5 </a:t>
            </a:r>
            <a:r>
              <a:rPr lang="en-US" sz="2000" dirty="0">
                <a:latin typeface="Tahoma" pitchFamily="34" charset="0"/>
              </a:rPr>
              <a:t>MeV/</a:t>
            </a:r>
            <a:r>
              <a:rPr lang="en-US" sz="2000" i="1" dirty="0"/>
              <a:t>c</a:t>
            </a:r>
            <a:r>
              <a:rPr lang="en-US" sz="2000" baseline="30000" dirty="0">
                <a:latin typeface="Tahoma" pitchFamily="34" charset="0"/>
              </a:rPr>
              <a:t>2</a:t>
            </a:r>
            <a:r>
              <a:rPr lang="cs-CZ" sz="2000" dirty="0">
                <a:latin typeface="Tahoma" pitchFamily="34" charset="0"/>
              </a:rPr>
              <a:t>), </a:t>
            </a:r>
            <a:r>
              <a:rPr lang="cs-CZ" sz="2000" dirty="0" err="1">
                <a:latin typeface="Tahoma" pitchFamily="34" charset="0"/>
              </a:rPr>
              <a:t>mion</a:t>
            </a:r>
            <a:r>
              <a:rPr lang="cs-CZ" sz="2000" dirty="0">
                <a:latin typeface="Tahoma" pitchFamily="34" charset="0"/>
              </a:rPr>
              <a:t> (106 </a:t>
            </a:r>
            <a:r>
              <a:rPr lang="en-US" sz="2000" dirty="0">
                <a:latin typeface="Tahoma" pitchFamily="34" charset="0"/>
              </a:rPr>
              <a:t>MeV/</a:t>
            </a:r>
            <a:r>
              <a:rPr lang="en-US" sz="2000" i="1" dirty="0"/>
              <a:t>c</a:t>
            </a:r>
            <a:r>
              <a:rPr lang="en-US" sz="2000" baseline="30000" dirty="0">
                <a:latin typeface="Tahoma" pitchFamily="34" charset="0"/>
              </a:rPr>
              <a:t>2</a:t>
            </a:r>
            <a:r>
              <a:rPr lang="cs-CZ" sz="2000" dirty="0">
                <a:latin typeface="Tahoma" pitchFamily="34" charset="0"/>
              </a:rPr>
              <a:t>)</a:t>
            </a:r>
          </a:p>
          <a:p>
            <a:pPr>
              <a:lnSpc>
                <a:spcPct val="100000"/>
              </a:lnSpc>
              <a:spcBef>
                <a:spcPct val="10000"/>
              </a:spcBef>
            </a:pPr>
            <a:r>
              <a:rPr lang="cs-CZ" sz="2000" dirty="0">
                <a:solidFill>
                  <a:srgbClr val="FF0000"/>
                </a:solidFill>
                <a:latin typeface="Tahoma" pitchFamily="34" charset="0"/>
              </a:rPr>
              <a:t>poločíselné spinové </a:t>
            </a:r>
            <a:r>
              <a:rPr lang="cs-CZ" sz="2000" dirty="0">
                <a:latin typeface="Tahoma" pitchFamily="34" charset="0"/>
              </a:rPr>
              <a:t>číslo 1/2</a:t>
            </a: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cs-CZ" sz="2000" i="1" dirty="0" err="1">
                <a:solidFill>
                  <a:srgbClr val="0099FF"/>
                </a:solidFill>
                <a:latin typeface="Tahoma" pitchFamily="34" charset="0"/>
              </a:rPr>
              <a:t>mesony</a:t>
            </a:r>
            <a:r>
              <a:rPr lang="cs-CZ" sz="2000" dirty="0">
                <a:latin typeface="Tahoma" pitchFamily="34" charset="0"/>
              </a:rPr>
              <a:t> (z řeckého „</a:t>
            </a:r>
            <a:r>
              <a:rPr lang="cs-CZ" sz="2000" dirty="0">
                <a:solidFill>
                  <a:srgbClr val="00B050"/>
                </a:solidFill>
                <a:latin typeface="Tahoma" pitchFamily="34" charset="0"/>
              </a:rPr>
              <a:t>střední</a:t>
            </a:r>
            <a:r>
              <a:rPr lang="cs-CZ" sz="2000" dirty="0">
                <a:latin typeface="Tahoma" pitchFamily="34" charset="0"/>
              </a:rPr>
              <a:t>“), </a:t>
            </a:r>
            <a:r>
              <a:rPr lang="cs-CZ" sz="2000" i="1" dirty="0"/>
              <a:t>m</a:t>
            </a:r>
            <a:r>
              <a:rPr lang="cs-CZ" sz="2000" dirty="0">
                <a:latin typeface="Tahoma" pitchFamily="34" charset="0"/>
              </a:rPr>
              <a:t> </a:t>
            </a:r>
            <a:r>
              <a:rPr lang="en-US" sz="2000" dirty="0">
                <a:latin typeface="Tahoma" pitchFamily="34" charset="0"/>
              </a:rPr>
              <a:t>~ </a:t>
            </a:r>
            <a:r>
              <a:rPr lang="cs-CZ" sz="2000" dirty="0">
                <a:latin typeface="Tahoma" pitchFamily="34" charset="0"/>
              </a:rPr>
              <a:t>13</a:t>
            </a:r>
            <a:r>
              <a:rPr lang="en-US" sz="2000" dirty="0">
                <a:latin typeface="Tahoma" pitchFamily="34" charset="0"/>
              </a:rPr>
              <a:t>0 – </a:t>
            </a:r>
            <a:r>
              <a:rPr lang="cs-CZ" sz="2000" dirty="0">
                <a:latin typeface="Tahoma" pitchFamily="34" charset="0"/>
              </a:rPr>
              <a:t>900</a:t>
            </a:r>
            <a:r>
              <a:rPr lang="en-US" sz="2000" dirty="0">
                <a:latin typeface="Tahoma" pitchFamily="34" charset="0"/>
              </a:rPr>
              <a:t> MeV/</a:t>
            </a:r>
            <a:r>
              <a:rPr lang="en-US" sz="2000" i="1" dirty="0"/>
              <a:t>c</a:t>
            </a:r>
            <a:r>
              <a:rPr lang="en-US" sz="2000" baseline="30000" dirty="0">
                <a:latin typeface="Tahoma" pitchFamily="34" charset="0"/>
              </a:rPr>
              <a:t>2</a:t>
            </a:r>
            <a:endParaRPr lang="cs-CZ" sz="2000" baseline="30000" dirty="0">
              <a:latin typeface="Tahoma" pitchFamily="34" charset="0"/>
            </a:endParaRPr>
          </a:p>
          <a:p>
            <a:pPr>
              <a:lnSpc>
                <a:spcPct val="100000"/>
              </a:lnSpc>
              <a:spcBef>
                <a:spcPct val="10000"/>
              </a:spcBef>
            </a:pPr>
            <a:r>
              <a:rPr lang="cs-CZ" sz="2000" dirty="0">
                <a:latin typeface="Tahoma" pitchFamily="34" charset="0"/>
              </a:rPr>
              <a:t>Př. pion, kaon</a:t>
            </a:r>
          </a:p>
          <a:p>
            <a:pPr>
              <a:lnSpc>
                <a:spcPct val="100000"/>
              </a:lnSpc>
              <a:spcBef>
                <a:spcPct val="10000"/>
              </a:spcBef>
            </a:pPr>
            <a:r>
              <a:rPr lang="cs-CZ" sz="2000" dirty="0">
                <a:solidFill>
                  <a:srgbClr val="FF0000"/>
                </a:solidFill>
                <a:latin typeface="Tahoma" pitchFamily="34" charset="0"/>
              </a:rPr>
              <a:t>celočíselné spinové </a:t>
            </a:r>
            <a:r>
              <a:rPr lang="cs-CZ" sz="2000" dirty="0">
                <a:latin typeface="Tahoma" pitchFamily="34" charset="0"/>
              </a:rPr>
              <a:t>číslo 0 nebo 1</a:t>
            </a: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cs-CZ" sz="2000" i="1" dirty="0">
                <a:solidFill>
                  <a:srgbClr val="0099FF"/>
                </a:solidFill>
                <a:latin typeface="Tahoma" pitchFamily="34" charset="0"/>
              </a:rPr>
              <a:t>baryony</a:t>
            </a:r>
            <a:r>
              <a:rPr lang="cs-CZ" sz="2000" dirty="0">
                <a:latin typeface="Tahoma" pitchFamily="34" charset="0"/>
              </a:rPr>
              <a:t> (z řeckého „</a:t>
            </a:r>
            <a:r>
              <a:rPr lang="cs-CZ" sz="2000" dirty="0">
                <a:solidFill>
                  <a:srgbClr val="00B050"/>
                </a:solidFill>
                <a:latin typeface="Tahoma" pitchFamily="34" charset="0"/>
              </a:rPr>
              <a:t>těžký</a:t>
            </a:r>
            <a:r>
              <a:rPr lang="cs-CZ" sz="2000" dirty="0">
                <a:latin typeface="Tahoma" pitchFamily="34" charset="0"/>
              </a:rPr>
              <a:t>“), </a:t>
            </a:r>
            <a:r>
              <a:rPr lang="cs-CZ" sz="2000" i="1" dirty="0"/>
              <a:t>m</a:t>
            </a:r>
            <a:r>
              <a:rPr lang="cs-CZ" sz="2000" dirty="0">
                <a:latin typeface="Tahoma" pitchFamily="34" charset="0"/>
              </a:rPr>
              <a:t> </a:t>
            </a:r>
            <a:r>
              <a:rPr lang="en-US" sz="2000" dirty="0">
                <a:latin typeface="Tahoma" pitchFamily="34" charset="0"/>
              </a:rPr>
              <a:t>~ </a:t>
            </a:r>
            <a:r>
              <a:rPr lang="cs-CZ" sz="2000" dirty="0">
                <a:latin typeface="Tahoma" pitchFamily="34" charset="0"/>
              </a:rPr>
              <a:t>900</a:t>
            </a:r>
            <a:r>
              <a:rPr lang="en-US" sz="2000" dirty="0">
                <a:latin typeface="Tahoma" pitchFamily="34" charset="0"/>
              </a:rPr>
              <a:t> MeV/</a:t>
            </a:r>
            <a:r>
              <a:rPr lang="en-US" sz="2000" i="1" dirty="0"/>
              <a:t>c</a:t>
            </a:r>
            <a:r>
              <a:rPr lang="en-US" sz="2000" baseline="30000" dirty="0">
                <a:latin typeface="Tahoma" pitchFamily="34" charset="0"/>
              </a:rPr>
              <a:t>2</a:t>
            </a:r>
          </a:p>
          <a:p>
            <a:pPr>
              <a:lnSpc>
                <a:spcPct val="100000"/>
              </a:lnSpc>
              <a:spcBef>
                <a:spcPct val="10000"/>
              </a:spcBef>
            </a:pPr>
            <a:r>
              <a:rPr lang="cs-CZ" sz="2000" dirty="0">
                <a:latin typeface="Tahoma" pitchFamily="34" charset="0"/>
              </a:rPr>
              <a:t>Př.</a:t>
            </a:r>
            <a:r>
              <a:rPr lang="cs-CZ" sz="2000" baseline="30000" dirty="0">
                <a:latin typeface="Tahoma" pitchFamily="34" charset="0"/>
              </a:rPr>
              <a:t> </a:t>
            </a:r>
            <a:r>
              <a:rPr lang="cs-CZ" sz="2000" dirty="0">
                <a:latin typeface="Tahoma" pitchFamily="34" charset="0"/>
              </a:rPr>
              <a:t>proton</a:t>
            </a:r>
            <a:r>
              <a:rPr lang="en-US" sz="2000" baseline="30000" dirty="0">
                <a:latin typeface="Tahoma" pitchFamily="34" charset="0"/>
              </a:rPr>
              <a:t> </a:t>
            </a:r>
            <a:r>
              <a:rPr lang="cs-CZ" sz="2000" i="1" dirty="0"/>
              <a:t>p</a:t>
            </a:r>
            <a:r>
              <a:rPr lang="en-US" sz="2000" dirty="0">
                <a:latin typeface="Tahoma" pitchFamily="34" charset="0"/>
              </a:rPr>
              <a:t> </a:t>
            </a:r>
            <a:r>
              <a:rPr lang="cs-CZ" sz="2000" dirty="0">
                <a:latin typeface="Tahoma" pitchFamily="34" charset="0"/>
              </a:rPr>
              <a:t>(938 </a:t>
            </a:r>
            <a:r>
              <a:rPr lang="en-US" sz="2000" dirty="0">
                <a:latin typeface="Tahoma" pitchFamily="34" charset="0"/>
              </a:rPr>
              <a:t>MeV/</a:t>
            </a:r>
            <a:r>
              <a:rPr lang="en-US" sz="2000" i="1" dirty="0"/>
              <a:t>c</a:t>
            </a:r>
            <a:r>
              <a:rPr lang="en-US" sz="2000" baseline="30000" dirty="0">
                <a:latin typeface="Tahoma" pitchFamily="34" charset="0"/>
              </a:rPr>
              <a:t>2</a:t>
            </a:r>
            <a:r>
              <a:rPr lang="cs-CZ" sz="2000" dirty="0">
                <a:latin typeface="Tahoma" pitchFamily="34" charset="0"/>
              </a:rPr>
              <a:t>)</a:t>
            </a:r>
            <a:r>
              <a:rPr lang="en-US" sz="2000" dirty="0">
                <a:latin typeface="Tahoma" pitchFamily="34" charset="0"/>
              </a:rPr>
              <a:t>, </a:t>
            </a:r>
            <a:r>
              <a:rPr lang="cs-CZ" sz="2000" dirty="0">
                <a:latin typeface="Tahoma" pitchFamily="34" charset="0"/>
              </a:rPr>
              <a:t>neutron </a:t>
            </a:r>
            <a:r>
              <a:rPr lang="cs-CZ" sz="2000" i="1" dirty="0"/>
              <a:t>n</a:t>
            </a:r>
            <a:r>
              <a:rPr lang="cs-CZ" sz="2000" dirty="0">
                <a:latin typeface="Tahoma" pitchFamily="34" charset="0"/>
              </a:rPr>
              <a:t> (940), </a:t>
            </a:r>
            <a:r>
              <a:rPr lang="cs-CZ" sz="2000" dirty="0">
                <a:solidFill>
                  <a:srgbClr val="FF0000"/>
                </a:solidFill>
                <a:latin typeface="Tahoma" pitchFamily="34" charset="0"/>
              </a:rPr>
              <a:t>poločíselné spinové číslo</a:t>
            </a:r>
          </a:p>
          <a:p>
            <a:pPr>
              <a:lnSpc>
                <a:spcPct val="100000"/>
              </a:lnSpc>
              <a:spcBef>
                <a:spcPct val="10000"/>
              </a:spcBef>
            </a:pPr>
            <a:r>
              <a:rPr lang="cs-CZ" sz="2000" dirty="0">
                <a:latin typeface="Tahoma" pitchFamily="34" charset="0"/>
              </a:rPr>
              <a:t>	</a:t>
            </a:r>
          </a:p>
        </p:txBody>
      </p:sp>
      <p:sp>
        <p:nvSpPr>
          <p:cNvPr id="3" name="Zaoblený obdélník 2"/>
          <p:cNvSpPr/>
          <p:nvPr/>
        </p:nvSpPr>
        <p:spPr bwMode="auto">
          <a:xfrm>
            <a:off x="788028" y="4570766"/>
            <a:ext cx="8076318" cy="1975556"/>
          </a:xfrm>
          <a:prstGeom prst="round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cs-CZ" sz="1600">
              <a:latin typeface="Arial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8207475" y="4538135"/>
            <a:ext cx="1879745" cy="1015663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Tahoma" pitchFamily="34" charset="0"/>
              </a:rPr>
              <a:t>účastní se tzv. </a:t>
            </a:r>
            <a:br>
              <a:rPr lang="en-US" sz="2000" dirty="0">
                <a:latin typeface="Tahoma" pitchFamily="34" charset="0"/>
              </a:rPr>
            </a:br>
            <a:r>
              <a:rPr lang="cs-CZ" sz="2000" i="1" dirty="0">
                <a:solidFill>
                  <a:srgbClr val="0099FF"/>
                </a:solidFill>
                <a:latin typeface="Tahoma" pitchFamily="34" charset="0"/>
              </a:rPr>
              <a:t>silné interakce,</a:t>
            </a:r>
            <a:br>
              <a:rPr lang="cs-CZ" sz="2000" i="1" dirty="0">
                <a:solidFill>
                  <a:srgbClr val="0099FF"/>
                </a:solidFill>
                <a:latin typeface="Tahoma" pitchFamily="34" charset="0"/>
              </a:rPr>
            </a:br>
            <a:r>
              <a:rPr lang="cs-CZ" sz="2000" i="1" dirty="0">
                <a:solidFill>
                  <a:srgbClr val="0099FF"/>
                </a:solidFill>
                <a:latin typeface="Tahoma" pitchFamily="34" charset="0"/>
              </a:rPr>
              <a:t>tzv. hadrony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835646" y="6356352"/>
            <a:ext cx="2057400" cy="365125"/>
          </a:xfrm>
        </p:spPr>
        <p:txBody>
          <a:bodyPr/>
          <a:lstStyle/>
          <a:p>
            <a:pPr>
              <a:defRPr/>
            </a:pPr>
            <a:fld id="{9CE008EE-6EB2-4814-A081-8596375DC631}" type="slidenum">
              <a:rPr lang="cs-CZ" smtClean="0"/>
              <a:pPr>
                <a:defRPr/>
              </a:pPr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070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31076" y="-56447"/>
            <a:ext cx="3444586" cy="4782826"/>
          </a:xfrm>
        </p:spPr>
        <p:txBody>
          <a:bodyPr>
            <a:normAutofit/>
          </a:bodyPr>
          <a:lstStyle/>
          <a:p>
            <a:r>
              <a:rPr lang="cs-CZ" dirty="0"/>
              <a:t>Systematika elementárních částic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100" y="118753"/>
            <a:ext cx="5366095" cy="6698104"/>
          </a:xfrm>
          <a:prstGeom prst="rect">
            <a:avLst/>
          </a:prstGeom>
        </p:spPr>
      </p:pic>
      <p:cxnSp>
        <p:nvCxnSpPr>
          <p:cNvPr id="7" name="Přímá spojnice 6"/>
          <p:cNvCxnSpPr/>
          <p:nvPr/>
        </p:nvCxnSpPr>
        <p:spPr>
          <a:xfrm flipH="1">
            <a:off x="7243146" y="4545106"/>
            <a:ext cx="1154542" cy="890212"/>
          </a:xfrm>
          <a:prstGeom prst="line">
            <a:avLst/>
          </a:prstGeom>
          <a:ln w="127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>
            <a:off x="7758953" y="598394"/>
            <a:ext cx="1008529" cy="12169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>
            <a:off x="8848165" y="2091018"/>
            <a:ext cx="47064" cy="22053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6306671" y="3024399"/>
            <a:ext cx="936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rgbClr val="FF0000"/>
                </a:solidFill>
              </a:rPr>
              <a:t>dle spinu</a:t>
            </a:r>
          </a:p>
        </p:txBody>
      </p:sp>
      <p:cxnSp>
        <p:nvCxnSpPr>
          <p:cNvPr id="11" name="Přímá spojnice 10"/>
          <p:cNvCxnSpPr/>
          <p:nvPr/>
        </p:nvCxnSpPr>
        <p:spPr>
          <a:xfrm>
            <a:off x="6837829" y="605764"/>
            <a:ext cx="0" cy="46587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H="1">
            <a:off x="7243146" y="5435318"/>
            <a:ext cx="2163072" cy="0"/>
          </a:xfrm>
          <a:prstGeom prst="line">
            <a:avLst/>
          </a:prstGeom>
          <a:ln w="127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7817147" y="868319"/>
            <a:ext cx="13461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rgbClr val="0070C0"/>
                </a:solidFill>
              </a:rPr>
              <a:t>dle hmotnosti</a:t>
            </a:r>
          </a:p>
        </p:txBody>
      </p:sp>
      <p:cxnSp>
        <p:nvCxnSpPr>
          <p:cNvPr id="18" name="Přímá spojnice 17"/>
          <p:cNvCxnSpPr/>
          <p:nvPr/>
        </p:nvCxnSpPr>
        <p:spPr>
          <a:xfrm>
            <a:off x="7597588" y="605764"/>
            <a:ext cx="0" cy="120958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7322874" y="1347960"/>
            <a:ext cx="1195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rgbClr val="00B050"/>
                </a:solidFill>
              </a:rPr>
              <a:t>dle interakcí</a:t>
            </a:r>
          </a:p>
        </p:txBody>
      </p:sp>
      <p:cxnSp>
        <p:nvCxnSpPr>
          <p:cNvPr id="20" name="Přímá spojnice 19"/>
          <p:cNvCxnSpPr/>
          <p:nvPr/>
        </p:nvCxnSpPr>
        <p:spPr>
          <a:xfrm flipH="1">
            <a:off x="6992471" y="2091018"/>
            <a:ext cx="605117" cy="317350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83418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068" y="3126801"/>
            <a:ext cx="7832716" cy="2687136"/>
          </a:xfrm>
          <a:prstGeom prst="rect">
            <a:avLst/>
          </a:prstGeom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2337460" y="-56447"/>
            <a:ext cx="8140534" cy="3387476"/>
          </a:xfrm>
        </p:spPr>
        <p:txBody>
          <a:bodyPr>
            <a:normAutofit/>
          </a:bodyPr>
          <a:lstStyle/>
          <a:p>
            <a:r>
              <a:rPr lang="cs-CZ" dirty="0"/>
              <a:t>Systematika elementárních částic</a:t>
            </a:r>
            <a:br>
              <a:rPr lang="cs-CZ" dirty="0"/>
            </a:br>
            <a:r>
              <a:rPr lang="cs-CZ" dirty="0"/>
              <a:t>	-další kritéria</a:t>
            </a:r>
          </a:p>
        </p:txBody>
      </p:sp>
    </p:spTree>
    <p:extLst>
      <p:ext uri="{BB962C8B-B14F-4D97-AF65-F5344CB8AC3E}">
        <p14:creationId xmlns:p14="http://schemas.microsoft.com/office/powerpoint/2010/main" val="10583750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2650" y="2063305"/>
            <a:ext cx="7886700" cy="1325563"/>
          </a:xfrm>
        </p:spPr>
        <p:txBody>
          <a:bodyPr/>
          <a:lstStyle/>
          <a:p>
            <a:pPr algn="ctr"/>
            <a:r>
              <a:rPr lang="cs-CZ" b="1" dirty="0"/>
              <a:t>LEPTONY</a:t>
            </a:r>
          </a:p>
        </p:txBody>
      </p:sp>
    </p:spTree>
    <p:extLst>
      <p:ext uri="{BB962C8B-B14F-4D97-AF65-F5344CB8AC3E}">
        <p14:creationId xmlns:p14="http://schemas.microsoft.com/office/powerpoint/2010/main" val="2821938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2650" y="-8947"/>
            <a:ext cx="7886700" cy="1325563"/>
          </a:xfrm>
        </p:spPr>
        <p:txBody>
          <a:bodyPr/>
          <a:lstStyle/>
          <a:p>
            <a:r>
              <a:rPr lang="cs-CZ" dirty="0"/>
              <a:t>LEPTONY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7882" y="1015339"/>
            <a:ext cx="6669742" cy="560061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cs-CZ" dirty="0" err="1"/>
              <a:t>Leptos</a:t>
            </a:r>
            <a:r>
              <a:rPr lang="cs-CZ" dirty="0"/>
              <a:t> = lehký; </a:t>
            </a:r>
            <a:r>
              <a:rPr lang="cs-CZ" i="1" dirty="0" err="1"/>
              <a:t>m</a:t>
            </a:r>
            <a:r>
              <a:rPr lang="cs-CZ" i="1" baseline="-25000" dirty="0" err="1"/>
              <a:t>e</a:t>
            </a:r>
            <a:r>
              <a:rPr lang="cs-CZ" dirty="0"/>
              <a:t> = 9,1×10</a:t>
            </a:r>
            <a:r>
              <a:rPr lang="cs-CZ" baseline="30000" dirty="0"/>
              <a:t>–31</a:t>
            </a:r>
            <a:r>
              <a:rPr lang="cs-CZ" dirty="0"/>
              <a:t> kg </a:t>
            </a:r>
          </a:p>
          <a:p>
            <a:pPr>
              <a:lnSpc>
                <a:spcPct val="120000"/>
              </a:lnSpc>
            </a:pPr>
            <a:r>
              <a:rPr lang="cs-CZ" dirty="0"/>
              <a:t>Smysl tohoto názvu je ale již jen historický, nejtěžší částice z této skupiny, </a:t>
            </a:r>
            <a:r>
              <a:rPr lang="cs-CZ" b="1" dirty="0" err="1"/>
              <a:t>tauon</a:t>
            </a:r>
            <a:r>
              <a:rPr lang="cs-CZ" dirty="0"/>
              <a:t>, má </a:t>
            </a:r>
            <a:r>
              <a:rPr lang="cs-CZ" u="sng" dirty="0"/>
              <a:t>téměř dvojnásobně větší hmotnost než proton</a:t>
            </a:r>
          </a:p>
          <a:p>
            <a:pPr>
              <a:lnSpc>
                <a:spcPct val="120000"/>
              </a:lnSpc>
            </a:pPr>
            <a:r>
              <a:rPr lang="cs-CZ" dirty="0">
                <a:solidFill>
                  <a:srgbClr val="FF0000"/>
                </a:solidFill>
              </a:rPr>
              <a:t>Spin ½ </a:t>
            </a:r>
            <a:r>
              <a:rPr lang="cs-CZ" dirty="0">
                <a:solidFill>
                  <a:srgbClr val="FF0000"/>
                </a:solidFill>
                <a:sym typeface="Wingdings" pitchFamily="2" charset="2"/>
              </a:rPr>
              <a:t> fermiony (</a:t>
            </a:r>
            <a:r>
              <a:rPr lang="cs-CZ" dirty="0" err="1">
                <a:solidFill>
                  <a:srgbClr val="FF0000"/>
                </a:solidFill>
                <a:sym typeface="Wingdings" pitchFamily="2" charset="2"/>
              </a:rPr>
              <a:t>Pauliho</a:t>
            </a:r>
            <a:r>
              <a:rPr lang="cs-CZ" dirty="0">
                <a:solidFill>
                  <a:srgbClr val="FF0000"/>
                </a:solidFill>
                <a:sym typeface="Wingdings" pitchFamily="2" charset="2"/>
              </a:rPr>
              <a:t> vylučovací princip)</a:t>
            </a:r>
            <a:r>
              <a:rPr lang="cs-CZ" dirty="0"/>
              <a:t> </a:t>
            </a:r>
          </a:p>
          <a:p>
            <a:pPr>
              <a:lnSpc>
                <a:spcPct val="120000"/>
              </a:lnSpc>
            </a:pPr>
            <a:r>
              <a:rPr lang="cs-CZ" dirty="0">
                <a:solidFill>
                  <a:srgbClr val="FF0000"/>
                </a:solidFill>
              </a:rPr>
              <a:t>Náboj</a:t>
            </a:r>
            <a:r>
              <a:rPr lang="cs-CZ" dirty="0"/>
              <a:t> buďto </a:t>
            </a:r>
            <a:r>
              <a:rPr lang="cs-CZ" dirty="0">
                <a:solidFill>
                  <a:srgbClr val="FF0000"/>
                </a:solidFill>
              </a:rPr>
              <a:t>0</a:t>
            </a:r>
            <a:r>
              <a:rPr lang="cs-CZ" dirty="0"/>
              <a:t> nebo </a:t>
            </a:r>
            <a:r>
              <a:rPr lang="cs-CZ" dirty="0">
                <a:solidFill>
                  <a:srgbClr val="FF0000"/>
                </a:solidFill>
              </a:rPr>
              <a:t>elementární záporný náboj </a:t>
            </a:r>
            <a:r>
              <a:rPr lang="cs-CZ" dirty="0"/>
              <a:t>(1,6021.10</a:t>
            </a:r>
            <a:r>
              <a:rPr lang="cs-CZ" baseline="30000" dirty="0"/>
              <a:t>-19</a:t>
            </a:r>
            <a:r>
              <a:rPr lang="cs-CZ" dirty="0"/>
              <a:t> C, odpovídá nábojovému číslu Z = –1) </a:t>
            </a:r>
          </a:p>
          <a:p>
            <a:pPr>
              <a:lnSpc>
                <a:spcPct val="120000"/>
              </a:lnSpc>
            </a:pPr>
            <a:r>
              <a:rPr lang="cs-CZ" dirty="0"/>
              <a:t>leptony, tvoří je </a:t>
            </a:r>
            <a:r>
              <a:rPr lang="cs-CZ" dirty="0">
                <a:solidFill>
                  <a:srgbClr val="FF0000"/>
                </a:solidFill>
              </a:rPr>
              <a:t>šestice částic a šestice antičástic</a:t>
            </a:r>
          </a:p>
          <a:p>
            <a:pPr>
              <a:lnSpc>
                <a:spcPct val="120000"/>
              </a:lnSpc>
            </a:pPr>
            <a:r>
              <a:rPr lang="cs-CZ" dirty="0"/>
              <a:t>Patří mezi ně </a:t>
            </a:r>
            <a:r>
              <a:rPr lang="cs-CZ" b="1" dirty="0"/>
              <a:t>elektrony </a:t>
            </a:r>
            <a:r>
              <a:rPr lang="cs-CZ" dirty="0"/>
              <a:t>(</a:t>
            </a:r>
            <a:r>
              <a:rPr lang="cs-CZ" i="1" dirty="0"/>
              <a:t>elektron</a:t>
            </a:r>
            <a:r>
              <a:rPr lang="cs-CZ" dirty="0"/>
              <a:t>,</a:t>
            </a:r>
            <a:r>
              <a:rPr lang="cs-CZ" i="1" dirty="0"/>
              <a:t> </a:t>
            </a:r>
            <a:r>
              <a:rPr lang="cs-CZ" i="1" dirty="0" err="1"/>
              <a:t>mion</a:t>
            </a:r>
            <a:r>
              <a:rPr lang="cs-CZ" i="1" dirty="0"/>
              <a:t> </a:t>
            </a:r>
            <a:r>
              <a:rPr lang="cs-CZ" dirty="0"/>
              <a:t>a</a:t>
            </a:r>
            <a:r>
              <a:rPr lang="cs-CZ" i="1" dirty="0"/>
              <a:t> </a:t>
            </a:r>
            <a:r>
              <a:rPr lang="cs-CZ" i="1" dirty="0" err="1"/>
              <a:t>tauon</a:t>
            </a:r>
            <a:r>
              <a:rPr lang="cs-CZ" dirty="0"/>
              <a:t>) a jejich </a:t>
            </a:r>
            <a:r>
              <a:rPr lang="cs-CZ" b="1" dirty="0"/>
              <a:t>neutrina</a:t>
            </a:r>
            <a:r>
              <a:rPr lang="cs-CZ" dirty="0"/>
              <a:t> (</a:t>
            </a:r>
            <a:r>
              <a:rPr lang="cs-CZ" i="1" dirty="0"/>
              <a:t>elektronové</a:t>
            </a:r>
            <a:r>
              <a:rPr lang="cs-CZ" dirty="0"/>
              <a:t>, </a:t>
            </a:r>
            <a:r>
              <a:rPr lang="cs-CZ" i="1" dirty="0" err="1"/>
              <a:t>mionové</a:t>
            </a:r>
            <a:r>
              <a:rPr lang="cs-CZ" i="1" dirty="0"/>
              <a:t> </a:t>
            </a:r>
            <a:r>
              <a:rPr lang="cs-CZ" dirty="0"/>
              <a:t>a </a:t>
            </a:r>
            <a:r>
              <a:rPr lang="cs-CZ" i="1" dirty="0" err="1"/>
              <a:t>tauonové</a:t>
            </a:r>
            <a:r>
              <a:rPr lang="cs-CZ" dirty="0"/>
              <a:t>).</a:t>
            </a:r>
          </a:p>
          <a:p>
            <a:pPr>
              <a:lnSpc>
                <a:spcPct val="120000"/>
              </a:lnSpc>
            </a:pPr>
            <a:r>
              <a:rPr lang="cs-CZ" dirty="0">
                <a:solidFill>
                  <a:srgbClr val="FF0000"/>
                </a:solidFill>
              </a:rPr>
              <a:t>Antičástice</a:t>
            </a:r>
            <a:r>
              <a:rPr lang="cs-CZ" dirty="0"/>
              <a:t> k leptonům (</a:t>
            </a:r>
            <a:r>
              <a:rPr lang="cs-CZ" dirty="0" err="1"/>
              <a:t>antileptony</a:t>
            </a:r>
            <a:r>
              <a:rPr lang="cs-CZ" dirty="0"/>
              <a:t>) jsou kladné částice – </a:t>
            </a:r>
            <a:r>
              <a:rPr lang="cs-CZ" b="1" dirty="0"/>
              <a:t>pozitron (e+)</a:t>
            </a:r>
            <a:r>
              <a:rPr lang="cs-CZ" dirty="0"/>
              <a:t>, </a:t>
            </a:r>
            <a:r>
              <a:rPr lang="cs-CZ" b="1" dirty="0" err="1"/>
              <a:t>mion</a:t>
            </a:r>
            <a:r>
              <a:rPr lang="cs-CZ" b="1" dirty="0"/>
              <a:t> m+</a:t>
            </a:r>
            <a:r>
              <a:rPr lang="cs-CZ" dirty="0"/>
              <a:t>, </a:t>
            </a:r>
            <a:r>
              <a:rPr lang="cs-CZ" b="1" dirty="0" err="1"/>
              <a:t>tauon</a:t>
            </a:r>
            <a:r>
              <a:rPr lang="cs-CZ" b="1" dirty="0"/>
              <a:t> t+</a:t>
            </a:r>
            <a:r>
              <a:rPr lang="cs-CZ" dirty="0"/>
              <a:t>                      a odpovídající antineutrina se od neutrin liší tzv. točivostí (tj. orientací spinového momentu hybnosti)</a:t>
            </a:r>
          </a:p>
          <a:p>
            <a:pPr>
              <a:lnSpc>
                <a:spcPct val="120000"/>
              </a:lnSpc>
            </a:pP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796" y="653834"/>
            <a:ext cx="4505449" cy="230341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219" y="3166129"/>
            <a:ext cx="2579751" cy="3322407"/>
          </a:xfrm>
          <a:prstGeom prst="rect">
            <a:avLst/>
          </a:prstGeom>
        </p:spPr>
      </p:pic>
      <p:sp>
        <p:nvSpPr>
          <p:cNvPr id="6" name="Ovál 5"/>
          <p:cNvSpPr/>
          <p:nvPr/>
        </p:nvSpPr>
        <p:spPr>
          <a:xfrm>
            <a:off x="9755841" y="3707428"/>
            <a:ext cx="1055595" cy="3832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8017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20366137-3DBB-4912-98D5-672702020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5D28D1CE-5BF4-45B7-8D6D-B31A31980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775791" cy="6857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3526" y="394257"/>
            <a:ext cx="3228738" cy="14547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 err="1">
                <a:solidFill>
                  <a:srgbClr val="595959"/>
                </a:solidFill>
              </a:rPr>
              <a:t>Různé</a:t>
            </a:r>
            <a:r>
              <a:rPr lang="en-US" sz="4000" b="1" dirty="0">
                <a:solidFill>
                  <a:srgbClr val="595959"/>
                </a:solidFill>
              </a:rPr>
              <a:t> </a:t>
            </a:r>
            <a:r>
              <a:rPr lang="en-US" sz="4000" b="1" dirty="0" err="1">
                <a:solidFill>
                  <a:srgbClr val="595959"/>
                </a:solidFill>
              </a:rPr>
              <a:t>přístupy</a:t>
            </a:r>
            <a:r>
              <a:rPr lang="en-US" sz="4000" b="1" dirty="0">
                <a:solidFill>
                  <a:srgbClr val="595959"/>
                </a:solidFill>
              </a:rPr>
              <a:t> k </a:t>
            </a:r>
            <a:r>
              <a:rPr lang="en-US" sz="4000" b="1" dirty="0" err="1">
                <a:solidFill>
                  <a:srgbClr val="595959"/>
                </a:solidFill>
              </a:rPr>
              <a:t>témuž</a:t>
            </a:r>
            <a:r>
              <a:rPr lang="en-US" sz="4000" b="1" dirty="0">
                <a:solidFill>
                  <a:srgbClr val="595959"/>
                </a:solidFill>
              </a:rPr>
              <a:t>…</a:t>
            </a:r>
          </a:p>
        </p:txBody>
      </p:sp>
      <p:sp>
        <p:nvSpPr>
          <p:cNvPr id="7" name="Obdélník 6"/>
          <p:cNvSpPr/>
          <p:nvPr/>
        </p:nvSpPr>
        <p:spPr>
          <a:xfrm>
            <a:off x="773526" y="2427382"/>
            <a:ext cx="3228738" cy="36810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cs-CZ" sz="2400" b="1" dirty="0">
                <a:solidFill>
                  <a:srgbClr val="595959"/>
                </a:solidFill>
              </a:rPr>
              <a:t>Erwin Schrödinger </a:t>
            </a:r>
            <a:r>
              <a:rPr lang="en-US" altLang="cs-CZ" sz="2400" dirty="0">
                <a:solidFill>
                  <a:srgbClr val="595959"/>
                </a:solidFill>
              </a:rPr>
              <a:t>– </a:t>
            </a:r>
            <a:r>
              <a:rPr lang="en-US" altLang="cs-CZ" sz="2400" dirty="0" err="1">
                <a:solidFill>
                  <a:srgbClr val="595959"/>
                </a:solidFill>
              </a:rPr>
              <a:t>vlnová</a:t>
            </a:r>
            <a:r>
              <a:rPr lang="en-US" altLang="cs-CZ" sz="2400" dirty="0">
                <a:solidFill>
                  <a:srgbClr val="595959"/>
                </a:solidFill>
              </a:rPr>
              <a:t> </a:t>
            </a:r>
            <a:r>
              <a:rPr lang="en-US" altLang="cs-CZ" sz="2400" dirty="0" err="1">
                <a:solidFill>
                  <a:srgbClr val="595959"/>
                </a:solidFill>
              </a:rPr>
              <a:t>kvantová</a:t>
            </a:r>
            <a:r>
              <a:rPr lang="en-US" altLang="cs-CZ" sz="2400" dirty="0">
                <a:solidFill>
                  <a:srgbClr val="595959"/>
                </a:solidFill>
              </a:rPr>
              <a:t> </a:t>
            </a:r>
            <a:r>
              <a:rPr lang="en-US" altLang="cs-CZ" sz="2400" dirty="0" err="1">
                <a:solidFill>
                  <a:srgbClr val="595959"/>
                </a:solidFill>
              </a:rPr>
              <a:t>mechanika</a:t>
            </a:r>
            <a:endParaRPr lang="en-US" altLang="cs-CZ" sz="2400" dirty="0">
              <a:solidFill>
                <a:srgbClr val="595959"/>
              </a:solidFill>
            </a:endParaRP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cs-CZ" sz="2400" b="1" dirty="0">
                <a:solidFill>
                  <a:srgbClr val="595959"/>
                </a:solidFill>
              </a:rPr>
              <a:t>Werner Heisenberg </a:t>
            </a:r>
            <a:r>
              <a:rPr lang="en-US" altLang="cs-CZ" sz="2400" dirty="0">
                <a:solidFill>
                  <a:srgbClr val="595959"/>
                </a:solidFill>
              </a:rPr>
              <a:t>– </a:t>
            </a:r>
            <a:r>
              <a:rPr lang="en-US" altLang="cs-CZ" sz="2400" dirty="0" err="1">
                <a:solidFill>
                  <a:srgbClr val="595959"/>
                </a:solidFill>
              </a:rPr>
              <a:t>maticová</a:t>
            </a:r>
            <a:r>
              <a:rPr lang="en-US" altLang="cs-CZ" sz="2400" dirty="0">
                <a:solidFill>
                  <a:srgbClr val="595959"/>
                </a:solidFill>
              </a:rPr>
              <a:t> </a:t>
            </a:r>
            <a:r>
              <a:rPr lang="en-US" altLang="cs-CZ" sz="2400" dirty="0" err="1">
                <a:solidFill>
                  <a:srgbClr val="595959"/>
                </a:solidFill>
              </a:rPr>
              <a:t>kvantová</a:t>
            </a:r>
            <a:r>
              <a:rPr lang="en-US" altLang="cs-CZ" sz="2400" dirty="0">
                <a:solidFill>
                  <a:srgbClr val="595959"/>
                </a:solidFill>
              </a:rPr>
              <a:t> </a:t>
            </a:r>
            <a:r>
              <a:rPr lang="en-US" altLang="cs-CZ" sz="2400" dirty="0" err="1">
                <a:solidFill>
                  <a:srgbClr val="595959"/>
                </a:solidFill>
              </a:rPr>
              <a:t>mechanika</a:t>
            </a:r>
            <a:endParaRPr lang="en-US" altLang="cs-CZ" sz="2400" dirty="0">
              <a:solidFill>
                <a:srgbClr val="595959"/>
              </a:solidFill>
            </a:endParaRP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cs-CZ" sz="2400" dirty="0" err="1">
                <a:solidFill>
                  <a:srgbClr val="595959"/>
                </a:solidFill>
              </a:rPr>
              <a:t>Vše</a:t>
            </a:r>
            <a:r>
              <a:rPr lang="en-US" altLang="cs-CZ" sz="2400" dirty="0">
                <a:solidFill>
                  <a:srgbClr val="595959"/>
                </a:solidFill>
              </a:rPr>
              <a:t> </a:t>
            </a:r>
            <a:r>
              <a:rPr lang="en-US" altLang="cs-CZ" sz="2400" dirty="0" err="1">
                <a:solidFill>
                  <a:srgbClr val="595959"/>
                </a:solidFill>
              </a:rPr>
              <a:t>vycházelo</a:t>
            </a:r>
            <a:r>
              <a:rPr lang="en-US" altLang="cs-CZ" sz="2400" dirty="0">
                <a:solidFill>
                  <a:srgbClr val="595959"/>
                </a:solidFill>
              </a:rPr>
              <a:t> (u </a:t>
            </a:r>
            <a:r>
              <a:rPr lang="en-US" altLang="cs-CZ" sz="2400" dirty="0" err="1">
                <a:solidFill>
                  <a:srgbClr val="595959"/>
                </a:solidFill>
              </a:rPr>
              <a:t>obou</a:t>
            </a:r>
            <a:r>
              <a:rPr lang="en-US" altLang="cs-CZ" sz="2400" dirty="0">
                <a:solidFill>
                  <a:srgbClr val="595959"/>
                </a:solidFill>
              </a:rPr>
              <a:t> </a:t>
            </a:r>
            <a:r>
              <a:rPr lang="en-US" altLang="cs-CZ" sz="2400" dirty="0" err="1">
                <a:solidFill>
                  <a:srgbClr val="595959"/>
                </a:solidFill>
              </a:rPr>
              <a:t>teorií</a:t>
            </a:r>
            <a:r>
              <a:rPr lang="en-US" altLang="cs-CZ" sz="2400" dirty="0">
                <a:solidFill>
                  <a:srgbClr val="595959"/>
                </a:solidFill>
              </a:rPr>
              <a:t>), </a:t>
            </a:r>
            <a:r>
              <a:rPr lang="en-US" altLang="cs-CZ" sz="2400" dirty="0" err="1">
                <a:solidFill>
                  <a:srgbClr val="595959"/>
                </a:solidFill>
              </a:rPr>
              <a:t>avšak</a:t>
            </a:r>
            <a:r>
              <a:rPr lang="en-US" altLang="cs-CZ" sz="2400" dirty="0">
                <a:solidFill>
                  <a:srgbClr val="595959"/>
                </a:solidFill>
              </a:rPr>
              <a:t> </a:t>
            </a:r>
            <a:r>
              <a:rPr lang="en-US" altLang="cs-CZ" sz="2400" dirty="0" err="1">
                <a:solidFill>
                  <a:srgbClr val="595959"/>
                </a:solidFill>
              </a:rPr>
              <a:t>otázka</a:t>
            </a:r>
            <a:r>
              <a:rPr lang="en-US" altLang="cs-CZ" sz="2400" dirty="0">
                <a:solidFill>
                  <a:srgbClr val="595959"/>
                </a:solidFill>
              </a:rPr>
              <a:t>, </a:t>
            </a:r>
            <a:r>
              <a:rPr lang="en-US" altLang="cs-CZ" sz="2400" dirty="0" err="1">
                <a:solidFill>
                  <a:srgbClr val="595959"/>
                </a:solidFill>
              </a:rPr>
              <a:t>která</a:t>
            </a:r>
            <a:r>
              <a:rPr lang="en-US" altLang="cs-CZ" sz="2400" dirty="0">
                <a:solidFill>
                  <a:srgbClr val="595959"/>
                </a:solidFill>
              </a:rPr>
              <a:t> </a:t>
            </a:r>
            <a:r>
              <a:rPr lang="en-US" altLang="cs-CZ" sz="2400" dirty="0" err="1">
                <a:solidFill>
                  <a:srgbClr val="595959"/>
                </a:solidFill>
              </a:rPr>
              <a:t>hypotéza</a:t>
            </a:r>
            <a:r>
              <a:rPr lang="en-US" altLang="cs-CZ" sz="2400" dirty="0">
                <a:solidFill>
                  <a:srgbClr val="595959"/>
                </a:solidFill>
              </a:rPr>
              <a:t> je </a:t>
            </a:r>
            <a:r>
              <a:rPr lang="en-US" altLang="cs-CZ" sz="2400" dirty="0" err="1">
                <a:solidFill>
                  <a:srgbClr val="595959"/>
                </a:solidFill>
              </a:rPr>
              <a:t>tedy</a:t>
            </a:r>
            <a:r>
              <a:rPr lang="en-US" altLang="cs-CZ" sz="2400" dirty="0">
                <a:solidFill>
                  <a:srgbClr val="595959"/>
                </a:solidFill>
              </a:rPr>
              <a:t> </a:t>
            </a:r>
            <a:r>
              <a:rPr lang="en-US" altLang="cs-CZ" sz="2400" dirty="0" err="1">
                <a:solidFill>
                  <a:srgbClr val="595959"/>
                </a:solidFill>
              </a:rPr>
              <a:t>správně</a:t>
            </a:r>
            <a:r>
              <a:rPr lang="en-US" altLang="cs-CZ" sz="2400" dirty="0">
                <a:solidFill>
                  <a:srgbClr val="595959"/>
                </a:solidFill>
              </a:rPr>
              <a:t>, </a:t>
            </a:r>
            <a:r>
              <a:rPr lang="en-US" altLang="cs-CZ" sz="2400" dirty="0" err="1">
                <a:solidFill>
                  <a:srgbClr val="595959"/>
                </a:solidFill>
              </a:rPr>
              <a:t>která</a:t>
            </a:r>
            <a:r>
              <a:rPr lang="en-US" altLang="cs-CZ" sz="2400" dirty="0">
                <a:solidFill>
                  <a:srgbClr val="595959"/>
                </a:solidFill>
              </a:rPr>
              <a:t> je </a:t>
            </a:r>
            <a:r>
              <a:rPr lang="en-US" altLang="cs-CZ" sz="2400" dirty="0" err="1">
                <a:solidFill>
                  <a:srgbClr val="595959"/>
                </a:solidFill>
              </a:rPr>
              <a:t>lepší</a:t>
            </a:r>
            <a:r>
              <a:rPr lang="en-US" altLang="cs-CZ" sz="2400" dirty="0">
                <a:solidFill>
                  <a:srgbClr val="595959"/>
                </a:solidFill>
              </a:rPr>
              <a:t>?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274" y="957433"/>
            <a:ext cx="2938131" cy="389621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383" y="1014271"/>
            <a:ext cx="2953135" cy="3835545"/>
          </a:xfrm>
          <a:prstGeom prst="rect">
            <a:avLst/>
          </a:prstGeom>
        </p:spPr>
      </p:pic>
      <p:sp>
        <p:nvSpPr>
          <p:cNvPr id="17" name="Zástupný symbol pro obsah 2">
            <a:extLst>
              <a:ext uri="{FF2B5EF4-FFF2-40B4-BE49-F238E27FC236}">
                <a16:creationId xmlns:a16="http://schemas.microsoft.com/office/drawing/2014/main" id="{691619E0-B279-4F09-A6D1-262155F63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6274" y="5038960"/>
            <a:ext cx="3422142" cy="9280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dirty="0"/>
              <a:t>Erwin Rudolf Josef Alexander </a:t>
            </a:r>
            <a:r>
              <a:rPr lang="cs-CZ" sz="1800" b="1" dirty="0" err="1"/>
              <a:t>Schrödinger</a:t>
            </a:r>
            <a:r>
              <a:rPr lang="cs-CZ" sz="1800" b="1" dirty="0"/>
              <a:t> (12. srpna 1887 Vídeň – 4. ledna 1961 Vídeň) 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8E048965-B94A-4B75-BB84-B464837B8D29}"/>
              </a:ext>
            </a:extLst>
          </p:cNvPr>
          <p:cNvSpPr/>
          <p:nvPr/>
        </p:nvSpPr>
        <p:spPr>
          <a:xfrm>
            <a:off x="8991232" y="4991458"/>
            <a:ext cx="29510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WERNER HEISENBERG</a:t>
            </a:r>
          </a:p>
          <a:p>
            <a:r>
              <a:rPr lang="cs-CZ" b="1" dirty="0"/>
              <a:t>(1901-1976) </a:t>
            </a:r>
            <a:r>
              <a:rPr lang="cs-CZ" b="1" dirty="0" err="1"/>
              <a:t>German</a:t>
            </a:r>
            <a:r>
              <a:rPr lang="cs-CZ" b="1" dirty="0"/>
              <a:t> </a:t>
            </a:r>
            <a:r>
              <a:rPr lang="cs-CZ" b="1" dirty="0" err="1"/>
              <a:t>theoretical</a:t>
            </a:r>
            <a:r>
              <a:rPr lang="cs-CZ" b="1" dirty="0"/>
              <a:t> </a:t>
            </a:r>
            <a:r>
              <a:rPr lang="cs-CZ" b="1" dirty="0" err="1"/>
              <a:t>physicist</a:t>
            </a:r>
            <a:r>
              <a:rPr lang="cs-CZ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51169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90156" y="329498"/>
            <a:ext cx="7886700" cy="798656"/>
          </a:xfrm>
        </p:spPr>
        <p:txBody>
          <a:bodyPr/>
          <a:lstStyle/>
          <a:p>
            <a:r>
              <a:rPr lang="cs-CZ" dirty="0"/>
              <a:t>LEPTONY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1032" y="1146356"/>
            <a:ext cx="8181131" cy="532608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sz="2400" dirty="0"/>
              <a:t>Elektrony v atomovém obalu </a:t>
            </a:r>
            <a:r>
              <a:rPr lang="cs-CZ" sz="2400" b="1" dirty="0"/>
              <a:t>nevykazují</a:t>
            </a:r>
            <a:r>
              <a:rPr lang="cs-CZ" sz="2400" dirty="0"/>
              <a:t> při současných experimentech </a:t>
            </a:r>
            <a:r>
              <a:rPr lang="cs-CZ" sz="2400" b="1" dirty="0"/>
              <a:t>vnitřní strukturu </a:t>
            </a:r>
            <a:r>
              <a:rPr lang="cs-CZ" sz="2400" dirty="0"/>
              <a:t>(přesto je elektron součástí širší skupiny částic, kterým říkáme leptony, viz dříve). 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sz="2400" dirty="0"/>
              <a:t>Všechny leptony mají i v nejvytříbenějších experimentech </a:t>
            </a:r>
            <a:r>
              <a:rPr lang="cs-CZ" sz="2400" b="1" dirty="0">
                <a:solidFill>
                  <a:srgbClr val="FF0000"/>
                </a:solidFill>
              </a:rPr>
              <a:t>bodovou strukturu až do 10</a:t>
            </a:r>
            <a:r>
              <a:rPr lang="cs-CZ" sz="2400" b="1" baseline="30000" dirty="0">
                <a:solidFill>
                  <a:srgbClr val="FF0000"/>
                </a:solidFill>
              </a:rPr>
              <a:t>-18</a:t>
            </a:r>
            <a:r>
              <a:rPr lang="cs-CZ" sz="2400" b="1" dirty="0">
                <a:solidFill>
                  <a:srgbClr val="FF0000"/>
                </a:solidFill>
              </a:rPr>
              <a:t> m </a:t>
            </a:r>
            <a:r>
              <a:rPr lang="cs-CZ" sz="2400" dirty="0"/>
              <a:t>(tzn. nemají vnitřní strukturu). Zdá se tedy , že jde opravdu o elementární, dále nedělitelné tzv. </a:t>
            </a:r>
            <a:r>
              <a:rPr lang="cs-CZ" sz="2400" b="1" dirty="0"/>
              <a:t>FUNDAMENTÁLNÍ částice </a:t>
            </a:r>
            <a:r>
              <a:rPr lang="cs-CZ" sz="2400" dirty="0"/>
              <a:t>(?? viz dále).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374" y="599213"/>
            <a:ext cx="3625371" cy="4669038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10373358" y="1429925"/>
            <a:ext cx="1222441" cy="6199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522515" y="4574520"/>
            <a:ext cx="11364686" cy="16554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e- 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interagují 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elektromagnetickou interakcí (mají náboj)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                	i 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slabou interakcí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neutrina 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interagují 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jen slabou interakcí 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(proto je pro ně látka velmi průhledná, 	např.</a:t>
            </a:r>
            <a:r>
              <a:rPr kumimoji="0" lang="cs-CZ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sluneční neutrina projdou bez problémů celou zeměkoulí)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4128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2650" y="210746"/>
            <a:ext cx="7886700" cy="578961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LEPTONY – NEUTRINA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003" y="3941824"/>
            <a:ext cx="4786021" cy="264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Image result for neutrino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859" y="3941823"/>
            <a:ext cx="3888071" cy="264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Zástupný symbol pro obsah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33"/>
          <a:stretch/>
        </p:blipFill>
        <p:spPr>
          <a:xfrm>
            <a:off x="3219943" y="1758321"/>
            <a:ext cx="5180827" cy="2009768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3071" y="914398"/>
            <a:ext cx="9130553" cy="308164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2000" dirty="0"/>
              <a:t>Neutrina mají </a:t>
            </a:r>
            <a:r>
              <a:rPr lang="cs-CZ" sz="2000" b="1" dirty="0"/>
              <a:t>velmi malou hmotnost </a:t>
            </a:r>
            <a:r>
              <a:rPr lang="cs-CZ" sz="2000" dirty="0"/>
              <a:t>a </a:t>
            </a:r>
            <a:r>
              <a:rPr lang="cs-CZ" sz="2000" b="1" dirty="0"/>
              <a:t>šíří se téměř rychlostí světla</a:t>
            </a:r>
            <a:r>
              <a:rPr lang="cs-CZ" sz="2000" dirty="0"/>
              <a:t>. Neutrina se proto chovají jako </a:t>
            </a:r>
            <a:r>
              <a:rPr lang="cs-CZ" sz="2000" b="1" u="sng" dirty="0"/>
              <a:t>duchové</a:t>
            </a:r>
            <a:r>
              <a:rPr lang="cs-CZ" sz="2000" u="sng" dirty="0"/>
              <a:t> – umí procházet zdí a přeměňovat se jedno v druhé</a:t>
            </a:r>
            <a:r>
              <a:rPr lang="cs-CZ" sz="2000" dirty="0"/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cs-CZ" sz="20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555685" y="1932056"/>
            <a:ext cx="36036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FF0000"/>
                </a:solidFill>
              </a:rPr>
              <a:t>bodová struktura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FF0000"/>
                </a:solidFill>
              </a:rPr>
              <a:t>Spin 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FF0000"/>
                </a:solidFill>
              </a:rPr>
              <a:t>El. náboj 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8749" y="3335992"/>
            <a:ext cx="31083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65 miliard neutrin plochou nehtu (</a:t>
            </a:r>
            <a:r>
              <a:rPr lang="cs-CZ" dirty="0">
                <a:sym typeface="Symbol"/>
              </a:rPr>
              <a:t></a:t>
            </a:r>
            <a:r>
              <a:rPr lang="cs-CZ" dirty="0"/>
              <a:t>1 cm</a:t>
            </a:r>
            <a:r>
              <a:rPr lang="cs-CZ" baseline="30000" dirty="0"/>
              <a:t>2</a:t>
            </a:r>
            <a:r>
              <a:rPr lang="cs-CZ" dirty="0"/>
              <a:t>) každou sekundu (hlavně ze Slunce)</a:t>
            </a:r>
          </a:p>
          <a:p>
            <a:r>
              <a:rPr lang="cs-CZ" dirty="0"/>
              <a:t>Za celý život lidským tělem projde 10</a:t>
            </a:r>
            <a:r>
              <a:rPr lang="cs-CZ" baseline="30000" dirty="0"/>
              <a:t>23 </a:t>
            </a:r>
            <a:r>
              <a:rPr lang="cs-CZ" dirty="0"/>
              <a:t>neutrin - jen jedno jediné je ale zachyceno</a:t>
            </a:r>
          </a:p>
          <a:p>
            <a:endParaRPr lang="cs-CZ" dirty="0"/>
          </a:p>
          <a:p>
            <a:r>
              <a:rPr lang="cs-CZ" dirty="0"/>
              <a:t>V běžné jaderné elektrárně vzniká každou sekundu přes 50 000 neutrin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788" y="131120"/>
            <a:ext cx="2711824" cy="34321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312380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36462" y="371996"/>
            <a:ext cx="5396680" cy="691778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LEPTONY – NEUTRINA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67181" y="2353712"/>
            <a:ext cx="6559123" cy="296080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1800" b="1" dirty="0"/>
              <a:t>Leptonové číslo L </a:t>
            </a:r>
            <a:r>
              <a:rPr lang="cs-CZ" sz="1800" dirty="0"/>
              <a:t>– popisuje interakce leptonů: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Leptony +1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800" dirty="0" err="1"/>
              <a:t>Antileptony</a:t>
            </a:r>
            <a:r>
              <a:rPr lang="cs-CZ" sz="1800" dirty="0"/>
              <a:t> -1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Ostatní částice 0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1800" u="sng" dirty="0"/>
              <a:t>Při vzniku pozitronu </a:t>
            </a:r>
            <a:r>
              <a:rPr lang="cs-CZ" sz="1800" dirty="0"/>
              <a:t>(antičástice k elektronu) vznikne ještě </a:t>
            </a:r>
            <a:r>
              <a:rPr lang="cs-CZ" sz="1800" b="1" dirty="0"/>
              <a:t>elektronové neutrino</a:t>
            </a:r>
            <a:r>
              <a:rPr lang="cs-CZ" sz="1800" dirty="0"/>
              <a:t>, naopak </a:t>
            </a:r>
            <a:r>
              <a:rPr lang="cs-CZ" sz="1800" u="sng" dirty="0"/>
              <a:t>při vzniku elektronu </a:t>
            </a:r>
            <a:r>
              <a:rPr lang="cs-CZ" sz="1800" dirty="0"/>
              <a:t>(například při beta rozpadu) se objeví </a:t>
            </a:r>
            <a:r>
              <a:rPr lang="cs-CZ" sz="1800" b="1" dirty="0"/>
              <a:t>elektronové antineutrino</a:t>
            </a:r>
            <a:r>
              <a:rPr lang="cs-CZ" sz="1800" dirty="0"/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1800" b="1" dirty="0"/>
              <a:t>U ostatních elektronů je tomu obdobně</a:t>
            </a:r>
            <a:r>
              <a:rPr lang="cs-CZ" sz="1800" dirty="0"/>
              <a:t>. S těžkým elektronem (</a:t>
            </a:r>
            <a:r>
              <a:rPr lang="cs-CZ" sz="1800" dirty="0" err="1"/>
              <a:t>mionem</a:t>
            </a:r>
            <a:r>
              <a:rPr lang="cs-CZ" sz="1800" dirty="0"/>
              <a:t>) vzniká </a:t>
            </a:r>
            <a:r>
              <a:rPr lang="cs-CZ" sz="1800" dirty="0" err="1"/>
              <a:t>mionové</a:t>
            </a:r>
            <a:r>
              <a:rPr lang="cs-CZ" sz="1800" dirty="0"/>
              <a:t> antineutrino a s </a:t>
            </a:r>
            <a:r>
              <a:rPr lang="cs-CZ" sz="1800" dirty="0" err="1"/>
              <a:t>tauonem</a:t>
            </a:r>
            <a:r>
              <a:rPr lang="cs-CZ" sz="1800" dirty="0"/>
              <a:t> se vynoří </a:t>
            </a:r>
            <a:r>
              <a:rPr lang="cs-CZ" sz="1800" dirty="0" err="1"/>
              <a:t>tauonové</a:t>
            </a:r>
            <a:r>
              <a:rPr lang="cs-CZ" sz="1800" dirty="0"/>
              <a:t> antineutrino.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cs-CZ" sz="18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cs-CZ" sz="1800" dirty="0"/>
          </a:p>
        </p:txBody>
      </p:sp>
      <p:pic>
        <p:nvPicPr>
          <p:cNvPr id="7" name="Picture 2" descr="Image result for beta decay pic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2223039"/>
            <a:ext cx="3621087" cy="32835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544606" y="491664"/>
            <a:ext cx="1104675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sz="2000" dirty="0"/>
              <a:t>Spolu </a:t>
            </a:r>
            <a:r>
              <a:rPr lang="cs-CZ" sz="2000" u="sng" dirty="0"/>
              <a:t>s fotony nejhojnější částice </a:t>
            </a:r>
            <a:r>
              <a:rPr lang="cs-CZ" sz="2000" dirty="0"/>
              <a:t>ve vesmíru</a:t>
            </a:r>
            <a:endParaRPr lang="en-GB" sz="20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Neutrina jsou </a:t>
            </a:r>
            <a:r>
              <a:rPr lang="cs-CZ" sz="2000" b="1" dirty="0"/>
              <a:t>věrní souputníci elektronů</a:t>
            </a:r>
            <a:r>
              <a:rPr lang="cs-CZ" sz="2000" dirty="0"/>
              <a:t>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Pokud při slabé interakci vznikne lepton, musí se také objevit příslušná antičástice, tedy </a:t>
            </a:r>
            <a:r>
              <a:rPr lang="cs-CZ" sz="2000" dirty="0" err="1"/>
              <a:t>antilepton</a:t>
            </a:r>
            <a:r>
              <a:rPr lang="cs-CZ" sz="2000" dirty="0"/>
              <a:t>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dirty="0">
                <a:sym typeface="Wingdings" panose="05000000000000000000" pitchFamily="2" charset="2"/>
              </a:rPr>
              <a:t> </a:t>
            </a:r>
            <a:r>
              <a:rPr lang="cs-CZ" sz="2000" b="1" dirty="0">
                <a:solidFill>
                  <a:srgbClr val="FF0000"/>
                </a:solidFill>
              </a:rPr>
              <a:t>Zákon zachování leptonového čísla: </a:t>
            </a:r>
            <a:r>
              <a:rPr lang="cs-CZ" sz="2000" dirty="0"/>
              <a:t>celkové leptonové číslo (L) před a po interakci musí být stejné</a:t>
            </a:r>
          </a:p>
          <a:p>
            <a:endParaRPr lang="cs-CZ" sz="20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544606" y="5776382"/>
            <a:ext cx="112686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u="sng" dirty="0"/>
              <a:t>OBJEV NEUTRIN: ZÁHADA - spektra vyzařovaných beta-částic jsou </a:t>
            </a:r>
            <a:r>
              <a:rPr lang="cs-CZ" sz="2000" u="sng" dirty="0">
                <a:solidFill>
                  <a:srgbClr val="C00000"/>
                </a:solidFill>
              </a:rPr>
              <a:t>spojitá</a:t>
            </a:r>
            <a:r>
              <a:rPr lang="cs-CZ" sz="2000" u="sng" dirty="0"/>
              <a:t> </a:t>
            </a:r>
            <a:r>
              <a:rPr lang="cs-CZ" sz="2000" dirty="0"/>
              <a:t>s určitou </a:t>
            </a:r>
            <a:r>
              <a:rPr lang="cs-CZ" sz="2000" dirty="0">
                <a:solidFill>
                  <a:srgbClr val="C00000"/>
                </a:solidFill>
              </a:rPr>
              <a:t>maximální energií</a:t>
            </a:r>
            <a:r>
              <a:rPr lang="cs-CZ" sz="2000" dirty="0"/>
              <a:t>.</a:t>
            </a:r>
          </a:p>
          <a:p>
            <a:r>
              <a:rPr lang="cs-CZ" sz="2000" u="sng" dirty="0"/>
              <a:t>Vysvětlení: Energie rozpadu se rozdělí náhodně </a:t>
            </a:r>
            <a:r>
              <a:rPr lang="cs-CZ" sz="2000" dirty="0"/>
              <a:t>mezi </a:t>
            </a:r>
            <a:r>
              <a:rPr lang="cs-CZ" sz="2000" dirty="0">
                <a:solidFill>
                  <a:srgbClr val="C00000"/>
                </a:solidFill>
              </a:rPr>
              <a:t>elektron a antineutrino </a:t>
            </a:r>
            <a:r>
              <a:rPr lang="cs-CZ" sz="2000" dirty="0"/>
              <a:t>nebo mezi </a:t>
            </a:r>
            <a:r>
              <a:rPr lang="cs-CZ" sz="2000" dirty="0">
                <a:solidFill>
                  <a:srgbClr val="C00000"/>
                </a:solidFill>
              </a:rPr>
              <a:t>pozitron a neutrino</a:t>
            </a:r>
            <a:r>
              <a:rPr lang="cs-CZ" sz="2000" dirty="0"/>
              <a:t>.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5595712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511" y="382773"/>
            <a:ext cx="8221959" cy="6166469"/>
          </a:xfrm>
        </p:spPr>
      </p:pic>
      <p:pic>
        <p:nvPicPr>
          <p:cNvPr id="5" name="Picture 8" descr="http://image.tutorvista.com/content/nuclear-chemistry/nuclear-fission-uranium-with-slow-neutrons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560" y="4933443"/>
            <a:ext cx="1807166" cy="65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094016" y="4894028"/>
            <a:ext cx="653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např.</a:t>
            </a:r>
          </a:p>
        </p:txBody>
      </p:sp>
    </p:spTree>
    <p:extLst>
      <p:ext uri="{BB962C8B-B14F-4D97-AF65-F5344CB8AC3E}">
        <p14:creationId xmlns:p14="http://schemas.microsoft.com/office/powerpoint/2010/main" val="35357220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17623"/>
            <a:ext cx="10515600" cy="1325563"/>
          </a:xfrm>
        </p:spPr>
        <p:txBody>
          <a:bodyPr/>
          <a:lstStyle/>
          <a:p>
            <a:r>
              <a:rPr lang="cs-CZ" dirty="0"/>
              <a:t>OSCILACE NEUTRIN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1" y="1490353"/>
            <a:ext cx="7672449" cy="510639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cs-CZ" b="1" dirty="0"/>
              <a:t>Oscilace elektronových, </a:t>
            </a:r>
            <a:r>
              <a:rPr lang="cs-CZ" b="1" dirty="0" err="1"/>
              <a:t>mionových</a:t>
            </a:r>
            <a:r>
              <a:rPr lang="cs-CZ" b="1" dirty="0"/>
              <a:t> a </a:t>
            </a:r>
            <a:r>
              <a:rPr lang="cs-CZ" b="1" dirty="0" err="1"/>
              <a:t>tauonových</a:t>
            </a:r>
            <a:r>
              <a:rPr lang="cs-CZ" b="1" dirty="0"/>
              <a:t> neutrin (změna vůně) </a:t>
            </a:r>
            <a:r>
              <a:rPr lang="cs-CZ" dirty="0"/>
              <a:t>– dochází k samovolné přeměně mezi jednotlivými typy; pravděpodobnost, že při experimentu zachytíme neutrino v některé z jeho podob, se plynule mění.</a:t>
            </a:r>
          </a:p>
          <a:p>
            <a:pPr>
              <a:lnSpc>
                <a:spcPct val="120000"/>
              </a:lnSpc>
            </a:pPr>
            <a:r>
              <a:rPr lang="cs-CZ" dirty="0"/>
              <a:t>Nobelova cena za fyziku 2015</a:t>
            </a:r>
          </a:p>
          <a:p>
            <a:pPr>
              <a:lnSpc>
                <a:spcPct val="120000"/>
              </a:lnSpc>
            </a:pPr>
            <a:r>
              <a:rPr lang="en-GB" i="1" dirty="0"/>
              <a:t>“for the discovery of neutrino oscillations,</a:t>
            </a:r>
            <a:r>
              <a:rPr lang="cs-CZ" i="1" dirty="0"/>
              <a:t> </a:t>
            </a:r>
            <a:r>
              <a:rPr lang="en-GB" i="1" dirty="0"/>
              <a:t>which shows that neutrinos have mass</a:t>
            </a:r>
            <a:r>
              <a:rPr lang="cs-CZ" i="1" dirty="0"/>
              <a:t>“</a:t>
            </a:r>
            <a:endParaRPr lang="en-GB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cs-CZ" sz="1300" dirty="0"/>
          </a:p>
          <a:p>
            <a:pPr>
              <a:lnSpc>
                <a:spcPct val="120000"/>
              </a:lnSpc>
            </a:pPr>
            <a:r>
              <a:rPr lang="en-GB" dirty="0" err="1"/>
              <a:t>Takaaki</a:t>
            </a:r>
            <a:r>
              <a:rPr lang="en-GB" dirty="0"/>
              <a:t> </a:t>
            </a:r>
            <a:r>
              <a:rPr lang="en-GB" dirty="0" err="1"/>
              <a:t>Kajita</a:t>
            </a:r>
            <a:br>
              <a:rPr lang="en-GB" dirty="0"/>
            </a:br>
            <a:r>
              <a:rPr lang="en-GB" dirty="0"/>
              <a:t>Super-</a:t>
            </a:r>
            <a:r>
              <a:rPr lang="en-GB" dirty="0" err="1"/>
              <a:t>Kamiokande</a:t>
            </a:r>
            <a:r>
              <a:rPr lang="en-GB" dirty="0"/>
              <a:t> Collaboration</a:t>
            </a:r>
            <a:br>
              <a:rPr lang="en-GB" dirty="0"/>
            </a:br>
            <a:r>
              <a:rPr lang="en-GB" dirty="0"/>
              <a:t>University of Tokyo, Kashiwa, </a:t>
            </a:r>
            <a:r>
              <a:rPr lang="en-GB" dirty="0" err="1"/>
              <a:t>Japa</a:t>
            </a:r>
            <a:r>
              <a:rPr lang="cs-CZ" dirty="0"/>
              <a:t>n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Arthur B. McDonald</a:t>
            </a:r>
            <a:br>
              <a:rPr lang="en-GB" dirty="0"/>
            </a:br>
            <a:r>
              <a:rPr lang="en-GB" dirty="0"/>
              <a:t>Sudbury Neutrino Observatory Collaboration</a:t>
            </a:r>
            <a:br>
              <a:rPr lang="en-GB" dirty="0"/>
            </a:br>
            <a:r>
              <a:rPr lang="en-GB" dirty="0"/>
              <a:t>Queen’s University, Kingston, Canada</a:t>
            </a:r>
            <a:endParaRPr lang="en-GB" sz="2000" dirty="0"/>
          </a:p>
          <a:p>
            <a:pPr>
              <a:lnSpc>
                <a:spcPct val="120000"/>
              </a:lnSpc>
            </a:pPr>
            <a:endParaRPr lang="cs-CZ" dirty="0"/>
          </a:p>
          <a:p>
            <a:pPr>
              <a:lnSpc>
                <a:spcPct val="120000"/>
              </a:lnSpc>
            </a:pPr>
            <a:endParaRPr lang="cs-CZ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10649" y="310255"/>
            <a:ext cx="2346611" cy="1731798"/>
          </a:xfrm>
          <a:prstGeom prst="rect">
            <a:avLst/>
          </a:prstGeom>
        </p:spPr>
      </p:pic>
      <p:pic>
        <p:nvPicPr>
          <p:cNvPr id="6" name="Picture 11" descr="Takaaki Kajita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924" y="2430176"/>
            <a:ext cx="1606061" cy="16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 descr="Arthur B. McDonald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924" y="4324217"/>
            <a:ext cx="1606061" cy="16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00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35777" y="935143"/>
            <a:ext cx="7886700" cy="1325563"/>
          </a:xfrm>
        </p:spPr>
        <p:txBody>
          <a:bodyPr/>
          <a:lstStyle/>
          <a:p>
            <a:r>
              <a:rPr lang="cs-CZ" b="1" dirty="0"/>
              <a:t>Zajímavost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0457" y="4132613"/>
            <a:ext cx="8193067" cy="2322357"/>
          </a:xfrm>
        </p:spPr>
        <p:txBody>
          <a:bodyPr>
            <a:normAutofit/>
          </a:bodyPr>
          <a:lstStyle/>
          <a:p>
            <a:r>
              <a:rPr lang="cs-CZ" dirty="0"/>
              <a:t>V roce 2011 se zdálo, že neutrina létají z komplexu CERN do Gran </a:t>
            </a:r>
            <a:r>
              <a:rPr lang="cs-CZ" dirty="0" err="1"/>
              <a:t>Sasso</a:t>
            </a:r>
            <a:r>
              <a:rPr lang="cs-CZ" dirty="0"/>
              <a:t> nadsvětelnou rychlostí – na vině byl povytažený konektor optického vlákna (u experimentu Opera), které zajišťovalo komunikaci mezi podzemní a nadzemní částí laboratoře.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658" y="715154"/>
            <a:ext cx="4655275" cy="309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798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LEPTONY – ELEKTRONY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0476" y="1484417"/>
            <a:ext cx="10903324" cy="5124201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cs-CZ" b="1" dirty="0"/>
              <a:t>Elektron je první objevenou elementární částicí</a:t>
            </a:r>
            <a:r>
              <a:rPr lang="cs-CZ" dirty="0"/>
              <a:t>. Nalezl ho anglický fyzik John </a:t>
            </a:r>
            <a:r>
              <a:rPr lang="cs-CZ" b="1" dirty="0"/>
              <a:t>Joseph Thomson </a:t>
            </a:r>
            <a:r>
              <a:rPr lang="cs-CZ" dirty="0"/>
              <a:t>(1856–1940) v roce 1897 v katodovém záření.</a:t>
            </a:r>
          </a:p>
          <a:p>
            <a:pPr>
              <a:lnSpc>
                <a:spcPct val="120000"/>
              </a:lnSpc>
            </a:pPr>
            <a:r>
              <a:rPr lang="cs-CZ" dirty="0"/>
              <a:t>Elektron hraje nesmírně důležitou roli v atomární látce. </a:t>
            </a:r>
            <a:r>
              <a:rPr lang="cs-CZ" u="sng" dirty="0"/>
              <a:t>Rozdílné chování různých atomů je způsobeno rozdílnou konfigurací elektronových obalů </a:t>
            </a:r>
            <a:r>
              <a:rPr lang="cs-CZ" u="sng" dirty="0">
                <a:sym typeface="Wingdings" pitchFamily="2" charset="2"/>
              </a:rPr>
              <a:t> </a:t>
            </a:r>
            <a:r>
              <a:rPr lang="cs-CZ" b="1" u="sng" dirty="0">
                <a:solidFill>
                  <a:srgbClr val="C00000"/>
                </a:solidFill>
                <a:sym typeface="Wingdings" pitchFamily="2" charset="2"/>
              </a:rPr>
              <a:t>kdyby e- nebyly fermiony (</a:t>
            </a:r>
            <a:r>
              <a:rPr lang="cs-CZ" b="1" u="sng" dirty="0" err="1">
                <a:solidFill>
                  <a:srgbClr val="C00000"/>
                </a:solidFill>
                <a:sym typeface="Wingdings" pitchFamily="2" charset="2"/>
              </a:rPr>
              <a:t>Pauliho</a:t>
            </a:r>
            <a:r>
              <a:rPr lang="cs-CZ" b="1" u="sng" dirty="0">
                <a:solidFill>
                  <a:srgbClr val="C00000"/>
                </a:solidFill>
                <a:sym typeface="Wingdings" pitchFamily="2" charset="2"/>
              </a:rPr>
              <a:t> vylučovací princip), nemohly by existovat různé atomy</a:t>
            </a:r>
            <a:r>
              <a:rPr lang="cs-CZ" dirty="0"/>
              <a:t>. </a:t>
            </a:r>
          </a:p>
          <a:p>
            <a:pPr>
              <a:lnSpc>
                <a:spcPct val="120000"/>
              </a:lnSpc>
            </a:pPr>
            <a:r>
              <a:rPr lang="cs-CZ" dirty="0"/>
              <a:t>Makroskopický pohyb elektronů vnímáme jako </a:t>
            </a:r>
            <a:r>
              <a:rPr lang="cs-CZ" u="sng" dirty="0">
                <a:solidFill>
                  <a:srgbClr val="C00000"/>
                </a:solidFill>
              </a:rPr>
              <a:t>elektrický proud</a:t>
            </a:r>
            <a:r>
              <a:rPr lang="cs-CZ" dirty="0"/>
              <a:t>.</a:t>
            </a:r>
          </a:p>
          <a:p>
            <a:pPr>
              <a:lnSpc>
                <a:spcPct val="120000"/>
              </a:lnSpc>
            </a:pPr>
            <a:r>
              <a:rPr lang="cs-CZ" dirty="0"/>
              <a:t>Pohyb elektronů a jejich vlastnosti jsou základem veškerých elektronických (využívají náboj) a </a:t>
            </a:r>
            <a:r>
              <a:rPr lang="cs-CZ" dirty="0" err="1"/>
              <a:t>spintronických</a:t>
            </a:r>
            <a:r>
              <a:rPr lang="cs-CZ" dirty="0"/>
              <a:t> (využívají spin) zařízení.</a:t>
            </a:r>
          </a:p>
          <a:p>
            <a:pPr>
              <a:lnSpc>
                <a:spcPct val="120000"/>
              </a:lnSpc>
            </a:pPr>
            <a:r>
              <a:rPr lang="cs-CZ" u="sng" dirty="0"/>
              <a:t>Existenci antičástice k elektronu (</a:t>
            </a:r>
            <a:r>
              <a:rPr lang="cs-CZ" b="1" u="sng" dirty="0">
                <a:solidFill>
                  <a:srgbClr val="C00000"/>
                </a:solidFill>
              </a:rPr>
              <a:t>pozitronu</a:t>
            </a:r>
            <a:r>
              <a:rPr lang="cs-CZ" u="sng" dirty="0"/>
              <a:t>) teoreticky předpověděl </a:t>
            </a:r>
            <a:r>
              <a:rPr lang="cs-CZ" b="1" dirty="0"/>
              <a:t>Paul </a:t>
            </a:r>
            <a:r>
              <a:rPr lang="cs-CZ" b="1" dirty="0" err="1"/>
              <a:t>Dirac</a:t>
            </a:r>
            <a:r>
              <a:rPr lang="cs-CZ" b="1" dirty="0"/>
              <a:t> </a:t>
            </a:r>
            <a:r>
              <a:rPr lang="cs-CZ" dirty="0"/>
              <a:t>(1902–1984) v roce 1928.</a:t>
            </a:r>
          </a:p>
          <a:p>
            <a:pPr>
              <a:lnSpc>
                <a:spcPct val="120000"/>
              </a:lnSpc>
            </a:pPr>
            <a:r>
              <a:rPr lang="cs-CZ" dirty="0"/>
              <a:t>Pozitron byl objeven v roce 1932 </a:t>
            </a:r>
            <a:r>
              <a:rPr lang="cs-CZ" b="1" dirty="0"/>
              <a:t>Carlem Andersonem </a:t>
            </a:r>
            <a:r>
              <a:rPr lang="cs-CZ" dirty="0"/>
              <a:t>(1905–1991) </a:t>
            </a:r>
            <a:r>
              <a:rPr lang="cs-CZ" u="sng" dirty="0"/>
              <a:t>v kosmickém záření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24364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6188" y="240503"/>
            <a:ext cx="5162042" cy="1325563"/>
          </a:xfrm>
        </p:spPr>
        <p:txBody>
          <a:bodyPr/>
          <a:lstStyle/>
          <a:p>
            <a:pPr algn="ctr"/>
            <a:r>
              <a:rPr lang="cs-CZ" b="1" dirty="0"/>
              <a:t>LEPTONY – MIONY, TAUONY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29015" y="566833"/>
            <a:ext cx="5807947" cy="6350369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cs-CZ" dirty="0" err="1"/>
              <a:t>Miony</a:t>
            </a:r>
            <a:r>
              <a:rPr lang="cs-CZ" dirty="0"/>
              <a:t> s relativistickými rychlostmi </a:t>
            </a:r>
            <a:r>
              <a:rPr lang="cs-CZ" u="sng" dirty="0"/>
              <a:t>vznikají</a:t>
            </a:r>
            <a:r>
              <a:rPr lang="cs-CZ" dirty="0"/>
              <a:t> </a:t>
            </a:r>
            <a:r>
              <a:rPr lang="cs-CZ" u="sng" dirty="0"/>
              <a:t>interakcí kosmického záření s horními vrstvami atmosféry</a:t>
            </a:r>
            <a:r>
              <a:rPr lang="cs-CZ" dirty="0"/>
              <a:t>. </a:t>
            </a:r>
          </a:p>
          <a:p>
            <a:pPr>
              <a:lnSpc>
                <a:spcPct val="120000"/>
              </a:lnSpc>
            </a:pPr>
            <a:r>
              <a:rPr lang="cs-CZ" dirty="0"/>
              <a:t>Vzhledem ke své krátké době života by neměl </a:t>
            </a:r>
            <a:r>
              <a:rPr lang="cs-CZ" dirty="0" err="1"/>
              <a:t>mion</a:t>
            </a:r>
            <a:r>
              <a:rPr lang="cs-CZ" dirty="0"/>
              <a:t> nikdy dopadnout na zemský povrch. </a:t>
            </a:r>
          </a:p>
          <a:p>
            <a:pPr>
              <a:lnSpc>
                <a:spcPct val="120000"/>
              </a:lnSpc>
            </a:pPr>
            <a:r>
              <a:rPr lang="cs-CZ" dirty="0"/>
              <a:t>Avšak díky dilataci času žije </a:t>
            </a:r>
            <a:r>
              <a:rPr lang="cs-CZ" dirty="0" err="1"/>
              <a:t>mion</a:t>
            </a:r>
            <a:r>
              <a:rPr lang="cs-CZ" dirty="0"/>
              <a:t> z hlediska pozorovatele na Zemi „déle“ a má dosti času, aby dopadl na povrch Země. Z hlediska </a:t>
            </a:r>
            <a:r>
              <a:rPr lang="cs-CZ" dirty="0" err="1"/>
              <a:t>mionu</a:t>
            </a:r>
            <a:r>
              <a:rPr lang="cs-CZ" dirty="0"/>
              <a:t> se Země „přibližuje“ relativistickou rychlostí a díky kontrakci vzdálenosti letí </a:t>
            </a:r>
            <a:r>
              <a:rPr lang="cs-CZ" dirty="0" err="1"/>
              <a:t>mion</a:t>
            </a:r>
            <a:r>
              <a:rPr lang="cs-CZ" dirty="0"/>
              <a:t> k povrchu Země jen zlomek skutečné vzdálenosti. Vidíme, že z hlediska obou souřadnicových soustav je výsledek stejný, </a:t>
            </a:r>
            <a:r>
              <a:rPr lang="cs-CZ" dirty="0" err="1"/>
              <a:t>mion</a:t>
            </a:r>
            <a:r>
              <a:rPr lang="cs-CZ" dirty="0"/>
              <a:t> dopadne na povrch Země.</a:t>
            </a:r>
          </a:p>
          <a:p>
            <a:pPr>
              <a:lnSpc>
                <a:spcPct val="120000"/>
              </a:lnSpc>
            </a:pPr>
            <a:r>
              <a:rPr lang="cs-CZ" u="sng" dirty="0"/>
              <a:t>U hladiny moře </a:t>
            </a:r>
            <a:r>
              <a:rPr lang="cs-CZ" dirty="0"/>
              <a:t>je možné detekovat přibližně              </a:t>
            </a:r>
            <a:r>
              <a:rPr lang="cs-CZ" b="1" dirty="0"/>
              <a:t>1 </a:t>
            </a:r>
            <a:r>
              <a:rPr lang="cs-CZ" b="1" dirty="0" err="1"/>
              <a:t>mion</a:t>
            </a:r>
            <a:r>
              <a:rPr lang="cs-CZ" b="1" dirty="0"/>
              <a:t> dopadající na cm</a:t>
            </a:r>
            <a:r>
              <a:rPr lang="cs-CZ" b="1" baseline="30000" dirty="0"/>
              <a:t>2</a:t>
            </a:r>
            <a:r>
              <a:rPr lang="cs-CZ" b="1" dirty="0"/>
              <a:t> za minutu</a:t>
            </a:r>
            <a:r>
              <a:rPr lang="cs-CZ" dirty="0"/>
              <a:t>. Tyto </a:t>
            </a:r>
            <a:r>
              <a:rPr lang="cs-CZ" dirty="0" err="1"/>
              <a:t>miony</a:t>
            </a:r>
            <a:r>
              <a:rPr lang="cs-CZ" dirty="0"/>
              <a:t> pocházejí ze sekundárních spršek kosmického záření.</a:t>
            </a:r>
          </a:p>
          <a:p>
            <a:endParaRPr lang="cs-CZ" dirty="0"/>
          </a:p>
        </p:txBody>
      </p:sp>
      <p:pic>
        <p:nvPicPr>
          <p:cNvPr id="4" name="Picture 8" descr="http://www.twinkletoesengineering.info/neutrino_atmospheric_neutrino_flu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659" y="2564294"/>
            <a:ext cx="3945914" cy="330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77154" y="1405006"/>
            <a:ext cx="5808008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800" b="1" dirty="0" err="1">
                <a:solidFill>
                  <a:srgbClr val="FF0000"/>
                </a:solidFill>
              </a:rPr>
              <a:t>Mion</a:t>
            </a:r>
            <a:r>
              <a:rPr lang="cs-CZ" sz="2800" b="1" dirty="0">
                <a:solidFill>
                  <a:srgbClr val="FF0000"/>
                </a:solidFill>
              </a:rPr>
              <a:t>, těžký e-,</a:t>
            </a:r>
            <a:r>
              <a:rPr lang="cs-CZ" sz="2000" dirty="0"/>
              <a:t> se </a:t>
            </a:r>
            <a:r>
              <a:rPr lang="cs-CZ" sz="2000" b="1" dirty="0"/>
              <a:t>chová</a:t>
            </a:r>
            <a:r>
              <a:rPr lang="cs-CZ" sz="2000" dirty="0"/>
              <a:t> </a:t>
            </a:r>
            <a:r>
              <a:rPr lang="cs-CZ" sz="2000" b="1" dirty="0"/>
              <a:t>velmi podobně jako elektron</a:t>
            </a:r>
            <a:r>
              <a:rPr lang="cs-CZ" sz="2000" dirty="0"/>
              <a:t>. Má hmotnost </a:t>
            </a:r>
            <a:r>
              <a:rPr lang="cs-CZ" sz="2000" b="1" dirty="0"/>
              <a:t>207 </a:t>
            </a:r>
            <a:r>
              <a:rPr lang="cs-CZ" sz="2000" b="1" i="1" dirty="0" err="1"/>
              <a:t>m</a:t>
            </a:r>
            <a:r>
              <a:rPr lang="cs-CZ" sz="2000" b="1" i="1" baseline="-25000" dirty="0" err="1"/>
              <a:t>e</a:t>
            </a:r>
            <a:r>
              <a:rPr lang="cs-CZ" sz="2000" dirty="0"/>
              <a:t>.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u="sng" dirty="0"/>
              <a:t>Doba života </a:t>
            </a:r>
            <a:r>
              <a:rPr lang="cs-CZ" sz="2000" dirty="0"/>
              <a:t>je přibližně </a:t>
            </a:r>
            <a:r>
              <a:rPr lang="cs-CZ" sz="2000" b="1" dirty="0"/>
              <a:t>2,2 </a:t>
            </a:r>
            <a:r>
              <a:rPr lang="cs-CZ" sz="2000" b="1" dirty="0" err="1"/>
              <a:t>ms</a:t>
            </a:r>
            <a:r>
              <a:rPr lang="cs-CZ" sz="2000" dirty="0"/>
              <a:t>. Potom se těžký elektron rozpadá na normální elektron a neutrina: </a:t>
            </a:r>
            <a:r>
              <a:rPr lang="el-GR" sz="2000" b="1" dirty="0"/>
              <a:t>μ</a:t>
            </a:r>
            <a:r>
              <a:rPr lang="el-GR" sz="2000" b="1" baseline="30000" dirty="0"/>
              <a:t>−</a:t>
            </a:r>
            <a:r>
              <a:rPr lang="el-GR" sz="2000" b="1" dirty="0"/>
              <a:t> → </a:t>
            </a:r>
            <a:r>
              <a:rPr lang="cs-CZ" sz="2000" b="1" dirty="0"/>
              <a:t>e</a:t>
            </a:r>
            <a:r>
              <a:rPr lang="cs-CZ" sz="2000" b="1" baseline="30000" dirty="0"/>
              <a:t>−</a:t>
            </a:r>
            <a:r>
              <a:rPr lang="cs-CZ" sz="2000" b="1" dirty="0"/>
              <a:t> + ͞</a:t>
            </a:r>
            <a:r>
              <a:rPr lang="el-GR" sz="2000" b="1" dirty="0"/>
              <a:t>ν</a:t>
            </a:r>
            <a:r>
              <a:rPr lang="cs-CZ" sz="2000" b="1" baseline="-25000" dirty="0"/>
              <a:t>e</a:t>
            </a:r>
            <a:r>
              <a:rPr lang="cs-CZ" sz="2000" b="1" dirty="0"/>
              <a:t> + </a:t>
            </a:r>
            <a:r>
              <a:rPr lang="el-GR" sz="2000" b="1" dirty="0"/>
              <a:t>ν</a:t>
            </a:r>
            <a:r>
              <a:rPr lang="el-GR" sz="2000" b="1" baseline="-25000" dirty="0"/>
              <a:t>μ</a:t>
            </a:r>
            <a:r>
              <a:rPr lang="el-GR" sz="2000" dirty="0"/>
              <a:t>.</a:t>
            </a:r>
            <a:endParaRPr lang="cs-CZ" sz="2000" dirty="0"/>
          </a:p>
        </p:txBody>
      </p:sp>
      <p:sp>
        <p:nvSpPr>
          <p:cNvPr id="6" name="Obdélník 5"/>
          <p:cNvSpPr/>
          <p:nvPr/>
        </p:nvSpPr>
        <p:spPr>
          <a:xfrm>
            <a:off x="351118" y="5829616"/>
            <a:ext cx="11740402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271463">
              <a:lnSpc>
                <a:spcPct val="120000"/>
              </a:lnSpc>
              <a:spcBef>
                <a:spcPts val="700"/>
              </a:spcBef>
              <a:buFont typeface="Arial" pitchFamily="34" charset="0"/>
              <a:buChar char="•"/>
            </a:pPr>
            <a:r>
              <a:rPr lang="cs-CZ" sz="2800" b="1" dirty="0">
                <a:solidFill>
                  <a:srgbClr val="FF0000"/>
                </a:solidFill>
              </a:rPr>
              <a:t>TAUON</a:t>
            </a:r>
            <a:r>
              <a:rPr lang="cs-CZ" b="1" dirty="0">
                <a:solidFill>
                  <a:srgbClr val="FF0000"/>
                </a:solidFill>
              </a:rPr>
              <a:t> (Lepton </a:t>
            </a:r>
            <a:r>
              <a:rPr lang="cs-CZ" b="1" dirty="0">
                <a:solidFill>
                  <a:srgbClr val="FF0000"/>
                </a:solidFill>
                <a:latin typeface="Symbol" panose="05050102010706020507" pitchFamily="18" charset="2"/>
              </a:rPr>
              <a:t>t</a:t>
            </a:r>
            <a:r>
              <a:rPr lang="cs-CZ" b="1" dirty="0">
                <a:solidFill>
                  <a:srgbClr val="FF0000"/>
                </a:solidFill>
              </a:rPr>
              <a:t>): velmi těžký „elektron“, </a:t>
            </a:r>
            <a:r>
              <a:rPr lang="cs-CZ" b="1" dirty="0"/>
              <a:t>nestabilní</a:t>
            </a:r>
            <a:r>
              <a:rPr lang="cs-CZ" dirty="0"/>
              <a:t> částice s dobou života 0,3 </a:t>
            </a:r>
            <a:r>
              <a:rPr lang="cs-CZ" dirty="0" err="1"/>
              <a:t>ps</a:t>
            </a:r>
            <a:r>
              <a:rPr lang="cs-CZ" dirty="0"/>
              <a:t>. Rozpadá se na své lehčí dvojníky (e- nebo </a:t>
            </a:r>
            <a:r>
              <a:rPr lang="cs-CZ" dirty="0" err="1"/>
              <a:t>mion</a:t>
            </a:r>
            <a:r>
              <a:rPr lang="cs-CZ" dirty="0"/>
              <a:t>) a neutrina.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333595" y="3609870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mion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411200" y="3722076"/>
            <a:ext cx="10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antimion</a:t>
            </a:r>
            <a:endParaRPr lang="cs-CZ" dirty="0"/>
          </a:p>
        </p:txBody>
      </p:sp>
      <p:sp>
        <p:nvSpPr>
          <p:cNvPr id="9" name="Elipsa 8"/>
          <p:cNvSpPr/>
          <p:nvPr/>
        </p:nvSpPr>
        <p:spPr>
          <a:xfrm>
            <a:off x="3828423" y="3627454"/>
            <a:ext cx="562706" cy="4873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Elipsa 9"/>
          <p:cNvSpPr/>
          <p:nvPr/>
        </p:nvSpPr>
        <p:spPr>
          <a:xfrm>
            <a:off x="2363038" y="3910483"/>
            <a:ext cx="562706" cy="4873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33255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44832" y="500199"/>
            <a:ext cx="7886700" cy="798656"/>
          </a:xfrm>
        </p:spPr>
        <p:txBody>
          <a:bodyPr/>
          <a:lstStyle/>
          <a:p>
            <a:r>
              <a:rPr lang="cs-CZ" dirty="0"/>
              <a:t>LEPTONY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379" y="1549729"/>
            <a:ext cx="5777345" cy="4186041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6082526" y="223493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–</a:t>
            </a:r>
          </a:p>
        </p:txBody>
      </p:sp>
      <p:sp>
        <p:nvSpPr>
          <p:cNvPr id="7" name="Obdélník 6"/>
          <p:cNvSpPr/>
          <p:nvPr/>
        </p:nvSpPr>
        <p:spPr>
          <a:xfrm>
            <a:off x="6082526" y="267827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–</a:t>
            </a:r>
          </a:p>
        </p:txBody>
      </p:sp>
      <p:sp>
        <p:nvSpPr>
          <p:cNvPr id="8" name="Obdélník 7"/>
          <p:cNvSpPr/>
          <p:nvPr/>
        </p:nvSpPr>
        <p:spPr>
          <a:xfrm>
            <a:off x="6082526" y="3145376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–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256768" y="2817387"/>
            <a:ext cx="1286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Těžké elektrony</a:t>
            </a:r>
          </a:p>
        </p:txBody>
      </p:sp>
      <p:sp>
        <p:nvSpPr>
          <p:cNvPr id="10" name="Levá složená závorka 9"/>
          <p:cNvSpPr/>
          <p:nvPr/>
        </p:nvSpPr>
        <p:spPr>
          <a:xfrm>
            <a:off x="3643748" y="2724444"/>
            <a:ext cx="85885" cy="832216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2479966" y="3463717"/>
            <a:ext cx="13894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Na rozdíl od e- jsou těžší a nestálé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1998851" y="4480797"/>
            <a:ext cx="180065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W = slabá </a:t>
            </a:r>
          </a:p>
          <a:p>
            <a:r>
              <a:rPr lang="cs-CZ" sz="1400" dirty="0"/>
              <a:t>E = elektromagnetická </a:t>
            </a:r>
          </a:p>
          <a:p>
            <a:r>
              <a:rPr lang="cs-CZ" sz="1400" dirty="0"/>
              <a:t>S = silná</a:t>
            </a:r>
          </a:p>
          <a:p>
            <a:r>
              <a:rPr lang="cs-CZ" sz="1400" i="1" dirty="0" err="1"/>
              <a:t>m</a:t>
            </a:r>
            <a:r>
              <a:rPr lang="cs-CZ" sz="1400" i="1" baseline="-25000" dirty="0" err="1"/>
              <a:t>e</a:t>
            </a:r>
            <a:r>
              <a:rPr lang="cs-CZ" sz="1400" dirty="0"/>
              <a:t> = 9,1×10</a:t>
            </a:r>
            <a:r>
              <a:rPr lang="cs-CZ" sz="1400" baseline="-25000" dirty="0"/>
              <a:t>–31</a:t>
            </a:r>
            <a:r>
              <a:rPr lang="cs-CZ" sz="1400" dirty="0"/>
              <a:t> kg</a:t>
            </a:r>
          </a:p>
          <a:p>
            <a:r>
              <a:rPr lang="cs-CZ" sz="1400" dirty="0"/>
              <a:t> </a:t>
            </a:r>
            <a:r>
              <a:rPr lang="cs-CZ" sz="1400" i="1" dirty="0"/>
              <a:t>e</a:t>
            </a:r>
            <a:r>
              <a:rPr lang="cs-CZ" sz="1400" dirty="0"/>
              <a:t> = 1,6×10</a:t>
            </a:r>
            <a:r>
              <a:rPr lang="cs-CZ" sz="1400" baseline="30000" dirty="0"/>
              <a:t>–19</a:t>
            </a:r>
            <a:r>
              <a:rPr lang="cs-CZ" sz="1400" dirty="0"/>
              <a:t> C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4811157" y="5474159"/>
            <a:ext cx="13382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Poměrně hmotnější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4886365" y="4753723"/>
            <a:ext cx="7583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minimální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4886365" y="3970339"/>
            <a:ext cx="7583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minimální</a:t>
            </a:r>
          </a:p>
        </p:txBody>
      </p:sp>
      <p:sp>
        <p:nvSpPr>
          <p:cNvPr id="17" name="Elipsa 16"/>
          <p:cNvSpPr/>
          <p:nvPr/>
        </p:nvSpPr>
        <p:spPr>
          <a:xfrm>
            <a:off x="4702629" y="2622620"/>
            <a:ext cx="1125415" cy="97469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38475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2650" y="2063305"/>
            <a:ext cx="7886700" cy="1325563"/>
          </a:xfrm>
        </p:spPr>
        <p:txBody>
          <a:bodyPr/>
          <a:lstStyle/>
          <a:p>
            <a:pPr algn="ctr"/>
            <a:r>
              <a:rPr lang="cs-CZ" b="1" dirty="0"/>
              <a:t>HADRONY</a:t>
            </a:r>
            <a:br>
              <a:rPr lang="cs-CZ" b="1" dirty="0"/>
            </a:b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250287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897DEB4-4A88-4293-A935-9B25506C1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BE42BC3-6707-4CBF-9386-048B994A4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3886" y="0"/>
            <a:ext cx="7538114" cy="6858000"/>
          </a:xfrm>
          <a:custGeom>
            <a:avLst/>
            <a:gdLst>
              <a:gd name="connsiteX0" fmla="*/ 366246 w 7538114"/>
              <a:gd name="connsiteY0" fmla="*/ 0 h 6858000"/>
              <a:gd name="connsiteX1" fmla="*/ 2830292 w 7538114"/>
              <a:gd name="connsiteY1" fmla="*/ 0 h 6858000"/>
              <a:gd name="connsiteX2" fmla="*/ 3903260 w 7538114"/>
              <a:gd name="connsiteY2" fmla="*/ 0 h 6858000"/>
              <a:gd name="connsiteX3" fmla="*/ 4597266 w 7538114"/>
              <a:gd name="connsiteY3" fmla="*/ 0 h 6858000"/>
              <a:gd name="connsiteX4" fmla="*/ 7192370 w 7538114"/>
              <a:gd name="connsiteY4" fmla="*/ 0 h 6858000"/>
              <a:gd name="connsiteX5" fmla="*/ 7538114 w 7538114"/>
              <a:gd name="connsiteY5" fmla="*/ 0 h 6858000"/>
              <a:gd name="connsiteX6" fmla="*/ 7538114 w 7538114"/>
              <a:gd name="connsiteY6" fmla="*/ 6858000 h 6858000"/>
              <a:gd name="connsiteX7" fmla="*/ 7192370 w 7538114"/>
              <a:gd name="connsiteY7" fmla="*/ 6858000 h 6858000"/>
              <a:gd name="connsiteX8" fmla="*/ 4597266 w 7538114"/>
              <a:gd name="connsiteY8" fmla="*/ 6858000 h 6858000"/>
              <a:gd name="connsiteX9" fmla="*/ 3903260 w 7538114"/>
              <a:gd name="connsiteY9" fmla="*/ 6858000 h 6858000"/>
              <a:gd name="connsiteX10" fmla="*/ 2830292 w 7538114"/>
              <a:gd name="connsiteY10" fmla="*/ 6858000 h 6858000"/>
              <a:gd name="connsiteX11" fmla="*/ 170314 w 7538114"/>
              <a:gd name="connsiteY11" fmla="*/ 6858000 h 6858000"/>
              <a:gd name="connsiteX12" fmla="*/ 170341 w 7538114"/>
              <a:gd name="connsiteY12" fmla="*/ 6857759 h 6858000"/>
              <a:gd name="connsiteX13" fmla="*/ 173485 w 7538114"/>
              <a:gd name="connsiteY13" fmla="*/ 6852129 h 6858000"/>
              <a:gd name="connsiteX14" fmla="*/ 167544 w 7538114"/>
              <a:gd name="connsiteY14" fmla="*/ 6830335 h 6858000"/>
              <a:gd name="connsiteX15" fmla="*/ 163472 w 7538114"/>
              <a:gd name="connsiteY15" fmla="*/ 6796707 h 6858000"/>
              <a:gd name="connsiteX16" fmla="*/ 160535 w 7538114"/>
              <a:gd name="connsiteY16" fmla="*/ 6780725 h 6858000"/>
              <a:gd name="connsiteX17" fmla="*/ 162318 w 7538114"/>
              <a:gd name="connsiteY17" fmla="*/ 6767829 h 6858000"/>
              <a:gd name="connsiteX18" fmla="*/ 162771 w 7538114"/>
              <a:gd name="connsiteY18" fmla="*/ 6694444 h 6858000"/>
              <a:gd name="connsiteX19" fmla="*/ 165604 w 7538114"/>
              <a:gd name="connsiteY19" fmla="*/ 6677569 h 6858000"/>
              <a:gd name="connsiteX20" fmla="*/ 171255 w 7538114"/>
              <a:gd name="connsiteY20" fmla="*/ 6669571 h 6858000"/>
              <a:gd name="connsiteX21" fmla="*/ 169240 w 7538114"/>
              <a:gd name="connsiteY21" fmla="*/ 6663304 h 6858000"/>
              <a:gd name="connsiteX22" fmla="*/ 169039 w 7538114"/>
              <a:gd name="connsiteY22" fmla="*/ 6618916 h 6858000"/>
              <a:gd name="connsiteX23" fmla="*/ 168392 w 7538114"/>
              <a:gd name="connsiteY23" fmla="*/ 6589960 h 6858000"/>
              <a:gd name="connsiteX24" fmla="*/ 160636 w 7538114"/>
              <a:gd name="connsiteY24" fmla="*/ 6588200 h 6858000"/>
              <a:gd name="connsiteX25" fmla="*/ 157872 w 7538114"/>
              <a:gd name="connsiteY25" fmla="*/ 6562416 h 6858000"/>
              <a:gd name="connsiteX26" fmla="*/ 162851 w 7538114"/>
              <a:gd name="connsiteY26" fmla="*/ 6534939 h 6858000"/>
              <a:gd name="connsiteX27" fmla="*/ 162153 w 7538114"/>
              <a:gd name="connsiteY27" fmla="*/ 6502552 h 6858000"/>
              <a:gd name="connsiteX28" fmla="*/ 161821 w 7538114"/>
              <a:gd name="connsiteY28" fmla="*/ 6483172 h 6858000"/>
              <a:gd name="connsiteX29" fmla="*/ 154586 w 7538114"/>
              <a:gd name="connsiteY29" fmla="*/ 6432309 h 6858000"/>
              <a:gd name="connsiteX30" fmla="*/ 127078 w 7538114"/>
              <a:gd name="connsiteY30" fmla="*/ 6349783 h 6858000"/>
              <a:gd name="connsiteX31" fmla="*/ 123181 w 7538114"/>
              <a:gd name="connsiteY31" fmla="*/ 6323872 h 6858000"/>
              <a:gd name="connsiteX32" fmla="*/ 124767 w 7538114"/>
              <a:gd name="connsiteY32" fmla="*/ 6319343 h 6858000"/>
              <a:gd name="connsiteX33" fmla="*/ 108246 w 7538114"/>
              <a:gd name="connsiteY33" fmla="*/ 6190348 h 6858000"/>
              <a:gd name="connsiteX34" fmla="*/ 107279 w 7538114"/>
              <a:gd name="connsiteY34" fmla="*/ 6167269 h 6858000"/>
              <a:gd name="connsiteX35" fmla="*/ 107883 w 7538114"/>
              <a:gd name="connsiteY35" fmla="*/ 6149986 h 6858000"/>
              <a:gd name="connsiteX36" fmla="*/ 102380 w 7538114"/>
              <a:gd name="connsiteY36" fmla="*/ 6108622 h 6858000"/>
              <a:gd name="connsiteX37" fmla="*/ 90314 w 7538114"/>
              <a:gd name="connsiteY37" fmla="*/ 6041155 h 6858000"/>
              <a:gd name="connsiteX38" fmla="*/ 88409 w 7538114"/>
              <a:gd name="connsiteY38" fmla="*/ 6026587 h 6858000"/>
              <a:gd name="connsiteX39" fmla="*/ 89403 w 7538114"/>
              <a:gd name="connsiteY39" fmla="*/ 6013265 h 6858000"/>
              <a:gd name="connsiteX40" fmla="*/ 91927 w 7538114"/>
              <a:gd name="connsiteY40" fmla="*/ 6009478 h 6858000"/>
              <a:gd name="connsiteX41" fmla="*/ 91302 w 7538114"/>
              <a:gd name="connsiteY41" fmla="*/ 6001336 h 6858000"/>
              <a:gd name="connsiteX42" fmla="*/ 91687 w 7538114"/>
              <a:gd name="connsiteY42" fmla="*/ 5999003 h 6858000"/>
              <a:gd name="connsiteX43" fmla="*/ 93336 w 7538114"/>
              <a:gd name="connsiteY43" fmla="*/ 5985795 h 6858000"/>
              <a:gd name="connsiteX44" fmla="*/ 83190 w 7538114"/>
              <a:gd name="connsiteY44" fmla="*/ 5961758 h 6858000"/>
              <a:gd name="connsiteX45" fmla="*/ 81952 w 7538114"/>
              <a:gd name="connsiteY45" fmla="*/ 5928761 h 6858000"/>
              <a:gd name="connsiteX46" fmla="*/ 67420 w 7538114"/>
              <a:gd name="connsiteY46" fmla="*/ 5787247 h 6858000"/>
              <a:gd name="connsiteX47" fmla="*/ 50760 w 7538114"/>
              <a:gd name="connsiteY47" fmla="*/ 5710700 h 6858000"/>
              <a:gd name="connsiteX48" fmla="*/ 42956 w 7538114"/>
              <a:gd name="connsiteY48" fmla="*/ 5641754 h 6858000"/>
              <a:gd name="connsiteX49" fmla="*/ 29695 w 7538114"/>
              <a:gd name="connsiteY49" fmla="*/ 5602326 h 6858000"/>
              <a:gd name="connsiteX50" fmla="*/ 18841 w 7538114"/>
              <a:gd name="connsiteY50" fmla="*/ 5570885 h 6858000"/>
              <a:gd name="connsiteX51" fmla="*/ 9977 w 7538114"/>
              <a:gd name="connsiteY51" fmla="*/ 5543492 h 6858000"/>
              <a:gd name="connsiteX52" fmla="*/ 5255 w 7538114"/>
              <a:gd name="connsiteY52" fmla="*/ 5531024 h 6858000"/>
              <a:gd name="connsiteX53" fmla="*/ 5447 w 7538114"/>
              <a:gd name="connsiteY53" fmla="*/ 5527845 h 6858000"/>
              <a:gd name="connsiteX54" fmla="*/ 0 w 7538114"/>
              <a:gd name="connsiteY54" fmla="*/ 5507724 h 6858000"/>
              <a:gd name="connsiteX55" fmla="*/ 435 w 7538114"/>
              <a:gd name="connsiteY55" fmla="*/ 5507045 h 6858000"/>
              <a:gd name="connsiteX56" fmla="*/ 1128 w 7538114"/>
              <a:gd name="connsiteY56" fmla="*/ 5499619 h 6858000"/>
              <a:gd name="connsiteX57" fmla="*/ 1291 w 7538114"/>
              <a:gd name="connsiteY57" fmla="*/ 5486342 h 6858000"/>
              <a:gd name="connsiteX58" fmla="*/ 7976 w 7538114"/>
              <a:gd name="connsiteY58" fmla="*/ 5450755 h 6858000"/>
              <a:gd name="connsiteX59" fmla="*/ 2355 w 7538114"/>
              <a:gd name="connsiteY59" fmla="*/ 5429732 h 6858000"/>
              <a:gd name="connsiteX60" fmla="*/ 1499 w 7538114"/>
              <a:gd name="connsiteY60" fmla="*/ 5370432 h 6858000"/>
              <a:gd name="connsiteX61" fmla="*/ 11483 w 7538114"/>
              <a:gd name="connsiteY61" fmla="*/ 5308330 h 6858000"/>
              <a:gd name="connsiteX62" fmla="*/ 12793 w 7538114"/>
              <a:gd name="connsiteY62" fmla="*/ 5246026 h 6858000"/>
              <a:gd name="connsiteX63" fmla="*/ 12525 w 7538114"/>
              <a:gd name="connsiteY63" fmla="*/ 5223468 h 6858000"/>
              <a:gd name="connsiteX64" fmla="*/ 15322 w 7538114"/>
              <a:gd name="connsiteY64" fmla="*/ 5183258 h 6858000"/>
              <a:gd name="connsiteX65" fmla="*/ 18633 w 7538114"/>
              <a:gd name="connsiteY65" fmla="*/ 5164842 h 6858000"/>
              <a:gd name="connsiteX66" fmla="*/ 18428 w 7538114"/>
              <a:gd name="connsiteY66" fmla="*/ 5164034 h 6858000"/>
              <a:gd name="connsiteX67" fmla="*/ 19854 w 7538114"/>
              <a:gd name="connsiteY67" fmla="*/ 5162388 h 6858000"/>
              <a:gd name="connsiteX68" fmla="*/ 20514 w 7538114"/>
              <a:gd name="connsiteY68" fmla="*/ 5158981 h 6858000"/>
              <a:gd name="connsiteX69" fmla="*/ 20089 w 7538114"/>
              <a:gd name="connsiteY69" fmla="*/ 5149681 h 6858000"/>
              <a:gd name="connsiteX70" fmla="*/ 19561 w 7538114"/>
              <a:gd name="connsiteY70" fmla="*/ 5146183 h 6858000"/>
              <a:gd name="connsiteX71" fmla="*/ 19571 w 7538114"/>
              <a:gd name="connsiteY71" fmla="*/ 5141065 h 6858000"/>
              <a:gd name="connsiteX72" fmla="*/ 19690 w 7538114"/>
              <a:gd name="connsiteY72" fmla="*/ 5140937 h 6858000"/>
              <a:gd name="connsiteX73" fmla="*/ 19471 w 7538114"/>
              <a:gd name="connsiteY73" fmla="*/ 5136144 h 6858000"/>
              <a:gd name="connsiteX74" fmla="*/ 16918 w 7538114"/>
              <a:gd name="connsiteY74" fmla="*/ 5112689 h 6858000"/>
              <a:gd name="connsiteX75" fmla="*/ 28071 w 7538114"/>
              <a:gd name="connsiteY75" fmla="*/ 5081696 h 6858000"/>
              <a:gd name="connsiteX76" fmla="*/ 30005 w 7538114"/>
              <a:gd name="connsiteY76" fmla="*/ 5068879 h 6858000"/>
              <a:gd name="connsiteX77" fmla="*/ 31661 w 7538114"/>
              <a:gd name="connsiteY77" fmla="*/ 5062033 h 6858000"/>
              <a:gd name="connsiteX78" fmla="*/ 32169 w 7538114"/>
              <a:gd name="connsiteY78" fmla="*/ 5061608 h 6858000"/>
              <a:gd name="connsiteX79" fmla="*/ 27436 w 7538114"/>
              <a:gd name="connsiteY79" fmla="*/ 5021480 h 6858000"/>
              <a:gd name="connsiteX80" fmla="*/ 26614 w 7538114"/>
              <a:gd name="connsiteY80" fmla="*/ 5013906 h 6858000"/>
              <a:gd name="connsiteX81" fmla="*/ 25056 w 7538114"/>
              <a:gd name="connsiteY81" fmla="*/ 5011767 h 6858000"/>
              <a:gd name="connsiteX82" fmla="*/ 24513 w 7538114"/>
              <a:gd name="connsiteY82" fmla="*/ 5000592 h 6858000"/>
              <a:gd name="connsiteX83" fmla="*/ 24951 w 7538114"/>
              <a:gd name="connsiteY83" fmla="*/ 4999307 h 6858000"/>
              <a:gd name="connsiteX84" fmla="*/ 22644 w 7538114"/>
              <a:gd name="connsiteY84" fmla="*/ 4990090 h 6858000"/>
              <a:gd name="connsiteX85" fmla="*/ 18465 w 7538114"/>
              <a:gd name="connsiteY85" fmla="*/ 4982366 h 6858000"/>
              <a:gd name="connsiteX86" fmla="*/ 20888 w 7538114"/>
              <a:gd name="connsiteY86" fmla="*/ 4887310 h 6858000"/>
              <a:gd name="connsiteX87" fmla="*/ 15781 w 7538114"/>
              <a:gd name="connsiteY87" fmla="*/ 4807298 h 6858000"/>
              <a:gd name="connsiteX88" fmla="*/ 19649 w 7538114"/>
              <a:gd name="connsiteY88" fmla="*/ 4779990 h 6858000"/>
              <a:gd name="connsiteX89" fmla="*/ 21858 w 7538114"/>
              <a:gd name="connsiteY89" fmla="*/ 4664237 h 6858000"/>
              <a:gd name="connsiteX90" fmla="*/ 13583 w 7538114"/>
              <a:gd name="connsiteY90" fmla="*/ 4598607 h 6858000"/>
              <a:gd name="connsiteX91" fmla="*/ 7118 w 7538114"/>
              <a:gd name="connsiteY91" fmla="*/ 4546768 h 6858000"/>
              <a:gd name="connsiteX92" fmla="*/ 14555 w 7538114"/>
              <a:gd name="connsiteY92" fmla="*/ 4522182 h 6858000"/>
              <a:gd name="connsiteX93" fmla="*/ 17290 w 7538114"/>
              <a:gd name="connsiteY93" fmla="*/ 4509768 h 6858000"/>
              <a:gd name="connsiteX94" fmla="*/ 17421 w 7538114"/>
              <a:gd name="connsiteY94" fmla="*/ 4494586 h 6858000"/>
              <a:gd name="connsiteX95" fmla="*/ 18193 w 7538114"/>
              <a:gd name="connsiteY95" fmla="*/ 4440649 h 6858000"/>
              <a:gd name="connsiteX96" fmla="*/ 16616 w 7538114"/>
              <a:gd name="connsiteY96" fmla="*/ 4431853 h 6858000"/>
              <a:gd name="connsiteX97" fmla="*/ 19246 w 7538114"/>
              <a:gd name="connsiteY97" fmla="*/ 4403141 h 6858000"/>
              <a:gd name="connsiteX98" fmla="*/ 19623 w 7538114"/>
              <a:gd name="connsiteY98" fmla="*/ 4356631 h 6858000"/>
              <a:gd name="connsiteX99" fmla="*/ 20293 w 7538114"/>
              <a:gd name="connsiteY99" fmla="*/ 4339937 h 6858000"/>
              <a:gd name="connsiteX100" fmla="*/ 18752 w 7538114"/>
              <a:gd name="connsiteY100" fmla="*/ 4331435 h 6858000"/>
              <a:gd name="connsiteX101" fmla="*/ 24901 w 7538114"/>
              <a:gd name="connsiteY101" fmla="*/ 4320990 h 6858000"/>
              <a:gd name="connsiteX102" fmla="*/ 23734 w 7538114"/>
              <a:gd name="connsiteY102" fmla="*/ 4309111 h 6858000"/>
              <a:gd name="connsiteX103" fmla="*/ 29040 w 7538114"/>
              <a:gd name="connsiteY103" fmla="*/ 4263489 h 6858000"/>
              <a:gd name="connsiteX104" fmla="*/ 29429 w 7538114"/>
              <a:gd name="connsiteY104" fmla="*/ 4258775 h 6858000"/>
              <a:gd name="connsiteX105" fmla="*/ 33702 w 7538114"/>
              <a:gd name="connsiteY105" fmla="*/ 4248512 h 6858000"/>
              <a:gd name="connsiteX106" fmla="*/ 37356 w 7538114"/>
              <a:gd name="connsiteY106" fmla="*/ 4228644 h 6858000"/>
              <a:gd name="connsiteX107" fmla="*/ 50107 w 7538114"/>
              <a:gd name="connsiteY107" fmla="*/ 4193665 h 6858000"/>
              <a:gd name="connsiteX108" fmla="*/ 56192 w 7538114"/>
              <a:gd name="connsiteY108" fmla="*/ 4173105 h 6858000"/>
              <a:gd name="connsiteX109" fmla="*/ 61800 w 7538114"/>
              <a:gd name="connsiteY109" fmla="*/ 4159194 h 6858000"/>
              <a:gd name="connsiteX110" fmla="*/ 69720 w 7538114"/>
              <a:gd name="connsiteY110" fmla="*/ 4118135 h 6858000"/>
              <a:gd name="connsiteX111" fmla="*/ 80190 w 7538114"/>
              <a:gd name="connsiteY111" fmla="*/ 4047713 h 6858000"/>
              <a:gd name="connsiteX112" fmla="*/ 96666 w 7538114"/>
              <a:gd name="connsiteY112" fmla="*/ 3980780 h 6858000"/>
              <a:gd name="connsiteX113" fmla="*/ 107651 w 7538114"/>
              <a:gd name="connsiteY113" fmla="*/ 3941872 h 6858000"/>
              <a:gd name="connsiteX114" fmla="*/ 118444 w 7538114"/>
              <a:gd name="connsiteY114" fmla="*/ 3897465 h 6858000"/>
              <a:gd name="connsiteX115" fmla="*/ 134545 w 7538114"/>
              <a:gd name="connsiteY115" fmla="*/ 3811132 h 6858000"/>
              <a:gd name="connsiteX116" fmla="*/ 145381 w 7538114"/>
              <a:gd name="connsiteY116" fmla="*/ 3746540 h 6858000"/>
              <a:gd name="connsiteX117" fmla="*/ 146587 w 7538114"/>
              <a:gd name="connsiteY117" fmla="*/ 3670275 h 6858000"/>
              <a:gd name="connsiteX118" fmla="*/ 165690 w 7538114"/>
              <a:gd name="connsiteY118" fmla="*/ 3580981 h 6858000"/>
              <a:gd name="connsiteX119" fmla="*/ 163175 w 7538114"/>
              <a:gd name="connsiteY119" fmla="*/ 3570960 h 6858000"/>
              <a:gd name="connsiteX120" fmla="*/ 162665 w 7538114"/>
              <a:gd name="connsiteY120" fmla="*/ 3560693 h 6858000"/>
              <a:gd name="connsiteX121" fmla="*/ 163299 w 7538114"/>
              <a:gd name="connsiteY121" fmla="*/ 3559743 h 6858000"/>
              <a:gd name="connsiteX122" fmla="*/ 164777 w 7538114"/>
              <a:gd name="connsiteY122" fmla="*/ 3548721 h 6858000"/>
              <a:gd name="connsiteX123" fmla="*/ 163708 w 7538114"/>
              <a:gd name="connsiteY123" fmla="*/ 3545693 h 6858000"/>
              <a:gd name="connsiteX124" fmla="*/ 164286 w 7538114"/>
              <a:gd name="connsiteY124" fmla="*/ 3537938 h 6858000"/>
              <a:gd name="connsiteX125" fmla="*/ 164247 w 7538114"/>
              <a:gd name="connsiteY125" fmla="*/ 3522141 h 6858000"/>
              <a:gd name="connsiteX126" fmla="*/ 165343 w 7538114"/>
              <a:gd name="connsiteY126" fmla="*/ 3519672 h 6858000"/>
              <a:gd name="connsiteX127" fmla="*/ 167001 w 7538114"/>
              <a:gd name="connsiteY127" fmla="*/ 3496604 h 6858000"/>
              <a:gd name="connsiteX128" fmla="*/ 167547 w 7538114"/>
              <a:gd name="connsiteY128" fmla="*/ 3496517 h 6858000"/>
              <a:gd name="connsiteX129" fmla="*/ 170301 w 7538114"/>
              <a:gd name="connsiteY129" fmla="*/ 3491023 h 6858000"/>
              <a:gd name="connsiteX130" fmla="*/ 174371 w 7538114"/>
              <a:gd name="connsiteY130" fmla="*/ 3479998 h 6858000"/>
              <a:gd name="connsiteX131" fmla="*/ 190228 w 7538114"/>
              <a:gd name="connsiteY131" fmla="*/ 3457434 h 6858000"/>
              <a:gd name="connsiteX132" fmla="*/ 192016 w 7538114"/>
              <a:gd name="connsiteY132" fmla="*/ 3433411 h 6858000"/>
              <a:gd name="connsiteX133" fmla="*/ 192663 w 7538114"/>
              <a:gd name="connsiteY133" fmla="*/ 3428691 h 6858000"/>
              <a:gd name="connsiteX134" fmla="*/ 192793 w 7538114"/>
              <a:gd name="connsiteY134" fmla="*/ 3428643 h 6858000"/>
              <a:gd name="connsiteX135" fmla="*/ 193710 w 7538114"/>
              <a:gd name="connsiteY135" fmla="*/ 3423760 h 6858000"/>
              <a:gd name="connsiteX136" fmla="*/ 193839 w 7538114"/>
              <a:gd name="connsiteY136" fmla="*/ 3420085 h 6858000"/>
              <a:gd name="connsiteX137" fmla="*/ 195094 w 7538114"/>
              <a:gd name="connsiteY137" fmla="*/ 3410930 h 6858000"/>
              <a:gd name="connsiteX138" fmla="*/ 196311 w 7538114"/>
              <a:gd name="connsiteY138" fmla="*/ 3408092 h 6858000"/>
              <a:gd name="connsiteX139" fmla="*/ 197928 w 7538114"/>
              <a:gd name="connsiteY139" fmla="*/ 3407419 h 6858000"/>
              <a:gd name="connsiteX140" fmla="*/ 197881 w 7538114"/>
              <a:gd name="connsiteY140" fmla="*/ 3406520 h 6858000"/>
              <a:gd name="connsiteX141" fmla="*/ 204222 w 7538114"/>
              <a:gd name="connsiteY141" fmla="*/ 3391015 h 6858000"/>
              <a:gd name="connsiteX142" fmla="*/ 213950 w 7538114"/>
              <a:gd name="connsiteY142" fmla="*/ 3354361 h 6858000"/>
              <a:gd name="connsiteX143" fmla="*/ 217699 w 7538114"/>
              <a:gd name="connsiteY143" fmla="*/ 3332639 h 6858000"/>
              <a:gd name="connsiteX144" fmla="*/ 229963 w 7538114"/>
              <a:gd name="connsiteY144" fmla="*/ 3273935 h 6858000"/>
              <a:gd name="connsiteX145" fmla="*/ 243785 w 7538114"/>
              <a:gd name="connsiteY145" fmla="*/ 3215621 h 6858000"/>
              <a:gd name="connsiteX146" fmla="*/ 259175 w 7538114"/>
              <a:gd name="connsiteY146" fmla="*/ 3189909 h 6858000"/>
              <a:gd name="connsiteX147" fmla="*/ 259988 w 7538114"/>
              <a:gd name="connsiteY147" fmla="*/ 3186579 h 6858000"/>
              <a:gd name="connsiteX148" fmla="*/ 259980 w 7538114"/>
              <a:gd name="connsiteY148" fmla="*/ 3177264 h 6858000"/>
              <a:gd name="connsiteX149" fmla="*/ 259609 w 7538114"/>
              <a:gd name="connsiteY149" fmla="*/ 3173723 h 6858000"/>
              <a:gd name="connsiteX150" fmla="*/ 259848 w 7538114"/>
              <a:gd name="connsiteY150" fmla="*/ 3168622 h 6858000"/>
              <a:gd name="connsiteX151" fmla="*/ 259971 w 7538114"/>
              <a:gd name="connsiteY151" fmla="*/ 3168508 h 6858000"/>
              <a:gd name="connsiteX152" fmla="*/ 259966 w 7538114"/>
              <a:gd name="connsiteY152" fmla="*/ 3163706 h 6858000"/>
              <a:gd name="connsiteX153" fmla="*/ 258467 w 7538114"/>
              <a:gd name="connsiteY153" fmla="*/ 3140064 h 6858000"/>
              <a:gd name="connsiteX154" fmla="*/ 270990 w 7538114"/>
              <a:gd name="connsiteY154" fmla="*/ 3110288 h 6858000"/>
              <a:gd name="connsiteX155" fmla="*/ 273494 w 7538114"/>
              <a:gd name="connsiteY155" fmla="*/ 3097704 h 6858000"/>
              <a:gd name="connsiteX156" fmla="*/ 275456 w 7538114"/>
              <a:gd name="connsiteY156" fmla="*/ 3091047 h 6858000"/>
              <a:gd name="connsiteX157" fmla="*/ 275980 w 7538114"/>
              <a:gd name="connsiteY157" fmla="*/ 3090672 h 6858000"/>
              <a:gd name="connsiteX158" fmla="*/ 274486 w 7538114"/>
              <a:gd name="connsiteY158" fmla="*/ 3068004 h 6858000"/>
              <a:gd name="connsiteX159" fmla="*/ 275226 w 7538114"/>
              <a:gd name="connsiteY159" fmla="*/ 3065087 h 6858000"/>
              <a:gd name="connsiteX160" fmla="*/ 273050 w 7538114"/>
              <a:gd name="connsiteY160" fmla="*/ 3050191 h 6858000"/>
              <a:gd name="connsiteX161" fmla="*/ 272566 w 7538114"/>
              <a:gd name="connsiteY161" fmla="*/ 3042559 h 6858000"/>
              <a:gd name="connsiteX162" fmla="*/ 271107 w 7538114"/>
              <a:gd name="connsiteY162" fmla="*/ 3040271 h 6858000"/>
              <a:gd name="connsiteX163" fmla="*/ 271065 w 7538114"/>
              <a:gd name="connsiteY163" fmla="*/ 3029072 h 6858000"/>
              <a:gd name="connsiteX164" fmla="*/ 271558 w 7538114"/>
              <a:gd name="connsiteY164" fmla="*/ 3027835 h 6858000"/>
              <a:gd name="connsiteX165" fmla="*/ 268717 w 7538114"/>
              <a:gd name="connsiteY165" fmla="*/ 2964245 h 6858000"/>
              <a:gd name="connsiteX166" fmla="*/ 272511 w 7538114"/>
              <a:gd name="connsiteY166" fmla="*/ 2915772 h 6858000"/>
              <a:gd name="connsiteX167" fmla="*/ 270356 w 7538114"/>
              <a:gd name="connsiteY167" fmla="*/ 2825842 h 6858000"/>
              <a:gd name="connsiteX168" fmla="*/ 273897 w 7538114"/>
              <a:gd name="connsiteY168" fmla="*/ 2734957 h 6858000"/>
              <a:gd name="connsiteX169" fmla="*/ 274458 w 7538114"/>
              <a:gd name="connsiteY169" fmla="*/ 2636572 h 6858000"/>
              <a:gd name="connsiteX170" fmla="*/ 279157 w 7538114"/>
              <a:gd name="connsiteY170" fmla="*/ 2604260 h 6858000"/>
              <a:gd name="connsiteX171" fmla="*/ 288131 w 7538114"/>
              <a:gd name="connsiteY171" fmla="*/ 2582747 h 6858000"/>
              <a:gd name="connsiteX172" fmla="*/ 282516 w 7538114"/>
              <a:gd name="connsiteY172" fmla="*/ 2478755 h 6858000"/>
              <a:gd name="connsiteX173" fmla="*/ 287359 w 7538114"/>
              <a:gd name="connsiteY173" fmla="*/ 2451804 h 6858000"/>
              <a:gd name="connsiteX174" fmla="*/ 289577 w 7538114"/>
              <a:gd name="connsiteY174" fmla="*/ 2408801 h 6858000"/>
              <a:gd name="connsiteX175" fmla="*/ 293203 w 7538114"/>
              <a:gd name="connsiteY175" fmla="*/ 2392670 h 6858000"/>
              <a:gd name="connsiteX176" fmla="*/ 304183 w 7538114"/>
              <a:gd name="connsiteY176" fmla="*/ 2330165 h 6858000"/>
              <a:gd name="connsiteX177" fmla="*/ 310900 w 7538114"/>
              <a:gd name="connsiteY177" fmla="*/ 2276363 h 6858000"/>
              <a:gd name="connsiteX178" fmla="*/ 303909 w 7538114"/>
              <a:gd name="connsiteY178" fmla="*/ 2236310 h 6858000"/>
              <a:gd name="connsiteX179" fmla="*/ 306187 w 7538114"/>
              <a:gd name="connsiteY179" fmla="*/ 2232984 h 6858000"/>
              <a:gd name="connsiteX180" fmla="*/ 307158 w 7538114"/>
              <a:gd name="connsiteY180" fmla="*/ 2205763 h 6858000"/>
              <a:gd name="connsiteX181" fmla="*/ 304860 w 7538114"/>
              <a:gd name="connsiteY181" fmla="*/ 2145703 h 6858000"/>
              <a:gd name="connsiteX182" fmla="*/ 304273 w 7538114"/>
              <a:gd name="connsiteY182" fmla="*/ 2092533 h 6858000"/>
              <a:gd name="connsiteX183" fmla="*/ 301642 w 7538114"/>
              <a:gd name="connsiteY183" fmla="*/ 2057359 h 6858000"/>
              <a:gd name="connsiteX184" fmla="*/ 306736 w 7538114"/>
              <a:gd name="connsiteY184" fmla="*/ 2016105 h 6858000"/>
              <a:gd name="connsiteX185" fmla="*/ 316234 w 7538114"/>
              <a:gd name="connsiteY185" fmla="*/ 1983129 h 6858000"/>
              <a:gd name="connsiteX186" fmla="*/ 318238 w 7538114"/>
              <a:gd name="connsiteY186" fmla="*/ 1956745 h 6858000"/>
              <a:gd name="connsiteX187" fmla="*/ 311341 w 7538114"/>
              <a:gd name="connsiteY187" fmla="*/ 1950160 h 6858000"/>
              <a:gd name="connsiteX188" fmla="*/ 323556 w 7538114"/>
              <a:gd name="connsiteY188" fmla="*/ 1879546 h 6858000"/>
              <a:gd name="connsiteX189" fmla="*/ 326085 w 7538114"/>
              <a:gd name="connsiteY189" fmla="*/ 1854893 h 6858000"/>
              <a:gd name="connsiteX190" fmla="*/ 335058 w 7538114"/>
              <a:gd name="connsiteY190" fmla="*/ 1787684 h 6858000"/>
              <a:gd name="connsiteX191" fmla="*/ 345620 w 7538114"/>
              <a:gd name="connsiteY191" fmla="*/ 1720464 h 6858000"/>
              <a:gd name="connsiteX192" fmla="*/ 360760 w 7538114"/>
              <a:gd name="connsiteY192" fmla="*/ 1681196 h 6858000"/>
              <a:gd name="connsiteX193" fmla="*/ 368483 w 7538114"/>
              <a:gd name="connsiteY193" fmla="*/ 1625881 h 6858000"/>
              <a:gd name="connsiteX194" fmla="*/ 371077 w 7538114"/>
              <a:gd name="connsiteY194" fmla="*/ 1616704 h 6858000"/>
              <a:gd name="connsiteX195" fmla="*/ 383008 w 7538114"/>
              <a:gd name="connsiteY195" fmla="*/ 1551493 h 6858000"/>
              <a:gd name="connsiteX196" fmla="*/ 384834 w 7538114"/>
              <a:gd name="connsiteY196" fmla="*/ 1475233 h 6858000"/>
              <a:gd name="connsiteX197" fmla="*/ 418371 w 7538114"/>
              <a:gd name="connsiteY197" fmla="*/ 1380155 h 6858000"/>
              <a:gd name="connsiteX198" fmla="*/ 469641 w 7538114"/>
              <a:gd name="connsiteY198" fmla="*/ 1210871 h 6858000"/>
              <a:gd name="connsiteX199" fmla="*/ 489701 w 7538114"/>
              <a:gd name="connsiteY199" fmla="*/ 1028427 h 6858000"/>
              <a:gd name="connsiteX200" fmla="*/ 486354 w 7538114"/>
              <a:gd name="connsiteY200" fmla="*/ 980383 h 6858000"/>
              <a:gd name="connsiteX201" fmla="*/ 479762 w 7538114"/>
              <a:gd name="connsiteY201" fmla="*/ 839699 h 6858000"/>
              <a:gd name="connsiteX202" fmla="*/ 445664 w 7538114"/>
              <a:gd name="connsiteY202" fmla="*/ 696545 h 6858000"/>
              <a:gd name="connsiteX203" fmla="*/ 440047 w 7538114"/>
              <a:gd name="connsiteY203" fmla="*/ 606615 h 6858000"/>
              <a:gd name="connsiteX204" fmla="*/ 431225 w 7538114"/>
              <a:gd name="connsiteY204" fmla="*/ 563889 h 6858000"/>
              <a:gd name="connsiteX205" fmla="*/ 430803 w 7538114"/>
              <a:gd name="connsiteY205" fmla="*/ 534294 h 6858000"/>
              <a:gd name="connsiteX206" fmla="*/ 429777 w 7538114"/>
              <a:gd name="connsiteY206" fmla="*/ 516548 h 6858000"/>
              <a:gd name="connsiteX207" fmla="*/ 415090 w 7538114"/>
              <a:gd name="connsiteY207" fmla="*/ 485808 h 6858000"/>
              <a:gd name="connsiteX208" fmla="*/ 410499 w 7538114"/>
              <a:gd name="connsiteY208" fmla="*/ 369873 h 6858000"/>
              <a:gd name="connsiteX209" fmla="*/ 425314 w 7538114"/>
              <a:gd name="connsiteY209" fmla="*/ 259180 h 6858000"/>
              <a:gd name="connsiteX210" fmla="*/ 383240 w 7538114"/>
              <a:gd name="connsiteY210" fmla="*/ 94173 h 6858000"/>
              <a:gd name="connsiteX211" fmla="*/ 379938 w 7538114"/>
              <a:gd name="connsiteY211" fmla="*/ 77267 h 6858000"/>
              <a:gd name="connsiteX212" fmla="*/ 373430 w 7538114"/>
              <a:gd name="connsiteY212" fmla="*/ 3885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7538114" h="6858000">
                <a:moveTo>
                  <a:pt x="366246" y="0"/>
                </a:moveTo>
                <a:lnTo>
                  <a:pt x="2830292" y="0"/>
                </a:lnTo>
                <a:lnTo>
                  <a:pt x="3903260" y="0"/>
                </a:lnTo>
                <a:lnTo>
                  <a:pt x="4597266" y="0"/>
                </a:lnTo>
                <a:lnTo>
                  <a:pt x="7192370" y="0"/>
                </a:lnTo>
                <a:lnTo>
                  <a:pt x="7538114" y="0"/>
                </a:lnTo>
                <a:lnTo>
                  <a:pt x="7538114" y="6858000"/>
                </a:lnTo>
                <a:lnTo>
                  <a:pt x="7192370" y="6858000"/>
                </a:lnTo>
                <a:lnTo>
                  <a:pt x="4597266" y="6858000"/>
                </a:lnTo>
                <a:lnTo>
                  <a:pt x="3903260" y="6858000"/>
                </a:lnTo>
                <a:lnTo>
                  <a:pt x="2830292" y="6858000"/>
                </a:lnTo>
                <a:lnTo>
                  <a:pt x="170314" y="6858000"/>
                </a:lnTo>
                <a:cubicBezTo>
                  <a:pt x="170323" y="6857920"/>
                  <a:pt x="170332" y="6857839"/>
                  <a:pt x="170341" y="6857759"/>
                </a:cubicBezTo>
                <a:lnTo>
                  <a:pt x="173485" y="6852129"/>
                </a:lnTo>
                <a:lnTo>
                  <a:pt x="167544" y="6830335"/>
                </a:lnTo>
                <a:cubicBezTo>
                  <a:pt x="165474" y="6819600"/>
                  <a:pt x="164100" y="6808301"/>
                  <a:pt x="163472" y="6796707"/>
                </a:cubicBezTo>
                <a:cubicBezTo>
                  <a:pt x="167658" y="6794106"/>
                  <a:pt x="161711" y="6785006"/>
                  <a:pt x="160535" y="6780725"/>
                </a:cubicBezTo>
                <a:cubicBezTo>
                  <a:pt x="163268" y="6780680"/>
                  <a:pt x="164578" y="6771195"/>
                  <a:pt x="162318" y="6767829"/>
                </a:cubicBezTo>
                <a:cubicBezTo>
                  <a:pt x="152545" y="6697090"/>
                  <a:pt x="178083" y="6736894"/>
                  <a:pt x="162771" y="6694444"/>
                </a:cubicBezTo>
                <a:cubicBezTo>
                  <a:pt x="161971" y="6687342"/>
                  <a:pt x="163342" y="6682014"/>
                  <a:pt x="165604" y="6677569"/>
                </a:cubicBezTo>
                <a:lnTo>
                  <a:pt x="171255" y="6669571"/>
                </a:lnTo>
                <a:lnTo>
                  <a:pt x="169240" y="6663304"/>
                </a:lnTo>
                <a:cubicBezTo>
                  <a:pt x="169082" y="6639651"/>
                  <a:pt x="174873" y="6632678"/>
                  <a:pt x="169039" y="6618916"/>
                </a:cubicBezTo>
                <a:cubicBezTo>
                  <a:pt x="181164" y="6598580"/>
                  <a:pt x="170248" y="6605428"/>
                  <a:pt x="168392" y="6589960"/>
                </a:cubicBezTo>
                <a:cubicBezTo>
                  <a:pt x="165975" y="6577758"/>
                  <a:pt x="161323" y="6600160"/>
                  <a:pt x="160636" y="6588200"/>
                </a:cubicBezTo>
                <a:cubicBezTo>
                  <a:pt x="163766" y="6575263"/>
                  <a:pt x="154044" y="6575871"/>
                  <a:pt x="157872" y="6562416"/>
                </a:cubicBezTo>
                <a:cubicBezTo>
                  <a:pt x="165196" y="6565685"/>
                  <a:pt x="156453" y="6535866"/>
                  <a:pt x="162851" y="6534939"/>
                </a:cubicBezTo>
                <a:cubicBezTo>
                  <a:pt x="153702" y="6523511"/>
                  <a:pt x="164973" y="6517769"/>
                  <a:pt x="162153" y="6502552"/>
                </a:cubicBezTo>
                <a:cubicBezTo>
                  <a:pt x="158692" y="6495386"/>
                  <a:pt x="158098" y="6490216"/>
                  <a:pt x="161821" y="6483172"/>
                </a:cubicBezTo>
                <a:cubicBezTo>
                  <a:pt x="144969" y="6450162"/>
                  <a:pt x="161066" y="6463202"/>
                  <a:pt x="154586" y="6432309"/>
                </a:cubicBezTo>
                <a:cubicBezTo>
                  <a:pt x="147771" y="6405695"/>
                  <a:pt x="143349" y="6375524"/>
                  <a:pt x="127078" y="6349783"/>
                </a:cubicBezTo>
                <a:cubicBezTo>
                  <a:pt x="122468" y="6345058"/>
                  <a:pt x="120723" y="6333456"/>
                  <a:pt x="123181" y="6323872"/>
                </a:cubicBezTo>
                <a:cubicBezTo>
                  <a:pt x="123604" y="6322225"/>
                  <a:pt x="124138" y="6320698"/>
                  <a:pt x="124767" y="6319343"/>
                </a:cubicBezTo>
                <a:cubicBezTo>
                  <a:pt x="122278" y="6297089"/>
                  <a:pt x="111161" y="6215694"/>
                  <a:pt x="108246" y="6190348"/>
                </a:cubicBezTo>
                <a:cubicBezTo>
                  <a:pt x="114169" y="6188296"/>
                  <a:pt x="103482" y="6175479"/>
                  <a:pt x="107279" y="6167269"/>
                </a:cubicBezTo>
                <a:cubicBezTo>
                  <a:pt x="110610" y="6161389"/>
                  <a:pt x="108145" y="6156128"/>
                  <a:pt x="107883" y="6149986"/>
                </a:cubicBezTo>
                <a:cubicBezTo>
                  <a:pt x="110502" y="6141894"/>
                  <a:pt x="105773" y="6115502"/>
                  <a:pt x="102380" y="6108622"/>
                </a:cubicBezTo>
                <a:cubicBezTo>
                  <a:pt x="90593" y="6092179"/>
                  <a:pt x="99346" y="6054816"/>
                  <a:pt x="90314" y="6041155"/>
                </a:cubicBezTo>
                <a:cubicBezTo>
                  <a:pt x="88990" y="6036198"/>
                  <a:pt x="88454" y="6031348"/>
                  <a:pt x="88409" y="6026587"/>
                </a:cubicBezTo>
                <a:lnTo>
                  <a:pt x="89403" y="6013265"/>
                </a:lnTo>
                <a:lnTo>
                  <a:pt x="91927" y="6009478"/>
                </a:lnTo>
                <a:lnTo>
                  <a:pt x="91302" y="6001336"/>
                </a:lnTo>
                <a:cubicBezTo>
                  <a:pt x="91431" y="6000558"/>
                  <a:pt x="91559" y="5999781"/>
                  <a:pt x="91687" y="5999003"/>
                </a:cubicBezTo>
                <a:cubicBezTo>
                  <a:pt x="92431" y="5994547"/>
                  <a:pt x="93080" y="5990148"/>
                  <a:pt x="93336" y="5985795"/>
                </a:cubicBezTo>
                <a:cubicBezTo>
                  <a:pt x="80676" y="5991520"/>
                  <a:pt x="93430" y="5949705"/>
                  <a:pt x="83190" y="5961758"/>
                </a:cubicBezTo>
                <a:cubicBezTo>
                  <a:pt x="82399" y="5938832"/>
                  <a:pt x="72862" y="5956319"/>
                  <a:pt x="81952" y="5928761"/>
                </a:cubicBezTo>
                <a:cubicBezTo>
                  <a:pt x="79324" y="5899676"/>
                  <a:pt x="72619" y="5823590"/>
                  <a:pt x="67420" y="5787247"/>
                </a:cubicBezTo>
                <a:cubicBezTo>
                  <a:pt x="53530" y="5750058"/>
                  <a:pt x="57730" y="5736292"/>
                  <a:pt x="50760" y="5710700"/>
                </a:cubicBezTo>
                <a:cubicBezTo>
                  <a:pt x="47368" y="5660911"/>
                  <a:pt x="30723" y="5663675"/>
                  <a:pt x="42956" y="5641754"/>
                </a:cubicBezTo>
                <a:cubicBezTo>
                  <a:pt x="39970" y="5608358"/>
                  <a:pt x="24769" y="5637338"/>
                  <a:pt x="29695" y="5602326"/>
                </a:cubicBezTo>
                <a:cubicBezTo>
                  <a:pt x="27700" y="5601239"/>
                  <a:pt x="20274" y="5573144"/>
                  <a:pt x="18841" y="5570885"/>
                </a:cubicBezTo>
                <a:lnTo>
                  <a:pt x="9977" y="5543492"/>
                </a:lnTo>
                <a:lnTo>
                  <a:pt x="5255" y="5531024"/>
                </a:lnTo>
                <a:lnTo>
                  <a:pt x="5447" y="5527845"/>
                </a:lnTo>
                <a:lnTo>
                  <a:pt x="0" y="5507724"/>
                </a:lnTo>
                <a:lnTo>
                  <a:pt x="435" y="5507045"/>
                </a:lnTo>
                <a:cubicBezTo>
                  <a:pt x="1286" y="5505065"/>
                  <a:pt x="1681" y="5502734"/>
                  <a:pt x="1128" y="5499619"/>
                </a:cubicBezTo>
                <a:cubicBezTo>
                  <a:pt x="9450" y="5498516"/>
                  <a:pt x="3652" y="5495435"/>
                  <a:pt x="1291" y="5486342"/>
                </a:cubicBezTo>
                <a:cubicBezTo>
                  <a:pt x="13688" y="5482600"/>
                  <a:pt x="2464" y="5460320"/>
                  <a:pt x="7976" y="5450755"/>
                </a:cubicBezTo>
                <a:cubicBezTo>
                  <a:pt x="5962" y="5444157"/>
                  <a:pt x="4058" y="5437113"/>
                  <a:pt x="2355" y="5429732"/>
                </a:cubicBezTo>
                <a:lnTo>
                  <a:pt x="1499" y="5370432"/>
                </a:lnTo>
                <a:lnTo>
                  <a:pt x="11483" y="5308330"/>
                </a:lnTo>
                <a:cubicBezTo>
                  <a:pt x="11701" y="5285359"/>
                  <a:pt x="15408" y="5265468"/>
                  <a:pt x="12793" y="5246026"/>
                </a:cubicBezTo>
                <a:cubicBezTo>
                  <a:pt x="15678" y="5238129"/>
                  <a:pt x="16842" y="5230685"/>
                  <a:pt x="12525" y="5223468"/>
                </a:cubicBezTo>
                <a:cubicBezTo>
                  <a:pt x="13966" y="5202031"/>
                  <a:pt x="20131" y="5196842"/>
                  <a:pt x="15322" y="5183258"/>
                </a:cubicBezTo>
                <a:cubicBezTo>
                  <a:pt x="25294" y="5171214"/>
                  <a:pt x="21488" y="5170502"/>
                  <a:pt x="18633" y="5164842"/>
                </a:cubicBezTo>
                <a:cubicBezTo>
                  <a:pt x="18565" y="5164573"/>
                  <a:pt x="18496" y="5164303"/>
                  <a:pt x="18428" y="5164034"/>
                </a:cubicBezTo>
                <a:lnTo>
                  <a:pt x="19854" y="5162388"/>
                </a:lnTo>
                <a:lnTo>
                  <a:pt x="20514" y="5158981"/>
                </a:lnTo>
                <a:lnTo>
                  <a:pt x="20089" y="5149681"/>
                </a:lnTo>
                <a:lnTo>
                  <a:pt x="19561" y="5146183"/>
                </a:lnTo>
                <a:cubicBezTo>
                  <a:pt x="19336" y="5143774"/>
                  <a:pt x="19361" y="5142173"/>
                  <a:pt x="19571" y="5141065"/>
                </a:cubicBezTo>
                <a:lnTo>
                  <a:pt x="19690" y="5140937"/>
                </a:lnTo>
                <a:cubicBezTo>
                  <a:pt x="19617" y="5139339"/>
                  <a:pt x="19544" y="5137742"/>
                  <a:pt x="19471" y="5136144"/>
                </a:cubicBezTo>
                <a:cubicBezTo>
                  <a:pt x="18832" y="5128055"/>
                  <a:pt x="17958" y="5120182"/>
                  <a:pt x="16918" y="5112689"/>
                </a:cubicBezTo>
                <a:cubicBezTo>
                  <a:pt x="23464" y="5106353"/>
                  <a:pt x="15733" y="5078666"/>
                  <a:pt x="28071" y="5081696"/>
                </a:cubicBezTo>
                <a:cubicBezTo>
                  <a:pt x="27036" y="5071588"/>
                  <a:pt x="21912" y="5065475"/>
                  <a:pt x="30005" y="5068879"/>
                </a:cubicBezTo>
                <a:cubicBezTo>
                  <a:pt x="29897" y="5065551"/>
                  <a:pt x="30585" y="5063501"/>
                  <a:pt x="31661" y="5062033"/>
                </a:cubicBezTo>
                <a:lnTo>
                  <a:pt x="32169" y="5061608"/>
                </a:lnTo>
                <a:lnTo>
                  <a:pt x="27436" y="5021480"/>
                </a:lnTo>
                <a:lnTo>
                  <a:pt x="26614" y="5013906"/>
                </a:lnTo>
                <a:lnTo>
                  <a:pt x="25056" y="5011767"/>
                </a:lnTo>
                <a:cubicBezTo>
                  <a:pt x="24110" y="5009457"/>
                  <a:pt x="23701" y="5006147"/>
                  <a:pt x="24513" y="5000592"/>
                </a:cubicBezTo>
                <a:lnTo>
                  <a:pt x="24951" y="4999307"/>
                </a:lnTo>
                <a:lnTo>
                  <a:pt x="22644" y="4990090"/>
                </a:lnTo>
                <a:cubicBezTo>
                  <a:pt x="21579" y="4987122"/>
                  <a:pt x="20222" y="4984494"/>
                  <a:pt x="18465" y="4982366"/>
                </a:cubicBezTo>
                <a:cubicBezTo>
                  <a:pt x="27858" y="4950984"/>
                  <a:pt x="19264" y="4921373"/>
                  <a:pt x="20888" y="4887310"/>
                </a:cubicBezTo>
                <a:cubicBezTo>
                  <a:pt x="17563" y="4848813"/>
                  <a:pt x="18386" y="4829570"/>
                  <a:pt x="15781" y="4807298"/>
                </a:cubicBezTo>
                <a:cubicBezTo>
                  <a:pt x="15634" y="4803627"/>
                  <a:pt x="14440" y="4773874"/>
                  <a:pt x="19649" y="4779990"/>
                </a:cubicBezTo>
                <a:cubicBezTo>
                  <a:pt x="18744" y="4746827"/>
                  <a:pt x="22869" y="4698305"/>
                  <a:pt x="21858" y="4664237"/>
                </a:cubicBezTo>
                <a:cubicBezTo>
                  <a:pt x="34232" y="4642340"/>
                  <a:pt x="11268" y="4621318"/>
                  <a:pt x="13583" y="4598607"/>
                </a:cubicBezTo>
                <a:cubicBezTo>
                  <a:pt x="2193" y="4604819"/>
                  <a:pt x="19974" y="4548010"/>
                  <a:pt x="7118" y="4546768"/>
                </a:cubicBezTo>
                <a:lnTo>
                  <a:pt x="14555" y="4522182"/>
                </a:lnTo>
                <a:lnTo>
                  <a:pt x="17290" y="4509768"/>
                </a:lnTo>
                <a:cubicBezTo>
                  <a:pt x="17884" y="4505118"/>
                  <a:pt x="18021" y="4500115"/>
                  <a:pt x="17421" y="4494586"/>
                </a:cubicBezTo>
                <a:cubicBezTo>
                  <a:pt x="12327" y="4480984"/>
                  <a:pt x="18571" y="4459805"/>
                  <a:pt x="18193" y="4440649"/>
                </a:cubicBezTo>
                <a:lnTo>
                  <a:pt x="16616" y="4431853"/>
                </a:lnTo>
                <a:lnTo>
                  <a:pt x="19246" y="4403141"/>
                </a:lnTo>
                <a:cubicBezTo>
                  <a:pt x="19372" y="4387638"/>
                  <a:pt x="19497" y="4372134"/>
                  <a:pt x="19623" y="4356631"/>
                </a:cubicBezTo>
                <a:cubicBezTo>
                  <a:pt x="19508" y="4349062"/>
                  <a:pt x="15847" y="4339045"/>
                  <a:pt x="20293" y="4339937"/>
                </a:cubicBezTo>
                <a:lnTo>
                  <a:pt x="18752" y="4331435"/>
                </a:lnTo>
                <a:cubicBezTo>
                  <a:pt x="19520" y="4328277"/>
                  <a:pt x="24070" y="4324711"/>
                  <a:pt x="24901" y="4320990"/>
                </a:cubicBezTo>
                <a:lnTo>
                  <a:pt x="23734" y="4309111"/>
                </a:lnTo>
                <a:cubicBezTo>
                  <a:pt x="24423" y="4299527"/>
                  <a:pt x="28090" y="4271878"/>
                  <a:pt x="29040" y="4263489"/>
                </a:cubicBezTo>
                <a:cubicBezTo>
                  <a:pt x="29169" y="4261918"/>
                  <a:pt x="29300" y="4260346"/>
                  <a:pt x="29429" y="4258775"/>
                </a:cubicBezTo>
                <a:lnTo>
                  <a:pt x="33702" y="4248512"/>
                </a:lnTo>
                <a:cubicBezTo>
                  <a:pt x="36933" y="4241044"/>
                  <a:pt x="39109" y="4235167"/>
                  <a:pt x="37356" y="4228644"/>
                </a:cubicBezTo>
                <a:cubicBezTo>
                  <a:pt x="41530" y="4217526"/>
                  <a:pt x="53227" y="4209759"/>
                  <a:pt x="50107" y="4193665"/>
                </a:cubicBezTo>
                <a:cubicBezTo>
                  <a:pt x="55406" y="4198550"/>
                  <a:pt x="50749" y="4175793"/>
                  <a:pt x="56192" y="4173105"/>
                </a:cubicBezTo>
                <a:cubicBezTo>
                  <a:pt x="60575" y="4171863"/>
                  <a:pt x="60184" y="4164671"/>
                  <a:pt x="61800" y="4159194"/>
                </a:cubicBezTo>
                <a:cubicBezTo>
                  <a:pt x="66276" y="4155290"/>
                  <a:pt x="70363" y="4127730"/>
                  <a:pt x="69720" y="4118135"/>
                </a:cubicBezTo>
                <a:cubicBezTo>
                  <a:pt x="65265" y="4091091"/>
                  <a:pt x="83289" y="4069336"/>
                  <a:pt x="80190" y="4047713"/>
                </a:cubicBezTo>
                <a:cubicBezTo>
                  <a:pt x="84682" y="4020435"/>
                  <a:pt x="92089" y="3998420"/>
                  <a:pt x="96666" y="3980780"/>
                </a:cubicBezTo>
                <a:cubicBezTo>
                  <a:pt x="98580" y="3977851"/>
                  <a:pt x="106155" y="3945259"/>
                  <a:pt x="107651" y="3941872"/>
                </a:cubicBezTo>
                <a:cubicBezTo>
                  <a:pt x="111761" y="3922504"/>
                  <a:pt x="112043" y="3930219"/>
                  <a:pt x="118444" y="3897465"/>
                </a:cubicBezTo>
                <a:cubicBezTo>
                  <a:pt x="124996" y="3869981"/>
                  <a:pt x="127657" y="3841768"/>
                  <a:pt x="134545" y="3811132"/>
                </a:cubicBezTo>
                <a:cubicBezTo>
                  <a:pt x="143817" y="3778601"/>
                  <a:pt x="141464" y="3759343"/>
                  <a:pt x="145381" y="3746540"/>
                </a:cubicBezTo>
                <a:cubicBezTo>
                  <a:pt x="156739" y="3719637"/>
                  <a:pt x="147664" y="3711291"/>
                  <a:pt x="146587" y="3670275"/>
                </a:cubicBezTo>
                <a:cubicBezTo>
                  <a:pt x="154134" y="3638754"/>
                  <a:pt x="151397" y="3605028"/>
                  <a:pt x="165690" y="3580981"/>
                </a:cubicBezTo>
                <a:cubicBezTo>
                  <a:pt x="164433" y="3577837"/>
                  <a:pt x="163639" y="3574469"/>
                  <a:pt x="163175" y="3570960"/>
                </a:cubicBezTo>
                <a:lnTo>
                  <a:pt x="162665" y="3560693"/>
                </a:lnTo>
                <a:lnTo>
                  <a:pt x="163299" y="3559743"/>
                </a:lnTo>
                <a:cubicBezTo>
                  <a:pt x="165039" y="3554949"/>
                  <a:pt x="165246" y="3551528"/>
                  <a:pt x="164777" y="3548721"/>
                </a:cubicBezTo>
                <a:lnTo>
                  <a:pt x="163708" y="3545693"/>
                </a:lnTo>
                <a:lnTo>
                  <a:pt x="164286" y="3537938"/>
                </a:lnTo>
                <a:cubicBezTo>
                  <a:pt x="164273" y="3532672"/>
                  <a:pt x="164261" y="3527407"/>
                  <a:pt x="164247" y="3522141"/>
                </a:cubicBezTo>
                <a:lnTo>
                  <a:pt x="165343" y="3519672"/>
                </a:lnTo>
                <a:lnTo>
                  <a:pt x="167001" y="3496604"/>
                </a:lnTo>
                <a:lnTo>
                  <a:pt x="167547" y="3496517"/>
                </a:lnTo>
                <a:cubicBezTo>
                  <a:pt x="168811" y="3495796"/>
                  <a:pt x="169814" y="3494272"/>
                  <a:pt x="170301" y="3491023"/>
                </a:cubicBezTo>
                <a:cubicBezTo>
                  <a:pt x="177219" y="3499391"/>
                  <a:pt x="173541" y="3490314"/>
                  <a:pt x="174371" y="3479998"/>
                </a:cubicBezTo>
                <a:cubicBezTo>
                  <a:pt x="185299" y="3490692"/>
                  <a:pt x="183023" y="3459350"/>
                  <a:pt x="190228" y="3457434"/>
                </a:cubicBezTo>
                <a:cubicBezTo>
                  <a:pt x="190591" y="3449617"/>
                  <a:pt x="191174" y="3441542"/>
                  <a:pt x="192016" y="3433411"/>
                </a:cubicBezTo>
                <a:lnTo>
                  <a:pt x="192663" y="3428691"/>
                </a:lnTo>
                <a:cubicBezTo>
                  <a:pt x="192706" y="3428676"/>
                  <a:pt x="192750" y="3428659"/>
                  <a:pt x="192793" y="3428643"/>
                </a:cubicBezTo>
                <a:cubicBezTo>
                  <a:pt x="193186" y="3427720"/>
                  <a:pt x="193494" y="3426206"/>
                  <a:pt x="193710" y="3423760"/>
                </a:cubicBezTo>
                <a:cubicBezTo>
                  <a:pt x="193753" y="3422535"/>
                  <a:pt x="193797" y="3421310"/>
                  <a:pt x="193839" y="3420085"/>
                </a:cubicBezTo>
                <a:lnTo>
                  <a:pt x="195094" y="3410930"/>
                </a:lnTo>
                <a:lnTo>
                  <a:pt x="196311" y="3408092"/>
                </a:lnTo>
                <a:lnTo>
                  <a:pt x="197928" y="3407419"/>
                </a:lnTo>
                <a:cubicBezTo>
                  <a:pt x="197912" y="3407119"/>
                  <a:pt x="197897" y="3406820"/>
                  <a:pt x="197881" y="3406520"/>
                </a:cubicBezTo>
                <a:cubicBezTo>
                  <a:pt x="196231" y="3399306"/>
                  <a:pt x="192821" y="3396220"/>
                  <a:pt x="204222" y="3391015"/>
                </a:cubicBezTo>
                <a:cubicBezTo>
                  <a:pt x="202162" y="3374996"/>
                  <a:pt x="208811" y="3373934"/>
                  <a:pt x="213950" y="3354361"/>
                </a:cubicBezTo>
                <a:cubicBezTo>
                  <a:pt x="211218" y="3344737"/>
                  <a:pt x="213619" y="3338360"/>
                  <a:pt x="217699" y="3332639"/>
                </a:cubicBezTo>
                <a:cubicBezTo>
                  <a:pt x="218717" y="3312409"/>
                  <a:pt x="225688" y="3295747"/>
                  <a:pt x="229963" y="3273935"/>
                </a:cubicBezTo>
                <a:cubicBezTo>
                  <a:pt x="228293" y="3248488"/>
                  <a:pt x="239257" y="3238943"/>
                  <a:pt x="243785" y="3215621"/>
                </a:cubicBezTo>
                <a:cubicBezTo>
                  <a:pt x="237893" y="3192522"/>
                  <a:pt x="253940" y="3201000"/>
                  <a:pt x="259175" y="3189909"/>
                </a:cubicBezTo>
                <a:lnTo>
                  <a:pt x="259988" y="3186579"/>
                </a:lnTo>
                <a:lnTo>
                  <a:pt x="259980" y="3177264"/>
                </a:lnTo>
                <a:lnTo>
                  <a:pt x="259609" y="3173723"/>
                </a:lnTo>
                <a:cubicBezTo>
                  <a:pt x="259490" y="3171299"/>
                  <a:pt x="259588" y="3169704"/>
                  <a:pt x="259848" y="3168622"/>
                </a:cubicBezTo>
                <a:lnTo>
                  <a:pt x="259971" y="3168508"/>
                </a:lnTo>
                <a:cubicBezTo>
                  <a:pt x="259969" y="3166907"/>
                  <a:pt x="259968" y="3165307"/>
                  <a:pt x="259966" y="3163706"/>
                </a:cubicBezTo>
                <a:cubicBezTo>
                  <a:pt x="259691" y="3155577"/>
                  <a:pt x="259171" y="3147642"/>
                  <a:pt x="258467" y="3140064"/>
                </a:cubicBezTo>
                <a:cubicBezTo>
                  <a:pt x="265286" y="3134408"/>
                  <a:pt x="258805" y="3106027"/>
                  <a:pt x="270990" y="3110288"/>
                </a:cubicBezTo>
                <a:cubicBezTo>
                  <a:pt x="270407" y="3100106"/>
                  <a:pt x="265565" y="3093497"/>
                  <a:pt x="273494" y="3097704"/>
                </a:cubicBezTo>
                <a:cubicBezTo>
                  <a:pt x="273534" y="3094376"/>
                  <a:pt x="274313" y="3092401"/>
                  <a:pt x="275456" y="3091047"/>
                </a:cubicBezTo>
                <a:lnTo>
                  <a:pt x="275980" y="3090672"/>
                </a:lnTo>
                <a:lnTo>
                  <a:pt x="274486" y="3068004"/>
                </a:lnTo>
                <a:lnTo>
                  <a:pt x="275226" y="3065087"/>
                </a:lnTo>
                <a:lnTo>
                  <a:pt x="273050" y="3050191"/>
                </a:lnTo>
                <a:cubicBezTo>
                  <a:pt x="272889" y="3047647"/>
                  <a:pt x="272728" y="3045103"/>
                  <a:pt x="272566" y="3042559"/>
                </a:cubicBezTo>
                <a:lnTo>
                  <a:pt x="271107" y="3040271"/>
                </a:lnTo>
                <a:cubicBezTo>
                  <a:pt x="270265" y="3037872"/>
                  <a:pt x="270006" y="3034528"/>
                  <a:pt x="271065" y="3029072"/>
                </a:cubicBezTo>
                <a:lnTo>
                  <a:pt x="271558" y="3027835"/>
                </a:lnTo>
                <a:cubicBezTo>
                  <a:pt x="270688" y="3024705"/>
                  <a:pt x="268559" y="2982922"/>
                  <a:pt x="268717" y="2964245"/>
                </a:cubicBezTo>
                <a:cubicBezTo>
                  <a:pt x="279502" y="2933904"/>
                  <a:pt x="269365" y="2949568"/>
                  <a:pt x="272511" y="2915772"/>
                </a:cubicBezTo>
                <a:cubicBezTo>
                  <a:pt x="272017" y="2877552"/>
                  <a:pt x="270125" y="2850992"/>
                  <a:pt x="270356" y="2825842"/>
                </a:cubicBezTo>
                <a:cubicBezTo>
                  <a:pt x="269433" y="2814032"/>
                  <a:pt x="268938" y="2727859"/>
                  <a:pt x="273897" y="2734957"/>
                </a:cubicBezTo>
                <a:cubicBezTo>
                  <a:pt x="264242" y="2698391"/>
                  <a:pt x="277769" y="2677127"/>
                  <a:pt x="274458" y="2636572"/>
                </a:cubicBezTo>
                <a:cubicBezTo>
                  <a:pt x="287792" y="2615986"/>
                  <a:pt x="275829" y="2626668"/>
                  <a:pt x="279157" y="2604260"/>
                </a:cubicBezTo>
                <a:cubicBezTo>
                  <a:pt x="279270" y="2587221"/>
                  <a:pt x="288019" y="2599786"/>
                  <a:pt x="288131" y="2582747"/>
                </a:cubicBezTo>
                <a:cubicBezTo>
                  <a:pt x="260352" y="2545890"/>
                  <a:pt x="290145" y="2525479"/>
                  <a:pt x="282516" y="2478755"/>
                </a:cubicBezTo>
                <a:lnTo>
                  <a:pt x="287359" y="2451804"/>
                </a:lnTo>
                <a:cubicBezTo>
                  <a:pt x="285426" y="2443087"/>
                  <a:pt x="285710" y="2414879"/>
                  <a:pt x="289577" y="2408801"/>
                </a:cubicBezTo>
                <a:cubicBezTo>
                  <a:pt x="290424" y="2402768"/>
                  <a:pt x="289064" y="2396183"/>
                  <a:pt x="293203" y="2392670"/>
                </a:cubicBezTo>
                <a:cubicBezTo>
                  <a:pt x="295637" y="2379564"/>
                  <a:pt x="301233" y="2349549"/>
                  <a:pt x="304183" y="2330165"/>
                </a:cubicBezTo>
                <a:cubicBezTo>
                  <a:pt x="298973" y="2319718"/>
                  <a:pt x="309550" y="2303314"/>
                  <a:pt x="310900" y="2276363"/>
                </a:cubicBezTo>
                <a:cubicBezTo>
                  <a:pt x="304874" y="2264930"/>
                  <a:pt x="311891" y="2258198"/>
                  <a:pt x="303909" y="2236310"/>
                </a:cubicBezTo>
                <a:cubicBezTo>
                  <a:pt x="304734" y="2235412"/>
                  <a:pt x="305502" y="2234293"/>
                  <a:pt x="306187" y="2232984"/>
                </a:cubicBezTo>
                <a:cubicBezTo>
                  <a:pt x="310170" y="2225381"/>
                  <a:pt x="310605" y="2213194"/>
                  <a:pt x="307158" y="2205763"/>
                </a:cubicBezTo>
                <a:cubicBezTo>
                  <a:pt x="296601" y="2170883"/>
                  <a:pt x="306474" y="2175442"/>
                  <a:pt x="304860" y="2145703"/>
                </a:cubicBezTo>
                <a:cubicBezTo>
                  <a:pt x="304314" y="2112090"/>
                  <a:pt x="314083" y="2134724"/>
                  <a:pt x="304273" y="2092533"/>
                </a:cubicBezTo>
                <a:cubicBezTo>
                  <a:pt x="308983" y="2088154"/>
                  <a:pt x="303590" y="2066396"/>
                  <a:pt x="301642" y="2057359"/>
                </a:cubicBezTo>
                <a:cubicBezTo>
                  <a:pt x="301720" y="2041038"/>
                  <a:pt x="313213" y="2032807"/>
                  <a:pt x="306736" y="2016105"/>
                </a:cubicBezTo>
                <a:cubicBezTo>
                  <a:pt x="312847" y="2019262"/>
                  <a:pt x="310007" y="1975377"/>
                  <a:pt x="316234" y="1983129"/>
                </a:cubicBezTo>
                <a:cubicBezTo>
                  <a:pt x="322177" y="1972692"/>
                  <a:pt x="313034" y="1967129"/>
                  <a:pt x="318238" y="1956745"/>
                </a:cubicBezTo>
                <a:cubicBezTo>
                  <a:pt x="319718" y="1944884"/>
                  <a:pt x="311423" y="1963350"/>
                  <a:pt x="311341" y="1950160"/>
                </a:cubicBezTo>
                <a:lnTo>
                  <a:pt x="323556" y="1879546"/>
                </a:lnTo>
                <a:cubicBezTo>
                  <a:pt x="320263" y="1869846"/>
                  <a:pt x="322312" y="1862247"/>
                  <a:pt x="326085" y="1854893"/>
                </a:cubicBezTo>
                <a:cubicBezTo>
                  <a:pt x="325955" y="1832625"/>
                  <a:pt x="332007" y="1812578"/>
                  <a:pt x="335058" y="1787684"/>
                </a:cubicBezTo>
                <a:cubicBezTo>
                  <a:pt x="331933" y="1760490"/>
                  <a:pt x="342400" y="1747069"/>
                  <a:pt x="345620" y="1720464"/>
                </a:cubicBezTo>
                <a:cubicBezTo>
                  <a:pt x="337355" y="1693643"/>
                  <a:pt x="360215" y="1703686"/>
                  <a:pt x="360760" y="1681196"/>
                </a:cubicBezTo>
                <a:cubicBezTo>
                  <a:pt x="353923" y="1644243"/>
                  <a:pt x="368449" y="1682451"/>
                  <a:pt x="368483" y="1625881"/>
                </a:cubicBezTo>
                <a:cubicBezTo>
                  <a:pt x="367181" y="1622619"/>
                  <a:pt x="369088" y="1615868"/>
                  <a:pt x="371077" y="1616704"/>
                </a:cubicBezTo>
                <a:cubicBezTo>
                  <a:pt x="371005" y="1604306"/>
                  <a:pt x="384453" y="1569256"/>
                  <a:pt x="383008" y="1551493"/>
                </a:cubicBezTo>
                <a:cubicBezTo>
                  <a:pt x="390598" y="1517303"/>
                  <a:pt x="381821" y="1500132"/>
                  <a:pt x="384834" y="1475233"/>
                </a:cubicBezTo>
                <a:cubicBezTo>
                  <a:pt x="393221" y="1446677"/>
                  <a:pt x="400498" y="1430031"/>
                  <a:pt x="418371" y="1380155"/>
                </a:cubicBezTo>
                <a:lnTo>
                  <a:pt x="469641" y="1210871"/>
                </a:lnTo>
                <a:cubicBezTo>
                  <a:pt x="507460" y="1148093"/>
                  <a:pt x="486915" y="1066841"/>
                  <a:pt x="489701" y="1028427"/>
                </a:cubicBezTo>
                <a:cubicBezTo>
                  <a:pt x="478454" y="1012506"/>
                  <a:pt x="490925" y="999600"/>
                  <a:pt x="486354" y="980383"/>
                </a:cubicBezTo>
                <a:cubicBezTo>
                  <a:pt x="483880" y="937629"/>
                  <a:pt x="471099" y="895192"/>
                  <a:pt x="479762" y="839699"/>
                </a:cubicBezTo>
                <a:cubicBezTo>
                  <a:pt x="444550" y="814685"/>
                  <a:pt x="465776" y="749644"/>
                  <a:pt x="445664" y="696545"/>
                </a:cubicBezTo>
                <a:cubicBezTo>
                  <a:pt x="441558" y="665722"/>
                  <a:pt x="459046" y="617297"/>
                  <a:pt x="440047" y="606615"/>
                </a:cubicBezTo>
                <a:cubicBezTo>
                  <a:pt x="451675" y="592509"/>
                  <a:pt x="432892" y="579307"/>
                  <a:pt x="431225" y="563889"/>
                </a:cubicBezTo>
                <a:cubicBezTo>
                  <a:pt x="438618" y="551582"/>
                  <a:pt x="432225" y="545475"/>
                  <a:pt x="430803" y="534294"/>
                </a:cubicBezTo>
                <a:cubicBezTo>
                  <a:pt x="435364" y="529230"/>
                  <a:pt x="435126" y="519767"/>
                  <a:pt x="429777" y="516548"/>
                </a:cubicBezTo>
                <a:cubicBezTo>
                  <a:pt x="417444" y="521116"/>
                  <a:pt x="423596" y="488251"/>
                  <a:pt x="415090" y="485808"/>
                </a:cubicBezTo>
                <a:cubicBezTo>
                  <a:pt x="413316" y="466733"/>
                  <a:pt x="424116" y="383903"/>
                  <a:pt x="410499" y="369873"/>
                </a:cubicBezTo>
                <a:cubicBezTo>
                  <a:pt x="404034" y="331308"/>
                  <a:pt x="425696" y="275570"/>
                  <a:pt x="425314" y="259180"/>
                </a:cubicBezTo>
                <a:cubicBezTo>
                  <a:pt x="450188" y="242918"/>
                  <a:pt x="384634" y="163766"/>
                  <a:pt x="383240" y="94173"/>
                </a:cubicBezTo>
                <a:cubicBezTo>
                  <a:pt x="385641" y="84795"/>
                  <a:pt x="385609" y="79782"/>
                  <a:pt x="379938" y="77267"/>
                </a:cubicBezTo>
                <a:cubicBezTo>
                  <a:pt x="378301" y="68220"/>
                  <a:pt x="376144" y="54774"/>
                  <a:pt x="373430" y="3885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80911" y="260684"/>
            <a:ext cx="5310116" cy="1322887"/>
          </a:xfrm>
        </p:spPr>
        <p:txBody>
          <a:bodyPr>
            <a:normAutofit/>
          </a:bodyPr>
          <a:lstStyle/>
          <a:p>
            <a:r>
              <a:rPr lang="cs-CZ" sz="3700" b="1" dirty="0"/>
              <a:t>Paul Adrien Maurice </a:t>
            </a:r>
            <a:r>
              <a:rPr lang="cs-CZ" sz="3700" b="1" dirty="0" err="1"/>
              <a:t>Dirac</a:t>
            </a:r>
            <a:br>
              <a:rPr lang="cs-CZ" sz="3700" b="1" dirty="0"/>
            </a:br>
            <a:endParaRPr lang="cs-CZ" sz="37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27" y="688548"/>
            <a:ext cx="3720152" cy="5490999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56321" y="1251283"/>
            <a:ext cx="6460958" cy="5299910"/>
          </a:xfrm>
        </p:spPr>
        <p:txBody>
          <a:bodyPr>
            <a:normAutofit/>
          </a:bodyPr>
          <a:lstStyle/>
          <a:p>
            <a:r>
              <a:rPr lang="cs-CZ" sz="2400" dirty="0"/>
              <a:t>1928 – </a:t>
            </a:r>
            <a:r>
              <a:rPr lang="cs-CZ" sz="2400" b="1" dirty="0"/>
              <a:t>dokázal, že </a:t>
            </a:r>
            <a:r>
              <a:rPr lang="cs-CZ" sz="2400" b="1" dirty="0" err="1"/>
              <a:t>Schrödingerova</a:t>
            </a:r>
            <a:r>
              <a:rPr lang="cs-CZ" sz="2400" b="1" dirty="0"/>
              <a:t>                                 i Heisenbergova teorie jsou zcela správné</a:t>
            </a:r>
          </a:p>
          <a:p>
            <a:r>
              <a:rPr lang="cs-CZ" sz="2400" dirty="0"/>
              <a:t>Řešení rozporu spočívá v samotném faktu měření: Měření polohy a následně rychlosti elektronu není totéž, jako měření rychlosti              a poté polohy. Prvním měřením je totiž elektron ovlivněn</a:t>
            </a:r>
          </a:p>
          <a:p>
            <a:r>
              <a:rPr lang="cs-CZ" sz="2400" dirty="0"/>
              <a:t>VX ≠ XV; </a:t>
            </a:r>
            <a:r>
              <a:rPr lang="cs-CZ" sz="2400" b="1" dirty="0"/>
              <a:t>v mikrosvětě tedy neplatí 3</a:t>
            </a:r>
            <a:r>
              <a:rPr lang="en-US" sz="2400" b="1" dirty="0"/>
              <a:t>*5 = 5*3</a:t>
            </a:r>
            <a:endParaRPr lang="cs-CZ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Toto je základní </a:t>
            </a:r>
            <a:r>
              <a:rPr lang="cs-CZ" sz="2400" b="1" dirty="0"/>
              <a:t>DOGMA MIKROSVĚTA                  (AB ≠ BA).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Lze z něj odvodit všechny ostatní podivnosti zmíněné dříve, např. že jednou se objekty chovají jako částice, jindy jako vlny někdy diskrétní</a:t>
            </a:r>
          </a:p>
          <a:p>
            <a:endParaRPr lang="cs-CZ" sz="2400" b="1" dirty="0"/>
          </a:p>
          <a:p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7063489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1048871" y="783509"/>
            <a:ext cx="9849970" cy="4978555"/>
            <a:chOff x="742208" y="2398815"/>
            <a:chExt cx="7154883" cy="3120861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6" r="8056"/>
            <a:stretch/>
          </p:blipFill>
          <p:spPr>
            <a:xfrm>
              <a:off x="742208" y="2398815"/>
              <a:ext cx="7154883" cy="3120861"/>
            </a:xfrm>
            <a:prstGeom prst="rect">
              <a:avLst/>
            </a:prstGeom>
          </p:spPr>
        </p:pic>
        <p:sp>
          <p:nvSpPr>
            <p:cNvPr id="5" name="TextovéPole 4"/>
            <p:cNvSpPr txBox="1"/>
            <p:nvPr/>
          </p:nvSpPr>
          <p:spPr>
            <a:xfrm>
              <a:off x="3518375" y="4694159"/>
              <a:ext cx="755742" cy="527507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dirty="0"/>
                <a:t>p</a:t>
              </a:r>
              <a:r>
                <a:rPr lang="cs-CZ" baseline="30000" dirty="0"/>
                <a:t>+</a:t>
              </a:r>
            </a:p>
            <a:p>
              <a:r>
                <a:rPr lang="cs-CZ" dirty="0"/>
                <a:t>(anti)p</a:t>
              </a:r>
              <a:r>
                <a:rPr lang="cs-CZ" baseline="30000" dirty="0"/>
                <a:t>-</a:t>
              </a:r>
            </a:p>
          </p:txBody>
        </p:sp>
        <p:cxnSp>
          <p:nvCxnSpPr>
            <p:cNvPr id="6" name="Přímá spojnice se šipkou 5"/>
            <p:cNvCxnSpPr/>
            <p:nvPr/>
          </p:nvCxnSpPr>
          <p:spPr>
            <a:xfrm flipH="1" flipV="1">
              <a:off x="2793980" y="4655127"/>
              <a:ext cx="724395" cy="3621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ál 7"/>
          <p:cNvSpPr/>
          <p:nvPr/>
        </p:nvSpPr>
        <p:spPr>
          <a:xfrm>
            <a:off x="3305361" y="1974720"/>
            <a:ext cx="1306980" cy="4726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54968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2585" y="383144"/>
            <a:ext cx="8194262" cy="887718"/>
          </a:xfrm>
        </p:spPr>
        <p:txBody>
          <a:bodyPr>
            <a:normAutofit/>
          </a:bodyPr>
          <a:lstStyle/>
          <a:p>
            <a:r>
              <a:rPr lang="cs-CZ" sz="3600" b="1" dirty="0"/>
              <a:t>HADRONY (složené částice)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60612" y="1270862"/>
            <a:ext cx="11060206" cy="529334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dirty="0" err="1"/>
              <a:t>řec</a:t>
            </a:r>
            <a:r>
              <a:rPr lang="cs-CZ" dirty="0"/>
              <a:t>. </a:t>
            </a:r>
            <a:r>
              <a:rPr lang="cs-CZ" i="1" dirty="0" err="1"/>
              <a:t>hadros</a:t>
            </a:r>
            <a:r>
              <a:rPr lang="cs-CZ" i="1" dirty="0"/>
              <a:t> </a:t>
            </a:r>
            <a:r>
              <a:rPr lang="cs-CZ" dirty="0"/>
              <a:t>= </a:t>
            </a:r>
            <a:r>
              <a:rPr lang="cs-CZ" b="1" dirty="0"/>
              <a:t>silný, bujarý </a:t>
            </a:r>
            <a:r>
              <a:rPr lang="cs-CZ" b="1" dirty="0">
                <a:sym typeface="Wingdings" panose="05000000000000000000" pitchFamily="2" charset="2"/>
              </a:rPr>
              <a:t></a:t>
            </a:r>
            <a:endParaRPr lang="cs-CZ" b="1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dirty="0"/>
              <a:t>podléhají </a:t>
            </a:r>
            <a:r>
              <a:rPr lang="cs-CZ" b="1" dirty="0"/>
              <a:t>silné interakci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dirty="0"/>
              <a:t>Dnes již </a:t>
            </a:r>
            <a:r>
              <a:rPr lang="cs-CZ" b="1" dirty="0"/>
              <a:t>nejsou považovány za (fundamentální)                                                                                         elementární částice</a:t>
            </a:r>
            <a:r>
              <a:rPr lang="cs-CZ" dirty="0"/>
              <a:t>, nicméně jejich komponenty                                                                                                    se vyskytují pouze vázané v hadronech (nikdy ne volně)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b="1" dirty="0"/>
              <a:t>S výjimkou protonu a antiprotonu </a:t>
            </a:r>
            <a:r>
              <a:rPr lang="cs-CZ" dirty="0"/>
              <a:t>jsou </a:t>
            </a:r>
            <a:r>
              <a:rPr lang="cs-CZ" b="1" dirty="0"/>
              <a:t>nestabilní</a:t>
            </a:r>
            <a:r>
              <a:rPr lang="cs-CZ" dirty="0"/>
              <a:t>                                                                                          (10</a:t>
            </a:r>
            <a:r>
              <a:rPr lang="cs-CZ" baseline="30000" dirty="0"/>
              <a:t>-28</a:t>
            </a:r>
            <a:r>
              <a:rPr lang="cs-CZ" dirty="0"/>
              <a:t> – 10</a:t>
            </a:r>
            <a:r>
              <a:rPr lang="cs-CZ" baseline="30000" dirty="0"/>
              <a:t>-8</a:t>
            </a:r>
            <a:r>
              <a:rPr lang="cs-CZ" dirty="0"/>
              <a:t> s) </a:t>
            </a:r>
            <a:r>
              <a:rPr lang="cs-CZ" dirty="0">
                <a:sym typeface="Wingdings" panose="05000000000000000000" pitchFamily="2" charset="2"/>
              </a:rPr>
              <a:t> rozpad na lehčí hadrony, případně až leptony.</a:t>
            </a:r>
            <a:r>
              <a:rPr lang="cs-CZ" dirty="0"/>
              <a:t>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dirty="0"/>
              <a:t>Výjimkou je rozpad </a:t>
            </a:r>
            <a:r>
              <a:rPr lang="cs-CZ" dirty="0">
                <a:solidFill>
                  <a:srgbClr val="FF0000"/>
                </a:solidFill>
              </a:rPr>
              <a:t>n</a:t>
            </a:r>
            <a:r>
              <a:rPr lang="cs-CZ" baseline="30000" dirty="0">
                <a:solidFill>
                  <a:srgbClr val="FF0000"/>
                </a:solidFill>
              </a:rPr>
              <a:t>0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>
                <a:solidFill>
                  <a:srgbClr val="FF0000"/>
                </a:solidFill>
                <a:sym typeface="Wingdings" panose="05000000000000000000" pitchFamily="2" charset="2"/>
              </a:rPr>
              <a:t> p</a:t>
            </a:r>
            <a:r>
              <a:rPr lang="cs-CZ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+</a:t>
            </a:r>
            <a:r>
              <a:rPr lang="cs-CZ" dirty="0">
                <a:solidFill>
                  <a:srgbClr val="FF0000"/>
                </a:solidFill>
                <a:sym typeface="Wingdings" panose="05000000000000000000" pitchFamily="2" charset="2"/>
              </a:rPr>
              <a:t> + e</a:t>
            </a:r>
            <a:r>
              <a:rPr lang="cs-CZ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-</a:t>
            </a:r>
            <a:r>
              <a:rPr lang="cs-CZ" dirty="0">
                <a:solidFill>
                  <a:srgbClr val="FF0000"/>
                </a:solidFill>
                <a:sym typeface="Wingdings" panose="05000000000000000000" pitchFamily="2" charset="2"/>
              </a:rPr>
              <a:t> + </a:t>
            </a:r>
            <a:r>
              <a:rPr lang="cs-CZ" i="1" dirty="0">
                <a:solidFill>
                  <a:srgbClr val="FF0000"/>
                </a:solidFill>
                <a:sym typeface="Wingdings" panose="05000000000000000000" pitchFamily="2" charset="2"/>
              </a:rPr>
              <a:t>n</a:t>
            </a:r>
            <a:r>
              <a:rPr lang="cs-CZ" i="1" baseline="-25000" dirty="0">
                <a:solidFill>
                  <a:srgbClr val="FF0000"/>
                </a:solidFill>
                <a:sym typeface="Wingdings" panose="05000000000000000000" pitchFamily="2" charset="2"/>
              </a:rPr>
              <a:t>e</a:t>
            </a:r>
            <a:r>
              <a:rPr lang="cs-CZ" dirty="0"/>
              <a:t>, </a:t>
            </a:r>
            <a:r>
              <a:rPr lang="cs-CZ" dirty="0">
                <a:solidFill>
                  <a:srgbClr val="FF0000"/>
                </a:solidFill>
              </a:rPr>
              <a:t>s poločasem 930 s</a:t>
            </a:r>
            <a:r>
              <a:rPr lang="cs-CZ" dirty="0"/>
              <a:t> (</a:t>
            </a:r>
            <a:r>
              <a:rPr lang="cs-CZ" dirty="0">
                <a:sym typeface="Symbol"/>
              </a:rPr>
              <a:t></a:t>
            </a:r>
            <a:r>
              <a:rPr lang="cs-CZ" dirty="0"/>
              <a:t>10-15 min), nestabilita n0 se týká jen neutronů volných (nikoliv vázaných v atomovém jádru).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dirty="0"/>
              <a:t>Je jich </a:t>
            </a:r>
            <a:r>
              <a:rPr lang="cs-CZ" u="sng" dirty="0"/>
              <a:t>relativně velké množství </a:t>
            </a:r>
            <a:r>
              <a:rPr lang="cs-CZ" dirty="0"/>
              <a:t>(jeden z důvodů, proč se uvažovalo o jejich další vnitřní struktuře)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3600" b="1" dirty="0">
                <a:solidFill>
                  <a:srgbClr val="0070C0"/>
                </a:solidFill>
              </a:rPr>
              <a:t>MEZONY</a:t>
            </a:r>
            <a:r>
              <a:rPr lang="cs-CZ" sz="3600" dirty="0">
                <a:solidFill>
                  <a:srgbClr val="0070C0"/>
                </a:solidFill>
              </a:rPr>
              <a:t> </a:t>
            </a:r>
            <a:r>
              <a:rPr lang="cs-CZ" dirty="0"/>
              <a:t>– </a:t>
            </a:r>
            <a:r>
              <a:rPr lang="cs-CZ" dirty="0" err="1"/>
              <a:t>řec</a:t>
            </a:r>
            <a:r>
              <a:rPr lang="cs-CZ" dirty="0"/>
              <a:t>. </a:t>
            </a:r>
            <a:r>
              <a:rPr lang="cs-CZ" i="1" dirty="0" err="1"/>
              <a:t>mezos</a:t>
            </a:r>
            <a:r>
              <a:rPr lang="cs-CZ" dirty="0"/>
              <a:t> = středně těžké částice, </a:t>
            </a:r>
            <a:r>
              <a:rPr lang="cs-CZ" dirty="0" err="1"/>
              <a:t>i.e</a:t>
            </a:r>
            <a:r>
              <a:rPr lang="cs-CZ" dirty="0"/>
              <a:t>., </a:t>
            </a:r>
            <a:r>
              <a:rPr lang="cs-CZ" dirty="0">
                <a:solidFill>
                  <a:srgbClr val="FF0000"/>
                </a:solidFill>
              </a:rPr>
              <a:t>mezi (těžkým) p+ a (lehkým) e-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u="sng" dirty="0"/>
              <a:t>spin</a:t>
            </a:r>
            <a:r>
              <a:rPr lang="cs-CZ" dirty="0"/>
              <a:t> nejčastěji 0, vzácněji celočíselný (</a:t>
            </a:r>
            <a:r>
              <a:rPr lang="cs-CZ" dirty="0">
                <a:sym typeface="Wingdings" panose="05000000000000000000" pitchFamily="2" charset="2"/>
              </a:rPr>
              <a:t> bosony)</a:t>
            </a:r>
            <a:endParaRPr lang="cs-CZ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3600" b="1" dirty="0">
                <a:solidFill>
                  <a:srgbClr val="0070C0"/>
                </a:solidFill>
              </a:rPr>
              <a:t>BARYONY</a:t>
            </a:r>
            <a:r>
              <a:rPr lang="cs-CZ" dirty="0"/>
              <a:t> – </a:t>
            </a:r>
            <a:r>
              <a:rPr lang="cs-CZ" dirty="0" err="1"/>
              <a:t>řec</a:t>
            </a:r>
            <a:r>
              <a:rPr lang="cs-CZ" dirty="0"/>
              <a:t>. </a:t>
            </a:r>
            <a:r>
              <a:rPr lang="cs-CZ" i="1" dirty="0" err="1"/>
              <a:t>barys</a:t>
            </a:r>
            <a:r>
              <a:rPr lang="cs-CZ" i="1" dirty="0"/>
              <a:t> = </a:t>
            </a:r>
            <a:r>
              <a:rPr lang="cs-CZ" dirty="0"/>
              <a:t>těžké částice, mají hmotnost </a:t>
            </a:r>
            <a:r>
              <a:rPr lang="cs-CZ" dirty="0">
                <a:solidFill>
                  <a:srgbClr val="FF0000"/>
                </a:solidFill>
                <a:sym typeface="Symbol" panose="05050102010706020507" pitchFamily="18" charset="2"/>
              </a:rPr>
              <a:t> </a:t>
            </a:r>
            <a:r>
              <a:rPr lang="cs-CZ" dirty="0">
                <a:solidFill>
                  <a:srgbClr val="FF0000"/>
                </a:solidFill>
              </a:rPr>
              <a:t>p+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u="sng" dirty="0"/>
              <a:t>spin</a:t>
            </a:r>
            <a:r>
              <a:rPr lang="cs-CZ" dirty="0"/>
              <a:t> poločíselný ½ nebo 3/2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cs-CZ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cs-CZ" dirty="0"/>
          </a:p>
        </p:txBody>
      </p:sp>
      <p:cxnSp>
        <p:nvCxnSpPr>
          <p:cNvPr id="7" name="Přímá spojnice 6"/>
          <p:cNvCxnSpPr/>
          <p:nvPr/>
        </p:nvCxnSpPr>
        <p:spPr>
          <a:xfrm flipH="1">
            <a:off x="399517" y="5059266"/>
            <a:ext cx="397823" cy="38001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H="1" flipV="1">
            <a:off x="399517" y="5391777"/>
            <a:ext cx="396339" cy="42157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ázek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4475" y="240966"/>
            <a:ext cx="4517472" cy="297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417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21"/>
          <a:stretch/>
        </p:blipFill>
        <p:spPr>
          <a:xfrm>
            <a:off x="9868932" y="582911"/>
            <a:ext cx="1805495" cy="223257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03898" y="323124"/>
            <a:ext cx="7886700" cy="679903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Baryony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6522" y="1032704"/>
            <a:ext cx="10915149" cy="5599225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cs-CZ" sz="2200" dirty="0" err="1"/>
              <a:t>řec</a:t>
            </a:r>
            <a:r>
              <a:rPr lang="cs-CZ" sz="2200" dirty="0"/>
              <a:t>. </a:t>
            </a:r>
            <a:r>
              <a:rPr lang="cs-CZ" sz="2200" i="1" dirty="0" err="1"/>
              <a:t>barys</a:t>
            </a:r>
            <a:r>
              <a:rPr lang="cs-CZ" sz="2200" dirty="0"/>
              <a:t> = těžký </a:t>
            </a:r>
            <a:r>
              <a:rPr lang="cs-CZ" sz="2200" dirty="0">
                <a:sym typeface="Wingdings" panose="05000000000000000000" pitchFamily="2" charset="2"/>
              </a:rPr>
              <a:t> </a:t>
            </a:r>
            <a:r>
              <a:rPr lang="cs-CZ" sz="2200" dirty="0"/>
              <a:t>těžké subatomární složené částice</a:t>
            </a:r>
          </a:p>
          <a:p>
            <a:pPr>
              <a:spcBef>
                <a:spcPts val="600"/>
              </a:spcBef>
            </a:pPr>
            <a:r>
              <a:rPr lang="cs-CZ" sz="2200" u="sng" dirty="0"/>
              <a:t>Nejlehčí</a:t>
            </a:r>
            <a:r>
              <a:rPr lang="cs-CZ" sz="2200" dirty="0"/>
              <a:t> a nejznámější baryon je </a:t>
            </a:r>
            <a:r>
              <a:rPr lang="cs-CZ" sz="2200" b="1" dirty="0">
                <a:solidFill>
                  <a:srgbClr val="FF0000"/>
                </a:solidFill>
              </a:rPr>
              <a:t>proton</a:t>
            </a:r>
            <a:r>
              <a:rPr lang="cs-CZ" sz="2200" dirty="0"/>
              <a:t> (</a:t>
            </a:r>
            <a:r>
              <a:rPr lang="cs-CZ" altLang="cs-CZ" sz="2200" dirty="0"/>
              <a:t>m</a:t>
            </a:r>
            <a:r>
              <a:rPr lang="cs-CZ" altLang="cs-CZ" sz="2200" i="1" baseline="-25000" dirty="0"/>
              <a:t>u</a:t>
            </a:r>
            <a:r>
              <a:rPr lang="cs-CZ" altLang="cs-CZ" sz="2200" dirty="0"/>
              <a:t> = </a:t>
            </a:r>
            <a:r>
              <a:rPr lang="cs-CZ" sz="2200" dirty="0"/>
              <a:t>1.0072765 u)</a:t>
            </a:r>
          </a:p>
          <a:p>
            <a:pPr>
              <a:spcBef>
                <a:spcPts val="600"/>
              </a:spcBef>
            </a:pPr>
            <a:r>
              <a:rPr lang="cs-CZ" sz="2200" dirty="0"/>
              <a:t>O málo těžší je </a:t>
            </a:r>
            <a:r>
              <a:rPr lang="cs-CZ" sz="2200" b="1" dirty="0">
                <a:solidFill>
                  <a:srgbClr val="FF0000"/>
                </a:solidFill>
              </a:rPr>
              <a:t>neutron</a:t>
            </a:r>
            <a:r>
              <a:rPr lang="cs-CZ" sz="2200" dirty="0"/>
              <a:t> (</a:t>
            </a:r>
            <a:r>
              <a:rPr lang="cs-CZ" altLang="cs-CZ" sz="2200" dirty="0"/>
              <a:t>m</a:t>
            </a:r>
            <a:r>
              <a:rPr lang="cs-CZ" altLang="cs-CZ" sz="2200" i="1" baseline="-25000" dirty="0"/>
              <a:t>u</a:t>
            </a:r>
            <a:r>
              <a:rPr lang="cs-CZ" altLang="cs-CZ" sz="2200" dirty="0"/>
              <a:t> = </a:t>
            </a:r>
            <a:r>
              <a:rPr lang="cs-CZ" sz="2200" dirty="0"/>
              <a:t>1,0086650 u)</a:t>
            </a:r>
          </a:p>
          <a:p>
            <a:pPr>
              <a:spcBef>
                <a:spcPts val="600"/>
              </a:spcBef>
            </a:pPr>
            <a:r>
              <a:rPr lang="cs-CZ" sz="2200" b="1" dirty="0">
                <a:solidFill>
                  <a:srgbClr val="0070C0"/>
                </a:solidFill>
              </a:rPr>
              <a:t>NUKLEONY</a:t>
            </a:r>
            <a:r>
              <a:rPr lang="cs-CZ" sz="2200" dirty="0"/>
              <a:t>: </a:t>
            </a:r>
            <a:r>
              <a:rPr lang="cs-CZ" sz="2200" b="1" dirty="0"/>
              <a:t>p</a:t>
            </a:r>
            <a:r>
              <a:rPr lang="cs-CZ" sz="2200" b="1" baseline="30000" dirty="0"/>
              <a:t>+</a:t>
            </a:r>
            <a:r>
              <a:rPr lang="cs-CZ" sz="2200" dirty="0"/>
              <a:t> a </a:t>
            </a:r>
            <a:r>
              <a:rPr lang="cs-CZ" sz="2200" b="1" dirty="0"/>
              <a:t>n</a:t>
            </a:r>
            <a:r>
              <a:rPr lang="cs-CZ" sz="2200" b="1" baseline="30000" dirty="0"/>
              <a:t>0</a:t>
            </a:r>
            <a:r>
              <a:rPr lang="cs-CZ" sz="2200" dirty="0"/>
              <a:t> – jsou z nich složená všechna atomová jádra                                                 (výjimkou je </a:t>
            </a:r>
            <a:r>
              <a:rPr lang="cs-CZ" sz="2200" baseline="30000" dirty="0"/>
              <a:t>1</a:t>
            </a:r>
            <a:r>
              <a:rPr lang="cs-CZ" sz="2200" baseline="-25000" dirty="0"/>
              <a:t>1</a:t>
            </a:r>
            <a:r>
              <a:rPr lang="cs-CZ" sz="2200" dirty="0"/>
              <a:t>H)</a:t>
            </a:r>
          </a:p>
          <a:p>
            <a:pPr>
              <a:spcBef>
                <a:spcPts val="600"/>
              </a:spcBef>
            </a:pPr>
            <a:r>
              <a:rPr lang="cs-CZ" sz="2200" b="1" dirty="0">
                <a:solidFill>
                  <a:srgbClr val="0070C0"/>
                </a:solidFill>
              </a:rPr>
              <a:t>HYPERONY</a:t>
            </a:r>
            <a:r>
              <a:rPr lang="cs-CZ" sz="2200" dirty="0"/>
              <a:t>: těžší baryony než nukleony, obsahují alespoň jeden s-kvark (podivný)</a:t>
            </a:r>
          </a:p>
          <a:p>
            <a:pPr>
              <a:spcBef>
                <a:spcPts val="600"/>
              </a:spcBef>
            </a:pPr>
            <a:r>
              <a:rPr lang="cs-CZ" sz="2200" dirty="0"/>
              <a:t>Pro popis interakcí zavedeno </a:t>
            </a:r>
            <a:r>
              <a:rPr lang="cs-CZ" sz="2200" b="1" dirty="0">
                <a:solidFill>
                  <a:srgbClr val="FF0000"/>
                </a:solidFill>
              </a:rPr>
              <a:t>baryonové číslo B </a:t>
            </a:r>
            <a:r>
              <a:rPr lang="cs-CZ" sz="2200" dirty="0"/>
              <a:t>(obdoba leptonovému číslu). </a:t>
            </a:r>
          </a:p>
          <a:p>
            <a:pPr>
              <a:spcBef>
                <a:spcPts val="600"/>
              </a:spcBef>
            </a:pPr>
            <a:r>
              <a:rPr lang="cs-CZ" sz="2200" dirty="0">
                <a:solidFill>
                  <a:srgbClr val="FF0000"/>
                </a:solidFill>
              </a:rPr>
              <a:t>Platí </a:t>
            </a:r>
            <a:r>
              <a:rPr lang="cs-CZ" sz="2200" b="1" dirty="0">
                <a:solidFill>
                  <a:srgbClr val="FF0000"/>
                </a:solidFill>
              </a:rPr>
              <a:t>zákon zachování B </a:t>
            </a:r>
            <a:r>
              <a:rPr lang="cs-CZ" sz="2200" dirty="0"/>
              <a:t>na obou stranách reakce</a:t>
            </a:r>
          </a:p>
          <a:p>
            <a:pPr lvl="1">
              <a:spcBef>
                <a:spcPts val="600"/>
              </a:spcBef>
            </a:pPr>
            <a:r>
              <a:rPr lang="cs-CZ" sz="2200" dirty="0"/>
              <a:t>Baryony = +1</a:t>
            </a:r>
          </a:p>
          <a:p>
            <a:pPr lvl="1">
              <a:spcBef>
                <a:spcPts val="600"/>
              </a:spcBef>
            </a:pPr>
            <a:r>
              <a:rPr lang="cs-CZ" sz="2200" dirty="0" err="1"/>
              <a:t>Antibaryony</a:t>
            </a:r>
            <a:r>
              <a:rPr lang="cs-CZ" sz="2200" dirty="0"/>
              <a:t> = -1</a:t>
            </a:r>
          </a:p>
          <a:p>
            <a:pPr lvl="1">
              <a:spcBef>
                <a:spcPts val="600"/>
              </a:spcBef>
            </a:pPr>
            <a:r>
              <a:rPr lang="cs-CZ" sz="2200" dirty="0"/>
              <a:t>Ostatní částice (mezony, leptony) = 0</a:t>
            </a:r>
          </a:p>
          <a:p>
            <a:pPr algn="just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cs-CZ" altLang="cs-CZ" sz="2200" b="1" dirty="0"/>
              <a:t>Baryon</a:t>
            </a:r>
            <a:r>
              <a:rPr lang="cs-CZ" altLang="cs-CZ" sz="2200" dirty="0"/>
              <a:t> je částice složená </a:t>
            </a:r>
            <a:r>
              <a:rPr lang="cs-CZ" altLang="cs-CZ" sz="2200" b="1" dirty="0">
                <a:solidFill>
                  <a:srgbClr val="FF0000"/>
                </a:solidFill>
              </a:rPr>
              <a:t>ze 3 kvarků (</a:t>
            </a:r>
            <a:r>
              <a:rPr lang="cs-CZ" sz="2200" b="1" dirty="0">
                <a:solidFill>
                  <a:srgbClr val="FF0000"/>
                </a:solidFill>
              </a:rPr>
              <a:t>p</a:t>
            </a:r>
            <a:r>
              <a:rPr lang="cs-CZ" sz="2200" b="1" baseline="30000" dirty="0">
                <a:solidFill>
                  <a:srgbClr val="FF0000"/>
                </a:solidFill>
              </a:rPr>
              <a:t>+</a:t>
            </a:r>
            <a:r>
              <a:rPr lang="cs-CZ" sz="2200" dirty="0">
                <a:solidFill>
                  <a:srgbClr val="FF0000"/>
                </a:solidFill>
              </a:rPr>
              <a:t>: </a:t>
            </a:r>
            <a:r>
              <a:rPr lang="cs-CZ" altLang="cs-CZ" sz="2200" dirty="0">
                <a:solidFill>
                  <a:srgbClr val="FF0000"/>
                </a:solidFill>
              </a:rPr>
              <a:t>kvarky</a:t>
            </a:r>
            <a:r>
              <a:rPr lang="cs-CZ" altLang="cs-CZ" sz="2200" b="1" dirty="0">
                <a:solidFill>
                  <a:srgbClr val="FF0000"/>
                </a:solidFill>
              </a:rPr>
              <a:t> </a:t>
            </a:r>
            <a:r>
              <a:rPr lang="cs-CZ" altLang="cs-CZ" sz="2200" b="1" i="1" dirty="0" err="1">
                <a:solidFill>
                  <a:srgbClr val="FF0000"/>
                </a:solidFill>
              </a:rPr>
              <a:t>uud</a:t>
            </a:r>
            <a:r>
              <a:rPr lang="cs-CZ" altLang="cs-CZ" sz="2200" b="1" dirty="0">
                <a:solidFill>
                  <a:srgbClr val="FF0000"/>
                </a:solidFill>
              </a:rPr>
              <a:t> </a:t>
            </a:r>
            <a:r>
              <a:rPr lang="cs-CZ" altLang="cs-CZ" sz="2200" dirty="0">
                <a:solidFill>
                  <a:srgbClr val="FF0000"/>
                </a:solidFill>
              </a:rPr>
              <a:t>a</a:t>
            </a:r>
            <a:r>
              <a:rPr lang="cs-CZ" altLang="cs-CZ" sz="2200" b="1" dirty="0">
                <a:solidFill>
                  <a:srgbClr val="FF0000"/>
                </a:solidFill>
              </a:rPr>
              <a:t> </a:t>
            </a:r>
            <a:r>
              <a:rPr lang="cs-CZ" sz="2200" b="1" dirty="0">
                <a:solidFill>
                  <a:srgbClr val="FF0000"/>
                </a:solidFill>
              </a:rPr>
              <a:t>n</a:t>
            </a:r>
            <a:r>
              <a:rPr lang="cs-CZ" sz="2200" b="1" baseline="30000" dirty="0">
                <a:solidFill>
                  <a:srgbClr val="FF0000"/>
                </a:solidFill>
              </a:rPr>
              <a:t>0</a:t>
            </a:r>
            <a:r>
              <a:rPr lang="cs-CZ" sz="2200" dirty="0">
                <a:solidFill>
                  <a:srgbClr val="FF0000"/>
                </a:solidFill>
              </a:rPr>
              <a:t>:</a:t>
            </a:r>
            <a:r>
              <a:rPr lang="cs-CZ" sz="2200" b="1" dirty="0">
                <a:solidFill>
                  <a:srgbClr val="FF0000"/>
                </a:solidFill>
              </a:rPr>
              <a:t> </a:t>
            </a:r>
            <a:r>
              <a:rPr lang="cs-CZ" altLang="cs-CZ" sz="2200" b="1" i="1" dirty="0" err="1">
                <a:solidFill>
                  <a:srgbClr val="FF0000"/>
                </a:solidFill>
              </a:rPr>
              <a:t>udd</a:t>
            </a:r>
            <a:r>
              <a:rPr lang="cs-CZ" altLang="cs-CZ" sz="2200" b="1" dirty="0">
                <a:solidFill>
                  <a:srgbClr val="FF0000"/>
                </a:solidFill>
              </a:rPr>
              <a:t>)</a:t>
            </a:r>
          </a:p>
          <a:p>
            <a:pPr algn="just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cs-CZ" altLang="cs-CZ" sz="2200" b="1" dirty="0" err="1"/>
              <a:t>Antibaryon</a:t>
            </a:r>
            <a:r>
              <a:rPr lang="cs-CZ" altLang="cs-CZ" sz="2200" dirty="0"/>
              <a:t> je složen </a:t>
            </a:r>
            <a:r>
              <a:rPr lang="cs-CZ" altLang="cs-CZ" sz="2200" b="1" dirty="0"/>
              <a:t>ze 3 antikvarků</a:t>
            </a:r>
            <a:r>
              <a:rPr lang="cs-CZ" altLang="cs-CZ" sz="2200" dirty="0"/>
              <a:t>. </a:t>
            </a:r>
          </a:p>
          <a:p>
            <a:pPr algn="just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cs-CZ" altLang="cs-CZ" sz="2200" u="sng" dirty="0"/>
              <a:t>Doba životnosti většiny baryonů je velmi krátká </a:t>
            </a:r>
            <a:r>
              <a:rPr lang="cs-CZ" altLang="cs-CZ" sz="2200" dirty="0"/>
              <a:t>a závisí především na kvarkovém složení a způsobu přeměny kvarků.</a:t>
            </a:r>
          </a:p>
          <a:p>
            <a:pPr>
              <a:spcBef>
                <a:spcPts val="600"/>
              </a:spcBef>
            </a:pPr>
            <a:endParaRPr lang="cs-CZ" sz="2200" dirty="0"/>
          </a:p>
          <a:p>
            <a:pPr>
              <a:spcBef>
                <a:spcPts val="600"/>
              </a:spcBef>
            </a:pPr>
            <a:endParaRPr lang="cs-CZ" sz="2200" dirty="0"/>
          </a:p>
        </p:txBody>
      </p:sp>
      <p:cxnSp>
        <p:nvCxnSpPr>
          <p:cNvPr id="6" name="Přímá spojnice 5"/>
          <p:cNvCxnSpPr/>
          <p:nvPr/>
        </p:nvCxnSpPr>
        <p:spPr>
          <a:xfrm flipH="1">
            <a:off x="498019" y="2340468"/>
            <a:ext cx="522514" cy="33844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 flipH="1" flipV="1">
            <a:off x="515833" y="2672978"/>
            <a:ext cx="486889" cy="28500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álný bublinový popisek 12"/>
          <p:cNvSpPr/>
          <p:nvPr/>
        </p:nvSpPr>
        <p:spPr>
          <a:xfrm flipH="1">
            <a:off x="7978601" y="437482"/>
            <a:ext cx="2244437" cy="825332"/>
          </a:xfrm>
          <a:prstGeom prst="wedgeEllipseCallout">
            <a:avLst>
              <a:gd name="adj1" fmla="val -57341"/>
              <a:gd name="adj2" fmla="val 26844"/>
            </a:avLst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8161136" y="573446"/>
            <a:ext cx="1879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Škvarky! Škvarky! Škvarky!</a:t>
            </a:r>
          </a:p>
        </p:txBody>
      </p:sp>
    </p:spTree>
    <p:extLst>
      <p:ext uri="{BB962C8B-B14F-4D97-AF65-F5344CB8AC3E}">
        <p14:creationId xmlns:p14="http://schemas.microsoft.com/office/powerpoint/2010/main" val="19817468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BARYONY</a:t>
            </a:r>
          </a:p>
        </p:txBody>
      </p:sp>
      <p:sp>
        <p:nvSpPr>
          <p:cNvPr id="3" name="Obdélník 2"/>
          <p:cNvSpPr/>
          <p:nvPr/>
        </p:nvSpPr>
        <p:spPr>
          <a:xfrm>
            <a:off x="1987138" y="4386214"/>
            <a:ext cx="792752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cs-CZ" b="1" dirty="0"/>
              <a:t>Baryony</a:t>
            </a:r>
            <a:r>
              <a:rPr lang="cs-CZ" dirty="0"/>
              <a:t> jsou složeny </a:t>
            </a:r>
            <a:r>
              <a:rPr lang="cs-CZ" b="1" dirty="0"/>
              <a:t>ze tří kvarků</a:t>
            </a:r>
            <a:r>
              <a:rPr lang="cs-CZ" dirty="0"/>
              <a:t>, které </a:t>
            </a:r>
            <a:r>
              <a:rPr lang="cs-CZ" u="sng" dirty="0"/>
              <a:t>lze kombinovat – viz obr. baryonový oktet</a:t>
            </a:r>
            <a:r>
              <a:rPr lang="cs-CZ" dirty="0"/>
              <a:t>: </a:t>
            </a:r>
          </a:p>
          <a:p>
            <a:pPr marL="177800" indent="-177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velikost </a:t>
            </a:r>
            <a:r>
              <a:rPr lang="cs-CZ" b="1" dirty="0" err="1"/>
              <a:t>izospinu</a:t>
            </a:r>
            <a:r>
              <a:rPr lang="cs-CZ" dirty="0"/>
              <a:t>: od -1 do 1 (není to spin jednotlivých baryonů – ten může být pouze poločíselný a to </a:t>
            </a:r>
            <a:r>
              <a:rPr lang="cs-CZ" b="1" dirty="0"/>
              <a:t>1/2, 3/2,...</a:t>
            </a:r>
            <a:r>
              <a:rPr lang="cs-CZ" dirty="0"/>
              <a:t>) </a:t>
            </a:r>
          </a:p>
          <a:p>
            <a:pPr marL="177800" indent="-177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b="1" dirty="0"/>
              <a:t>Náboj:</a:t>
            </a:r>
            <a:r>
              <a:rPr lang="cs-CZ" dirty="0"/>
              <a:t> dosahuje hodnot </a:t>
            </a:r>
            <a:r>
              <a:rPr lang="cs-CZ" b="1" dirty="0"/>
              <a:t>-1, 0, 1</a:t>
            </a:r>
            <a:r>
              <a:rPr lang="cs-CZ" dirty="0"/>
              <a:t>; </a:t>
            </a:r>
          </a:p>
          <a:p>
            <a:pPr marL="177800" indent="-177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b="1" dirty="0"/>
              <a:t>Podivnost: </a:t>
            </a:r>
            <a:r>
              <a:rPr lang="cs-CZ" dirty="0"/>
              <a:t>dosahuje hodnot </a:t>
            </a:r>
            <a:r>
              <a:rPr lang="cs-CZ" b="1" dirty="0"/>
              <a:t>0, -1, -2</a:t>
            </a:r>
            <a:endParaRPr lang="cs-CZ" dirty="0"/>
          </a:p>
        </p:txBody>
      </p:sp>
      <p:pic>
        <p:nvPicPr>
          <p:cNvPr id="11" name="Picture 2058" descr="C:\MICHAEL\Uvod_SM\baryon_chart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541" y="1389391"/>
            <a:ext cx="5647460" cy="280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5814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98653" y="58950"/>
            <a:ext cx="7886700" cy="1325563"/>
          </a:xfrm>
        </p:spPr>
        <p:txBody>
          <a:bodyPr/>
          <a:lstStyle/>
          <a:p>
            <a:r>
              <a:rPr lang="cs-CZ" b="1" dirty="0"/>
              <a:t>BOSONY („částice interakcí“)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2482" y="1140654"/>
            <a:ext cx="11271671" cy="515389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2000" dirty="0"/>
              <a:t>Existenci bosonů předpověděli ve svých pracích fyzici Steven </a:t>
            </a:r>
            <a:r>
              <a:rPr lang="cs-CZ" sz="2000" dirty="0" err="1"/>
              <a:t>Weinberg</a:t>
            </a:r>
            <a:r>
              <a:rPr lang="cs-CZ" sz="2000" dirty="0"/>
              <a:t>, </a:t>
            </a:r>
            <a:r>
              <a:rPr lang="cs-CZ" sz="2000" dirty="0" err="1"/>
              <a:t>Sheldon</a:t>
            </a:r>
            <a:r>
              <a:rPr lang="cs-CZ" sz="2000" dirty="0"/>
              <a:t> </a:t>
            </a:r>
            <a:r>
              <a:rPr lang="cs-CZ" sz="2000" dirty="0" err="1"/>
              <a:t>Glashow</a:t>
            </a:r>
            <a:r>
              <a:rPr lang="cs-CZ" sz="2000" dirty="0"/>
              <a:t> a </a:t>
            </a:r>
            <a:r>
              <a:rPr lang="cs-CZ" sz="2000" dirty="0" err="1"/>
              <a:t>Abdus</a:t>
            </a:r>
            <a:r>
              <a:rPr lang="cs-CZ" sz="2000" dirty="0"/>
              <a:t> </a:t>
            </a:r>
            <a:r>
              <a:rPr lang="cs-CZ" sz="2000" dirty="0" err="1"/>
              <a:t>Salam</a:t>
            </a:r>
            <a:r>
              <a:rPr lang="cs-CZ" sz="2000" dirty="0"/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2000" u="sng" dirty="0"/>
              <a:t>Klidová hmotnost: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2000" b="1" dirty="0"/>
              <a:t>Nulová: </a:t>
            </a:r>
            <a:r>
              <a:rPr lang="cs-CZ" sz="2000" dirty="0">
                <a:solidFill>
                  <a:srgbClr val="FF0000"/>
                </a:solidFill>
              </a:rPr>
              <a:t>foton</a:t>
            </a:r>
            <a:r>
              <a:rPr lang="cs-CZ" sz="2000" dirty="0"/>
              <a:t>, </a:t>
            </a:r>
            <a:r>
              <a:rPr lang="cs-CZ" sz="2000" dirty="0">
                <a:solidFill>
                  <a:srgbClr val="FF0000"/>
                </a:solidFill>
              </a:rPr>
              <a:t>gluon</a:t>
            </a:r>
            <a:r>
              <a:rPr lang="cs-CZ" sz="2000" dirty="0"/>
              <a:t>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cs-CZ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cs-CZ" sz="2000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345764" y="2393572"/>
            <a:ext cx="4305778" cy="30766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2000" b="1" dirty="0"/>
              <a:t>Nenulová</a:t>
            </a:r>
            <a:r>
              <a:rPr lang="cs-CZ" sz="2000" dirty="0"/>
              <a:t>: intermediální bosony (slabé interakce) </a:t>
            </a:r>
            <a:r>
              <a:rPr lang="cs-CZ" sz="2000" b="1" dirty="0">
                <a:solidFill>
                  <a:srgbClr val="FF0000"/>
                </a:solidFill>
              </a:rPr>
              <a:t>W</a:t>
            </a:r>
            <a:r>
              <a:rPr lang="cs-CZ" sz="2000" b="1" baseline="30000" dirty="0">
                <a:solidFill>
                  <a:srgbClr val="FF0000"/>
                </a:solidFill>
              </a:rPr>
              <a:t>+</a:t>
            </a:r>
            <a:r>
              <a:rPr lang="cs-CZ" sz="2000" dirty="0"/>
              <a:t>, </a:t>
            </a:r>
            <a:r>
              <a:rPr lang="cs-CZ" sz="2000" b="1" dirty="0">
                <a:solidFill>
                  <a:srgbClr val="FF0000"/>
                </a:solidFill>
              </a:rPr>
              <a:t>W</a:t>
            </a:r>
            <a:r>
              <a:rPr lang="cs-CZ" sz="2000" b="1" baseline="30000" dirty="0">
                <a:solidFill>
                  <a:srgbClr val="FF0000"/>
                </a:solidFill>
              </a:rPr>
              <a:t>-</a:t>
            </a:r>
            <a:r>
              <a:rPr lang="cs-CZ" sz="2000" dirty="0"/>
              <a:t> (</a:t>
            </a:r>
            <a:r>
              <a:rPr lang="cs-CZ" sz="2000" dirty="0">
                <a:latin typeface="Thao"/>
              </a:rPr>
              <a:t>~</a:t>
            </a:r>
            <a:r>
              <a:rPr lang="cs-CZ" sz="2000" dirty="0"/>
              <a:t>90x více než p+) či Z</a:t>
            </a:r>
            <a:r>
              <a:rPr lang="cs-CZ" sz="2000" baseline="30000" dirty="0"/>
              <a:t>0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cs-CZ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2000" dirty="0"/>
              <a:t>Jmenují se podle indického fyzika </a:t>
            </a:r>
            <a:r>
              <a:rPr lang="cs-CZ" sz="2000" dirty="0" err="1">
                <a:hlinkClick r:id="rId2" tooltip="Šatendranáth Bose"/>
              </a:rPr>
              <a:t>Šatendranátha</a:t>
            </a:r>
            <a:r>
              <a:rPr lang="cs-CZ" sz="2000" dirty="0">
                <a:hlinkClick r:id="rId2" tooltip="Šatendranáth Bose"/>
              </a:rPr>
              <a:t> </a:t>
            </a:r>
            <a:r>
              <a:rPr lang="cs-CZ" sz="2000" dirty="0" err="1">
                <a:hlinkClick r:id="rId2" tooltip="Šatendranáth Bose"/>
              </a:rPr>
              <a:t>Boseho</a:t>
            </a:r>
            <a:r>
              <a:rPr lang="cs-CZ" sz="2000" dirty="0"/>
              <a:t> (proto bývají někdy označovány jako </a:t>
            </a:r>
            <a:r>
              <a:rPr lang="cs-CZ" sz="2000" b="1" dirty="0" err="1"/>
              <a:t>Boseho</a:t>
            </a:r>
            <a:r>
              <a:rPr lang="cs-CZ" sz="2000" b="1" dirty="0"/>
              <a:t> částice</a:t>
            </a:r>
            <a:r>
              <a:rPr lang="cs-CZ" sz="2000" dirty="0"/>
              <a:t>).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2000" dirty="0"/>
              <a:t>Zajímavým zástupcem bosonů je </a:t>
            </a:r>
            <a:r>
              <a:rPr lang="cs-CZ" sz="2000" b="1" dirty="0" err="1">
                <a:hlinkClick r:id="rId3"/>
              </a:rPr>
              <a:t>Higgsův</a:t>
            </a:r>
            <a:r>
              <a:rPr lang="cs-CZ" sz="2000" b="1" dirty="0">
                <a:hlinkClick r:id="rId3"/>
              </a:rPr>
              <a:t> boson</a:t>
            </a:r>
            <a:r>
              <a:rPr lang="cs-CZ" sz="2000" dirty="0"/>
              <a:t>, jenž byl v </a:t>
            </a:r>
            <a:r>
              <a:rPr lang="cs-CZ" sz="2000" dirty="0" err="1"/>
              <a:t>CERNu</a:t>
            </a:r>
            <a:endParaRPr lang="cs-CZ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cs-CZ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cs-CZ" sz="2000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91" y="1717247"/>
            <a:ext cx="6671947" cy="3752970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526439" y="5743973"/>
            <a:ext cx="115873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2000" dirty="0"/>
              <a:t>objeven teprve v roce 2012 (</a:t>
            </a:r>
            <a:r>
              <a:rPr lang="cs-CZ" sz="2000" u="sng" dirty="0"/>
              <a:t>nyní jsou tedy již prokázány všechny částice ze standardního modelu elementárních částic</a:t>
            </a:r>
            <a:r>
              <a:rPr lang="cs-CZ" sz="20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3455478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D22FA1E-E02A-4FC5-BBA6-577D6DA0C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05D27520-F270-4F3D-A46E-76A337B6E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315529 w 12192000"/>
              <a:gd name="connsiteY0" fmla="*/ 4323896 h 6858000"/>
              <a:gd name="connsiteX1" fmla="*/ 6295588 w 12192000"/>
              <a:gd name="connsiteY1" fmla="*/ 4367579 h 6858000"/>
              <a:gd name="connsiteX2" fmla="*/ 6219229 w 12192000"/>
              <a:gd name="connsiteY2" fmla="*/ 4436818 h 6858000"/>
              <a:gd name="connsiteX3" fmla="*/ 6065687 w 12192000"/>
              <a:gd name="connsiteY3" fmla="*/ 4637204 h 6858000"/>
              <a:gd name="connsiteX4" fmla="*/ 5727387 w 12192000"/>
              <a:gd name="connsiteY4" fmla="*/ 5460076 h 6858000"/>
              <a:gd name="connsiteX5" fmla="*/ 5620972 w 12192000"/>
              <a:gd name="connsiteY5" fmla="*/ 5725836 h 6858000"/>
              <a:gd name="connsiteX6" fmla="*/ 5707795 w 12192000"/>
              <a:gd name="connsiteY6" fmla="*/ 5790089 h 6858000"/>
              <a:gd name="connsiteX7" fmla="*/ 5554627 w 12192000"/>
              <a:gd name="connsiteY7" fmla="*/ 6078873 h 6858000"/>
              <a:gd name="connsiteX8" fmla="*/ 5373489 w 12192000"/>
              <a:gd name="connsiteY8" fmla="*/ 6402408 h 6858000"/>
              <a:gd name="connsiteX9" fmla="*/ 5099999 w 12192000"/>
              <a:gd name="connsiteY9" fmla="*/ 6827527 h 6858000"/>
              <a:gd name="connsiteX10" fmla="*/ 5078133 w 12192000"/>
              <a:gd name="connsiteY10" fmla="*/ 6857998 h 6858000"/>
              <a:gd name="connsiteX11" fmla="*/ 9179960 w 12192000"/>
              <a:gd name="connsiteY11" fmla="*/ 6857998 h 6858000"/>
              <a:gd name="connsiteX12" fmla="*/ 9179960 w 12192000"/>
              <a:gd name="connsiteY12" fmla="*/ 4323896 h 6858000"/>
              <a:gd name="connsiteX13" fmla="*/ 0 w 12192000"/>
              <a:gd name="connsiteY13" fmla="*/ 0 h 6858000"/>
              <a:gd name="connsiteX14" fmla="*/ 5872711 w 12192000"/>
              <a:gd name="connsiteY14" fmla="*/ 0 h 6858000"/>
              <a:gd name="connsiteX15" fmla="*/ 5885421 w 12192000"/>
              <a:gd name="connsiteY15" fmla="*/ 20207 h 6858000"/>
              <a:gd name="connsiteX16" fmla="*/ 5925300 w 12192000"/>
              <a:gd name="connsiteY16" fmla="*/ 48911 h 6858000"/>
              <a:gd name="connsiteX17" fmla="*/ 5940039 w 12192000"/>
              <a:gd name="connsiteY17" fmla="*/ 101212 h 6858000"/>
              <a:gd name="connsiteX18" fmla="*/ 5969942 w 12192000"/>
              <a:gd name="connsiteY18" fmla="*/ 311282 h 6858000"/>
              <a:gd name="connsiteX19" fmla="*/ 5961238 w 12192000"/>
              <a:gd name="connsiteY19" fmla="*/ 357643 h 6858000"/>
              <a:gd name="connsiteX20" fmla="*/ 5917195 w 12192000"/>
              <a:gd name="connsiteY20" fmla="*/ 420369 h 6858000"/>
              <a:gd name="connsiteX21" fmla="*/ 5882753 w 12192000"/>
              <a:gd name="connsiteY21" fmla="*/ 556832 h 6858000"/>
              <a:gd name="connsiteX22" fmla="*/ 5814490 w 12192000"/>
              <a:gd name="connsiteY22" fmla="*/ 757416 h 6858000"/>
              <a:gd name="connsiteX23" fmla="*/ 5780064 w 12192000"/>
              <a:gd name="connsiteY23" fmla="*/ 817804 h 6858000"/>
              <a:gd name="connsiteX24" fmla="*/ 5808232 w 12192000"/>
              <a:gd name="connsiteY24" fmla="*/ 850533 h 6858000"/>
              <a:gd name="connsiteX25" fmla="*/ 5906473 w 12192000"/>
              <a:gd name="connsiteY25" fmla="*/ 1076571 h 6858000"/>
              <a:gd name="connsiteX26" fmla="*/ 5778623 w 12192000"/>
              <a:gd name="connsiteY26" fmla="*/ 1369280 h 6858000"/>
              <a:gd name="connsiteX27" fmla="*/ 5710841 w 12192000"/>
              <a:gd name="connsiteY27" fmla="*/ 1462628 h 6858000"/>
              <a:gd name="connsiteX28" fmla="*/ 5846774 w 12192000"/>
              <a:gd name="connsiteY28" fmla="*/ 1455933 h 6858000"/>
              <a:gd name="connsiteX29" fmla="*/ 5897329 w 12192000"/>
              <a:gd name="connsiteY29" fmla="*/ 1553073 h 6858000"/>
              <a:gd name="connsiteX30" fmla="*/ 5919735 w 12192000"/>
              <a:gd name="connsiteY30" fmla="*/ 1602736 h 6858000"/>
              <a:gd name="connsiteX31" fmla="*/ 6057874 w 12192000"/>
              <a:gd name="connsiteY31" fmla="*/ 1910648 h 6858000"/>
              <a:gd name="connsiteX32" fmla="*/ 6039719 w 12192000"/>
              <a:gd name="connsiteY32" fmla="*/ 2010547 h 6858000"/>
              <a:gd name="connsiteX33" fmla="*/ 5841713 w 12192000"/>
              <a:gd name="connsiteY33" fmla="*/ 2520599 h 6858000"/>
              <a:gd name="connsiteX34" fmla="*/ 6071734 w 12192000"/>
              <a:gd name="connsiteY34" fmla="*/ 2593468 h 6858000"/>
              <a:gd name="connsiteX35" fmla="*/ 6092050 w 12192000"/>
              <a:gd name="connsiteY35" fmla="*/ 2806646 h 6858000"/>
              <a:gd name="connsiteX36" fmla="*/ 6215122 w 12192000"/>
              <a:gd name="connsiteY36" fmla="*/ 3021197 h 6858000"/>
              <a:gd name="connsiteX37" fmla="*/ 6338100 w 12192000"/>
              <a:gd name="connsiteY37" fmla="*/ 3178087 h 6858000"/>
              <a:gd name="connsiteX38" fmla="*/ 6343927 w 12192000"/>
              <a:gd name="connsiteY38" fmla="*/ 3194685 h 6858000"/>
              <a:gd name="connsiteX39" fmla="*/ 6343850 w 12192000"/>
              <a:gd name="connsiteY39" fmla="*/ 3201174 h 6858000"/>
              <a:gd name="connsiteX40" fmla="*/ 6366375 w 12192000"/>
              <a:gd name="connsiteY40" fmla="*/ 3271251 h 6858000"/>
              <a:gd name="connsiteX41" fmla="*/ 6369430 w 12192000"/>
              <a:gd name="connsiteY41" fmla="*/ 3276240 h 6858000"/>
              <a:gd name="connsiteX42" fmla="*/ 6392405 w 12192000"/>
              <a:gd name="connsiteY42" fmla="*/ 3360437 h 6858000"/>
              <a:gd name="connsiteX43" fmla="*/ 6397993 w 12192000"/>
              <a:gd name="connsiteY43" fmla="*/ 3390203 h 6858000"/>
              <a:gd name="connsiteX44" fmla="*/ 6394652 w 12192000"/>
              <a:gd name="connsiteY44" fmla="*/ 3402205 h 6858000"/>
              <a:gd name="connsiteX45" fmla="*/ 6366662 w 12192000"/>
              <a:gd name="connsiteY45" fmla="*/ 3442044 h 6858000"/>
              <a:gd name="connsiteX46" fmla="*/ 6320915 w 12192000"/>
              <a:gd name="connsiteY46" fmla="*/ 3701547 h 6858000"/>
              <a:gd name="connsiteX47" fmla="*/ 6364618 w 12192000"/>
              <a:gd name="connsiteY47" fmla="*/ 3743844 h 6858000"/>
              <a:gd name="connsiteX48" fmla="*/ 6370409 w 12192000"/>
              <a:gd name="connsiteY48" fmla="*/ 3754454 h 6858000"/>
              <a:gd name="connsiteX49" fmla="*/ 6373773 w 12192000"/>
              <a:gd name="connsiteY49" fmla="*/ 3768237 h 6858000"/>
              <a:gd name="connsiteX50" fmla="*/ 6375298 w 12192000"/>
              <a:gd name="connsiteY50" fmla="*/ 3796540 h 6858000"/>
              <a:gd name="connsiteX51" fmla="*/ 6253487 w 12192000"/>
              <a:gd name="connsiteY51" fmla="*/ 3856948 h 6858000"/>
              <a:gd name="connsiteX52" fmla="*/ 6385416 w 12192000"/>
              <a:gd name="connsiteY52" fmla="*/ 4014409 h 6858000"/>
              <a:gd name="connsiteX53" fmla="*/ 6374795 w 12192000"/>
              <a:gd name="connsiteY53" fmla="*/ 4038554 h 6858000"/>
              <a:gd name="connsiteX54" fmla="*/ 6351015 w 12192000"/>
              <a:gd name="connsiteY54" fmla="*/ 4150489 h 6858000"/>
              <a:gd name="connsiteX55" fmla="*/ 6340821 w 12192000"/>
              <a:gd name="connsiteY55" fmla="*/ 4212706 h 6858000"/>
              <a:gd name="connsiteX56" fmla="*/ 12191999 w 12192000"/>
              <a:gd name="connsiteY56" fmla="*/ 4212706 h 6858000"/>
              <a:gd name="connsiteX57" fmla="*/ 12191999 w 12192000"/>
              <a:gd name="connsiteY57" fmla="*/ 0 h 6858000"/>
              <a:gd name="connsiteX58" fmla="*/ 12192000 w 12192000"/>
              <a:gd name="connsiteY58" fmla="*/ 0 h 6858000"/>
              <a:gd name="connsiteX59" fmla="*/ 12192000 w 12192000"/>
              <a:gd name="connsiteY59" fmla="*/ 6858000 h 6858000"/>
              <a:gd name="connsiteX60" fmla="*/ 12191999 w 12192000"/>
              <a:gd name="connsiteY60" fmla="*/ 6858000 h 6858000"/>
              <a:gd name="connsiteX61" fmla="*/ 12191999 w 12192000"/>
              <a:gd name="connsiteY61" fmla="*/ 4323902 h 6858000"/>
              <a:gd name="connsiteX62" fmla="*/ 9307672 w 12192000"/>
              <a:gd name="connsiteY62" fmla="*/ 4323902 h 6858000"/>
              <a:gd name="connsiteX63" fmla="*/ 9307672 w 12192000"/>
              <a:gd name="connsiteY63" fmla="*/ 6858000 h 6858000"/>
              <a:gd name="connsiteX64" fmla="*/ 0 w 12192000"/>
              <a:gd name="connsiteY6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2192000" h="6858000">
                <a:moveTo>
                  <a:pt x="6315529" y="4323896"/>
                </a:moveTo>
                <a:lnTo>
                  <a:pt x="6295588" y="4367579"/>
                </a:lnTo>
                <a:cubicBezTo>
                  <a:pt x="6278024" y="4397022"/>
                  <a:pt x="6253813" y="4421099"/>
                  <a:pt x="6219229" y="4436818"/>
                </a:cubicBezTo>
                <a:cubicBezTo>
                  <a:pt x="6148079" y="4469666"/>
                  <a:pt x="6116436" y="4572066"/>
                  <a:pt x="6065687" y="4637204"/>
                </a:cubicBezTo>
                <a:cubicBezTo>
                  <a:pt x="5888713" y="4862696"/>
                  <a:pt x="5773979" y="5125824"/>
                  <a:pt x="5727387" y="5460076"/>
                </a:cubicBezTo>
                <a:cubicBezTo>
                  <a:pt x="5714326" y="5552523"/>
                  <a:pt x="5656974" y="5638673"/>
                  <a:pt x="5620972" y="5725836"/>
                </a:cubicBezTo>
                <a:cubicBezTo>
                  <a:pt x="5641553" y="5779043"/>
                  <a:pt x="5738619" y="5631221"/>
                  <a:pt x="5707795" y="5790089"/>
                </a:cubicBezTo>
                <a:cubicBezTo>
                  <a:pt x="5684453" y="5909876"/>
                  <a:pt x="5617437" y="5996827"/>
                  <a:pt x="5554627" y="6078873"/>
                </a:cubicBezTo>
                <a:cubicBezTo>
                  <a:pt x="5482491" y="6172498"/>
                  <a:pt x="5402203" y="6253366"/>
                  <a:pt x="5373489" y="6402408"/>
                </a:cubicBezTo>
                <a:cubicBezTo>
                  <a:pt x="5371924" y="6410357"/>
                  <a:pt x="5276557" y="6577417"/>
                  <a:pt x="5099999" y="6827527"/>
                </a:cubicBezTo>
                <a:lnTo>
                  <a:pt x="5078133" y="6857998"/>
                </a:lnTo>
                <a:lnTo>
                  <a:pt x="9179960" y="6857998"/>
                </a:lnTo>
                <a:lnTo>
                  <a:pt x="9179960" y="4323896"/>
                </a:lnTo>
                <a:close/>
                <a:moveTo>
                  <a:pt x="0" y="0"/>
                </a:moveTo>
                <a:lnTo>
                  <a:pt x="5872711" y="0"/>
                </a:lnTo>
                <a:lnTo>
                  <a:pt x="5885421" y="20207"/>
                </a:lnTo>
                <a:cubicBezTo>
                  <a:pt x="5896481" y="32882"/>
                  <a:pt x="5909484" y="42864"/>
                  <a:pt x="5925300" y="48911"/>
                </a:cubicBezTo>
                <a:cubicBezTo>
                  <a:pt x="5940498" y="54526"/>
                  <a:pt x="5945509" y="75042"/>
                  <a:pt x="5940039" y="101212"/>
                </a:cubicBezTo>
                <a:cubicBezTo>
                  <a:pt x="5921950" y="187894"/>
                  <a:pt x="5936667" y="254951"/>
                  <a:pt x="5969942" y="311282"/>
                </a:cubicBezTo>
                <a:cubicBezTo>
                  <a:pt x="5981709" y="330926"/>
                  <a:pt x="5977292" y="344422"/>
                  <a:pt x="5961238" y="357643"/>
                </a:cubicBezTo>
                <a:cubicBezTo>
                  <a:pt x="5942802" y="372223"/>
                  <a:pt x="5928461" y="393565"/>
                  <a:pt x="5917195" y="420369"/>
                </a:cubicBezTo>
                <a:cubicBezTo>
                  <a:pt x="5898701" y="463685"/>
                  <a:pt x="5889992" y="510050"/>
                  <a:pt x="5882753" y="556832"/>
                </a:cubicBezTo>
                <a:cubicBezTo>
                  <a:pt x="5871511" y="630206"/>
                  <a:pt x="5858246" y="700969"/>
                  <a:pt x="5814490" y="757416"/>
                </a:cubicBezTo>
                <a:cubicBezTo>
                  <a:pt x="5801465" y="774559"/>
                  <a:pt x="5791019" y="796511"/>
                  <a:pt x="5780064" y="817804"/>
                </a:cubicBezTo>
                <a:cubicBezTo>
                  <a:pt x="5783558" y="836359"/>
                  <a:pt x="5792196" y="849005"/>
                  <a:pt x="5808232" y="850533"/>
                </a:cubicBezTo>
                <a:cubicBezTo>
                  <a:pt x="5910296" y="860624"/>
                  <a:pt x="5905771" y="962632"/>
                  <a:pt x="5906473" y="1076571"/>
                </a:cubicBezTo>
                <a:cubicBezTo>
                  <a:pt x="5907545" y="1217584"/>
                  <a:pt x="5849973" y="1296799"/>
                  <a:pt x="5778623" y="1369280"/>
                </a:cubicBezTo>
                <a:cubicBezTo>
                  <a:pt x="5754207" y="1393852"/>
                  <a:pt x="5718605" y="1401742"/>
                  <a:pt x="5710841" y="1462628"/>
                </a:cubicBezTo>
                <a:cubicBezTo>
                  <a:pt x="5753463" y="1508141"/>
                  <a:pt x="5802053" y="1451295"/>
                  <a:pt x="5846774" y="1455933"/>
                </a:cubicBezTo>
                <a:cubicBezTo>
                  <a:pt x="5883727" y="1460129"/>
                  <a:pt x="5943609" y="1438568"/>
                  <a:pt x="5897329" y="1553073"/>
                </a:cubicBezTo>
                <a:cubicBezTo>
                  <a:pt x="5883856" y="1586627"/>
                  <a:pt x="5901366" y="1604100"/>
                  <a:pt x="5919735" y="1602736"/>
                </a:cubicBezTo>
                <a:cubicBezTo>
                  <a:pt x="6068526" y="1589022"/>
                  <a:pt x="6006837" y="1813624"/>
                  <a:pt x="6057874" y="1910648"/>
                </a:cubicBezTo>
                <a:cubicBezTo>
                  <a:pt x="6072264" y="1936644"/>
                  <a:pt x="6059978" y="1992417"/>
                  <a:pt x="6039719" y="2010547"/>
                </a:cubicBezTo>
                <a:cubicBezTo>
                  <a:pt x="5911143" y="2127229"/>
                  <a:pt x="5899692" y="2331836"/>
                  <a:pt x="5841713" y="2520599"/>
                </a:cubicBezTo>
                <a:cubicBezTo>
                  <a:pt x="5912636" y="2572423"/>
                  <a:pt x="5995799" y="2566926"/>
                  <a:pt x="6071734" y="2593468"/>
                </a:cubicBezTo>
                <a:cubicBezTo>
                  <a:pt x="6150607" y="2620843"/>
                  <a:pt x="6151703" y="2655507"/>
                  <a:pt x="6092050" y="2806646"/>
                </a:cubicBezTo>
                <a:cubicBezTo>
                  <a:pt x="6259331" y="2795420"/>
                  <a:pt x="6259331" y="2795420"/>
                  <a:pt x="6215122" y="3021197"/>
                </a:cubicBezTo>
                <a:cubicBezTo>
                  <a:pt x="6259035" y="3016573"/>
                  <a:pt x="6302431" y="3085300"/>
                  <a:pt x="6338100" y="3178087"/>
                </a:cubicBezTo>
                <a:lnTo>
                  <a:pt x="6343927" y="3194685"/>
                </a:lnTo>
                <a:lnTo>
                  <a:pt x="6343850" y="3201174"/>
                </a:lnTo>
                <a:cubicBezTo>
                  <a:pt x="6346866" y="3232770"/>
                  <a:pt x="6355995" y="3253323"/>
                  <a:pt x="6366375" y="3271251"/>
                </a:cubicBezTo>
                <a:lnTo>
                  <a:pt x="6369430" y="3276240"/>
                </a:lnTo>
                <a:lnTo>
                  <a:pt x="6392405" y="3360437"/>
                </a:lnTo>
                <a:lnTo>
                  <a:pt x="6397993" y="3390203"/>
                </a:lnTo>
                <a:lnTo>
                  <a:pt x="6394652" y="3402205"/>
                </a:lnTo>
                <a:cubicBezTo>
                  <a:pt x="6388505" y="3414621"/>
                  <a:pt x="6379344" y="3427747"/>
                  <a:pt x="6366662" y="3442044"/>
                </a:cubicBezTo>
                <a:cubicBezTo>
                  <a:pt x="6239481" y="3584662"/>
                  <a:pt x="6224938" y="3605480"/>
                  <a:pt x="6320915" y="3701547"/>
                </a:cubicBezTo>
                <a:lnTo>
                  <a:pt x="6364618" y="3743844"/>
                </a:lnTo>
                <a:lnTo>
                  <a:pt x="6370409" y="3754454"/>
                </a:lnTo>
                <a:lnTo>
                  <a:pt x="6373773" y="3768237"/>
                </a:lnTo>
                <a:cubicBezTo>
                  <a:pt x="6374277" y="3777528"/>
                  <a:pt x="6374207" y="3788146"/>
                  <a:pt x="6375298" y="3796540"/>
                </a:cubicBezTo>
                <a:cubicBezTo>
                  <a:pt x="6339717" y="3831045"/>
                  <a:pt x="6294642" y="3774365"/>
                  <a:pt x="6253487" y="3856948"/>
                </a:cubicBezTo>
                <a:lnTo>
                  <a:pt x="6385416" y="4014409"/>
                </a:lnTo>
                <a:lnTo>
                  <a:pt x="6374795" y="4038554"/>
                </a:lnTo>
                <a:cubicBezTo>
                  <a:pt x="6363579" y="4073249"/>
                  <a:pt x="6356895" y="4111559"/>
                  <a:pt x="6351015" y="4150489"/>
                </a:cubicBezTo>
                <a:lnTo>
                  <a:pt x="6340821" y="4212706"/>
                </a:lnTo>
                <a:lnTo>
                  <a:pt x="12191999" y="4212706"/>
                </a:lnTo>
                <a:lnTo>
                  <a:pt x="12191999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2191999" y="6858000"/>
                </a:lnTo>
                <a:lnTo>
                  <a:pt x="12191999" y="4323902"/>
                </a:lnTo>
                <a:lnTo>
                  <a:pt x="9307672" y="4323902"/>
                </a:lnTo>
                <a:lnTo>
                  <a:pt x="930767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552" y="178732"/>
            <a:ext cx="6921381" cy="8199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/>
              <a:t>BOSONY („</a:t>
            </a:r>
            <a:r>
              <a:rPr lang="en-US" b="1" dirty="0" err="1"/>
              <a:t>částice</a:t>
            </a:r>
            <a:r>
              <a:rPr lang="en-US" b="1" dirty="0"/>
              <a:t> </a:t>
            </a:r>
            <a:r>
              <a:rPr lang="en-US" b="1" dirty="0" err="1"/>
              <a:t>interakcí</a:t>
            </a:r>
            <a:r>
              <a:rPr lang="en-US" b="1" dirty="0"/>
              <a:t>“)</a:t>
            </a: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467623" y="1068224"/>
            <a:ext cx="3792293" cy="5410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en-US" dirty="0" err="1"/>
              <a:t>Všechny</a:t>
            </a:r>
            <a:r>
              <a:rPr lang="en-US" dirty="0"/>
              <a:t> </a:t>
            </a:r>
            <a:r>
              <a:rPr lang="en-US" dirty="0" err="1"/>
              <a:t>bosony</a:t>
            </a:r>
            <a:r>
              <a:rPr lang="en-US" dirty="0"/>
              <a:t> </a:t>
            </a:r>
            <a:r>
              <a:rPr lang="en-US" dirty="0" err="1"/>
              <a:t>mají</a:t>
            </a:r>
            <a:r>
              <a:rPr lang="en-US" dirty="0"/>
              <a:t> </a:t>
            </a:r>
            <a:r>
              <a:rPr lang="en-US" b="1" dirty="0" err="1">
                <a:solidFill>
                  <a:srgbClr val="0070C0"/>
                </a:solidFill>
              </a:rPr>
              <a:t>celočíselný</a:t>
            </a:r>
            <a:r>
              <a:rPr lang="en-US" b="1" dirty="0">
                <a:solidFill>
                  <a:srgbClr val="0070C0"/>
                </a:solidFill>
              </a:rPr>
              <a:t> spin </a:t>
            </a:r>
            <a:r>
              <a:rPr lang="en-US" dirty="0"/>
              <a:t>a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u="sng" dirty="0" err="1"/>
              <a:t>pravým</a:t>
            </a:r>
            <a:r>
              <a:rPr lang="en-US" u="sng" dirty="0"/>
              <a:t> </a:t>
            </a:r>
            <a:r>
              <a:rPr lang="en-US" u="sng" dirty="0" err="1"/>
              <a:t>opakem</a:t>
            </a:r>
            <a:r>
              <a:rPr lang="en-US" u="sng" dirty="0"/>
              <a:t> </a:t>
            </a:r>
            <a:r>
              <a:rPr lang="en-US" u="sng" dirty="0" err="1"/>
              <a:t>fermionů</a:t>
            </a:r>
            <a:r>
              <a:rPr lang="en-US" u="sng" dirty="0"/>
              <a:t>, </a:t>
            </a:r>
            <a:r>
              <a:rPr lang="en-US" u="sng" dirty="0" err="1"/>
              <a:t>nespolečenských</a:t>
            </a:r>
            <a:r>
              <a:rPr lang="en-US" u="sng" dirty="0"/>
              <a:t> </a:t>
            </a:r>
            <a:r>
              <a:rPr lang="en-US" u="sng" dirty="0" err="1"/>
              <a:t>částic</a:t>
            </a:r>
            <a:r>
              <a:rPr lang="en-US" u="sng" dirty="0"/>
              <a:t> </a:t>
            </a:r>
            <a:r>
              <a:rPr lang="en-US" u="sng" dirty="0" err="1"/>
              <a:t>řídících</a:t>
            </a:r>
            <a:r>
              <a:rPr lang="en-US" u="sng" dirty="0"/>
              <a:t> se </a:t>
            </a:r>
            <a:r>
              <a:rPr lang="en-US" u="sng" dirty="0" err="1"/>
              <a:t>Pauliho</a:t>
            </a:r>
            <a:r>
              <a:rPr lang="en-US" u="sng" dirty="0"/>
              <a:t> </a:t>
            </a:r>
            <a:r>
              <a:rPr lang="en-US" u="sng" dirty="0" err="1"/>
              <a:t>vylučovacím</a:t>
            </a:r>
            <a:r>
              <a:rPr lang="en-US" u="sng" dirty="0"/>
              <a:t> </a:t>
            </a:r>
            <a:r>
              <a:rPr lang="en-US" u="sng" dirty="0" err="1"/>
              <a:t>principem</a:t>
            </a:r>
            <a:r>
              <a:rPr lang="en-US" dirty="0"/>
              <a:t> (</a:t>
            </a:r>
            <a:r>
              <a:rPr lang="en-US" dirty="0" err="1"/>
              <a:t>tzn</a:t>
            </a:r>
            <a:r>
              <a:rPr lang="en-US" dirty="0"/>
              <a:t>. </a:t>
            </a:r>
            <a:r>
              <a:rPr lang="en-US" dirty="0" err="1"/>
              <a:t>velice</a:t>
            </a:r>
            <a:r>
              <a:rPr lang="en-US" dirty="0"/>
              <a:t> </a:t>
            </a:r>
            <a:r>
              <a:rPr lang="en-US" b="1" dirty="0" err="1">
                <a:solidFill>
                  <a:srgbClr val="0070C0"/>
                </a:solidFill>
              </a:rPr>
              <a:t>rády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obsazují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společný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kvantový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stav</a:t>
            </a:r>
            <a:r>
              <a:rPr lang="en-US" dirty="0"/>
              <a:t>)</a:t>
            </a:r>
          </a:p>
          <a:p>
            <a:pPr>
              <a:lnSpc>
                <a:spcPts val="4000"/>
              </a:lnSpc>
              <a:spcBef>
                <a:spcPts val="600"/>
              </a:spcBef>
            </a:pPr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20930" y="836329"/>
            <a:ext cx="5785050" cy="3443977"/>
          </a:xfrm>
          <a:prstGeom prst="rect">
            <a:avLst/>
          </a:prstGeom>
        </p:spPr>
      </p:pic>
      <p:pic>
        <p:nvPicPr>
          <p:cNvPr id="8" name="Obrázek 7" descr="Obsah obrázku osoba, orchestr, dav&#10;&#10;Popis byl vytvořen automaticky">
            <a:extLst>
              <a:ext uri="{FF2B5EF4-FFF2-40B4-BE49-F238E27FC236}">
                <a16:creationId xmlns:a16="http://schemas.microsoft.com/office/drawing/2014/main" id="{614E7CB9-C349-4E0E-AB66-94F5C67738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8"/>
          <a:stretch/>
        </p:blipFill>
        <p:spPr>
          <a:xfrm>
            <a:off x="4440083" y="4071271"/>
            <a:ext cx="4464862" cy="2232431"/>
          </a:xfrm>
          <a:prstGeom prst="rect">
            <a:avLst/>
          </a:prstGeom>
        </p:spPr>
      </p:pic>
      <p:pic>
        <p:nvPicPr>
          <p:cNvPr id="5" name="Obrázek 4" descr="Obsah obrázku vsedě, židle, osoba, interiér&#10;&#10;Popis byl vytvořen automaticky">
            <a:extLst>
              <a:ext uri="{FF2B5EF4-FFF2-40B4-BE49-F238E27FC236}">
                <a16:creationId xmlns:a16="http://schemas.microsoft.com/office/drawing/2014/main" id="{5500F104-7933-450C-94BD-E56FEB8A43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014" y="4071272"/>
            <a:ext cx="2976575" cy="223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087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68235"/>
            <a:ext cx="12192000" cy="1325563"/>
          </a:xfrm>
        </p:spPr>
        <p:txBody>
          <a:bodyPr/>
          <a:lstStyle/>
          <a:p>
            <a:pPr algn="ctr"/>
            <a:r>
              <a:rPr lang="cs-CZ" dirty="0"/>
              <a:t>KVARKY - </a:t>
            </a:r>
            <a:r>
              <a:rPr lang="cs-CZ" b="1" dirty="0"/>
              <a:t>SILNÁ JADERNÁ INTERAKCE (SJI)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4399" y="1339174"/>
            <a:ext cx="10832123" cy="2577372"/>
          </a:xfrm>
        </p:spPr>
        <p:txBody>
          <a:bodyPr>
            <a:normAutofit fontScale="92500"/>
          </a:bodyPr>
          <a:lstStyle/>
          <a:p>
            <a:r>
              <a:rPr lang="cs-CZ" dirty="0"/>
              <a:t>současná fyzika (kvantová teorie pole) vysvětluje obecně </a:t>
            </a:r>
            <a:r>
              <a:rPr lang="cs-CZ" u="sng" dirty="0"/>
              <a:t>interakci dvou částic jako proces, který je zprostředkován </a:t>
            </a:r>
            <a:r>
              <a:rPr lang="cs-CZ" b="1" u="sng" dirty="0">
                <a:solidFill>
                  <a:srgbClr val="FF0000"/>
                </a:solidFill>
              </a:rPr>
              <a:t>výměnou jiné (virtuální) částice</a:t>
            </a:r>
            <a:r>
              <a:rPr lang="cs-CZ" dirty="0"/>
              <a:t>. </a:t>
            </a:r>
          </a:p>
          <a:p>
            <a:r>
              <a:rPr lang="cs-CZ" dirty="0"/>
              <a:t>…mezi interagujícími částicemi </a:t>
            </a:r>
            <a:r>
              <a:rPr lang="cs-CZ" u="sng" dirty="0"/>
              <a:t>vzniká silové pole, jehož kvantem je právě vyměňovaná částice</a:t>
            </a:r>
            <a:r>
              <a:rPr lang="cs-CZ" dirty="0"/>
              <a:t>. </a:t>
            </a:r>
            <a:r>
              <a:rPr lang="cs-CZ" u="sng" dirty="0"/>
              <a:t>Tato částice existuje jen velmi krátce</a:t>
            </a:r>
            <a:r>
              <a:rPr lang="cs-CZ" dirty="0"/>
              <a:t>, po emisi jednou interagující částicí je okamžitě absorbována částicí druhou, a nelze ji proto jakožto částici zaznamenat (</a:t>
            </a:r>
            <a:r>
              <a:rPr lang="cs-CZ" dirty="0">
                <a:sym typeface="Wingdings" panose="05000000000000000000" pitchFamily="2" charset="2"/>
              </a:rPr>
              <a:t> </a:t>
            </a:r>
            <a:r>
              <a:rPr lang="cs-CZ" b="1" dirty="0"/>
              <a:t>VIRTUÁLNÍ ČÁSTICE)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b="51348"/>
          <a:stretch/>
        </p:blipFill>
        <p:spPr>
          <a:xfrm>
            <a:off x="2981650" y="3994257"/>
            <a:ext cx="5506694" cy="238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786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5212" y="565854"/>
            <a:ext cx="7814706" cy="4351338"/>
          </a:xfrm>
        </p:spPr>
        <p:txBody>
          <a:bodyPr/>
          <a:lstStyle/>
          <a:p>
            <a:r>
              <a:rPr lang="cs-CZ" b="1" dirty="0"/>
              <a:t>Gravitační síla ? </a:t>
            </a:r>
            <a:r>
              <a:rPr lang="cs-CZ" sz="2000" dirty="0"/>
              <a:t>(zatím není známa polní částice)</a:t>
            </a:r>
          </a:p>
          <a:p>
            <a:r>
              <a:rPr lang="cs-CZ" sz="2400" b="1" dirty="0"/>
              <a:t>Elektromagnetická síla</a:t>
            </a:r>
            <a:r>
              <a:rPr lang="cs-CZ" sz="2400" dirty="0"/>
              <a:t>: protony a elektrony (elektricky nabité částice), udržuje e- v elektronovém obalu</a:t>
            </a:r>
          </a:p>
          <a:p>
            <a:r>
              <a:rPr lang="cs-CZ" sz="2400" b="1" dirty="0"/>
              <a:t>Silná jaderná síla</a:t>
            </a:r>
            <a:r>
              <a:rPr lang="cs-CZ" sz="2400" dirty="0"/>
              <a:t>: drží protony a neutrony v jádře (částice    s barevným nábojem) a tvoří tak atomové jádro (elektrárny, a-bomby)</a:t>
            </a:r>
          </a:p>
          <a:p>
            <a:r>
              <a:rPr lang="cs-CZ" sz="2400" b="1" dirty="0"/>
              <a:t>Slabá jaderná síla</a:t>
            </a:r>
            <a:r>
              <a:rPr lang="cs-CZ" sz="2400" dirty="0"/>
              <a:t>: „cítí“ ji všechny částice atomu (jediná síla, kterou cítí neutrina), ale u většiny atomů ji nepozorujeme, může ale za </a:t>
            </a:r>
            <a:r>
              <a:rPr lang="cs-CZ" sz="2400" dirty="0">
                <a:latin typeface="Symbol" panose="05050102010706020507" pitchFamily="18" charset="2"/>
              </a:rPr>
              <a:t>b</a:t>
            </a:r>
            <a:r>
              <a:rPr lang="cs-CZ" sz="2400" dirty="0"/>
              <a:t>-rozpad</a:t>
            </a:r>
          </a:p>
          <a:p>
            <a:endParaRPr lang="cs-CZ" sz="2400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11" y="4097039"/>
            <a:ext cx="7886700" cy="245364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14871" y="208577"/>
            <a:ext cx="3420466" cy="349753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4619" y="3658295"/>
            <a:ext cx="3340718" cy="297576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0375" y="5133157"/>
            <a:ext cx="3239249" cy="13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668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8242"/>
            <a:ext cx="12192000" cy="1325563"/>
          </a:xfrm>
        </p:spPr>
        <p:txBody>
          <a:bodyPr/>
          <a:lstStyle/>
          <a:p>
            <a:pPr algn="ctr"/>
            <a:r>
              <a:rPr lang="cs-CZ" dirty="0"/>
              <a:t>Základní síly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276" y="3765172"/>
            <a:ext cx="2165993" cy="205888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323" y="1433323"/>
            <a:ext cx="5909517" cy="446175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276" y="1544289"/>
            <a:ext cx="2418381" cy="161009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70" y="1634812"/>
            <a:ext cx="2418381" cy="142904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070" y="3570158"/>
            <a:ext cx="2418381" cy="181993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584" y="5195640"/>
            <a:ext cx="1398867" cy="1398867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268" y="412438"/>
            <a:ext cx="1042116" cy="1042116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438" y="613497"/>
            <a:ext cx="1602013" cy="84105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33C0624F-2F6D-4D88-BA7C-000810FB3F40}"/>
              </a:ext>
            </a:extLst>
          </p:cNvPr>
          <p:cNvSpPr txBox="1"/>
          <p:nvPr/>
        </p:nvSpPr>
        <p:spPr>
          <a:xfrm>
            <a:off x="4886058" y="1094715"/>
            <a:ext cx="25915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 err="1">
                <a:hlinkClick r:id="rId10"/>
              </a:rPr>
              <a:t>Feynmanovy</a:t>
            </a:r>
            <a:r>
              <a:rPr lang="cs-CZ" b="1" dirty="0">
                <a:hlinkClick r:id="rId10"/>
              </a:rPr>
              <a:t> diagramy</a:t>
            </a:r>
          </a:p>
        </p:txBody>
      </p:sp>
    </p:spTree>
    <p:extLst>
      <p:ext uri="{BB962C8B-B14F-4D97-AF65-F5344CB8AC3E}">
        <p14:creationId xmlns:p14="http://schemas.microsoft.com/office/powerpoint/2010/main" val="37317974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33406" y="39407"/>
            <a:ext cx="5746376" cy="1325563"/>
          </a:xfrm>
        </p:spPr>
        <p:txBody>
          <a:bodyPr/>
          <a:lstStyle/>
          <a:p>
            <a:r>
              <a:rPr lang="cs-CZ" sz="4000" b="1" dirty="0"/>
              <a:t>Silná j. interakce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39950" y="1229253"/>
            <a:ext cx="6163434" cy="170815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cs-CZ" sz="2200" u="sng" dirty="0"/>
              <a:t>Původní představa silných interakcí v jádře</a:t>
            </a:r>
            <a:r>
              <a:rPr lang="cs-CZ" sz="2200" dirty="0"/>
              <a:t>: </a:t>
            </a:r>
            <a:r>
              <a:rPr lang="cs-CZ" sz="2200" b="1" dirty="0"/>
              <a:t>neustálá výměna virtuálních </a:t>
            </a:r>
            <a:r>
              <a:rPr lang="cs-CZ" sz="2200" b="1" dirty="0">
                <a:solidFill>
                  <a:srgbClr val="0070C0"/>
                </a:solidFill>
              </a:rPr>
              <a:t>pionů</a:t>
            </a:r>
            <a:r>
              <a:rPr lang="cs-CZ" sz="2200" dirty="0">
                <a:solidFill>
                  <a:srgbClr val="0070C0"/>
                </a:solidFill>
              </a:rPr>
              <a:t> </a:t>
            </a:r>
            <a:r>
              <a:rPr lang="cs-CZ" sz="2200" dirty="0"/>
              <a:t>(kladný, záporný nebo neutrální) </a:t>
            </a:r>
            <a:r>
              <a:rPr lang="cs-CZ" sz="2200" b="1" dirty="0">
                <a:solidFill>
                  <a:schemeClr val="accent1">
                    <a:lumMod val="75000"/>
                  </a:schemeClr>
                </a:solidFill>
              </a:rPr>
              <a:t>mezi nukleony</a:t>
            </a:r>
            <a:r>
              <a:rPr lang="cs-CZ" sz="2200" dirty="0"/>
              <a:t>; velmi krátká doba interakce, řádově 10</a:t>
            </a:r>
            <a:r>
              <a:rPr lang="cs-CZ" sz="2200" baseline="30000" dirty="0"/>
              <a:t>-23</a:t>
            </a:r>
            <a:r>
              <a:rPr lang="cs-CZ" sz="2200" dirty="0"/>
              <a:t> s.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30" y="179013"/>
            <a:ext cx="5132294" cy="2886915"/>
          </a:xfrm>
          <a:prstGeom prst="rect">
            <a:avLst/>
          </a:prstGeom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322730" y="3207242"/>
            <a:ext cx="11685851" cy="3015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cs-CZ" sz="2200" dirty="0"/>
              <a:t>Virtuální piony vznikají výměnou </a:t>
            </a:r>
            <a:r>
              <a:rPr lang="cs-CZ" sz="2200" b="1" dirty="0">
                <a:solidFill>
                  <a:srgbClr val="0070C0"/>
                </a:solidFill>
              </a:rPr>
              <a:t>gluonů mezi kvarky</a:t>
            </a:r>
            <a:r>
              <a:rPr lang="cs-CZ" sz="2200" dirty="0"/>
              <a:t>. </a:t>
            </a:r>
          </a:p>
          <a:p>
            <a:pPr>
              <a:lnSpc>
                <a:spcPct val="100000"/>
              </a:lnSpc>
            </a:pPr>
            <a:r>
              <a:rPr lang="cs-CZ" sz="2200" b="1" dirty="0"/>
              <a:t>Velmi krátký dosah </a:t>
            </a:r>
            <a:r>
              <a:rPr lang="cs-CZ" sz="2200" dirty="0"/>
              <a:t>– 10</a:t>
            </a:r>
            <a:r>
              <a:rPr lang="cs-CZ" sz="2200" baseline="30000" dirty="0"/>
              <a:t>-15</a:t>
            </a:r>
            <a:r>
              <a:rPr lang="cs-CZ" sz="2200" dirty="0"/>
              <a:t> m (</a:t>
            </a:r>
            <a:r>
              <a:rPr lang="cs-CZ" sz="2200" b="1" dirty="0"/>
              <a:t>tedy jen v jádře</a:t>
            </a:r>
            <a:r>
              <a:rPr lang="cs-CZ" sz="2200" dirty="0"/>
              <a:t>). Dosah jaderných sil definuje poloměr jádra</a:t>
            </a:r>
            <a:r>
              <a:rPr lang="cs-CZ" sz="2400" dirty="0"/>
              <a:t> (proto jsou velká jádra méně stabilní)</a:t>
            </a:r>
            <a:r>
              <a:rPr lang="cs-CZ" sz="2200" dirty="0"/>
              <a:t>. </a:t>
            </a:r>
            <a:r>
              <a:rPr lang="cs-CZ" sz="2200" u="sng" dirty="0"/>
              <a:t>Poloměr jádra závisí na počtu nukleonů následovně</a:t>
            </a:r>
            <a:r>
              <a:rPr lang="cs-CZ" sz="2200" dirty="0"/>
              <a:t>:</a:t>
            </a:r>
          </a:p>
          <a:p>
            <a:pPr lvl="4">
              <a:lnSpc>
                <a:spcPct val="100000"/>
              </a:lnSpc>
            </a:pPr>
            <a:r>
              <a:rPr lang="cs-CZ" sz="2200" dirty="0">
                <a:solidFill>
                  <a:srgbClr val="0070C0"/>
                </a:solidFill>
              </a:rPr>
              <a:t>r = r</a:t>
            </a:r>
            <a:r>
              <a:rPr lang="cs-CZ" sz="2200" baseline="-25000" dirty="0">
                <a:solidFill>
                  <a:srgbClr val="0070C0"/>
                </a:solidFill>
              </a:rPr>
              <a:t>0</a:t>
            </a:r>
            <a:r>
              <a:rPr lang="cs-CZ" sz="2200" dirty="0">
                <a:solidFill>
                  <a:srgbClr val="0070C0"/>
                </a:solidFill>
              </a:rPr>
              <a:t>A</a:t>
            </a:r>
            <a:r>
              <a:rPr lang="cs-CZ" sz="2200" baseline="30000" dirty="0">
                <a:solidFill>
                  <a:srgbClr val="0070C0"/>
                </a:solidFill>
              </a:rPr>
              <a:t>1/3</a:t>
            </a:r>
            <a:r>
              <a:rPr lang="cs-CZ" sz="2200" dirty="0"/>
              <a:t>  (r</a:t>
            </a:r>
            <a:r>
              <a:rPr lang="cs-CZ" sz="2200" baseline="-25000" dirty="0"/>
              <a:t>0</a:t>
            </a:r>
            <a:r>
              <a:rPr lang="cs-CZ" sz="2200" dirty="0"/>
              <a:t> = 1,4 . 10</a:t>
            </a:r>
            <a:r>
              <a:rPr lang="cs-CZ" sz="2200" baseline="30000" dirty="0"/>
              <a:t>-15</a:t>
            </a:r>
            <a:r>
              <a:rPr lang="cs-CZ" sz="2200" dirty="0"/>
              <a:t> m)</a:t>
            </a:r>
          </a:p>
          <a:p>
            <a:pPr>
              <a:lnSpc>
                <a:spcPct val="100000"/>
              </a:lnSpc>
            </a:pPr>
            <a:r>
              <a:rPr lang="cs-CZ" sz="2200" b="1" dirty="0"/>
              <a:t>Nábojová nezávislost </a:t>
            </a:r>
            <a:r>
              <a:rPr lang="cs-CZ" sz="2200" dirty="0"/>
              <a:t>– interakce je stejně silná bez ohledu na náboj</a:t>
            </a:r>
          </a:p>
          <a:p>
            <a:pPr>
              <a:lnSpc>
                <a:spcPct val="100000"/>
              </a:lnSpc>
            </a:pPr>
            <a:r>
              <a:rPr lang="cs-CZ" sz="2200" b="1" dirty="0"/>
              <a:t>Nasycenost</a:t>
            </a:r>
            <a:r>
              <a:rPr lang="cs-CZ" sz="2200" dirty="0"/>
              <a:t> – vzhledem ke krátkému dosahu sil interagují jen nejbližší sousedé (viz </a:t>
            </a:r>
            <a:r>
              <a:rPr lang="cs-CZ" sz="2200" b="1" u="sng" dirty="0"/>
              <a:t>kapkový model</a:t>
            </a:r>
            <a:r>
              <a:rPr lang="cs-CZ" sz="2200" dirty="0"/>
              <a:t>)</a:t>
            </a:r>
          </a:p>
          <a:p>
            <a:pPr>
              <a:lnSpc>
                <a:spcPct val="100000"/>
              </a:lnSpc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865658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8"/>
          <a:stretch/>
        </p:blipFill>
        <p:spPr>
          <a:xfrm>
            <a:off x="1524000" y="-10594"/>
            <a:ext cx="9144000" cy="629852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029695" y="567069"/>
            <a:ext cx="4043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Schrödingerova</a:t>
            </a:r>
            <a:r>
              <a:rPr lang="cs-CZ" dirty="0"/>
              <a:t> rovnice (n, l, m) + spin (s)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C9DC68-53F3-4D69-8E27-7838C66A4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774" y="5837708"/>
            <a:ext cx="117307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Každému hlavnímu kvantovému 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číslu </a:t>
            </a:r>
            <a:r>
              <a:rPr kumimoji="0" lang="cs-CZ" altLang="cs-CZ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odpovídá   </a:t>
            </a:r>
            <a:r>
              <a:rPr kumimoji="0" lang="cs-CZ" altLang="cs-CZ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  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různých stavů, ve kterých se elektrony mohou nacházet 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926BEC7D-2BBF-4257-8DCF-F733E4BD3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799" y="5837708"/>
            <a:ext cx="481737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856C1BC-326A-4078-AEC6-8FBA91E379D7}"/>
              </a:ext>
            </a:extLst>
          </p:cNvPr>
          <p:cNvSpPr txBox="1"/>
          <p:nvPr/>
        </p:nvSpPr>
        <p:spPr>
          <a:xfrm>
            <a:off x="5261429" y="3149263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AC3F0E4-6D54-4051-89BD-B8193AAD8D9B}"/>
              </a:ext>
            </a:extLst>
          </p:cNvPr>
          <p:cNvSpPr txBox="1"/>
          <p:nvPr/>
        </p:nvSpPr>
        <p:spPr>
          <a:xfrm>
            <a:off x="5565943" y="3149263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AEE99A6-7495-4E5E-9648-3254C95F5199}"/>
              </a:ext>
            </a:extLst>
          </p:cNvPr>
          <p:cNvSpPr txBox="1"/>
          <p:nvPr/>
        </p:nvSpPr>
        <p:spPr>
          <a:xfrm>
            <a:off x="5872437" y="3172309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6E7CBBE-1069-4299-9E7F-AAEE6EE6EDE6}"/>
              </a:ext>
            </a:extLst>
          </p:cNvPr>
          <p:cNvSpPr txBox="1"/>
          <p:nvPr/>
        </p:nvSpPr>
        <p:spPr>
          <a:xfrm>
            <a:off x="6160168" y="3172309"/>
            <a:ext cx="258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924E45C-B492-4049-BE9A-34DD7C865399}"/>
              </a:ext>
            </a:extLst>
          </p:cNvPr>
          <p:cNvSpPr txBox="1"/>
          <p:nvPr/>
        </p:nvSpPr>
        <p:spPr>
          <a:xfrm>
            <a:off x="2184742" y="2422516"/>
            <a:ext cx="140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0070C0"/>
                </a:solidFill>
              </a:rPr>
              <a:t>Principal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q.n</a:t>
            </a:r>
            <a:r>
              <a:rPr lang="cs-CZ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309054D-969A-4EE1-A4F9-34A7D21F4216}"/>
              </a:ext>
            </a:extLst>
          </p:cNvPr>
          <p:cNvSpPr txBox="1"/>
          <p:nvPr/>
        </p:nvSpPr>
        <p:spPr>
          <a:xfrm>
            <a:off x="2184742" y="3134844"/>
            <a:ext cx="2267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0070C0"/>
                </a:solidFill>
              </a:rPr>
              <a:t>Azimuthal</a:t>
            </a:r>
            <a:r>
              <a:rPr lang="cs-CZ" dirty="0">
                <a:solidFill>
                  <a:srgbClr val="0070C0"/>
                </a:solidFill>
              </a:rPr>
              <a:t>, orbital </a:t>
            </a:r>
            <a:r>
              <a:rPr lang="cs-CZ" dirty="0" err="1">
                <a:solidFill>
                  <a:srgbClr val="0070C0"/>
                </a:solidFill>
              </a:rPr>
              <a:t>q.n</a:t>
            </a:r>
            <a:r>
              <a:rPr lang="cs-CZ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0FE182C-F9B2-4360-8C35-383822A0CD10}"/>
              </a:ext>
            </a:extLst>
          </p:cNvPr>
          <p:cNvSpPr txBox="1"/>
          <p:nvPr/>
        </p:nvSpPr>
        <p:spPr>
          <a:xfrm>
            <a:off x="2184742" y="3951404"/>
            <a:ext cx="1477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0070C0"/>
                </a:solidFill>
              </a:rPr>
              <a:t>Magnetic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q.n</a:t>
            </a:r>
            <a:r>
              <a:rPr lang="cs-CZ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3CBA1B9-23CA-403D-9F88-B0AA300A37CC}"/>
              </a:ext>
            </a:extLst>
          </p:cNvPr>
          <p:cNvSpPr txBox="1"/>
          <p:nvPr/>
        </p:nvSpPr>
        <p:spPr>
          <a:xfrm>
            <a:off x="6437407" y="3149263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6304141D-9021-4830-A652-5C7B06AC183E}"/>
              </a:ext>
            </a:extLst>
          </p:cNvPr>
          <p:cNvSpPr txBox="1"/>
          <p:nvPr/>
        </p:nvSpPr>
        <p:spPr>
          <a:xfrm>
            <a:off x="6765089" y="3172309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808E54D-627C-41CA-9A07-1C71C67FD5B9}"/>
              </a:ext>
            </a:extLst>
          </p:cNvPr>
          <p:cNvSpPr txBox="1"/>
          <p:nvPr/>
        </p:nvSpPr>
        <p:spPr>
          <a:xfrm>
            <a:off x="2184742" y="4764139"/>
            <a:ext cx="1514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0070C0"/>
                </a:solidFill>
              </a:rPr>
              <a:t>Quantum</a:t>
            </a:r>
            <a:r>
              <a:rPr lang="cs-CZ" dirty="0">
                <a:solidFill>
                  <a:srgbClr val="0070C0"/>
                </a:solidFill>
              </a:rPr>
              <a:t> spin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5894873-C8FE-4BC0-A1E6-72BD00843DCD}"/>
              </a:ext>
            </a:extLst>
          </p:cNvPr>
          <p:cNvSpPr txBox="1"/>
          <p:nvPr/>
        </p:nvSpPr>
        <p:spPr>
          <a:xfrm>
            <a:off x="10449425" y="2652509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slupky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E0C06630-BDAA-4835-B2F2-66CAAB69D0F5}"/>
              </a:ext>
            </a:extLst>
          </p:cNvPr>
          <p:cNvSpPr txBox="1"/>
          <p:nvPr/>
        </p:nvSpPr>
        <p:spPr>
          <a:xfrm>
            <a:off x="10449425" y="3356975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FF0000"/>
                </a:solidFill>
              </a:rPr>
              <a:t>podslupky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2104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2650" y="38552"/>
            <a:ext cx="7886700" cy="1325563"/>
          </a:xfrm>
        </p:spPr>
        <p:txBody>
          <a:bodyPr/>
          <a:lstStyle/>
          <a:p>
            <a:r>
              <a:rPr lang="cs-CZ" dirty="0"/>
              <a:t>JADERNÁ POTENCIÁLOVÁ JÁMA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0393" y="1015331"/>
            <a:ext cx="11547334" cy="558140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cs-CZ" sz="2000" u="sng" dirty="0"/>
              <a:t>Interakce jádra s dalším nukleonem:</a:t>
            </a:r>
          </a:p>
          <a:p>
            <a:pPr>
              <a:lnSpc>
                <a:spcPct val="120000"/>
              </a:lnSpc>
            </a:pPr>
            <a:r>
              <a:rPr lang="cs-CZ" sz="2000" dirty="0"/>
              <a:t>Pokud je nukleon </a:t>
            </a:r>
            <a:r>
              <a:rPr lang="cs-CZ" sz="2000" b="1" dirty="0"/>
              <a:t>daleko od jádra </a:t>
            </a:r>
            <a:r>
              <a:rPr lang="cs-CZ" sz="2000" dirty="0"/>
              <a:t>– </a:t>
            </a:r>
            <a:r>
              <a:rPr lang="cs-CZ" sz="2000" u="sng" dirty="0"/>
              <a:t>nepůsobí žádná síla </a:t>
            </a:r>
            <a:r>
              <a:rPr lang="cs-CZ" sz="2000" dirty="0"/>
              <a:t>(nulová potenciální energie)</a:t>
            </a:r>
          </a:p>
          <a:p>
            <a:pPr>
              <a:lnSpc>
                <a:spcPct val="120000"/>
              </a:lnSpc>
            </a:pPr>
            <a:r>
              <a:rPr lang="cs-CZ" sz="2000" b="1" u="sng" dirty="0"/>
              <a:t>Po přiblížení </a:t>
            </a:r>
            <a:r>
              <a:rPr lang="cs-CZ" sz="2000" b="1" u="sng" dirty="0">
                <a:solidFill>
                  <a:srgbClr val="0070C0"/>
                </a:solidFill>
              </a:rPr>
              <a:t>neutronu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dirty="0"/>
              <a:t>na 10</a:t>
            </a:r>
            <a:r>
              <a:rPr lang="cs-CZ" sz="2000" baseline="30000" dirty="0"/>
              <a:t>-15</a:t>
            </a:r>
            <a:r>
              <a:rPr lang="cs-CZ" sz="2000" dirty="0"/>
              <a:t> m (do oblasti vlivu jaderných sil)  </a:t>
            </a:r>
            <a:r>
              <a:rPr lang="cs-CZ" sz="2000" dirty="0">
                <a:sym typeface="Wingdings" panose="05000000000000000000" pitchFamily="2" charset="2"/>
              </a:rPr>
              <a:t> silná výměnná interakce s některým       z nukleonů v jádře  n0 je vtažen do jádra, stává se jeho součástí a je v něm vázán  přitom se uvolní energie neutronu. </a:t>
            </a:r>
            <a:r>
              <a:rPr lang="cs-CZ" sz="2000" u="sng" dirty="0">
                <a:sym typeface="Wingdings" panose="05000000000000000000" pitchFamily="2" charset="2"/>
              </a:rPr>
              <a:t>Soustava má nyní nižší (zápornou) potenciální energii </a:t>
            </a:r>
            <a:r>
              <a:rPr lang="cs-CZ" sz="2000" dirty="0">
                <a:sym typeface="Wingdings" panose="05000000000000000000" pitchFamily="2" charset="2"/>
              </a:rPr>
              <a:t>– neutron se nachází v potenciálové jámě.</a:t>
            </a:r>
          </a:p>
          <a:p>
            <a:pPr>
              <a:lnSpc>
                <a:spcPct val="120000"/>
              </a:lnSpc>
            </a:pPr>
            <a:r>
              <a:rPr lang="cs-CZ" sz="2000" b="1" u="sng" dirty="0">
                <a:sym typeface="Wingdings" panose="05000000000000000000" pitchFamily="2" charset="2"/>
              </a:rPr>
              <a:t>Při přibližování </a:t>
            </a:r>
            <a:r>
              <a:rPr lang="cs-CZ" sz="2000" b="1" u="sng" dirty="0">
                <a:solidFill>
                  <a:srgbClr val="00B050"/>
                </a:solidFill>
                <a:sym typeface="Wingdings" panose="05000000000000000000" pitchFamily="2" charset="2"/>
              </a:rPr>
              <a:t>protonu</a:t>
            </a:r>
            <a:r>
              <a:rPr lang="cs-CZ" sz="2000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cs-CZ" sz="2000" dirty="0">
                <a:sym typeface="Wingdings" panose="05000000000000000000" pitchFamily="2" charset="2"/>
              </a:rPr>
              <a:t>se navíc nejdříve uplatňuje </a:t>
            </a:r>
            <a:r>
              <a:rPr lang="cs-CZ" sz="2000" dirty="0" err="1">
                <a:sym typeface="Wingdings" panose="05000000000000000000" pitchFamily="2" charset="2"/>
              </a:rPr>
              <a:t>coulombické</a:t>
            </a:r>
            <a:r>
              <a:rPr lang="cs-CZ" sz="2000" dirty="0">
                <a:sym typeface="Wingdings" panose="05000000000000000000" pitchFamily="2" charset="2"/>
              </a:rPr>
              <a:t> odpuzování nábojů jádra a p+. </a:t>
            </a:r>
            <a:r>
              <a:rPr lang="cs-CZ" sz="2000" u="sng" dirty="0">
                <a:sym typeface="Wingdings" panose="05000000000000000000" pitchFamily="2" charset="2"/>
              </a:rPr>
              <a:t>Potenciální energie proto nejprve roste </a:t>
            </a:r>
            <a:r>
              <a:rPr lang="cs-CZ" sz="2000" dirty="0">
                <a:sym typeface="Wingdings" panose="05000000000000000000" pitchFamily="2" charset="2"/>
              </a:rPr>
              <a:t>a až po překonání odpudivých sil – potenciálové bariéry – se proton dostává do působnosti silných jaderných sil a je zachycen. </a:t>
            </a:r>
          </a:p>
          <a:p>
            <a:pPr>
              <a:lnSpc>
                <a:spcPct val="120000"/>
              </a:lnSpc>
            </a:pPr>
            <a:r>
              <a:rPr lang="cs-CZ" sz="2000" b="1" u="sng" dirty="0">
                <a:sym typeface="Wingdings" panose="05000000000000000000" pitchFamily="2" charset="2"/>
              </a:rPr>
              <a:t>Pro výšku </a:t>
            </a:r>
            <a:r>
              <a:rPr lang="cs-CZ" sz="2000" b="1" u="sng" dirty="0">
                <a:solidFill>
                  <a:srgbClr val="0070C0"/>
                </a:solidFill>
                <a:sym typeface="Wingdings" panose="05000000000000000000" pitchFamily="2" charset="2"/>
              </a:rPr>
              <a:t>potenciálové bariéry </a:t>
            </a:r>
            <a:r>
              <a:rPr lang="cs-CZ" sz="2000" b="1" u="sng" dirty="0">
                <a:sym typeface="Wingdings" panose="05000000000000000000" pitchFamily="2" charset="2"/>
              </a:rPr>
              <a:t>platí vztah</a:t>
            </a:r>
            <a:r>
              <a:rPr lang="cs-CZ" sz="2000" dirty="0">
                <a:sym typeface="Wingdings" panose="05000000000000000000" pitchFamily="2" charset="2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cs-CZ" sz="2000" dirty="0">
                <a:sym typeface="Wingdings" panose="05000000000000000000" pitchFamily="2" charset="2"/>
              </a:rPr>
              <a:t>Kde: 	</a:t>
            </a:r>
            <a:r>
              <a:rPr lang="cs-CZ" sz="2000" b="1" dirty="0">
                <a:sym typeface="Wingdings" panose="05000000000000000000" pitchFamily="2" charset="2"/>
              </a:rPr>
              <a:t>Z</a:t>
            </a:r>
            <a:r>
              <a:rPr lang="cs-CZ" sz="2000" b="1" baseline="-25000" dirty="0">
                <a:sym typeface="Wingdings" panose="05000000000000000000" pitchFamily="2" charset="2"/>
              </a:rPr>
              <a:t>1</a:t>
            </a:r>
            <a:r>
              <a:rPr lang="cs-CZ" sz="2000" b="1" dirty="0">
                <a:sym typeface="Wingdings" panose="05000000000000000000" pitchFamily="2" charset="2"/>
              </a:rPr>
              <a:t> </a:t>
            </a:r>
            <a:r>
              <a:rPr lang="cs-CZ" sz="2000" dirty="0">
                <a:sym typeface="Wingdings" panose="05000000000000000000" pitchFamily="2" charset="2"/>
              </a:rPr>
              <a:t>a </a:t>
            </a:r>
            <a:r>
              <a:rPr lang="cs-CZ" sz="2000" b="1" dirty="0">
                <a:sym typeface="Wingdings" panose="05000000000000000000" pitchFamily="2" charset="2"/>
              </a:rPr>
              <a:t>Z</a:t>
            </a:r>
            <a:r>
              <a:rPr lang="cs-CZ" sz="2000" b="1" baseline="-25000" dirty="0">
                <a:sym typeface="Wingdings" panose="05000000000000000000" pitchFamily="2" charset="2"/>
              </a:rPr>
              <a:t>2</a:t>
            </a:r>
            <a:r>
              <a:rPr lang="cs-CZ" sz="2000" dirty="0">
                <a:sym typeface="Wingdings" panose="05000000000000000000" pitchFamily="2" charset="2"/>
              </a:rPr>
              <a:t> jsou protonová čísla jádra a kladné částice (zde protonu)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2000" dirty="0">
                <a:sym typeface="Wingdings" panose="05000000000000000000" pitchFamily="2" charset="2"/>
              </a:rPr>
              <a:t>	</a:t>
            </a:r>
            <a:r>
              <a:rPr lang="cs-CZ" sz="2000" b="1" dirty="0">
                <a:sym typeface="Wingdings" panose="05000000000000000000" pitchFamily="2" charset="2"/>
              </a:rPr>
              <a:t>A</a:t>
            </a:r>
            <a:r>
              <a:rPr lang="cs-CZ" sz="2000" b="1" baseline="-25000" dirty="0">
                <a:sym typeface="Wingdings" panose="05000000000000000000" pitchFamily="2" charset="2"/>
              </a:rPr>
              <a:t>1</a:t>
            </a:r>
            <a:r>
              <a:rPr lang="cs-CZ" sz="2000" dirty="0">
                <a:sym typeface="Wingdings" panose="05000000000000000000" pitchFamily="2" charset="2"/>
              </a:rPr>
              <a:t> a </a:t>
            </a:r>
            <a:r>
              <a:rPr lang="cs-CZ" sz="2000" b="1" dirty="0">
                <a:sym typeface="Wingdings" panose="05000000000000000000" pitchFamily="2" charset="2"/>
              </a:rPr>
              <a:t>A</a:t>
            </a:r>
            <a:r>
              <a:rPr lang="cs-CZ" sz="2000" b="1" baseline="-25000" dirty="0">
                <a:sym typeface="Wingdings" panose="05000000000000000000" pitchFamily="2" charset="2"/>
              </a:rPr>
              <a:t>2</a:t>
            </a:r>
            <a:r>
              <a:rPr lang="cs-CZ" sz="2000" dirty="0">
                <a:sym typeface="Wingdings" panose="05000000000000000000" pitchFamily="2" charset="2"/>
              </a:rPr>
              <a:t> jsou nukleonová čísla jádra</a:t>
            </a:r>
          </a:p>
        </p:txBody>
      </p:sp>
      <p:grpSp>
        <p:nvGrpSpPr>
          <p:cNvPr id="10" name="Skupina 9"/>
          <p:cNvGrpSpPr/>
          <p:nvPr/>
        </p:nvGrpSpPr>
        <p:grpSpPr>
          <a:xfrm>
            <a:off x="7729331" y="4661581"/>
            <a:ext cx="1631872" cy="745197"/>
            <a:chOff x="2808514" y="5574866"/>
            <a:chExt cx="1631872" cy="745197"/>
          </a:xfrm>
        </p:grpSpPr>
        <p:sp>
          <p:nvSpPr>
            <p:cNvPr id="4" name="TextovéPole 3"/>
            <p:cNvSpPr txBox="1"/>
            <p:nvPr/>
          </p:nvSpPr>
          <p:spPr>
            <a:xfrm>
              <a:off x="2808514" y="5759532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/>
                <a:t>E</a:t>
              </a:r>
              <a:r>
                <a:rPr lang="cs-CZ" b="1" baseline="-25000" dirty="0"/>
                <a:t>B</a:t>
              </a:r>
              <a:r>
                <a:rPr lang="cs-CZ" b="1" dirty="0"/>
                <a:t> = </a:t>
              </a:r>
            </a:p>
          </p:txBody>
        </p:sp>
        <p:grpSp>
          <p:nvGrpSpPr>
            <p:cNvPr id="9" name="Skupina 8"/>
            <p:cNvGrpSpPr/>
            <p:nvPr/>
          </p:nvGrpSpPr>
          <p:grpSpPr>
            <a:xfrm>
              <a:off x="3170487" y="5574866"/>
              <a:ext cx="1269899" cy="745197"/>
              <a:chOff x="3170487" y="5574866"/>
              <a:chExt cx="1269899" cy="745197"/>
            </a:xfrm>
          </p:grpSpPr>
          <p:sp>
            <p:nvSpPr>
              <p:cNvPr id="5" name="TextovéPole 4"/>
              <p:cNvSpPr txBox="1"/>
              <p:nvPr/>
            </p:nvSpPr>
            <p:spPr>
              <a:xfrm>
                <a:off x="3206338" y="5647015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b="1" dirty="0"/>
                  <a:t>_________</a:t>
                </a:r>
              </a:p>
            </p:txBody>
          </p:sp>
          <p:sp>
            <p:nvSpPr>
              <p:cNvPr id="6" name="TextovéPole 5"/>
              <p:cNvSpPr txBox="1"/>
              <p:nvPr/>
            </p:nvSpPr>
            <p:spPr>
              <a:xfrm>
                <a:off x="3458971" y="5574866"/>
                <a:ext cx="5629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b="1" dirty="0"/>
                  <a:t>Z</a:t>
                </a:r>
                <a:r>
                  <a:rPr lang="cs-CZ" b="1" baseline="-25000" dirty="0"/>
                  <a:t>1</a:t>
                </a:r>
                <a:r>
                  <a:rPr lang="cs-CZ" b="1" dirty="0"/>
                  <a:t>Z</a:t>
                </a:r>
                <a:r>
                  <a:rPr lang="cs-CZ" b="1" baseline="-25000" dirty="0"/>
                  <a:t>2</a:t>
                </a:r>
              </a:p>
            </p:txBody>
          </p:sp>
          <p:sp>
            <p:nvSpPr>
              <p:cNvPr id="8" name="TextovéPole 7"/>
              <p:cNvSpPr txBox="1"/>
              <p:nvPr/>
            </p:nvSpPr>
            <p:spPr>
              <a:xfrm>
                <a:off x="3170487" y="5950731"/>
                <a:ext cx="12698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b="1" dirty="0"/>
                  <a:t>A</a:t>
                </a:r>
                <a:r>
                  <a:rPr lang="cs-CZ" b="1" baseline="-25000" dirty="0"/>
                  <a:t>1</a:t>
                </a:r>
                <a:r>
                  <a:rPr lang="cs-CZ" b="1" baseline="30000" dirty="0"/>
                  <a:t>1/3 </a:t>
                </a:r>
                <a:r>
                  <a:rPr lang="cs-CZ" b="1" dirty="0"/>
                  <a:t>+ A</a:t>
                </a:r>
                <a:r>
                  <a:rPr lang="cs-CZ" b="1" baseline="-25000" dirty="0"/>
                  <a:t>2</a:t>
                </a:r>
                <a:r>
                  <a:rPr lang="cs-CZ" b="1" baseline="30000" dirty="0"/>
                  <a:t>1/3</a:t>
                </a:r>
                <a:endParaRPr lang="cs-CZ" b="1" baseline="-25000" dirty="0"/>
              </a:p>
            </p:txBody>
          </p:sp>
        </p:grpSp>
      </p:grpSp>
      <p:sp>
        <p:nvSpPr>
          <p:cNvPr id="11" name="TextovéPole 10"/>
          <p:cNvSpPr txBox="1"/>
          <p:nvPr/>
        </p:nvSpPr>
        <p:spPr>
          <a:xfrm>
            <a:off x="9410588" y="4714280"/>
            <a:ext cx="1976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[</a:t>
            </a:r>
            <a:r>
              <a:rPr lang="cs-CZ" b="1" dirty="0" err="1"/>
              <a:t>MeV</a:t>
            </a:r>
            <a:r>
              <a:rPr lang="cs-CZ" b="1" dirty="0"/>
              <a:t>, </a:t>
            </a:r>
          </a:p>
          <a:p>
            <a:r>
              <a:rPr lang="cs-CZ" b="1" dirty="0"/>
              <a:t>1 eV = 1,6 . 10</a:t>
            </a:r>
            <a:r>
              <a:rPr lang="cs-CZ" b="1" baseline="30000" dirty="0"/>
              <a:t>-19</a:t>
            </a:r>
            <a:r>
              <a:rPr lang="cs-CZ" b="1" dirty="0"/>
              <a:t> J</a:t>
            </a:r>
            <a:r>
              <a:rPr lang="en-US" b="1" dirty="0"/>
              <a:t>]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7736980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589" y="142201"/>
            <a:ext cx="7651817" cy="6549545"/>
          </a:xfrm>
          <a:prstGeom prst="rect">
            <a:avLst/>
          </a:prstGeom>
        </p:spPr>
      </p:pic>
      <p:grpSp>
        <p:nvGrpSpPr>
          <p:cNvPr id="3" name="Skupina 2"/>
          <p:cNvGrpSpPr/>
          <p:nvPr/>
        </p:nvGrpSpPr>
        <p:grpSpPr>
          <a:xfrm>
            <a:off x="2437887" y="1424451"/>
            <a:ext cx="1631872" cy="745197"/>
            <a:chOff x="2808514" y="5574866"/>
            <a:chExt cx="1631872" cy="745197"/>
          </a:xfrm>
        </p:grpSpPr>
        <p:sp>
          <p:nvSpPr>
            <p:cNvPr id="4" name="TextovéPole 3"/>
            <p:cNvSpPr txBox="1"/>
            <p:nvPr/>
          </p:nvSpPr>
          <p:spPr>
            <a:xfrm>
              <a:off x="2808514" y="5759532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/>
                <a:t>E</a:t>
              </a:r>
              <a:r>
                <a:rPr lang="cs-CZ" b="1" baseline="-25000" dirty="0"/>
                <a:t>B</a:t>
              </a:r>
              <a:r>
                <a:rPr lang="cs-CZ" b="1" dirty="0"/>
                <a:t> = </a:t>
              </a:r>
            </a:p>
          </p:txBody>
        </p:sp>
        <p:grpSp>
          <p:nvGrpSpPr>
            <p:cNvPr id="6" name="Skupina 5"/>
            <p:cNvGrpSpPr/>
            <p:nvPr/>
          </p:nvGrpSpPr>
          <p:grpSpPr>
            <a:xfrm>
              <a:off x="3170487" y="5574866"/>
              <a:ext cx="1269899" cy="745197"/>
              <a:chOff x="3170487" y="5574866"/>
              <a:chExt cx="1269899" cy="745197"/>
            </a:xfrm>
          </p:grpSpPr>
          <p:sp>
            <p:nvSpPr>
              <p:cNvPr id="7" name="TextovéPole 6"/>
              <p:cNvSpPr txBox="1"/>
              <p:nvPr/>
            </p:nvSpPr>
            <p:spPr>
              <a:xfrm>
                <a:off x="3206338" y="5647015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b="1" dirty="0"/>
                  <a:t>_________</a:t>
                </a:r>
              </a:p>
            </p:txBody>
          </p:sp>
          <p:sp>
            <p:nvSpPr>
              <p:cNvPr id="8" name="TextovéPole 7"/>
              <p:cNvSpPr txBox="1"/>
              <p:nvPr/>
            </p:nvSpPr>
            <p:spPr>
              <a:xfrm>
                <a:off x="3458971" y="5574866"/>
                <a:ext cx="5629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b="1" dirty="0"/>
                  <a:t>Z</a:t>
                </a:r>
                <a:r>
                  <a:rPr lang="cs-CZ" b="1" baseline="-25000" dirty="0"/>
                  <a:t>1</a:t>
                </a:r>
                <a:r>
                  <a:rPr lang="cs-CZ" b="1" dirty="0"/>
                  <a:t>Z</a:t>
                </a:r>
                <a:r>
                  <a:rPr lang="cs-CZ" b="1" baseline="-25000" dirty="0"/>
                  <a:t>2</a:t>
                </a:r>
              </a:p>
            </p:txBody>
          </p:sp>
          <p:sp>
            <p:nvSpPr>
              <p:cNvPr id="9" name="TextovéPole 8"/>
              <p:cNvSpPr txBox="1"/>
              <p:nvPr/>
            </p:nvSpPr>
            <p:spPr>
              <a:xfrm>
                <a:off x="3170487" y="5950731"/>
                <a:ext cx="12698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b="1" dirty="0"/>
                  <a:t>A</a:t>
                </a:r>
                <a:r>
                  <a:rPr lang="cs-CZ" b="1" baseline="-25000" dirty="0"/>
                  <a:t>1</a:t>
                </a:r>
                <a:r>
                  <a:rPr lang="cs-CZ" b="1" baseline="30000" dirty="0"/>
                  <a:t>1/3 </a:t>
                </a:r>
                <a:r>
                  <a:rPr lang="cs-CZ" b="1" dirty="0"/>
                  <a:t>+ A</a:t>
                </a:r>
                <a:r>
                  <a:rPr lang="cs-CZ" b="1" baseline="-25000" dirty="0"/>
                  <a:t>2</a:t>
                </a:r>
                <a:r>
                  <a:rPr lang="cs-CZ" b="1" baseline="30000" dirty="0"/>
                  <a:t>1/3</a:t>
                </a:r>
                <a:endParaRPr lang="cs-CZ" b="1" baseline="-25000" dirty="0"/>
              </a:p>
            </p:txBody>
          </p:sp>
        </p:grpSp>
      </p:grpSp>
      <p:sp>
        <p:nvSpPr>
          <p:cNvPr id="10" name="TextovéPole 9"/>
          <p:cNvSpPr txBox="1"/>
          <p:nvPr/>
        </p:nvSpPr>
        <p:spPr>
          <a:xfrm>
            <a:off x="2381403" y="2429702"/>
            <a:ext cx="1976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[</a:t>
            </a:r>
            <a:r>
              <a:rPr lang="cs-CZ" b="1" dirty="0" err="1"/>
              <a:t>MeV</a:t>
            </a:r>
            <a:r>
              <a:rPr lang="cs-CZ" b="1" dirty="0"/>
              <a:t>, </a:t>
            </a:r>
          </a:p>
          <a:p>
            <a:r>
              <a:rPr lang="cs-CZ" b="1" dirty="0"/>
              <a:t>1 eV = 1,6 . 10</a:t>
            </a:r>
            <a:r>
              <a:rPr lang="cs-CZ" b="1" baseline="30000" dirty="0"/>
              <a:t>-19</a:t>
            </a:r>
            <a:r>
              <a:rPr lang="cs-CZ" b="1" dirty="0"/>
              <a:t> J</a:t>
            </a:r>
            <a:r>
              <a:rPr lang="en-US" b="1" dirty="0"/>
              <a:t>]</a:t>
            </a:r>
            <a:endParaRPr lang="cs-CZ" b="1" dirty="0"/>
          </a:p>
        </p:txBody>
      </p:sp>
      <p:sp>
        <p:nvSpPr>
          <p:cNvPr id="11" name="Volný tvar 10"/>
          <p:cNvSpPr/>
          <p:nvPr/>
        </p:nvSpPr>
        <p:spPr>
          <a:xfrm>
            <a:off x="6096000" y="3871356"/>
            <a:ext cx="944088" cy="938150"/>
          </a:xfrm>
          <a:custGeom>
            <a:avLst/>
            <a:gdLst>
              <a:gd name="connsiteX0" fmla="*/ 944088 w 944088"/>
              <a:gd name="connsiteY0" fmla="*/ 0 h 938150"/>
              <a:gd name="connsiteX1" fmla="*/ 564078 w 944088"/>
              <a:gd name="connsiteY1" fmla="*/ 89065 h 938150"/>
              <a:gd name="connsiteX2" fmla="*/ 213756 w 944088"/>
              <a:gd name="connsiteY2" fmla="*/ 332509 h 938150"/>
              <a:gd name="connsiteX3" fmla="*/ 35626 w 944088"/>
              <a:gd name="connsiteY3" fmla="*/ 748145 h 938150"/>
              <a:gd name="connsiteX4" fmla="*/ 17813 w 944088"/>
              <a:gd name="connsiteY4" fmla="*/ 855023 h 938150"/>
              <a:gd name="connsiteX5" fmla="*/ 0 w 944088"/>
              <a:gd name="connsiteY5" fmla="*/ 938150 h 9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4088" h="938150">
                <a:moveTo>
                  <a:pt x="944088" y="0"/>
                </a:moveTo>
                <a:cubicBezTo>
                  <a:pt x="814944" y="16823"/>
                  <a:pt x="685800" y="33647"/>
                  <a:pt x="564078" y="89065"/>
                </a:cubicBezTo>
                <a:cubicBezTo>
                  <a:pt x="442356" y="144483"/>
                  <a:pt x="301831" y="222662"/>
                  <a:pt x="213756" y="332509"/>
                </a:cubicBezTo>
                <a:cubicBezTo>
                  <a:pt x="125681" y="442356"/>
                  <a:pt x="68283" y="661059"/>
                  <a:pt x="35626" y="748145"/>
                </a:cubicBezTo>
                <a:cubicBezTo>
                  <a:pt x="2969" y="835231"/>
                  <a:pt x="23751" y="823355"/>
                  <a:pt x="17813" y="855023"/>
                </a:cubicBezTo>
                <a:cubicBezTo>
                  <a:pt x="11875" y="886691"/>
                  <a:pt x="5937" y="912420"/>
                  <a:pt x="0" y="938150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olný tvar 11"/>
          <p:cNvSpPr/>
          <p:nvPr/>
        </p:nvSpPr>
        <p:spPr>
          <a:xfrm>
            <a:off x="6096001" y="2714832"/>
            <a:ext cx="967839" cy="2730005"/>
          </a:xfrm>
          <a:custGeom>
            <a:avLst/>
            <a:gdLst>
              <a:gd name="connsiteX0" fmla="*/ 967839 w 967839"/>
              <a:gd name="connsiteY0" fmla="*/ 1014021 h 2730005"/>
              <a:gd name="connsiteX1" fmla="*/ 825335 w 967839"/>
              <a:gd name="connsiteY1" fmla="*/ 954644 h 2730005"/>
              <a:gd name="connsiteX2" fmla="*/ 659081 w 967839"/>
              <a:gd name="connsiteY2" fmla="*/ 841829 h 2730005"/>
              <a:gd name="connsiteX3" fmla="*/ 534390 w 967839"/>
              <a:gd name="connsiteY3" fmla="*/ 705263 h 2730005"/>
              <a:gd name="connsiteX4" fmla="*/ 427512 w 967839"/>
              <a:gd name="connsiteY4" fmla="*/ 562759 h 2730005"/>
              <a:gd name="connsiteX5" fmla="*/ 314696 w 967839"/>
              <a:gd name="connsiteY5" fmla="*/ 378691 h 2730005"/>
              <a:gd name="connsiteX6" fmla="*/ 261257 w 967839"/>
              <a:gd name="connsiteY6" fmla="*/ 218374 h 2730005"/>
              <a:gd name="connsiteX7" fmla="*/ 172192 w 967839"/>
              <a:gd name="connsiteY7" fmla="*/ 69933 h 2730005"/>
              <a:gd name="connsiteX8" fmla="*/ 118753 w 967839"/>
              <a:gd name="connsiteY8" fmla="*/ 4618 h 2730005"/>
              <a:gd name="connsiteX9" fmla="*/ 65314 w 967839"/>
              <a:gd name="connsiteY9" fmla="*/ 10556 h 2730005"/>
              <a:gd name="connsiteX10" fmla="*/ 35626 w 967839"/>
              <a:gd name="connsiteY10" fmla="*/ 52120 h 2730005"/>
              <a:gd name="connsiteX11" fmla="*/ 17813 w 967839"/>
              <a:gd name="connsiteY11" fmla="*/ 87746 h 2730005"/>
              <a:gd name="connsiteX12" fmla="*/ 17813 w 967839"/>
              <a:gd name="connsiteY12" fmla="*/ 254000 h 2730005"/>
              <a:gd name="connsiteX13" fmla="*/ 0 w 967839"/>
              <a:gd name="connsiteY13" fmla="*/ 2730005 h 273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67839" h="2730005">
                <a:moveTo>
                  <a:pt x="967839" y="1014021"/>
                </a:moveTo>
                <a:cubicBezTo>
                  <a:pt x="922317" y="998682"/>
                  <a:pt x="876795" y="983343"/>
                  <a:pt x="825335" y="954644"/>
                </a:cubicBezTo>
                <a:cubicBezTo>
                  <a:pt x="773875" y="925945"/>
                  <a:pt x="707572" y="883392"/>
                  <a:pt x="659081" y="841829"/>
                </a:cubicBezTo>
                <a:cubicBezTo>
                  <a:pt x="610590" y="800266"/>
                  <a:pt x="572985" y="751775"/>
                  <a:pt x="534390" y="705263"/>
                </a:cubicBezTo>
                <a:cubicBezTo>
                  <a:pt x="495795" y="658751"/>
                  <a:pt x="464128" y="617188"/>
                  <a:pt x="427512" y="562759"/>
                </a:cubicBezTo>
                <a:cubicBezTo>
                  <a:pt x="390896" y="508330"/>
                  <a:pt x="342405" y="436088"/>
                  <a:pt x="314696" y="378691"/>
                </a:cubicBezTo>
                <a:cubicBezTo>
                  <a:pt x="286987" y="321293"/>
                  <a:pt x="285008" y="269834"/>
                  <a:pt x="261257" y="218374"/>
                </a:cubicBezTo>
                <a:cubicBezTo>
                  <a:pt x="237506" y="166914"/>
                  <a:pt x="195943" y="105559"/>
                  <a:pt x="172192" y="69933"/>
                </a:cubicBezTo>
                <a:cubicBezTo>
                  <a:pt x="148441" y="34307"/>
                  <a:pt x="136566" y="14514"/>
                  <a:pt x="118753" y="4618"/>
                </a:cubicBezTo>
                <a:cubicBezTo>
                  <a:pt x="100940" y="-5278"/>
                  <a:pt x="79168" y="2639"/>
                  <a:pt x="65314" y="10556"/>
                </a:cubicBezTo>
                <a:cubicBezTo>
                  <a:pt x="51460" y="18473"/>
                  <a:pt x="43543" y="39255"/>
                  <a:pt x="35626" y="52120"/>
                </a:cubicBezTo>
                <a:cubicBezTo>
                  <a:pt x="27709" y="64985"/>
                  <a:pt x="20782" y="54099"/>
                  <a:pt x="17813" y="87746"/>
                </a:cubicBezTo>
                <a:cubicBezTo>
                  <a:pt x="14844" y="121393"/>
                  <a:pt x="20782" y="-186376"/>
                  <a:pt x="17813" y="254000"/>
                </a:cubicBezTo>
                <a:cubicBezTo>
                  <a:pt x="14844" y="694376"/>
                  <a:pt x="7422" y="1712190"/>
                  <a:pt x="0" y="2730005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1068" y="4732641"/>
            <a:ext cx="2674347" cy="177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231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69" y="440018"/>
            <a:ext cx="8473611" cy="463400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66483" y="5074024"/>
            <a:ext cx="111829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Symbol" panose="05050102010706020507" pitchFamily="18" charset="2"/>
                <a:sym typeface="Wingdings" panose="05000000000000000000" pitchFamily="2" charset="2"/>
              </a:rPr>
              <a:t>b</a:t>
            </a:r>
            <a:r>
              <a:rPr lang="cs-CZ" dirty="0">
                <a:sym typeface="Wingdings" panose="05000000000000000000" pitchFamily="2" charset="2"/>
              </a:rPr>
              <a:t>+ rozpad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ym typeface="Wingdings" panose="05000000000000000000" pitchFamily="2" charset="2"/>
              </a:rPr>
              <a:t>Nestabilita volných n</a:t>
            </a:r>
            <a:r>
              <a:rPr lang="cs-CZ" baseline="30000" dirty="0">
                <a:sym typeface="Wingdings" panose="05000000000000000000" pitchFamily="2" charset="2"/>
              </a:rPr>
              <a:t>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ym typeface="Wingdings" panose="05000000000000000000" pitchFamily="2" charset="2"/>
              </a:rPr>
              <a:t>Většina radioaktivity ve štěpném materiálu (jader po štěpení U v reaktorech)  mají nadbytek n</a:t>
            </a:r>
            <a:r>
              <a:rPr lang="cs-CZ" baseline="30000" dirty="0">
                <a:sym typeface="Wingdings" panose="05000000000000000000" pitchFamily="2" charset="2"/>
              </a:rPr>
              <a:t>0</a:t>
            </a:r>
            <a:r>
              <a:rPr lang="cs-CZ" dirty="0">
                <a:sym typeface="Wingdings" panose="05000000000000000000" pitchFamily="2" charset="2"/>
              </a:rPr>
              <a:t>  </a:t>
            </a:r>
            <a:r>
              <a:rPr lang="cs-CZ" dirty="0">
                <a:latin typeface="Symbol" panose="05050102010706020507" pitchFamily="18" charset="2"/>
                <a:sym typeface="Wingdings" panose="05000000000000000000" pitchFamily="2" charset="2"/>
              </a:rPr>
              <a:t>b</a:t>
            </a:r>
            <a:r>
              <a:rPr lang="cs-CZ" dirty="0">
                <a:sym typeface="Wingdings" panose="05000000000000000000" pitchFamily="2" charset="2"/>
              </a:rPr>
              <a:t>+ (Černobyl)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ym typeface="Wingdings" panose="05000000000000000000" pitchFamily="2" charset="2"/>
              </a:rPr>
              <a:t>Oscilace neutrin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Slučování protonů (H) ve Slunci </a:t>
            </a:r>
            <a:r>
              <a:rPr lang="cs-CZ" dirty="0">
                <a:sym typeface="Wingdings" panose="05000000000000000000" pitchFamily="2" charset="2"/>
              </a:rPr>
              <a:t> produkce neutrin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66164" y="279574"/>
            <a:ext cx="3436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/>
              <a:t>SLABÁ SÍLA</a:t>
            </a:r>
          </a:p>
        </p:txBody>
      </p:sp>
    </p:spTree>
    <p:extLst>
      <p:ext uri="{BB962C8B-B14F-4D97-AF65-F5344CB8AC3E}">
        <p14:creationId xmlns:p14="http://schemas.microsoft.com/office/powerpoint/2010/main" val="14282254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8887012" y="5493345"/>
            <a:ext cx="30360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The </a:t>
            </a:r>
            <a:r>
              <a:rPr lang="en-US" b="1" dirty="0">
                <a:solidFill>
                  <a:srgbClr val="0000FF"/>
                </a:solidFill>
              </a:rPr>
              <a:t>Larger</a:t>
            </a:r>
            <a:r>
              <a:rPr lang="en-US" dirty="0">
                <a:solidFill>
                  <a:srgbClr val="0000FF"/>
                </a:solidFill>
              </a:rPr>
              <a:t> the </a:t>
            </a:r>
            <a:r>
              <a:rPr lang="en-US" b="1" dirty="0">
                <a:solidFill>
                  <a:srgbClr val="0000FF"/>
                </a:solidFill>
              </a:rPr>
              <a:t>Mass</a:t>
            </a:r>
            <a:r>
              <a:rPr lang="en-US" dirty="0">
                <a:solidFill>
                  <a:srgbClr val="0000FF"/>
                </a:solidFill>
              </a:rPr>
              <a:t> of the </a:t>
            </a:r>
            <a:r>
              <a:rPr lang="en-US" b="1" dirty="0">
                <a:solidFill>
                  <a:srgbClr val="0000FF"/>
                </a:solidFill>
              </a:rPr>
              <a:t>Gauge Boson</a:t>
            </a:r>
            <a:r>
              <a:rPr lang="en-US" dirty="0">
                <a:solidFill>
                  <a:srgbClr val="0000FF"/>
                </a:solidFill>
              </a:rPr>
              <a:t>, the </a:t>
            </a:r>
            <a:r>
              <a:rPr lang="en-US" b="1" dirty="0">
                <a:solidFill>
                  <a:srgbClr val="0000FF"/>
                </a:solidFill>
              </a:rPr>
              <a:t>Shorter</a:t>
            </a:r>
            <a:r>
              <a:rPr lang="en-US" dirty="0">
                <a:solidFill>
                  <a:srgbClr val="0000FF"/>
                </a:solidFill>
              </a:rPr>
              <a:t> the </a:t>
            </a:r>
            <a:r>
              <a:rPr lang="en-US" b="1" dirty="0">
                <a:solidFill>
                  <a:srgbClr val="0000FF"/>
                </a:solidFill>
              </a:rPr>
              <a:t>Range</a:t>
            </a:r>
            <a:r>
              <a:rPr lang="en-US" dirty="0">
                <a:solidFill>
                  <a:srgbClr val="0000FF"/>
                </a:solidFill>
              </a:rPr>
              <a:t> of the </a:t>
            </a:r>
            <a:r>
              <a:rPr lang="en-US" b="1" dirty="0">
                <a:solidFill>
                  <a:srgbClr val="0000FF"/>
                </a:solidFill>
              </a:rPr>
              <a:t>Force</a:t>
            </a:r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242606" y="523567"/>
            <a:ext cx="118031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1) The </a:t>
            </a:r>
            <a:r>
              <a:rPr lang="en-US" b="1" dirty="0"/>
              <a:t>W bosons</a:t>
            </a:r>
            <a:r>
              <a:rPr lang="en-US" dirty="0"/>
              <a:t> have a </a:t>
            </a:r>
            <a:r>
              <a:rPr lang="en-US" b="1" dirty="0"/>
              <a:t>mass</a:t>
            </a:r>
            <a:r>
              <a:rPr lang="en-US" dirty="0"/>
              <a:t> of about </a:t>
            </a:r>
            <a:r>
              <a:rPr lang="en-US" b="1" dirty="0"/>
              <a:t>100 times that of a proton</a:t>
            </a:r>
            <a:r>
              <a:rPr lang="en-US" dirty="0"/>
              <a:t>, which gives the weak force a </a:t>
            </a:r>
            <a:r>
              <a:rPr lang="en-US" b="1" dirty="0"/>
              <a:t>very short range</a:t>
            </a:r>
            <a:r>
              <a:rPr lang="en-US" dirty="0"/>
              <a:t>. </a:t>
            </a:r>
            <a:r>
              <a:rPr lang="cs-CZ" dirty="0"/>
              <a:t>                  …</a:t>
            </a:r>
            <a:r>
              <a:rPr lang="en-US" dirty="0"/>
              <a:t>Creating a </a:t>
            </a:r>
            <a:r>
              <a:rPr lang="en-US" b="1" dirty="0"/>
              <a:t>virtual W particle</a:t>
            </a:r>
            <a:r>
              <a:rPr lang="en-US" dirty="0"/>
              <a:t> uses </a:t>
            </a:r>
            <a:r>
              <a:rPr lang="en-US" b="1" dirty="0"/>
              <a:t>so much energy</a:t>
            </a:r>
            <a:r>
              <a:rPr lang="en-US" dirty="0"/>
              <a:t> that it can only exist for a </a:t>
            </a:r>
            <a:r>
              <a:rPr lang="en-US" b="1" dirty="0"/>
              <a:t>very short time</a:t>
            </a:r>
            <a:r>
              <a:rPr lang="en-US" dirty="0"/>
              <a:t> and it </a:t>
            </a:r>
            <a:r>
              <a:rPr lang="en-US" b="1" dirty="0"/>
              <a:t>can’t travel far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2) On the other hand, the </a:t>
            </a:r>
            <a:r>
              <a:rPr lang="en-US" b="1" dirty="0"/>
              <a:t>photon</a:t>
            </a:r>
            <a:r>
              <a:rPr lang="en-US" dirty="0"/>
              <a:t> has </a:t>
            </a:r>
            <a:r>
              <a:rPr lang="en-US" b="1" dirty="0"/>
              <a:t>zero mass</a:t>
            </a:r>
            <a:r>
              <a:rPr lang="en-US" dirty="0"/>
              <a:t>, which gives you a force with </a:t>
            </a:r>
            <a:r>
              <a:rPr lang="en-US" b="1" dirty="0"/>
              <a:t>infinite range</a:t>
            </a:r>
            <a:r>
              <a:rPr lang="en-US" dirty="0"/>
              <a:t>.</a:t>
            </a:r>
            <a:endParaRPr lang="cs-CZ" dirty="0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782" y="1569462"/>
            <a:ext cx="6612405" cy="5086465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498" y="1569461"/>
            <a:ext cx="6768603" cy="5086465"/>
          </a:xfrm>
          <a:prstGeom prst="rect">
            <a:avLst/>
          </a:prstGeom>
        </p:spPr>
      </p:pic>
      <p:sp>
        <p:nvSpPr>
          <p:cNvPr id="21" name="TextovéPole 20"/>
          <p:cNvSpPr txBox="1"/>
          <p:nvPr/>
        </p:nvSpPr>
        <p:spPr>
          <a:xfrm>
            <a:off x="8887012" y="3626766"/>
            <a:ext cx="2898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Prakticky ale odstínění díky existenci dvou nábojů</a:t>
            </a:r>
          </a:p>
        </p:txBody>
      </p:sp>
    </p:spTree>
    <p:extLst>
      <p:ext uri="{BB962C8B-B14F-4D97-AF65-F5344CB8AC3E}">
        <p14:creationId xmlns:p14="http://schemas.microsoft.com/office/powerpoint/2010/main" val="12756212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b="1" dirty="0">
                <a:solidFill>
                  <a:schemeClr val="bg1"/>
                </a:solidFill>
              </a:rPr>
              <a:t>ANTIČÁSTICE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824" y="1690690"/>
            <a:ext cx="3200400" cy="3810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419226" y="5729441"/>
            <a:ext cx="535354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 antičástice patří do běžného světa</a:t>
            </a:r>
          </a:p>
        </p:txBody>
      </p:sp>
    </p:spTree>
    <p:extLst>
      <p:ext uri="{BB962C8B-B14F-4D97-AF65-F5344CB8AC3E}">
        <p14:creationId xmlns:p14="http://schemas.microsoft.com/office/powerpoint/2010/main" val="124342841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2650" y="157306"/>
            <a:ext cx="7886700" cy="1071791"/>
          </a:xfrm>
        </p:spPr>
        <p:txBody>
          <a:bodyPr/>
          <a:lstStyle/>
          <a:p>
            <a:r>
              <a:rPr lang="cs-CZ" dirty="0"/>
              <a:t>Antičástice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2805" y="1045025"/>
            <a:ext cx="6344470" cy="555171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cs-CZ" b="1" i="1" u="sng" dirty="0"/>
              <a:t>Antičástice</a:t>
            </a:r>
            <a:r>
              <a:rPr lang="cs-CZ" dirty="0"/>
              <a:t> jsou rovněž elementární částice, které mají 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určité fyzikální charakteristiky shodné s příslušnými elementárními částicemi 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a jiné fyzikální charakteristiky </a:t>
            </a:r>
            <a:r>
              <a:rPr lang="cs-CZ" u="sng" dirty="0"/>
              <a:t>opačného znaménka, resp. směru</a:t>
            </a:r>
            <a:r>
              <a:rPr lang="cs-CZ" dirty="0"/>
              <a:t>.</a:t>
            </a:r>
          </a:p>
          <a:p>
            <a:pPr>
              <a:lnSpc>
                <a:spcPct val="120000"/>
              </a:lnSpc>
            </a:pPr>
            <a:r>
              <a:rPr lang="cs-CZ" dirty="0"/>
              <a:t>Antičástice:  </a:t>
            </a:r>
            <a:r>
              <a:rPr lang="cs-CZ" b="1" u="sng" dirty="0">
                <a:solidFill>
                  <a:srgbClr val="FF0000"/>
                </a:solidFill>
              </a:rPr>
              <a:t>mají stejnou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dirty="0"/>
              <a:t>hmotnost, spin, dobu života       a velikost elektrického náboje jako částice</a:t>
            </a:r>
          </a:p>
          <a:p>
            <a:pPr>
              <a:lnSpc>
                <a:spcPct val="120000"/>
              </a:lnSpc>
            </a:pPr>
            <a:r>
              <a:rPr lang="cs-CZ" b="1" u="sng" dirty="0">
                <a:solidFill>
                  <a:srgbClr val="FF0000"/>
                </a:solidFill>
              </a:rPr>
              <a:t>Liší se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dirty="0"/>
              <a:t>ale </a:t>
            </a:r>
            <a:r>
              <a:rPr lang="cs-CZ" b="1" dirty="0"/>
              <a:t>znaménkem</a:t>
            </a:r>
            <a:r>
              <a:rPr lang="cs-CZ" dirty="0"/>
              <a:t> </a:t>
            </a:r>
            <a:r>
              <a:rPr lang="cs-CZ" u="sng" dirty="0"/>
              <a:t>elektrického náboje</a:t>
            </a:r>
            <a:r>
              <a:rPr lang="cs-CZ" dirty="0"/>
              <a:t>, </a:t>
            </a:r>
            <a:r>
              <a:rPr lang="cs-CZ" u="sng" dirty="0"/>
              <a:t>leptonového čísla</a:t>
            </a:r>
            <a:r>
              <a:rPr lang="cs-CZ" dirty="0"/>
              <a:t>, respektive </a:t>
            </a:r>
            <a:r>
              <a:rPr lang="cs-CZ" u="sng" dirty="0"/>
              <a:t>baryonového čísla</a:t>
            </a:r>
            <a:r>
              <a:rPr lang="cs-CZ" dirty="0"/>
              <a:t>, </a:t>
            </a:r>
            <a:r>
              <a:rPr lang="cs-CZ" b="1" dirty="0"/>
              <a:t>směrem</a:t>
            </a:r>
            <a:r>
              <a:rPr lang="cs-CZ" dirty="0"/>
              <a:t> vlastního </a:t>
            </a:r>
            <a:r>
              <a:rPr lang="cs-CZ" u="sng" dirty="0"/>
              <a:t>magnetického momentu </a:t>
            </a:r>
            <a:r>
              <a:rPr lang="cs-CZ" dirty="0"/>
              <a:t>vzhledem k vlastnímu momentu hybnosti, </a:t>
            </a:r>
            <a:r>
              <a:rPr lang="cs-CZ" b="1" dirty="0"/>
              <a:t>popř. </a:t>
            </a:r>
            <a:r>
              <a:rPr lang="cs-CZ" b="1" u="sng" dirty="0"/>
              <a:t>jinou vlastností</a:t>
            </a:r>
          </a:p>
          <a:p>
            <a:pPr>
              <a:lnSpc>
                <a:spcPct val="120000"/>
              </a:lnSpc>
            </a:pPr>
            <a:r>
              <a:rPr lang="cs-CZ" dirty="0"/>
              <a:t>Charakteristickou vlastností antičástic je jejich </a:t>
            </a:r>
            <a:r>
              <a:rPr lang="cs-CZ" u="sng" dirty="0"/>
              <a:t>intenzívní reakce s příslušnou částicí </a:t>
            </a:r>
            <a:r>
              <a:rPr lang="cs-CZ" dirty="0"/>
              <a:t>– obě během reakce zanikají      a přeměňují se na lehčí částice, případně fotony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987" y="1241680"/>
            <a:ext cx="3437906" cy="482404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987" y="926223"/>
            <a:ext cx="3437906" cy="261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6395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2650" y="270119"/>
            <a:ext cx="7886700" cy="1325563"/>
          </a:xfrm>
        </p:spPr>
        <p:txBody>
          <a:bodyPr/>
          <a:lstStyle/>
          <a:p>
            <a:r>
              <a:rPr lang="cs-CZ" b="1" dirty="0"/>
              <a:t>Antičástice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720725" y="1351489"/>
            <a:ext cx="10925315" cy="494607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cs-CZ" dirty="0"/>
              <a:t>Pokud jsou všechny fyzikální charakteristiky spadající do druhé z uvedených skupin charakteristik nulové, </a:t>
            </a:r>
            <a:r>
              <a:rPr lang="cs-CZ" u="sng" dirty="0"/>
              <a:t>nelze částici a antičástici odlišit žádnou fyzikální vlastností</a:t>
            </a:r>
            <a:r>
              <a:rPr lang="cs-CZ" dirty="0"/>
              <a:t>. </a:t>
            </a:r>
            <a:r>
              <a:rPr lang="cs-CZ" u="sng" dirty="0"/>
              <a:t>Částice je v tomto případě totožná se svou antičásticí</a:t>
            </a:r>
            <a:r>
              <a:rPr lang="cs-CZ" dirty="0"/>
              <a:t>, hovoříme též o </a:t>
            </a:r>
            <a:r>
              <a:rPr lang="cs-CZ" b="1" dirty="0">
                <a:solidFill>
                  <a:srgbClr val="0070C0"/>
                </a:solidFill>
              </a:rPr>
              <a:t>skutečně neutrální částici</a:t>
            </a:r>
            <a:r>
              <a:rPr lang="cs-CZ" dirty="0"/>
              <a:t>. </a:t>
            </a:r>
          </a:p>
          <a:p>
            <a:pPr>
              <a:lnSpc>
                <a:spcPct val="120000"/>
              </a:lnSpc>
            </a:pPr>
            <a:r>
              <a:rPr lang="cs-CZ" dirty="0"/>
              <a:t>Stručně se označuje jako </a:t>
            </a:r>
            <a:r>
              <a:rPr lang="cs-CZ" b="1" dirty="0"/>
              <a:t>neutrální částice</a:t>
            </a:r>
            <a:r>
              <a:rPr lang="cs-CZ" dirty="0"/>
              <a:t>, v tomto případě je třeba </a:t>
            </a:r>
            <a:r>
              <a:rPr lang="cs-CZ" b="1" dirty="0"/>
              <a:t>rozlišovat</a:t>
            </a:r>
            <a:r>
              <a:rPr lang="cs-CZ" dirty="0"/>
              <a:t> </a:t>
            </a:r>
            <a:r>
              <a:rPr lang="cs-CZ" u="sng" dirty="0"/>
              <a:t>neutrální částici</a:t>
            </a:r>
            <a:r>
              <a:rPr lang="cs-CZ" dirty="0"/>
              <a:t> a např. </a:t>
            </a:r>
            <a:r>
              <a:rPr lang="cs-CZ" u="sng" dirty="0"/>
              <a:t>elektricky neutrální částici</a:t>
            </a:r>
            <a:r>
              <a:rPr lang="cs-CZ" dirty="0"/>
              <a:t>, u které je nulový pouze elektrický náboj. </a:t>
            </a:r>
          </a:p>
          <a:p>
            <a:pPr>
              <a:lnSpc>
                <a:spcPct val="120000"/>
              </a:lnSpc>
            </a:pPr>
            <a:r>
              <a:rPr lang="cs-CZ" dirty="0"/>
              <a:t>Skutečně neutrální částicí je </a:t>
            </a:r>
            <a:r>
              <a:rPr lang="cs-CZ" b="1" i="1" dirty="0"/>
              <a:t>foton</a:t>
            </a:r>
            <a:r>
              <a:rPr lang="cs-CZ" dirty="0"/>
              <a:t>. </a:t>
            </a:r>
          </a:p>
          <a:p>
            <a:pPr>
              <a:lnSpc>
                <a:spcPct val="120000"/>
              </a:lnSpc>
            </a:pPr>
            <a:r>
              <a:rPr lang="cs-CZ" b="1" i="1" dirty="0"/>
              <a:t>Neutron</a:t>
            </a:r>
            <a:r>
              <a:rPr lang="cs-CZ" dirty="0"/>
              <a:t> je pouze elektricky neutrální. Antičástici neutronu</a:t>
            </a:r>
            <a:r>
              <a:rPr lang="cs-CZ" b="1" i="1" dirty="0"/>
              <a:t> je antineutron</a:t>
            </a:r>
            <a:r>
              <a:rPr lang="cs-CZ" dirty="0"/>
              <a:t> – můžeme ho od neutronu rozlišit např. právě směrem magnetického momentu</a:t>
            </a:r>
          </a:p>
          <a:p>
            <a:pPr>
              <a:lnSpc>
                <a:spcPct val="120000"/>
              </a:lnSpc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861919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4" name="Text Box 4"/>
          <p:cNvSpPr txBox="1">
            <a:spLocks noChangeArrowheads="1"/>
          </p:cNvSpPr>
          <p:nvPr/>
        </p:nvSpPr>
        <p:spPr bwMode="auto">
          <a:xfrm>
            <a:off x="0" y="70335"/>
            <a:ext cx="12192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s-CZ" altLang="cs-CZ" sz="4000" b="1" dirty="0"/>
              <a:t>ANIHILACE</a:t>
            </a:r>
          </a:p>
        </p:txBody>
      </p:sp>
      <p:sp>
        <p:nvSpPr>
          <p:cNvPr id="168966" name="Rectangle 6"/>
          <p:cNvSpPr>
            <a:spLocks noChangeArrowheads="1"/>
          </p:cNvSpPr>
          <p:nvPr/>
        </p:nvSpPr>
        <p:spPr bwMode="auto">
          <a:xfrm>
            <a:off x="512465" y="917984"/>
            <a:ext cx="1106323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cs-CZ" altLang="cs-CZ" sz="2000" u="sng" dirty="0"/>
              <a:t>HMOTA + ANTIHMOTA </a:t>
            </a:r>
            <a:r>
              <a:rPr lang="cs-CZ" altLang="cs-CZ" sz="2000" dirty="0">
                <a:sym typeface="Wingdings" panose="05000000000000000000" pitchFamily="2" charset="2"/>
              </a:rPr>
              <a:t> </a:t>
            </a:r>
            <a:r>
              <a:rPr lang="cs-CZ" altLang="cs-CZ" sz="2000" b="1" dirty="0">
                <a:solidFill>
                  <a:srgbClr val="0070C0"/>
                </a:solidFill>
              </a:rPr>
              <a:t>anihilace</a:t>
            </a:r>
            <a:r>
              <a:rPr lang="cs-CZ" altLang="cs-CZ" sz="2000" dirty="0"/>
              <a:t> → přeměna hmoty na fotony a mezony → mezony se rozpadají v konečném důsledku na fotony a neutrina → uvolnění energie:</a:t>
            </a:r>
          </a:p>
        </p:txBody>
      </p:sp>
      <p:sp>
        <p:nvSpPr>
          <p:cNvPr id="168967" name="Rectangle 7"/>
          <p:cNvSpPr>
            <a:spLocks noChangeArrowheads="1"/>
          </p:cNvSpPr>
          <p:nvPr/>
        </p:nvSpPr>
        <p:spPr bwMode="auto">
          <a:xfrm>
            <a:off x="3033063" y="1576854"/>
            <a:ext cx="12666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just"/>
            <a:r>
              <a:rPr lang="cs-CZ" altLang="cs-CZ" sz="2800" b="1" dirty="0">
                <a:solidFill>
                  <a:srgbClr val="0070C0"/>
                </a:solidFill>
              </a:rPr>
              <a:t>E = mc</a:t>
            </a:r>
            <a:r>
              <a:rPr lang="cs-CZ" altLang="cs-CZ" sz="2800" b="1" baseline="30000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68968" name="Rectangle 8"/>
          <p:cNvSpPr>
            <a:spLocks noChangeArrowheads="1"/>
          </p:cNvSpPr>
          <p:nvPr/>
        </p:nvSpPr>
        <p:spPr bwMode="auto">
          <a:xfrm>
            <a:off x="580340" y="2096548"/>
            <a:ext cx="4203437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bIns="0" anchor="ctr">
            <a:spAutoFit/>
          </a:bodyPr>
          <a:lstStyle/>
          <a:p>
            <a:r>
              <a:rPr lang="cs-CZ" altLang="cs-CZ" sz="2000" dirty="0"/>
              <a:t>přeměna klidové hmotnosti (energie) na energii → </a:t>
            </a:r>
            <a:r>
              <a:rPr lang="cs-CZ" altLang="cs-CZ" sz="2000" b="1" dirty="0">
                <a:solidFill>
                  <a:srgbClr val="FF0000"/>
                </a:solidFill>
              </a:rPr>
              <a:t>nejkompaktnější zdroj energie</a:t>
            </a:r>
          </a:p>
        </p:txBody>
      </p:sp>
      <p:sp>
        <p:nvSpPr>
          <p:cNvPr id="168969" name="Rectangle 9"/>
          <p:cNvSpPr>
            <a:spLocks noChangeArrowheads="1"/>
          </p:cNvSpPr>
          <p:nvPr/>
        </p:nvSpPr>
        <p:spPr bwMode="auto">
          <a:xfrm>
            <a:off x="532563" y="3187264"/>
            <a:ext cx="427496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cs-CZ" altLang="cs-CZ" sz="2000" dirty="0"/>
              <a:t>Počátek vesmíru → téměř shodné množství hmoty a antihmoty → obrovská anihilace (vzniká </a:t>
            </a:r>
            <a:r>
              <a:rPr lang="cs-CZ" altLang="cs-CZ" sz="2000" b="1" dirty="0">
                <a:solidFill>
                  <a:srgbClr val="FF0000"/>
                </a:solidFill>
              </a:rPr>
              <a:t>reliktní záření</a:t>
            </a:r>
            <a:r>
              <a:rPr lang="cs-CZ" altLang="cs-CZ" sz="2000" dirty="0"/>
              <a:t>) – </a:t>
            </a:r>
            <a:r>
              <a:rPr lang="cs-CZ" altLang="cs-CZ" sz="2000" u="sng" dirty="0"/>
              <a:t>malý přebytek hmoty zůstává</a:t>
            </a:r>
          </a:p>
        </p:txBody>
      </p:sp>
      <p:pic>
        <p:nvPicPr>
          <p:cNvPr id="168970" name="Picture 1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977" y="1572045"/>
            <a:ext cx="4824413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71" name="Text Box 11"/>
          <p:cNvSpPr txBox="1">
            <a:spLocks noChangeArrowheads="1"/>
          </p:cNvSpPr>
          <p:nvPr/>
        </p:nvSpPr>
        <p:spPr bwMode="auto">
          <a:xfrm>
            <a:off x="5174901" y="3996119"/>
            <a:ext cx="39389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1400" dirty="0">
                <a:solidFill>
                  <a:srgbClr val="0070C0"/>
                </a:solidFill>
              </a:rPr>
              <a:t>Největší anihilace v našem vesmíru nastala na jeho počátku a jejím pozůstatkem je reliktní záření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860" y="4561953"/>
            <a:ext cx="6004528" cy="20694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247" y="2631538"/>
            <a:ext cx="2499575" cy="402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79082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280220" y="526293"/>
            <a:ext cx="5911780" cy="4358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FF0000"/>
                </a:solidFill>
              </a:rPr>
              <a:t>e</a:t>
            </a:r>
            <a:r>
              <a:rPr lang="cs-CZ" sz="2800" b="1" baseline="30000" dirty="0">
                <a:solidFill>
                  <a:srgbClr val="FF0000"/>
                </a:solidFill>
              </a:rPr>
              <a:t>-</a:t>
            </a:r>
            <a:r>
              <a:rPr lang="cs-CZ" sz="2800" b="1" dirty="0">
                <a:solidFill>
                  <a:srgbClr val="FF0000"/>
                </a:solidFill>
              </a:rPr>
              <a:t> + e</a:t>
            </a:r>
            <a:r>
              <a:rPr lang="cs-CZ" sz="2800" b="1" baseline="30000" dirty="0">
                <a:solidFill>
                  <a:srgbClr val="FF0000"/>
                </a:solidFill>
              </a:rPr>
              <a:t>+</a:t>
            </a:r>
            <a:r>
              <a:rPr lang="cs-CZ" sz="2800" dirty="0">
                <a:solidFill>
                  <a:srgbClr val="FF0000"/>
                </a:solidFill>
              </a:rPr>
              <a:t> </a:t>
            </a:r>
            <a:r>
              <a:rPr lang="cs-CZ" sz="28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cs-CZ" sz="2800" dirty="0"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r>
              <a:rPr lang="cs-CZ" sz="2800" dirty="0">
                <a:sym typeface="Wingdings" panose="05000000000000000000" pitchFamily="2" charset="2"/>
              </a:rPr>
              <a:t> + </a:t>
            </a:r>
            <a:r>
              <a:rPr lang="cs-CZ" sz="2800" dirty="0"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r>
              <a:rPr lang="cs-CZ" sz="2800" dirty="0">
                <a:sym typeface="Wingdings" panose="05000000000000000000" pitchFamily="2" charset="2"/>
              </a:rPr>
              <a:t> </a:t>
            </a:r>
          </a:p>
          <a:p>
            <a:pPr marL="285750" indent="-285750">
              <a:lnSpc>
                <a:spcPct val="90000"/>
              </a:lnSpc>
            </a:pPr>
            <a:r>
              <a:rPr lang="cs-CZ" sz="2800" dirty="0">
                <a:sym typeface="Wingdings" panose="05000000000000000000" pitchFamily="2" charset="2"/>
              </a:rPr>
              <a:t>(veškerá hmota-klidová energie                          na kinetickou energii)</a:t>
            </a:r>
          </a:p>
          <a:p>
            <a:pPr marL="285750" indent="-285750">
              <a:lnSpc>
                <a:spcPct val="90000"/>
              </a:lnSpc>
            </a:pPr>
            <a:endParaRPr lang="cs-CZ" sz="2800" dirty="0">
              <a:sym typeface="Wingdings" panose="05000000000000000000" pitchFamily="2" charset="2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Anihilace (anti)p</a:t>
            </a:r>
            <a:r>
              <a:rPr lang="cs-CZ" sz="2800" dirty="0">
                <a:solidFill>
                  <a:srgbClr val="FF0000"/>
                </a:solidFill>
                <a:sym typeface="Wingdings" panose="05000000000000000000" pitchFamily="2" charset="2"/>
              </a:rPr>
              <a:t> a (anti)</a:t>
            </a:r>
            <a:r>
              <a:rPr lang="cs-CZ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n</a:t>
            </a:r>
            <a:r>
              <a:rPr lang="cs-CZ" sz="2800" b="1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0</a:t>
            </a:r>
            <a:r>
              <a:rPr lang="cs-CZ" sz="2800" dirty="0">
                <a:solidFill>
                  <a:srgbClr val="FF0000"/>
                </a:solidFill>
                <a:sym typeface="Wingdings" panose="05000000000000000000" pitchFamily="2" charset="2"/>
              </a:rPr>
              <a:t>  </a:t>
            </a:r>
          </a:p>
          <a:p>
            <a:pPr marL="285750" indent="-285750">
              <a:lnSpc>
                <a:spcPct val="90000"/>
              </a:lnSpc>
            </a:pPr>
            <a:r>
              <a:rPr lang="cs-CZ" sz="2800" dirty="0">
                <a:solidFill>
                  <a:srgbClr val="FF0000"/>
                </a:solidFill>
                <a:sym typeface="Wingdings" panose="05000000000000000000" pitchFamily="2" charset="2"/>
              </a:rPr>
              <a:t>    </a:t>
            </a:r>
            <a:r>
              <a:rPr lang="cs-CZ" sz="2800" dirty="0">
                <a:sym typeface="Wingdings" panose="05000000000000000000" pitchFamily="2" charset="2"/>
              </a:rPr>
              <a:t>rozpad na m</a:t>
            </a:r>
            <a:r>
              <a:rPr lang="cs-CZ" sz="2800" dirty="0"/>
              <a:t>ezony 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800" dirty="0">
                <a:sym typeface="Wingdings" panose="05000000000000000000" pitchFamily="2" charset="2"/>
              </a:rPr>
              <a:t>mezony  </a:t>
            </a:r>
            <a:r>
              <a:rPr lang="cs-CZ" sz="2800" dirty="0" err="1">
                <a:sym typeface="Wingdings" panose="05000000000000000000" pitchFamily="2" charset="2"/>
              </a:rPr>
              <a:t>miony</a:t>
            </a:r>
            <a:r>
              <a:rPr lang="cs-CZ" sz="2800" dirty="0">
                <a:sym typeface="Wingdings" panose="05000000000000000000" pitchFamily="2" charset="2"/>
              </a:rPr>
              <a:t> + neutrina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800" dirty="0" err="1">
                <a:sym typeface="Wingdings" panose="05000000000000000000" pitchFamily="2" charset="2"/>
              </a:rPr>
              <a:t>miony</a:t>
            </a:r>
            <a:r>
              <a:rPr lang="cs-CZ" sz="2800" dirty="0">
                <a:sym typeface="Wingdings" panose="05000000000000000000" pitchFamily="2" charset="2"/>
              </a:rPr>
              <a:t>  e</a:t>
            </a:r>
            <a:r>
              <a:rPr lang="cs-CZ" sz="2800" baseline="30000" dirty="0">
                <a:sym typeface="Wingdings" panose="05000000000000000000" pitchFamily="2" charset="2"/>
              </a:rPr>
              <a:t>-</a:t>
            </a:r>
            <a:r>
              <a:rPr lang="cs-CZ" sz="2800" dirty="0">
                <a:sym typeface="Wingdings" panose="05000000000000000000" pitchFamily="2" charset="2"/>
              </a:rPr>
              <a:t> + neutrina 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800" dirty="0">
                <a:sym typeface="Wingdings" panose="05000000000000000000" pitchFamily="2" charset="2"/>
              </a:rPr>
              <a:t>e</a:t>
            </a:r>
            <a:r>
              <a:rPr lang="cs-CZ" sz="2800" baseline="30000" dirty="0">
                <a:sym typeface="Wingdings" panose="05000000000000000000" pitchFamily="2" charset="2"/>
              </a:rPr>
              <a:t>-</a:t>
            </a:r>
            <a:r>
              <a:rPr lang="cs-CZ" sz="2800" dirty="0">
                <a:sym typeface="Wingdings" panose="05000000000000000000" pitchFamily="2" charset="2"/>
              </a:rPr>
              <a:t> reagují s e</a:t>
            </a:r>
            <a:r>
              <a:rPr lang="cs-CZ" sz="2800" baseline="30000" dirty="0">
                <a:sym typeface="Wingdings" panose="05000000000000000000" pitchFamily="2" charset="2"/>
              </a:rPr>
              <a:t>+</a:t>
            </a:r>
            <a:r>
              <a:rPr lang="cs-CZ" sz="2800" dirty="0">
                <a:sym typeface="Wingdings" panose="05000000000000000000" pitchFamily="2" charset="2"/>
              </a:rPr>
              <a:t>  fotony </a:t>
            </a:r>
            <a:r>
              <a:rPr lang="cs-CZ" sz="2800" dirty="0"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r>
              <a:rPr lang="cs-CZ" sz="2800" dirty="0">
                <a:sym typeface="Wingdings" panose="05000000000000000000" pitchFamily="2" charset="2"/>
              </a:rPr>
              <a:t> + neutrina </a:t>
            </a:r>
          </a:p>
          <a:p>
            <a:pPr marL="742950" lvl="1" indent="-285750">
              <a:lnSpc>
                <a:spcPct val="90000"/>
              </a:lnSpc>
            </a:pPr>
            <a:r>
              <a:rPr lang="cs-CZ" sz="2800" dirty="0">
                <a:sym typeface="Wingdings" panose="05000000000000000000" pitchFamily="2" charset="2"/>
              </a:rPr>
              <a:t>(ta mají malinkatou hmotnost)</a:t>
            </a:r>
            <a:endParaRPr lang="cs-CZ" sz="2800" dirty="0"/>
          </a:p>
        </p:txBody>
      </p:sp>
      <p:sp>
        <p:nvSpPr>
          <p:cNvPr id="15" name="Nadpis 1"/>
          <p:cNvSpPr txBox="1">
            <a:spLocks/>
          </p:cNvSpPr>
          <p:nvPr/>
        </p:nvSpPr>
        <p:spPr>
          <a:xfrm>
            <a:off x="2152650" y="157306"/>
            <a:ext cx="4329298" cy="10717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/>
              <a:t>ANIHILACE</a:t>
            </a:r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25" y="3626250"/>
            <a:ext cx="4435434" cy="2938475"/>
          </a:xfrm>
          <a:prstGeom prst="rect">
            <a:avLst/>
          </a:prstGeom>
        </p:spPr>
      </p:pic>
      <p:sp>
        <p:nvSpPr>
          <p:cNvPr id="21" name="Obdélník 20"/>
          <p:cNvSpPr/>
          <p:nvPr/>
        </p:nvSpPr>
        <p:spPr>
          <a:xfrm>
            <a:off x="5299927" y="5124659"/>
            <a:ext cx="6607370" cy="1421928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dirty="0"/>
              <a:t>Computer-processed streamer chamber photograph of the tracks</a:t>
            </a:r>
            <a:r>
              <a:rPr lang="cs-CZ" dirty="0"/>
              <a:t>            </a:t>
            </a:r>
            <a:r>
              <a:rPr lang="en-US" dirty="0"/>
              <a:t>of subatomic particles produced in a proton- antiproton collision at </a:t>
            </a:r>
            <a:r>
              <a:rPr lang="cs-CZ" dirty="0"/>
              <a:t>  </a:t>
            </a:r>
            <a:r>
              <a:rPr lang="en-US" dirty="0"/>
              <a:t>a total energy of 900 GeV</a:t>
            </a:r>
            <a:r>
              <a:rPr lang="cs-CZ" dirty="0"/>
              <a:t> (</a:t>
            </a:r>
            <a:r>
              <a:rPr lang="en-US" dirty="0"/>
              <a:t>CERN</a:t>
            </a:r>
            <a:r>
              <a:rPr lang="cs-CZ" dirty="0"/>
              <a:t>)</a:t>
            </a:r>
            <a:r>
              <a:rPr lang="en-US" dirty="0"/>
              <a:t>. The proton &amp; antiproton have come in from the sides of the picture &amp; annihilated at </a:t>
            </a:r>
            <a:r>
              <a:rPr lang="en-US" dirty="0" err="1"/>
              <a:t>centre</a:t>
            </a:r>
            <a:r>
              <a:rPr lang="en-US" dirty="0"/>
              <a:t> into pure energy; this energy </a:t>
            </a:r>
            <a:r>
              <a:rPr lang="en-US" dirty="0" err="1"/>
              <a:t>rematerialises</a:t>
            </a:r>
            <a:r>
              <a:rPr lang="en-US" dirty="0"/>
              <a:t> in a spray of new particles, mostly </a:t>
            </a:r>
            <a:r>
              <a:rPr lang="en-US" dirty="0" err="1"/>
              <a:t>pions</a:t>
            </a:r>
            <a:r>
              <a:rPr lang="en-US" dirty="0"/>
              <a:t>. Recorded 1985. </a:t>
            </a:r>
          </a:p>
        </p:txBody>
      </p:sp>
      <p:pic>
        <p:nvPicPr>
          <p:cNvPr id="24" name="Obrázek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13" y="992076"/>
            <a:ext cx="5903865" cy="236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5590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839863" y="344184"/>
            <a:ext cx="4304759" cy="484187"/>
          </a:xfrm>
        </p:spPr>
        <p:txBody>
          <a:bodyPr>
            <a:noAutofit/>
          </a:bodyPr>
          <a:lstStyle/>
          <a:p>
            <a:r>
              <a:rPr lang="cs-CZ" altLang="cs-CZ" sz="4000" b="1" dirty="0"/>
              <a:t>ZDROJE ANTIHMOTY</a:t>
            </a:r>
          </a:p>
        </p:txBody>
      </p:sp>
      <p:pic>
        <p:nvPicPr>
          <p:cNvPr id="69645" name="Picture 1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81632" y="512459"/>
            <a:ext cx="4084875" cy="275169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256455" y="891151"/>
            <a:ext cx="25609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 dirty="0">
                <a:solidFill>
                  <a:srgbClr val="FF0000"/>
                </a:solidFill>
              </a:rPr>
              <a:t>Přírodní zdroje :</a:t>
            </a:r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256454" y="3940291"/>
            <a:ext cx="23408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 dirty="0">
                <a:solidFill>
                  <a:srgbClr val="FF0000"/>
                </a:solidFill>
              </a:rPr>
              <a:t>Umělé zdroje :</a:t>
            </a:r>
          </a:p>
        </p:txBody>
      </p:sp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1369316" y="1425020"/>
            <a:ext cx="406874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AutoNum type="arabicParenR"/>
            </a:pPr>
            <a:r>
              <a:rPr lang="cs-CZ" altLang="cs-CZ" sz="1800" b="1" dirty="0">
                <a:solidFill>
                  <a:srgbClr val="0070C0"/>
                </a:solidFill>
              </a:rPr>
              <a:t>Rozpad beta plus </a:t>
            </a:r>
            <a:r>
              <a:rPr lang="cs-CZ" altLang="cs-CZ" sz="1800" dirty="0"/>
              <a:t>– zdroj pozitronů</a:t>
            </a:r>
          </a:p>
          <a:p>
            <a:pPr marL="0" indent="0"/>
            <a:r>
              <a:rPr lang="cs-CZ" altLang="cs-CZ" sz="1800" dirty="0"/>
              <a:t>	Např. </a:t>
            </a:r>
            <a:r>
              <a:rPr lang="cs-CZ" altLang="cs-CZ" sz="1800" baseline="30000" dirty="0"/>
              <a:t>22</a:t>
            </a:r>
            <a:r>
              <a:rPr lang="cs-CZ" altLang="cs-CZ" sz="1800" dirty="0"/>
              <a:t>Na </a:t>
            </a:r>
            <a:r>
              <a:rPr lang="cs-CZ" altLang="cs-CZ" sz="1800" dirty="0">
                <a:sym typeface="Wingdings" panose="05000000000000000000" pitchFamily="2" charset="2"/>
              </a:rPr>
              <a:t></a:t>
            </a:r>
            <a:r>
              <a:rPr lang="cs-CZ" altLang="cs-CZ" sz="1800" dirty="0"/>
              <a:t> </a:t>
            </a:r>
            <a:r>
              <a:rPr lang="cs-CZ" altLang="cs-CZ" sz="1800" baseline="30000" dirty="0"/>
              <a:t>22</a:t>
            </a:r>
            <a:r>
              <a:rPr lang="cs-CZ" altLang="cs-CZ" sz="1800" dirty="0"/>
              <a:t>Ne </a:t>
            </a:r>
            <a:r>
              <a:rPr lang="cs-CZ" altLang="cs-CZ" sz="1800" dirty="0">
                <a:sym typeface="Wingdings" panose="05000000000000000000" pitchFamily="2" charset="2"/>
              </a:rPr>
              <a:t>+ </a:t>
            </a:r>
            <a:r>
              <a:rPr lang="cs-CZ" altLang="cs-CZ" sz="1800" dirty="0"/>
              <a:t>e</a:t>
            </a:r>
            <a:r>
              <a:rPr lang="cs-CZ" altLang="cs-CZ" sz="1800" baseline="30000" dirty="0"/>
              <a:t>+ </a:t>
            </a:r>
            <a:r>
              <a:rPr lang="cs-CZ" altLang="cs-CZ" sz="1800" dirty="0"/>
              <a:t>+ </a:t>
            </a:r>
            <a:r>
              <a:rPr lang="cs-CZ" altLang="cs-CZ" sz="1800" i="1" dirty="0">
                <a:latin typeface="Symbol" panose="05050102010706020507" pitchFamily="18" charset="2"/>
              </a:rPr>
              <a:t>n</a:t>
            </a:r>
            <a:r>
              <a:rPr lang="cs-CZ" altLang="cs-CZ" sz="1800" baseline="-25000" dirty="0"/>
              <a:t>e</a:t>
            </a:r>
          </a:p>
          <a:p>
            <a:pPr marL="1341438" indent="-1341438">
              <a:tabLst>
                <a:tab pos="1484313" algn="l"/>
              </a:tabLst>
            </a:pPr>
            <a:r>
              <a:rPr lang="cs-CZ" altLang="cs-CZ" sz="1800" dirty="0"/>
              <a:t> 	  </a:t>
            </a:r>
            <a:r>
              <a:rPr lang="cs-CZ" altLang="cs-CZ" sz="1800" baseline="30000" dirty="0"/>
              <a:t>27</a:t>
            </a:r>
            <a:r>
              <a:rPr lang="cs-CZ" altLang="cs-CZ" sz="1800" dirty="0"/>
              <a:t>Si </a:t>
            </a:r>
            <a:r>
              <a:rPr lang="cs-CZ" altLang="cs-CZ" sz="1800" dirty="0">
                <a:sym typeface="Wingdings" panose="05000000000000000000" pitchFamily="2" charset="2"/>
              </a:rPr>
              <a:t></a:t>
            </a:r>
            <a:r>
              <a:rPr lang="cs-CZ" altLang="cs-CZ" sz="1800" dirty="0"/>
              <a:t> </a:t>
            </a:r>
            <a:r>
              <a:rPr lang="cs-CZ" altLang="cs-CZ" sz="1800" baseline="30000" dirty="0"/>
              <a:t>27</a:t>
            </a:r>
            <a:r>
              <a:rPr lang="cs-CZ" altLang="cs-CZ" sz="1800" dirty="0"/>
              <a:t>Al </a:t>
            </a:r>
            <a:r>
              <a:rPr lang="cs-CZ" altLang="cs-CZ" sz="1800" dirty="0">
                <a:sym typeface="Wingdings" panose="05000000000000000000" pitchFamily="2" charset="2"/>
              </a:rPr>
              <a:t>+ </a:t>
            </a:r>
            <a:r>
              <a:rPr lang="cs-CZ" altLang="cs-CZ" sz="1800" dirty="0"/>
              <a:t>e</a:t>
            </a:r>
            <a:r>
              <a:rPr lang="cs-CZ" altLang="cs-CZ" sz="1800" baseline="30000" dirty="0"/>
              <a:t>+ </a:t>
            </a:r>
            <a:r>
              <a:rPr lang="cs-CZ" altLang="cs-CZ" sz="1800" dirty="0"/>
              <a:t>+ </a:t>
            </a:r>
            <a:r>
              <a:rPr lang="cs-CZ" altLang="cs-CZ" sz="1800" i="1" dirty="0">
                <a:latin typeface="Symbol" panose="05050102010706020507" pitchFamily="18" charset="2"/>
              </a:rPr>
              <a:t>n</a:t>
            </a:r>
            <a:r>
              <a:rPr lang="cs-CZ" altLang="cs-CZ" sz="1800" baseline="-25000" dirty="0"/>
              <a:t>e</a:t>
            </a:r>
            <a:endParaRPr lang="cs-CZ" altLang="cs-CZ" sz="1800" dirty="0"/>
          </a:p>
          <a:p>
            <a:pPr marL="0" indent="0"/>
            <a:endParaRPr lang="cs-CZ" altLang="cs-CZ" sz="1800" dirty="0"/>
          </a:p>
        </p:txBody>
      </p:sp>
      <p:sp>
        <p:nvSpPr>
          <p:cNvPr id="69640" name="Text Box 8"/>
          <p:cNvSpPr txBox="1">
            <a:spLocks noChangeArrowheads="1"/>
          </p:cNvSpPr>
          <p:nvPr/>
        </p:nvSpPr>
        <p:spPr bwMode="auto">
          <a:xfrm>
            <a:off x="1369315" y="2313572"/>
            <a:ext cx="48958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dirty="0">
                <a:solidFill>
                  <a:srgbClr val="0070C0"/>
                </a:solidFill>
              </a:rPr>
              <a:t>2) Kosmické záření </a:t>
            </a:r>
            <a:r>
              <a:rPr lang="cs-CZ" altLang="cs-CZ" dirty="0"/>
              <a:t>– srážka částic (jader)</a:t>
            </a:r>
          </a:p>
          <a:p>
            <a:r>
              <a:rPr lang="cs-CZ" altLang="cs-CZ" dirty="0"/>
              <a:t>         s vysokou energií </a:t>
            </a:r>
            <a:r>
              <a:rPr lang="cs-CZ" altLang="cs-CZ" dirty="0">
                <a:cs typeface="Times New Roman" panose="02020603050405020304" pitchFamily="18" charset="0"/>
              </a:rPr>
              <a:t>→ </a:t>
            </a:r>
            <a:r>
              <a:rPr lang="cs-CZ" altLang="cs-CZ" dirty="0"/>
              <a:t>zdroj široké palety </a:t>
            </a:r>
          </a:p>
          <a:p>
            <a:r>
              <a:rPr lang="cs-CZ" altLang="cs-CZ" dirty="0"/>
              <a:t>         antičástic – hlavně antiprotony, vznik </a:t>
            </a:r>
          </a:p>
          <a:p>
            <a:r>
              <a:rPr lang="cs-CZ" altLang="cs-CZ" dirty="0"/>
              <a:t>         těžších </a:t>
            </a:r>
            <a:r>
              <a:rPr lang="cs-CZ" altLang="cs-CZ" dirty="0" err="1"/>
              <a:t>antijader</a:t>
            </a:r>
            <a:r>
              <a:rPr lang="cs-CZ" altLang="cs-CZ" dirty="0"/>
              <a:t> nepravděpodobný</a:t>
            </a:r>
          </a:p>
        </p:txBody>
      </p:sp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1440753" y="4401133"/>
            <a:ext cx="4824413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800" b="1" dirty="0">
                <a:solidFill>
                  <a:srgbClr val="0070C0"/>
                </a:solidFill>
              </a:rPr>
              <a:t>1) Urychlovače </a:t>
            </a:r>
            <a:r>
              <a:rPr lang="cs-CZ" altLang="cs-CZ" sz="1800" dirty="0"/>
              <a:t>– podobně jako u kosmického</a:t>
            </a:r>
          </a:p>
          <a:p>
            <a:r>
              <a:rPr lang="cs-CZ" altLang="cs-CZ" sz="1800" dirty="0"/>
              <a:t>        záření – velmi vysoké energie, produkce v páru, urychlení na rychlosti v </a:t>
            </a:r>
            <a:r>
              <a:rPr lang="cs-CZ" altLang="cs-CZ" sz="1800" dirty="0">
                <a:cs typeface="Times New Roman" panose="02020603050405020304" pitchFamily="18" charset="0"/>
              </a:rPr>
              <a:t>≈</a:t>
            </a:r>
            <a:r>
              <a:rPr lang="cs-CZ" altLang="cs-CZ" sz="1800" dirty="0"/>
              <a:t> c</a:t>
            </a:r>
          </a:p>
        </p:txBody>
      </p:sp>
      <p:sp>
        <p:nvSpPr>
          <p:cNvPr id="69642" name="Text Box 10"/>
          <p:cNvSpPr txBox="1">
            <a:spLocks noChangeArrowheads="1"/>
          </p:cNvSpPr>
          <p:nvPr/>
        </p:nvSpPr>
        <p:spPr bwMode="auto">
          <a:xfrm>
            <a:off x="1277240" y="5142496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/>
          </a:p>
        </p:txBody>
      </p:sp>
      <p:sp>
        <p:nvSpPr>
          <p:cNvPr id="69644" name="Text Box 12"/>
          <p:cNvSpPr txBox="1">
            <a:spLocks noChangeArrowheads="1"/>
          </p:cNvSpPr>
          <p:nvPr/>
        </p:nvSpPr>
        <p:spPr bwMode="auto">
          <a:xfrm>
            <a:off x="3312416" y="5264734"/>
            <a:ext cx="33454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dirty="0"/>
              <a:t>Jak antihmotu skladovat?</a:t>
            </a:r>
          </a:p>
        </p:txBody>
      </p:sp>
      <p:pic>
        <p:nvPicPr>
          <p:cNvPr id="69647" name="Picture 1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35804" y="3958518"/>
            <a:ext cx="2874116" cy="2276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9649" name="Text Box 17"/>
          <p:cNvSpPr txBox="1">
            <a:spLocks noChangeArrowheads="1"/>
          </p:cNvSpPr>
          <p:nvPr/>
        </p:nvSpPr>
        <p:spPr bwMode="auto">
          <a:xfrm>
            <a:off x="1512191" y="5698122"/>
            <a:ext cx="5564187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dirty="0"/>
              <a:t>Uchovávání antičástic pomocí magnetického pole                 v podobě nabitých částic - plazmy </a:t>
            </a:r>
            <a:r>
              <a:rPr lang="cs-CZ" altLang="cs-CZ" dirty="0">
                <a:cs typeface="Times New Roman" panose="02020603050405020304" pitchFamily="18" charset="0"/>
              </a:rPr>
              <a:t>→  magnetické prstence, magnetické pasti – dnes až několik měsíců</a:t>
            </a:r>
          </a:p>
        </p:txBody>
      </p:sp>
      <p:sp>
        <p:nvSpPr>
          <p:cNvPr id="69650" name="Text Box 18"/>
          <p:cNvSpPr txBox="1">
            <a:spLocks noChangeArrowheads="1"/>
          </p:cNvSpPr>
          <p:nvPr/>
        </p:nvSpPr>
        <p:spPr bwMode="auto">
          <a:xfrm>
            <a:off x="7101342" y="3308141"/>
            <a:ext cx="461503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s-CZ" altLang="cs-CZ" sz="1400" dirty="0"/>
              <a:t>Část zařízení LEAR pro produkci pomalých </a:t>
            </a:r>
          </a:p>
          <a:p>
            <a:pPr algn="ctr"/>
            <a:r>
              <a:rPr lang="cs-CZ" altLang="cs-CZ" sz="1400" dirty="0"/>
              <a:t>antiprotonů (protonový urychlovač v </a:t>
            </a:r>
            <a:r>
              <a:rPr lang="cs-CZ" altLang="cs-CZ" sz="1400" dirty="0" err="1"/>
              <a:t>CERNu</a:t>
            </a:r>
            <a:r>
              <a:rPr lang="cs-CZ" altLang="cs-CZ" sz="1400" dirty="0"/>
              <a:t>)</a:t>
            </a:r>
          </a:p>
          <a:p>
            <a:pPr algn="ctr"/>
            <a:endParaRPr lang="cs-CZ" altLang="cs-CZ" sz="1400" dirty="0"/>
          </a:p>
        </p:txBody>
      </p:sp>
      <p:sp>
        <p:nvSpPr>
          <p:cNvPr id="69651" name="Text Box 19"/>
          <p:cNvSpPr txBox="1">
            <a:spLocks noChangeArrowheads="1"/>
          </p:cNvSpPr>
          <p:nvPr/>
        </p:nvSpPr>
        <p:spPr bwMode="auto">
          <a:xfrm>
            <a:off x="7934657" y="6214966"/>
            <a:ext cx="33967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dirty="0"/>
              <a:t>akumulační prstenec ISR v </a:t>
            </a:r>
            <a:r>
              <a:rPr lang="cs-CZ" altLang="cs-CZ" sz="1400" dirty="0" err="1"/>
              <a:t>CERNu</a:t>
            </a:r>
            <a:r>
              <a:rPr lang="cs-CZ" altLang="cs-CZ" sz="1400" dirty="0"/>
              <a:t> (Ženeva)</a:t>
            </a:r>
            <a:r>
              <a:rPr lang="cs-CZ" altLang="cs-CZ" dirty="0"/>
              <a:t> </a:t>
            </a:r>
          </a:p>
        </p:txBody>
      </p:sp>
      <p:sp>
        <p:nvSpPr>
          <p:cNvPr id="69652" name="Text Box 20"/>
          <p:cNvSpPr txBox="1">
            <a:spLocks noChangeArrowheads="1"/>
          </p:cNvSpPr>
          <p:nvPr/>
        </p:nvSpPr>
        <p:spPr bwMode="auto">
          <a:xfrm>
            <a:off x="1585215" y="3608971"/>
            <a:ext cx="44945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Existence antihelia by byla důkazem antihvězd</a:t>
            </a:r>
          </a:p>
        </p:txBody>
      </p:sp>
      <p:sp>
        <p:nvSpPr>
          <p:cNvPr id="69653" name="Line 21"/>
          <p:cNvSpPr>
            <a:spLocks noChangeShapeType="1"/>
          </p:cNvSpPr>
          <p:nvPr/>
        </p:nvSpPr>
        <p:spPr bwMode="auto">
          <a:xfrm>
            <a:off x="3601340" y="3464508"/>
            <a:ext cx="0" cy="217488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6772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167" y="883333"/>
            <a:ext cx="3659207" cy="166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315724" y="1485279"/>
            <a:ext cx="2286000" cy="609600"/>
          </a:xfrm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cs-CZ" altLang="cs-CZ" dirty="0"/>
              <a:t>Orbitaly s:</a:t>
            </a:r>
            <a:endParaRPr lang="cs-CZ" altLang="cs-CZ" dirty="0">
              <a:latin typeface="Times New Roman CE" panose="02020603050405020304" pitchFamily="18" charset="0"/>
            </a:endParaRPr>
          </a:p>
        </p:txBody>
      </p:sp>
      <p:pic>
        <p:nvPicPr>
          <p:cNvPr id="37894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137" y="2726772"/>
            <a:ext cx="3584554" cy="1537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74"/>
          <a:stretch/>
        </p:blipFill>
        <p:spPr bwMode="auto">
          <a:xfrm>
            <a:off x="3276051" y="4626894"/>
            <a:ext cx="4219575" cy="1704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3" t="50925" r="33187"/>
          <a:stretch/>
        </p:blipFill>
        <p:spPr bwMode="auto">
          <a:xfrm>
            <a:off x="7547303" y="4684382"/>
            <a:ext cx="1490353" cy="158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1315724" y="3281430"/>
            <a:ext cx="2286000" cy="609600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cs-CZ" altLang="cs-CZ" dirty="0"/>
              <a:t>Orbitaly p:</a:t>
            </a:r>
            <a:endParaRPr lang="cs-CZ" altLang="cs-CZ" dirty="0">
              <a:latin typeface="Times New Roman CE" panose="02020603050405020304" pitchFamily="18" charset="0"/>
            </a:endParaRP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1315724" y="5077581"/>
            <a:ext cx="2286000" cy="609600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cs-CZ" altLang="cs-CZ" dirty="0"/>
              <a:t>Orbitaly d:</a:t>
            </a:r>
            <a:endParaRPr lang="cs-CZ" altLang="cs-CZ" dirty="0">
              <a:latin typeface="Times New Roman CE" panose="02020603050405020304" pitchFamily="18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312569" y="618513"/>
            <a:ext cx="7772400" cy="776165"/>
          </a:xfrm>
          <a:noFill/>
          <a:ln/>
        </p:spPr>
        <p:txBody>
          <a:bodyPr>
            <a:noAutofit/>
          </a:bodyPr>
          <a:lstStyle/>
          <a:p>
            <a:r>
              <a:rPr lang="cs-CZ" altLang="cs-CZ" sz="4000" b="1" dirty="0"/>
              <a:t>Atomové orbitaly - tvar</a:t>
            </a:r>
            <a:br>
              <a:rPr lang="cs-CZ" altLang="cs-CZ" sz="4000" b="1" dirty="0"/>
            </a:br>
            <a:endParaRPr lang="cs-CZ" altLang="cs-CZ" sz="4000" b="1" dirty="0">
              <a:latin typeface="Times New Roman CE" panose="02020603050405020304" pitchFamily="18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4886A4A-3F4A-4CEC-90E2-855B3939CF8A}"/>
              </a:ext>
            </a:extLst>
          </p:cNvPr>
          <p:cNvSpPr txBox="1"/>
          <p:nvPr/>
        </p:nvSpPr>
        <p:spPr>
          <a:xfrm>
            <a:off x="9521490" y="4624976"/>
            <a:ext cx="224539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Od </a:t>
            </a:r>
            <a:r>
              <a:rPr lang="cs-CZ" b="1" i="1" dirty="0"/>
              <a:t>d</a:t>
            </a:r>
            <a:r>
              <a:rPr lang="cs-CZ" dirty="0"/>
              <a:t> jsou tvary orbitalů složité a jejich přesný tvar závisí na kombinaci všech kvantových čísel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ADD01A3-1F14-4A69-9B8D-002F30A91095}"/>
              </a:ext>
            </a:extLst>
          </p:cNvPr>
          <p:cNvSpPr txBox="1"/>
          <p:nvPr/>
        </p:nvSpPr>
        <p:spPr>
          <a:xfrm>
            <a:off x="7339264" y="791242"/>
            <a:ext cx="442762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1" dirty="0"/>
              <a:t>Pro n</a:t>
            </a:r>
            <a:r>
              <a:rPr lang="cs-CZ" b="1" dirty="0"/>
              <a:t> = 1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cs-CZ" b="1" i="1" dirty="0"/>
              <a:t>l</a:t>
            </a:r>
            <a:r>
              <a:rPr lang="cs-CZ" dirty="0"/>
              <a:t> = 0, .., </a:t>
            </a:r>
            <a:r>
              <a:rPr lang="cs-CZ" b="1" i="1" dirty="0"/>
              <a:t>n</a:t>
            </a:r>
            <a:r>
              <a:rPr lang="cs-CZ" dirty="0"/>
              <a:t>-1 (zde tedy pouze 0)</a:t>
            </a:r>
          </a:p>
          <a:p>
            <a:pPr marL="742950" lvl="1" indent="-285750">
              <a:buFont typeface="Wingdings" panose="05000000000000000000" pitchFamily="2" charset="2"/>
              <a:buChar char="à"/>
            </a:pPr>
            <a:r>
              <a:rPr lang="cs-CZ" b="1" i="1" dirty="0"/>
              <a:t>m </a:t>
            </a:r>
            <a:r>
              <a:rPr lang="cs-CZ" dirty="0"/>
              <a:t>= </a:t>
            </a:r>
            <a:r>
              <a:rPr lang="cs-CZ" b="1" i="1" dirty="0"/>
              <a:t>l</a:t>
            </a:r>
            <a:r>
              <a:rPr lang="cs-CZ" dirty="0"/>
              <a:t>-1, …, 0, …, </a:t>
            </a:r>
            <a:r>
              <a:rPr lang="cs-CZ" b="1" i="1" dirty="0"/>
              <a:t>l</a:t>
            </a:r>
            <a:r>
              <a:rPr lang="cs-CZ" dirty="0"/>
              <a:t>+1 (zde tedy pouze jedno magnetické číslo 0 </a:t>
            </a:r>
          </a:p>
          <a:p>
            <a:pPr marL="742950" lvl="1" indent="-285750">
              <a:buFont typeface="Wingdings" panose="05000000000000000000" pitchFamily="2" charset="2"/>
              <a:buChar char="à"/>
            </a:pPr>
            <a:endParaRPr lang="cs-CZ" sz="800" dirty="0"/>
          </a:p>
          <a:p>
            <a:pPr marL="0" lvl="1"/>
            <a:r>
              <a:rPr lang="cs-CZ" b="1" dirty="0"/>
              <a:t>Pro n= 2</a:t>
            </a:r>
            <a:r>
              <a:rPr lang="cs-CZ" dirty="0"/>
              <a:t>, orbitaly s, p;</a:t>
            </a:r>
            <a:r>
              <a:rPr lang="cs-CZ" b="1" dirty="0"/>
              <a:t> n=3</a:t>
            </a:r>
            <a:r>
              <a:rPr lang="cs-CZ" dirty="0"/>
              <a:t>, orbitaly s, p, d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FB6864B-7EFC-4382-B727-593C95D1891C}"/>
              </a:ext>
            </a:extLst>
          </p:cNvPr>
          <p:cNvSpPr txBox="1"/>
          <p:nvPr/>
        </p:nvSpPr>
        <p:spPr>
          <a:xfrm>
            <a:off x="7339264" y="2680608"/>
            <a:ext cx="44276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1" dirty="0"/>
              <a:t>n</a:t>
            </a:r>
            <a:r>
              <a:rPr lang="cs-CZ" dirty="0"/>
              <a:t> = 2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cs-CZ" b="1" i="1" dirty="0"/>
              <a:t>l</a:t>
            </a:r>
            <a:r>
              <a:rPr lang="cs-CZ" dirty="0"/>
              <a:t> = 0, …, </a:t>
            </a:r>
            <a:r>
              <a:rPr lang="cs-CZ" b="1" i="1" dirty="0"/>
              <a:t>n</a:t>
            </a:r>
            <a:r>
              <a:rPr lang="cs-CZ" dirty="0"/>
              <a:t>-1 </a:t>
            </a:r>
            <a:r>
              <a:rPr lang="cs-CZ" dirty="0">
                <a:sym typeface="Wingdings" panose="05000000000000000000" pitchFamily="2" charset="2"/>
              </a:rPr>
              <a:t> 0, 1</a:t>
            </a:r>
            <a:endParaRPr lang="cs-CZ" dirty="0"/>
          </a:p>
          <a:p>
            <a:pPr marL="742950" lvl="1" indent="-285750">
              <a:buFont typeface="Wingdings" panose="05000000000000000000" pitchFamily="2" charset="2"/>
              <a:buChar char="à"/>
            </a:pPr>
            <a:r>
              <a:rPr lang="cs-CZ" b="1" i="1" dirty="0"/>
              <a:t>m pro </a:t>
            </a:r>
            <a:r>
              <a:rPr lang="cs-CZ" b="1" i="1" dirty="0">
                <a:solidFill>
                  <a:srgbClr val="FF0000"/>
                </a:solidFill>
              </a:rPr>
              <a:t>p</a:t>
            </a:r>
            <a:r>
              <a:rPr lang="cs-CZ" b="1" i="1" dirty="0"/>
              <a:t> </a:t>
            </a:r>
            <a:r>
              <a:rPr lang="cs-CZ" dirty="0"/>
              <a:t>= -1, 0, +1 (zde tedy 3 magnetická čísla </a:t>
            </a:r>
            <a:r>
              <a:rPr lang="cs-CZ" dirty="0">
                <a:sym typeface="Wingdings" panose="05000000000000000000" pitchFamily="2" charset="2"/>
              </a:rPr>
              <a:t> x-y, </a:t>
            </a:r>
            <a:r>
              <a:rPr lang="cs-CZ" dirty="0" err="1">
                <a:sym typeface="Wingdings" panose="05000000000000000000" pitchFamily="2" charset="2"/>
              </a:rPr>
              <a:t>x,z</a:t>
            </a:r>
            <a:r>
              <a:rPr lang="cs-CZ" dirty="0">
                <a:sym typeface="Wingdings" panose="05000000000000000000" pitchFamily="2" charset="2"/>
              </a:rPr>
              <a:t>, </a:t>
            </a:r>
            <a:r>
              <a:rPr lang="cs-CZ" dirty="0" err="1">
                <a:sym typeface="Wingdings" panose="05000000000000000000" pitchFamily="2" charset="2"/>
              </a:rPr>
              <a:t>y,z</a:t>
            </a:r>
            <a:r>
              <a:rPr lang="cs-CZ" dirty="0">
                <a:sym typeface="Wingdings" panose="05000000000000000000" pitchFamily="2" charset="2"/>
              </a:rPr>
              <a:t> prostorové orientace orbitalů</a:t>
            </a:r>
            <a:endParaRPr lang="cs-CZ" dirty="0"/>
          </a:p>
          <a:p>
            <a:pPr marL="742950" lvl="1" indent="-285750">
              <a:buFont typeface="Wingdings" panose="05000000000000000000" pitchFamily="2" charset="2"/>
              <a:buChar char="à"/>
            </a:pPr>
            <a:endParaRPr 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B7EE1A9-693A-4A73-A4F4-9C7E5C9A8673}"/>
              </a:ext>
            </a:extLst>
          </p:cNvPr>
          <p:cNvSpPr txBox="1"/>
          <p:nvPr/>
        </p:nvSpPr>
        <p:spPr>
          <a:xfrm>
            <a:off x="9037656" y="2726772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EB555C24-E6BC-4012-8930-9421B6D7FBA6}"/>
              </a:ext>
            </a:extLst>
          </p:cNvPr>
          <p:cNvSpPr txBox="1"/>
          <p:nvPr/>
        </p:nvSpPr>
        <p:spPr>
          <a:xfrm>
            <a:off x="9263965" y="2726772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463C17AF-BC9A-4B11-8BFA-AAA1AC97787A}"/>
              </a:ext>
            </a:extLst>
          </p:cNvPr>
          <p:cNvSpPr txBox="1"/>
          <p:nvPr/>
        </p:nvSpPr>
        <p:spPr>
          <a:xfrm>
            <a:off x="10276989" y="1790079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rgbClr val="FF0000"/>
                </a:solidFill>
              </a:rPr>
              <a:t>s</a:t>
            </a: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EE92DEF6-3D1E-4AE1-859D-7F086BC2663D}"/>
              </a:ext>
            </a:extLst>
          </p:cNvPr>
          <p:cNvCxnSpPr/>
          <p:nvPr/>
        </p:nvCxnSpPr>
        <p:spPr>
          <a:xfrm flipV="1">
            <a:off x="6195701" y="618513"/>
            <a:ext cx="1016949" cy="2648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51637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781" y="835844"/>
            <a:ext cx="3455720" cy="259179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82320" y="1149660"/>
            <a:ext cx="76869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/>
              <a:t>Blesk = přírodní urychlovač </a:t>
            </a:r>
            <a:r>
              <a:rPr lang="cs-CZ" sz="2000" dirty="0"/>
              <a:t>– e- jsou urychleny mezi vysokým napětím v mracích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NASA's Fermi </a:t>
            </a:r>
            <a:r>
              <a:rPr lang="cs-CZ" sz="2000" b="1" dirty="0" err="1"/>
              <a:t>Gamma-ray</a:t>
            </a:r>
            <a:r>
              <a:rPr lang="cs-CZ" sz="2000" b="1" dirty="0"/>
              <a:t> </a:t>
            </a:r>
            <a:r>
              <a:rPr lang="cs-CZ" sz="2000" b="1" dirty="0" err="1"/>
              <a:t>Space</a:t>
            </a:r>
            <a:r>
              <a:rPr lang="cs-CZ" sz="2000" b="1" dirty="0"/>
              <a:t> </a:t>
            </a:r>
            <a:r>
              <a:rPr lang="cs-CZ" sz="2000" b="1" dirty="0" err="1"/>
              <a:t>Telescope</a:t>
            </a:r>
            <a:r>
              <a:rPr lang="cs-CZ" sz="2000" b="1" dirty="0"/>
              <a:t> </a:t>
            </a:r>
            <a:r>
              <a:rPr lang="en-US" sz="2000" b="1" dirty="0"/>
              <a:t>Catches Thunderstorms Hurling Antimatter into Space</a:t>
            </a:r>
            <a:r>
              <a:rPr lang="cs-CZ" sz="2000" b="1" dirty="0"/>
              <a:t> </a:t>
            </a:r>
            <a:r>
              <a:rPr lang="cs-CZ" sz="2000" dirty="0"/>
              <a:t>(</a:t>
            </a:r>
            <a:r>
              <a:rPr lang="en-US" sz="2000" dirty="0"/>
              <a:t>Released on January 10, 2011</a:t>
            </a:r>
            <a:r>
              <a:rPr lang="cs-CZ" sz="2000" dirty="0"/>
              <a:t>)</a:t>
            </a:r>
            <a:endParaRPr lang="en-US" sz="2000" b="1" dirty="0"/>
          </a:p>
        </p:txBody>
      </p:sp>
      <p:sp>
        <p:nvSpPr>
          <p:cNvPr id="4" name="Obdélník 3"/>
          <p:cNvSpPr/>
          <p:nvPr/>
        </p:nvSpPr>
        <p:spPr>
          <a:xfrm>
            <a:off x="7477191" y="3336350"/>
            <a:ext cx="37166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Scientists using NASA's Fermi Gamma-ray Space Telescope have detected beams of antimatter </a:t>
            </a:r>
            <a:r>
              <a:rPr lang="cs-CZ" sz="2400" dirty="0"/>
              <a:t>(</a:t>
            </a:r>
            <a:r>
              <a:rPr lang="cs-CZ" sz="2400" dirty="0" err="1"/>
              <a:t>positrons</a:t>
            </a:r>
            <a:r>
              <a:rPr lang="cs-CZ" sz="2400" dirty="0"/>
              <a:t>) </a:t>
            </a:r>
            <a:r>
              <a:rPr lang="en-US" sz="2400" dirty="0"/>
              <a:t>produced above thunderstorms on Earth, a phenomenon never seen before.</a:t>
            </a:r>
            <a:endParaRPr lang="cs-CZ" sz="2400" dirty="0"/>
          </a:p>
        </p:txBody>
      </p:sp>
      <p:pic>
        <p:nvPicPr>
          <p:cNvPr id="6" name="10706_Bremsstrahlung_to_Pair_H264_960x720_29.97_Apple_T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428539" y="3333977"/>
            <a:ext cx="5421086" cy="304936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028702" y="287221"/>
            <a:ext cx="77514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/>
              <a:t>BLESKY JAKO ZDROJ POZITRONŮ</a:t>
            </a:r>
          </a:p>
        </p:txBody>
      </p:sp>
      <p:sp>
        <p:nvSpPr>
          <p:cNvPr id="5" name="Obdélník 4"/>
          <p:cNvSpPr/>
          <p:nvPr/>
        </p:nvSpPr>
        <p:spPr>
          <a:xfrm>
            <a:off x="720725" y="2659698"/>
            <a:ext cx="775141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u="sng" dirty="0">
                <a:solidFill>
                  <a:srgbClr val="0070C0"/>
                </a:solidFill>
              </a:rPr>
              <a:t>Článek + různá videa dostupná na</a:t>
            </a:r>
            <a:r>
              <a:rPr lang="cs-CZ" dirty="0"/>
              <a:t>: </a:t>
            </a:r>
          </a:p>
          <a:p>
            <a:r>
              <a:rPr lang="cs-CZ" sz="1600" dirty="0"/>
              <a:t>https://www.nasa.gov/mission_pages/GLAST/news/fermi-thunderstorms.html</a:t>
            </a:r>
          </a:p>
        </p:txBody>
      </p:sp>
    </p:spTree>
    <p:extLst>
      <p:ext uri="{BB962C8B-B14F-4D97-AF65-F5344CB8AC3E}">
        <p14:creationId xmlns:p14="http://schemas.microsoft.com/office/powerpoint/2010/main" val="395850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/>
          <a:srcRect l="780" t="10114" r="454" b="495"/>
          <a:stretch/>
        </p:blipFill>
        <p:spPr>
          <a:xfrm>
            <a:off x="329160" y="1655281"/>
            <a:ext cx="7300888" cy="4728057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886386" y="6383338"/>
            <a:ext cx="89896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https://www.kyoto-u.ac.jp/en/research/research_results/2017/171123_1.html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41639" y="1056662"/>
            <a:ext cx="11676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err="1"/>
              <a:t>Teruaki</a:t>
            </a:r>
            <a:r>
              <a:rPr lang="cs-CZ" sz="1600" b="1" dirty="0"/>
              <a:t> </a:t>
            </a:r>
            <a:r>
              <a:rPr lang="cs-CZ" sz="1600" b="1" dirty="0" err="1"/>
              <a:t>Enoto</a:t>
            </a:r>
            <a:r>
              <a:rPr lang="cs-CZ" sz="1600" b="1" dirty="0"/>
              <a:t> et al., </a:t>
            </a:r>
            <a:r>
              <a:rPr lang="cs-CZ" sz="1600" b="1" dirty="0" err="1"/>
              <a:t>Nature</a:t>
            </a:r>
            <a:r>
              <a:rPr lang="cs-CZ" sz="1600" dirty="0"/>
              <a:t>, </a:t>
            </a:r>
            <a:r>
              <a:rPr lang="cs-CZ" sz="1600" dirty="0" err="1"/>
              <a:t>November</a:t>
            </a:r>
            <a:r>
              <a:rPr lang="cs-CZ" sz="1600" dirty="0"/>
              <a:t> 2017 | </a:t>
            </a:r>
            <a:r>
              <a:rPr lang="cs-CZ" sz="1600" dirty="0" err="1"/>
              <a:t>voL</a:t>
            </a:r>
            <a:r>
              <a:rPr lang="cs-CZ" sz="1600" dirty="0"/>
              <a:t> 551 (originální článek: https://www.nature.com/articles/nature24630.pdf)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028702" y="287221"/>
            <a:ext cx="77514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/>
              <a:t>BLESKY JAKO ZDROJ POZITRONŮ</a:t>
            </a:r>
          </a:p>
        </p:txBody>
      </p:sp>
      <p:sp>
        <p:nvSpPr>
          <p:cNvPr id="9" name="Obdélník 8"/>
          <p:cNvSpPr/>
          <p:nvPr/>
        </p:nvSpPr>
        <p:spPr>
          <a:xfrm>
            <a:off x="7906990" y="4416610"/>
            <a:ext cx="23214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aseline="30000" dirty="0">
                <a:latin typeface="Times New Roman" panose="02020603050405020304" pitchFamily="18" charset="0"/>
              </a:rPr>
              <a:t>14</a:t>
            </a:r>
            <a:r>
              <a:rPr lang="cs-CZ" sz="2400" dirty="0">
                <a:latin typeface="Times New Roman" panose="02020603050405020304" pitchFamily="18" charset="0"/>
              </a:rPr>
              <a:t>N </a:t>
            </a:r>
            <a:r>
              <a:rPr lang="cs-CZ" sz="2400" dirty="0">
                <a:latin typeface="Arial" panose="020B0604020202020204" pitchFamily="34" charset="0"/>
              </a:rPr>
              <a:t>+ </a:t>
            </a:r>
            <a:r>
              <a:rPr lang="cs-CZ" sz="2400" dirty="0">
                <a:latin typeface="Times New Roman" panose="02020603050405020304" pitchFamily="18" charset="0"/>
              </a:rPr>
              <a:t>n</a:t>
            </a:r>
            <a:r>
              <a:rPr lang="cs-CZ" sz="2400" dirty="0">
                <a:latin typeface="Arial" panose="020B0604020202020204" pitchFamily="34" charset="0"/>
              </a:rPr>
              <a:t>→</a:t>
            </a:r>
            <a:r>
              <a:rPr lang="cs-CZ" sz="2400" baseline="30000" dirty="0">
                <a:latin typeface="Times New Roman" panose="02020603050405020304" pitchFamily="18" charset="0"/>
              </a:rPr>
              <a:t>14</a:t>
            </a:r>
            <a:r>
              <a:rPr lang="cs-CZ" sz="2400" dirty="0">
                <a:latin typeface="Times New Roman" panose="02020603050405020304" pitchFamily="18" charset="0"/>
              </a:rPr>
              <a:t>C </a:t>
            </a:r>
            <a:r>
              <a:rPr lang="cs-CZ" sz="2400" dirty="0">
                <a:latin typeface="Arial" panose="020B0604020202020204" pitchFamily="34" charset="0"/>
              </a:rPr>
              <a:t>+ </a:t>
            </a:r>
            <a:r>
              <a:rPr lang="cs-CZ" sz="2400" dirty="0">
                <a:latin typeface="Times New Roman" panose="02020603050405020304" pitchFamily="18" charset="0"/>
              </a:rPr>
              <a:t>p</a:t>
            </a:r>
            <a:endParaRPr lang="cs-CZ" sz="2400" dirty="0"/>
          </a:p>
        </p:txBody>
      </p:sp>
      <p:sp>
        <p:nvSpPr>
          <p:cNvPr id="10" name="Obdélník 9"/>
          <p:cNvSpPr/>
          <p:nvPr/>
        </p:nvSpPr>
        <p:spPr>
          <a:xfrm>
            <a:off x="7906990" y="4874062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aseline="30000" dirty="0">
                <a:latin typeface="Times New Roman" panose="02020603050405020304" pitchFamily="18" charset="0"/>
              </a:rPr>
              <a:t>14</a:t>
            </a:r>
            <a:r>
              <a:rPr lang="cs-CZ" sz="2400" dirty="0">
                <a:latin typeface="Times New Roman" panose="02020603050405020304" pitchFamily="18" charset="0"/>
              </a:rPr>
              <a:t>N </a:t>
            </a:r>
            <a:r>
              <a:rPr lang="cs-CZ" sz="2400" dirty="0">
                <a:latin typeface="Arial" panose="020B0604020202020204" pitchFamily="34" charset="0"/>
              </a:rPr>
              <a:t>+ </a:t>
            </a:r>
            <a:r>
              <a:rPr lang="cs-CZ" sz="2400" dirty="0">
                <a:latin typeface="Times New Roman" panose="02020603050405020304" pitchFamily="18" charset="0"/>
              </a:rPr>
              <a:t>n</a:t>
            </a:r>
            <a:r>
              <a:rPr lang="cs-CZ" sz="2400" dirty="0">
                <a:latin typeface="Arial" panose="020B0604020202020204" pitchFamily="34" charset="0"/>
              </a:rPr>
              <a:t>→</a:t>
            </a:r>
            <a:r>
              <a:rPr lang="cs-CZ" sz="2400" baseline="30000" dirty="0">
                <a:latin typeface="Times New Roman" panose="02020603050405020304" pitchFamily="18" charset="0"/>
              </a:rPr>
              <a:t>15</a:t>
            </a:r>
            <a:r>
              <a:rPr lang="cs-CZ" sz="2400" dirty="0">
                <a:latin typeface="Times New Roman" panose="02020603050405020304" pitchFamily="18" charset="0"/>
              </a:rPr>
              <a:t>N </a:t>
            </a:r>
            <a:r>
              <a:rPr lang="cs-CZ" sz="2400" dirty="0">
                <a:latin typeface="Arial" panose="020B0604020202020204" pitchFamily="34" charset="0"/>
              </a:rPr>
              <a:t>+ </a:t>
            </a:r>
            <a:r>
              <a:rPr lang="el-GR" sz="2400" dirty="0">
                <a:latin typeface="Arial" panose="020B0604020202020204" pitchFamily="34" charset="0"/>
              </a:rPr>
              <a:t>γ</a:t>
            </a:r>
            <a:endParaRPr lang="cs-CZ" sz="2400" dirty="0"/>
          </a:p>
        </p:txBody>
      </p:sp>
      <p:sp>
        <p:nvSpPr>
          <p:cNvPr id="11" name="Obdélník 10"/>
          <p:cNvSpPr/>
          <p:nvPr/>
        </p:nvSpPr>
        <p:spPr>
          <a:xfrm>
            <a:off x="7731941" y="1834432"/>
            <a:ext cx="42557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aseline="30000" dirty="0">
                <a:latin typeface="Times New Roman" panose="02020603050405020304" pitchFamily="18" charset="0"/>
              </a:rPr>
              <a:t>13</a:t>
            </a:r>
            <a:r>
              <a:rPr lang="en-US" sz="2000" dirty="0">
                <a:latin typeface="Times New Roman" panose="02020603050405020304" pitchFamily="18" charset="0"/>
              </a:rPr>
              <a:t>N and </a:t>
            </a:r>
            <a:r>
              <a:rPr lang="en-US" sz="2000" baseline="30000" dirty="0">
                <a:latin typeface="Times New Roman" panose="02020603050405020304" pitchFamily="18" charset="0"/>
              </a:rPr>
              <a:t>15</a:t>
            </a:r>
            <a:r>
              <a:rPr lang="en-US" sz="2000" dirty="0">
                <a:latin typeface="Times New Roman" panose="02020603050405020304" pitchFamily="18" charset="0"/>
              </a:rPr>
              <a:t>O, decay gradually into stable </a:t>
            </a:r>
            <a:r>
              <a:rPr lang="cs-CZ" sz="2000" dirty="0">
                <a:latin typeface="Times New Roman" panose="02020603050405020304" pitchFamily="18" charset="0"/>
              </a:rPr>
              <a:t>   </a:t>
            </a:r>
            <a:r>
              <a:rPr lang="en-US" sz="2000" baseline="30000" dirty="0">
                <a:latin typeface="Times New Roman" panose="02020603050405020304" pitchFamily="18" charset="0"/>
              </a:rPr>
              <a:t>13</a:t>
            </a:r>
            <a:r>
              <a:rPr lang="en-US" sz="2000" dirty="0">
                <a:latin typeface="Times New Roman" panose="02020603050405020304" pitchFamily="18" charset="0"/>
              </a:rPr>
              <a:t>C and </a:t>
            </a:r>
            <a:r>
              <a:rPr lang="en-US" sz="2000" baseline="30000" dirty="0">
                <a:latin typeface="Times New Roman" panose="02020603050405020304" pitchFamily="18" charset="0"/>
              </a:rPr>
              <a:t>15</a:t>
            </a:r>
            <a:r>
              <a:rPr lang="en-US" sz="2000" dirty="0">
                <a:latin typeface="Times New Roman" panose="02020603050405020304" pitchFamily="18" charset="0"/>
              </a:rPr>
              <a:t>N nuclei</a:t>
            </a:r>
            <a:r>
              <a:rPr lang="cs-CZ" sz="2000" dirty="0">
                <a:latin typeface="Times New Roman" panose="02020603050405020304" pitchFamily="18" charset="0"/>
              </a:rPr>
              <a:t> </a:t>
            </a:r>
            <a:r>
              <a:rPr lang="en-US" sz="2000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via 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</a:rPr>
              <a:t>β</a:t>
            </a:r>
            <a:r>
              <a:rPr lang="en-US" sz="2000" u="sng" baseline="30000" dirty="0">
                <a:solidFill>
                  <a:srgbClr val="FF0000"/>
                </a:solidFill>
                <a:latin typeface="Arial" panose="020B0604020202020204" pitchFamily="34" charset="0"/>
              </a:rPr>
              <a:t>+</a:t>
            </a:r>
            <a:r>
              <a:rPr lang="en-US" sz="2000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decays</a:t>
            </a:r>
            <a:r>
              <a:rPr lang="cs-CZ" sz="2000" dirty="0">
                <a:latin typeface="Times New Roman" panose="02020603050405020304" pitchFamily="18" charset="0"/>
              </a:rPr>
              <a:t>:</a:t>
            </a:r>
            <a:endParaRPr lang="cs-CZ" sz="2000" dirty="0"/>
          </a:p>
        </p:txBody>
      </p:sp>
      <p:sp>
        <p:nvSpPr>
          <p:cNvPr id="12" name="Obdélník 11"/>
          <p:cNvSpPr/>
          <p:nvPr/>
        </p:nvSpPr>
        <p:spPr>
          <a:xfrm>
            <a:off x="7781532" y="2667283"/>
            <a:ext cx="34657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>
                <a:latin typeface="Times New Roman" panose="02020603050405020304" pitchFamily="18" charset="0"/>
              </a:rPr>
              <a:t>13</a:t>
            </a:r>
            <a:r>
              <a:rPr lang="en-US" sz="2400" dirty="0">
                <a:latin typeface="Times New Roman" panose="02020603050405020304" pitchFamily="18" charset="0"/>
              </a:rPr>
              <a:t>N </a:t>
            </a:r>
            <a:r>
              <a:rPr lang="en-US" sz="2400" dirty="0">
                <a:latin typeface="Arial" panose="020B0604020202020204" pitchFamily="34" charset="0"/>
              </a:rPr>
              <a:t>→</a:t>
            </a:r>
            <a:r>
              <a:rPr lang="en-US" sz="2400" baseline="30000" dirty="0">
                <a:latin typeface="Times New Roman" panose="02020603050405020304" pitchFamily="18" charset="0"/>
              </a:rPr>
              <a:t>13</a:t>
            </a:r>
            <a:r>
              <a:rPr lang="en-US" sz="2400" dirty="0">
                <a:latin typeface="Times New Roman" panose="02020603050405020304" pitchFamily="18" charset="0"/>
              </a:rPr>
              <a:t>C </a:t>
            </a:r>
            <a:r>
              <a:rPr lang="en-US" sz="2400" dirty="0">
                <a:latin typeface="Arial" panose="020B0604020202020204" pitchFamily="34" charset="0"/>
              </a:rPr>
              <a:t>+</a:t>
            </a:r>
            <a:r>
              <a:rPr lang="cs-CZ" sz="2400" dirty="0">
                <a:latin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e</a:t>
            </a:r>
            <a:r>
              <a:rPr lang="en-US" sz="2400" b="1" baseline="30000" dirty="0">
                <a:solidFill>
                  <a:srgbClr val="FF0000"/>
                </a:solidFill>
                <a:latin typeface="Arial" panose="020B0604020202020204" pitchFamily="34" charset="0"/>
              </a:rPr>
              <a:t>+</a:t>
            </a:r>
            <a:r>
              <a:rPr lang="cs-CZ" sz="2400" b="1" baseline="30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</a:rPr>
              <a:t>+</a:t>
            </a:r>
            <a:r>
              <a:rPr lang="cs-CZ" sz="2400" dirty="0">
                <a:latin typeface="Arial" panose="020B0604020202020204" pitchFamily="34" charset="0"/>
              </a:rPr>
              <a:t> </a:t>
            </a:r>
            <a:r>
              <a:rPr lang="cs-CZ" sz="2400" dirty="0">
                <a:latin typeface="Symbol" panose="05050102010706020507" pitchFamily="18" charset="2"/>
              </a:rPr>
              <a:t>n</a:t>
            </a:r>
            <a:r>
              <a:rPr lang="en-US" sz="2400" baseline="-25000" dirty="0">
                <a:latin typeface="Times New Roman" panose="02020603050405020304" pitchFamily="18" charset="0"/>
              </a:rPr>
              <a:t>e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cs-CZ" sz="2400" dirty="0">
                <a:latin typeface="Times New Roman" panose="02020603050405020304" pitchFamily="18" charset="0"/>
              </a:rPr>
              <a:t>          </a:t>
            </a:r>
            <a:r>
              <a:rPr lang="en-US" dirty="0">
                <a:latin typeface="Times New Roman" panose="02020603050405020304" pitchFamily="18" charset="0"/>
              </a:rPr>
              <a:t>(half life, 598 s)</a:t>
            </a:r>
            <a:endParaRPr lang="cs-CZ" dirty="0"/>
          </a:p>
        </p:txBody>
      </p:sp>
      <p:sp>
        <p:nvSpPr>
          <p:cNvPr id="13" name="Obdélník 12"/>
          <p:cNvSpPr/>
          <p:nvPr/>
        </p:nvSpPr>
        <p:spPr>
          <a:xfrm>
            <a:off x="7858172" y="3470377"/>
            <a:ext cx="36791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aseline="30000" dirty="0">
                <a:latin typeface="Times New Roman" panose="02020603050405020304" pitchFamily="18" charset="0"/>
              </a:rPr>
              <a:t>15</a:t>
            </a:r>
            <a:r>
              <a:rPr lang="pt-BR" sz="2400" dirty="0">
                <a:latin typeface="Times New Roman" panose="02020603050405020304" pitchFamily="18" charset="0"/>
              </a:rPr>
              <a:t>O </a:t>
            </a:r>
            <a:r>
              <a:rPr lang="pt-BR" sz="2400" dirty="0">
                <a:latin typeface="Arial" panose="020B0604020202020204" pitchFamily="34" charset="0"/>
              </a:rPr>
              <a:t>→</a:t>
            </a:r>
            <a:r>
              <a:rPr lang="pt-BR" sz="2400" baseline="30000" dirty="0">
                <a:latin typeface="Times New Roman" panose="02020603050405020304" pitchFamily="18" charset="0"/>
              </a:rPr>
              <a:t>15</a:t>
            </a:r>
            <a:r>
              <a:rPr lang="pt-BR" sz="2400" dirty="0">
                <a:latin typeface="Times New Roman" panose="02020603050405020304" pitchFamily="18" charset="0"/>
              </a:rPr>
              <a:t>N </a:t>
            </a:r>
            <a:r>
              <a:rPr lang="pt-BR" sz="2400" dirty="0">
                <a:latin typeface="Arial" panose="020B0604020202020204" pitchFamily="34" charset="0"/>
              </a:rPr>
              <a:t>+</a:t>
            </a:r>
            <a:r>
              <a:rPr lang="cs-CZ" sz="2400" dirty="0">
                <a:latin typeface="Arial" panose="020B0604020202020204" pitchFamily="34" charset="0"/>
              </a:rPr>
              <a:t> </a:t>
            </a:r>
            <a:r>
              <a:rPr lang="pt-BR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e</a:t>
            </a:r>
            <a:r>
              <a:rPr lang="pt-BR" sz="2400" b="1" baseline="30000" dirty="0">
                <a:solidFill>
                  <a:srgbClr val="FF0000"/>
                </a:solidFill>
                <a:latin typeface="Arial" panose="020B0604020202020204" pitchFamily="34" charset="0"/>
              </a:rPr>
              <a:t>+</a:t>
            </a:r>
            <a:r>
              <a:rPr lang="cs-CZ" sz="2400" b="1" baseline="30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pt-BR" sz="2400" dirty="0">
                <a:latin typeface="Arial" panose="020B0604020202020204" pitchFamily="34" charset="0"/>
              </a:rPr>
              <a:t>+</a:t>
            </a:r>
            <a:r>
              <a:rPr lang="cs-CZ" sz="2400" dirty="0">
                <a:latin typeface="Arial" panose="020B0604020202020204" pitchFamily="34" charset="0"/>
              </a:rPr>
              <a:t> </a:t>
            </a:r>
            <a:r>
              <a:rPr lang="cs-CZ" sz="2400" dirty="0">
                <a:latin typeface="Symbol" panose="05050102010706020507" pitchFamily="18" charset="2"/>
              </a:rPr>
              <a:t>n</a:t>
            </a:r>
            <a:r>
              <a:rPr lang="pt-BR" sz="2400" baseline="-25000" dirty="0">
                <a:latin typeface="Times New Roman" panose="02020603050405020304" pitchFamily="18" charset="0"/>
              </a:rPr>
              <a:t>e</a:t>
            </a:r>
            <a:r>
              <a:rPr lang="cs-CZ" sz="2400" baseline="-25000" dirty="0">
                <a:latin typeface="Times New Roman" panose="02020603050405020304" pitchFamily="18" charset="0"/>
              </a:rPr>
              <a:t>            </a:t>
            </a:r>
            <a:r>
              <a:rPr lang="pt-BR" sz="2400" dirty="0">
                <a:latin typeface="Times New Roman" panose="02020603050405020304" pitchFamily="18" charset="0"/>
              </a:rPr>
              <a:t> </a:t>
            </a:r>
            <a:r>
              <a:rPr lang="pt-BR" dirty="0">
                <a:latin typeface="Times New Roman" panose="02020603050405020304" pitchFamily="18" charset="0"/>
              </a:rPr>
              <a:t>(half life, 122 s)</a:t>
            </a:r>
            <a:endParaRPr lang="cs-CZ" dirty="0"/>
          </a:p>
        </p:txBody>
      </p:sp>
      <p:sp>
        <p:nvSpPr>
          <p:cNvPr id="16" name="Obdélník 15"/>
          <p:cNvSpPr/>
          <p:nvPr/>
        </p:nvSpPr>
        <p:spPr>
          <a:xfrm>
            <a:off x="7938198" y="5366844"/>
            <a:ext cx="39088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producing quasi-stable </a:t>
            </a:r>
            <a:r>
              <a:rPr lang="en-US" baseline="30000" dirty="0">
                <a:latin typeface="Times New Roman" panose="02020603050405020304" pitchFamily="18" charset="0"/>
              </a:rPr>
              <a:t>14</a:t>
            </a:r>
            <a:r>
              <a:rPr lang="en-US" dirty="0">
                <a:latin typeface="Times New Roman" panose="02020603050405020304" pitchFamily="18" charset="0"/>
              </a:rPr>
              <a:t>C nuclei (with a half life of 5,730 years) without emitting any strong </a:t>
            </a:r>
            <a:r>
              <a:rPr lang="en-US" dirty="0">
                <a:latin typeface="Arial" panose="020B0604020202020204" pitchFamily="34" charset="0"/>
              </a:rPr>
              <a:t>γ</a:t>
            </a:r>
            <a:r>
              <a:rPr lang="en-US" dirty="0">
                <a:latin typeface="Times New Roman" panose="02020603050405020304" pitchFamily="18" charset="0"/>
              </a:rPr>
              <a:t>-rays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897076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2" descr="Home page - Jerzy Dryzek - Resear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9697" y="3808325"/>
            <a:ext cx="3650176" cy="2755883"/>
          </a:xfrm>
          <a:prstGeom prst="rect">
            <a:avLst/>
          </a:prstGeom>
          <a:noFill/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0867" y="354158"/>
            <a:ext cx="4233798" cy="62000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ovéPole 2"/>
          <p:cNvSpPr txBox="1"/>
          <p:nvPr/>
        </p:nvSpPr>
        <p:spPr>
          <a:xfrm>
            <a:off x="5404877" y="1066711"/>
            <a:ext cx="5295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err="1"/>
              <a:t>Teruaki</a:t>
            </a:r>
            <a:r>
              <a:rPr lang="cs-CZ" sz="1400" b="1" dirty="0"/>
              <a:t> </a:t>
            </a:r>
            <a:r>
              <a:rPr lang="cs-CZ" sz="1400" b="1" dirty="0" err="1"/>
              <a:t>Enoto</a:t>
            </a:r>
            <a:r>
              <a:rPr lang="cs-CZ" sz="1400" b="1" dirty="0"/>
              <a:t> et al., </a:t>
            </a:r>
            <a:r>
              <a:rPr lang="cs-CZ" sz="1400" b="1" dirty="0" err="1"/>
              <a:t>Nature</a:t>
            </a:r>
            <a:r>
              <a:rPr lang="cs-CZ" sz="1400" dirty="0"/>
              <a:t>, </a:t>
            </a:r>
            <a:r>
              <a:rPr lang="cs-CZ" sz="1400" dirty="0" err="1"/>
              <a:t>November</a:t>
            </a:r>
            <a:r>
              <a:rPr lang="cs-CZ" sz="1400" dirty="0"/>
              <a:t> 2017 | </a:t>
            </a:r>
            <a:r>
              <a:rPr lang="cs-CZ" sz="1400" dirty="0" err="1"/>
              <a:t>voL</a:t>
            </a:r>
            <a:r>
              <a:rPr lang="cs-CZ" sz="1400" dirty="0"/>
              <a:t> 551</a:t>
            </a:r>
          </a:p>
          <a:p>
            <a:r>
              <a:rPr lang="cs-CZ" sz="1400" dirty="0"/>
              <a:t>(originální článek: https://www.nature.com/</a:t>
            </a:r>
            <a:r>
              <a:rPr lang="cs-CZ" sz="1400" dirty="0" err="1"/>
              <a:t>articles</a:t>
            </a:r>
            <a:r>
              <a:rPr lang="cs-CZ" sz="1400" dirty="0"/>
              <a:t>/nature24630.pdf)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264200" y="267124"/>
            <a:ext cx="55106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/>
              <a:t>BLESKY JAKO ZDROJ e</a:t>
            </a:r>
            <a:r>
              <a:rPr lang="cs-CZ" sz="4400" b="1" baseline="30000" dirty="0"/>
              <a:t>+</a:t>
            </a:r>
          </a:p>
        </p:txBody>
      </p:sp>
      <p:sp>
        <p:nvSpPr>
          <p:cNvPr id="5" name="Obdélník 4"/>
          <p:cNvSpPr/>
          <p:nvPr/>
        </p:nvSpPr>
        <p:spPr>
          <a:xfrm>
            <a:off x="5205046" y="1862695"/>
            <a:ext cx="6400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</a:rPr>
              <a:t>region, or ‘cloud’, filled with these isotopes </a:t>
            </a:r>
            <a:r>
              <a:rPr lang="cs-CZ" sz="2200" dirty="0">
                <a:latin typeface="Times New Roman" panose="02020603050405020304" pitchFamily="18" charset="0"/>
              </a:rPr>
              <a:t>         </a:t>
            </a:r>
            <a:r>
              <a:rPr lang="en-US" sz="2200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emits positrons for more than </a:t>
            </a:r>
            <a:r>
              <a:rPr lang="en-US" sz="22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10 min</a:t>
            </a:r>
            <a:endParaRPr lang="cs-CZ" sz="2200" b="1" u="sng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5225144" y="2994193"/>
            <a:ext cx="6400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</a:rPr>
              <a:t>A 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positron</a:t>
            </a:r>
            <a:r>
              <a:rPr lang="en-US" sz="2200" dirty="0">
                <a:latin typeface="Times New Roman" panose="02020603050405020304" pitchFamily="18" charset="0"/>
              </a:rPr>
              <a:t> emitted from</a:t>
            </a:r>
            <a:r>
              <a:rPr lang="cs-CZ" sz="2200" dirty="0">
                <a:latin typeface="Times New Roman" panose="02020603050405020304" pitchFamily="18" charset="0"/>
              </a:rPr>
              <a:t> </a:t>
            </a:r>
            <a:r>
              <a:rPr lang="en-US" sz="2200" baseline="30000" dirty="0">
                <a:latin typeface="Times New Roman" panose="02020603050405020304" pitchFamily="18" charset="0"/>
              </a:rPr>
              <a:t>13</a:t>
            </a:r>
            <a:r>
              <a:rPr lang="en-US" sz="2200" dirty="0">
                <a:latin typeface="Times New Roman" panose="02020603050405020304" pitchFamily="18" charset="0"/>
              </a:rPr>
              <a:t>N or </a:t>
            </a:r>
            <a:r>
              <a:rPr lang="en-US" sz="2200" baseline="30000" dirty="0">
                <a:latin typeface="Times New Roman" panose="02020603050405020304" pitchFamily="18" charset="0"/>
              </a:rPr>
              <a:t>15</a:t>
            </a:r>
            <a:r>
              <a:rPr lang="en-US" sz="2200" dirty="0">
                <a:latin typeface="Times New Roman" panose="02020603050405020304" pitchFamily="18" charset="0"/>
              </a:rPr>
              <a:t>O </a:t>
            </a:r>
            <a:r>
              <a:rPr lang="en-US" sz="2200" u="sng" dirty="0">
                <a:latin typeface="Times New Roman" panose="02020603050405020304" pitchFamily="18" charset="0"/>
              </a:rPr>
              <a:t>travels a few </a:t>
            </a:r>
            <a:r>
              <a:rPr lang="en-US" sz="2200" u="sng" dirty="0" err="1">
                <a:latin typeface="Times New Roman" panose="02020603050405020304" pitchFamily="18" charset="0"/>
              </a:rPr>
              <a:t>metres</a:t>
            </a:r>
            <a:r>
              <a:rPr lang="en-US" sz="2200" dirty="0">
                <a:latin typeface="Times New Roman" panose="02020603050405020304" pitchFamily="18" charset="0"/>
              </a:rPr>
              <a:t> in the atmosphere, 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annihilates</a:t>
            </a:r>
            <a:r>
              <a:rPr lang="en-US" sz="2200" dirty="0">
                <a:latin typeface="Times New Roman" panose="02020603050405020304" pitchFamily="18" charset="0"/>
              </a:rPr>
              <a:t> quickly in meeting an ambient </a:t>
            </a:r>
            <a:r>
              <a:rPr lang="en-US" sz="2200" u="sng" dirty="0">
                <a:latin typeface="Times New Roman" panose="02020603050405020304" pitchFamily="18" charset="0"/>
              </a:rPr>
              <a:t>electron</a:t>
            </a:r>
            <a:endParaRPr lang="cs-CZ" sz="2200" u="sng" dirty="0">
              <a:latin typeface="Times New Roman" panose="02020603050405020304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5216770" y="3969098"/>
            <a:ext cx="31736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en-US" sz="2200" dirty="0">
                <a:latin typeface="Times New Roman" panose="02020603050405020304" pitchFamily="18" charset="0"/>
              </a:rPr>
              <a:t> </a:t>
            </a:r>
            <a:endParaRPr lang="cs-CZ" sz="2200" dirty="0">
              <a:latin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>
                <a:latin typeface="Times New Roman" panose="02020603050405020304" pitchFamily="18" charset="0"/>
              </a:rPr>
              <a:t>…</a:t>
            </a:r>
            <a:r>
              <a:rPr lang="en-US" sz="2200" dirty="0">
                <a:latin typeface="Times New Roman" panose="02020603050405020304" pitchFamily="18" charset="0"/>
              </a:rPr>
              <a:t>and radiates 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two 0.511-MeV photons</a:t>
            </a:r>
            <a:r>
              <a:rPr lang="en-US" sz="2200" dirty="0">
                <a:latin typeface="Times New Roman" panose="02020603050405020304" pitchFamily="18" charset="0"/>
              </a:rPr>
              <a:t>, the atmospheric </a:t>
            </a:r>
            <a:r>
              <a:rPr lang="en-US" sz="2200" u="sng" dirty="0">
                <a:latin typeface="Times New Roman" panose="02020603050405020304" pitchFamily="18" charset="0"/>
              </a:rPr>
              <a:t>mean free path of which is about 89 m</a:t>
            </a:r>
            <a:endParaRPr lang="cs-CZ" sz="2200" u="sng" dirty="0"/>
          </a:p>
        </p:txBody>
      </p:sp>
    </p:spTree>
    <p:extLst>
      <p:ext uri="{BB962C8B-B14F-4D97-AF65-F5344CB8AC3E}">
        <p14:creationId xmlns:p14="http://schemas.microsoft.com/office/powerpoint/2010/main" val="341466643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2"/>
          <a:stretch>
            <a:fillRect/>
          </a:stretch>
        </p:blipFill>
        <p:spPr>
          <a:xfrm>
            <a:off x="871450" y="160773"/>
            <a:ext cx="10439799" cy="654650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3" name="Picture 2" descr="Home page - Jerzy Dryzek - Resear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4918" y="873878"/>
            <a:ext cx="1476320" cy="1114622"/>
          </a:xfrm>
          <a:prstGeom prst="rect">
            <a:avLst/>
          </a:prstGeom>
          <a:noFill/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311" y="872177"/>
            <a:ext cx="1488431" cy="111632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47" y="872177"/>
            <a:ext cx="1236338" cy="112644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568300" y="944283"/>
            <a:ext cx="1370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sym typeface="Wingdings" panose="05000000000000000000" pitchFamily="2" charset="2"/>
              </a:rPr>
              <a:t>e-  </a:t>
            </a:r>
            <a:r>
              <a:rPr lang="cs-CZ" dirty="0">
                <a:solidFill>
                  <a:schemeClr val="bg1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r>
              <a:rPr lang="cs-CZ" dirty="0">
                <a:solidFill>
                  <a:schemeClr val="bg1"/>
                </a:solidFill>
                <a:sym typeface="Wingdings" panose="05000000000000000000" pitchFamily="2" charset="2"/>
              </a:rPr>
              <a:t>-foton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091349" y="910386"/>
            <a:ext cx="1483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g </a:t>
            </a:r>
            <a:r>
              <a:rPr lang="cs-CZ" dirty="0">
                <a:solidFill>
                  <a:schemeClr val="bg1"/>
                </a:solidFill>
                <a:sym typeface="Wingdings" panose="05000000000000000000" pitchFamily="2" charset="2"/>
              </a:rPr>
              <a:t> e-/e+ pár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9371238" y="944283"/>
            <a:ext cx="1689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sym typeface="Wingdings" panose="05000000000000000000" pitchFamily="2" charset="2"/>
              </a:rPr>
              <a:t>e-/e+  </a:t>
            </a:r>
            <a:r>
              <a:rPr lang="cs-CZ" dirty="0">
                <a:solidFill>
                  <a:schemeClr val="bg1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r>
              <a:rPr lang="cs-CZ" dirty="0">
                <a:solidFill>
                  <a:schemeClr val="bg1"/>
                </a:solidFill>
                <a:sym typeface="Wingdings" panose="05000000000000000000" pitchFamily="2" charset="2"/>
              </a:rPr>
              <a:t>-foton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47861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78066" y="160061"/>
            <a:ext cx="7674638" cy="780843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Antihmotová bomba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94898" y="974708"/>
            <a:ext cx="8892786" cy="5561756"/>
          </a:xfrm>
        </p:spPr>
        <p:txBody>
          <a:bodyPr>
            <a:noAutofit/>
          </a:bodyPr>
          <a:lstStyle/>
          <a:p>
            <a:pPr marL="271463" indent="-271463">
              <a:lnSpc>
                <a:spcPct val="100000"/>
              </a:lnSpc>
              <a:spcBef>
                <a:spcPts val="600"/>
              </a:spcBef>
            </a:pPr>
            <a:r>
              <a:rPr lang="cs-CZ" sz="2200" dirty="0"/>
              <a:t>Primární výhoda antihmotové zbraně </a:t>
            </a:r>
            <a:r>
              <a:rPr lang="cs-CZ" sz="2200" dirty="0">
                <a:sym typeface="Wingdings" pitchFamily="2" charset="2"/>
              </a:rPr>
              <a:t> </a:t>
            </a:r>
            <a:r>
              <a:rPr lang="cs-CZ" sz="2200" dirty="0"/>
              <a:t>mnohem vyšší účinnost                než vodíková (fúzní) bomba (ta </a:t>
            </a:r>
            <a:r>
              <a:rPr lang="cs-CZ" sz="2200" dirty="0" err="1"/>
              <a:t>úč</a:t>
            </a:r>
            <a:r>
              <a:rPr lang="cs-CZ" sz="2200" dirty="0"/>
              <a:t>. pouze asi</a:t>
            </a:r>
            <a:r>
              <a:rPr lang="en-US" sz="2200" dirty="0"/>
              <a:t> </a:t>
            </a:r>
            <a:r>
              <a:rPr lang="cs-CZ" sz="2200" dirty="0"/>
              <a:t>7-10</a:t>
            </a:r>
            <a:r>
              <a:rPr lang="en-US" sz="2200" dirty="0"/>
              <a:t>%</a:t>
            </a:r>
            <a:r>
              <a:rPr lang="cs-CZ" sz="2200" dirty="0"/>
              <a:t>)</a:t>
            </a:r>
            <a:r>
              <a:rPr lang="en-US" sz="2200" dirty="0"/>
              <a:t>. </a:t>
            </a:r>
            <a:endParaRPr lang="cs-CZ" sz="2200" dirty="0"/>
          </a:p>
          <a:p>
            <a:pPr marL="271463" indent="-271463">
              <a:lnSpc>
                <a:spcPct val="100000"/>
              </a:lnSpc>
              <a:spcBef>
                <a:spcPts val="600"/>
              </a:spcBef>
            </a:pPr>
            <a:r>
              <a:rPr lang="cs-CZ" sz="2200" dirty="0"/>
              <a:t>Při chemických reakcích se může z jednoho kilogramu hmoty uvolnit max. 10</a:t>
            </a:r>
            <a:r>
              <a:rPr lang="cs-CZ" sz="2200" baseline="30000" dirty="0"/>
              <a:t>7 </a:t>
            </a:r>
            <a:r>
              <a:rPr lang="cs-CZ" sz="2200" dirty="0"/>
              <a:t>J,</a:t>
            </a:r>
          </a:p>
          <a:p>
            <a:pPr marL="271463" indent="-271463">
              <a:lnSpc>
                <a:spcPct val="100000"/>
              </a:lnSpc>
              <a:spcBef>
                <a:spcPts val="600"/>
              </a:spcBef>
            </a:pPr>
            <a:r>
              <a:rPr lang="cs-CZ" sz="2200" dirty="0"/>
              <a:t>při štěpných jaderných reakcích maximálně 8×10</a:t>
            </a:r>
            <a:r>
              <a:rPr lang="cs-CZ" sz="2200" baseline="30000" dirty="0"/>
              <a:t>13</a:t>
            </a:r>
            <a:r>
              <a:rPr lang="cs-CZ" sz="2200" dirty="0"/>
              <a:t> J</a:t>
            </a:r>
          </a:p>
          <a:p>
            <a:pPr marL="271463" indent="-271463">
              <a:lnSpc>
                <a:spcPct val="100000"/>
              </a:lnSpc>
              <a:spcBef>
                <a:spcPts val="600"/>
              </a:spcBef>
            </a:pPr>
            <a:r>
              <a:rPr lang="cs-CZ" sz="2200" dirty="0"/>
              <a:t>a při termonukleární fúzi maximálně 3×10</a:t>
            </a:r>
            <a:r>
              <a:rPr lang="cs-CZ" sz="2200" baseline="30000" dirty="0"/>
              <a:t>14 </a:t>
            </a:r>
            <a:r>
              <a:rPr lang="cs-CZ" sz="2200" dirty="0"/>
              <a:t>J</a:t>
            </a:r>
          </a:p>
          <a:p>
            <a:pPr marL="271463" indent="-271463">
              <a:lnSpc>
                <a:spcPct val="100000"/>
              </a:lnSpc>
              <a:spcBef>
                <a:spcPts val="600"/>
              </a:spcBef>
            </a:pPr>
            <a:r>
              <a:rPr lang="cs-CZ" sz="2200" dirty="0"/>
              <a:t>Naproti tomu při anihilaci dojde k uvolnění veškeré energie z hmoty         </a:t>
            </a:r>
            <a:r>
              <a:rPr lang="en-US" sz="2200" dirty="0" err="1"/>
              <a:t>dle</a:t>
            </a:r>
            <a:r>
              <a:rPr lang="en-US" sz="2200" dirty="0"/>
              <a:t> E = mc</a:t>
            </a:r>
            <a:r>
              <a:rPr lang="en-US" sz="2200" baseline="30000" dirty="0"/>
              <a:t>2</a:t>
            </a:r>
          </a:p>
          <a:p>
            <a:pPr marL="271463" indent="-271463">
              <a:lnSpc>
                <a:spcPct val="100000"/>
              </a:lnSpc>
              <a:spcBef>
                <a:spcPts val="600"/>
              </a:spcBef>
            </a:pPr>
            <a:r>
              <a:rPr lang="cs-CZ" sz="2200" dirty="0"/>
              <a:t>– tedy 9×10</a:t>
            </a:r>
            <a:r>
              <a:rPr lang="cs-CZ" sz="2200" baseline="30000" dirty="0"/>
              <a:t>16</a:t>
            </a:r>
            <a:r>
              <a:rPr lang="cs-CZ" sz="2200" dirty="0"/>
              <a:t> J z 1 kg</a:t>
            </a:r>
          </a:p>
          <a:p>
            <a:pPr marL="271463" indent="-271463">
              <a:lnSpc>
                <a:spcPct val="100000"/>
              </a:lnSpc>
              <a:spcBef>
                <a:spcPts val="600"/>
              </a:spcBef>
            </a:pPr>
            <a:r>
              <a:rPr lang="cs-CZ" sz="2200" dirty="0"/>
              <a:t>Sic je zapotřebí stejné množství antihmoty + hmoty </a:t>
            </a:r>
            <a:r>
              <a:rPr lang="cs-CZ" sz="2200" dirty="0">
                <a:sym typeface="Wingdings" pitchFamily="2" charset="2"/>
              </a:rPr>
              <a:t> </a:t>
            </a:r>
            <a:r>
              <a:rPr lang="en-US" sz="2200" dirty="0"/>
              <a:t>E = 2mc</a:t>
            </a:r>
            <a:r>
              <a:rPr lang="en-US" sz="2200" baseline="30000" dirty="0"/>
              <a:t>2</a:t>
            </a:r>
            <a:r>
              <a:rPr lang="en-US" sz="2200" dirty="0"/>
              <a:t> </a:t>
            </a:r>
            <a:endParaRPr lang="cs-CZ" sz="2200" dirty="0"/>
          </a:p>
          <a:p>
            <a:pPr marL="271463" indent="-271463">
              <a:lnSpc>
                <a:spcPct val="100000"/>
              </a:lnSpc>
              <a:spcBef>
                <a:spcPts val="600"/>
              </a:spcBef>
            </a:pPr>
            <a:r>
              <a:rPr lang="cs-CZ" sz="2200" dirty="0"/>
              <a:t>...</a:t>
            </a:r>
            <a:r>
              <a:rPr lang="cs-CZ" sz="2200" dirty="0" err="1"/>
              <a:t>tz</a:t>
            </a:r>
            <a:r>
              <a:rPr lang="en-US" sz="2200" dirty="0"/>
              <a:t>n., pro </a:t>
            </a:r>
            <a:r>
              <a:rPr lang="cs-CZ" sz="2200" dirty="0"/>
              <a:t>1 g antihmoty + 1 g hmoty </a:t>
            </a:r>
          </a:p>
          <a:p>
            <a:pPr marL="271463" indent="-271463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sz="2200" dirty="0">
                <a:sym typeface="Wingdings" pitchFamily="2" charset="2"/>
              </a:rPr>
              <a:t>			</a:t>
            </a:r>
            <a:r>
              <a:rPr lang="en-US" sz="2200" dirty="0"/>
              <a:t> 2 * </a:t>
            </a:r>
            <a:r>
              <a:rPr lang="cs-CZ" sz="2200" dirty="0"/>
              <a:t>0.001</a:t>
            </a:r>
            <a:r>
              <a:rPr lang="en-US" sz="2200" dirty="0"/>
              <a:t> [</a:t>
            </a:r>
            <a:r>
              <a:rPr lang="cs-CZ" sz="2200" dirty="0"/>
              <a:t>kg</a:t>
            </a:r>
            <a:r>
              <a:rPr lang="en-US" sz="2200" dirty="0"/>
              <a:t>]* </a:t>
            </a:r>
            <a:r>
              <a:rPr lang="cs-CZ" sz="2200" dirty="0"/>
              <a:t>300 000 </a:t>
            </a:r>
            <a:r>
              <a:rPr lang="cs-CZ" sz="2200" dirty="0" err="1"/>
              <a:t>000</a:t>
            </a:r>
            <a:r>
              <a:rPr lang="en-US" sz="2200" baseline="30000" dirty="0"/>
              <a:t>2</a:t>
            </a:r>
            <a:r>
              <a:rPr lang="en-US" sz="2200" dirty="0"/>
              <a:t> [ms</a:t>
            </a:r>
            <a:r>
              <a:rPr lang="en-US" sz="2200" baseline="30000" dirty="0"/>
              <a:t>-1</a:t>
            </a:r>
            <a:r>
              <a:rPr lang="en-US" sz="2200" dirty="0"/>
              <a:t>]= 1.8*10</a:t>
            </a:r>
            <a:r>
              <a:rPr lang="en-US" sz="2200" baseline="30000" dirty="0"/>
              <a:t>14</a:t>
            </a:r>
            <a:r>
              <a:rPr lang="en-US" sz="2200" dirty="0"/>
              <a:t> J. </a:t>
            </a:r>
            <a:endParaRPr lang="cs-CZ" sz="2200" dirty="0"/>
          </a:p>
          <a:p>
            <a:pPr marL="271463" indent="-271463">
              <a:lnSpc>
                <a:spcPct val="100000"/>
              </a:lnSpc>
              <a:spcBef>
                <a:spcPts val="600"/>
              </a:spcBef>
            </a:pPr>
            <a:r>
              <a:rPr lang="cs-CZ" sz="2200" dirty="0"/>
              <a:t>Pokud </a:t>
            </a:r>
            <a:r>
              <a:rPr lang="en-US" sz="2200" dirty="0"/>
              <a:t>1 k</a:t>
            </a:r>
            <a:r>
              <a:rPr lang="cs-CZ" sz="2200" dirty="0"/>
              <a:t>t</a:t>
            </a:r>
            <a:r>
              <a:rPr lang="en-US" sz="2200" dirty="0"/>
              <a:t> TNT = 4.184</a:t>
            </a:r>
            <a:r>
              <a:rPr lang="cs-CZ" sz="2200" dirty="0"/>
              <a:t>*10</a:t>
            </a:r>
            <a:r>
              <a:rPr lang="en-US" sz="2200" baseline="30000" dirty="0"/>
              <a:t>12</a:t>
            </a:r>
            <a:r>
              <a:rPr lang="en-US" sz="2200" dirty="0"/>
              <a:t> </a:t>
            </a:r>
            <a:r>
              <a:rPr lang="cs-CZ" sz="2200" dirty="0"/>
              <a:t>J</a:t>
            </a:r>
            <a:r>
              <a:rPr lang="en-US" sz="2200" dirty="0"/>
              <a:t>, </a:t>
            </a:r>
            <a:r>
              <a:rPr lang="cs-CZ" sz="2200" dirty="0"/>
              <a:t>pak 1 g antihmoty + 1g hmoty = </a:t>
            </a:r>
            <a:r>
              <a:rPr lang="en-US" sz="2200" dirty="0"/>
              <a:t>43 k</a:t>
            </a:r>
            <a:r>
              <a:rPr lang="cs-CZ" sz="2200" dirty="0"/>
              <a:t>t TNT</a:t>
            </a:r>
            <a:r>
              <a:rPr lang="en-US" sz="2200" dirty="0"/>
              <a:t> </a:t>
            </a:r>
            <a:r>
              <a:rPr lang="cs-CZ" sz="2200" dirty="0"/>
              <a:t>                     </a:t>
            </a:r>
            <a:r>
              <a:rPr lang="en-US" sz="2200" dirty="0"/>
              <a:t>(</a:t>
            </a:r>
            <a:r>
              <a:rPr lang="cs-CZ" sz="2200" dirty="0"/>
              <a:t>ačkoliv ztráty díky produkci neutrin</a:t>
            </a:r>
            <a:r>
              <a:rPr lang="en-US" sz="2200" dirty="0"/>
              <a:t>).</a:t>
            </a:r>
            <a:endParaRPr lang="cs-CZ" sz="22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cs-CZ" sz="22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32" y="4638678"/>
            <a:ext cx="2545724" cy="2123861"/>
          </a:xfrm>
          <a:prstGeom prst="rect">
            <a:avLst/>
          </a:prstGeom>
        </p:spPr>
      </p:pic>
      <p:pic>
        <p:nvPicPr>
          <p:cNvPr id="239618" name="Picture 2" descr="Angels and Demons Book Revi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769" y="80384"/>
            <a:ext cx="2515285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832070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725" y="-140676"/>
            <a:ext cx="5071506" cy="1325563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Problémy s antihmotou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719449"/>
            <a:ext cx="9099873" cy="4094942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1692" y="890019"/>
            <a:ext cx="11555605" cy="3908526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 Jen malé výtěžky: Za současného stavu &gt; 2 </a:t>
            </a:r>
            <a:r>
              <a:rPr lang="cs-CZ" sz="2000" dirty="0" err="1">
                <a:solidFill>
                  <a:schemeClr val="bg1"/>
                </a:solidFill>
              </a:rPr>
              <a:t>mld</a:t>
            </a:r>
            <a:r>
              <a:rPr lang="cs-CZ" sz="2000" dirty="0">
                <a:solidFill>
                  <a:schemeClr val="bg1"/>
                </a:solidFill>
              </a:rPr>
              <a:t> let pro výrobu 1 g antihmoty na bombu se stejnou ničivostí jako „typická“ jaderná bomba. </a:t>
            </a:r>
          </a:p>
          <a:p>
            <a:r>
              <a:rPr lang="cs-CZ" sz="2000" dirty="0">
                <a:solidFill>
                  <a:schemeClr val="bg1"/>
                </a:solidFill>
              </a:rPr>
              <a:t>Ve skutečnosti, kdyby se sebrala veškerá antihmota, která kdy byla v </a:t>
            </a:r>
            <a:r>
              <a:rPr lang="cs-CZ" sz="2000" dirty="0" err="1">
                <a:solidFill>
                  <a:schemeClr val="bg1"/>
                </a:solidFill>
              </a:rPr>
              <a:t>CERNu</a:t>
            </a:r>
            <a:r>
              <a:rPr lang="cs-CZ" sz="2000" dirty="0">
                <a:solidFill>
                  <a:schemeClr val="bg1"/>
                </a:solidFill>
              </a:rPr>
              <a:t> vyrobena, a nechala by se </a:t>
            </a:r>
            <a:r>
              <a:rPr lang="cs-CZ" sz="2000" dirty="0" err="1">
                <a:solidFill>
                  <a:schemeClr val="bg1"/>
                </a:solidFill>
              </a:rPr>
              <a:t>zanihilovat</a:t>
            </a:r>
            <a:r>
              <a:rPr lang="cs-CZ" sz="2000" dirty="0">
                <a:solidFill>
                  <a:schemeClr val="bg1"/>
                </a:solidFill>
              </a:rPr>
              <a:t>, získali bychom energii, která by sotva stačila k rozsvícení jediné elektrické žárovky na pár minut.</a:t>
            </a:r>
          </a:p>
          <a:p>
            <a:r>
              <a:rPr lang="cs-CZ" sz="2000" dirty="0">
                <a:solidFill>
                  <a:schemeClr val="bg1"/>
                </a:solidFill>
              </a:rPr>
              <a:t>Výroba antihmoty extrémně náročná a drahá (</a:t>
            </a:r>
            <a:r>
              <a:rPr lang="en-US" sz="2000" dirty="0">
                <a:solidFill>
                  <a:schemeClr val="bg1"/>
                </a:solidFill>
              </a:rPr>
              <a:t>63 </a:t>
            </a:r>
            <a:r>
              <a:rPr lang="cs-CZ" sz="2000" dirty="0">
                <a:solidFill>
                  <a:schemeClr val="bg1"/>
                </a:solidFill>
              </a:rPr>
              <a:t>bilionů (10</a:t>
            </a:r>
            <a:r>
              <a:rPr lang="cs-CZ" sz="2000" baseline="30000" dirty="0">
                <a:solidFill>
                  <a:schemeClr val="bg1"/>
                </a:solidFill>
              </a:rPr>
              <a:t>12</a:t>
            </a:r>
            <a:r>
              <a:rPr lang="cs-CZ" sz="2000" dirty="0">
                <a:solidFill>
                  <a:schemeClr val="bg1"/>
                </a:solidFill>
              </a:rPr>
              <a:t>)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cs-CZ" sz="2000" dirty="0">
                <a:solidFill>
                  <a:schemeClr val="bg1"/>
                </a:solidFill>
              </a:rPr>
              <a:t>USD/</a:t>
            </a:r>
            <a:r>
              <a:rPr lang="en-US" sz="2000" dirty="0">
                <a:solidFill>
                  <a:schemeClr val="bg1"/>
                </a:solidFill>
              </a:rPr>
              <a:t>gram</a:t>
            </a:r>
            <a:r>
              <a:rPr lang="cs-CZ" sz="2000" dirty="0">
                <a:solidFill>
                  <a:schemeClr val="bg1"/>
                </a:solidFill>
              </a:rPr>
              <a:t>)</a:t>
            </a:r>
          </a:p>
          <a:p>
            <a:r>
              <a:rPr lang="cs-CZ" sz="2000" dirty="0">
                <a:solidFill>
                  <a:schemeClr val="bg1"/>
                </a:solidFill>
              </a:rPr>
              <a:t>Nejsou doly na antihmotu</a:t>
            </a:r>
          </a:p>
          <a:p>
            <a:r>
              <a:rPr lang="cs-CZ" sz="2000" dirty="0">
                <a:solidFill>
                  <a:schemeClr val="bg1"/>
                </a:solidFill>
              </a:rPr>
              <a:t>Možná by šlo získávat někde ve vesmíru, k tomu tam ale nejdříve potřebujeme doletět – a k tomu bychom potřebovali (patrně) antihmotu</a:t>
            </a:r>
          </a:p>
          <a:p>
            <a:r>
              <a:rPr lang="cs-CZ" sz="2000" dirty="0">
                <a:solidFill>
                  <a:schemeClr val="bg1"/>
                </a:solidFill>
              </a:rPr>
              <a:t>Zatím antihmotu nelze smysluplně skladovat – v podobě plazmatu v el-</a:t>
            </a:r>
            <a:r>
              <a:rPr lang="cs-CZ" sz="2000" dirty="0" err="1">
                <a:solidFill>
                  <a:schemeClr val="bg1"/>
                </a:solidFill>
              </a:rPr>
              <a:t>mag</a:t>
            </a:r>
            <a:r>
              <a:rPr lang="cs-CZ" sz="2000" dirty="0">
                <a:solidFill>
                  <a:schemeClr val="bg1"/>
                </a:solidFill>
              </a:rPr>
              <a:t> poli nízká hustota</a:t>
            </a:r>
          </a:p>
          <a:p>
            <a:r>
              <a:rPr lang="cs-CZ" sz="2000" dirty="0">
                <a:solidFill>
                  <a:schemeClr val="bg1"/>
                </a:solidFill>
              </a:rPr>
              <a:t>Šlo by například v el-</a:t>
            </a:r>
            <a:r>
              <a:rPr lang="cs-CZ" sz="2000" dirty="0" err="1">
                <a:solidFill>
                  <a:schemeClr val="bg1"/>
                </a:solidFill>
              </a:rPr>
              <a:t>mag</a:t>
            </a:r>
            <a:r>
              <a:rPr lang="cs-CZ" sz="2000" dirty="0">
                <a:solidFill>
                  <a:schemeClr val="bg1"/>
                </a:solidFill>
              </a:rPr>
              <a:t> poli udržovat anti-železný kontejner s antihmotou, ale zase nemáme                       </a:t>
            </a:r>
            <a:r>
              <a:rPr lang="cs-CZ" sz="2000" dirty="0" err="1">
                <a:solidFill>
                  <a:schemeClr val="bg1"/>
                </a:solidFill>
              </a:rPr>
              <a:t>anti</a:t>
            </a:r>
            <a:r>
              <a:rPr lang="cs-CZ" sz="2000" dirty="0">
                <a:solidFill>
                  <a:schemeClr val="bg1"/>
                </a:solidFill>
              </a:rPr>
              <a:t>-železo…</a:t>
            </a:r>
          </a:p>
          <a:p>
            <a:endParaRPr lang="cs-CZ" sz="2000" dirty="0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5" r="33130"/>
          <a:stretch/>
        </p:blipFill>
        <p:spPr>
          <a:xfrm>
            <a:off x="10497679" y="3811381"/>
            <a:ext cx="1423017" cy="2443718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4717717" y="175376"/>
            <a:ext cx="74742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Přednáška prof. Vladimír Wagner: Antihmota ve vesmíru, 2016</a:t>
            </a:r>
          </a:p>
          <a:p>
            <a:r>
              <a:rPr lang="cs-CZ" dirty="0">
                <a:solidFill>
                  <a:srgbClr val="FF0000"/>
                </a:solidFill>
              </a:rPr>
              <a:t>https://www.youtube.com/watch?v=oyqus_9xPis</a:t>
            </a:r>
          </a:p>
        </p:txBody>
      </p:sp>
    </p:spTree>
    <p:extLst>
      <p:ext uri="{BB962C8B-B14F-4D97-AF65-F5344CB8AC3E}">
        <p14:creationId xmlns:p14="http://schemas.microsoft.com/office/powerpoint/2010/main" val="309317828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ext Box 1026"/>
          <p:cNvSpPr txBox="1">
            <a:spLocks noChangeArrowheads="1"/>
          </p:cNvSpPr>
          <p:nvPr/>
        </p:nvSpPr>
        <p:spPr bwMode="auto">
          <a:xfrm>
            <a:off x="1524001" y="227458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s-CZ" altLang="cs-CZ" sz="4400" b="1" dirty="0"/>
              <a:t>Antičástice </a:t>
            </a:r>
            <a:r>
              <a:rPr lang="cs-CZ" altLang="cs-CZ" sz="2400" b="1" dirty="0"/>
              <a:t>(předpověděl Paul </a:t>
            </a:r>
            <a:r>
              <a:rPr lang="cs-CZ" altLang="cs-CZ" sz="2400" b="1" dirty="0" err="1"/>
              <a:t>Dirac</a:t>
            </a:r>
            <a:r>
              <a:rPr lang="cs-CZ" altLang="cs-CZ" sz="2400" b="1" dirty="0"/>
              <a:t>, 1928)</a:t>
            </a:r>
          </a:p>
        </p:txBody>
      </p:sp>
      <p:sp>
        <p:nvSpPr>
          <p:cNvPr id="184323" name="Text Box 1027"/>
          <p:cNvSpPr txBox="1">
            <a:spLocks noChangeArrowheads="1"/>
          </p:cNvSpPr>
          <p:nvPr/>
        </p:nvSpPr>
        <p:spPr bwMode="auto">
          <a:xfrm>
            <a:off x="371790" y="1021318"/>
            <a:ext cx="703384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u="sng" dirty="0"/>
              <a:t>K libovolné elementární částici existuje </a:t>
            </a:r>
            <a:r>
              <a:rPr lang="cs-CZ" b="1" u="sng" dirty="0"/>
              <a:t>antičástice</a:t>
            </a:r>
            <a:r>
              <a:rPr lang="cs-CZ" dirty="0"/>
              <a:t>, která je  rovněž elementární částicí</a:t>
            </a:r>
            <a:endParaRPr lang="cs-CZ" altLang="cs-CZ" b="1" dirty="0">
              <a:solidFill>
                <a:srgbClr val="003399"/>
              </a:solidFill>
            </a:endParaRPr>
          </a:p>
        </p:txBody>
      </p:sp>
      <p:sp>
        <p:nvSpPr>
          <p:cNvPr id="184324" name="Text Box 1028"/>
          <p:cNvSpPr txBox="1">
            <a:spLocks noChangeArrowheads="1"/>
          </p:cNvSpPr>
          <p:nvPr/>
        </p:nvSpPr>
        <p:spPr bwMode="auto">
          <a:xfrm>
            <a:off x="1740318" y="1584797"/>
            <a:ext cx="8160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rgbClr val="0000CC"/>
                </a:solidFill>
              </a:rPr>
              <a:t>kvarky</a:t>
            </a:r>
          </a:p>
        </p:txBody>
      </p:sp>
      <p:sp>
        <p:nvSpPr>
          <p:cNvPr id="184325" name="Text Box 1029"/>
          <p:cNvSpPr txBox="1">
            <a:spLocks noChangeArrowheads="1"/>
          </p:cNvSpPr>
          <p:nvPr/>
        </p:nvSpPr>
        <p:spPr bwMode="auto">
          <a:xfrm>
            <a:off x="4812856" y="1557338"/>
            <a:ext cx="11874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rgbClr val="FF0000"/>
                </a:solidFill>
              </a:rPr>
              <a:t>antikvarky</a:t>
            </a:r>
          </a:p>
        </p:txBody>
      </p:sp>
      <p:sp>
        <p:nvSpPr>
          <p:cNvPr id="184326" name="Text Box 1030"/>
          <p:cNvSpPr txBox="1">
            <a:spLocks noChangeArrowheads="1"/>
          </p:cNvSpPr>
          <p:nvPr/>
        </p:nvSpPr>
        <p:spPr bwMode="auto">
          <a:xfrm>
            <a:off x="1208042" y="1989139"/>
            <a:ext cx="18113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b="1" dirty="0" err="1">
                <a:solidFill>
                  <a:srgbClr val="0000CC"/>
                </a:solidFill>
              </a:rPr>
              <a:t>leptony</a:t>
            </a:r>
            <a:endParaRPr lang="cs-CZ" altLang="cs-CZ" b="1" dirty="0">
              <a:solidFill>
                <a:srgbClr val="0000CC"/>
              </a:solidFill>
            </a:endParaRPr>
          </a:p>
          <a:p>
            <a:pPr algn="ctr"/>
            <a:r>
              <a:rPr lang="cs-CZ" altLang="cs-CZ" sz="1400" b="1" dirty="0">
                <a:solidFill>
                  <a:srgbClr val="0000CC"/>
                </a:solidFill>
              </a:rPr>
              <a:t>elektron, </a:t>
            </a:r>
            <a:r>
              <a:rPr lang="cs-CZ" altLang="cs-CZ" sz="1400" b="1" dirty="0" err="1">
                <a:solidFill>
                  <a:srgbClr val="0000CC"/>
                </a:solidFill>
              </a:rPr>
              <a:t>mion</a:t>
            </a:r>
            <a:r>
              <a:rPr lang="cs-CZ" altLang="cs-CZ" sz="1400" b="1" dirty="0">
                <a:solidFill>
                  <a:srgbClr val="0000CC"/>
                </a:solidFill>
              </a:rPr>
              <a:t>, </a:t>
            </a:r>
            <a:r>
              <a:rPr lang="cs-CZ" altLang="cs-CZ" sz="1400" b="1" dirty="0" err="1">
                <a:solidFill>
                  <a:srgbClr val="0000CC"/>
                </a:solidFill>
              </a:rPr>
              <a:t>tauon</a:t>
            </a:r>
            <a:endParaRPr lang="cs-CZ" altLang="cs-CZ" sz="1400" b="1" dirty="0">
              <a:solidFill>
                <a:srgbClr val="0000CC"/>
              </a:solidFill>
            </a:endParaRPr>
          </a:p>
        </p:txBody>
      </p:sp>
      <p:sp>
        <p:nvSpPr>
          <p:cNvPr id="184327" name="Text Box 1031"/>
          <p:cNvSpPr txBox="1">
            <a:spLocks noChangeArrowheads="1"/>
          </p:cNvSpPr>
          <p:nvPr/>
        </p:nvSpPr>
        <p:spPr bwMode="auto">
          <a:xfrm>
            <a:off x="4236593" y="1990239"/>
            <a:ext cx="24114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b="1">
                <a:solidFill>
                  <a:srgbClr val="FF0000"/>
                </a:solidFill>
              </a:rPr>
              <a:t>antileptony</a:t>
            </a:r>
          </a:p>
          <a:p>
            <a:pPr algn="ctr"/>
            <a:r>
              <a:rPr lang="cs-CZ" altLang="cs-CZ" sz="1400" b="1">
                <a:solidFill>
                  <a:srgbClr val="FF0000"/>
                </a:solidFill>
              </a:rPr>
              <a:t>pozitron, antimion, antitauon</a:t>
            </a:r>
          </a:p>
        </p:txBody>
      </p:sp>
      <p:sp>
        <p:nvSpPr>
          <p:cNvPr id="184328" name="Text Box 1032"/>
          <p:cNvSpPr txBox="1">
            <a:spLocks noChangeArrowheads="1"/>
          </p:cNvSpPr>
          <p:nvPr/>
        </p:nvSpPr>
        <p:spPr bwMode="auto">
          <a:xfrm>
            <a:off x="1610798" y="2678132"/>
            <a:ext cx="1009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rgbClr val="0000CC"/>
                </a:solidFill>
              </a:rPr>
              <a:t>hadrony</a:t>
            </a:r>
          </a:p>
        </p:txBody>
      </p:sp>
      <p:sp>
        <p:nvSpPr>
          <p:cNvPr id="184329" name="Text Box 1033"/>
          <p:cNvSpPr txBox="1">
            <a:spLocks noChangeArrowheads="1"/>
          </p:cNvSpPr>
          <p:nvPr/>
        </p:nvSpPr>
        <p:spPr bwMode="auto">
          <a:xfrm>
            <a:off x="4768872" y="2658036"/>
            <a:ext cx="1390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 err="1">
                <a:solidFill>
                  <a:srgbClr val="FF0000"/>
                </a:solidFill>
              </a:rPr>
              <a:t>antihadrony</a:t>
            </a:r>
            <a:endParaRPr lang="cs-CZ" altLang="cs-CZ" b="1" dirty="0">
              <a:solidFill>
                <a:srgbClr val="FF0000"/>
              </a:solidFill>
            </a:endParaRPr>
          </a:p>
        </p:txBody>
      </p:sp>
      <p:sp>
        <p:nvSpPr>
          <p:cNvPr id="184330" name="Text Box 1034"/>
          <p:cNvSpPr txBox="1">
            <a:spLocks noChangeArrowheads="1"/>
          </p:cNvSpPr>
          <p:nvPr/>
        </p:nvSpPr>
        <p:spPr bwMode="auto">
          <a:xfrm>
            <a:off x="1033434" y="3041183"/>
            <a:ext cx="996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0000CC"/>
                </a:solidFill>
              </a:rPr>
              <a:t>baryony</a:t>
            </a:r>
          </a:p>
        </p:txBody>
      </p:sp>
      <p:sp>
        <p:nvSpPr>
          <p:cNvPr id="184331" name="Text Box 1035"/>
          <p:cNvSpPr txBox="1">
            <a:spLocks noChangeArrowheads="1"/>
          </p:cNvSpPr>
          <p:nvPr/>
        </p:nvSpPr>
        <p:spPr bwMode="auto">
          <a:xfrm>
            <a:off x="4020692" y="3043386"/>
            <a:ext cx="1377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 err="1">
                <a:solidFill>
                  <a:srgbClr val="FF0000"/>
                </a:solidFill>
              </a:rPr>
              <a:t>antibaryony</a:t>
            </a:r>
            <a:endParaRPr lang="cs-CZ" altLang="cs-CZ" b="1" dirty="0">
              <a:solidFill>
                <a:srgbClr val="FF0000"/>
              </a:solidFill>
            </a:endParaRPr>
          </a:p>
        </p:txBody>
      </p:sp>
      <p:sp>
        <p:nvSpPr>
          <p:cNvPr id="184332" name="Text Box 1036"/>
          <p:cNvSpPr txBox="1">
            <a:spLocks noChangeArrowheads="1"/>
          </p:cNvSpPr>
          <p:nvPr/>
        </p:nvSpPr>
        <p:spPr bwMode="auto">
          <a:xfrm>
            <a:off x="2401859" y="3041183"/>
            <a:ext cx="933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rgbClr val="0000CC"/>
                </a:solidFill>
              </a:rPr>
              <a:t>mezony</a:t>
            </a:r>
          </a:p>
        </p:txBody>
      </p:sp>
      <p:sp>
        <p:nvSpPr>
          <p:cNvPr id="184333" name="Text Box 1037"/>
          <p:cNvSpPr txBox="1">
            <a:spLocks noChangeArrowheads="1"/>
          </p:cNvSpPr>
          <p:nvPr/>
        </p:nvSpPr>
        <p:spPr bwMode="auto">
          <a:xfrm>
            <a:off x="5749480" y="3043386"/>
            <a:ext cx="131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FF0000"/>
                </a:solidFill>
              </a:rPr>
              <a:t>antimezony</a:t>
            </a:r>
          </a:p>
        </p:txBody>
      </p:sp>
      <p:sp>
        <p:nvSpPr>
          <p:cNvPr id="184334" name="Text Box 1038"/>
          <p:cNvSpPr txBox="1">
            <a:spLocks noChangeArrowheads="1"/>
          </p:cNvSpPr>
          <p:nvPr/>
        </p:nvSpPr>
        <p:spPr bwMode="auto">
          <a:xfrm>
            <a:off x="1825597" y="4408020"/>
            <a:ext cx="6717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0000CC"/>
                </a:solidFill>
              </a:rPr>
              <a:t>jádra</a:t>
            </a:r>
          </a:p>
        </p:txBody>
      </p:sp>
      <p:sp>
        <p:nvSpPr>
          <p:cNvPr id="184335" name="Text Box 1039"/>
          <p:cNvSpPr txBox="1">
            <a:spLocks noChangeArrowheads="1"/>
          </p:cNvSpPr>
          <p:nvPr/>
        </p:nvSpPr>
        <p:spPr bwMode="auto">
          <a:xfrm>
            <a:off x="4955952" y="4418068"/>
            <a:ext cx="10431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 err="1">
                <a:solidFill>
                  <a:srgbClr val="FF0000"/>
                </a:solidFill>
              </a:rPr>
              <a:t>antijádra</a:t>
            </a:r>
            <a:endParaRPr lang="cs-CZ" altLang="cs-CZ" b="1" dirty="0">
              <a:solidFill>
                <a:srgbClr val="FF0000"/>
              </a:solidFill>
            </a:endParaRPr>
          </a:p>
        </p:txBody>
      </p:sp>
      <p:sp>
        <p:nvSpPr>
          <p:cNvPr id="184336" name="Text Box 1040"/>
          <p:cNvSpPr txBox="1">
            <a:spLocks noChangeArrowheads="1"/>
          </p:cNvSpPr>
          <p:nvPr/>
        </p:nvSpPr>
        <p:spPr bwMode="auto">
          <a:xfrm>
            <a:off x="1755261" y="4782222"/>
            <a:ext cx="793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rgbClr val="0000CC"/>
                </a:solidFill>
              </a:rPr>
              <a:t>atomy</a:t>
            </a:r>
          </a:p>
        </p:txBody>
      </p:sp>
      <p:sp>
        <p:nvSpPr>
          <p:cNvPr id="184337" name="Text Box 1041"/>
          <p:cNvSpPr txBox="1">
            <a:spLocks noChangeArrowheads="1"/>
          </p:cNvSpPr>
          <p:nvPr/>
        </p:nvSpPr>
        <p:spPr bwMode="auto">
          <a:xfrm>
            <a:off x="4915760" y="4782222"/>
            <a:ext cx="1174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 err="1">
                <a:solidFill>
                  <a:srgbClr val="FF0000"/>
                </a:solidFill>
              </a:rPr>
              <a:t>antiatomy</a:t>
            </a:r>
            <a:endParaRPr lang="cs-CZ" altLang="cs-CZ" b="1" dirty="0">
              <a:solidFill>
                <a:srgbClr val="FF0000"/>
              </a:solidFill>
            </a:endParaRPr>
          </a:p>
        </p:txBody>
      </p:sp>
      <p:sp>
        <p:nvSpPr>
          <p:cNvPr id="184338" name="Text Box 1042"/>
          <p:cNvSpPr txBox="1">
            <a:spLocks noChangeArrowheads="1"/>
          </p:cNvSpPr>
          <p:nvPr/>
        </p:nvSpPr>
        <p:spPr bwMode="auto">
          <a:xfrm>
            <a:off x="1765309" y="5163782"/>
            <a:ext cx="80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rgbClr val="0000CC"/>
                </a:solidFill>
              </a:rPr>
              <a:t>hmota</a:t>
            </a:r>
          </a:p>
        </p:txBody>
      </p:sp>
      <p:sp>
        <p:nvSpPr>
          <p:cNvPr id="184339" name="Text Box 1043"/>
          <p:cNvSpPr txBox="1">
            <a:spLocks noChangeArrowheads="1"/>
          </p:cNvSpPr>
          <p:nvPr/>
        </p:nvSpPr>
        <p:spPr bwMode="auto">
          <a:xfrm>
            <a:off x="4926909" y="5154835"/>
            <a:ext cx="1187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rgbClr val="FF0000"/>
                </a:solidFill>
              </a:rPr>
              <a:t>antihmota</a:t>
            </a:r>
          </a:p>
        </p:txBody>
      </p:sp>
      <p:graphicFrame>
        <p:nvGraphicFramePr>
          <p:cNvPr id="184341" name="Object 1045"/>
          <p:cNvGraphicFramePr>
            <a:graphicFrameLocks noChangeAspect="1"/>
          </p:cNvGraphicFramePr>
          <p:nvPr/>
        </p:nvGraphicFramePr>
        <p:xfrm>
          <a:off x="2678048" y="3422743"/>
          <a:ext cx="371475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4" name="Rovnice" r:id="rId3" imgW="203112" imgH="190417" progId="">
                  <p:embed/>
                </p:oleObj>
              </mc:Choice>
              <mc:Fallback>
                <p:oleObj name="Rovnice" r:id="rId3" imgW="203112" imgH="190417" progId="">
                  <p:embed/>
                  <p:pic>
                    <p:nvPicPr>
                      <p:cNvPr id="184341" name="Object 10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8048" y="3422743"/>
                        <a:ext cx="371475" cy="349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42" name="Object 1046"/>
          <p:cNvGraphicFramePr>
            <a:graphicFrameLocks noChangeAspect="1"/>
          </p:cNvGraphicFramePr>
          <p:nvPr/>
        </p:nvGraphicFramePr>
        <p:xfrm>
          <a:off x="1249334" y="3462936"/>
          <a:ext cx="571500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5" name="Rovnice" r:id="rId5" imgW="279279" imgH="165028" progId="">
                  <p:embed/>
                </p:oleObj>
              </mc:Choice>
              <mc:Fallback>
                <p:oleObj name="Rovnice" r:id="rId5" imgW="279279" imgH="165028" progId="">
                  <p:embed/>
                  <p:pic>
                    <p:nvPicPr>
                      <p:cNvPr id="184342" name="Object 10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9334" y="3462936"/>
                        <a:ext cx="571500" cy="338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43" name="Object 1047"/>
          <p:cNvGraphicFramePr>
            <a:graphicFrameLocks noChangeAspect="1"/>
          </p:cNvGraphicFramePr>
          <p:nvPr/>
        </p:nvGraphicFramePr>
        <p:xfrm>
          <a:off x="6181281" y="3413796"/>
          <a:ext cx="371475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6" name="Rovnice" r:id="rId7" imgW="203112" imgH="190417" progId="">
                  <p:embed/>
                </p:oleObj>
              </mc:Choice>
              <mc:Fallback>
                <p:oleObj name="Rovnice" r:id="rId7" imgW="203112" imgH="190417" progId="">
                  <p:embed/>
                  <p:pic>
                    <p:nvPicPr>
                      <p:cNvPr id="184343" name="Object 10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1281" y="3413796"/>
                        <a:ext cx="371475" cy="349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44" name="Object 1048"/>
          <p:cNvGraphicFramePr>
            <a:graphicFrameLocks noChangeAspect="1"/>
          </p:cNvGraphicFramePr>
          <p:nvPr/>
        </p:nvGraphicFramePr>
        <p:xfrm>
          <a:off x="4525517" y="3413797"/>
          <a:ext cx="566738" cy="35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7" name="Rovnice" r:id="rId9" imgW="304668" imgH="190417" progId="">
                  <p:embed/>
                </p:oleObj>
              </mc:Choice>
              <mc:Fallback>
                <p:oleObj name="Rovnice" r:id="rId9" imgW="304668" imgH="190417" progId="">
                  <p:embed/>
                  <p:pic>
                    <p:nvPicPr>
                      <p:cNvPr id="184344" name="Object 1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5517" y="3413797"/>
                        <a:ext cx="566738" cy="354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45" name="Text Box 1049"/>
          <p:cNvSpPr txBox="1">
            <a:spLocks noChangeArrowheads="1"/>
          </p:cNvSpPr>
          <p:nvPr/>
        </p:nvSpPr>
        <p:spPr bwMode="auto">
          <a:xfrm>
            <a:off x="169834" y="3844496"/>
            <a:ext cx="37483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b="1" dirty="0">
                <a:solidFill>
                  <a:srgbClr val="0000CC"/>
                </a:solidFill>
              </a:rPr>
              <a:t>proton, neutron …   </a:t>
            </a:r>
          </a:p>
          <a:p>
            <a:r>
              <a:rPr lang="cs-CZ" altLang="cs-CZ" sz="1400" b="1" dirty="0">
                <a:solidFill>
                  <a:srgbClr val="0000CC"/>
                </a:solidFill>
              </a:rPr>
              <a:t>		pí mezony, K mezony …</a:t>
            </a:r>
          </a:p>
        </p:txBody>
      </p:sp>
      <p:sp>
        <p:nvSpPr>
          <p:cNvPr id="184346" name="Text Box 1050"/>
          <p:cNvSpPr txBox="1">
            <a:spLocks noChangeArrowheads="1"/>
          </p:cNvSpPr>
          <p:nvPr/>
        </p:nvSpPr>
        <p:spPr bwMode="auto">
          <a:xfrm>
            <a:off x="3588893" y="3844496"/>
            <a:ext cx="37483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b="1" dirty="0">
                <a:solidFill>
                  <a:srgbClr val="FF0000"/>
                </a:solidFill>
              </a:rPr>
              <a:t>antiproton, antineutron …   </a:t>
            </a:r>
          </a:p>
          <a:p>
            <a:r>
              <a:rPr lang="cs-CZ" altLang="cs-CZ" sz="1400" b="1" dirty="0">
                <a:solidFill>
                  <a:srgbClr val="FF0000"/>
                </a:solidFill>
              </a:rPr>
              <a:t>		pí mezony, K mezony …</a:t>
            </a:r>
          </a:p>
        </p:txBody>
      </p:sp>
      <p:sp>
        <p:nvSpPr>
          <p:cNvPr id="184347" name="Text Box 1051"/>
          <p:cNvSpPr txBox="1">
            <a:spLocks noChangeArrowheads="1"/>
          </p:cNvSpPr>
          <p:nvPr/>
        </p:nvSpPr>
        <p:spPr bwMode="auto">
          <a:xfrm>
            <a:off x="1745213" y="5665918"/>
            <a:ext cx="86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0000CC"/>
                </a:solidFill>
              </a:rPr>
              <a:t>hvězdy</a:t>
            </a:r>
          </a:p>
        </p:txBody>
      </p:sp>
      <p:sp>
        <p:nvSpPr>
          <p:cNvPr id="184348" name="Text Box 1052"/>
          <p:cNvSpPr txBox="1">
            <a:spLocks noChangeArrowheads="1"/>
          </p:cNvSpPr>
          <p:nvPr/>
        </p:nvSpPr>
        <p:spPr bwMode="auto">
          <a:xfrm>
            <a:off x="4821537" y="5675966"/>
            <a:ext cx="165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 err="1">
                <a:solidFill>
                  <a:srgbClr val="FF0000"/>
                </a:solidFill>
              </a:rPr>
              <a:t>antihvězdy</a:t>
            </a:r>
            <a:r>
              <a:rPr lang="cs-CZ" altLang="cs-CZ" b="1" dirty="0">
                <a:solidFill>
                  <a:srgbClr val="FF0000"/>
                </a:solidFill>
              </a:rPr>
              <a:t> ???</a:t>
            </a:r>
          </a:p>
        </p:txBody>
      </p:sp>
      <p:sp>
        <p:nvSpPr>
          <p:cNvPr id="184349" name="Text Box 1053"/>
          <p:cNvSpPr txBox="1">
            <a:spLocks noChangeArrowheads="1"/>
          </p:cNvSpPr>
          <p:nvPr/>
        </p:nvSpPr>
        <p:spPr bwMode="auto">
          <a:xfrm>
            <a:off x="1849484" y="6117813"/>
            <a:ext cx="5737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rgbClr val="0000CC"/>
                </a:solidFill>
              </a:rPr>
              <a:t>svět</a:t>
            </a:r>
          </a:p>
        </p:txBody>
      </p:sp>
      <p:sp>
        <p:nvSpPr>
          <p:cNvPr id="184350" name="Text Box 1054"/>
          <p:cNvSpPr txBox="1">
            <a:spLocks noChangeArrowheads="1"/>
          </p:cNvSpPr>
          <p:nvPr/>
        </p:nvSpPr>
        <p:spPr bwMode="auto">
          <a:xfrm>
            <a:off x="4917963" y="6107766"/>
            <a:ext cx="1346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 err="1">
                <a:solidFill>
                  <a:srgbClr val="FF0000"/>
                </a:solidFill>
              </a:rPr>
              <a:t>antisvět</a:t>
            </a:r>
            <a:r>
              <a:rPr lang="cs-CZ" altLang="cs-CZ" b="1" dirty="0">
                <a:solidFill>
                  <a:srgbClr val="FF0000"/>
                </a:solidFill>
              </a:rPr>
              <a:t> ???</a:t>
            </a:r>
          </a:p>
        </p:txBody>
      </p:sp>
      <p:pic>
        <p:nvPicPr>
          <p:cNvPr id="10623" name="Picture 383" descr="Může jít o obrázek 2 people a text that says 'Antiparticles Dirac Picture Feynman Picture Antiparticles are the particles that have negative energy. Antiparticles are the particles with positive energy that move backwards in time. sou'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49711" y="974690"/>
            <a:ext cx="4819650" cy="571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187190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26733" y="273774"/>
            <a:ext cx="8147962" cy="98272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chemeClr val="bg1"/>
                </a:solidFill>
              </a:rPr>
              <a:t>ANTIATOMY (ANTI-DEUTERON)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2128" y="1204451"/>
            <a:ext cx="6581670" cy="538604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2000" dirty="0">
                <a:solidFill>
                  <a:schemeClr val="bg1"/>
                </a:solidFill>
              </a:rPr>
              <a:t>Vznik </a:t>
            </a:r>
            <a:r>
              <a:rPr lang="cs-CZ" sz="2000" b="1" dirty="0">
                <a:solidFill>
                  <a:srgbClr val="00B0F0"/>
                </a:solidFill>
              </a:rPr>
              <a:t>anti-deuteronu</a:t>
            </a:r>
            <a:r>
              <a:rPr lang="cs-CZ" sz="2000" dirty="0">
                <a:solidFill>
                  <a:schemeClr val="bg1"/>
                </a:solidFill>
              </a:rPr>
              <a:t>. Je to </a:t>
            </a:r>
            <a:r>
              <a:rPr lang="cs-CZ" sz="2000" b="1" u="sng" dirty="0">
                <a:solidFill>
                  <a:srgbClr val="FF0000"/>
                </a:solidFill>
              </a:rPr>
              <a:t>prvé „anti-jádro</a:t>
            </a:r>
            <a:r>
              <a:rPr lang="cs-CZ" sz="2000" b="1" dirty="0">
                <a:solidFill>
                  <a:srgbClr val="FF0000"/>
                </a:solidFill>
              </a:rPr>
              <a:t>“ </a:t>
            </a:r>
            <a:r>
              <a:rPr lang="cs-CZ" sz="2000" dirty="0">
                <a:solidFill>
                  <a:schemeClr val="bg1"/>
                </a:solidFill>
              </a:rPr>
              <a:t>(tedy jádro atomu antihmoty, složené </a:t>
            </a:r>
            <a:r>
              <a:rPr lang="cs-CZ" sz="2000" dirty="0">
                <a:solidFill>
                  <a:srgbClr val="FF0000"/>
                </a:solidFill>
              </a:rPr>
              <a:t>z</a:t>
            </a:r>
            <a:r>
              <a:rPr lang="cs-CZ" sz="2000" u="sng" dirty="0">
                <a:solidFill>
                  <a:srgbClr val="FF0000"/>
                </a:solidFill>
              </a:rPr>
              <a:t> více elementárních částic</a:t>
            </a:r>
            <a:r>
              <a:rPr lang="cs-CZ" sz="2000" dirty="0">
                <a:solidFill>
                  <a:schemeClr val="bg1"/>
                </a:solidFill>
              </a:rPr>
              <a:t>, i když zatím jen ze dvou), jehož existence byla fyzikálně prokázána.</a:t>
            </a:r>
          </a:p>
          <a:p>
            <a:pPr>
              <a:lnSpc>
                <a:spcPct val="100000"/>
              </a:lnSpc>
            </a:pPr>
            <a:r>
              <a:rPr lang="cs-CZ" sz="2000" dirty="0">
                <a:solidFill>
                  <a:schemeClr val="bg1"/>
                </a:solidFill>
              </a:rPr>
              <a:t>Je složeno z </a:t>
            </a:r>
            <a:r>
              <a:rPr lang="cs-CZ" sz="2000" b="1" dirty="0">
                <a:solidFill>
                  <a:srgbClr val="00B0F0"/>
                </a:solidFill>
              </a:rPr>
              <a:t>antiprotonu</a:t>
            </a:r>
            <a:r>
              <a:rPr lang="cs-CZ" sz="2000" dirty="0">
                <a:solidFill>
                  <a:schemeClr val="bg1"/>
                </a:solidFill>
              </a:rPr>
              <a:t> a </a:t>
            </a:r>
            <a:r>
              <a:rPr lang="cs-CZ" sz="2000" b="1" dirty="0">
                <a:solidFill>
                  <a:srgbClr val="00B0F0"/>
                </a:solidFill>
              </a:rPr>
              <a:t>antineutronu</a:t>
            </a:r>
            <a:r>
              <a:rPr lang="cs-CZ" sz="2000" dirty="0">
                <a:solidFill>
                  <a:schemeClr val="bg1"/>
                </a:solidFill>
              </a:rPr>
              <a:t> a představuje  </a:t>
            </a:r>
            <a:r>
              <a:rPr lang="cs-CZ" sz="2000" b="1" u="sng" dirty="0">
                <a:solidFill>
                  <a:srgbClr val="FF0000"/>
                </a:solidFill>
              </a:rPr>
              <a:t>anti-jádro</a:t>
            </a:r>
            <a:r>
              <a:rPr lang="cs-CZ" sz="2000" b="1" dirty="0">
                <a:solidFill>
                  <a:srgbClr val="FF0000"/>
                </a:solidFill>
              </a:rPr>
              <a:t> těžkého vodíku</a:t>
            </a:r>
            <a:r>
              <a:rPr lang="cs-CZ" sz="2000" dirty="0">
                <a:solidFill>
                  <a:schemeClr val="bg1"/>
                </a:solidFill>
              </a:rPr>
              <a:t>, tedy </a:t>
            </a:r>
            <a:r>
              <a:rPr lang="cs-CZ" sz="2000" u="sng" dirty="0">
                <a:solidFill>
                  <a:schemeClr val="bg1"/>
                </a:solidFill>
              </a:rPr>
              <a:t>anti-deuteria</a:t>
            </a:r>
            <a:r>
              <a:rPr lang="cs-CZ" sz="20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cs-CZ" sz="2000" dirty="0">
                <a:solidFill>
                  <a:schemeClr val="bg1"/>
                </a:solidFill>
              </a:rPr>
              <a:t>Tento objev je </a:t>
            </a:r>
            <a:r>
              <a:rPr lang="cs-CZ" sz="2000" u="sng" dirty="0">
                <a:solidFill>
                  <a:schemeClr val="bg1"/>
                </a:solidFill>
              </a:rPr>
              <a:t>přímým důkazem možnosti existence </a:t>
            </a:r>
            <a:r>
              <a:rPr lang="cs-CZ" sz="2000" b="1" u="sng" dirty="0">
                <a:solidFill>
                  <a:srgbClr val="00B0F0"/>
                </a:solidFill>
              </a:rPr>
              <a:t>antihmoty</a:t>
            </a:r>
            <a:r>
              <a:rPr lang="cs-CZ" sz="2000" u="sng" dirty="0">
                <a:solidFill>
                  <a:schemeClr val="bg1"/>
                </a:solidFill>
              </a:rPr>
              <a:t> </a:t>
            </a:r>
            <a:r>
              <a:rPr lang="cs-CZ" sz="2000" dirty="0">
                <a:solidFill>
                  <a:schemeClr val="bg1"/>
                </a:solidFill>
              </a:rPr>
              <a:t>(z níž jsme dosud znali jen elementární částice) s obdobnými jadernými vaznými silami jako v normálních atomových jádrech.</a:t>
            </a:r>
          </a:p>
          <a:p>
            <a:pPr>
              <a:lnSpc>
                <a:spcPct val="100000"/>
              </a:lnSpc>
            </a:pPr>
            <a:r>
              <a:rPr lang="cs-CZ" sz="2000" dirty="0">
                <a:solidFill>
                  <a:schemeClr val="bg1"/>
                </a:solidFill>
              </a:rPr>
              <a:t>Pojem antihmoty složené ze záporně nabitých jader, kolem nichž obíhají kladně nabité pozitrony, se tak dostává </a:t>
            </a:r>
            <a:r>
              <a:rPr lang="cs-CZ" sz="2000" u="sng" dirty="0">
                <a:solidFill>
                  <a:schemeClr val="bg1"/>
                </a:solidFill>
              </a:rPr>
              <a:t>z oblasti spekulativní do oblasti reálných fyzikálních výzkumů.</a:t>
            </a:r>
          </a:p>
          <a:p>
            <a:pPr>
              <a:lnSpc>
                <a:spcPct val="100000"/>
              </a:lnSpc>
            </a:pPr>
            <a:r>
              <a:rPr lang="cs-CZ" sz="2000" b="1" dirty="0">
                <a:solidFill>
                  <a:schemeClr val="bg1"/>
                </a:solidFill>
              </a:rPr>
              <a:t>M. Černoch (Vesmír, 45, 222, 1966/7)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62" y="517491"/>
            <a:ext cx="4258084" cy="600356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809" y="1827577"/>
            <a:ext cx="2676525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4276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2650" y="91994"/>
            <a:ext cx="7886700" cy="1325563"/>
          </a:xfrm>
        </p:spPr>
        <p:txBody>
          <a:bodyPr/>
          <a:lstStyle/>
          <a:p>
            <a:r>
              <a:rPr lang="cs-CZ" dirty="0"/>
              <a:t>EXOTICKÉ ATOMY a ANTIATOMY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725" y="1116282"/>
            <a:ext cx="10875073" cy="184517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cs-CZ" sz="1800" dirty="0"/>
              <a:t>Některé nestálé částice mohou v atomech nahrazovat elektrony respektive nukleony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cs-CZ" sz="1800" dirty="0"/>
              <a:t>Náhrada e</a:t>
            </a:r>
            <a:r>
              <a:rPr lang="cs-CZ" sz="1800" baseline="30000" dirty="0"/>
              <a:t>-</a:t>
            </a:r>
            <a:r>
              <a:rPr lang="cs-CZ" sz="1800" dirty="0"/>
              <a:t> </a:t>
            </a:r>
            <a:r>
              <a:rPr lang="cs-CZ" sz="1800" dirty="0">
                <a:sym typeface="Wingdings" panose="05000000000000000000" pitchFamily="2" charset="2"/>
              </a:rPr>
              <a:t> např. </a:t>
            </a:r>
            <a:r>
              <a:rPr lang="cs-CZ" sz="1800" b="1" dirty="0">
                <a:sym typeface="Wingdings" panose="05000000000000000000" pitchFamily="2" charset="2"/>
              </a:rPr>
              <a:t>záporným </a:t>
            </a:r>
            <a:r>
              <a:rPr lang="cs-CZ" sz="1800" b="1" dirty="0" err="1">
                <a:sym typeface="Wingdings" panose="05000000000000000000" pitchFamily="2" charset="2"/>
              </a:rPr>
              <a:t>mionem</a:t>
            </a:r>
            <a:r>
              <a:rPr lang="cs-CZ" sz="1800" b="1" dirty="0">
                <a:sym typeface="Wingdings" panose="05000000000000000000" pitchFamily="2" charset="2"/>
              </a:rPr>
              <a:t> </a:t>
            </a:r>
            <a:r>
              <a:rPr lang="cs-CZ" sz="1800" dirty="0">
                <a:sym typeface="Wingdings" panose="05000000000000000000" pitchFamily="2" charset="2"/>
              </a:rPr>
              <a:t>nebo </a:t>
            </a:r>
            <a:r>
              <a:rPr lang="cs-CZ" sz="1800" b="1" dirty="0">
                <a:sym typeface="Wingdings" panose="05000000000000000000" pitchFamily="2" charset="2"/>
              </a:rPr>
              <a:t>záporným mezonem K </a:t>
            </a:r>
            <a:r>
              <a:rPr lang="cs-CZ" sz="1800" dirty="0">
                <a:sym typeface="Wingdings" panose="05000000000000000000" pitchFamily="2" charset="2"/>
              </a:rPr>
              <a:t>nebo </a:t>
            </a:r>
            <a:r>
              <a:rPr lang="cs-CZ" sz="1800" b="1" dirty="0">
                <a:sym typeface="Wingdings" panose="05000000000000000000" pitchFamily="2" charset="2"/>
              </a:rPr>
              <a:t>antiprotonem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cs-CZ" sz="1800" dirty="0">
                <a:sym typeface="Wingdings" panose="05000000000000000000" pitchFamily="2" charset="2"/>
              </a:rPr>
              <a:t>Náhrada n</a:t>
            </a:r>
            <a:r>
              <a:rPr lang="cs-CZ" sz="1800" baseline="30000" dirty="0">
                <a:sym typeface="Wingdings" panose="05000000000000000000" pitchFamily="2" charset="2"/>
              </a:rPr>
              <a:t>0</a:t>
            </a:r>
            <a:r>
              <a:rPr lang="cs-CZ" sz="1800" dirty="0">
                <a:sym typeface="Wingdings" panose="05000000000000000000" pitchFamily="2" charset="2"/>
              </a:rPr>
              <a:t>  např. </a:t>
            </a:r>
            <a:r>
              <a:rPr lang="cs-CZ" sz="1800" b="1" dirty="0">
                <a:sym typeface="Wingdings" panose="05000000000000000000" pitchFamily="2" charset="2"/>
              </a:rPr>
              <a:t>hyperonem </a:t>
            </a:r>
            <a:r>
              <a:rPr lang="cs-CZ" sz="1800" b="1" dirty="0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cs-CZ" sz="1800" dirty="0">
                <a:sym typeface="Wingdings" panose="05000000000000000000" pitchFamily="2" charset="2"/>
              </a:rPr>
              <a:t>Takovéto atomy se nazývají jako „</a:t>
            </a:r>
            <a:r>
              <a:rPr lang="cs-CZ" sz="1800" b="1" dirty="0">
                <a:solidFill>
                  <a:srgbClr val="0070C0"/>
                </a:solidFill>
                <a:sym typeface="Wingdings" panose="05000000000000000000" pitchFamily="2" charset="2"/>
              </a:rPr>
              <a:t>EXOTICKÉ ATOMY</a:t>
            </a:r>
            <a:r>
              <a:rPr lang="cs-CZ" sz="1800" dirty="0">
                <a:sym typeface="Wingdings" panose="05000000000000000000" pitchFamily="2" charset="2"/>
              </a:rPr>
              <a:t>“ a </a:t>
            </a:r>
            <a:r>
              <a:rPr lang="cs-CZ" sz="1800" u="sng" dirty="0">
                <a:sym typeface="Wingdings" panose="05000000000000000000" pitchFamily="2" charset="2"/>
              </a:rPr>
              <a:t>vznikají při průchodu nestálých částic hmotou</a:t>
            </a:r>
            <a:r>
              <a:rPr lang="cs-CZ" sz="1800" dirty="0">
                <a:sym typeface="Wingdings" panose="05000000000000000000" pitchFamily="2" charset="2"/>
              </a:rPr>
              <a:t>. Exotické atomy jsou však vzhledem ke krátké životnosti částic </a:t>
            </a:r>
            <a:r>
              <a:rPr lang="cs-CZ" sz="1800" u="sng" dirty="0">
                <a:sym typeface="Wingdings" panose="05000000000000000000" pitchFamily="2" charset="2"/>
              </a:rPr>
              <a:t>nestálé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cs-CZ" sz="18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cs-CZ" sz="18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cs-CZ" sz="18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cs-CZ" sz="18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cs-CZ" sz="18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cs-CZ" sz="18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cs-CZ" sz="1800" dirty="0">
              <a:sym typeface="Wingdings" panose="05000000000000000000" pitchFamily="2" charset="2"/>
            </a:endParaRPr>
          </a:p>
        </p:txBody>
      </p:sp>
      <p:pic>
        <p:nvPicPr>
          <p:cNvPr id="4" name="Zástupný symbol pro obsah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31" y="3486873"/>
            <a:ext cx="4378078" cy="265266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265" y="2926704"/>
            <a:ext cx="6861805" cy="345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2391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2709" y="365127"/>
            <a:ext cx="11234056" cy="1325563"/>
          </a:xfrm>
        </p:spPr>
        <p:txBody>
          <a:bodyPr>
            <a:normAutofit/>
          </a:bodyPr>
          <a:lstStyle/>
          <a:p>
            <a:r>
              <a:rPr lang="cs-CZ" sz="4200" dirty="0"/>
              <a:t>Koexistence hmoty a antihmoty - </a:t>
            </a:r>
            <a:r>
              <a:rPr lang="cs-CZ" altLang="cs-CZ" sz="4200" b="1" dirty="0" err="1"/>
              <a:t>Positronium</a:t>
            </a:r>
            <a:r>
              <a:rPr lang="cs-CZ" altLang="cs-CZ" sz="4200" b="1" dirty="0"/>
              <a:t> (</a:t>
            </a:r>
            <a:r>
              <a:rPr lang="cs-CZ" altLang="cs-CZ" sz="4200" b="1" dirty="0" err="1"/>
              <a:t>Ps</a:t>
            </a:r>
            <a:r>
              <a:rPr lang="cs-CZ" altLang="cs-CZ" sz="4200" b="1" dirty="0"/>
              <a:t>): </a:t>
            </a:r>
            <a:endParaRPr lang="cs-CZ" sz="4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77" y="1531031"/>
            <a:ext cx="4192931" cy="4109072"/>
          </a:xfrm>
          <a:prstGeom prst="rect">
            <a:avLst/>
          </a:prstGeom>
        </p:spPr>
      </p:pic>
      <p:sp>
        <p:nvSpPr>
          <p:cNvPr id="7" name="Text Box 1059"/>
          <p:cNvSpPr txBox="1">
            <a:spLocks noChangeArrowheads="1"/>
          </p:cNvSpPr>
          <p:nvPr/>
        </p:nvSpPr>
        <p:spPr bwMode="auto">
          <a:xfrm>
            <a:off x="1260461" y="5729193"/>
            <a:ext cx="100148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400" b="1" dirty="0" err="1"/>
              <a:t>Positronium</a:t>
            </a:r>
            <a:r>
              <a:rPr lang="cs-CZ" altLang="cs-CZ" sz="2400" b="1" dirty="0"/>
              <a:t> (</a:t>
            </a:r>
            <a:r>
              <a:rPr lang="cs-CZ" altLang="cs-CZ" sz="2400" b="1" dirty="0" err="1"/>
              <a:t>Ps</a:t>
            </a:r>
            <a:r>
              <a:rPr lang="cs-CZ" altLang="cs-CZ" sz="2400" b="1" dirty="0"/>
              <a:t>): </a:t>
            </a:r>
            <a:r>
              <a:rPr lang="cs-CZ" altLang="cs-CZ" sz="2400" dirty="0"/>
              <a:t>Hmota a antihmota může tvořit i </a:t>
            </a:r>
            <a:r>
              <a:rPr lang="cs-CZ" altLang="cs-CZ" sz="2400" b="1" dirty="0">
                <a:solidFill>
                  <a:srgbClr val="FF0000"/>
                </a:solidFill>
              </a:rPr>
              <a:t>metastabilní </a:t>
            </a:r>
            <a:r>
              <a:rPr lang="cs-CZ" altLang="cs-CZ" sz="2400" dirty="0"/>
              <a:t>útvar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851" y="2242718"/>
            <a:ext cx="4401671" cy="293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76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66045"/>
            <a:ext cx="7772400" cy="1143000"/>
          </a:xfrm>
          <a:noFill/>
          <a:ln/>
        </p:spPr>
        <p:txBody>
          <a:bodyPr/>
          <a:lstStyle/>
          <a:p>
            <a:r>
              <a:rPr lang="cs-CZ" altLang="cs-CZ" sz="3600" dirty="0"/>
              <a:t>Atomové orbitaly</a:t>
            </a:r>
            <a:br>
              <a:rPr lang="cs-CZ" altLang="cs-CZ" sz="3600" dirty="0"/>
            </a:br>
            <a:r>
              <a:rPr lang="cs-CZ" altLang="cs-CZ" sz="2400" dirty="0"/>
              <a:t> - obsazování - příklad</a:t>
            </a:r>
            <a:endParaRPr lang="cs-CZ" altLang="cs-CZ" sz="2400" dirty="0">
              <a:latin typeface="Times New Roman CE" panose="02020603050405020304" pitchFamily="18" charset="0"/>
            </a:endParaRPr>
          </a:p>
        </p:txBody>
      </p:sp>
      <p:graphicFrame>
        <p:nvGraphicFramePr>
          <p:cNvPr id="36867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0792283"/>
              </p:ext>
            </p:extLst>
          </p:nvPr>
        </p:nvGraphicFramePr>
        <p:xfrm>
          <a:off x="781050" y="1709237"/>
          <a:ext cx="6616700" cy="561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4" name="Worksheet" r:id="rId3" imgW="6620031" imgH="5638664" progId="Excel.Sheet.8">
                  <p:embed/>
                </p:oleObj>
              </mc:Choice>
              <mc:Fallback>
                <p:oleObj name="Worksheet" r:id="rId3" imgW="6620031" imgH="5638664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050" y="1709237"/>
                        <a:ext cx="6616700" cy="5618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A8FECC4A-7F38-467A-90B0-AD395872FC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914" y="374581"/>
            <a:ext cx="4003192" cy="6258861"/>
          </a:xfrm>
          <a:prstGeom prst="rect">
            <a:avLst/>
          </a:prstGeom>
        </p:spPr>
      </p:pic>
      <p:sp>
        <p:nvSpPr>
          <p:cNvPr id="2" name="Oblouk 1">
            <a:extLst>
              <a:ext uri="{FF2B5EF4-FFF2-40B4-BE49-F238E27FC236}">
                <a16:creationId xmlns:a16="http://schemas.microsoft.com/office/drawing/2014/main" id="{894368FE-E22E-4A32-B5A9-F93FBE4E37B0}"/>
              </a:ext>
            </a:extLst>
          </p:cNvPr>
          <p:cNvSpPr/>
          <p:nvPr/>
        </p:nvSpPr>
        <p:spPr>
          <a:xfrm rot="10454140">
            <a:off x="1248516" y="2185372"/>
            <a:ext cx="2209427" cy="914400"/>
          </a:xfrm>
          <a:prstGeom prst="arc">
            <a:avLst>
              <a:gd name="adj1" fmla="val 11605138"/>
              <a:gd name="adj2" fmla="val 0"/>
            </a:avLst>
          </a:prstGeom>
          <a:ln w="1905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Oblouk 3">
            <a:extLst>
              <a:ext uri="{FF2B5EF4-FFF2-40B4-BE49-F238E27FC236}">
                <a16:creationId xmlns:a16="http://schemas.microsoft.com/office/drawing/2014/main" id="{F7F2A8DE-8219-4E50-AFFB-BF7B5F3B47A7}"/>
              </a:ext>
            </a:extLst>
          </p:cNvPr>
          <p:cNvSpPr/>
          <p:nvPr/>
        </p:nvSpPr>
        <p:spPr>
          <a:xfrm rot="18399753">
            <a:off x="1888711" y="1975186"/>
            <a:ext cx="1584572" cy="1675394"/>
          </a:xfrm>
          <a:prstGeom prst="arc">
            <a:avLst>
              <a:gd name="adj1" fmla="val 14877338"/>
              <a:gd name="adj2" fmla="val 2415690"/>
            </a:avLst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louk 6">
            <a:extLst>
              <a:ext uri="{FF2B5EF4-FFF2-40B4-BE49-F238E27FC236}">
                <a16:creationId xmlns:a16="http://schemas.microsoft.com/office/drawing/2014/main" id="{3324724F-EDB1-4BD1-A1B7-2AB1ACD30FB8}"/>
              </a:ext>
            </a:extLst>
          </p:cNvPr>
          <p:cNvSpPr/>
          <p:nvPr/>
        </p:nvSpPr>
        <p:spPr>
          <a:xfrm rot="18399753">
            <a:off x="4285722" y="2039001"/>
            <a:ext cx="1559063" cy="1409401"/>
          </a:xfrm>
          <a:prstGeom prst="arc">
            <a:avLst>
              <a:gd name="adj1" fmla="val 14877338"/>
              <a:gd name="adj2" fmla="val 2415690"/>
            </a:avLst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louk 7">
            <a:extLst>
              <a:ext uri="{FF2B5EF4-FFF2-40B4-BE49-F238E27FC236}">
                <a16:creationId xmlns:a16="http://schemas.microsoft.com/office/drawing/2014/main" id="{25DD2F15-3F09-460C-94C0-E5D4339F7F9A}"/>
              </a:ext>
            </a:extLst>
          </p:cNvPr>
          <p:cNvSpPr/>
          <p:nvPr/>
        </p:nvSpPr>
        <p:spPr>
          <a:xfrm rot="10454140">
            <a:off x="1240843" y="1893021"/>
            <a:ext cx="7705517" cy="1038359"/>
          </a:xfrm>
          <a:prstGeom prst="arc">
            <a:avLst>
              <a:gd name="adj1" fmla="val 11735377"/>
              <a:gd name="adj2" fmla="val 0"/>
            </a:avLst>
          </a:prstGeom>
          <a:ln w="1905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685577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173" y="985690"/>
            <a:ext cx="4584092" cy="334129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173" y="4499178"/>
            <a:ext cx="4584092" cy="199662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524000" y="20187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/>
              <a:t>PARTICLE „ZOO“ – STANDARDNÍ MODEL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7010402" y="909766"/>
            <a:ext cx="30757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cs-CZ" sz="3200" b="1" dirty="0"/>
              <a:t>TO MUCH TO BE FUNDAMENTAL PARTICLES </a:t>
            </a:r>
            <a:endParaRPr lang="cs-CZ" sz="32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8833262" y="4110642"/>
            <a:ext cx="11368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0" dirty="0">
                <a:solidFill>
                  <a:srgbClr val="FF0000"/>
                </a:solidFill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156622072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Standardního model</a:t>
            </a:r>
            <a:r>
              <a:rPr lang="cs-CZ" dirty="0"/>
              <a:t> elementárních částic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Objev poslední částice standardního modelu – </a:t>
            </a:r>
            <a:r>
              <a:rPr lang="cs-CZ" b="1" dirty="0" err="1"/>
              <a:t>Higgsovy</a:t>
            </a:r>
            <a:r>
              <a:rPr lang="cs-CZ" b="1" dirty="0"/>
              <a:t> částice</a:t>
            </a:r>
            <a:r>
              <a:rPr lang="cs-CZ" dirty="0"/>
              <a:t> – byl ohlášen dne 4. července 2012, </a:t>
            </a:r>
            <a:r>
              <a:rPr lang="cs-CZ" u="sng" dirty="0"/>
              <a:t>takže jsou všechny částice standardního modelu známy</a:t>
            </a:r>
            <a:r>
              <a:rPr lang="cs-CZ" dirty="0"/>
              <a:t>. </a:t>
            </a:r>
          </a:p>
          <a:p>
            <a:r>
              <a:rPr lang="cs-CZ" b="1" u="sng" dirty="0">
                <a:solidFill>
                  <a:srgbClr val="FF0000"/>
                </a:solidFill>
              </a:rPr>
              <a:t>Ze dvou důvodů ale nejde o finální řešení</a:t>
            </a:r>
            <a:r>
              <a:rPr lang="cs-CZ" dirty="0"/>
              <a:t>. </a:t>
            </a:r>
          </a:p>
          <a:p>
            <a:r>
              <a:rPr lang="cs-CZ" dirty="0"/>
              <a:t>Prvním důvodem je, že standardní model neobsahuje gravitační interakci, která je popsána obecnou relativitou, zatímco ostatní interakce popisuje kvantová teorie za pomoci polních částic. </a:t>
            </a:r>
          </a:p>
          <a:p>
            <a:r>
              <a:rPr lang="cs-CZ" dirty="0"/>
              <a:t>Druhým důvodem je, že standardní model je založen na větším množství základních konstant. Ideální model by měl obsahovat jedinou konstantu, ze které by vyplynuly veškeré hmotnosti, náboje a další vlastnosti všech elementárních částic. K takovému ideálu ale ještě lidstvo čeká daleká cesta. Přesto je standardní model nejúspěšnějším modelem elementárních částic a interakcí a veškeré experimenty prováděné na největších urychlovačích světa jsou s tímto modelem   v souladu.</a:t>
            </a:r>
          </a:p>
        </p:txBody>
      </p:sp>
    </p:spTree>
    <p:extLst>
      <p:ext uri="{BB962C8B-B14F-4D97-AF65-F5344CB8AC3E}">
        <p14:creationId xmlns:p14="http://schemas.microsoft.com/office/powerpoint/2010/main" val="177248370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883573"/>
            <a:ext cx="9144000" cy="50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3074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75907" y="1068780"/>
            <a:ext cx="7187026" cy="514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9343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2031" y="0"/>
            <a:ext cx="9576078" cy="1325563"/>
          </a:xfrm>
        </p:spPr>
        <p:txBody>
          <a:bodyPr>
            <a:normAutofit/>
          </a:bodyPr>
          <a:lstStyle/>
          <a:p>
            <a:r>
              <a:rPr lang="cs-CZ" sz="3200" b="1" dirty="0"/>
              <a:t>KVARKY A LEPTONY – Fundamentální částice?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5339" y="1065717"/>
            <a:ext cx="7727182" cy="227580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cs-CZ" b="1" dirty="0"/>
              <a:t>Kvarky</a:t>
            </a:r>
            <a:r>
              <a:rPr lang="cs-CZ" dirty="0"/>
              <a:t> a </a:t>
            </a:r>
            <a:r>
              <a:rPr lang="cs-CZ" b="1" dirty="0"/>
              <a:t>leptony</a:t>
            </a:r>
            <a:r>
              <a:rPr lang="cs-CZ" dirty="0"/>
              <a:t> se jeví </a:t>
            </a:r>
            <a:r>
              <a:rPr lang="cs-CZ" u="sng" dirty="0"/>
              <a:t>jako </a:t>
            </a:r>
            <a:r>
              <a:rPr lang="cs-CZ" b="1" u="sng" dirty="0"/>
              <a:t>bodové</a:t>
            </a:r>
            <a:r>
              <a:rPr lang="cs-CZ" u="sng" dirty="0"/>
              <a:t> částice až na měřítko 10</a:t>
            </a:r>
            <a:r>
              <a:rPr lang="cs-CZ" u="sng" baseline="30000" dirty="0"/>
              <a:t>−18</a:t>
            </a:r>
            <a:r>
              <a:rPr lang="cs-CZ" u="sng" dirty="0"/>
              <a:t> m</a:t>
            </a:r>
            <a:r>
              <a:rPr lang="cs-CZ" dirty="0"/>
              <a:t>.</a:t>
            </a: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cs-CZ" dirty="0"/>
              <a:t>Přesto mohou mít kvarky a leptony společnou vnitřní strukturu – </a:t>
            </a:r>
            <a:r>
              <a:rPr lang="cs-CZ" dirty="0">
                <a:solidFill>
                  <a:srgbClr val="FF0000"/>
                </a:solidFill>
              </a:rPr>
              <a:t>Proč je například velikost elektrického náboje shodná mezi p+ (složeným      z kvarků) a e- (leptonem)</a:t>
            </a:r>
            <a:r>
              <a:rPr lang="cs-CZ" dirty="0"/>
              <a:t>?</a:t>
            </a: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cs-CZ" dirty="0"/>
              <a:t>hypoteticky se mohou skládat z </a:t>
            </a:r>
            <a:r>
              <a:rPr lang="cs-CZ" sz="4500" b="1" dirty="0" err="1">
                <a:solidFill>
                  <a:srgbClr val="FF0000"/>
                </a:solidFill>
              </a:rPr>
              <a:t>preonů</a:t>
            </a:r>
            <a:r>
              <a:rPr lang="cs-CZ" dirty="0"/>
              <a:t> jak předpověděli </a:t>
            </a:r>
            <a:r>
              <a:rPr lang="cs-CZ" dirty="0" err="1"/>
              <a:t>Jogesh</a:t>
            </a:r>
            <a:r>
              <a:rPr lang="cs-CZ" dirty="0"/>
              <a:t> </a:t>
            </a:r>
            <a:r>
              <a:rPr lang="cs-CZ" dirty="0" err="1"/>
              <a:t>Pati</a:t>
            </a:r>
            <a:r>
              <a:rPr lang="cs-CZ" dirty="0"/>
              <a:t> a </a:t>
            </a:r>
            <a:r>
              <a:rPr lang="cs-CZ" dirty="0" err="1"/>
              <a:t>Abdus</a:t>
            </a:r>
            <a:r>
              <a:rPr lang="cs-CZ" dirty="0"/>
              <a:t> </a:t>
            </a:r>
            <a:r>
              <a:rPr lang="cs-CZ" dirty="0" err="1"/>
              <a:t>Salam</a:t>
            </a:r>
            <a:r>
              <a:rPr lang="cs-CZ" dirty="0"/>
              <a:t> (1974).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67" y="4138247"/>
            <a:ext cx="3048000" cy="24384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3660949" y="4257153"/>
            <a:ext cx="4572000" cy="224676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cs-CZ" sz="2000" dirty="0" err="1"/>
              <a:t>aaaaaa</a:t>
            </a:r>
            <a:r>
              <a:rPr lang="cs-CZ" sz="2000" dirty="0"/>
              <a:t> = +1e = positron</a:t>
            </a:r>
            <a:br>
              <a:rPr lang="cs-CZ" sz="2000" dirty="0"/>
            </a:br>
            <a:r>
              <a:rPr lang="cs-CZ" sz="2000" dirty="0" err="1"/>
              <a:t>aaaaab</a:t>
            </a:r>
            <a:r>
              <a:rPr lang="cs-CZ" sz="2000" dirty="0"/>
              <a:t> = +2e/3 = up </a:t>
            </a:r>
            <a:r>
              <a:rPr lang="cs-CZ" sz="2000" dirty="0" err="1"/>
              <a:t>quark</a:t>
            </a:r>
            <a:br>
              <a:rPr lang="cs-CZ" sz="2000" dirty="0"/>
            </a:br>
            <a:r>
              <a:rPr lang="cs-CZ" sz="2000" dirty="0" err="1"/>
              <a:t>aaaabb</a:t>
            </a:r>
            <a:r>
              <a:rPr lang="cs-CZ" sz="2000" dirty="0"/>
              <a:t> = +e/3 = </a:t>
            </a:r>
            <a:r>
              <a:rPr lang="cs-CZ" sz="2000" dirty="0" err="1"/>
              <a:t>down</a:t>
            </a:r>
            <a:r>
              <a:rPr lang="cs-CZ" sz="2000" dirty="0"/>
              <a:t> </a:t>
            </a:r>
            <a:r>
              <a:rPr lang="cs-CZ" sz="2000" dirty="0" err="1"/>
              <a:t>antiquark</a:t>
            </a:r>
            <a:br>
              <a:rPr lang="cs-CZ" sz="2000" dirty="0"/>
            </a:br>
            <a:r>
              <a:rPr lang="cs-CZ" sz="2000" dirty="0" err="1"/>
              <a:t>aaabbb</a:t>
            </a:r>
            <a:r>
              <a:rPr lang="cs-CZ" sz="2000" dirty="0"/>
              <a:t> = 0e = neutrino and </a:t>
            </a:r>
            <a:r>
              <a:rPr lang="cs-CZ" sz="2000" dirty="0" err="1"/>
              <a:t>neutral</a:t>
            </a:r>
            <a:r>
              <a:rPr lang="cs-CZ" sz="2000" dirty="0"/>
              <a:t> boson</a:t>
            </a:r>
            <a:br>
              <a:rPr lang="cs-CZ" sz="2000" dirty="0"/>
            </a:br>
            <a:r>
              <a:rPr lang="cs-CZ" sz="2000" dirty="0" err="1"/>
              <a:t>aabbbb</a:t>
            </a:r>
            <a:r>
              <a:rPr lang="cs-CZ" sz="2000" dirty="0"/>
              <a:t> = -e/3 = </a:t>
            </a:r>
            <a:r>
              <a:rPr lang="cs-CZ" sz="2000" dirty="0" err="1"/>
              <a:t>down</a:t>
            </a:r>
            <a:r>
              <a:rPr lang="cs-CZ" sz="2000" dirty="0"/>
              <a:t> </a:t>
            </a:r>
            <a:r>
              <a:rPr lang="cs-CZ" sz="2000" dirty="0" err="1"/>
              <a:t>quark</a:t>
            </a:r>
            <a:br>
              <a:rPr lang="cs-CZ" sz="2000" dirty="0"/>
            </a:br>
            <a:r>
              <a:rPr lang="cs-CZ" sz="2000" dirty="0" err="1"/>
              <a:t>abbbbb</a:t>
            </a:r>
            <a:r>
              <a:rPr lang="cs-CZ" sz="2000" dirty="0"/>
              <a:t> = -2e/3 = up </a:t>
            </a:r>
            <a:r>
              <a:rPr lang="cs-CZ" sz="2000" dirty="0" err="1"/>
              <a:t>antiquark</a:t>
            </a:r>
            <a:br>
              <a:rPr lang="cs-CZ" sz="2000" dirty="0"/>
            </a:br>
            <a:r>
              <a:rPr lang="cs-CZ" sz="2000" dirty="0" err="1"/>
              <a:t>bbbbbb</a:t>
            </a:r>
            <a:r>
              <a:rPr lang="cs-CZ" sz="2000" dirty="0"/>
              <a:t> = -1e = </a:t>
            </a:r>
            <a:r>
              <a:rPr lang="cs-CZ" sz="2000" dirty="0" err="1"/>
              <a:t>electron</a:t>
            </a:r>
            <a:endParaRPr lang="cs-CZ" sz="2000" dirty="0"/>
          </a:p>
        </p:txBody>
      </p:sp>
      <p:sp>
        <p:nvSpPr>
          <p:cNvPr id="6" name="Obdélník 5"/>
          <p:cNvSpPr/>
          <p:nvPr/>
        </p:nvSpPr>
        <p:spPr>
          <a:xfrm>
            <a:off x="8430567" y="3349857"/>
            <a:ext cx="327576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b="1" dirty="0">
                <a:solidFill>
                  <a:srgbClr val="FF0000"/>
                </a:solidFill>
              </a:rPr>
              <a:t>T</a:t>
            </a:r>
            <a:r>
              <a:rPr lang="en-US" sz="2200" b="1" dirty="0">
                <a:solidFill>
                  <a:srgbClr val="FF0000"/>
                </a:solidFill>
              </a:rPr>
              <a:t>he Singular Primordial </a:t>
            </a:r>
            <a:r>
              <a:rPr lang="en-US" sz="2200" b="1" dirty="0" err="1">
                <a:solidFill>
                  <a:srgbClr val="FF0000"/>
                </a:solidFill>
              </a:rPr>
              <a:t>Preon</a:t>
            </a:r>
            <a:r>
              <a:rPr lang="en-US" sz="2200" b="1" dirty="0">
                <a:solidFill>
                  <a:srgbClr val="FF0000"/>
                </a:solidFill>
              </a:rPr>
              <a:t> Theory </a:t>
            </a:r>
            <a:r>
              <a:rPr lang="en-US" sz="2200" dirty="0"/>
              <a:t>is the first to propose that everything in the universe, may it be water, humans, nebulae, dinosaurs, light, perhaps even dark matter, is composed of a single </a:t>
            </a:r>
            <a:r>
              <a:rPr lang="en-US" sz="2200" dirty="0" err="1"/>
              <a:t>preon</a:t>
            </a:r>
            <a:r>
              <a:rPr lang="en-US" sz="2200" dirty="0"/>
              <a:t> and of its </a:t>
            </a:r>
            <a:r>
              <a:rPr lang="en-US" sz="2200" dirty="0" err="1"/>
              <a:t>antipreon</a:t>
            </a:r>
            <a:r>
              <a:rPr lang="en-US" sz="2200" dirty="0"/>
              <a:t>.</a:t>
            </a:r>
            <a:endParaRPr lang="cs-CZ" sz="22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271" y="422031"/>
            <a:ext cx="3325091" cy="249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333552" y="3341519"/>
            <a:ext cx="7707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Experimentálně však vnitřní struktura leptonů a kvarků dosud objevena nebyla (první náznaky možná ve </a:t>
            </a:r>
            <a:r>
              <a:rPr lang="cs-CZ" sz="2000" dirty="0" err="1"/>
              <a:t>Fermilabu</a:t>
            </a:r>
            <a:r>
              <a:rPr lang="cs-CZ" sz="2000" dirty="0"/>
              <a:t>, 1994).</a:t>
            </a:r>
          </a:p>
        </p:txBody>
      </p:sp>
    </p:spTree>
    <p:extLst>
      <p:ext uri="{BB962C8B-B14F-4D97-AF65-F5344CB8AC3E}">
        <p14:creationId xmlns:p14="http://schemas.microsoft.com/office/powerpoint/2010/main" val="428431958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26467</TotalTime>
  <Words>7367</Words>
  <Application>Microsoft Office PowerPoint</Application>
  <PresentationFormat>Širokoúhlá obrazovka</PresentationFormat>
  <Paragraphs>629</Paragraphs>
  <Slides>94</Slides>
  <Notes>0</Notes>
  <HiddenSlides>0</HiddenSlides>
  <MMClips>1</MMClips>
  <ScaleCrop>false</ScaleCrop>
  <HeadingPairs>
    <vt:vector size="8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94</vt:i4>
      </vt:variant>
    </vt:vector>
  </HeadingPairs>
  <TitlesOfParts>
    <vt:vector size="108" baseType="lpstr">
      <vt:lpstr>Arial</vt:lpstr>
      <vt:lpstr>Calibri</vt:lpstr>
      <vt:lpstr>Calibri Light</vt:lpstr>
      <vt:lpstr>Symbol</vt:lpstr>
      <vt:lpstr>Tahoma</vt:lpstr>
      <vt:lpstr>Thao</vt:lpstr>
      <vt:lpstr>Times New Roman</vt:lpstr>
      <vt:lpstr>Times New Roman CE</vt:lpstr>
      <vt:lpstr>Tw Cen MT</vt:lpstr>
      <vt:lpstr>verdana</vt:lpstr>
      <vt:lpstr>Wingdings</vt:lpstr>
      <vt:lpstr>Motiv Office</vt:lpstr>
      <vt:lpstr>List Microsoft Excelu 97–2003</vt:lpstr>
      <vt:lpstr>Rovnice</vt:lpstr>
      <vt:lpstr>Radiační biofyzika</vt:lpstr>
      <vt:lpstr>Kvantově mechanický model atomu</vt:lpstr>
      <vt:lpstr>Kvantově mechanický model atomu</vt:lpstr>
      <vt:lpstr>Schrodingerova rovnice</vt:lpstr>
      <vt:lpstr>Různé přístupy k témuž…</vt:lpstr>
      <vt:lpstr>Paul Adrien Maurice Dirac </vt:lpstr>
      <vt:lpstr>Prezentace aplikace PowerPoint</vt:lpstr>
      <vt:lpstr>Atomové orbitaly - tvar </vt:lpstr>
      <vt:lpstr>Atomové orbitaly  - obsazování - příklad</vt:lpstr>
      <vt:lpstr>Princip minima energie dané elektronové konfigurace</vt:lpstr>
      <vt:lpstr>Princip nerozlišitelnosti částic     a Pauliho (vylučovací) princip </vt:lpstr>
      <vt:lpstr>Hundovo pravidlo zaplňování orbitalů</vt:lpstr>
      <vt:lpstr>Prezentace aplikace PowerPoint</vt:lpstr>
      <vt:lpstr>Důsledky Pauliho principu</vt:lpstr>
      <vt:lpstr>Prezentace aplikace PowerPoint</vt:lpstr>
      <vt:lpstr>Objev neutronu</vt:lpstr>
      <vt:lpstr>Objev neutronu</vt:lpstr>
      <vt:lpstr>Prezentace aplikace PowerPoint</vt:lpstr>
      <vt:lpstr>Význam objevu neutronu</vt:lpstr>
      <vt:lpstr>Elementární částice v polovině 20. století</vt:lpstr>
      <vt:lpstr>MODELY - přehled</vt:lpstr>
      <vt:lpstr>Prezentace aplikace PowerPoint</vt:lpstr>
      <vt:lpstr>ATOMOVÉ JÁDRO – základní pojmy </vt:lpstr>
      <vt:lpstr>ATOMOVÉ JÁDRO – základní pojmy </vt:lpstr>
      <vt:lpstr>ATOMOVÉ JÁDRO – základní pojmy </vt:lpstr>
      <vt:lpstr>Prezentace aplikace PowerPoint</vt:lpstr>
      <vt:lpstr>ATOMOVÉ JÁDRO – základní pojmy </vt:lpstr>
      <vt:lpstr>ZOO ELEMENTÁRNÍCH ČÁSTIC</vt:lpstr>
      <vt:lpstr>KVARKY</vt:lpstr>
      <vt:lpstr>Původ slova KVARK; původně s výslovností [kvórk]</vt:lpstr>
      <vt:lpstr>Jádro atomu &amp; standardní částicový model</vt:lpstr>
      <vt:lpstr>KVARKY</vt:lpstr>
      <vt:lpstr>KVARKY </vt:lpstr>
      <vt:lpstr>KVARKY</vt:lpstr>
      <vt:lpstr>KVARKY</vt:lpstr>
      <vt:lpstr>KVARKY – SILNÁ INTERAKCE</vt:lpstr>
      <vt:lpstr>KVARKY – SILNÁ INTERAKCE</vt:lpstr>
      <vt:lpstr>Neutronové hvězdy</vt:lpstr>
      <vt:lpstr>KVARKY</vt:lpstr>
      <vt:lpstr>POZNÁMKY</vt:lpstr>
      <vt:lpstr>Prezentace aplikace PowerPoint</vt:lpstr>
      <vt:lpstr>KVARKY A HADRONY</vt:lpstr>
      <vt:lpstr>SYSTEMATIKA ČÁSTIC</vt:lpstr>
      <vt:lpstr>SPIN</vt:lpstr>
      <vt:lpstr>Prezentace aplikace PowerPoint</vt:lpstr>
      <vt:lpstr>Systematika elementárních částic</vt:lpstr>
      <vt:lpstr>Systematika elementárních částic  -další kritéria</vt:lpstr>
      <vt:lpstr>LEPTONY</vt:lpstr>
      <vt:lpstr>LEPTONY</vt:lpstr>
      <vt:lpstr>LEPTONY</vt:lpstr>
      <vt:lpstr>LEPTONY – NEUTRINA</vt:lpstr>
      <vt:lpstr>LEPTONY – NEUTRINA</vt:lpstr>
      <vt:lpstr>Prezentace aplikace PowerPoint</vt:lpstr>
      <vt:lpstr>OSCILACE NEUTRIN</vt:lpstr>
      <vt:lpstr>Zajímavost</vt:lpstr>
      <vt:lpstr>LEPTONY – ELEKTRONY</vt:lpstr>
      <vt:lpstr>LEPTONY – MIONY, TAUONY</vt:lpstr>
      <vt:lpstr>LEPTONY</vt:lpstr>
      <vt:lpstr>HADRONY </vt:lpstr>
      <vt:lpstr>Prezentace aplikace PowerPoint</vt:lpstr>
      <vt:lpstr>HADRONY (složené částice)</vt:lpstr>
      <vt:lpstr>Baryony</vt:lpstr>
      <vt:lpstr>BARYONY</vt:lpstr>
      <vt:lpstr>BOSONY („částice interakcí“)</vt:lpstr>
      <vt:lpstr>BOSONY („částice interakcí“)</vt:lpstr>
      <vt:lpstr>KVARKY - SILNÁ JADERNÁ INTERAKCE (SJI)</vt:lpstr>
      <vt:lpstr>Prezentace aplikace PowerPoint</vt:lpstr>
      <vt:lpstr>Základní síly</vt:lpstr>
      <vt:lpstr>Silná j. interakce</vt:lpstr>
      <vt:lpstr>JADERNÁ POTENCIÁLOVÁ JÁMA</vt:lpstr>
      <vt:lpstr>Prezentace aplikace PowerPoint</vt:lpstr>
      <vt:lpstr>Prezentace aplikace PowerPoint</vt:lpstr>
      <vt:lpstr>Prezentace aplikace PowerPoint</vt:lpstr>
      <vt:lpstr>ANTIČÁSTICE</vt:lpstr>
      <vt:lpstr>Antičástice</vt:lpstr>
      <vt:lpstr>Antičástice</vt:lpstr>
      <vt:lpstr>Prezentace aplikace PowerPoint</vt:lpstr>
      <vt:lpstr>Prezentace aplikace PowerPoint</vt:lpstr>
      <vt:lpstr>ZDROJE ANTIHMOTY</vt:lpstr>
      <vt:lpstr>Prezentace aplikace PowerPoint</vt:lpstr>
      <vt:lpstr>Prezentace aplikace PowerPoint</vt:lpstr>
      <vt:lpstr>Prezentace aplikace PowerPoint</vt:lpstr>
      <vt:lpstr>Prezentace aplikace PowerPoint</vt:lpstr>
      <vt:lpstr>Antihmotová bomba</vt:lpstr>
      <vt:lpstr>Problémy s antihmotou</vt:lpstr>
      <vt:lpstr>Prezentace aplikace PowerPoint</vt:lpstr>
      <vt:lpstr>ANTIATOMY (ANTI-DEUTERON)</vt:lpstr>
      <vt:lpstr>EXOTICKÉ ATOMY a ANTIATOMY</vt:lpstr>
      <vt:lpstr>Koexistence hmoty a antihmoty - Positronium (Ps): </vt:lpstr>
      <vt:lpstr>Prezentace aplikace PowerPoint</vt:lpstr>
      <vt:lpstr>Standardního model elementárních částic</vt:lpstr>
      <vt:lpstr>Prezentace aplikace PowerPoint</vt:lpstr>
      <vt:lpstr>Prezentace aplikace PowerPoint</vt:lpstr>
      <vt:lpstr>KVARKY A LEPTONY – Fundamentální částice?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 Falk</dc:creator>
  <cp:lastModifiedBy>REVIEWER1</cp:lastModifiedBy>
  <cp:revision>646</cp:revision>
  <cp:lastPrinted>2020-02-25T16:30:59Z</cp:lastPrinted>
  <dcterms:created xsi:type="dcterms:W3CDTF">2019-03-03T09:56:32Z</dcterms:created>
  <dcterms:modified xsi:type="dcterms:W3CDTF">2022-03-10T07:34:18Z</dcterms:modified>
</cp:coreProperties>
</file>