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v"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1"/>
  </p:notesMasterIdLst>
  <p:handoutMasterIdLst>
    <p:handoutMasterId r:id="rId92"/>
  </p:handoutMasterIdLst>
  <p:sldIdLst>
    <p:sldId id="622" r:id="rId2"/>
    <p:sldId id="881" r:id="rId3"/>
    <p:sldId id="947" r:id="rId4"/>
    <p:sldId id="948" r:id="rId5"/>
    <p:sldId id="911" r:id="rId6"/>
    <p:sldId id="913" r:id="rId7"/>
    <p:sldId id="914" r:id="rId8"/>
    <p:sldId id="882" r:id="rId9"/>
    <p:sldId id="767" r:id="rId10"/>
    <p:sldId id="896" r:id="rId11"/>
    <p:sldId id="897" r:id="rId12"/>
    <p:sldId id="898" r:id="rId13"/>
    <p:sldId id="899" r:id="rId14"/>
    <p:sldId id="900" r:id="rId15"/>
    <p:sldId id="901" r:id="rId16"/>
    <p:sldId id="902" r:id="rId17"/>
    <p:sldId id="903" r:id="rId18"/>
    <p:sldId id="904" r:id="rId19"/>
    <p:sldId id="905" r:id="rId20"/>
    <p:sldId id="906" r:id="rId21"/>
    <p:sldId id="908" r:id="rId22"/>
    <p:sldId id="909" r:id="rId23"/>
    <p:sldId id="910" r:id="rId24"/>
    <p:sldId id="907" r:id="rId25"/>
    <p:sldId id="940" r:id="rId26"/>
    <p:sldId id="942" r:id="rId27"/>
    <p:sldId id="943" r:id="rId28"/>
    <p:sldId id="944" r:id="rId29"/>
    <p:sldId id="781" r:id="rId30"/>
    <p:sldId id="782" r:id="rId31"/>
    <p:sldId id="783" r:id="rId32"/>
    <p:sldId id="919" r:id="rId33"/>
    <p:sldId id="945" r:id="rId34"/>
    <p:sldId id="785" r:id="rId35"/>
    <p:sldId id="795" r:id="rId36"/>
    <p:sldId id="920" r:id="rId37"/>
    <p:sldId id="796" r:id="rId38"/>
    <p:sldId id="799" r:id="rId39"/>
    <p:sldId id="800" r:id="rId40"/>
    <p:sldId id="792" r:id="rId41"/>
    <p:sldId id="797" r:id="rId42"/>
    <p:sldId id="798" r:id="rId43"/>
    <p:sldId id="784" r:id="rId44"/>
    <p:sldId id="786" r:id="rId45"/>
    <p:sldId id="787" r:id="rId46"/>
    <p:sldId id="788" r:id="rId47"/>
    <p:sldId id="789" r:id="rId48"/>
    <p:sldId id="790" r:id="rId49"/>
    <p:sldId id="793" r:id="rId50"/>
    <p:sldId id="794" r:id="rId51"/>
    <p:sldId id="801" r:id="rId52"/>
    <p:sldId id="802" r:id="rId53"/>
    <p:sldId id="803" r:id="rId54"/>
    <p:sldId id="805" r:id="rId55"/>
    <p:sldId id="804" r:id="rId56"/>
    <p:sldId id="806" r:id="rId57"/>
    <p:sldId id="807" r:id="rId58"/>
    <p:sldId id="810" r:id="rId59"/>
    <p:sldId id="808" r:id="rId60"/>
    <p:sldId id="811" r:id="rId61"/>
    <p:sldId id="814" r:id="rId62"/>
    <p:sldId id="812" r:id="rId63"/>
    <p:sldId id="924" r:id="rId64"/>
    <p:sldId id="949" r:id="rId65"/>
    <p:sldId id="923" r:id="rId66"/>
    <p:sldId id="813" r:id="rId67"/>
    <p:sldId id="815" r:id="rId68"/>
    <p:sldId id="816" r:id="rId69"/>
    <p:sldId id="817" r:id="rId70"/>
    <p:sldId id="818" r:id="rId71"/>
    <p:sldId id="820" r:id="rId72"/>
    <p:sldId id="822" r:id="rId73"/>
    <p:sldId id="823" r:id="rId74"/>
    <p:sldId id="819" r:id="rId75"/>
    <p:sldId id="825" r:id="rId76"/>
    <p:sldId id="826" r:id="rId77"/>
    <p:sldId id="824" r:id="rId78"/>
    <p:sldId id="827" r:id="rId79"/>
    <p:sldId id="828" r:id="rId80"/>
    <p:sldId id="829" r:id="rId81"/>
    <p:sldId id="831" r:id="rId82"/>
    <p:sldId id="830" r:id="rId83"/>
    <p:sldId id="834" r:id="rId84"/>
    <p:sldId id="835" r:id="rId85"/>
    <p:sldId id="832" r:id="rId86"/>
    <p:sldId id="838" r:id="rId87"/>
    <p:sldId id="833" r:id="rId88"/>
    <p:sldId id="836" r:id="rId89"/>
    <p:sldId id="837" r:id="rId90"/>
  </p:sldIdLst>
  <p:sldSz cx="12192000" cy="6858000"/>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42" d="100"/>
          <a:sy n="142" d="100"/>
        </p:scale>
        <p:origin x="156" y="4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49688" y="0"/>
            <a:ext cx="2946400" cy="496967"/>
          </a:xfrm>
          <a:prstGeom prst="rect">
            <a:avLst/>
          </a:prstGeom>
        </p:spPr>
        <p:txBody>
          <a:bodyPr vert="horz" lIns="91440" tIns="45720" rIns="91440" bIns="45720" rtlCol="0"/>
          <a:lstStyle>
            <a:lvl1pPr algn="r">
              <a:defRPr sz="1200"/>
            </a:lvl1pPr>
          </a:lstStyle>
          <a:p>
            <a:fld id="{C9BB45D0-30F4-4ACB-AB16-91AD1417D2E7}" type="datetimeFigureOut">
              <a:rPr lang="cs-CZ" smtClean="0"/>
              <a:t>16.3.2022</a:t>
            </a:fld>
            <a:endParaRPr lang="cs-CZ"/>
          </a:p>
        </p:txBody>
      </p:sp>
      <p:sp>
        <p:nvSpPr>
          <p:cNvPr id="4" name="Zástupný symbol pro zápatí 3"/>
          <p:cNvSpPr>
            <a:spLocks noGrp="1"/>
          </p:cNvSpPr>
          <p:nvPr>
            <p:ph type="ftr" sz="quarter" idx="2"/>
          </p:nvPr>
        </p:nvSpPr>
        <p:spPr>
          <a:xfrm>
            <a:off x="0" y="9431258"/>
            <a:ext cx="2946400" cy="49696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49688" y="9431258"/>
            <a:ext cx="2946400" cy="496967"/>
          </a:xfrm>
          <a:prstGeom prst="rect">
            <a:avLst/>
          </a:prstGeom>
        </p:spPr>
        <p:txBody>
          <a:bodyPr vert="horz" lIns="91440" tIns="45720" rIns="91440" bIns="45720" rtlCol="0" anchor="b"/>
          <a:lstStyle>
            <a:lvl1pPr algn="r">
              <a:defRPr sz="1200"/>
            </a:lvl1pPr>
          </a:lstStyle>
          <a:p>
            <a:fld id="{D2447439-4D1F-4596-BDEC-8E99E7147077}" type="slidenum">
              <a:rPr lang="cs-CZ" smtClean="0"/>
              <a:t>‹#›</a:t>
            </a:fld>
            <a:endParaRPr lang="cs-CZ"/>
          </a:p>
        </p:txBody>
      </p:sp>
    </p:spTree>
    <p:extLst>
      <p:ext uri="{BB962C8B-B14F-4D97-AF65-F5344CB8AC3E}">
        <p14:creationId xmlns:p14="http://schemas.microsoft.com/office/powerpoint/2010/main" val="221425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6967"/>
          </a:xfrm>
          <a:prstGeom prst="rect">
            <a:avLst/>
          </a:prstGeom>
        </p:spPr>
        <p:txBody>
          <a:bodyPr vert="horz" lIns="91440" tIns="45720" rIns="91440" bIns="45720" rtlCol="0"/>
          <a:lstStyle>
            <a:lvl1pPr algn="r">
              <a:defRPr sz="1200"/>
            </a:lvl1pPr>
          </a:lstStyle>
          <a:p>
            <a:fld id="{17429DA2-6E74-4D4C-8D9E-27CBD2705229}" type="datetimeFigureOut">
              <a:rPr lang="cs-CZ" smtClean="0"/>
              <a:t>16.3.2022</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77552"/>
            <a:ext cx="5438775" cy="39090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31258"/>
            <a:ext cx="2946400" cy="49696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431258"/>
            <a:ext cx="2946400" cy="496967"/>
          </a:xfrm>
          <a:prstGeom prst="rect">
            <a:avLst/>
          </a:prstGeom>
        </p:spPr>
        <p:txBody>
          <a:bodyPr vert="horz" lIns="91440" tIns="45720" rIns="91440" bIns="45720" rtlCol="0" anchor="b"/>
          <a:lstStyle>
            <a:lvl1pPr algn="r">
              <a:defRPr sz="1200"/>
            </a:lvl1pPr>
          </a:lstStyle>
          <a:p>
            <a:fld id="{E7E07960-F3C8-4423-B3EE-CE7A595D568E}" type="slidenum">
              <a:rPr lang="cs-CZ" smtClean="0"/>
              <a:t>‹#›</a:t>
            </a:fld>
            <a:endParaRPr lang="cs-CZ"/>
          </a:p>
        </p:txBody>
      </p:sp>
    </p:spTree>
    <p:extLst>
      <p:ext uri="{BB962C8B-B14F-4D97-AF65-F5344CB8AC3E}">
        <p14:creationId xmlns:p14="http://schemas.microsoft.com/office/powerpoint/2010/main" val="67882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43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EABCA9C-F7D2-4F3E-9CC5-BE16F7226F5B}" type="slidenum">
              <a:rPr lang="cs-CZ" altLang="cs-CZ"/>
              <a:pPr eaLnBrk="1" hangingPunct="1"/>
              <a:t>74</a:t>
            </a:fld>
            <a:endParaRPr lang="cs-CZ" altLang="cs-CZ"/>
          </a:p>
        </p:txBody>
      </p:sp>
    </p:spTree>
    <p:extLst>
      <p:ext uri="{BB962C8B-B14F-4D97-AF65-F5344CB8AC3E}">
        <p14:creationId xmlns:p14="http://schemas.microsoft.com/office/powerpoint/2010/main" val="3005376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a:noFill/>
          <a:ln/>
        </p:spPr>
      </p:sp>
      <p:sp>
        <p:nvSpPr>
          <p:cNvPr id="41987" name="Zástupný symbol pro poznámky 2"/>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cs-CZ" altLang="cs-CZ"/>
          </a:p>
        </p:txBody>
      </p:sp>
      <p:sp>
        <p:nvSpPr>
          <p:cNvPr id="41988"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eaLnBrk="1" hangingPunct="1"/>
            <a:fld id="{F36EDC8F-BC9F-49DD-9CD6-7EFD4F2977AD}" type="slidenum">
              <a:rPr lang="cs-CZ" altLang="cs-CZ" sz="1200"/>
              <a:pPr algn="r" eaLnBrk="1" hangingPunct="1"/>
              <a:t>82</a:t>
            </a:fld>
            <a:endParaRPr lang="cs-CZ" altLang="cs-CZ" sz="1200"/>
          </a:p>
        </p:txBody>
      </p:sp>
    </p:spTree>
    <p:extLst>
      <p:ext uri="{BB962C8B-B14F-4D97-AF65-F5344CB8AC3E}">
        <p14:creationId xmlns:p14="http://schemas.microsoft.com/office/powerpoint/2010/main" val="1278342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16.3.2022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4186205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16.3.2022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4006130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16.3.2022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1259729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16.3.2022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3534592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B9812A1-7B5F-49FC-9C84-A5E8254F5BF5}" type="datetimeFigureOut">
              <a:rPr lang="cs-CZ" smtClean="0"/>
              <a:t>16.3.2022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102866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B9812A1-7B5F-49FC-9C84-A5E8254F5BF5}" type="datetimeFigureOut">
              <a:rPr lang="cs-CZ" smtClean="0"/>
              <a:t>16.3.2022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386616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39789"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1"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B9812A1-7B5F-49FC-9C84-A5E8254F5BF5}" type="datetimeFigureOut">
              <a:rPr lang="cs-CZ" smtClean="0"/>
              <a:t>16.3.2022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875736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B9812A1-7B5F-49FC-9C84-A5E8254F5BF5}" type="datetimeFigureOut">
              <a:rPr lang="cs-CZ" smtClean="0"/>
              <a:t>16.3.2022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2630004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9812A1-7B5F-49FC-9C84-A5E8254F5BF5}" type="datetimeFigureOut">
              <a:rPr lang="cs-CZ" smtClean="0"/>
              <a:t>16.3.2022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2867116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B9812A1-7B5F-49FC-9C84-A5E8254F5BF5}" type="datetimeFigureOut">
              <a:rPr lang="cs-CZ" smtClean="0"/>
              <a:t>16.3.2022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9495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B9812A1-7B5F-49FC-9C84-A5E8254F5BF5}" type="datetimeFigureOut">
              <a:rPr lang="cs-CZ" smtClean="0"/>
              <a:t>16.3.2022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45577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812A1-7B5F-49FC-9C84-A5E8254F5BF5}" type="datetimeFigureOut">
              <a:rPr lang="cs-CZ" smtClean="0"/>
              <a:t>16.3.2022</a:t>
            </a:fld>
            <a:endParaRPr lang="cs-CZ"/>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8A3F9-E7E0-4F05-B383-CB9A7049312E}" type="slidenum">
              <a:rPr lang="cs-CZ" smtClean="0"/>
              <a:t>‹#›</a:t>
            </a:fld>
            <a:endParaRPr lang="cs-CZ"/>
          </a:p>
        </p:txBody>
      </p:sp>
    </p:spTree>
    <p:extLst>
      <p:ext uri="{BB962C8B-B14F-4D97-AF65-F5344CB8AC3E}">
        <p14:creationId xmlns:p14="http://schemas.microsoft.com/office/powerpoint/2010/main" val="1038478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gi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hyperlink" Target="https://cs.wikipedia.org/wiki/Feynmanovy_diagramy" TargetMode="External"/><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6.wmf"/><Relationship Id="rId11" Type="http://schemas.openxmlformats.org/officeDocument/2006/relationships/image" Target="../media/image49.jpeg"/><Relationship Id="rId5" Type="http://schemas.openxmlformats.org/officeDocument/2006/relationships/oleObject" Target="../embeddings/oleObject2.bin"/><Relationship Id="rId10" Type="http://schemas.openxmlformats.org/officeDocument/2006/relationships/image" Target="../media/image48.wmf"/><Relationship Id="rId4" Type="http://schemas.openxmlformats.org/officeDocument/2006/relationships/image" Target="../media/image45.wmf"/><Relationship Id="rId9"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emf"/><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artemis.osu.cz/mmfyz/jm/jm_2_1_4.htm" TargetMode="External"/><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5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en.wikipedia.org/wiki/File:BindingNuDat2.png" TargetMode="Externa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30.gif"/><Relationship Id="rId5" Type="http://schemas.openxmlformats.org/officeDocument/2006/relationships/image" Target="../media/image129.emf"/><Relationship Id="rId4" Type="http://schemas.openxmlformats.org/officeDocument/2006/relationships/oleObject" Target="../embeddings/oleObject5.bin"/></Relationships>
</file>

<file path=ppt/slides/_rels/slide75.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83.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Radiační biofyzika</a:t>
            </a:r>
          </a:p>
        </p:txBody>
      </p:sp>
      <p:sp>
        <p:nvSpPr>
          <p:cNvPr id="3" name="Zástupný symbol pro obsah 2"/>
          <p:cNvSpPr>
            <a:spLocks noGrp="1"/>
          </p:cNvSpPr>
          <p:nvPr>
            <p:ph idx="1"/>
          </p:nvPr>
        </p:nvSpPr>
        <p:spPr>
          <a:xfrm>
            <a:off x="1569080" y="1501642"/>
            <a:ext cx="4526920" cy="4351338"/>
          </a:xfrm>
        </p:spPr>
        <p:txBody>
          <a:bodyPr>
            <a:normAutofit/>
          </a:bodyPr>
          <a:lstStyle/>
          <a:p>
            <a:pPr marL="0" indent="0" algn="ctr">
              <a:lnSpc>
                <a:spcPct val="150000"/>
              </a:lnSpc>
              <a:buNone/>
            </a:pPr>
            <a:r>
              <a:rPr lang="cs-CZ" sz="4000" dirty="0"/>
              <a:t>Přednáška 5 2022</a:t>
            </a:r>
          </a:p>
          <a:p>
            <a:pPr marL="0" indent="0" algn="ctr">
              <a:lnSpc>
                <a:spcPct val="150000"/>
              </a:lnSpc>
              <a:buNone/>
            </a:pPr>
            <a:r>
              <a:rPr lang="cs-CZ" sz="3200" b="1" dirty="0"/>
              <a:t>Částice (dokončení), (ne)stabilita atomového jádra, radioaktivní přeměny</a:t>
            </a:r>
            <a:endParaRPr lang="cs-CZ" sz="3200" dirty="0"/>
          </a:p>
          <a:p>
            <a:pPr marL="0" indent="0" algn="ctr">
              <a:lnSpc>
                <a:spcPct val="150000"/>
              </a:lnSpc>
              <a:buNone/>
            </a:pPr>
            <a:endParaRPr lang="cs-CZ" sz="3200" dirty="0"/>
          </a:p>
        </p:txBody>
      </p:sp>
      <p:pic>
        <p:nvPicPr>
          <p:cNvPr id="5" name="Obrázek 4"/>
          <p:cNvPicPr>
            <a:picLocks noChangeAspect="1"/>
          </p:cNvPicPr>
          <p:nvPr/>
        </p:nvPicPr>
        <p:blipFill>
          <a:blip r:embed="rId2" cstate="print"/>
          <a:stretch>
            <a:fillRect/>
          </a:stretch>
        </p:blipFill>
        <p:spPr>
          <a:xfrm>
            <a:off x="7121004" y="1541978"/>
            <a:ext cx="3739609" cy="4735569"/>
          </a:xfrm>
          <a:prstGeom prst="rect">
            <a:avLst/>
          </a:prstGeom>
        </p:spPr>
      </p:pic>
      <p:sp>
        <p:nvSpPr>
          <p:cNvPr id="6" name="Podnadpis 2"/>
          <p:cNvSpPr txBox="1">
            <a:spLocks/>
          </p:cNvSpPr>
          <p:nvPr/>
        </p:nvSpPr>
        <p:spPr>
          <a:xfrm>
            <a:off x="2894559" y="5997741"/>
            <a:ext cx="2581275" cy="644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dirty="0"/>
              <a:t>Martin Falk</a:t>
            </a:r>
          </a:p>
        </p:txBody>
      </p:sp>
    </p:spTree>
    <p:extLst>
      <p:ext uri="{BB962C8B-B14F-4D97-AF65-F5344CB8AC3E}">
        <p14:creationId xmlns:p14="http://schemas.microsoft.com/office/powerpoint/2010/main" val="1127969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57306"/>
            <a:ext cx="7886700" cy="1071791"/>
          </a:xfrm>
        </p:spPr>
        <p:txBody>
          <a:bodyPr/>
          <a:lstStyle/>
          <a:p>
            <a:r>
              <a:rPr lang="cs-CZ" dirty="0"/>
              <a:t>Antičástice</a:t>
            </a:r>
          </a:p>
        </p:txBody>
      </p:sp>
      <p:sp>
        <p:nvSpPr>
          <p:cNvPr id="3" name="Zástupný symbol pro obsah 2"/>
          <p:cNvSpPr>
            <a:spLocks noGrp="1"/>
          </p:cNvSpPr>
          <p:nvPr>
            <p:ph idx="1"/>
          </p:nvPr>
        </p:nvSpPr>
        <p:spPr>
          <a:xfrm>
            <a:off x="582805" y="1045025"/>
            <a:ext cx="6344470" cy="5551715"/>
          </a:xfrm>
        </p:spPr>
        <p:txBody>
          <a:bodyPr>
            <a:normAutofit fontScale="70000" lnSpcReduction="20000"/>
          </a:bodyPr>
          <a:lstStyle/>
          <a:p>
            <a:pPr>
              <a:lnSpc>
                <a:spcPct val="120000"/>
              </a:lnSpc>
            </a:pPr>
            <a:r>
              <a:rPr lang="cs-CZ" b="1" i="1" u="sng" dirty="0"/>
              <a:t>Antičástice</a:t>
            </a:r>
            <a:r>
              <a:rPr lang="cs-CZ" dirty="0"/>
              <a:t> jsou rovněž elementární částice, které mají </a:t>
            </a:r>
          </a:p>
          <a:p>
            <a:pPr lvl="1">
              <a:lnSpc>
                <a:spcPct val="120000"/>
              </a:lnSpc>
            </a:pPr>
            <a:r>
              <a:rPr lang="cs-CZ" dirty="0"/>
              <a:t>určité fyzikální charakteristiky shodné s příslušnými elementárními částicemi </a:t>
            </a:r>
          </a:p>
          <a:p>
            <a:pPr lvl="1">
              <a:lnSpc>
                <a:spcPct val="120000"/>
              </a:lnSpc>
            </a:pPr>
            <a:r>
              <a:rPr lang="cs-CZ" dirty="0"/>
              <a:t>a jiné fyzikální charakteristiky </a:t>
            </a:r>
            <a:r>
              <a:rPr lang="cs-CZ" u="sng" dirty="0"/>
              <a:t>opačného znaménka, resp. směru</a:t>
            </a:r>
            <a:r>
              <a:rPr lang="cs-CZ" dirty="0"/>
              <a:t>.</a:t>
            </a:r>
          </a:p>
          <a:p>
            <a:pPr>
              <a:lnSpc>
                <a:spcPct val="120000"/>
              </a:lnSpc>
            </a:pPr>
            <a:r>
              <a:rPr lang="cs-CZ" dirty="0"/>
              <a:t>Antičástice:  </a:t>
            </a:r>
            <a:r>
              <a:rPr lang="cs-CZ" b="1" u="sng" dirty="0">
                <a:solidFill>
                  <a:srgbClr val="FF0000"/>
                </a:solidFill>
              </a:rPr>
              <a:t>mají stejnou</a:t>
            </a:r>
            <a:r>
              <a:rPr lang="cs-CZ" b="1" dirty="0">
                <a:solidFill>
                  <a:srgbClr val="FF0000"/>
                </a:solidFill>
              </a:rPr>
              <a:t> </a:t>
            </a:r>
            <a:r>
              <a:rPr lang="cs-CZ" dirty="0"/>
              <a:t>hmotnost, spin, dobu života       a velikost elektrického náboje jako částice</a:t>
            </a:r>
          </a:p>
          <a:p>
            <a:pPr>
              <a:lnSpc>
                <a:spcPct val="120000"/>
              </a:lnSpc>
            </a:pPr>
            <a:r>
              <a:rPr lang="cs-CZ" b="1" u="sng" dirty="0">
                <a:solidFill>
                  <a:srgbClr val="FF0000"/>
                </a:solidFill>
              </a:rPr>
              <a:t>Liší se</a:t>
            </a:r>
            <a:r>
              <a:rPr lang="cs-CZ" b="1" dirty="0">
                <a:solidFill>
                  <a:srgbClr val="FF0000"/>
                </a:solidFill>
              </a:rPr>
              <a:t> </a:t>
            </a:r>
            <a:r>
              <a:rPr lang="cs-CZ" dirty="0"/>
              <a:t>ale </a:t>
            </a:r>
            <a:r>
              <a:rPr lang="cs-CZ" b="1" dirty="0"/>
              <a:t>znaménkem</a:t>
            </a:r>
            <a:r>
              <a:rPr lang="cs-CZ" dirty="0"/>
              <a:t> </a:t>
            </a:r>
            <a:r>
              <a:rPr lang="cs-CZ" u="sng" dirty="0"/>
              <a:t>elektrického náboje</a:t>
            </a:r>
            <a:r>
              <a:rPr lang="cs-CZ" dirty="0"/>
              <a:t>, </a:t>
            </a:r>
            <a:r>
              <a:rPr lang="cs-CZ" u="sng" dirty="0"/>
              <a:t>leptonového čísla</a:t>
            </a:r>
            <a:r>
              <a:rPr lang="cs-CZ" dirty="0"/>
              <a:t>, respektive </a:t>
            </a:r>
            <a:r>
              <a:rPr lang="cs-CZ" u="sng" dirty="0"/>
              <a:t>baryonového čísla</a:t>
            </a:r>
            <a:r>
              <a:rPr lang="cs-CZ" dirty="0"/>
              <a:t>, </a:t>
            </a:r>
            <a:r>
              <a:rPr lang="cs-CZ" b="1" dirty="0"/>
              <a:t>směrem</a:t>
            </a:r>
            <a:r>
              <a:rPr lang="cs-CZ" dirty="0"/>
              <a:t> vlastního </a:t>
            </a:r>
            <a:r>
              <a:rPr lang="cs-CZ" u="sng" dirty="0"/>
              <a:t>magnetického momentu </a:t>
            </a:r>
            <a:r>
              <a:rPr lang="cs-CZ" dirty="0"/>
              <a:t>vzhledem k vlastnímu momentu hybnosti, </a:t>
            </a:r>
            <a:r>
              <a:rPr lang="cs-CZ" b="1" dirty="0"/>
              <a:t>popř. </a:t>
            </a:r>
            <a:r>
              <a:rPr lang="cs-CZ" b="1" u="sng" dirty="0"/>
              <a:t>jinou vlastností</a:t>
            </a:r>
          </a:p>
          <a:p>
            <a:pPr>
              <a:lnSpc>
                <a:spcPct val="120000"/>
              </a:lnSpc>
            </a:pPr>
            <a:r>
              <a:rPr lang="cs-CZ" dirty="0"/>
              <a:t>Charakteristickou vlastností antičástic je jejich </a:t>
            </a:r>
            <a:r>
              <a:rPr lang="cs-CZ" u="sng" dirty="0"/>
              <a:t>intenzívní reakce s příslušnou částicí </a:t>
            </a:r>
            <a:r>
              <a:rPr lang="cs-CZ" dirty="0"/>
              <a:t>– obě během reakce zanikají      a přeměňují se na lehčí částice, případně fotony</a:t>
            </a:r>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9987" y="1241680"/>
            <a:ext cx="3437906" cy="4824047"/>
          </a:xfrm>
          <a:prstGeom prst="rect">
            <a:avLst/>
          </a:prstGeom>
        </p:spPr>
      </p:pic>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987" y="926223"/>
            <a:ext cx="3437906" cy="2612808"/>
          </a:xfrm>
          <a:prstGeom prst="rect">
            <a:avLst/>
          </a:prstGeom>
        </p:spPr>
      </p:pic>
    </p:spTree>
    <p:extLst>
      <p:ext uri="{BB962C8B-B14F-4D97-AF65-F5344CB8AC3E}">
        <p14:creationId xmlns:p14="http://schemas.microsoft.com/office/powerpoint/2010/main" val="3871363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70119"/>
            <a:ext cx="7886700" cy="1325563"/>
          </a:xfrm>
        </p:spPr>
        <p:txBody>
          <a:bodyPr/>
          <a:lstStyle/>
          <a:p>
            <a:r>
              <a:rPr lang="cs-CZ" b="1" dirty="0"/>
              <a:t>Antičástice</a:t>
            </a:r>
          </a:p>
        </p:txBody>
      </p:sp>
      <p:sp>
        <p:nvSpPr>
          <p:cNvPr id="6" name="Zástupný symbol pro obsah 5"/>
          <p:cNvSpPr>
            <a:spLocks noGrp="1"/>
          </p:cNvSpPr>
          <p:nvPr>
            <p:ph idx="1"/>
          </p:nvPr>
        </p:nvSpPr>
        <p:spPr>
          <a:xfrm>
            <a:off x="720727" y="1351489"/>
            <a:ext cx="6931358" cy="4946072"/>
          </a:xfrm>
        </p:spPr>
        <p:txBody>
          <a:bodyPr>
            <a:normAutofit fontScale="77500" lnSpcReduction="20000"/>
          </a:bodyPr>
          <a:lstStyle/>
          <a:p>
            <a:pPr>
              <a:lnSpc>
                <a:spcPct val="120000"/>
              </a:lnSpc>
            </a:pPr>
            <a:r>
              <a:rPr lang="cs-CZ" dirty="0"/>
              <a:t>Pokud jsou všechny fyzikální charakteristiky spadající do druhé z uvedených skupin charakteristik nulové, </a:t>
            </a:r>
            <a:r>
              <a:rPr lang="cs-CZ" u="sng" dirty="0"/>
              <a:t>nelze částici a antičástici odlišit žádnou fyzikální vlastností</a:t>
            </a:r>
            <a:r>
              <a:rPr lang="cs-CZ" dirty="0"/>
              <a:t>. </a:t>
            </a:r>
            <a:r>
              <a:rPr lang="cs-CZ" u="sng" dirty="0"/>
              <a:t>Částice je v tomto případě totožná se svou antičásticí</a:t>
            </a:r>
            <a:r>
              <a:rPr lang="cs-CZ" dirty="0"/>
              <a:t>, hovoříme též o </a:t>
            </a:r>
            <a:r>
              <a:rPr lang="cs-CZ" b="1" dirty="0">
                <a:solidFill>
                  <a:srgbClr val="0070C0"/>
                </a:solidFill>
              </a:rPr>
              <a:t>skutečně neutrální částici</a:t>
            </a:r>
            <a:r>
              <a:rPr lang="cs-CZ" dirty="0"/>
              <a:t>. </a:t>
            </a:r>
          </a:p>
          <a:p>
            <a:pPr>
              <a:lnSpc>
                <a:spcPct val="120000"/>
              </a:lnSpc>
            </a:pPr>
            <a:r>
              <a:rPr lang="cs-CZ" dirty="0"/>
              <a:t>Stručně se označuje jako </a:t>
            </a:r>
            <a:r>
              <a:rPr lang="cs-CZ" b="1" dirty="0"/>
              <a:t>neutrální částice</a:t>
            </a:r>
            <a:r>
              <a:rPr lang="cs-CZ" dirty="0"/>
              <a:t>, v tomto případě je třeba </a:t>
            </a:r>
            <a:r>
              <a:rPr lang="cs-CZ" b="1" dirty="0"/>
              <a:t>rozlišovat</a:t>
            </a:r>
            <a:r>
              <a:rPr lang="cs-CZ" dirty="0"/>
              <a:t> </a:t>
            </a:r>
            <a:r>
              <a:rPr lang="cs-CZ" u="sng" dirty="0"/>
              <a:t>neutrální částici</a:t>
            </a:r>
            <a:r>
              <a:rPr lang="cs-CZ" dirty="0"/>
              <a:t> a např. </a:t>
            </a:r>
            <a:r>
              <a:rPr lang="cs-CZ" u="sng" dirty="0"/>
              <a:t>elektricky neutrální částici</a:t>
            </a:r>
            <a:r>
              <a:rPr lang="cs-CZ" dirty="0"/>
              <a:t>, u které je nulový pouze elektrický náboj. </a:t>
            </a:r>
          </a:p>
          <a:p>
            <a:pPr>
              <a:lnSpc>
                <a:spcPct val="120000"/>
              </a:lnSpc>
            </a:pPr>
            <a:r>
              <a:rPr lang="cs-CZ" dirty="0"/>
              <a:t>Skutečně neutrální částicí je </a:t>
            </a:r>
            <a:r>
              <a:rPr lang="cs-CZ" b="1" i="1" dirty="0"/>
              <a:t>foton</a:t>
            </a:r>
            <a:r>
              <a:rPr lang="cs-CZ" dirty="0"/>
              <a:t>. </a:t>
            </a:r>
          </a:p>
          <a:p>
            <a:pPr>
              <a:lnSpc>
                <a:spcPct val="120000"/>
              </a:lnSpc>
            </a:pPr>
            <a:r>
              <a:rPr lang="cs-CZ" b="1" i="1" dirty="0"/>
              <a:t>Neutron</a:t>
            </a:r>
            <a:r>
              <a:rPr lang="cs-CZ" dirty="0"/>
              <a:t> je pouze elektricky neutrální. Antičástici neutronu</a:t>
            </a:r>
            <a:r>
              <a:rPr lang="cs-CZ" b="1" i="1" dirty="0"/>
              <a:t> je antineutron</a:t>
            </a:r>
            <a:r>
              <a:rPr lang="cs-CZ" dirty="0"/>
              <a:t> – můžeme ho od neutronu rozlišit např. právě směrem magnetického momentu</a:t>
            </a:r>
          </a:p>
          <a:p>
            <a:pPr>
              <a:lnSpc>
                <a:spcPct val="120000"/>
              </a:lnSpc>
            </a:pPr>
            <a:endParaRPr lang="cs-CZ" dirty="0"/>
          </a:p>
        </p:txBody>
      </p:sp>
      <p:pic>
        <p:nvPicPr>
          <p:cNvPr id="4" name="Obrázek 3">
            <a:extLst>
              <a:ext uri="{FF2B5EF4-FFF2-40B4-BE49-F238E27FC236}">
                <a16:creationId xmlns:a16="http://schemas.microsoft.com/office/drawing/2014/main" id="{8F7C8B1D-6917-42F5-B30D-F29C788D5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9345" y="1853352"/>
            <a:ext cx="3200400" cy="3810000"/>
          </a:xfrm>
          <a:prstGeom prst="rect">
            <a:avLst/>
          </a:prstGeom>
        </p:spPr>
      </p:pic>
      <p:sp>
        <p:nvSpPr>
          <p:cNvPr id="5" name="TextovéPole 4">
            <a:extLst>
              <a:ext uri="{FF2B5EF4-FFF2-40B4-BE49-F238E27FC236}">
                <a16:creationId xmlns:a16="http://schemas.microsoft.com/office/drawing/2014/main" id="{596628B6-C10F-4303-B025-B4FDA11ABC52}"/>
              </a:ext>
            </a:extLst>
          </p:cNvPr>
          <p:cNvSpPr txBox="1"/>
          <p:nvPr/>
        </p:nvSpPr>
        <p:spPr>
          <a:xfrm>
            <a:off x="6463215" y="820236"/>
            <a:ext cx="5353547" cy="369332"/>
          </a:xfrm>
          <a:prstGeom prst="rect">
            <a:avLst/>
          </a:prstGeom>
          <a:solidFill>
            <a:srgbClr val="FFFF00"/>
          </a:solidFill>
          <a:ln>
            <a:solidFill>
              <a:schemeClr val="accent1"/>
            </a:solidFill>
          </a:ln>
        </p:spPr>
        <p:txBody>
          <a:bodyPr wrap="square" rtlCol="0">
            <a:spAutoFit/>
          </a:bodyPr>
          <a:lstStyle/>
          <a:p>
            <a:pPr algn="ctr"/>
            <a:r>
              <a:rPr lang="cs-CZ" dirty="0"/>
              <a:t>I antičástice patří do běžného světa</a:t>
            </a:r>
          </a:p>
        </p:txBody>
      </p:sp>
    </p:spTree>
    <p:extLst>
      <p:ext uri="{BB962C8B-B14F-4D97-AF65-F5344CB8AC3E}">
        <p14:creationId xmlns:p14="http://schemas.microsoft.com/office/powerpoint/2010/main" val="1238619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ext Box 4"/>
          <p:cNvSpPr txBox="1">
            <a:spLocks noChangeArrowheads="1"/>
          </p:cNvSpPr>
          <p:nvPr/>
        </p:nvSpPr>
        <p:spPr bwMode="auto">
          <a:xfrm>
            <a:off x="0" y="70335"/>
            <a:ext cx="1219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altLang="cs-CZ" sz="4000" b="1" dirty="0"/>
              <a:t>ANIHILACE</a:t>
            </a:r>
          </a:p>
        </p:txBody>
      </p:sp>
      <p:sp>
        <p:nvSpPr>
          <p:cNvPr id="168966" name="Rectangle 6"/>
          <p:cNvSpPr>
            <a:spLocks noChangeArrowheads="1"/>
          </p:cNvSpPr>
          <p:nvPr/>
        </p:nvSpPr>
        <p:spPr bwMode="auto">
          <a:xfrm>
            <a:off x="512465" y="917984"/>
            <a:ext cx="110632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cs-CZ" altLang="cs-CZ" sz="2000" u="sng" dirty="0"/>
              <a:t>HMOTA + ANTIHMOTA </a:t>
            </a:r>
            <a:r>
              <a:rPr lang="cs-CZ" altLang="cs-CZ" sz="2000" dirty="0">
                <a:sym typeface="Wingdings" panose="05000000000000000000" pitchFamily="2" charset="2"/>
              </a:rPr>
              <a:t> </a:t>
            </a:r>
            <a:r>
              <a:rPr lang="cs-CZ" altLang="cs-CZ" sz="2000" b="1" dirty="0">
                <a:solidFill>
                  <a:srgbClr val="0070C0"/>
                </a:solidFill>
              </a:rPr>
              <a:t>anihilace</a:t>
            </a:r>
            <a:r>
              <a:rPr lang="cs-CZ" altLang="cs-CZ" sz="2000" dirty="0"/>
              <a:t> → přeměna hmoty na fotony a mezony → mezony se rozpadají v konečném důsledku na fotony a neutrina → uvolnění energie:</a:t>
            </a:r>
          </a:p>
        </p:txBody>
      </p:sp>
      <p:sp>
        <p:nvSpPr>
          <p:cNvPr id="168967" name="Rectangle 7"/>
          <p:cNvSpPr>
            <a:spLocks noChangeArrowheads="1"/>
          </p:cNvSpPr>
          <p:nvPr/>
        </p:nvSpPr>
        <p:spPr bwMode="auto">
          <a:xfrm>
            <a:off x="3033063" y="1576854"/>
            <a:ext cx="12666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cs-CZ" altLang="cs-CZ" sz="2800" b="1" dirty="0">
                <a:solidFill>
                  <a:srgbClr val="0070C0"/>
                </a:solidFill>
              </a:rPr>
              <a:t>E = mc</a:t>
            </a:r>
            <a:r>
              <a:rPr lang="cs-CZ" altLang="cs-CZ" sz="2800" b="1" baseline="30000" dirty="0">
                <a:solidFill>
                  <a:srgbClr val="0070C0"/>
                </a:solidFill>
              </a:rPr>
              <a:t>2</a:t>
            </a:r>
          </a:p>
        </p:txBody>
      </p:sp>
      <p:sp>
        <p:nvSpPr>
          <p:cNvPr id="168968" name="Rectangle 8"/>
          <p:cNvSpPr>
            <a:spLocks noChangeArrowheads="1"/>
          </p:cNvSpPr>
          <p:nvPr/>
        </p:nvSpPr>
        <p:spPr bwMode="auto">
          <a:xfrm>
            <a:off x="580340" y="2096548"/>
            <a:ext cx="4203437"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nchor="ctr">
            <a:spAutoFit/>
          </a:bodyPr>
          <a:lstStyle/>
          <a:p>
            <a:r>
              <a:rPr lang="cs-CZ" altLang="cs-CZ" sz="2000" dirty="0"/>
              <a:t>přeměna klidové hmotnosti (energie) na energii → </a:t>
            </a:r>
            <a:r>
              <a:rPr lang="cs-CZ" altLang="cs-CZ" sz="2000" b="1" dirty="0">
                <a:solidFill>
                  <a:srgbClr val="FF0000"/>
                </a:solidFill>
              </a:rPr>
              <a:t>nejkompaktnější zdroj energie</a:t>
            </a:r>
          </a:p>
        </p:txBody>
      </p:sp>
      <p:sp>
        <p:nvSpPr>
          <p:cNvPr id="168969" name="Rectangle 9"/>
          <p:cNvSpPr>
            <a:spLocks noChangeArrowheads="1"/>
          </p:cNvSpPr>
          <p:nvPr/>
        </p:nvSpPr>
        <p:spPr bwMode="auto">
          <a:xfrm>
            <a:off x="532563" y="3187264"/>
            <a:ext cx="427496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cs-CZ" altLang="cs-CZ" sz="2000" dirty="0"/>
              <a:t>Počátek vesmíru → téměř shodné množství hmoty a antihmoty → obrovská anihilace (vzniká </a:t>
            </a:r>
            <a:r>
              <a:rPr lang="cs-CZ" altLang="cs-CZ" sz="2000" b="1" dirty="0">
                <a:solidFill>
                  <a:srgbClr val="FF0000"/>
                </a:solidFill>
              </a:rPr>
              <a:t>reliktní záření</a:t>
            </a:r>
            <a:r>
              <a:rPr lang="cs-CZ" altLang="cs-CZ" sz="2000" dirty="0"/>
              <a:t>) – </a:t>
            </a:r>
            <a:r>
              <a:rPr lang="cs-CZ" altLang="cs-CZ" sz="2000" u="sng" dirty="0"/>
              <a:t>malý přebytek hmoty zůstává</a:t>
            </a:r>
          </a:p>
        </p:txBody>
      </p:sp>
      <p:pic>
        <p:nvPicPr>
          <p:cNvPr id="168970" name="Picture 10"/>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7977" y="1572045"/>
            <a:ext cx="48244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71" name="Text Box 11"/>
          <p:cNvSpPr txBox="1">
            <a:spLocks noChangeArrowheads="1"/>
          </p:cNvSpPr>
          <p:nvPr/>
        </p:nvSpPr>
        <p:spPr bwMode="auto">
          <a:xfrm>
            <a:off x="5174901" y="3996119"/>
            <a:ext cx="39389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400" dirty="0">
                <a:solidFill>
                  <a:srgbClr val="0070C0"/>
                </a:solidFill>
              </a:rPr>
              <a:t>Největší anihilace v našem vesmíru nastala na jeho počátku a jejím pozůstatkem je reliktní záření</a:t>
            </a: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860" y="4561953"/>
            <a:ext cx="6004528" cy="2069412"/>
          </a:xfrm>
          <a:prstGeom prst="rect">
            <a:avLst/>
          </a:prstGeom>
        </p:spPr>
      </p:pic>
      <p:pic>
        <p:nvPicPr>
          <p:cNvPr id="5" name="Obrázek 4">
            <a:extLst>
              <a:ext uri="{FF2B5EF4-FFF2-40B4-BE49-F238E27FC236}">
                <a16:creationId xmlns:a16="http://schemas.microsoft.com/office/drawing/2014/main" id="{7D596573-4476-49AD-BFA5-F1A958B50F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3854" y="3950117"/>
            <a:ext cx="2603753" cy="2603753"/>
          </a:xfrm>
          <a:prstGeom prst="rect">
            <a:avLst/>
          </a:prstGeom>
          <a:ln>
            <a:solidFill>
              <a:schemeClr val="tx1"/>
            </a:solidFill>
          </a:ln>
        </p:spPr>
      </p:pic>
    </p:spTree>
    <p:extLst>
      <p:ext uri="{BB962C8B-B14F-4D97-AF65-F5344CB8AC3E}">
        <p14:creationId xmlns:p14="http://schemas.microsoft.com/office/powerpoint/2010/main" val="2430790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6280220" y="526293"/>
            <a:ext cx="5911780" cy="4358116"/>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cs-CZ" sz="2800" b="1" dirty="0">
                <a:solidFill>
                  <a:srgbClr val="FF0000"/>
                </a:solidFill>
              </a:rPr>
              <a:t>e</a:t>
            </a:r>
            <a:r>
              <a:rPr lang="cs-CZ" sz="2800" b="1" baseline="30000" dirty="0">
                <a:solidFill>
                  <a:srgbClr val="FF0000"/>
                </a:solidFill>
              </a:rPr>
              <a:t>-</a:t>
            </a:r>
            <a:r>
              <a:rPr lang="cs-CZ" sz="2800" b="1" dirty="0">
                <a:solidFill>
                  <a:srgbClr val="FF0000"/>
                </a:solidFill>
              </a:rPr>
              <a:t> + e</a:t>
            </a:r>
            <a:r>
              <a:rPr lang="cs-CZ" sz="2800" b="1" baseline="30000" dirty="0">
                <a:solidFill>
                  <a:srgbClr val="FF0000"/>
                </a:solidFill>
              </a:rPr>
              <a:t>+</a:t>
            </a:r>
            <a:r>
              <a:rPr lang="cs-CZ" sz="2800" dirty="0">
                <a:solidFill>
                  <a:srgbClr val="FF0000"/>
                </a:solidFill>
              </a:rPr>
              <a:t> </a:t>
            </a:r>
            <a:r>
              <a:rPr lang="cs-CZ" sz="2800" dirty="0">
                <a:solidFill>
                  <a:srgbClr val="FF0000"/>
                </a:solidFill>
                <a:sym typeface="Wingdings" panose="05000000000000000000" pitchFamily="2" charset="2"/>
              </a:rPr>
              <a:t> </a:t>
            </a:r>
            <a:r>
              <a:rPr lang="cs-CZ" sz="2800" dirty="0">
                <a:latin typeface="Symbol" panose="05050102010706020507" pitchFamily="18" charset="2"/>
                <a:sym typeface="Wingdings" panose="05000000000000000000" pitchFamily="2" charset="2"/>
              </a:rPr>
              <a:t>g</a:t>
            </a:r>
            <a:r>
              <a:rPr lang="cs-CZ" sz="2800" dirty="0">
                <a:sym typeface="Wingdings" panose="05000000000000000000" pitchFamily="2" charset="2"/>
              </a:rPr>
              <a:t> + </a:t>
            </a:r>
            <a:r>
              <a:rPr lang="cs-CZ" sz="2800" dirty="0">
                <a:latin typeface="Symbol" panose="05050102010706020507" pitchFamily="18" charset="2"/>
                <a:sym typeface="Wingdings" panose="05000000000000000000" pitchFamily="2" charset="2"/>
              </a:rPr>
              <a:t>g</a:t>
            </a:r>
            <a:r>
              <a:rPr lang="cs-CZ" sz="2800" dirty="0">
                <a:sym typeface="Wingdings" panose="05000000000000000000" pitchFamily="2" charset="2"/>
              </a:rPr>
              <a:t> </a:t>
            </a:r>
          </a:p>
          <a:p>
            <a:pPr marL="285750" indent="-285750">
              <a:lnSpc>
                <a:spcPct val="90000"/>
              </a:lnSpc>
            </a:pPr>
            <a:r>
              <a:rPr lang="cs-CZ" sz="2800" dirty="0">
                <a:sym typeface="Wingdings" panose="05000000000000000000" pitchFamily="2" charset="2"/>
              </a:rPr>
              <a:t>(veškerá hmota-klidová energie                          na kinetickou energii)</a:t>
            </a:r>
          </a:p>
          <a:p>
            <a:pPr marL="285750" indent="-285750">
              <a:lnSpc>
                <a:spcPct val="90000"/>
              </a:lnSpc>
            </a:pPr>
            <a:endParaRPr lang="cs-CZ" sz="2800" dirty="0">
              <a:sym typeface="Wingdings" panose="05000000000000000000" pitchFamily="2" charset="2"/>
            </a:endParaRPr>
          </a:p>
          <a:p>
            <a:pPr marL="285750" indent="-285750">
              <a:lnSpc>
                <a:spcPct val="90000"/>
              </a:lnSpc>
              <a:buFont typeface="Arial" panose="020B0604020202020204" pitchFamily="34" charset="0"/>
              <a:buChar char="•"/>
            </a:pPr>
            <a:r>
              <a:rPr lang="cs-CZ" sz="2800" b="1" dirty="0">
                <a:solidFill>
                  <a:srgbClr val="FF0000"/>
                </a:solidFill>
                <a:sym typeface="Wingdings" panose="05000000000000000000" pitchFamily="2" charset="2"/>
              </a:rPr>
              <a:t>Anihilace (anti)p</a:t>
            </a:r>
            <a:r>
              <a:rPr lang="cs-CZ" sz="2800" dirty="0">
                <a:solidFill>
                  <a:srgbClr val="FF0000"/>
                </a:solidFill>
                <a:sym typeface="Wingdings" panose="05000000000000000000" pitchFamily="2" charset="2"/>
              </a:rPr>
              <a:t> a (anti)</a:t>
            </a:r>
            <a:r>
              <a:rPr lang="cs-CZ" sz="2800" b="1" dirty="0">
                <a:solidFill>
                  <a:srgbClr val="FF0000"/>
                </a:solidFill>
                <a:sym typeface="Wingdings" panose="05000000000000000000" pitchFamily="2" charset="2"/>
              </a:rPr>
              <a:t>n</a:t>
            </a:r>
            <a:r>
              <a:rPr lang="cs-CZ" sz="2800" b="1" baseline="30000" dirty="0">
                <a:solidFill>
                  <a:srgbClr val="FF0000"/>
                </a:solidFill>
                <a:sym typeface="Wingdings" panose="05000000000000000000" pitchFamily="2" charset="2"/>
              </a:rPr>
              <a:t>0</a:t>
            </a:r>
            <a:r>
              <a:rPr lang="cs-CZ" sz="2800" dirty="0">
                <a:solidFill>
                  <a:srgbClr val="FF0000"/>
                </a:solidFill>
                <a:sym typeface="Wingdings" panose="05000000000000000000" pitchFamily="2" charset="2"/>
              </a:rPr>
              <a:t>  </a:t>
            </a:r>
          </a:p>
          <a:p>
            <a:pPr marL="285750" indent="-285750">
              <a:lnSpc>
                <a:spcPct val="90000"/>
              </a:lnSpc>
            </a:pPr>
            <a:r>
              <a:rPr lang="cs-CZ" sz="2800" dirty="0">
                <a:solidFill>
                  <a:srgbClr val="FF0000"/>
                </a:solidFill>
                <a:sym typeface="Wingdings" panose="05000000000000000000" pitchFamily="2" charset="2"/>
              </a:rPr>
              <a:t>    </a:t>
            </a:r>
            <a:r>
              <a:rPr lang="cs-CZ" sz="2800" dirty="0">
                <a:sym typeface="Wingdings" panose="05000000000000000000" pitchFamily="2" charset="2"/>
              </a:rPr>
              <a:t>rozpad na m</a:t>
            </a:r>
            <a:r>
              <a:rPr lang="cs-CZ" sz="2800" dirty="0"/>
              <a:t>ezony </a:t>
            </a:r>
          </a:p>
          <a:p>
            <a:pPr marL="742950" lvl="1" indent="-285750">
              <a:lnSpc>
                <a:spcPct val="90000"/>
              </a:lnSpc>
              <a:buFont typeface="Arial" panose="020B0604020202020204" pitchFamily="34" charset="0"/>
              <a:buChar char="•"/>
            </a:pPr>
            <a:r>
              <a:rPr lang="cs-CZ" sz="2800" dirty="0">
                <a:sym typeface="Wingdings" panose="05000000000000000000" pitchFamily="2" charset="2"/>
              </a:rPr>
              <a:t>mezony  </a:t>
            </a:r>
            <a:r>
              <a:rPr lang="cs-CZ" sz="2800" dirty="0" err="1">
                <a:sym typeface="Wingdings" panose="05000000000000000000" pitchFamily="2" charset="2"/>
              </a:rPr>
              <a:t>miony</a:t>
            </a:r>
            <a:r>
              <a:rPr lang="cs-CZ" sz="2800" dirty="0">
                <a:sym typeface="Wingdings" panose="05000000000000000000" pitchFamily="2" charset="2"/>
              </a:rPr>
              <a:t> + neutrina</a:t>
            </a:r>
          </a:p>
          <a:p>
            <a:pPr marL="742950" lvl="1" indent="-285750">
              <a:lnSpc>
                <a:spcPct val="90000"/>
              </a:lnSpc>
              <a:buFont typeface="Arial" panose="020B0604020202020204" pitchFamily="34" charset="0"/>
              <a:buChar char="•"/>
            </a:pPr>
            <a:r>
              <a:rPr lang="cs-CZ" sz="2800" dirty="0" err="1">
                <a:sym typeface="Wingdings" panose="05000000000000000000" pitchFamily="2" charset="2"/>
              </a:rPr>
              <a:t>miony</a:t>
            </a:r>
            <a:r>
              <a:rPr lang="cs-CZ" sz="2800" dirty="0">
                <a:sym typeface="Wingdings" panose="05000000000000000000" pitchFamily="2" charset="2"/>
              </a:rPr>
              <a:t>  e</a:t>
            </a:r>
            <a:r>
              <a:rPr lang="cs-CZ" sz="2800" baseline="30000" dirty="0">
                <a:sym typeface="Wingdings" panose="05000000000000000000" pitchFamily="2" charset="2"/>
              </a:rPr>
              <a:t>-</a:t>
            </a:r>
            <a:r>
              <a:rPr lang="cs-CZ" sz="2800" dirty="0">
                <a:sym typeface="Wingdings" panose="05000000000000000000" pitchFamily="2" charset="2"/>
              </a:rPr>
              <a:t> + neutrina </a:t>
            </a:r>
          </a:p>
          <a:p>
            <a:pPr marL="742950" lvl="1" indent="-285750">
              <a:lnSpc>
                <a:spcPct val="90000"/>
              </a:lnSpc>
              <a:buFont typeface="Arial" panose="020B0604020202020204" pitchFamily="34" charset="0"/>
              <a:buChar char="•"/>
            </a:pPr>
            <a:r>
              <a:rPr lang="cs-CZ" sz="2800" dirty="0">
                <a:sym typeface="Wingdings" panose="05000000000000000000" pitchFamily="2" charset="2"/>
              </a:rPr>
              <a:t>e</a:t>
            </a:r>
            <a:r>
              <a:rPr lang="cs-CZ" sz="2800" baseline="30000" dirty="0">
                <a:sym typeface="Wingdings" panose="05000000000000000000" pitchFamily="2" charset="2"/>
              </a:rPr>
              <a:t>-</a:t>
            </a:r>
            <a:r>
              <a:rPr lang="cs-CZ" sz="2800" dirty="0">
                <a:sym typeface="Wingdings" panose="05000000000000000000" pitchFamily="2" charset="2"/>
              </a:rPr>
              <a:t> reagují s e</a:t>
            </a:r>
            <a:r>
              <a:rPr lang="cs-CZ" sz="2800" baseline="30000" dirty="0">
                <a:sym typeface="Wingdings" panose="05000000000000000000" pitchFamily="2" charset="2"/>
              </a:rPr>
              <a:t>+</a:t>
            </a:r>
            <a:r>
              <a:rPr lang="cs-CZ" sz="2800" dirty="0">
                <a:sym typeface="Wingdings" panose="05000000000000000000" pitchFamily="2" charset="2"/>
              </a:rPr>
              <a:t>  fotony </a:t>
            </a:r>
            <a:r>
              <a:rPr lang="cs-CZ" sz="2800" dirty="0">
                <a:latin typeface="Symbol" panose="05050102010706020507" pitchFamily="18" charset="2"/>
                <a:sym typeface="Wingdings" panose="05000000000000000000" pitchFamily="2" charset="2"/>
              </a:rPr>
              <a:t>g</a:t>
            </a:r>
            <a:r>
              <a:rPr lang="cs-CZ" sz="2800" dirty="0">
                <a:sym typeface="Wingdings" panose="05000000000000000000" pitchFamily="2" charset="2"/>
              </a:rPr>
              <a:t> + neutrina </a:t>
            </a:r>
          </a:p>
          <a:p>
            <a:pPr marL="742950" lvl="1" indent="-285750">
              <a:lnSpc>
                <a:spcPct val="90000"/>
              </a:lnSpc>
            </a:pPr>
            <a:r>
              <a:rPr lang="cs-CZ" sz="2800" dirty="0">
                <a:sym typeface="Wingdings" panose="05000000000000000000" pitchFamily="2" charset="2"/>
              </a:rPr>
              <a:t>(ta mají malinkatou hmotnost)</a:t>
            </a:r>
            <a:endParaRPr lang="cs-CZ" sz="2800" dirty="0"/>
          </a:p>
        </p:txBody>
      </p:sp>
      <p:sp>
        <p:nvSpPr>
          <p:cNvPr id="15" name="Nadpis 1"/>
          <p:cNvSpPr txBox="1">
            <a:spLocks/>
          </p:cNvSpPr>
          <p:nvPr/>
        </p:nvSpPr>
        <p:spPr>
          <a:xfrm>
            <a:off x="2152650" y="157306"/>
            <a:ext cx="4329298" cy="10717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b="1" dirty="0"/>
              <a:t>ANIHILACE</a:t>
            </a:r>
          </a:p>
        </p:txBody>
      </p:sp>
      <p:pic>
        <p:nvPicPr>
          <p:cNvPr id="20" name="Obrázek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725" y="3626250"/>
            <a:ext cx="4435434" cy="2938475"/>
          </a:xfrm>
          <a:prstGeom prst="rect">
            <a:avLst/>
          </a:prstGeom>
        </p:spPr>
      </p:pic>
      <p:sp>
        <p:nvSpPr>
          <p:cNvPr id="21" name="Obdélník 20"/>
          <p:cNvSpPr/>
          <p:nvPr/>
        </p:nvSpPr>
        <p:spPr>
          <a:xfrm>
            <a:off x="5299927" y="5124659"/>
            <a:ext cx="6607370" cy="1421928"/>
          </a:xfrm>
          <a:prstGeom prst="rect">
            <a:avLst/>
          </a:prstGeom>
          <a:solidFill>
            <a:srgbClr val="FFFF00"/>
          </a:solidFill>
          <a:ln>
            <a:solidFill>
              <a:schemeClr val="accent1"/>
            </a:solidFill>
          </a:ln>
        </p:spPr>
        <p:txBody>
          <a:bodyPr wrap="square">
            <a:spAutoFit/>
          </a:bodyPr>
          <a:lstStyle/>
          <a:p>
            <a:pPr algn="just">
              <a:lnSpc>
                <a:spcPct val="80000"/>
              </a:lnSpc>
            </a:pPr>
            <a:r>
              <a:rPr lang="en-US" dirty="0"/>
              <a:t>Computer-processed streamer chamber photograph of the tracks</a:t>
            </a:r>
            <a:r>
              <a:rPr lang="cs-CZ" dirty="0"/>
              <a:t>            </a:t>
            </a:r>
            <a:r>
              <a:rPr lang="en-US" dirty="0"/>
              <a:t>of subatomic particles produced in a proton- antiproton collision at </a:t>
            </a:r>
            <a:r>
              <a:rPr lang="cs-CZ" dirty="0"/>
              <a:t>  </a:t>
            </a:r>
            <a:r>
              <a:rPr lang="en-US" dirty="0"/>
              <a:t>a total energy of 900 GeV</a:t>
            </a:r>
            <a:r>
              <a:rPr lang="cs-CZ" dirty="0"/>
              <a:t> (</a:t>
            </a:r>
            <a:r>
              <a:rPr lang="en-US" dirty="0"/>
              <a:t>CERN</a:t>
            </a:r>
            <a:r>
              <a:rPr lang="cs-CZ" dirty="0"/>
              <a:t>)</a:t>
            </a:r>
            <a:r>
              <a:rPr lang="en-US" dirty="0"/>
              <a:t>. The proton &amp; antiproton have come in from the sides of the picture &amp; annihilated at </a:t>
            </a:r>
            <a:r>
              <a:rPr lang="en-US" dirty="0" err="1"/>
              <a:t>centre</a:t>
            </a:r>
            <a:r>
              <a:rPr lang="en-US" dirty="0"/>
              <a:t> into pure energy; this energy </a:t>
            </a:r>
            <a:r>
              <a:rPr lang="en-US" dirty="0" err="1"/>
              <a:t>rematerialises</a:t>
            </a:r>
            <a:r>
              <a:rPr lang="en-US" dirty="0"/>
              <a:t> in a spray of new particles, mostly </a:t>
            </a:r>
            <a:r>
              <a:rPr lang="en-US" dirty="0" err="1"/>
              <a:t>pions</a:t>
            </a:r>
            <a:r>
              <a:rPr lang="en-US" dirty="0"/>
              <a:t>. Recorded 1985. </a:t>
            </a:r>
          </a:p>
        </p:txBody>
      </p:sp>
      <p:pic>
        <p:nvPicPr>
          <p:cNvPr id="24" name="Obrázek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113" y="992076"/>
            <a:ext cx="5903865" cy="2364074"/>
          </a:xfrm>
          <a:prstGeom prst="rect">
            <a:avLst/>
          </a:prstGeom>
        </p:spPr>
      </p:pic>
    </p:spTree>
    <p:extLst>
      <p:ext uri="{BB962C8B-B14F-4D97-AF65-F5344CB8AC3E}">
        <p14:creationId xmlns:p14="http://schemas.microsoft.com/office/powerpoint/2010/main" val="2234855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idx="4294967295"/>
          </p:nvPr>
        </p:nvSpPr>
        <p:spPr>
          <a:xfrm>
            <a:off x="1839863" y="344184"/>
            <a:ext cx="4304759" cy="484187"/>
          </a:xfrm>
        </p:spPr>
        <p:txBody>
          <a:bodyPr>
            <a:noAutofit/>
          </a:bodyPr>
          <a:lstStyle/>
          <a:p>
            <a:r>
              <a:rPr lang="cs-CZ" altLang="cs-CZ" sz="4000" b="1" dirty="0"/>
              <a:t>ZDROJE ANTIHMOTY</a:t>
            </a:r>
          </a:p>
        </p:txBody>
      </p:sp>
      <p:pic>
        <p:nvPicPr>
          <p:cNvPr id="69645" name="Picture 13"/>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7381632" y="512459"/>
            <a:ext cx="4084875" cy="27516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7" name="Text Box 5"/>
          <p:cNvSpPr txBox="1">
            <a:spLocks noChangeArrowheads="1"/>
          </p:cNvSpPr>
          <p:nvPr/>
        </p:nvSpPr>
        <p:spPr bwMode="auto">
          <a:xfrm>
            <a:off x="256455" y="891151"/>
            <a:ext cx="25609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800" b="1" dirty="0">
                <a:solidFill>
                  <a:srgbClr val="FF0000"/>
                </a:solidFill>
              </a:rPr>
              <a:t>Přírodní zdroje :</a:t>
            </a:r>
          </a:p>
        </p:txBody>
      </p:sp>
      <p:sp>
        <p:nvSpPr>
          <p:cNvPr id="69638" name="Text Box 6"/>
          <p:cNvSpPr txBox="1">
            <a:spLocks noChangeArrowheads="1"/>
          </p:cNvSpPr>
          <p:nvPr/>
        </p:nvSpPr>
        <p:spPr bwMode="auto">
          <a:xfrm>
            <a:off x="256454" y="3940291"/>
            <a:ext cx="23408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800" b="1" dirty="0">
                <a:solidFill>
                  <a:srgbClr val="FF0000"/>
                </a:solidFill>
              </a:rPr>
              <a:t>Umělé zdroje :</a:t>
            </a:r>
          </a:p>
        </p:txBody>
      </p:sp>
      <p:sp>
        <p:nvSpPr>
          <p:cNvPr id="69639" name="Text Box 7"/>
          <p:cNvSpPr txBox="1">
            <a:spLocks noChangeArrowheads="1"/>
          </p:cNvSpPr>
          <p:nvPr/>
        </p:nvSpPr>
        <p:spPr bwMode="auto">
          <a:xfrm>
            <a:off x="1369316" y="1425020"/>
            <a:ext cx="406874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buAutoNum type="arabicParenR"/>
            </a:pPr>
            <a:r>
              <a:rPr lang="cs-CZ" altLang="cs-CZ" sz="1800" b="1" dirty="0">
                <a:solidFill>
                  <a:srgbClr val="0070C0"/>
                </a:solidFill>
              </a:rPr>
              <a:t>Rozpad beta plus </a:t>
            </a:r>
            <a:r>
              <a:rPr lang="cs-CZ" altLang="cs-CZ" sz="1800" dirty="0"/>
              <a:t>– zdroj pozitronů</a:t>
            </a:r>
          </a:p>
          <a:p>
            <a:pPr marL="0" indent="0"/>
            <a:r>
              <a:rPr lang="cs-CZ" altLang="cs-CZ" sz="1800" dirty="0"/>
              <a:t>	Např. </a:t>
            </a:r>
            <a:r>
              <a:rPr lang="cs-CZ" altLang="cs-CZ" sz="1800" baseline="30000" dirty="0"/>
              <a:t>22</a:t>
            </a:r>
            <a:r>
              <a:rPr lang="cs-CZ" altLang="cs-CZ" sz="1800" dirty="0"/>
              <a:t>Na </a:t>
            </a:r>
            <a:r>
              <a:rPr lang="cs-CZ" altLang="cs-CZ" sz="1800" dirty="0">
                <a:sym typeface="Wingdings" panose="05000000000000000000" pitchFamily="2" charset="2"/>
              </a:rPr>
              <a:t></a:t>
            </a:r>
            <a:r>
              <a:rPr lang="cs-CZ" altLang="cs-CZ" sz="1800" dirty="0"/>
              <a:t> </a:t>
            </a:r>
            <a:r>
              <a:rPr lang="cs-CZ" altLang="cs-CZ" sz="1800" baseline="30000" dirty="0"/>
              <a:t>22</a:t>
            </a:r>
            <a:r>
              <a:rPr lang="cs-CZ" altLang="cs-CZ" sz="1800" dirty="0"/>
              <a:t>Ne </a:t>
            </a:r>
            <a:r>
              <a:rPr lang="cs-CZ" altLang="cs-CZ" sz="1800" dirty="0">
                <a:sym typeface="Wingdings" panose="05000000000000000000" pitchFamily="2" charset="2"/>
              </a:rPr>
              <a:t>+ </a:t>
            </a:r>
            <a:r>
              <a:rPr lang="cs-CZ" altLang="cs-CZ" sz="1800" b="1" dirty="0"/>
              <a:t>e</a:t>
            </a:r>
            <a:r>
              <a:rPr lang="cs-CZ" altLang="cs-CZ" sz="1800" b="1" baseline="30000" dirty="0"/>
              <a:t>+</a:t>
            </a:r>
            <a:r>
              <a:rPr lang="cs-CZ" altLang="cs-CZ" sz="1800" baseline="30000" dirty="0"/>
              <a:t> </a:t>
            </a:r>
            <a:r>
              <a:rPr lang="cs-CZ" altLang="cs-CZ" sz="1800" dirty="0"/>
              <a:t>+ </a:t>
            </a:r>
            <a:r>
              <a:rPr lang="cs-CZ" altLang="cs-CZ" sz="1800" i="1" dirty="0">
                <a:latin typeface="Symbol" panose="05050102010706020507" pitchFamily="18" charset="2"/>
              </a:rPr>
              <a:t>n</a:t>
            </a:r>
            <a:r>
              <a:rPr lang="cs-CZ" altLang="cs-CZ" sz="1800" baseline="-25000" dirty="0"/>
              <a:t>e</a:t>
            </a:r>
          </a:p>
          <a:p>
            <a:pPr marL="1341438" indent="-1341438">
              <a:tabLst>
                <a:tab pos="1484313" algn="l"/>
              </a:tabLst>
            </a:pPr>
            <a:r>
              <a:rPr lang="cs-CZ" altLang="cs-CZ" sz="1800" dirty="0"/>
              <a:t> 	  </a:t>
            </a:r>
            <a:r>
              <a:rPr lang="cs-CZ" altLang="cs-CZ" sz="1800" baseline="30000" dirty="0"/>
              <a:t>27</a:t>
            </a:r>
            <a:r>
              <a:rPr lang="cs-CZ" altLang="cs-CZ" sz="1800" dirty="0"/>
              <a:t>Si </a:t>
            </a:r>
            <a:r>
              <a:rPr lang="cs-CZ" altLang="cs-CZ" sz="1800" dirty="0">
                <a:sym typeface="Wingdings" panose="05000000000000000000" pitchFamily="2" charset="2"/>
              </a:rPr>
              <a:t></a:t>
            </a:r>
            <a:r>
              <a:rPr lang="cs-CZ" altLang="cs-CZ" sz="1800" dirty="0"/>
              <a:t> </a:t>
            </a:r>
            <a:r>
              <a:rPr lang="cs-CZ" altLang="cs-CZ" sz="1800" baseline="30000" dirty="0"/>
              <a:t>27</a:t>
            </a:r>
            <a:r>
              <a:rPr lang="cs-CZ" altLang="cs-CZ" sz="1800" dirty="0"/>
              <a:t>Al </a:t>
            </a:r>
            <a:r>
              <a:rPr lang="cs-CZ" altLang="cs-CZ" sz="1800" dirty="0">
                <a:sym typeface="Wingdings" panose="05000000000000000000" pitchFamily="2" charset="2"/>
              </a:rPr>
              <a:t>+ </a:t>
            </a:r>
            <a:r>
              <a:rPr lang="cs-CZ" altLang="cs-CZ" sz="1800" b="1" dirty="0"/>
              <a:t>e</a:t>
            </a:r>
            <a:r>
              <a:rPr lang="cs-CZ" altLang="cs-CZ" sz="1800" b="1" baseline="30000" dirty="0"/>
              <a:t>+</a:t>
            </a:r>
            <a:r>
              <a:rPr lang="cs-CZ" altLang="cs-CZ" sz="1800" baseline="30000" dirty="0"/>
              <a:t> </a:t>
            </a:r>
            <a:r>
              <a:rPr lang="cs-CZ" altLang="cs-CZ" sz="1800" dirty="0"/>
              <a:t>+ </a:t>
            </a:r>
            <a:r>
              <a:rPr lang="cs-CZ" altLang="cs-CZ" sz="1800" i="1" dirty="0">
                <a:latin typeface="Symbol" panose="05050102010706020507" pitchFamily="18" charset="2"/>
              </a:rPr>
              <a:t>n</a:t>
            </a:r>
            <a:r>
              <a:rPr lang="cs-CZ" altLang="cs-CZ" sz="1800" baseline="-25000" dirty="0"/>
              <a:t>e</a:t>
            </a:r>
            <a:endParaRPr lang="cs-CZ" altLang="cs-CZ" sz="1800" dirty="0"/>
          </a:p>
          <a:p>
            <a:pPr marL="0" indent="0"/>
            <a:endParaRPr lang="cs-CZ" altLang="cs-CZ" sz="1800" dirty="0"/>
          </a:p>
        </p:txBody>
      </p:sp>
      <p:sp>
        <p:nvSpPr>
          <p:cNvPr id="69640" name="Text Box 8"/>
          <p:cNvSpPr txBox="1">
            <a:spLocks noChangeArrowheads="1"/>
          </p:cNvSpPr>
          <p:nvPr/>
        </p:nvSpPr>
        <p:spPr bwMode="auto">
          <a:xfrm>
            <a:off x="1369315" y="2313572"/>
            <a:ext cx="48958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b="1" dirty="0">
                <a:solidFill>
                  <a:srgbClr val="0070C0"/>
                </a:solidFill>
              </a:rPr>
              <a:t>2) Kosmické záření </a:t>
            </a:r>
            <a:r>
              <a:rPr lang="cs-CZ" altLang="cs-CZ" dirty="0"/>
              <a:t>– srážka částic (jader)</a:t>
            </a:r>
          </a:p>
          <a:p>
            <a:r>
              <a:rPr lang="cs-CZ" altLang="cs-CZ" dirty="0"/>
              <a:t>         s vysokou energií </a:t>
            </a:r>
            <a:r>
              <a:rPr lang="cs-CZ" altLang="cs-CZ" dirty="0">
                <a:cs typeface="Times New Roman" panose="02020603050405020304" pitchFamily="18" charset="0"/>
              </a:rPr>
              <a:t>→ </a:t>
            </a:r>
            <a:r>
              <a:rPr lang="cs-CZ" altLang="cs-CZ" dirty="0"/>
              <a:t>zdroj široké palety </a:t>
            </a:r>
          </a:p>
          <a:p>
            <a:r>
              <a:rPr lang="cs-CZ" altLang="cs-CZ" dirty="0"/>
              <a:t>         antičástic – </a:t>
            </a:r>
            <a:r>
              <a:rPr lang="cs-CZ" altLang="cs-CZ" b="1" dirty="0"/>
              <a:t>hlavně antiprotony</a:t>
            </a:r>
            <a:r>
              <a:rPr lang="cs-CZ" altLang="cs-CZ" dirty="0"/>
              <a:t>, vznik </a:t>
            </a:r>
          </a:p>
          <a:p>
            <a:r>
              <a:rPr lang="cs-CZ" altLang="cs-CZ" dirty="0"/>
              <a:t>         těžších </a:t>
            </a:r>
            <a:r>
              <a:rPr lang="cs-CZ" altLang="cs-CZ" dirty="0" err="1"/>
              <a:t>antijader</a:t>
            </a:r>
            <a:r>
              <a:rPr lang="cs-CZ" altLang="cs-CZ" dirty="0"/>
              <a:t> nepravděpodobný</a:t>
            </a:r>
          </a:p>
        </p:txBody>
      </p:sp>
      <p:sp>
        <p:nvSpPr>
          <p:cNvPr id="69641" name="Text Box 9"/>
          <p:cNvSpPr txBox="1">
            <a:spLocks noChangeArrowheads="1"/>
          </p:cNvSpPr>
          <p:nvPr/>
        </p:nvSpPr>
        <p:spPr bwMode="auto">
          <a:xfrm>
            <a:off x="1440753" y="4401133"/>
            <a:ext cx="482441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1800" b="1" dirty="0">
                <a:solidFill>
                  <a:srgbClr val="0070C0"/>
                </a:solidFill>
              </a:rPr>
              <a:t>1) Urychlovače </a:t>
            </a:r>
            <a:r>
              <a:rPr lang="cs-CZ" altLang="cs-CZ" sz="1800" dirty="0"/>
              <a:t>– podobně jako u kosmického</a:t>
            </a:r>
          </a:p>
          <a:p>
            <a:r>
              <a:rPr lang="cs-CZ" altLang="cs-CZ" sz="1800" dirty="0"/>
              <a:t>        záření – velmi vysoké energie, produkce v páru, urychlení na rychlosti v </a:t>
            </a:r>
            <a:r>
              <a:rPr lang="cs-CZ" altLang="cs-CZ" sz="1800" dirty="0">
                <a:cs typeface="Times New Roman" panose="02020603050405020304" pitchFamily="18" charset="0"/>
              </a:rPr>
              <a:t>≈</a:t>
            </a:r>
            <a:r>
              <a:rPr lang="cs-CZ" altLang="cs-CZ" sz="1800" dirty="0"/>
              <a:t> c</a:t>
            </a:r>
          </a:p>
        </p:txBody>
      </p:sp>
      <p:sp>
        <p:nvSpPr>
          <p:cNvPr id="69642" name="Text Box 10"/>
          <p:cNvSpPr txBox="1">
            <a:spLocks noChangeArrowheads="1"/>
          </p:cNvSpPr>
          <p:nvPr/>
        </p:nvSpPr>
        <p:spPr bwMode="auto">
          <a:xfrm>
            <a:off x="1277240" y="5142496"/>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ltLang="cs-CZ"/>
          </a:p>
        </p:txBody>
      </p:sp>
      <p:sp>
        <p:nvSpPr>
          <p:cNvPr id="69644" name="Text Box 12"/>
          <p:cNvSpPr txBox="1">
            <a:spLocks noChangeArrowheads="1"/>
          </p:cNvSpPr>
          <p:nvPr/>
        </p:nvSpPr>
        <p:spPr bwMode="auto">
          <a:xfrm>
            <a:off x="3312416" y="5264734"/>
            <a:ext cx="33454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dirty="0"/>
              <a:t>Jak antihmotu skladovat?</a:t>
            </a:r>
          </a:p>
        </p:txBody>
      </p:sp>
      <p:pic>
        <p:nvPicPr>
          <p:cNvPr id="69647" name="Picture 15"/>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8035804" y="3958518"/>
            <a:ext cx="2874116" cy="2276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49" name="Text Box 17"/>
          <p:cNvSpPr txBox="1">
            <a:spLocks noChangeArrowheads="1"/>
          </p:cNvSpPr>
          <p:nvPr/>
        </p:nvSpPr>
        <p:spPr bwMode="auto">
          <a:xfrm>
            <a:off x="1512191" y="5698122"/>
            <a:ext cx="556418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dirty="0"/>
              <a:t>Uchovávání antičástic pomocí magnetického pole                 v podobě nabitých částic - plazmy </a:t>
            </a:r>
            <a:r>
              <a:rPr lang="cs-CZ" altLang="cs-CZ" dirty="0">
                <a:cs typeface="Times New Roman" panose="02020603050405020304" pitchFamily="18" charset="0"/>
              </a:rPr>
              <a:t>→  magnetické prstence, magnetické pasti – dnes až několik měsíců</a:t>
            </a:r>
          </a:p>
        </p:txBody>
      </p:sp>
      <p:sp>
        <p:nvSpPr>
          <p:cNvPr id="69650" name="Text Box 18"/>
          <p:cNvSpPr txBox="1">
            <a:spLocks noChangeArrowheads="1"/>
          </p:cNvSpPr>
          <p:nvPr/>
        </p:nvSpPr>
        <p:spPr bwMode="auto">
          <a:xfrm>
            <a:off x="7101342" y="3308141"/>
            <a:ext cx="461503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altLang="cs-CZ" sz="1400" dirty="0"/>
              <a:t>Část zařízení LEAR pro produkci pomalých </a:t>
            </a:r>
          </a:p>
          <a:p>
            <a:pPr algn="ctr"/>
            <a:r>
              <a:rPr lang="cs-CZ" altLang="cs-CZ" sz="1400" dirty="0"/>
              <a:t>antiprotonů (protonový urychlovač v </a:t>
            </a:r>
            <a:r>
              <a:rPr lang="cs-CZ" altLang="cs-CZ" sz="1400" dirty="0" err="1"/>
              <a:t>CERNu</a:t>
            </a:r>
            <a:r>
              <a:rPr lang="cs-CZ" altLang="cs-CZ" sz="1400" dirty="0"/>
              <a:t>)</a:t>
            </a:r>
          </a:p>
          <a:p>
            <a:pPr algn="ctr"/>
            <a:endParaRPr lang="cs-CZ" altLang="cs-CZ" sz="1400" dirty="0"/>
          </a:p>
        </p:txBody>
      </p:sp>
      <p:sp>
        <p:nvSpPr>
          <p:cNvPr id="69651" name="Text Box 19"/>
          <p:cNvSpPr txBox="1">
            <a:spLocks noChangeArrowheads="1"/>
          </p:cNvSpPr>
          <p:nvPr/>
        </p:nvSpPr>
        <p:spPr bwMode="auto">
          <a:xfrm>
            <a:off x="7934657" y="6214966"/>
            <a:ext cx="33967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dirty="0"/>
              <a:t>akumulační prstenec ISR v </a:t>
            </a:r>
            <a:r>
              <a:rPr lang="cs-CZ" altLang="cs-CZ" sz="1400" dirty="0" err="1"/>
              <a:t>CERNu</a:t>
            </a:r>
            <a:r>
              <a:rPr lang="cs-CZ" altLang="cs-CZ" sz="1400" dirty="0"/>
              <a:t> (Ženeva)</a:t>
            </a:r>
            <a:r>
              <a:rPr lang="cs-CZ" altLang="cs-CZ" dirty="0"/>
              <a:t> </a:t>
            </a:r>
          </a:p>
        </p:txBody>
      </p:sp>
      <p:sp>
        <p:nvSpPr>
          <p:cNvPr id="69652" name="Text Box 20"/>
          <p:cNvSpPr txBox="1">
            <a:spLocks noChangeArrowheads="1"/>
          </p:cNvSpPr>
          <p:nvPr/>
        </p:nvSpPr>
        <p:spPr bwMode="auto">
          <a:xfrm>
            <a:off x="1585215" y="3608971"/>
            <a:ext cx="4494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a:t>Existence antihelia by byla důkazem antihvězd</a:t>
            </a:r>
          </a:p>
        </p:txBody>
      </p:sp>
      <p:sp>
        <p:nvSpPr>
          <p:cNvPr id="69653" name="Line 21"/>
          <p:cNvSpPr>
            <a:spLocks noChangeShapeType="1"/>
          </p:cNvSpPr>
          <p:nvPr/>
        </p:nvSpPr>
        <p:spPr bwMode="auto">
          <a:xfrm>
            <a:off x="3601340" y="3464508"/>
            <a:ext cx="0" cy="217488"/>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3226772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781" y="835844"/>
            <a:ext cx="3455720" cy="2591790"/>
          </a:xfrm>
          <a:prstGeom prst="rect">
            <a:avLst/>
          </a:prstGeom>
        </p:spPr>
      </p:pic>
      <p:sp>
        <p:nvSpPr>
          <p:cNvPr id="3" name="Obdélník 2"/>
          <p:cNvSpPr/>
          <p:nvPr/>
        </p:nvSpPr>
        <p:spPr>
          <a:xfrm>
            <a:off x="482320" y="1149660"/>
            <a:ext cx="7686989" cy="1323439"/>
          </a:xfrm>
          <a:prstGeom prst="rect">
            <a:avLst/>
          </a:prstGeom>
        </p:spPr>
        <p:txBody>
          <a:bodyPr wrap="square">
            <a:spAutoFit/>
          </a:bodyPr>
          <a:lstStyle/>
          <a:p>
            <a:pPr marL="285750" indent="-285750">
              <a:buFont typeface="Arial" panose="020B0604020202020204" pitchFamily="34" charset="0"/>
              <a:buChar char="•"/>
            </a:pPr>
            <a:r>
              <a:rPr lang="cs-CZ" sz="2000" b="1" dirty="0"/>
              <a:t>Blesk = přírodní urychlovač </a:t>
            </a:r>
            <a:r>
              <a:rPr lang="cs-CZ" sz="2000" dirty="0"/>
              <a:t>– e- jsou urychleny mezi vysokým napětím v mracích</a:t>
            </a:r>
          </a:p>
          <a:p>
            <a:pPr marL="285750" indent="-285750">
              <a:buFont typeface="Arial" panose="020B0604020202020204" pitchFamily="34" charset="0"/>
              <a:buChar char="•"/>
            </a:pPr>
            <a:r>
              <a:rPr lang="en-US" sz="2000" b="1" dirty="0"/>
              <a:t>NASA's Fermi </a:t>
            </a:r>
            <a:r>
              <a:rPr lang="cs-CZ" sz="2000" b="1" dirty="0" err="1"/>
              <a:t>Gamma-ray</a:t>
            </a:r>
            <a:r>
              <a:rPr lang="cs-CZ" sz="2000" b="1" dirty="0"/>
              <a:t> </a:t>
            </a:r>
            <a:r>
              <a:rPr lang="cs-CZ" sz="2000" b="1" dirty="0" err="1"/>
              <a:t>Space</a:t>
            </a:r>
            <a:r>
              <a:rPr lang="cs-CZ" sz="2000" b="1" dirty="0"/>
              <a:t> </a:t>
            </a:r>
            <a:r>
              <a:rPr lang="cs-CZ" sz="2000" b="1" dirty="0" err="1"/>
              <a:t>Telescope</a:t>
            </a:r>
            <a:r>
              <a:rPr lang="cs-CZ" sz="2000" b="1" dirty="0"/>
              <a:t> </a:t>
            </a:r>
            <a:r>
              <a:rPr lang="en-US" sz="2000" b="1" dirty="0"/>
              <a:t>Catches Thunderstorms Hurling Antimatter into Space</a:t>
            </a:r>
            <a:r>
              <a:rPr lang="cs-CZ" sz="2000" b="1" dirty="0"/>
              <a:t> </a:t>
            </a:r>
            <a:r>
              <a:rPr lang="cs-CZ" sz="2000" dirty="0"/>
              <a:t>(</a:t>
            </a:r>
            <a:r>
              <a:rPr lang="en-US" sz="2000" dirty="0"/>
              <a:t>Released on January 10, 2011</a:t>
            </a:r>
            <a:r>
              <a:rPr lang="cs-CZ" sz="2000" dirty="0"/>
              <a:t>)</a:t>
            </a:r>
            <a:endParaRPr lang="en-US" sz="2000" b="1" dirty="0"/>
          </a:p>
        </p:txBody>
      </p:sp>
      <p:sp>
        <p:nvSpPr>
          <p:cNvPr id="4" name="Obdélník 3"/>
          <p:cNvSpPr/>
          <p:nvPr/>
        </p:nvSpPr>
        <p:spPr>
          <a:xfrm>
            <a:off x="7477191" y="3336350"/>
            <a:ext cx="3716672" cy="3046988"/>
          </a:xfrm>
          <a:prstGeom prst="rect">
            <a:avLst/>
          </a:prstGeom>
        </p:spPr>
        <p:txBody>
          <a:bodyPr wrap="square">
            <a:spAutoFit/>
          </a:bodyPr>
          <a:lstStyle/>
          <a:p>
            <a:r>
              <a:rPr lang="en-US" sz="2400" dirty="0"/>
              <a:t>Scientists using NASA's Fermi Gamma-ray Space Telescope have detected beams of antimatter </a:t>
            </a:r>
            <a:r>
              <a:rPr lang="cs-CZ" sz="2400" dirty="0"/>
              <a:t>(</a:t>
            </a:r>
            <a:r>
              <a:rPr lang="cs-CZ" sz="2400" dirty="0" err="1"/>
              <a:t>positrons</a:t>
            </a:r>
            <a:r>
              <a:rPr lang="cs-CZ" sz="2400" dirty="0"/>
              <a:t>) </a:t>
            </a:r>
            <a:r>
              <a:rPr lang="en-US" sz="2400" dirty="0"/>
              <a:t>produced above thunderstorms on Earth, a phenomenon never seen before.</a:t>
            </a:r>
            <a:endParaRPr lang="cs-CZ" sz="2400" dirty="0"/>
          </a:p>
        </p:txBody>
      </p:sp>
      <p:pic>
        <p:nvPicPr>
          <p:cNvPr id="6" name="10706_Bremsstrahlung_to_Pair_H264_960x720_29.97_Apple_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428539" y="3333977"/>
            <a:ext cx="5421086" cy="3049361"/>
          </a:xfrm>
          <a:prstGeom prst="rect">
            <a:avLst/>
          </a:prstGeom>
        </p:spPr>
      </p:pic>
      <p:sp>
        <p:nvSpPr>
          <p:cNvPr id="7" name="TextovéPole 6"/>
          <p:cNvSpPr txBox="1"/>
          <p:nvPr/>
        </p:nvSpPr>
        <p:spPr>
          <a:xfrm>
            <a:off x="2028702" y="287221"/>
            <a:ext cx="7751417" cy="769441"/>
          </a:xfrm>
          <a:prstGeom prst="rect">
            <a:avLst/>
          </a:prstGeom>
          <a:noFill/>
        </p:spPr>
        <p:txBody>
          <a:bodyPr wrap="none" rtlCol="0">
            <a:spAutoFit/>
          </a:bodyPr>
          <a:lstStyle/>
          <a:p>
            <a:r>
              <a:rPr lang="cs-CZ" sz="4400" b="1" dirty="0"/>
              <a:t>BLESKY JAKO ZDROJ POZITRONŮ</a:t>
            </a:r>
          </a:p>
        </p:txBody>
      </p:sp>
      <p:sp>
        <p:nvSpPr>
          <p:cNvPr id="5" name="Obdélník 4"/>
          <p:cNvSpPr/>
          <p:nvPr/>
        </p:nvSpPr>
        <p:spPr>
          <a:xfrm>
            <a:off x="720725" y="2659698"/>
            <a:ext cx="7751417" cy="615553"/>
          </a:xfrm>
          <a:prstGeom prst="rect">
            <a:avLst/>
          </a:prstGeom>
        </p:spPr>
        <p:txBody>
          <a:bodyPr wrap="square">
            <a:spAutoFit/>
          </a:bodyPr>
          <a:lstStyle/>
          <a:p>
            <a:r>
              <a:rPr lang="cs-CZ" u="sng" dirty="0">
                <a:solidFill>
                  <a:srgbClr val="0070C0"/>
                </a:solidFill>
              </a:rPr>
              <a:t>Článek + různá videa dostupná na</a:t>
            </a:r>
            <a:r>
              <a:rPr lang="cs-CZ" dirty="0"/>
              <a:t>: </a:t>
            </a:r>
          </a:p>
          <a:p>
            <a:r>
              <a:rPr lang="cs-CZ" sz="1600" dirty="0"/>
              <a:t>https://www.nasa.gov/mission_pages/GLAST/news/fermi-thunderstorms.html</a:t>
            </a:r>
          </a:p>
        </p:txBody>
      </p:sp>
    </p:spTree>
    <p:extLst>
      <p:ext uri="{BB962C8B-B14F-4D97-AF65-F5344CB8AC3E}">
        <p14:creationId xmlns:p14="http://schemas.microsoft.com/office/powerpoint/2010/main" val="3958504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cstate="print"/>
          <a:srcRect l="780" t="10114" r="454" b="495"/>
          <a:stretch/>
        </p:blipFill>
        <p:spPr>
          <a:xfrm>
            <a:off x="329160" y="1655281"/>
            <a:ext cx="7300888" cy="4728057"/>
          </a:xfrm>
          <a:prstGeom prst="rect">
            <a:avLst/>
          </a:prstGeom>
        </p:spPr>
      </p:pic>
      <p:sp>
        <p:nvSpPr>
          <p:cNvPr id="6" name="Obdélník 5"/>
          <p:cNvSpPr/>
          <p:nvPr/>
        </p:nvSpPr>
        <p:spPr>
          <a:xfrm>
            <a:off x="886386" y="6383338"/>
            <a:ext cx="8989620" cy="276999"/>
          </a:xfrm>
          <a:prstGeom prst="rect">
            <a:avLst/>
          </a:prstGeom>
        </p:spPr>
        <p:txBody>
          <a:bodyPr wrap="square">
            <a:spAutoFit/>
          </a:bodyPr>
          <a:lstStyle/>
          <a:p>
            <a:r>
              <a:rPr lang="cs-CZ" sz="1200" dirty="0"/>
              <a:t>https://www.kyoto-u.ac.jp/en/research/research_results/2017/171123_1.html</a:t>
            </a:r>
          </a:p>
        </p:txBody>
      </p:sp>
      <p:sp>
        <p:nvSpPr>
          <p:cNvPr id="7" name="TextovéPole 6"/>
          <p:cNvSpPr txBox="1"/>
          <p:nvPr/>
        </p:nvSpPr>
        <p:spPr>
          <a:xfrm>
            <a:off x="341639" y="1056662"/>
            <a:ext cx="11676185" cy="338554"/>
          </a:xfrm>
          <a:prstGeom prst="rect">
            <a:avLst/>
          </a:prstGeom>
          <a:noFill/>
        </p:spPr>
        <p:txBody>
          <a:bodyPr wrap="square" rtlCol="0">
            <a:spAutoFit/>
          </a:bodyPr>
          <a:lstStyle/>
          <a:p>
            <a:r>
              <a:rPr lang="cs-CZ" sz="1600" b="1" dirty="0" err="1"/>
              <a:t>Teruaki</a:t>
            </a:r>
            <a:r>
              <a:rPr lang="cs-CZ" sz="1600" b="1" dirty="0"/>
              <a:t> </a:t>
            </a:r>
            <a:r>
              <a:rPr lang="cs-CZ" sz="1600" b="1" dirty="0" err="1"/>
              <a:t>Enoto</a:t>
            </a:r>
            <a:r>
              <a:rPr lang="cs-CZ" sz="1600" b="1" dirty="0"/>
              <a:t> et al., </a:t>
            </a:r>
            <a:r>
              <a:rPr lang="cs-CZ" sz="1600" b="1" dirty="0" err="1"/>
              <a:t>Nature</a:t>
            </a:r>
            <a:r>
              <a:rPr lang="cs-CZ" sz="1600" dirty="0"/>
              <a:t>, </a:t>
            </a:r>
            <a:r>
              <a:rPr lang="cs-CZ" sz="1600" dirty="0" err="1"/>
              <a:t>November</a:t>
            </a:r>
            <a:r>
              <a:rPr lang="cs-CZ" sz="1600" dirty="0"/>
              <a:t> 2017 | </a:t>
            </a:r>
            <a:r>
              <a:rPr lang="cs-CZ" sz="1600" dirty="0" err="1"/>
              <a:t>voL</a:t>
            </a:r>
            <a:r>
              <a:rPr lang="cs-CZ" sz="1600" dirty="0"/>
              <a:t> 551 (originální článek: https://www.nature.com/articles/nature24630.pdf)</a:t>
            </a:r>
          </a:p>
        </p:txBody>
      </p:sp>
      <p:sp>
        <p:nvSpPr>
          <p:cNvPr id="8" name="TextovéPole 7"/>
          <p:cNvSpPr txBox="1"/>
          <p:nvPr/>
        </p:nvSpPr>
        <p:spPr>
          <a:xfrm>
            <a:off x="2028702" y="287221"/>
            <a:ext cx="7751417" cy="769441"/>
          </a:xfrm>
          <a:prstGeom prst="rect">
            <a:avLst/>
          </a:prstGeom>
          <a:noFill/>
        </p:spPr>
        <p:txBody>
          <a:bodyPr wrap="none" rtlCol="0">
            <a:spAutoFit/>
          </a:bodyPr>
          <a:lstStyle/>
          <a:p>
            <a:r>
              <a:rPr lang="cs-CZ" sz="4400" b="1" dirty="0"/>
              <a:t>BLESKY JAKO ZDROJ POZITRONŮ</a:t>
            </a:r>
          </a:p>
        </p:txBody>
      </p:sp>
      <p:sp>
        <p:nvSpPr>
          <p:cNvPr id="9" name="Obdélník 8"/>
          <p:cNvSpPr/>
          <p:nvPr/>
        </p:nvSpPr>
        <p:spPr>
          <a:xfrm>
            <a:off x="7906990" y="4416610"/>
            <a:ext cx="2321469" cy="461665"/>
          </a:xfrm>
          <a:prstGeom prst="rect">
            <a:avLst/>
          </a:prstGeom>
        </p:spPr>
        <p:txBody>
          <a:bodyPr wrap="none">
            <a:spAutoFit/>
          </a:bodyPr>
          <a:lstStyle/>
          <a:p>
            <a:r>
              <a:rPr lang="cs-CZ" sz="2400" baseline="30000" dirty="0">
                <a:latin typeface="Times New Roman" panose="02020603050405020304" pitchFamily="18" charset="0"/>
              </a:rPr>
              <a:t>14</a:t>
            </a:r>
            <a:r>
              <a:rPr lang="cs-CZ" sz="2400" dirty="0">
                <a:latin typeface="Times New Roman" panose="02020603050405020304" pitchFamily="18" charset="0"/>
              </a:rPr>
              <a:t>N </a:t>
            </a:r>
            <a:r>
              <a:rPr lang="cs-CZ" sz="2400" dirty="0">
                <a:latin typeface="Arial" panose="020B0604020202020204" pitchFamily="34" charset="0"/>
              </a:rPr>
              <a:t>+ </a:t>
            </a:r>
            <a:r>
              <a:rPr lang="cs-CZ" sz="2400" dirty="0">
                <a:latin typeface="Times New Roman" panose="02020603050405020304" pitchFamily="18" charset="0"/>
              </a:rPr>
              <a:t>n</a:t>
            </a:r>
            <a:r>
              <a:rPr lang="cs-CZ" sz="2400" dirty="0">
                <a:latin typeface="Arial" panose="020B0604020202020204" pitchFamily="34" charset="0"/>
              </a:rPr>
              <a:t>→</a:t>
            </a:r>
            <a:r>
              <a:rPr lang="cs-CZ" sz="2400" baseline="30000" dirty="0">
                <a:latin typeface="Times New Roman" panose="02020603050405020304" pitchFamily="18" charset="0"/>
              </a:rPr>
              <a:t>14</a:t>
            </a:r>
            <a:r>
              <a:rPr lang="cs-CZ" sz="2400" dirty="0">
                <a:latin typeface="Times New Roman" panose="02020603050405020304" pitchFamily="18" charset="0"/>
              </a:rPr>
              <a:t>C </a:t>
            </a:r>
            <a:r>
              <a:rPr lang="cs-CZ" sz="2400" dirty="0">
                <a:latin typeface="Arial" panose="020B0604020202020204" pitchFamily="34" charset="0"/>
              </a:rPr>
              <a:t>+ </a:t>
            </a:r>
            <a:r>
              <a:rPr lang="cs-CZ" sz="2400" dirty="0">
                <a:latin typeface="Times New Roman" panose="02020603050405020304" pitchFamily="18" charset="0"/>
              </a:rPr>
              <a:t>p</a:t>
            </a:r>
            <a:endParaRPr lang="cs-CZ" sz="2400" dirty="0"/>
          </a:p>
        </p:txBody>
      </p:sp>
      <p:sp>
        <p:nvSpPr>
          <p:cNvPr id="10" name="Obdélník 9"/>
          <p:cNvSpPr/>
          <p:nvPr/>
        </p:nvSpPr>
        <p:spPr>
          <a:xfrm>
            <a:off x="7906990" y="4874062"/>
            <a:ext cx="2339102" cy="461665"/>
          </a:xfrm>
          <a:prstGeom prst="rect">
            <a:avLst/>
          </a:prstGeom>
        </p:spPr>
        <p:txBody>
          <a:bodyPr wrap="none">
            <a:spAutoFit/>
          </a:bodyPr>
          <a:lstStyle/>
          <a:p>
            <a:r>
              <a:rPr lang="cs-CZ" sz="2400" baseline="30000" dirty="0">
                <a:latin typeface="Times New Roman" panose="02020603050405020304" pitchFamily="18" charset="0"/>
              </a:rPr>
              <a:t>14</a:t>
            </a:r>
            <a:r>
              <a:rPr lang="cs-CZ" sz="2400" dirty="0">
                <a:latin typeface="Times New Roman" panose="02020603050405020304" pitchFamily="18" charset="0"/>
              </a:rPr>
              <a:t>N </a:t>
            </a:r>
            <a:r>
              <a:rPr lang="cs-CZ" sz="2400" dirty="0">
                <a:latin typeface="Arial" panose="020B0604020202020204" pitchFamily="34" charset="0"/>
              </a:rPr>
              <a:t>+ </a:t>
            </a:r>
            <a:r>
              <a:rPr lang="cs-CZ" sz="2400" dirty="0">
                <a:latin typeface="Times New Roman" panose="02020603050405020304" pitchFamily="18" charset="0"/>
              </a:rPr>
              <a:t>n</a:t>
            </a:r>
            <a:r>
              <a:rPr lang="cs-CZ" sz="2400" dirty="0">
                <a:latin typeface="Arial" panose="020B0604020202020204" pitchFamily="34" charset="0"/>
              </a:rPr>
              <a:t>→</a:t>
            </a:r>
            <a:r>
              <a:rPr lang="cs-CZ" sz="2400" baseline="30000" dirty="0">
                <a:latin typeface="Times New Roman" panose="02020603050405020304" pitchFamily="18" charset="0"/>
              </a:rPr>
              <a:t>15</a:t>
            </a:r>
            <a:r>
              <a:rPr lang="cs-CZ" sz="2400" dirty="0">
                <a:latin typeface="Times New Roman" panose="02020603050405020304" pitchFamily="18" charset="0"/>
              </a:rPr>
              <a:t>N </a:t>
            </a:r>
            <a:r>
              <a:rPr lang="cs-CZ" sz="2400" dirty="0">
                <a:latin typeface="Arial" panose="020B0604020202020204" pitchFamily="34" charset="0"/>
              </a:rPr>
              <a:t>+ </a:t>
            </a:r>
            <a:r>
              <a:rPr lang="el-GR" sz="2400" dirty="0">
                <a:latin typeface="Arial" panose="020B0604020202020204" pitchFamily="34" charset="0"/>
              </a:rPr>
              <a:t>γ</a:t>
            </a:r>
            <a:endParaRPr lang="cs-CZ" sz="2400" dirty="0"/>
          </a:p>
        </p:txBody>
      </p:sp>
      <p:sp>
        <p:nvSpPr>
          <p:cNvPr id="11" name="Obdélník 10"/>
          <p:cNvSpPr/>
          <p:nvPr/>
        </p:nvSpPr>
        <p:spPr>
          <a:xfrm>
            <a:off x="7731941" y="1834432"/>
            <a:ext cx="4255743" cy="707886"/>
          </a:xfrm>
          <a:prstGeom prst="rect">
            <a:avLst/>
          </a:prstGeom>
        </p:spPr>
        <p:txBody>
          <a:bodyPr wrap="square">
            <a:spAutoFit/>
          </a:bodyPr>
          <a:lstStyle/>
          <a:p>
            <a:r>
              <a:rPr lang="en-US" sz="2000" baseline="30000" dirty="0">
                <a:latin typeface="Times New Roman" panose="02020603050405020304" pitchFamily="18" charset="0"/>
              </a:rPr>
              <a:t>13</a:t>
            </a:r>
            <a:r>
              <a:rPr lang="en-US" sz="2000" dirty="0">
                <a:latin typeface="Times New Roman" panose="02020603050405020304" pitchFamily="18" charset="0"/>
              </a:rPr>
              <a:t>N and </a:t>
            </a:r>
            <a:r>
              <a:rPr lang="en-US" sz="2000" baseline="30000" dirty="0">
                <a:latin typeface="Times New Roman" panose="02020603050405020304" pitchFamily="18" charset="0"/>
              </a:rPr>
              <a:t>15</a:t>
            </a:r>
            <a:r>
              <a:rPr lang="en-US" sz="2000" dirty="0">
                <a:latin typeface="Times New Roman" panose="02020603050405020304" pitchFamily="18" charset="0"/>
              </a:rPr>
              <a:t>O, decay gradually into stable </a:t>
            </a:r>
            <a:r>
              <a:rPr lang="cs-CZ" sz="2000" dirty="0">
                <a:latin typeface="Times New Roman" panose="02020603050405020304" pitchFamily="18" charset="0"/>
              </a:rPr>
              <a:t>   </a:t>
            </a:r>
            <a:r>
              <a:rPr lang="en-US" sz="2000" baseline="30000" dirty="0">
                <a:latin typeface="Times New Roman" panose="02020603050405020304" pitchFamily="18" charset="0"/>
              </a:rPr>
              <a:t>13</a:t>
            </a:r>
            <a:r>
              <a:rPr lang="en-US" sz="2000" dirty="0">
                <a:latin typeface="Times New Roman" panose="02020603050405020304" pitchFamily="18" charset="0"/>
              </a:rPr>
              <a:t>C and </a:t>
            </a:r>
            <a:r>
              <a:rPr lang="en-US" sz="2000" baseline="30000" dirty="0">
                <a:latin typeface="Times New Roman" panose="02020603050405020304" pitchFamily="18" charset="0"/>
              </a:rPr>
              <a:t>15</a:t>
            </a:r>
            <a:r>
              <a:rPr lang="en-US" sz="2000" dirty="0">
                <a:latin typeface="Times New Roman" panose="02020603050405020304" pitchFamily="18" charset="0"/>
              </a:rPr>
              <a:t>N nuclei</a:t>
            </a:r>
            <a:r>
              <a:rPr lang="cs-CZ" sz="2000" dirty="0">
                <a:latin typeface="Times New Roman" panose="02020603050405020304" pitchFamily="18" charset="0"/>
              </a:rPr>
              <a:t> </a:t>
            </a:r>
            <a:r>
              <a:rPr lang="en-US" sz="2000" u="sng" dirty="0">
                <a:solidFill>
                  <a:srgbClr val="FF0000"/>
                </a:solidFill>
                <a:latin typeface="Times New Roman" panose="02020603050405020304" pitchFamily="18" charset="0"/>
              </a:rPr>
              <a:t>via </a:t>
            </a:r>
            <a:r>
              <a:rPr lang="en-US" sz="2000" u="sng" dirty="0">
                <a:solidFill>
                  <a:srgbClr val="FF0000"/>
                </a:solidFill>
                <a:latin typeface="Arial" panose="020B0604020202020204" pitchFamily="34" charset="0"/>
              </a:rPr>
              <a:t>β</a:t>
            </a:r>
            <a:r>
              <a:rPr lang="en-US" sz="2000" u="sng" baseline="30000" dirty="0">
                <a:solidFill>
                  <a:srgbClr val="FF0000"/>
                </a:solidFill>
                <a:latin typeface="Arial" panose="020B0604020202020204" pitchFamily="34" charset="0"/>
              </a:rPr>
              <a:t>+</a:t>
            </a:r>
            <a:r>
              <a:rPr lang="en-US" sz="2000" u="sng" dirty="0">
                <a:solidFill>
                  <a:srgbClr val="FF0000"/>
                </a:solidFill>
                <a:latin typeface="Times New Roman" panose="02020603050405020304" pitchFamily="18" charset="0"/>
              </a:rPr>
              <a:t> decays</a:t>
            </a:r>
            <a:r>
              <a:rPr lang="cs-CZ" sz="2000" dirty="0">
                <a:latin typeface="Times New Roman" panose="02020603050405020304" pitchFamily="18" charset="0"/>
              </a:rPr>
              <a:t>:</a:t>
            </a:r>
            <a:endParaRPr lang="cs-CZ" sz="2000" dirty="0"/>
          </a:p>
        </p:txBody>
      </p:sp>
      <p:sp>
        <p:nvSpPr>
          <p:cNvPr id="12" name="Obdélník 11"/>
          <p:cNvSpPr/>
          <p:nvPr/>
        </p:nvSpPr>
        <p:spPr>
          <a:xfrm>
            <a:off x="7781532" y="2667283"/>
            <a:ext cx="3465779" cy="738664"/>
          </a:xfrm>
          <a:prstGeom prst="rect">
            <a:avLst/>
          </a:prstGeom>
        </p:spPr>
        <p:txBody>
          <a:bodyPr wrap="square">
            <a:spAutoFit/>
          </a:bodyPr>
          <a:lstStyle/>
          <a:p>
            <a:r>
              <a:rPr lang="en-US" sz="2400" baseline="30000" dirty="0">
                <a:latin typeface="Times New Roman" panose="02020603050405020304" pitchFamily="18" charset="0"/>
              </a:rPr>
              <a:t>13</a:t>
            </a:r>
            <a:r>
              <a:rPr lang="en-US" sz="2400" dirty="0">
                <a:latin typeface="Times New Roman" panose="02020603050405020304" pitchFamily="18" charset="0"/>
              </a:rPr>
              <a:t>N </a:t>
            </a:r>
            <a:r>
              <a:rPr lang="en-US" sz="2400" dirty="0">
                <a:latin typeface="Arial" panose="020B0604020202020204" pitchFamily="34" charset="0"/>
              </a:rPr>
              <a:t>→</a:t>
            </a:r>
            <a:r>
              <a:rPr lang="en-US" sz="2400" baseline="30000" dirty="0">
                <a:latin typeface="Times New Roman" panose="02020603050405020304" pitchFamily="18" charset="0"/>
              </a:rPr>
              <a:t>13</a:t>
            </a:r>
            <a:r>
              <a:rPr lang="en-US" sz="2400" dirty="0">
                <a:latin typeface="Times New Roman" panose="02020603050405020304" pitchFamily="18" charset="0"/>
              </a:rPr>
              <a:t>C </a:t>
            </a:r>
            <a:r>
              <a:rPr lang="en-US" sz="2400" dirty="0">
                <a:latin typeface="Arial" panose="020B0604020202020204" pitchFamily="34" charset="0"/>
              </a:rPr>
              <a:t>+</a:t>
            </a:r>
            <a:r>
              <a:rPr lang="cs-CZ" sz="2400" dirty="0">
                <a:latin typeface="Arial" panose="020B0604020202020204" pitchFamily="34" charset="0"/>
              </a:rPr>
              <a:t> </a:t>
            </a:r>
            <a:r>
              <a:rPr lang="en-US" sz="2400" b="1" dirty="0">
                <a:solidFill>
                  <a:srgbClr val="FF0000"/>
                </a:solidFill>
                <a:latin typeface="Times New Roman" panose="02020603050405020304" pitchFamily="18" charset="0"/>
              </a:rPr>
              <a:t>e</a:t>
            </a:r>
            <a:r>
              <a:rPr lang="en-US" sz="2400" b="1" baseline="30000" dirty="0">
                <a:solidFill>
                  <a:srgbClr val="FF0000"/>
                </a:solidFill>
                <a:latin typeface="Arial" panose="020B0604020202020204" pitchFamily="34" charset="0"/>
              </a:rPr>
              <a:t>+</a:t>
            </a:r>
            <a:r>
              <a:rPr lang="cs-CZ" sz="2400" b="1" baseline="30000" dirty="0">
                <a:solidFill>
                  <a:srgbClr val="FF0000"/>
                </a:solidFill>
                <a:latin typeface="Arial" panose="020B0604020202020204" pitchFamily="34" charset="0"/>
              </a:rPr>
              <a:t> </a:t>
            </a:r>
            <a:r>
              <a:rPr lang="en-US" sz="2400" dirty="0">
                <a:latin typeface="Arial" panose="020B0604020202020204" pitchFamily="34" charset="0"/>
              </a:rPr>
              <a:t>+</a:t>
            </a:r>
            <a:r>
              <a:rPr lang="cs-CZ" sz="2400" dirty="0">
                <a:latin typeface="Arial" panose="020B0604020202020204" pitchFamily="34" charset="0"/>
              </a:rPr>
              <a:t> </a:t>
            </a:r>
            <a:r>
              <a:rPr lang="cs-CZ" sz="2400" dirty="0">
                <a:latin typeface="Symbol" panose="05050102010706020507" pitchFamily="18" charset="2"/>
              </a:rPr>
              <a:t>n</a:t>
            </a:r>
            <a:r>
              <a:rPr lang="en-US" sz="2400" baseline="-25000" dirty="0">
                <a:latin typeface="Times New Roman" panose="02020603050405020304" pitchFamily="18" charset="0"/>
              </a:rPr>
              <a:t>e</a:t>
            </a:r>
            <a:r>
              <a:rPr lang="en-US" sz="2400" dirty="0">
                <a:latin typeface="Times New Roman" panose="02020603050405020304" pitchFamily="18" charset="0"/>
              </a:rPr>
              <a:t> </a:t>
            </a:r>
            <a:r>
              <a:rPr lang="cs-CZ" sz="2400" dirty="0">
                <a:latin typeface="Times New Roman" panose="02020603050405020304" pitchFamily="18" charset="0"/>
              </a:rPr>
              <a:t>          </a:t>
            </a:r>
            <a:r>
              <a:rPr lang="en-US" dirty="0">
                <a:latin typeface="Times New Roman" panose="02020603050405020304" pitchFamily="18" charset="0"/>
              </a:rPr>
              <a:t>(half life, 598 s)</a:t>
            </a:r>
            <a:endParaRPr lang="cs-CZ" dirty="0"/>
          </a:p>
        </p:txBody>
      </p:sp>
      <p:sp>
        <p:nvSpPr>
          <p:cNvPr id="13" name="Obdélník 12"/>
          <p:cNvSpPr/>
          <p:nvPr/>
        </p:nvSpPr>
        <p:spPr>
          <a:xfrm>
            <a:off x="7858172" y="3470377"/>
            <a:ext cx="3679110" cy="738664"/>
          </a:xfrm>
          <a:prstGeom prst="rect">
            <a:avLst/>
          </a:prstGeom>
        </p:spPr>
        <p:txBody>
          <a:bodyPr wrap="square">
            <a:spAutoFit/>
          </a:bodyPr>
          <a:lstStyle/>
          <a:p>
            <a:r>
              <a:rPr lang="pt-BR" sz="2400" baseline="30000" dirty="0">
                <a:latin typeface="Times New Roman" panose="02020603050405020304" pitchFamily="18" charset="0"/>
              </a:rPr>
              <a:t>15</a:t>
            </a:r>
            <a:r>
              <a:rPr lang="pt-BR" sz="2400" dirty="0">
                <a:latin typeface="Times New Roman" panose="02020603050405020304" pitchFamily="18" charset="0"/>
              </a:rPr>
              <a:t>O </a:t>
            </a:r>
            <a:r>
              <a:rPr lang="pt-BR" sz="2400" dirty="0">
                <a:latin typeface="Arial" panose="020B0604020202020204" pitchFamily="34" charset="0"/>
              </a:rPr>
              <a:t>→</a:t>
            </a:r>
            <a:r>
              <a:rPr lang="pt-BR" sz="2400" baseline="30000" dirty="0">
                <a:latin typeface="Times New Roman" panose="02020603050405020304" pitchFamily="18" charset="0"/>
              </a:rPr>
              <a:t>15</a:t>
            </a:r>
            <a:r>
              <a:rPr lang="pt-BR" sz="2400" dirty="0">
                <a:latin typeface="Times New Roman" panose="02020603050405020304" pitchFamily="18" charset="0"/>
              </a:rPr>
              <a:t>N </a:t>
            </a:r>
            <a:r>
              <a:rPr lang="pt-BR" sz="2400" dirty="0">
                <a:latin typeface="Arial" panose="020B0604020202020204" pitchFamily="34" charset="0"/>
              </a:rPr>
              <a:t>+</a:t>
            </a:r>
            <a:r>
              <a:rPr lang="cs-CZ" sz="2400" dirty="0">
                <a:latin typeface="Arial" panose="020B0604020202020204" pitchFamily="34" charset="0"/>
              </a:rPr>
              <a:t> </a:t>
            </a:r>
            <a:r>
              <a:rPr lang="pt-BR" sz="2400" b="1" dirty="0">
                <a:solidFill>
                  <a:srgbClr val="FF0000"/>
                </a:solidFill>
                <a:latin typeface="Times New Roman" panose="02020603050405020304" pitchFamily="18" charset="0"/>
              </a:rPr>
              <a:t>e</a:t>
            </a:r>
            <a:r>
              <a:rPr lang="pt-BR" sz="2400" b="1" baseline="30000" dirty="0">
                <a:solidFill>
                  <a:srgbClr val="FF0000"/>
                </a:solidFill>
                <a:latin typeface="Arial" panose="020B0604020202020204" pitchFamily="34" charset="0"/>
              </a:rPr>
              <a:t>+</a:t>
            </a:r>
            <a:r>
              <a:rPr lang="cs-CZ" sz="2400" b="1" baseline="30000" dirty="0">
                <a:solidFill>
                  <a:srgbClr val="FF0000"/>
                </a:solidFill>
                <a:latin typeface="Arial" panose="020B0604020202020204" pitchFamily="34" charset="0"/>
              </a:rPr>
              <a:t> </a:t>
            </a:r>
            <a:r>
              <a:rPr lang="pt-BR" sz="2400" dirty="0">
                <a:latin typeface="Arial" panose="020B0604020202020204" pitchFamily="34" charset="0"/>
              </a:rPr>
              <a:t>+</a:t>
            </a:r>
            <a:r>
              <a:rPr lang="cs-CZ" sz="2400" dirty="0">
                <a:latin typeface="Arial" panose="020B0604020202020204" pitchFamily="34" charset="0"/>
              </a:rPr>
              <a:t> </a:t>
            </a:r>
            <a:r>
              <a:rPr lang="cs-CZ" sz="2400" dirty="0">
                <a:latin typeface="Symbol" panose="05050102010706020507" pitchFamily="18" charset="2"/>
              </a:rPr>
              <a:t>n</a:t>
            </a:r>
            <a:r>
              <a:rPr lang="pt-BR" sz="2400" baseline="-25000" dirty="0">
                <a:latin typeface="Times New Roman" panose="02020603050405020304" pitchFamily="18" charset="0"/>
              </a:rPr>
              <a:t>e</a:t>
            </a:r>
            <a:r>
              <a:rPr lang="cs-CZ" sz="2400" baseline="-25000" dirty="0">
                <a:latin typeface="Times New Roman" panose="02020603050405020304" pitchFamily="18" charset="0"/>
              </a:rPr>
              <a:t>            </a:t>
            </a:r>
            <a:r>
              <a:rPr lang="pt-BR" sz="2400" dirty="0">
                <a:latin typeface="Times New Roman" panose="02020603050405020304" pitchFamily="18" charset="0"/>
              </a:rPr>
              <a:t> </a:t>
            </a:r>
            <a:r>
              <a:rPr lang="pt-BR" dirty="0">
                <a:latin typeface="Times New Roman" panose="02020603050405020304" pitchFamily="18" charset="0"/>
              </a:rPr>
              <a:t>(half life, 122 s)</a:t>
            </a:r>
            <a:endParaRPr lang="cs-CZ" dirty="0"/>
          </a:p>
        </p:txBody>
      </p:sp>
      <p:sp>
        <p:nvSpPr>
          <p:cNvPr id="16" name="Obdélník 15"/>
          <p:cNvSpPr/>
          <p:nvPr/>
        </p:nvSpPr>
        <p:spPr>
          <a:xfrm>
            <a:off x="7938198" y="5366844"/>
            <a:ext cx="3908809" cy="923330"/>
          </a:xfrm>
          <a:prstGeom prst="rect">
            <a:avLst/>
          </a:prstGeom>
        </p:spPr>
        <p:txBody>
          <a:bodyPr wrap="square">
            <a:spAutoFit/>
          </a:bodyPr>
          <a:lstStyle/>
          <a:p>
            <a:r>
              <a:rPr lang="en-US" dirty="0">
                <a:latin typeface="Times New Roman" panose="02020603050405020304" pitchFamily="18" charset="0"/>
              </a:rPr>
              <a:t>producing quasi-stable </a:t>
            </a:r>
            <a:r>
              <a:rPr lang="en-US" baseline="30000" dirty="0">
                <a:latin typeface="Times New Roman" panose="02020603050405020304" pitchFamily="18" charset="0"/>
              </a:rPr>
              <a:t>14</a:t>
            </a:r>
            <a:r>
              <a:rPr lang="en-US" dirty="0">
                <a:latin typeface="Times New Roman" panose="02020603050405020304" pitchFamily="18" charset="0"/>
              </a:rPr>
              <a:t>C nuclei (with a half life of 5,730 years) without emitting any strong </a:t>
            </a:r>
            <a:r>
              <a:rPr lang="en-US" dirty="0">
                <a:latin typeface="Arial" panose="020B0604020202020204" pitchFamily="34" charset="0"/>
              </a:rPr>
              <a:t>γ</a:t>
            </a:r>
            <a:r>
              <a:rPr lang="en-US" dirty="0">
                <a:latin typeface="Times New Roman" panose="02020603050405020304" pitchFamily="18" charset="0"/>
              </a:rPr>
              <a:t>-rays</a:t>
            </a:r>
            <a:endParaRPr lang="cs-CZ" dirty="0"/>
          </a:p>
        </p:txBody>
      </p:sp>
      <p:sp>
        <p:nvSpPr>
          <p:cNvPr id="2" name="Ovál 1">
            <a:extLst>
              <a:ext uri="{FF2B5EF4-FFF2-40B4-BE49-F238E27FC236}">
                <a16:creationId xmlns:a16="http://schemas.microsoft.com/office/drawing/2014/main" id="{09659E09-D6A6-4F7D-835A-77347B1D56E2}"/>
              </a:ext>
            </a:extLst>
          </p:cNvPr>
          <p:cNvSpPr/>
          <p:nvPr/>
        </p:nvSpPr>
        <p:spPr>
          <a:xfrm>
            <a:off x="6155991" y="3104216"/>
            <a:ext cx="1016669" cy="5233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68970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Home page - Jerzy Dryzek - Research"/>
          <p:cNvPicPr>
            <a:picLocks noChangeAspect="1" noChangeArrowheads="1"/>
          </p:cNvPicPr>
          <p:nvPr/>
        </p:nvPicPr>
        <p:blipFill>
          <a:blip r:embed="rId2" cstate="print"/>
          <a:srcRect/>
          <a:stretch>
            <a:fillRect/>
          </a:stretch>
        </p:blipFill>
        <p:spPr bwMode="auto">
          <a:xfrm>
            <a:off x="8099697" y="3808325"/>
            <a:ext cx="3650176" cy="2755883"/>
          </a:xfrm>
          <a:prstGeom prst="rect">
            <a:avLst/>
          </a:prstGeom>
          <a:noFill/>
        </p:spPr>
      </p:pic>
      <p:pic>
        <p:nvPicPr>
          <p:cNvPr id="2" name="Obrázek 1"/>
          <p:cNvPicPr>
            <a:picLocks noChangeAspect="1"/>
          </p:cNvPicPr>
          <p:nvPr/>
        </p:nvPicPr>
        <p:blipFill>
          <a:blip r:embed="rId3" cstate="print"/>
          <a:stretch>
            <a:fillRect/>
          </a:stretch>
        </p:blipFill>
        <p:spPr>
          <a:xfrm>
            <a:off x="460867" y="354158"/>
            <a:ext cx="4233798" cy="6200002"/>
          </a:xfrm>
          <a:prstGeom prst="rect">
            <a:avLst/>
          </a:prstGeom>
          <a:ln>
            <a:solidFill>
              <a:schemeClr val="tx1"/>
            </a:solidFill>
          </a:ln>
        </p:spPr>
      </p:pic>
      <p:sp>
        <p:nvSpPr>
          <p:cNvPr id="3" name="TextovéPole 2"/>
          <p:cNvSpPr txBox="1"/>
          <p:nvPr/>
        </p:nvSpPr>
        <p:spPr>
          <a:xfrm>
            <a:off x="5404877" y="1066711"/>
            <a:ext cx="5295296" cy="523220"/>
          </a:xfrm>
          <a:prstGeom prst="rect">
            <a:avLst/>
          </a:prstGeom>
          <a:noFill/>
        </p:spPr>
        <p:txBody>
          <a:bodyPr wrap="none" rtlCol="0">
            <a:spAutoFit/>
          </a:bodyPr>
          <a:lstStyle/>
          <a:p>
            <a:r>
              <a:rPr lang="cs-CZ" sz="1400" b="1" dirty="0" err="1"/>
              <a:t>Teruaki</a:t>
            </a:r>
            <a:r>
              <a:rPr lang="cs-CZ" sz="1400" b="1" dirty="0"/>
              <a:t> </a:t>
            </a:r>
            <a:r>
              <a:rPr lang="cs-CZ" sz="1400" b="1" dirty="0" err="1"/>
              <a:t>Enoto</a:t>
            </a:r>
            <a:r>
              <a:rPr lang="cs-CZ" sz="1400" b="1" dirty="0"/>
              <a:t> et al., </a:t>
            </a:r>
            <a:r>
              <a:rPr lang="cs-CZ" sz="1400" b="1" dirty="0" err="1"/>
              <a:t>Nature</a:t>
            </a:r>
            <a:r>
              <a:rPr lang="cs-CZ" sz="1400" dirty="0"/>
              <a:t>, </a:t>
            </a:r>
            <a:r>
              <a:rPr lang="cs-CZ" sz="1400" dirty="0" err="1"/>
              <a:t>November</a:t>
            </a:r>
            <a:r>
              <a:rPr lang="cs-CZ" sz="1400" dirty="0"/>
              <a:t> 2017 | </a:t>
            </a:r>
            <a:r>
              <a:rPr lang="cs-CZ" sz="1400" dirty="0" err="1"/>
              <a:t>voL</a:t>
            </a:r>
            <a:r>
              <a:rPr lang="cs-CZ" sz="1400" dirty="0"/>
              <a:t> 551</a:t>
            </a:r>
          </a:p>
          <a:p>
            <a:r>
              <a:rPr lang="cs-CZ" sz="1400" dirty="0"/>
              <a:t>(originální článek: https://www.nature.com/</a:t>
            </a:r>
            <a:r>
              <a:rPr lang="cs-CZ" sz="1400" dirty="0" err="1"/>
              <a:t>articles</a:t>
            </a:r>
            <a:r>
              <a:rPr lang="cs-CZ" sz="1400" dirty="0"/>
              <a:t>/nature24630.pdf)</a:t>
            </a:r>
          </a:p>
        </p:txBody>
      </p:sp>
      <p:sp>
        <p:nvSpPr>
          <p:cNvPr id="4" name="TextovéPole 3"/>
          <p:cNvSpPr txBox="1"/>
          <p:nvPr/>
        </p:nvSpPr>
        <p:spPr>
          <a:xfrm>
            <a:off x="5264200" y="267124"/>
            <a:ext cx="5510611" cy="769441"/>
          </a:xfrm>
          <a:prstGeom prst="rect">
            <a:avLst/>
          </a:prstGeom>
          <a:noFill/>
        </p:spPr>
        <p:txBody>
          <a:bodyPr wrap="none" rtlCol="0">
            <a:spAutoFit/>
          </a:bodyPr>
          <a:lstStyle/>
          <a:p>
            <a:r>
              <a:rPr lang="cs-CZ" sz="4400" b="1" dirty="0"/>
              <a:t>BLESKY JAKO ZDROJ e</a:t>
            </a:r>
            <a:r>
              <a:rPr lang="cs-CZ" sz="4400" b="1" baseline="30000" dirty="0"/>
              <a:t>+</a:t>
            </a:r>
          </a:p>
        </p:txBody>
      </p:sp>
      <p:sp>
        <p:nvSpPr>
          <p:cNvPr id="5" name="Obdélník 4"/>
          <p:cNvSpPr/>
          <p:nvPr/>
        </p:nvSpPr>
        <p:spPr>
          <a:xfrm>
            <a:off x="5205046" y="1862695"/>
            <a:ext cx="6400800" cy="769441"/>
          </a:xfrm>
          <a:prstGeom prst="rect">
            <a:avLst/>
          </a:prstGeom>
        </p:spPr>
        <p:txBody>
          <a:bodyPr wrap="square">
            <a:spAutoFit/>
          </a:bodyPr>
          <a:lstStyle/>
          <a:p>
            <a:pPr marL="285750" indent="-285750">
              <a:buFont typeface="Arial" panose="020B0604020202020204" pitchFamily="34" charset="0"/>
              <a:buChar char="•"/>
            </a:pPr>
            <a:r>
              <a:rPr lang="en-US" sz="2200" dirty="0">
                <a:latin typeface="Times New Roman" panose="02020603050405020304" pitchFamily="18" charset="0"/>
              </a:rPr>
              <a:t>region, or ‘cloud’, filled with these isotopes </a:t>
            </a:r>
            <a:r>
              <a:rPr lang="cs-CZ" sz="2200" dirty="0">
                <a:latin typeface="Times New Roman" panose="02020603050405020304" pitchFamily="18" charset="0"/>
              </a:rPr>
              <a:t>         </a:t>
            </a:r>
            <a:r>
              <a:rPr lang="en-US" sz="2200" u="sng" dirty="0">
                <a:solidFill>
                  <a:srgbClr val="FF0000"/>
                </a:solidFill>
                <a:latin typeface="Times New Roman" panose="02020603050405020304" pitchFamily="18" charset="0"/>
              </a:rPr>
              <a:t>emits positrons for more than </a:t>
            </a:r>
            <a:r>
              <a:rPr lang="en-US" sz="2200" b="1" u="sng" dirty="0">
                <a:solidFill>
                  <a:srgbClr val="FF0000"/>
                </a:solidFill>
                <a:latin typeface="Times New Roman" panose="02020603050405020304" pitchFamily="18" charset="0"/>
              </a:rPr>
              <a:t>10 min</a:t>
            </a:r>
            <a:endParaRPr lang="cs-CZ" sz="2200" b="1" u="sng" dirty="0">
              <a:solidFill>
                <a:srgbClr val="FF0000"/>
              </a:solidFill>
            </a:endParaRPr>
          </a:p>
        </p:txBody>
      </p:sp>
      <p:sp>
        <p:nvSpPr>
          <p:cNvPr id="6" name="Obdélník 5"/>
          <p:cNvSpPr/>
          <p:nvPr/>
        </p:nvSpPr>
        <p:spPr>
          <a:xfrm>
            <a:off x="5225144" y="2994193"/>
            <a:ext cx="6400800" cy="1107996"/>
          </a:xfrm>
          <a:prstGeom prst="rect">
            <a:avLst/>
          </a:prstGeom>
        </p:spPr>
        <p:txBody>
          <a:bodyPr wrap="square">
            <a:spAutoFit/>
          </a:bodyPr>
          <a:lstStyle/>
          <a:p>
            <a:pPr marL="285750" indent="-285750">
              <a:buFont typeface="Arial" panose="020B0604020202020204" pitchFamily="34" charset="0"/>
              <a:buChar char="•"/>
            </a:pPr>
            <a:r>
              <a:rPr lang="en-US" sz="2200" dirty="0">
                <a:latin typeface="Times New Roman" panose="02020603050405020304" pitchFamily="18" charset="0"/>
              </a:rPr>
              <a:t>A </a:t>
            </a:r>
            <a:r>
              <a:rPr lang="en-US" sz="2200" b="1" dirty="0">
                <a:solidFill>
                  <a:srgbClr val="FF0000"/>
                </a:solidFill>
                <a:latin typeface="Times New Roman" panose="02020603050405020304" pitchFamily="18" charset="0"/>
              </a:rPr>
              <a:t>positron</a:t>
            </a:r>
            <a:r>
              <a:rPr lang="en-US" sz="2200" dirty="0">
                <a:latin typeface="Times New Roman" panose="02020603050405020304" pitchFamily="18" charset="0"/>
              </a:rPr>
              <a:t> emitted from</a:t>
            </a:r>
            <a:r>
              <a:rPr lang="cs-CZ" sz="2200" dirty="0">
                <a:latin typeface="Times New Roman" panose="02020603050405020304" pitchFamily="18" charset="0"/>
              </a:rPr>
              <a:t> </a:t>
            </a:r>
            <a:r>
              <a:rPr lang="en-US" sz="2200" baseline="30000" dirty="0">
                <a:latin typeface="Times New Roman" panose="02020603050405020304" pitchFamily="18" charset="0"/>
              </a:rPr>
              <a:t>13</a:t>
            </a:r>
            <a:r>
              <a:rPr lang="en-US" sz="2200" dirty="0">
                <a:latin typeface="Times New Roman" panose="02020603050405020304" pitchFamily="18" charset="0"/>
              </a:rPr>
              <a:t>N or </a:t>
            </a:r>
            <a:r>
              <a:rPr lang="en-US" sz="2200" baseline="30000" dirty="0">
                <a:latin typeface="Times New Roman" panose="02020603050405020304" pitchFamily="18" charset="0"/>
              </a:rPr>
              <a:t>15</a:t>
            </a:r>
            <a:r>
              <a:rPr lang="en-US" sz="2200" dirty="0">
                <a:latin typeface="Times New Roman" panose="02020603050405020304" pitchFamily="18" charset="0"/>
              </a:rPr>
              <a:t>O </a:t>
            </a:r>
            <a:r>
              <a:rPr lang="en-US" sz="2200" u="sng" dirty="0">
                <a:latin typeface="Times New Roman" panose="02020603050405020304" pitchFamily="18" charset="0"/>
              </a:rPr>
              <a:t>travels a few </a:t>
            </a:r>
            <a:r>
              <a:rPr lang="en-US" sz="2200" u="sng" dirty="0" err="1">
                <a:latin typeface="Times New Roman" panose="02020603050405020304" pitchFamily="18" charset="0"/>
              </a:rPr>
              <a:t>metres</a:t>
            </a:r>
            <a:r>
              <a:rPr lang="en-US" sz="2200" dirty="0">
                <a:latin typeface="Times New Roman" panose="02020603050405020304" pitchFamily="18" charset="0"/>
              </a:rPr>
              <a:t> in the atmosphere, </a:t>
            </a:r>
            <a:r>
              <a:rPr lang="en-US" sz="2200" b="1" dirty="0">
                <a:solidFill>
                  <a:srgbClr val="FF0000"/>
                </a:solidFill>
                <a:latin typeface="Times New Roman" panose="02020603050405020304" pitchFamily="18" charset="0"/>
              </a:rPr>
              <a:t>annihilates</a:t>
            </a:r>
            <a:r>
              <a:rPr lang="en-US" sz="2200" dirty="0">
                <a:latin typeface="Times New Roman" panose="02020603050405020304" pitchFamily="18" charset="0"/>
              </a:rPr>
              <a:t> quickly in meeting an ambient </a:t>
            </a:r>
            <a:r>
              <a:rPr lang="en-US" sz="2200" u="sng" dirty="0">
                <a:latin typeface="Times New Roman" panose="02020603050405020304" pitchFamily="18" charset="0"/>
              </a:rPr>
              <a:t>electron</a:t>
            </a:r>
            <a:endParaRPr lang="cs-CZ" sz="2200" u="sng" dirty="0">
              <a:latin typeface="Times New Roman" panose="02020603050405020304" pitchFamily="18" charset="0"/>
            </a:endParaRPr>
          </a:p>
        </p:txBody>
      </p:sp>
      <p:sp>
        <p:nvSpPr>
          <p:cNvPr id="8" name="Obdélník 7"/>
          <p:cNvSpPr/>
          <p:nvPr/>
        </p:nvSpPr>
        <p:spPr>
          <a:xfrm>
            <a:off x="5216770" y="3969098"/>
            <a:ext cx="3173604" cy="2123658"/>
          </a:xfrm>
          <a:prstGeom prst="rect">
            <a:avLst/>
          </a:prstGeom>
        </p:spPr>
        <p:txBody>
          <a:bodyPr wrap="square">
            <a:spAutoFit/>
          </a:bodyPr>
          <a:lstStyle/>
          <a:p>
            <a:pPr marL="285750" indent="-285750"/>
            <a:r>
              <a:rPr lang="en-US" sz="2200" dirty="0">
                <a:latin typeface="Times New Roman" panose="02020603050405020304" pitchFamily="18" charset="0"/>
              </a:rPr>
              <a:t> </a:t>
            </a:r>
            <a:endParaRPr lang="cs-CZ" sz="2200" dirty="0">
              <a:latin typeface="Times New Roman" panose="02020603050405020304" pitchFamily="18" charset="0"/>
            </a:endParaRPr>
          </a:p>
          <a:p>
            <a:pPr marL="285750" indent="-285750">
              <a:buFont typeface="Arial" panose="020B0604020202020204" pitchFamily="34" charset="0"/>
              <a:buChar char="•"/>
            </a:pPr>
            <a:r>
              <a:rPr lang="cs-CZ" sz="2200" dirty="0">
                <a:latin typeface="Times New Roman" panose="02020603050405020304" pitchFamily="18" charset="0"/>
              </a:rPr>
              <a:t>…</a:t>
            </a:r>
            <a:r>
              <a:rPr lang="en-US" sz="2200" dirty="0">
                <a:latin typeface="Times New Roman" panose="02020603050405020304" pitchFamily="18" charset="0"/>
              </a:rPr>
              <a:t>and radiates </a:t>
            </a:r>
            <a:r>
              <a:rPr lang="en-US" sz="2200" b="1" dirty="0">
                <a:solidFill>
                  <a:srgbClr val="FF0000"/>
                </a:solidFill>
                <a:latin typeface="Times New Roman" panose="02020603050405020304" pitchFamily="18" charset="0"/>
              </a:rPr>
              <a:t>two 0.511-MeV photons</a:t>
            </a:r>
            <a:r>
              <a:rPr lang="en-US" sz="2200" dirty="0">
                <a:latin typeface="Times New Roman" panose="02020603050405020304" pitchFamily="18" charset="0"/>
              </a:rPr>
              <a:t>, the atmospheric </a:t>
            </a:r>
            <a:r>
              <a:rPr lang="en-US" sz="2200" u="sng" dirty="0">
                <a:latin typeface="Times New Roman" panose="02020603050405020304" pitchFamily="18" charset="0"/>
              </a:rPr>
              <a:t>mean free path of which is about 89 m</a:t>
            </a:r>
            <a:endParaRPr lang="cs-CZ" sz="2200" u="sng" dirty="0"/>
          </a:p>
        </p:txBody>
      </p:sp>
    </p:spTree>
    <p:extLst>
      <p:ext uri="{BB962C8B-B14F-4D97-AF65-F5344CB8AC3E}">
        <p14:creationId xmlns:p14="http://schemas.microsoft.com/office/powerpoint/2010/main" val="3414666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rcRect t="4542"/>
          <a:stretch>
            <a:fillRect/>
          </a:stretch>
        </p:blipFill>
        <p:spPr>
          <a:xfrm>
            <a:off x="871450" y="160773"/>
            <a:ext cx="10439799" cy="6546501"/>
          </a:xfrm>
          <a:prstGeom prst="rect">
            <a:avLst/>
          </a:prstGeom>
          <a:ln w="19050">
            <a:solidFill>
              <a:schemeClr val="bg1"/>
            </a:solidFill>
          </a:ln>
        </p:spPr>
      </p:pic>
      <p:pic>
        <p:nvPicPr>
          <p:cNvPr id="3" name="Picture 2" descr="Home page - Jerzy Dryzek - Research"/>
          <p:cNvPicPr>
            <a:picLocks noChangeAspect="1" noChangeArrowheads="1"/>
          </p:cNvPicPr>
          <p:nvPr/>
        </p:nvPicPr>
        <p:blipFill>
          <a:blip r:embed="rId3" cstate="print"/>
          <a:srcRect/>
          <a:stretch>
            <a:fillRect/>
          </a:stretch>
        </p:blipFill>
        <p:spPr bwMode="auto">
          <a:xfrm>
            <a:off x="7894918" y="873878"/>
            <a:ext cx="1476320" cy="1114622"/>
          </a:xfrm>
          <a:prstGeom prst="rect">
            <a:avLst/>
          </a:prstGeom>
          <a:noFill/>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8311" y="872177"/>
            <a:ext cx="1488431" cy="1116323"/>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647" y="872177"/>
            <a:ext cx="1236338" cy="1126441"/>
          </a:xfrm>
          <a:prstGeom prst="rect">
            <a:avLst/>
          </a:prstGeom>
        </p:spPr>
      </p:pic>
      <p:sp>
        <p:nvSpPr>
          <p:cNvPr id="6" name="TextovéPole 5"/>
          <p:cNvSpPr txBox="1"/>
          <p:nvPr/>
        </p:nvSpPr>
        <p:spPr>
          <a:xfrm>
            <a:off x="2568300" y="944283"/>
            <a:ext cx="1370183" cy="369332"/>
          </a:xfrm>
          <a:prstGeom prst="rect">
            <a:avLst/>
          </a:prstGeom>
          <a:noFill/>
        </p:spPr>
        <p:txBody>
          <a:bodyPr wrap="none" rtlCol="0">
            <a:spAutoFit/>
          </a:bodyPr>
          <a:lstStyle/>
          <a:p>
            <a:r>
              <a:rPr lang="cs-CZ" dirty="0">
                <a:solidFill>
                  <a:schemeClr val="bg1"/>
                </a:solidFill>
                <a:sym typeface="Wingdings" panose="05000000000000000000" pitchFamily="2" charset="2"/>
              </a:rPr>
              <a:t>e-  </a:t>
            </a:r>
            <a:r>
              <a:rPr lang="cs-CZ" dirty="0">
                <a:solidFill>
                  <a:schemeClr val="bg1"/>
                </a:solidFill>
                <a:latin typeface="Symbol" panose="05050102010706020507" pitchFamily="18" charset="2"/>
                <a:sym typeface="Wingdings" panose="05000000000000000000" pitchFamily="2" charset="2"/>
              </a:rPr>
              <a:t>g</a:t>
            </a:r>
            <a:r>
              <a:rPr lang="cs-CZ" dirty="0">
                <a:solidFill>
                  <a:schemeClr val="bg1"/>
                </a:solidFill>
                <a:sym typeface="Wingdings" panose="05000000000000000000" pitchFamily="2" charset="2"/>
              </a:rPr>
              <a:t>-foton</a:t>
            </a:r>
            <a:endParaRPr lang="cs-CZ" dirty="0">
              <a:solidFill>
                <a:schemeClr val="bg1"/>
              </a:solidFill>
            </a:endParaRPr>
          </a:p>
        </p:txBody>
      </p:sp>
      <p:sp>
        <p:nvSpPr>
          <p:cNvPr id="7" name="TextovéPole 6"/>
          <p:cNvSpPr txBox="1"/>
          <p:nvPr/>
        </p:nvSpPr>
        <p:spPr>
          <a:xfrm>
            <a:off x="6091349" y="910386"/>
            <a:ext cx="1483740" cy="369332"/>
          </a:xfrm>
          <a:prstGeom prst="rect">
            <a:avLst/>
          </a:prstGeom>
          <a:noFill/>
        </p:spPr>
        <p:txBody>
          <a:bodyPr wrap="none" rtlCol="0">
            <a:spAutoFit/>
          </a:bodyPr>
          <a:lstStyle/>
          <a:p>
            <a:r>
              <a:rPr lang="cs-CZ" dirty="0">
                <a:solidFill>
                  <a:schemeClr val="bg1"/>
                </a:solidFill>
                <a:latin typeface="Symbol" panose="05050102010706020507" pitchFamily="18" charset="2"/>
                <a:sym typeface="Wingdings" panose="05000000000000000000" pitchFamily="2" charset="2"/>
              </a:rPr>
              <a:t>g </a:t>
            </a:r>
            <a:r>
              <a:rPr lang="cs-CZ" dirty="0">
                <a:solidFill>
                  <a:schemeClr val="bg1"/>
                </a:solidFill>
                <a:sym typeface="Wingdings" panose="05000000000000000000" pitchFamily="2" charset="2"/>
              </a:rPr>
              <a:t> e-/e+ pár</a:t>
            </a:r>
            <a:endParaRPr lang="cs-CZ" dirty="0">
              <a:solidFill>
                <a:schemeClr val="bg1"/>
              </a:solidFill>
            </a:endParaRPr>
          </a:p>
        </p:txBody>
      </p:sp>
      <p:sp>
        <p:nvSpPr>
          <p:cNvPr id="9" name="TextovéPole 8"/>
          <p:cNvSpPr txBox="1"/>
          <p:nvPr/>
        </p:nvSpPr>
        <p:spPr>
          <a:xfrm>
            <a:off x="9371238" y="944283"/>
            <a:ext cx="1689822" cy="369332"/>
          </a:xfrm>
          <a:prstGeom prst="rect">
            <a:avLst/>
          </a:prstGeom>
          <a:noFill/>
        </p:spPr>
        <p:txBody>
          <a:bodyPr wrap="none" rtlCol="0">
            <a:spAutoFit/>
          </a:bodyPr>
          <a:lstStyle/>
          <a:p>
            <a:r>
              <a:rPr lang="cs-CZ" dirty="0">
                <a:solidFill>
                  <a:schemeClr val="bg1"/>
                </a:solidFill>
                <a:sym typeface="Wingdings" panose="05000000000000000000" pitchFamily="2" charset="2"/>
              </a:rPr>
              <a:t>e-/e+  </a:t>
            </a:r>
            <a:r>
              <a:rPr lang="cs-CZ" dirty="0">
                <a:solidFill>
                  <a:schemeClr val="bg1"/>
                </a:solidFill>
                <a:latin typeface="Symbol" panose="05050102010706020507" pitchFamily="18" charset="2"/>
                <a:sym typeface="Wingdings" panose="05000000000000000000" pitchFamily="2" charset="2"/>
              </a:rPr>
              <a:t>g</a:t>
            </a:r>
            <a:r>
              <a:rPr lang="cs-CZ" dirty="0">
                <a:solidFill>
                  <a:schemeClr val="bg1"/>
                </a:solidFill>
                <a:sym typeface="Wingdings" panose="05000000000000000000" pitchFamily="2" charset="2"/>
              </a:rPr>
              <a:t>-foton</a:t>
            </a:r>
            <a:endParaRPr lang="cs-CZ" dirty="0">
              <a:solidFill>
                <a:schemeClr val="bg1"/>
              </a:solidFill>
            </a:endParaRPr>
          </a:p>
        </p:txBody>
      </p:sp>
    </p:spTree>
    <p:extLst>
      <p:ext uri="{BB962C8B-B14F-4D97-AF65-F5344CB8AC3E}">
        <p14:creationId xmlns:p14="http://schemas.microsoft.com/office/powerpoint/2010/main" val="1544478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78066" y="160061"/>
            <a:ext cx="7674638" cy="780843"/>
          </a:xfrm>
        </p:spPr>
        <p:txBody>
          <a:bodyPr>
            <a:normAutofit/>
          </a:bodyPr>
          <a:lstStyle/>
          <a:p>
            <a:pPr algn="ctr"/>
            <a:r>
              <a:rPr lang="cs-CZ" b="1" dirty="0"/>
              <a:t>Antihmotová bomba</a:t>
            </a:r>
          </a:p>
        </p:txBody>
      </p:sp>
      <p:sp>
        <p:nvSpPr>
          <p:cNvPr id="3" name="Zástupný symbol pro obsah 2"/>
          <p:cNvSpPr>
            <a:spLocks noGrp="1"/>
          </p:cNvSpPr>
          <p:nvPr>
            <p:ph idx="1"/>
          </p:nvPr>
        </p:nvSpPr>
        <p:spPr>
          <a:xfrm>
            <a:off x="3094898" y="974708"/>
            <a:ext cx="8892786" cy="5561756"/>
          </a:xfrm>
        </p:spPr>
        <p:txBody>
          <a:bodyPr>
            <a:noAutofit/>
          </a:bodyPr>
          <a:lstStyle/>
          <a:p>
            <a:pPr marL="271463" indent="-271463">
              <a:lnSpc>
                <a:spcPct val="100000"/>
              </a:lnSpc>
              <a:spcBef>
                <a:spcPts val="600"/>
              </a:spcBef>
            </a:pPr>
            <a:r>
              <a:rPr lang="cs-CZ" sz="2200" dirty="0"/>
              <a:t>Primární výhoda antihmotové zbraně </a:t>
            </a:r>
            <a:r>
              <a:rPr lang="cs-CZ" sz="2200" dirty="0">
                <a:sym typeface="Wingdings" pitchFamily="2" charset="2"/>
              </a:rPr>
              <a:t> </a:t>
            </a:r>
            <a:r>
              <a:rPr lang="cs-CZ" sz="2200" dirty="0"/>
              <a:t>mnohem vyšší účinnost                než vodíková (fúzní) bomba (ta </a:t>
            </a:r>
            <a:r>
              <a:rPr lang="cs-CZ" sz="2200" dirty="0" err="1"/>
              <a:t>úč</a:t>
            </a:r>
            <a:r>
              <a:rPr lang="cs-CZ" sz="2200" dirty="0"/>
              <a:t>. pouze asi</a:t>
            </a:r>
            <a:r>
              <a:rPr lang="en-US" sz="2200" dirty="0"/>
              <a:t> </a:t>
            </a:r>
            <a:r>
              <a:rPr lang="cs-CZ" sz="2200" dirty="0"/>
              <a:t>7-10</a:t>
            </a:r>
            <a:r>
              <a:rPr lang="en-US" sz="2200" dirty="0"/>
              <a:t>%</a:t>
            </a:r>
            <a:r>
              <a:rPr lang="cs-CZ" sz="2200" dirty="0"/>
              <a:t>)</a:t>
            </a:r>
            <a:r>
              <a:rPr lang="en-US" sz="2200" dirty="0"/>
              <a:t>. </a:t>
            </a:r>
            <a:endParaRPr lang="cs-CZ" sz="2200" dirty="0"/>
          </a:p>
          <a:p>
            <a:pPr marL="271463" indent="-271463">
              <a:lnSpc>
                <a:spcPct val="100000"/>
              </a:lnSpc>
              <a:spcBef>
                <a:spcPts val="600"/>
              </a:spcBef>
            </a:pPr>
            <a:r>
              <a:rPr lang="cs-CZ" sz="2200" dirty="0"/>
              <a:t>Při </a:t>
            </a:r>
            <a:r>
              <a:rPr lang="cs-CZ" sz="2200" u="sng" dirty="0"/>
              <a:t>chemických reakcích </a:t>
            </a:r>
            <a:r>
              <a:rPr lang="cs-CZ" sz="2200" dirty="0"/>
              <a:t>se může </a:t>
            </a:r>
            <a:r>
              <a:rPr lang="cs-CZ" sz="2200" u="sng" dirty="0"/>
              <a:t>z jednoho kilogramu </a:t>
            </a:r>
            <a:r>
              <a:rPr lang="cs-CZ" sz="2200" dirty="0"/>
              <a:t>hmoty uvolnit max. </a:t>
            </a:r>
            <a:r>
              <a:rPr lang="cs-CZ" sz="2200" b="1" dirty="0">
                <a:solidFill>
                  <a:srgbClr val="FF0000"/>
                </a:solidFill>
              </a:rPr>
              <a:t>10</a:t>
            </a:r>
            <a:r>
              <a:rPr lang="cs-CZ" sz="2200" b="1" baseline="30000" dirty="0">
                <a:solidFill>
                  <a:srgbClr val="FF0000"/>
                </a:solidFill>
              </a:rPr>
              <a:t>7 </a:t>
            </a:r>
            <a:r>
              <a:rPr lang="cs-CZ" sz="2200" b="1" dirty="0">
                <a:solidFill>
                  <a:srgbClr val="FF0000"/>
                </a:solidFill>
              </a:rPr>
              <a:t>J</a:t>
            </a:r>
            <a:r>
              <a:rPr lang="cs-CZ" sz="2200" dirty="0"/>
              <a:t>,</a:t>
            </a:r>
          </a:p>
          <a:p>
            <a:pPr marL="271463" indent="-271463">
              <a:lnSpc>
                <a:spcPct val="100000"/>
              </a:lnSpc>
              <a:spcBef>
                <a:spcPts val="600"/>
              </a:spcBef>
            </a:pPr>
            <a:r>
              <a:rPr lang="cs-CZ" sz="2200" dirty="0"/>
              <a:t>při </a:t>
            </a:r>
            <a:r>
              <a:rPr lang="cs-CZ" sz="2200" u="sng" dirty="0"/>
              <a:t>štěpných jaderných reakcích </a:t>
            </a:r>
            <a:r>
              <a:rPr lang="cs-CZ" sz="2200" dirty="0"/>
              <a:t>maximálně </a:t>
            </a:r>
            <a:r>
              <a:rPr lang="cs-CZ" sz="2200" b="1" dirty="0">
                <a:solidFill>
                  <a:srgbClr val="FF0000"/>
                </a:solidFill>
              </a:rPr>
              <a:t>8×10</a:t>
            </a:r>
            <a:r>
              <a:rPr lang="cs-CZ" sz="2200" b="1" baseline="30000" dirty="0">
                <a:solidFill>
                  <a:srgbClr val="FF0000"/>
                </a:solidFill>
              </a:rPr>
              <a:t>13</a:t>
            </a:r>
            <a:r>
              <a:rPr lang="cs-CZ" sz="2200" b="1" dirty="0">
                <a:solidFill>
                  <a:srgbClr val="FF0000"/>
                </a:solidFill>
              </a:rPr>
              <a:t> J</a:t>
            </a:r>
          </a:p>
          <a:p>
            <a:pPr marL="271463" indent="-271463">
              <a:lnSpc>
                <a:spcPct val="100000"/>
              </a:lnSpc>
              <a:spcBef>
                <a:spcPts val="600"/>
              </a:spcBef>
            </a:pPr>
            <a:r>
              <a:rPr lang="cs-CZ" sz="2200" dirty="0"/>
              <a:t>a při </a:t>
            </a:r>
            <a:r>
              <a:rPr lang="cs-CZ" sz="2200" u="sng" dirty="0"/>
              <a:t>termonukleární fúzi </a:t>
            </a:r>
            <a:r>
              <a:rPr lang="cs-CZ" sz="2200" dirty="0"/>
              <a:t>maximálně </a:t>
            </a:r>
            <a:r>
              <a:rPr lang="cs-CZ" sz="2200" b="1" dirty="0">
                <a:solidFill>
                  <a:srgbClr val="FF0000"/>
                </a:solidFill>
              </a:rPr>
              <a:t>3×10</a:t>
            </a:r>
            <a:r>
              <a:rPr lang="cs-CZ" sz="2200" b="1" baseline="30000" dirty="0">
                <a:solidFill>
                  <a:srgbClr val="FF0000"/>
                </a:solidFill>
              </a:rPr>
              <a:t>14 </a:t>
            </a:r>
            <a:r>
              <a:rPr lang="cs-CZ" sz="2200" b="1" dirty="0">
                <a:solidFill>
                  <a:srgbClr val="FF0000"/>
                </a:solidFill>
              </a:rPr>
              <a:t>J</a:t>
            </a:r>
          </a:p>
          <a:p>
            <a:pPr marL="271463" indent="-271463">
              <a:lnSpc>
                <a:spcPct val="100000"/>
              </a:lnSpc>
              <a:spcBef>
                <a:spcPts val="600"/>
              </a:spcBef>
            </a:pPr>
            <a:r>
              <a:rPr lang="cs-CZ" sz="2200" dirty="0"/>
              <a:t>Naproti tomu při </a:t>
            </a:r>
            <a:r>
              <a:rPr lang="cs-CZ" sz="2200" u="sng" dirty="0"/>
              <a:t>anihilaci</a:t>
            </a:r>
            <a:r>
              <a:rPr lang="cs-CZ" sz="2200" dirty="0"/>
              <a:t> dojde k uvolnění veškeré energie z hmoty         </a:t>
            </a:r>
            <a:r>
              <a:rPr lang="en-US" sz="2200" dirty="0" err="1"/>
              <a:t>dle</a:t>
            </a:r>
            <a:r>
              <a:rPr lang="en-US" sz="2200" dirty="0"/>
              <a:t> E = mc</a:t>
            </a:r>
            <a:r>
              <a:rPr lang="en-US" sz="2200" baseline="30000" dirty="0"/>
              <a:t>2</a:t>
            </a:r>
          </a:p>
          <a:p>
            <a:pPr marL="271463" indent="-271463">
              <a:lnSpc>
                <a:spcPct val="100000"/>
              </a:lnSpc>
              <a:spcBef>
                <a:spcPts val="600"/>
              </a:spcBef>
            </a:pPr>
            <a:r>
              <a:rPr lang="cs-CZ" sz="2200" dirty="0"/>
              <a:t>– tedy </a:t>
            </a:r>
            <a:r>
              <a:rPr lang="cs-CZ" sz="2200" b="1" dirty="0">
                <a:solidFill>
                  <a:srgbClr val="FF0000"/>
                </a:solidFill>
              </a:rPr>
              <a:t>9×10</a:t>
            </a:r>
            <a:r>
              <a:rPr lang="cs-CZ" sz="2200" b="1" baseline="30000" dirty="0">
                <a:solidFill>
                  <a:srgbClr val="FF0000"/>
                </a:solidFill>
              </a:rPr>
              <a:t>16</a:t>
            </a:r>
            <a:r>
              <a:rPr lang="cs-CZ" sz="2200" b="1" dirty="0">
                <a:solidFill>
                  <a:srgbClr val="FF0000"/>
                </a:solidFill>
              </a:rPr>
              <a:t> J </a:t>
            </a:r>
            <a:r>
              <a:rPr lang="cs-CZ" sz="2200" dirty="0"/>
              <a:t>z 1 kg</a:t>
            </a:r>
          </a:p>
          <a:p>
            <a:pPr marL="271463" indent="-271463">
              <a:lnSpc>
                <a:spcPct val="100000"/>
              </a:lnSpc>
              <a:spcBef>
                <a:spcPts val="600"/>
              </a:spcBef>
            </a:pPr>
            <a:r>
              <a:rPr lang="cs-CZ" sz="2200" dirty="0"/>
              <a:t>Sic je zapotřebí stejné množství antihmoty + hmoty </a:t>
            </a:r>
            <a:r>
              <a:rPr lang="cs-CZ" sz="2200" dirty="0">
                <a:sym typeface="Wingdings" pitchFamily="2" charset="2"/>
              </a:rPr>
              <a:t> </a:t>
            </a:r>
            <a:r>
              <a:rPr lang="en-US" sz="2200" dirty="0"/>
              <a:t>E = 2mc</a:t>
            </a:r>
            <a:r>
              <a:rPr lang="en-US" sz="2200" baseline="30000" dirty="0"/>
              <a:t>2</a:t>
            </a:r>
            <a:r>
              <a:rPr lang="en-US" sz="2200" dirty="0"/>
              <a:t> </a:t>
            </a:r>
            <a:endParaRPr lang="cs-CZ" sz="2200" dirty="0"/>
          </a:p>
          <a:p>
            <a:pPr marL="271463" indent="-271463">
              <a:lnSpc>
                <a:spcPct val="100000"/>
              </a:lnSpc>
              <a:spcBef>
                <a:spcPts val="600"/>
              </a:spcBef>
            </a:pPr>
            <a:r>
              <a:rPr lang="cs-CZ" sz="2200" dirty="0"/>
              <a:t>...</a:t>
            </a:r>
            <a:r>
              <a:rPr lang="cs-CZ" sz="2200" dirty="0" err="1"/>
              <a:t>tz</a:t>
            </a:r>
            <a:r>
              <a:rPr lang="en-US" sz="2200" dirty="0"/>
              <a:t>n., pro </a:t>
            </a:r>
            <a:r>
              <a:rPr lang="cs-CZ" sz="2200" u="sng" dirty="0"/>
              <a:t>1 g antihmoty + 1 g hmoty </a:t>
            </a:r>
          </a:p>
          <a:p>
            <a:pPr marL="271463" indent="-271463">
              <a:lnSpc>
                <a:spcPct val="100000"/>
              </a:lnSpc>
              <a:spcBef>
                <a:spcPts val="600"/>
              </a:spcBef>
              <a:buNone/>
            </a:pPr>
            <a:r>
              <a:rPr lang="cs-CZ" sz="2200" dirty="0">
                <a:sym typeface="Wingdings" pitchFamily="2" charset="2"/>
              </a:rPr>
              <a:t>			</a:t>
            </a:r>
            <a:r>
              <a:rPr lang="en-US" sz="2200" dirty="0"/>
              <a:t> 2 * </a:t>
            </a:r>
            <a:r>
              <a:rPr lang="cs-CZ" sz="2200" dirty="0"/>
              <a:t>0.001</a:t>
            </a:r>
            <a:r>
              <a:rPr lang="en-US" sz="2200" dirty="0"/>
              <a:t> [</a:t>
            </a:r>
            <a:r>
              <a:rPr lang="cs-CZ" sz="2200" dirty="0"/>
              <a:t>kg</a:t>
            </a:r>
            <a:r>
              <a:rPr lang="en-US" sz="2200" dirty="0"/>
              <a:t>]* </a:t>
            </a:r>
            <a:r>
              <a:rPr lang="cs-CZ" sz="2200" dirty="0"/>
              <a:t>300 000 </a:t>
            </a:r>
            <a:r>
              <a:rPr lang="cs-CZ" sz="2200" dirty="0" err="1"/>
              <a:t>000</a:t>
            </a:r>
            <a:r>
              <a:rPr lang="en-US" sz="2200" baseline="30000" dirty="0"/>
              <a:t>2</a:t>
            </a:r>
            <a:r>
              <a:rPr lang="en-US" sz="2200" dirty="0"/>
              <a:t> [ms</a:t>
            </a:r>
            <a:r>
              <a:rPr lang="en-US" sz="2200" baseline="30000" dirty="0"/>
              <a:t>-1</a:t>
            </a:r>
            <a:r>
              <a:rPr lang="en-US" sz="2200" dirty="0"/>
              <a:t>]= </a:t>
            </a:r>
            <a:r>
              <a:rPr lang="en-US" sz="2200" b="1" dirty="0">
                <a:solidFill>
                  <a:srgbClr val="FF0000"/>
                </a:solidFill>
              </a:rPr>
              <a:t>1.8*10</a:t>
            </a:r>
            <a:r>
              <a:rPr lang="en-US" sz="2200" b="1" baseline="30000" dirty="0">
                <a:solidFill>
                  <a:srgbClr val="FF0000"/>
                </a:solidFill>
              </a:rPr>
              <a:t>14</a:t>
            </a:r>
            <a:r>
              <a:rPr lang="en-US" sz="2200" b="1" dirty="0">
                <a:solidFill>
                  <a:srgbClr val="FF0000"/>
                </a:solidFill>
              </a:rPr>
              <a:t> J. </a:t>
            </a:r>
            <a:endParaRPr lang="cs-CZ" sz="2200" b="1" dirty="0">
              <a:solidFill>
                <a:srgbClr val="FF0000"/>
              </a:solidFill>
            </a:endParaRPr>
          </a:p>
          <a:p>
            <a:pPr marL="271463" indent="-271463">
              <a:lnSpc>
                <a:spcPct val="100000"/>
              </a:lnSpc>
              <a:spcBef>
                <a:spcPts val="600"/>
              </a:spcBef>
            </a:pPr>
            <a:r>
              <a:rPr lang="cs-CZ" sz="2200" dirty="0"/>
              <a:t>Pokud </a:t>
            </a:r>
            <a:r>
              <a:rPr lang="en-US" sz="2200" dirty="0"/>
              <a:t>1 k</a:t>
            </a:r>
            <a:r>
              <a:rPr lang="cs-CZ" sz="2200" dirty="0"/>
              <a:t>t</a:t>
            </a:r>
            <a:r>
              <a:rPr lang="en-US" sz="2200" dirty="0"/>
              <a:t> TNT = 4.184</a:t>
            </a:r>
            <a:r>
              <a:rPr lang="cs-CZ" sz="2200" dirty="0"/>
              <a:t>*10</a:t>
            </a:r>
            <a:r>
              <a:rPr lang="en-US" sz="2200" baseline="30000" dirty="0"/>
              <a:t>12</a:t>
            </a:r>
            <a:r>
              <a:rPr lang="en-US" sz="2200" dirty="0"/>
              <a:t> </a:t>
            </a:r>
            <a:r>
              <a:rPr lang="cs-CZ" sz="2200" dirty="0"/>
              <a:t>J</a:t>
            </a:r>
            <a:r>
              <a:rPr lang="en-US" sz="2200" dirty="0"/>
              <a:t>, </a:t>
            </a:r>
            <a:r>
              <a:rPr lang="cs-CZ" sz="2200" dirty="0"/>
              <a:t>pak </a:t>
            </a:r>
            <a:r>
              <a:rPr lang="cs-CZ" sz="2200" u="sng" dirty="0"/>
              <a:t>1 g antihmoty + 1 g hmoty = </a:t>
            </a:r>
            <a:r>
              <a:rPr lang="en-US" sz="2200" u="sng" dirty="0"/>
              <a:t>43 k</a:t>
            </a:r>
            <a:r>
              <a:rPr lang="cs-CZ" sz="2200" u="sng" dirty="0"/>
              <a:t>t TNT</a:t>
            </a:r>
            <a:r>
              <a:rPr lang="en-US" sz="2200" dirty="0"/>
              <a:t> </a:t>
            </a:r>
            <a:r>
              <a:rPr lang="cs-CZ" sz="2200" dirty="0"/>
              <a:t>                     </a:t>
            </a:r>
            <a:r>
              <a:rPr lang="en-US" sz="2200" dirty="0"/>
              <a:t>(</a:t>
            </a:r>
            <a:r>
              <a:rPr lang="cs-CZ" sz="2200" dirty="0"/>
              <a:t>ačkoliv ztráty díky produkci neutrin</a:t>
            </a:r>
            <a:r>
              <a:rPr lang="en-US" sz="2200" dirty="0"/>
              <a:t>).</a:t>
            </a:r>
            <a:endParaRPr lang="cs-CZ" sz="2200" dirty="0"/>
          </a:p>
          <a:p>
            <a:pPr marL="0" indent="0">
              <a:lnSpc>
                <a:spcPct val="100000"/>
              </a:lnSpc>
              <a:spcBef>
                <a:spcPts val="600"/>
              </a:spcBef>
              <a:buNone/>
            </a:pPr>
            <a:endParaRPr lang="cs-CZ" sz="2200" dirty="0"/>
          </a:p>
        </p:txBody>
      </p:sp>
      <p:pic>
        <p:nvPicPr>
          <p:cNvPr id="11" name="Obráze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332" y="4638678"/>
            <a:ext cx="2545724" cy="2123861"/>
          </a:xfrm>
          <a:prstGeom prst="rect">
            <a:avLst/>
          </a:prstGeom>
        </p:spPr>
      </p:pic>
      <p:pic>
        <p:nvPicPr>
          <p:cNvPr id="239618" name="Picture 2" descr="Angels and Demons Book Review"/>
          <p:cNvPicPr>
            <a:picLocks noChangeAspect="1" noChangeArrowheads="1"/>
          </p:cNvPicPr>
          <p:nvPr/>
        </p:nvPicPr>
        <p:blipFill>
          <a:blip r:embed="rId3" cstate="print"/>
          <a:srcRect/>
          <a:stretch>
            <a:fillRect/>
          </a:stretch>
        </p:blipFill>
        <p:spPr bwMode="auto">
          <a:xfrm>
            <a:off x="195769" y="80384"/>
            <a:ext cx="2515285" cy="4572000"/>
          </a:xfrm>
          <a:prstGeom prst="rect">
            <a:avLst/>
          </a:prstGeom>
          <a:noFill/>
        </p:spPr>
      </p:pic>
    </p:spTree>
    <p:extLst>
      <p:ext uri="{BB962C8B-B14F-4D97-AF65-F5344CB8AC3E}">
        <p14:creationId xmlns:p14="http://schemas.microsoft.com/office/powerpoint/2010/main" val="1438320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8242"/>
            <a:ext cx="12192000" cy="1325563"/>
          </a:xfrm>
        </p:spPr>
        <p:txBody>
          <a:bodyPr/>
          <a:lstStyle/>
          <a:p>
            <a:pPr algn="ctr"/>
            <a:r>
              <a:rPr lang="cs-CZ" dirty="0"/>
              <a:t>Základní síly</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1276" y="3765172"/>
            <a:ext cx="2165993" cy="2058883"/>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323" y="1433323"/>
            <a:ext cx="5909517" cy="4461751"/>
          </a:xfrm>
          <a:prstGeom prst="rect">
            <a:avLst/>
          </a:prstGeom>
        </p:spPr>
      </p:pic>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1276" y="1544289"/>
            <a:ext cx="2418381" cy="1610090"/>
          </a:xfrm>
          <a:prstGeom prst="rect">
            <a:avLst/>
          </a:prstGeom>
        </p:spPr>
      </p:pic>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070" y="1634812"/>
            <a:ext cx="2418381" cy="1429043"/>
          </a:xfrm>
          <a:prstGeom prst="rect">
            <a:avLst/>
          </a:prstGeom>
        </p:spPr>
      </p:pic>
      <p:pic>
        <p:nvPicPr>
          <p:cNvPr id="13" name="Obrázek 12"/>
          <p:cNvPicPr>
            <a:picLocks noChangeAspect="1"/>
          </p:cNvPicPr>
          <p:nvPr/>
        </p:nvPicPr>
        <p:blipFill>
          <a:blip r:embed="rId6"/>
          <a:stretch>
            <a:fillRect/>
          </a:stretch>
        </p:blipFill>
        <p:spPr>
          <a:xfrm>
            <a:off x="670070" y="3570158"/>
            <a:ext cx="2418381" cy="1819934"/>
          </a:xfrm>
          <a:prstGeom prst="rect">
            <a:avLst/>
          </a:prstGeom>
        </p:spPr>
      </p:pic>
      <p:pic>
        <p:nvPicPr>
          <p:cNvPr id="14" name="Obrázek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9584" y="5195640"/>
            <a:ext cx="1398867" cy="1398867"/>
          </a:xfrm>
          <a:prstGeom prst="rect">
            <a:avLst/>
          </a:prstGeom>
        </p:spPr>
      </p:pic>
      <p:pic>
        <p:nvPicPr>
          <p:cNvPr id="16" name="Obrázek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4268" y="412438"/>
            <a:ext cx="1042116" cy="1042116"/>
          </a:xfrm>
          <a:prstGeom prst="rect">
            <a:avLst/>
          </a:prstGeom>
        </p:spPr>
      </p:pic>
      <p:pic>
        <p:nvPicPr>
          <p:cNvPr id="17" name="Obrázek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86438" y="613497"/>
            <a:ext cx="1602013" cy="841057"/>
          </a:xfrm>
          <a:prstGeom prst="rect">
            <a:avLst/>
          </a:prstGeom>
        </p:spPr>
      </p:pic>
      <p:sp>
        <p:nvSpPr>
          <p:cNvPr id="12" name="TextovéPole 11">
            <a:extLst>
              <a:ext uri="{FF2B5EF4-FFF2-40B4-BE49-F238E27FC236}">
                <a16:creationId xmlns:a16="http://schemas.microsoft.com/office/drawing/2014/main" id="{33C0624F-2F6D-4D88-BA7C-000810FB3F40}"/>
              </a:ext>
            </a:extLst>
          </p:cNvPr>
          <p:cNvSpPr txBox="1"/>
          <p:nvPr/>
        </p:nvSpPr>
        <p:spPr>
          <a:xfrm>
            <a:off x="4886058" y="1094715"/>
            <a:ext cx="2591512" cy="369332"/>
          </a:xfrm>
          <a:prstGeom prst="rect">
            <a:avLst/>
          </a:prstGeom>
          <a:noFill/>
        </p:spPr>
        <p:txBody>
          <a:bodyPr wrap="square">
            <a:spAutoFit/>
          </a:bodyPr>
          <a:lstStyle/>
          <a:p>
            <a:r>
              <a:rPr lang="cs-CZ" b="1" dirty="0" err="1">
                <a:hlinkClick r:id="rId10"/>
              </a:rPr>
              <a:t>Feynmanovy</a:t>
            </a:r>
            <a:r>
              <a:rPr lang="cs-CZ" b="1" dirty="0">
                <a:hlinkClick r:id="rId10"/>
              </a:rPr>
              <a:t> diagramy</a:t>
            </a:r>
          </a:p>
        </p:txBody>
      </p:sp>
    </p:spTree>
    <p:extLst>
      <p:ext uri="{BB962C8B-B14F-4D97-AF65-F5344CB8AC3E}">
        <p14:creationId xmlns:p14="http://schemas.microsoft.com/office/powerpoint/2010/main" val="3731797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720725" y="-140676"/>
            <a:ext cx="5071506" cy="1325563"/>
          </a:xfrm>
        </p:spPr>
        <p:txBody>
          <a:bodyPr>
            <a:normAutofit/>
          </a:bodyPr>
          <a:lstStyle/>
          <a:p>
            <a:r>
              <a:rPr lang="cs-CZ" sz="2800" b="1" dirty="0">
                <a:solidFill>
                  <a:schemeClr val="bg1"/>
                </a:solidFill>
              </a:rPr>
              <a:t>Problémy s antihmotou</a:t>
            </a:r>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719449"/>
            <a:ext cx="9099873" cy="4094942"/>
          </a:xfrm>
          <a:prstGeom prst="rect">
            <a:avLst/>
          </a:prstGeom>
        </p:spPr>
      </p:pic>
      <p:sp>
        <p:nvSpPr>
          <p:cNvPr id="3" name="Zástupný symbol pro obsah 2"/>
          <p:cNvSpPr>
            <a:spLocks noGrp="1"/>
          </p:cNvSpPr>
          <p:nvPr>
            <p:ph idx="1"/>
          </p:nvPr>
        </p:nvSpPr>
        <p:spPr>
          <a:xfrm>
            <a:off x="351692" y="890019"/>
            <a:ext cx="11555605" cy="3908526"/>
          </a:xfrm>
        </p:spPr>
        <p:txBody>
          <a:bodyPr>
            <a:normAutofit/>
          </a:bodyPr>
          <a:lstStyle/>
          <a:p>
            <a:r>
              <a:rPr lang="cs-CZ" sz="2000" dirty="0">
                <a:solidFill>
                  <a:schemeClr val="bg1"/>
                </a:solidFill>
              </a:rPr>
              <a:t> Jen malé výtěžky: Za současného stavu &gt; 2 </a:t>
            </a:r>
            <a:r>
              <a:rPr lang="cs-CZ" sz="2000" dirty="0" err="1">
                <a:solidFill>
                  <a:schemeClr val="bg1"/>
                </a:solidFill>
              </a:rPr>
              <a:t>mld</a:t>
            </a:r>
            <a:r>
              <a:rPr lang="cs-CZ" sz="2000" dirty="0">
                <a:solidFill>
                  <a:schemeClr val="bg1"/>
                </a:solidFill>
              </a:rPr>
              <a:t> let pro výrobu 1 g antihmoty na bombu se stejnou ničivostí jako „typická“ jaderná bomba. </a:t>
            </a:r>
          </a:p>
          <a:p>
            <a:r>
              <a:rPr lang="cs-CZ" sz="2000" dirty="0">
                <a:solidFill>
                  <a:schemeClr val="bg1"/>
                </a:solidFill>
              </a:rPr>
              <a:t>Ve skutečnosti, kdyby se sebrala veškerá antihmota, která kdy byla v </a:t>
            </a:r>
            <a:r>
              <a:rPr lang="cs-CZ" sz="2000" dirty="0" err="1">
                <a:solidFill>
                  <a:schemeClr val="bg1"/>
                </a:solidFill>
              </a:rPr>
              <a:t>CERNu</a:t>
            </a:r>
            <a:r>
              <a:rPr lang="cs-CZ" sz="2000" dirty="0">
                <a:solidFill>
                  <a:schemeClr val="bg1"/>
                </a:solidFill>
              </a:rPr>
              <a:t> vyrobena, a nechala by se </a:t>
            </a:r>
            <a:r>
              <a:rPr lang="cs-CZ" sz="2000" dirty="0" err="1">
                <a:solidFill>
                  <a:schemeClr val="bg1"/>
                </a:solidFill>
              </a:rPr>
              <a:t>zanihilovat</a:t>
            </a:r>
            <a:r>
              <a:rPr lang="cs-CZ" sz="2000" dirty="0">
                <a:solidFill>
                  <a:schemeClr val="bg1"/>
                </a:solidFill>
              </a:rPr>
              <a:t>, získali bychom energii, která by sotva stačila k rozsvícení jediné elektrické žárovky na pár minut.</a:t>
            </a:r>
          </a:p>
          <a:p>
            <a:r>
              <a:rPr lang="cs-CZ" sz="2000" dirty="0">
                <a:solidFill>
                  <a:schemeClr val="bg1"/>
                </a:solidFill>
              </a:rPr>
              <a:t>Výroba antihmoty extrémně náročná a drahá (</a:t>
            </a:r>
            <a:r>
              <a:rPr lang="en-US" sz="2000" dirty="0">
                <a:solidFill>
                  <a:schemeClr val="bg1"/>
                </a:solidFill>
              </a:rPr>
              <a:t>63 </a:t>
            </a:r>
            <a:r>
              <a:rPr lang="cs-CZ" sz="2000" dirty="0">
                <a:solidFill>
                  <a:schemeClr val="bg1"/>
                </a:solidFill>
              </a:rPr>
              <a:t>bilionů (10</a:t>
            </a:r>
            <a:r>
              <a:rPr lang="cs-CZ" sz="2000" baseline="30000" dirty="0">
                <a:solidFill>
                  <a:schemeClr val="bg1"/>
                </a:solidFill>
              </a:rPr>
              <a:t>12</a:t>
            </a:r>
            <a:r>
              <a:rPr lang="cs-CZ" sz="2000" dirty="0">
                <a:solidFill>
                  <a:schemeClr val="bg1"/>
                </a:solidFill>
              </a:rPr>
              <a:t>)</a:t>
            </a:r>
            <a:r>
              <a:rPr lang="en-US" sz="2000" dirty="0">
                <a:solidFill>
                  <a:schemeClr val="bg1"/>
                </a:solidFill>
              </a:rPr>
              <a:t> </a:t>
            </a:r>
            <a:r>
              <a:rPr lang="cs-CZ" sz="2000" dirty="0">
                <a:solidFill>
                  <a:schemeClr val="bg1"/>
                </a:solidFill>
              </a:rPr>
              <a:t>USD/</a:t>
            </a:r>
            <a:r>
              <a:rPr lang="en-US" sz="2000" dirty="0">
                <a:solidFill>
                  <a:schemeClr val="bg1"/>
                </a:solidFill>
              </a:rPr>
              <a:t>gram</a:t>
            </a:r>
            <a:r>
              <a:rPr lang="cs-CZ" sz="2000" dirty="0">
                <a:solidFill>
                  <a:schemeClr val="bg1"/>
                </a:solidFill>
              </a:rPr>
              <a:t>)</a:t>
            </a:r>
          </a:p>
          <a:p>
            <a:r>
              <a:rPr lang="cs-CZ" sz="2000" dirty="0">
                <a:solidFill>
                  <a:schemeClr val="bg1"/>
                </a:solidFill>
              </a:rPr>
              <a:t>Nejsou doly na antihmotu</a:t>
            </a:r>
          </a:p>
          <a:p>
            <a:r>
              <a:rPr lang="cs-CZ" sz="2000" dirty="0">
                <a:solidFill>
                  <a:schemeClr val="bg1"/>
                </a:solidFill>
              </a:rPr>
              <a:t>Možná by šlo získávat někde ve vesmíru, k tomu tam ale nejdříve potřebujeme doletět – a k tomu bychom potřebovali (patrně) antihmotu</a:t>
            </a:r>
          </a:p>
          <a:p>
            <a:r>
              <a:rPr lang="cs-CZ" sz="2000" dirty="0">
                <a:solidFill>
                  <a:schemeClr val="bg1"/>
                </a:solidFill>
              </a:rPr>
              <a:t>Zatím antihmotu nelze smysluplně skladovat – v podobě plazmatu v el-</a:t>
            </a:r>
            <a:r>
              <a:rPr lang="cs-CZ" sz="2000" dirty="0" err="1">
                <a:solidFill>
                  <a:schemeClr val="bg1"/>
                </a:solidFill>
              </a:rPr>
              <a:t>mag</a:t>
            </a:r>
            <a:r>
              <a:rPr lang="cs-CZ" sz="2000" dirty="0">
                <a:solidFill>
                  <a:schemeClr val="bg1"/>
                </a:solidFill>
              </a:rPr>
              <a:t> poli nízká hustota</a:t>
            </a:r>
          </a:p>
          <a:p>
            <a:r>
              <a:rPr lang="cs-CZ" sz="2000" dirty="0">
                <a:solidFill>
                  <a:schemeClr val="bg1"/>
                </a:solidFill>
              </a:rPr>
              <a:t>Šlo by například v el-</a:t>
            </a:r>
            <a:r>
              <a:rPr lang="cs-CZ" sz="2000" dirty="0" err="1">
                <a:solidFill>
                  <a:schemeClr val="bg1"/>
                </a:solidFill>
              </a:rPr>
              <a:t>mag</a:t>
            </a:r>
            <a:r>
              <a:rPr lang="cs-CZ" sz="2000" dirty="0">
                <a:solidFill>
                  <a:schemeClr val="bg1"/>
                </a:solidFill>
              </a:rPr>
              <a:t> poli udržovat anti-železný kontejner s antihmotou, ale zase nemáme                       </a:t>
            </a:r>
            <a:r>
              <a:rPr lang="cs-CZ" sz="2000" dirty="0" err="1">
                <a:solidFill>
                  <a:schemeClr val="bg1"/>
                </a:solidFill>
              </a:rPr>
              <a:t>anti</a:t>
            </a:r>
            <a:r>
              <a:rPr lang="cs-CZ" sz="2000" dirty="0">
                <a:solidFill>
                  <a:schemeClr val="bg1"/>
                </a:solidFill>
              </a:rPr>
              <a:t>-železo…</a:t>
            </a:r>
          </a:p>
          <a:p>
            <a:endParaRPr lang="cs-CZ" sz="2000" dirty="0">
              <a:solidFill>
                <a:schemeClr val="bg1"/>
              </a:solidFill>
            </a:endParaRPr>
          </a:p>
        </p:txBody>
      </p:sp>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l="34775" r="33130"/>
          <a:stretch/>
        </p:blipFill>
        <p:spPr>
          <a:xfrm>
            <a:off x="10497679" y="3811381"/>
            <a:ext cx="1423017" cy="2443718"/>
          </a:xfrm>
          <a:prstGeom prst="rect">
            <a:avLst/>
          </a:prstGeom>
        </p:spPr>
      </p:pic>
      <p:sp>
        <p:nvSpPr>
          <p:cNvPr id="10" name="Obdélník 9"/>
          <p:cNvSpPr/>
          <p:nvPr/>
        </p:nvSpPr>
        <p:spPr>
          <a:xfrm>
            <a:off x="4717717" y="175376"/>
            <a:ext cx="7474283" cy="646331"/>
          </a:xfrm>
          <a:prstGeom prst="rect">
            <a:avLst/>
          </a:prstGeom>
        </p:spPr>
        <p:txBody>
          <a:bodyPr wrap="square">
            <a:spAutoFit/>
          </a:bodyPr>
          <a:lstStyle/>
          <a:p>
            <a:r>
              <a:rPr lang="cs-CZ" dirty="0">
                <a:solidFill>
                  <a:srgbClr val="FF0000"/>
                </a:solidFill>
              </a:rPr>
              <a:t>Přednáška prof. Vladimír Wagner: Antihmota ve vesmíru, 2016</a:t>
            </a:r>
          </a:p>
          <a:p>
            <a:r>
              <a:rPr lang="cs-CZ" dirty="0">
                <a:solidFill>
                  <a:srgbClr val="FF0000"/>
                </a:solidFill>
              </a:rPr>
              <a:t>https://www.youtube.com/watch?v=oyqus_9xPis</a:t>
            </a:r>
          </a:p>
        </p:txBody>
      </p:sp>
    </p:spTree>
    <p:extLst>
      <p:ext uri="{BB962C8B-B14F-4D97-AF65-F5344CB8AC3E}">
        <p14:creationId xmlns:p14="http://schemas.microsoft.com/office/powerpoint/2010/main" val="3093178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926733" y="273774"/>
            <a:ext cx="8147962" cy="982723"/>
          </a:xfrm>
        </p:spPr>
        <p:txBody>
          <a:bodyPr>
            <a:normAutofit/>
          </a:bodyPr>
          <a:lstStyle/>
          <a:p>
            <a:r>
              <a:rPr lang="cs-CZ" sz="3200" b="1" dirty="0">
                <a:solidFill>
                  <a:schemeClr val="bg1"/>
                </a:solidFill>
              </a:rPr>
              <a:t>ANTIATOMY (ANTI-DEUTERON)</a:t>
            </a:r>
          </a:p>
        </p:txBody>
      </p:sp>
      <p:sp>
        <p:nvSpPr>
          <p:cNvPr id="3" name="Zástupný symbol pro obsah 2"/>
          <p:cNvSpPr>
            <a:spLocks noGrp="1"/>
          </p:cNvSpPr>
          <p:nvPr>
            <p:ph idx="1"/>
          </p:nvPr>
        </p:nvSpPr>
        <p:spPr>
          <a:xfrm>
            <a:off x="442128" y="1204451"/>
            <a:ext cx="6581670" cy="5386041"/>
          </a:xfrm>
        </p:spPr>
        <p:txBody>
          <a:bodyPr>
            <a:noAutofit/>
          </a:bodyPr>
          <a:lstStyle/>
          <a:p>
            <a:pPr>
              <a:lnSpc>
                <a:spcPct val="100000"/>
              </a:lnSpc>
            </a:pPr>
            <a:r>
              <a:rPr lang="cs-CZ" sz="2000" dirty="0">
                <a:solidFill>
                  <a:schemeClr val="bg1"/>
                </a:solidFill>
              </a:rPr>
              <a:t>Vznik </a:t>
            </a:r>
            <a:r>
              <a:rPr lang="cs-CZ" sz="2000" b="1" dirty="0">
                <a:solidFill>
                  <a:srgbClr val="00B0F0"/>
                </a:solidFill>
              </a:rPr>
              <a:t>anti-deuteronu</a:t>
            </a:r>
            <a:r>
              <a:rPr lang="cs-CZ" sz="2000" dirty="0">
                <a:solidFill>
                  <a:schemeClr val="bg1"/>
                </a:solidFill>
              </a:rPr>
              <a:t>. Je to </a:t>
            </a:r>
            <a:r>
              <a:rPr lang="cs-CZ" sz="2000" b="1" u="sng" dirty="0">
                <a:solidFill>
                  <a:srgbClr val="FF0000"/>
                </a:solidFill>
              </a:rPr>
              <a:t>prvé „anti-jádro</a:t>
            </a:r>
            <a:r>
              <a:rPr lang="cs-CZ" sz="2000" b="1" dirty="0">
                <a:solidFill>
                  <a:srgbClr val="FF0000"/>
                </a:solidFill>
              </a:rPr>
              <a:t>“ </a:t>
            </a:r>
            <a:r>
              <a:rPr lang="cs-CZ" sz="2000" dirty="0">
                <a:solidFill>
                  <a:schemeClr val="bg1"/>
                </a:solidFill>
              </a:rPr>
              <a:t>(tedy jádro atomu antihmoty, složené </a:t>
            </a:r>
            <a:r>
              <a:rPr lang="cs-CZ" sz="2000" dirty="0">
                <a:solidFill>
                  <a:srgbClr val="FF0000"/>
                </a:solidFill>
              </a:rPr>
              <a:t>z</a:t>
            </a:r>
            <a:r>
              <a:rPr lang="cs-CZ" sz="2000" u="sng" dirty="0">
                <a:solidFill>
                  <a:srgbClr val="FF0000"/>
                </a:solidFill>
              </a:rPr>
              <a:t> více elementárních částic</a:t>
            </a:r>
            <a:r>
              <a:rPr lang="cs-CZ" sz="2000" dirty="0">
                <a:solidFill>
                  <a:schemeClr val="bg1"/>
                </a:solidFill>
              </a:rPr>
              <a:t>, i když zatím jen ze dvou), jehož existence byla fyzikálně prokázána.</a:t>
            </a:r>
          </a:p>
          <a:p>
            <a:pPr>
              <a:lnSpc>
                <a:spcPct val="100000"/>
              </a:lnSpc>
            </a:pPr>
            <a:r>
              <a:rPr lang="cs-CZ" sz="2000" dirty="0">
                <a:solidFill>
                  <a:schemeClr val="bg1"/>
                </a:solidFill>
              </a:rPr>
              <a:t>Je složeno z </a:t>
            </a:r>
            <a:r>
              <a:rPr lang="cs-CZ" sz="2000" b="1" dirty="0">
                <a:solidFill>
                  <a:srgbClr val="00B0F0"/>
                </a:solidFill>
              </a:rPr>
              <a:t>antiprotonu</a:t>
            </a:r>
            <a:r>
              <a:rPr lang="cs-CZ" sz="2000" dirty="0">
                <a:solidFill>
                  <a:schemeClr val="bg1"/>
                </a:solidFill>
              </a:rPr>
              <a:t> a </a:t>
            </a:r>
            <a:r>
              <a:rPr lang="cs-CZ" sz="2000" b="1" dirty="0">
                <a:solidFill>
                  <a:srgbClr val="00B0F0"/>
                </a:solidFill>
              </a:rPr>
              <a:t>antineutronu</a:t>
            </a:r>
            <a:r>
              <a:rPr lang="cs-CZ" sz="2000" dirty="0">
                <a:solidFill>
                  <a:schemeClr val="bg1"/>
                </a:solidFill>
              </a:rPr>
              <a:t> a představuje  </a:t>
            </a:r>
            <a:r>
              <a:rPr lang="cs-CZ" sz="2000" b="1" u="sng" dirty="0">
                <a:solidFill>
                  <a:srgbClr val="FF0000"/>
                </a:solidFill>
              </a:rPr>
              <a:t>anti-jádro</a:t>
            </a:r>
            <a:r>
              <a:rPr lang="cs-CZ" sz="2000" b="1" dirty="0">
                <a:solidFill>
                  <a:srgbClr val="FF0000"/>
                </a:solidFill>
              </a:rPr>
              <a:t> těžkého vodíku</a:t>
            </a:r>
            <a:r>
              <a:rPr lang="cs-CZ" sz="2000" dirty="0">
                <a:solidFill>
                  <a:schemeClr val="bg1"/>
                </a:solidFill>
              </a:rPr>
              <a:t>, tedy </a:t>
            </a:r>
            <a:r>
              <a:rPr lang="cs-CZ" sz="2000" u="sng" dirty="0">
                <a:solidFill>
                  <a:schemeClr val="bg1"/>
                </a:solidFill>
              </a:rPr>
              <a:t>anti-deuteria</a:t>
            </a:r>
            <a:r>
              <a:rPr lang="cs-CZ" sz="2000" dirty="0">
                <a:solidFill>
                  <a:schemeClr val="bg1"/>
                </a:solidFill>
              </a:rPr>
              <a:t>.</a:t>
            </a:r>
          </a:p>
          <a:p>
            <a:pPr>
              <a:lnSpc>
                <a:spcPct val="100000"/>
              </a:lnSpc>
            </a:pPr>
            <a:r>
              <a:rPr lang="cs-CZ" sz="2000" dirty="0">
                <a:solidFill>
                  <a:schemeClr val="bg1"/>
                </a:solidFill>
              </a:rPr>
              <a:t>Tento objev je </a:t>
            </a:r>
            <a:r>
              <a:rPr lang="cs-CZ" sz="2000" u="sng" dirty="0">
                <a:solidFill>
                  <a:schemeClr val="bg1"/>
                </a:solidFill>
              </a:rPr>
              <a:t>přímým důkazem možnosti existence </a:t>
            </a:r>
            <a:r>
              <a:rPr lang="cs-CZ" sz="2000" b="1" u="sng" dirty="0">
                <a:solidFill>
                  <a:srgbClr val="00B0F0"/>
                </a:solidFill>
              </a:rPr>
              <a:t>antihmoty</a:t>
            </a:r>
            <a:r>
              <a:rPr lang="cs-CZ" sz="2000" u="sng" dirty="0">
                <a:solidFill>
                  <a:schemeClr val="bg1"/>
                </a:solidFill>
              </a:rPr>
              <a:t> </a:t>
            </a:r>
            <a:r>
              <a:rPr lang="cs-CZ" sz="2000" dirty="0">
                <a:solidFill>
                  <a:schemeClr val="bg1"/>
                </a:solidFill>
              </a:rPr>
              <a:t>(z níž jsme dosud znali jen elementární částice) s obdobnými jadernými vaznými silami jako v normálních atomových jádrech.</a:t>
            </a:r>
          </a:p>
          <a:p>
            <a:pPr>
              <a:lnSpc>
                <a:spcPct val="100000"/>
              </a:lnSpc>
            </a:pPr>
            <a:r>
              <a:rPr lang="cs-CZ" sz="2000" dirty="0">
                <a:solidFill>
                  <a:schemeClr val="bg1"/>
                </a:solidFill>
              </a:rPr>
              <a:t>Pojem antihmoty složené ze záporně nabitých jader, kolem nichž obíhají kladně nabité pozitrony, se tak dostává </a:t>
            </a:r>
            <a:r>
              <a:rPr lang="cs-CZ" sz="2000" u="sng" dirty="0">
                <a:solidFill>
                  <a:schemeClr val="bg1"/>
                </a:solidFill>
              </a:rPr>
              <a:t>z oblasti spekulativní do oblasti reálných fyzikálních výzkumů.</a:t>
            </a:r>
          </a:p>
          <a:p>
            <a:pPr>
              <a:lnSpc>
                <a:spcPct val="100000"/>
              </a:lnSpc>
            </a:pPr>
            <a:r>
              <a:rPr lang="cs-CZ" sz="2000" b="1" dirty="0">
                <a:solidFill>
                  <a:schemeClr val="bg1"/>
                </a:solidFill>
              </a:rPr>
              <a:t>M. Černoch (Vesmír, 45, 222, 1966/7)</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0162" y="517491"/>
            <a:ext cx="4258084" cy="6003563"/>
          </a:xfrm>
          <a:prstGeom prst="rect">
            <a:avLst/>
          </a:prstGeom>
          <a:ln w="38100">
            <a:solidFill>
              <a:srgbClr val="0070C0"/>
            </a:solidFill>
          </a:ln>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4809" y="1827577"/>
            <a:ext cx="2676525" cy="1714500"/>
          </a:xfrm>
          <a:prstGeom prst="rect">
            <a:avLst/>
          </a:prstGeom>
        </p:spPr>
      </p:pic>
    </p:spTree>
    <p:extLst>
      <p:ext uri="{BB962C8B-B14F-4D97-AF65-F5344CB8AC3E}">
        <p14:creationId xmlns:p14="http://schemas.microsoft.com/office/powerpoint/2010/main" val="3745342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91994"/>
            <a:ext cx="7886700" cy="1325563"/>
          </a:xfrm>
        </p:spPr>
        <p:txBody>
          <a:bodyPr/>
          <a:lstStyle/>
          <a:p>
            <a:r>
              <a:rPr lang="cs-CZ" dirty="0"/>
              <a:t>EXOTICKÉ ATOMY a ANTIATOMY</a:t>
            </a:r>
          </a:p>
        </p:txBody>
      </p:sp>
      <p:sp>
        <p:nvSpPr>
          <p:cNvPr id="3" name="Zástupný symbol pro obsah 2"/>
          <p:cNvSpPr>
            <a:spLocks noGrp="1"/>
          </p:cNvSpPr>
          <p:nvPr>
            <p:ph idx="1"/>
          </p:nvPr>
        </p:nvSpPr>
        <p:spPr>
          <a:xfrm>
            <a:off x="720725" y="1116282"/>
            <a:ext cx="10875073" cy="1845173"/>
          </a:xfrm>
        </p:spPr>
        <p:txBody>
          <a:bodyPr>
            <a:noAutofit/>
          </a:bodyPr>
          <a:lstStyle/>
          <a:p>
            <a:pPr>
              <a:lnSpc>
                <a:spcPct val="100000"/>
              </a:lnSpc>
              <a:spcBef>
                <a:spcPts val="300"/>
              </a:spcBef>
            </a:pPr>
            <a:r>
              <a:rPr lang="cs-CZ" sz="1800" dirty="0"/>
              <a:t>Některé nestálé částice mohou v atomech nahrazovat elektrony respektive nukleony</a:t>
            </a:r>
          </a:p>
          <a:p>
            <a:pPr>
              <a:lnSpc>
                <a:spcPct val="100000"/>
              </a:lnSpc>
              <a:spcBef>
                <a:spcPts val="300"/>
              </a:spcBef>
            </a:pPr>
            <a:r>
              <a:rPr lang="cs-CZ" sz="1800" dirty="0"/>
              <a:t>Náhrada e</a:t>
            </a:r>
            <a:r>
              <a:rPr lang="cs-CZ" sz="1800" baseline="30000" dirty="0"/>
              <a:t>-</a:t>
            </a:r>
            <a:r>
              <a:rPr lang="cs-CZ" sz="1800" dirty="0"/>
              <a:t> </a:t>
            </a:r>
            <a:r>
              <a:rPr lang="cs-CZ" sz="1800" dirty="0">
                <a:sym typeface="Wingdings" panose="05000000000000000000" pitchFamily="2" charset="2"/>
              </a:rPr>
              <a:t> např. </a:t>
            </a:r>
            <a:r>
              <a:rPr lang="cs-CZ" sz="1800" b="1" dirty="0">
                <a:sym typeface="Wingdings" panose="05000000000000000000" pitchFamily="2" charset="2"/>
              </a:rPr>
              <a:t>záporným </a:t>
            </a:r>
            <a:r>
              <a:rPr lang="cs-CZ" sz="1800" b="1" dirty="0" err="1">
                <a:sym typeface="Wingdings" panose="05000000000000000000" pitchFamily="2" charset="2"/>
              </a:rPr>
              <a:t>mionem</a:t>
            </a:r>
            <a:r>
              <a:rPr lang="cs-CZ" sz="1800" b="1" dirty="0">
                <a:sym typeface="Wingdings" panose="05000000000000000000" pitchFamily="2" charset="2"/>
              </a:rPr>
              <a:t> </a:t>
            </a:r>
            <a:r>
              <a:rPr lang="cs-CZ" sz="1800" dirty="0">
                <a:sym typeface="Wingdings" panose="05000000000000000000" pitchFamily="2" charset="2"/>
              </a:rPr>
              <a:t>nebo </a:t>
            </a:r>
            <a:r>
              <a:rPr lang="cs-CZ" sz="1800" b="1" dirty="0">
                <a:sym typeface="Wingdings" panose="05000000000000000000" pitchFamily="2" charset="2"/>
              </a:rPr>
              <a:t>záporným mezonem K </a:t>
            </a:r>
            <a:r>
              <a:rPr lang="cs-CZ" sz="1800" dirty="0">
                <a:sym typeface="Wingdings" panose="05000000000000000000" pitchFamily="2" charset="2"/>
              </a:rPr>
              <a:t>nebo </a:t>
            </a:r>
            <a:r>
              <a:rPr lang="cs-CZ" sz="1800" b="1" dirty="0">
                <a:sym typeface="Wingdings" panose="05000000000000000000" pitchFamily="2" charset="2"/>
              </a:rPr>
              <a:t>antiprotonem</a:t>
            </a:r>
          </a:p>
          <a:p>
            <a:pPr>
              <a:lnSpc>
                <a:spcPct val="100000"/>
              </a:lnSpc>
              <a:spcBef>
                <a:spcPts val="300"/>
              </a:spcBef>
            </a:pPr>
            <a:r>
              <a:rPr lang="cs-CZ" sz="1800" dirty="0">
                <a:sym typeface="Wingdings" panose="05000000000000000000" pitchFamily="2" charset="2"/>
              </a:rPr>
              <a:t>Náhrada n</a:t>
            </a:r>
            <a:r>
              <a:rPr lang="cs-CZ" sz="1800" baseline="30000" dirty="0">
                <a:sym typeface="Wingdings" panose="05000000000000000000" pitchFamily="2" charset="2"/>
              </a:rPr>
              <a:t>0</a:t>
            </a:r>
            <a:r>
              <a:rPr lang="cs-CZ" sz="1800" dirty="0">
                <a:sym typeface="Wingdings" panose="05000000000000000000" pitchFamily="2" charset="2"/>
              </a:rPr>
              <a:t>  např. </a:t>
            </a:r>
            <a:r>
              <a:rPr lang="cs-CZ" sz="1800" b="1" dirty="0">
                <a:sym typeface="Wingdings" panose="05000000000000000000" pitchFamily="2" charset="2"/>
              </a:rPr>
              <a:t>hyperonem </a:t>
            </a:r>
            <a:r>
              <a:rPr lang="cs-CZ" sz="1800" b="1" dirty="0">
                <a:latin typeface="Symbol" panose="05050102010706020507" pitchFamily="18" charset="2"/>
                <a:sym typeface="Wingdings" panose="05000000000000000000" pitchFamily="2" charset="2"/>
              </a:rPr>
              <a:t>L</a:t>
            </a:r>
          </a:p>
          <a:p>
            <a:pPr>
              <a:lnSpc>
                <a:spcPct val="100000"/>
              </a:lnSpc>
              <a:spcBef>
                <a:spcPts val="300"/>
              </a:spcBef>
            </a:pPr>
            <a:r>
              <a:rPr lang="cs-CZ" sz="1800" dirty="0">
                <a:sym typeface="Wingdings" panose="05000000000000000000" pitchFamily="2" charset="2"/>
              </a:rPr>
              <a:t>Takovéto atomy se nazývají jako „</a:t>
            </a:r>
            <a:r>
              <a:rPr lang="cs-CZ" sz="1800" b="1" dirty="0">
                <a:solidFill>
                  <a:srgbClr val="0070C0"/>
                </a:solidFill>
                <a:sym typeface="Wingdings" panose="05000000000000000000" pitchFamily="2" charset="2"/>
              </a:rPr>
              <a:t>EXOTICKÉ ATOMY</a:t>
            </a:r>
            <a:r>
              <a:rPr lang="cs-CZ" sz="1800" dirty="0">
                <a:sym typeface="Wingdings" panose="05000000000000000000" pitchFamily="2" charset="2"/>
              </a:rPr>
              <a:t>“ a </a:t>
            </a:r>
            <a:r>
              <a:rPr lang="cs-CZ" sz="1800" u="sng" dirty="0">
                <a:sym typeface="Wingdings" panose="05000000000000000000" pitchFamily="2" charset="2"/>
              </a:rPr>
              <a:t>vznikají při průchodu nestálých částic hmotou</a:t>
            </a:r>
            <a:r>
              <a:rPr lang="cs-CZ" sz="1800" dirty="0">
                <a:sym typeface="Wingdings" panose="05000000000000000000" pitchFamily="2" charset="2"/>
              </a:rPr>
              <a:t>. Exotické atomy jsou však vzhledem ke krátké životnosti částic </a:t>
            </a:r>
            <a:r>
              <a:rPr lang="cs-CZ" sz="1800" u="sng" dirty="0">
                <a:sym typeface="Wingdings" panose="05000000000000000000" pitchFamily="2" charset="2"/>
              </a:rPr>
              <a:t>nestálé</a:t>
            </a:r>
          </a:p>
          <a:p>
            <a:pPr>
              <a:lnSpc>
                <a:spcPct val="100000"/>
              </a:lnSpc>
              <a:spcBef>
                <a:spcPts val="300"/>
              </a:spcBef>
            </a:pPr>
            <a:endParaRPr lang="cs-CZ" sz="1800" dirty="0">
              <a:sym typeface="Wingdings" panose="05000000000000000000" pitchFamily="2" charset="2"/>
            </a:endParaRPr>
          </a:p>
          <a:p>
            <a:pPr>
              <a:lnSpc>
                <a:spcPct val="100000"/>
              </a:lnSpc>
              <a:spcBef>
                <a:spcPts val="300"/>
              </a:spcBef>
            </a:pPr>
            <a:endParaRPr lang="cs-CZ" sz="1800" dirty="0">
              <a:sym typeface="Wingdings" panose="05000000000000000000" pitchFamily="2" charset="2"/>
            </a:endParaRPr>
          </a:p>
          <a:p>
            <a:pPr>
              <a:lnSpc>
                <a:spcPct val="100000"/>
              </a:lnSpc>
              <a:spcBef>
                <a:spcPts val="300"/>
              </a:spcBef>
            </a:pPr>
            <a:endParaRPr lang="cs-CZ" sz="1800" dirty="0">
              <a:sym typeface="Wingdings" panose="05000000000000000000" pitchFamily="2" charset="2"/>
            </a:endParaRPr>
          </a:p>
          <a:p>
            <a:pPr>
              <a:lnSpc>
                <a:spcPct val="100000"/>
              </a:lnSpc>
              <a:spcBef>
                <a:spcPts val="300"/>
              </a:spcBef>
            </a:pPr>
            <a:endParaRPr lang="cs-CZ" sz="1800" dirty="0">
              <a:sym typeface="Wingdings" panose="05000000000000000000" pitchFamily="2" charset="2"/>
            </a:endParaRPr>
          </a:p>
          <a:p>
            <a:pPr>
              <a:lnSpc>
                <a:spcPct val="100000"/>
              </a:lnSpc>
              <a:spcBef>
                <a:spcPts val="300"/>
              </a:spcBef>
            </a:pPr>
            <a:endParaRPr lang="cs-CZ" sz="1800" dirty="0">
              <a:sym typeface="Wingdings" panose="05000000000000000000" pitchFamily="2" charset="2"/>
            </a:endParaRPr>
          </a:p>
          <a:p>
            <a:pPr>
              <a:lnSpc>
                <a:spcPct val="100000"/>
              </a:lnSpc>
              <a:spcBef>
                <a:spcPts val="300"/>
              </a:spcBef>
            </a:pPr>
            <a:endParaRPr lang="cs-CZ" sz="1800" dirty="0">
              <a:sym typeface="Wingdings" panose="05000000000000000000" pitchFamily="2" charset="2"/>
            </a:endParaRPr>
          </a:p>
          <a:p>
            <a:pPr>
              <a:lnSpc>
                <a:spcPct val="100000"/>
              </a:lnSpc>
              <a:spcBef>
                <a:spcPts val="300"/>
              </a:spcBef>
            </a:pPr>
            <a:endParaRPr lang="cs-CZ" sz="1800" dirty="0">
              <a:sym typeface="Wingdings" panose="05000000000000000000" pitchFamily="2" charset="2"/>
            </a:endParaRPr>
          </a:p>
        </p:txBody>
      </p:sp>
      <p:pic>
        <p:nvPicPr>
          <p:cNvPr id="4" name="Zástupný symbol pro obsah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131" y="3486873"/>
            <a:ext cx="4378078" cy="2652669"/>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1265" y="2926704"/>
            <a:ext cx="6861805" cy="3456634"/>
          </a:xfrm>
          <a:prstGeom prst="rect">
            <a:avLst/>
          </a:prstGeom>
        </p:spPr>
      </p:pic>
    </p:spTree>
    <p:extLst>
      <p:ext uri="{BB962C8B-B14F-4D97-AF65-F5344CB8AC3E}">
        <p14:creationId xmlns:p14="http://schemas.microsoft.com/office/powerpoint/2010/main" val="2189823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2709" y="365127"/>
            <a:ext cx="11234056" cy="1325563"/>
          </a:xfrm>
        </p:spPr>
        <p:txBody>
          <a:bodyPr>
            <a:normAutofit/>
          </a:bodyPr>
          <a:lstStyle/>
          <a:p>
            <a:r>
              <a:rPr lang="cs-CZ" sz="4200" dirty="0"/>
              <a:t>Koexistence hmoty a antihmoty - </a:t>
            </a:r>
            <a:r>
              <a:rPr lang="cs-CZ" altLang="cs-CZ" sz="4200" b="1" dirty="0" err="1"/>
              <a:t>Positronium</a:t>
            </a:r>
            <a:r>
              <a:rPr lang="cs-CZ" altLang="cs-CZ" sz="4200" b="1" dirty="0"/>
              <a:t> (</a:t>
            </a:r>
            <a:r>
              <a:rPr lang="cs-CZ" altLang="cs-CZ" sz="4200" b="1" dirty="0" err="1"/>
              <a:t>Ps</a:t>
            </a:r>
            <a:r>
              <a:rPr lang="cs-CZ" altLang="cs-CZ" sz="4200" b="1" dirty="0"/>
              <a:t>): </a:t>
            </a:r>
            <a:endParaRPr lang="cs-CZ" sz="42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677" y="1531031"/>
            <a:ext cx="4192931" cy="4109072"/>
          </a:xfrm>
          <a:prstGeom prst="rect">
            <a:avLst/>
          </a:prstGeom>
        </p:spPr>
      </p:pic>
      <p:sp>
        <p:nvSpPr>
          <p:cNvPr id="7" name="Text Box 1059"/>
          <p:cNvSpPr txBox="1">
            <a:spLocks noChangeArrowheads="1"/>
          </p:cNvSpPr>
          <p:nvPr/>
        </p:nvSpPr>
        <p:spPr bwMode="auto">
          <a:xfrm>
            <a:off x="1260461" y="5729193"/>
            <a:ext cx="100148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2400" b="1" dirty="0" err="1"/>
              <a:t>Positronium</a:t>
            </a:r>
            <a:r>
              <a:rPr lang="cs-CZ" altLang="cs-CZ" sz="2400" b="1" dirty="0"/>
              <a:t> (</a:t>
            </a:r>
            <a:r>
              <a:rPr lang="cs-CZ" altLang="cs-CZ" sz="2400" b="1" dirty="0" err="1"/>
              <a:t>Ps</a:t>
            </a:r>
            <a:r>
              <a:rPr lang="cs-CZ" altLang="cs-CZ" sz="2400" b="1" dirty="0"/>
              <a:t>): </a:t>
            </a:r>
            <a:r>
              <a:rPr lang="cs-CZ" altLang="cs-CZ" sz="2400" dirty="0"/>
              <a:t>Hmota a antihmota může tvořit i </a:t>
            </a:r>
            <a:r>
              <a:rPr lang="cs-CZ" altLang="cs-CZ" sz="2400" b="1" dirty="0">
                <a:solidFill>
                  <a:srgbClr val="FF0000"/>
                </a:solidFill>
              </a:rPr>
              <a:t>metastabilní </a:t>
            </a:r>
            <a:r>
              <a:rPr lang="cs-CZ" altLang="cs-CZ" sz="2400" dirty="0"/>
              <a:t>útvar</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851" y="2242718"/>
            <a:ext cx="4401671" cy="2934447"/>
          </a:xfrm>
          <a:prstGeom prst="rect">
            <a:avLst/>
          </a:prstGeom>
        </p:spPr>
      </p:pic>
    </p:spTree>
    <p:extLst>
      <p:ext uri="{BB962C8B-B14F-4D97-AF65-F5344CB8AC3E}">
        <p14:creationId xmlns:p14="http://schemas.microsoft.com/office/powerpoint/2010/main" val="1705276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1026"/>
          <p:cNvSpPr txBox="1">
            <a:spLocks noChangeArrowheads="1"/>
          </p:cNvSpPr>
          <p:nvPr/>
        </p:nvSpPr>
        <p:spPr bwMode="auto">
          <a:xfrm>
            <a:off x="1524001" y="227458"/>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altLang="cs-CZ" sz="4400" b="1" dirty="0"/>
              <a:t>Antičástice </a:t>
            </a:r>
            <a:r>
              <a:rPr lang="cs-CZ" altLang="cs-CZ" sz="2400" b="1" dirty="0"/>
              <a:t>(předpověděl Paul </a:t>
            </a:r>
            <a:r>
              <a:rPr lang="cs-CZ" altLang="cs-CZ" sz="2400" b="1" dirty="0" err="1"/>
              <a:t>Dirac</a:t>
            </a:r>
            <a:r>
              <a:rPr lang="cs-CZ" altLang="cs-CZ" sz="2400" b="1" dirty="0"/>
              <a:t>, 1928)</a:t>
            </a:r>
          </a:p>
        </p:txBody>
      </p:sp>
      <p:sp>
        <p:nvSpPr>
          <p:cNvPr id="184323" name="Text Box 1027"/>
          <p:cNvSpPr txBox="1">
            <a:spLocks noChangeArrowheads="1"/>
          </p:cNvSpPr>
          <p:nvPr/>
        </p:nvSpPr>
        <p:spPr bwMode="auto">
          <a:xfrm>
            <a:off x="371790" y="1021318"/>
            <a:ext cx="70338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u="sng" dirty="0"/>
              <a:t>K libovolné elementární částici existuje </a:t>
            </a:r>
            <a:r>
              <a:rPr lang="cs-CZ" b="1" u="sng" dirty="0"/>
              <a:t>antičástice</a:t>
            </a:r>
            <a:r>
              <a:rPr lang="cs-CZ" dirty="0"/>
              <a:t>, která je  rovněž elementární částicí</a:t>
            </a:r>
            <a:endParaRPr lang="cs-CZ" altLang="cs-CZ" b="1" dirty="0">
              <a:solidFill>
                <a:srgbClr val="003399"/>
              </a:solidFill>
            </a:endParaRPr>
          </a:p>
        </p:txBody>
      </p:sp>
      <p:sp>
        <p:nvSpPr>
          <p:cNvPr id="184324" name="Text Box 1028"/>
          <p:cNvSpPr txBox="1">
            <a:spLocks noChangeArrowheads="1"/>
          </p:cNvSpPr>
          <p:nvPr/>
        </p:nvSpPr>
        <p:spPr bwMode="auto">
          <a:xfrm>
            <a:off x="1740318" y="1584797"/>
            <a:ext cx="8160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a:solidFill>
                  <a:srgbClr val="0000CC"/>
                </a:solidFill>
              </a:rPr>
              <a:t>kvarky</a:t>
            </a:r>
          </a:p>
        </p:txBody>
      </p:sp>
      <p:sp>
        <p:nvSpPr>
          <p:cNvPr id="184325" name="Text Box 1029"/>
          <p:cNvSpPr txBox="1">
            <a:spLocks noChangeArrowheads="1"/>
          </p:cNvSpPr>
          <p:nvPr/>
        </p:nvSpPr>
        <p:spPr bwMode="auto">
          <a:xfrm>
            <a:off x="4812856" y="1557338"/>
            <a:ext cx="11874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a:solidFill>
                  <a:srgbClr val="FF0000"/>
                </a:solidFill>
              </a:rPr>
              <a:t>antikvarky</a:t>
            </a:r>
          </a:p>
        </p:txBody>
      </p:sp>
      <p:sp>
        <p:nvSpPr>
          <p:cNvPr id="184326" name="Text Box 1030"/>
          <p:cNvSpPr txBox="1">
            <a:spLocks noChangeArrowheads="1"/>
          </p:cNvSpPr>
          <p:nvPr/>
        </p:nvSpPr>
        <p:spPr bwMode="auto">
          <a:xfrm>
            <a:off x="1208042" y="1989139"/>
            <a:ext cx="18113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b="1" dirty="0" err="1">
                <a:solidFill>
                  <a:srgbClr val="0000CC"/>
                </a:solidFill>
              </a:rPr>
              <a:t>leptony</a:t>
            </a:r>
            <a:endParaRPr lang="cs-CZ" altLang="cs-CZ" b="1" dirty="0">
              <a:solidFill>
                <a:srgbClr val="0000CC"/>
              </a:solidFill>
            </a:endParaRPr>
          </a:p>
          <a:p>
            <a:pPr algn="ctr"/>
            <a:r>
              <a:rPr lang="cs-CZ" altLang="cs-CZ" sz="1400" b="1" dirty="0">
                <a:solidFill>
                  <a:srgbClr val="0000CC"/>
                </a:solidFill>
              </a:rPr>
              <a:t>elektron, </a:t>
            </a:r>
            <a:r>
              <a:rPr lang="cs-CZ" altLang="cs-CZ" sz="1400" b="1" dirty="0" err="1">
                <a:solidFill>
                  <a:srgbClr val="0000CC"/>
                </a:solidFill>
              </a:rPr>
              <a:t>mion</a:t>
            </a:r>
            <a:r>
              <a:rPr lang="cs-CZ" altLang="cs-CZ" sz="1400" b="1" dirty="0">
                <a:solidFill>
                  <a:srgbClr val="0000CC"/>
                </a:solidFill>
              </a:rPr>
              <a:t>, </a:t>
            </a:r>
            <a:r>
              <a:rPr lang="cs-CZ" altLang="cs-CZ" sz="1400" b="1" dirty="0" err="1">
                <a:solidFill>
                  <a:srgbClr val="0000CC"/>
                </a:solidFill>
              </a:rPr>
              <a:t>tauon</a:t>
            </a:r>
            <a:endParaRPr lang="cs-CZ" altLang="cs-CZ" sz="1400" b="1" dirty="0">
              <a:solidFill>
                <a:srgbClr val="0000CC"/>
              </a:solidFill>
            </a:endParaRPr>
          </a:p>
        </p:txBody>
      </p:sp>
      <p:sp>
        <p:nvSpPr>
          <p:cNvPr id="184327" name="Text Box 1031"/>
          <p:cNvSpPr txBox="1">
            <a:spLocks noChangeArrowheads="1"/>
          </p:cNvSpPr>
          <p:nvPr/>
        </p:nvSpPr>
        <p:spPr bwMode="auto">
          <a:xfrm>
            <a:off x="4236593" y="1990239"/>
            <a:ext cx="24114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cs-CZ" altLang="cs-CZ" b="1">
                <a:solidFill>
                  <a:srgbClr val="FF0000"/>
                </a:solidFill>
              </a:rPr>
              <a:t>antileptony</a:t>
            </a:r>
          </a:p>
          <a:p>
            <a:pPr algn="ctr"/>
            <a:r>
              <a:rPr lang="cs-CZ" altLang="cs-CZ" sz="1400" b="1">
                <a:solidFill>
                  <a:srgbClr val="FF0000"/>
                </a:solidFill>
              </a:rPr>
              <a:t>pozitron, antimion, antitauon</a:t>
            </a:r>
          </a:p>
        </p:txBody>
      </p:sp>
      <p:sp>
        <p:nvSpPr>
          <p:cNvPr id="184328" name="Text Box 1032"/>
          <p:cNvSpPr txBox="1">
            <a:spLocks noChangeArrowheads="1"/>
          </p:cNvSpPr>
          <p:nvPr/>
        </p:nvSpPr>
        <p:spPr bwMode="auto">
          <a:xfrm>
            <a:off x="1610798" y="2678132"/>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a:solidFill>
                  <a:srgbClr val="0000CC"/>
                </a:solidFill>
              </a:rPr>
              <a:t>hadrony</a:t>
            </a:r>
          </a:p>
        </p:txBody>
      </p:sp>
      <p:sp>
        <p:nvSpPr>
          <p:cNvPr id="184329" name="Text Box 1033"/>
          <p:cNvSpPr txBox="1">
            <a:spLocks noChangeArrowheads="1"/>
          </p:cNvSpPr>
          <p:nvPr/>
        </p:nvSpPr>
        <p:spPr bwMode="auto">
          <a:xfrm>
            <a:off x="4768872" y="2658036"/>
            <a:ext cx="139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err="1">
                <a:solidFill>
                  <a:srgbClr val="FF0000"/>
                </a:solidFill>
              </a:rPr>
              <a:t>antihadrony</a:t>
            </a:r>
            <a:endParaRPr lang="cs-CZ" altLang="cs-CZ" b="1" dirty="0">
              <a:solidFill>
                <a:srgbClr val="FF0000"/>
              </a:solidFill>
            </a:endParaRPr>
          </a:p>
        </p:txBody>
      </p:sp>
      <p:sp>
        <p:nvSpPr>
          <p:cNvPr id="184330" name="Text Box 1034"/>
          <p:cNvSpPr txBox="1">
            <a:spLocks noChangeArrowheads="1"/>
          </p:cNvSpPr>
          <p:nvPr/>
        </p:nvSpPr>
        <p:spPr bwMode="auto">
          <a:xfrm>
            <a:off x="1033434" y="3041183"/>
            <a:ext cx="99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0000CC"/>
                </a:solidFill>
              </a:rPr>
              <a:t>baryony</a:t>
            </a:r>
          </a:p>
        </p:txBody>
      </p:sp>
      <p:sp>
        <p:nvSpPr>
          <p:cNvPr id="184331" name="Text Box 1035"/>
          <p:cNvSpPr txBox="1">
            <a:spLocks noChangeArrowheads="1"/>
          </p:cNvSpPr>
          <p:nvPr/>
        </p:nvSpPr>
        <p:spPr bwMode="auto">
          <a:xfrm>
            <a:off x="4020692" y="3043386"/>
            <a:ext cx="1377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err="1">
                <a:solidFill>
                  <a:srgbClr val="FF0000"/>
                </a:solidFill>
              </a:rPr>
              <a:t>antibaryony</a:t>
            </a:r>
            <a:endParaRPr lang="cs-CZ" altLang="cs-CZ" b="1" dirty="0">
              <a:solidFill>
                <a:srgbClr val="FF0000"/>
              </a:solidFill>
            </a:endParaRPr>
          </a:p>
        </p:txBody>
      </p:sp>
      <p:sp>
        <p:nvSpPr>
          <p:cNvPr id="184332" name="Text Box 1036"/>
          <p:cNvSpPr txBox="1">
            <a:spLocks noChangeArrowheads="1"/>
          </p:cNvSpPr>
          <p:nvPr/>
        </p:nvSpPr>
        <p:spPr bwMode="auto">
          <a:xfrm>
            <a:off x="2401859" y="3041183"/>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a:solidFill>
                  <a:srgbClr val="0000CC"/>
                </a:solidFill>
              </a:rPr>
              <a:t>mezony</a:t>
            </a:r>
          </a:p>
        </p:txBody>
      </p:sp>
      <p:sp>
        <p:nvSpPr>
          <p:cNvPr id="184333" name="Text Box 1037"/>
          <p:cNvSpPr txBox="1">
            <a:spLocks noChangeArrowheads="1"/>
          </p:cNvSpPr>
          <p:nvPr/>
        </p:nvSpPr>
        <p:spPr bwMode="auto">
          <a:xfrm>
            <a:off x="5749480" y="3043386"/>
            <a:ext cx="131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FF0000"/>
                </a:solidFill>
              </a:rPr>
              <a:t>antimezony</a:t>
            </a:r>
          </a:p>
        </p:txBody>
      </p:sp>
      <p:sp>
        <p:nvSpPr>
          <p:cNvPr id="184334" name="Text Box 1038"/>
          <p:cNvSpPr txBox="1">
            <a:spLocks noChangeArrowheads="1"/>
          </p:cNvSpPr>
          <p:nvPr/>
        </p:nvSpPr>
        <p:spPr bwMode="auto">
          <a:xfrm>
            <a:off x="1825597" y="4408020"/>
            <a:ext cx="6717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0000CC"/>
                </a:solidFill>
              </a:rPr>
              <a:t>jádra</a:t>
            </a:r>
          </a:p>
        </p:txBody>
      </p:sp>
      <p:sp>
        <p:nvSpPr>
          <p:cNvPr id="184335" name="Text Box 1039"/>
          <p:cNvSpPr txBox="1">
            <a:spLocks noChangeArrowheads="1"/>
          </p:cNvSpPr>
          <p:nvPr/>
        </p:nvSpPr>
        <p:spPr bwMode="auto">
          <a:xfrm>
            <a:off x="4955952" y="4418068"/>
            <a:ext cx="10431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err="1">
                <a:solidFill>
                  <a:srgbClr val="FF0000"/>
                </a:solidFill>
              </a:rPr>
              <a:t>antijádra</a:t>
            </a:r>
            <a:endParaRPr lang="cs-CZ" altLang="cs-CZ" b="1" dirty="0">
              <a:solidFill>
                <a:srgbClr val="FF0000"/>
              </a:solidFill>
            </a:endParaRPr>
          </a:p>
        </p:txBody>
      </p:sp>
      <p:sp>
        <p:nvSpPr>
          <p:cNvPr id="184336" name="Text Box 1040"/>
          <p:cNvSpPr txBox="1">
            <a:spLocks noChangeArrowheads="1"/>
          </p:cNvSpPr>
          <p:nvPr/>
        </p:nvSpPr>
        <p:spPr bwMode="auto">
          <a:xfrm>
            <a:off x="1755261" y="4782222"/>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a:solidFill>
                  <a:srgbClr val="0000CC"/>
                </a:solidFill>
              </a:rPr>
              <a:t>atomy</a:t>
            </a:r>
          </a:p>
        </p:txBody>
      </p:sp>
      <p:sp>
        <p:nvSpPr>
          <p:cNvPr id="184337" name="Text Box 1041"/>
          <p:cNvSpPr txBox="1">
            <a:spLocks noChangeArrowheads="1"/>
          </p:cNvSpPr>
          <p:nvPr/>
        </p:nvSpPr>
        <p:spPr bwMode="auto">
          <a:xfrm>
            <a:off x="4915760" y="4782222"/>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err="1">
                <a:solidFill>
                  <a:srgbClr val="FF0000"/>
                </a:solidFill>
              </a:rPr>
              <a:t>antiatomy</a:t>
            </a:r>
            <a:endParaRPr lang="cs-CZ" altLang="cs-CZ" b="1" dirty="0">
              <a:solidFill>
                <a:srgbClr val="FF0000"/>
              </a:solidFill>
            </a:endParaRPr>
          </a:p>
        </p:txBody>
      </p:sp>
      <p:sp>
        <p:nvSpPr>
          <p:cNvPr id="184338" name="Text Box 1042"/>
          <p:cNvSpPr txBox="1">
            <a:spLocks noChangeArrowheads="1"/>
          </p:cNvSpPr>
          <p:nvPr/>
        </p:nvSpPr>
        <p:spPr bwMode="auto">
          <a:xfrm>
            <a:off x="1765309" y="5163782"/>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a:solidFill>
                  <a:srgbClr val="0000CC"/>
                </a:solidFill>
              </a:rPr>
              <a:t>hmota</a:t>
            </a:r>
          </a:p>
        </p:txBody>
      </p:sp>
      <p:sp>
        <p:nvSpPr>
          <p:cNvPr id="184339" name="Text Box 1043"/>
          <p:cNvSpPr txBox="1">
            <a:spLocks noChangeArrowheads="1"/>
          </p:cNvSpPr>
          <p:nvPr/>
        </p:nvSpPr>
        <p:spPr bwMode="auto">
          <a:xfrm>
            <a:off x="4926909" y="5154835"/>
            <a:ext cx="118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a:solidFill>
                  <a:srgbClr val="FF0000"/>
                </a:solidFill>
              </a:rPr>
              <a:t>antihmota</a:t>
            </a:r>
          </a:p>
        </p:txBody>
      </p:sp>
      <p:graphicFrame>
        <p:nvGraphicFramePr>
          <p:cNvPr id="184341" name="Object 1045"/>
          <p:cNvGraphicFramePr>
            <a:graphicFrameLocks noChangeAspect="1"/>
          </p:cNvGraphicFramePr>
          <p:nvPr/>
        </p:nvGraphicFramePr>
        <p:xfrm>
          <a:off x="2678048" y="3422743"/>
          <a:ext cx="371475" cy="349250"/>
        </p:xfrm>
        <a:graphic>
          <a:graphicData uri="http://schemas.openxmlformats.org/presentationml/2006/ole">
            <mc:AlternateContent xmlns:mc="http://schemas.openxmlformats.org/markup-compatibility/2006">
              <mc:Choice xmlns:v="urn:schemas-microsoft-com:vml" Requires="v">
                <p:oleObj spid="_x0000_s17550" name="Rovnice" r:id="rId3" imgW="203112" imgH="190417" progId="">
                  <p:embed/>
                </p:oleObj>
              </mc:Choice>
              <mc:Fallback>
                <p:oleObj name="Rovnice" r:id="rId3" imgW="203112" imgH="190417" progId="">
                  <p:embed/>
                  <p:pic>
                    <p:nvPicPr>
                      <p:cNvPr id="184341" name="Object 10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8048" y="3422743"/>
                        <a:ext cx="371475" cy="349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42" name="Object 1046"/>
          <p:cNvGraphicFramePr>
            <a:graphicFrameLocks noChangeAspect="1"/>
          </p:cNvGraphicFramePr>
          <p:nvPr/>
        </p:nvGraphicFramePr>
        <p:xfrm>
          <a:off x="1249334" y="3462936"/>
          <a:ext cx="571500" cy="338137"/>
        </p:xfrm>
        <a:graphic>
          <a:graphicData uri="http://schemas.openxmlformats.org/presentationml/2006/ole">
            <mc:AlternateContent xmlns:mc="http://schemas.openxmlformats.org/markup-compatibility/2006">
              <mc:Choice xmlns:v="urn:schemas-microsoft-com:vml" Requires="v">
                <p:oleObj spid="_x0000_s17551" name="Rovnice" r:id="rId5" imgW="279279" imgH="165028" progId="">
                  <p:embed/>
                </p:oleObj>
              </mc:Choice>
              <mc:Fallback>
                <p:oleObj name="Rovnice" r:id="rId5" imgW="279279" imgH="165028" progId="">
                  <p:embed/>
                  <p:pic>
                    <p:nvPicPr>
                      <p:cNvPr id="184342" name="Object 10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334" y="3462936"/>
                        <a:ext cx="571500" cy="338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43" name="Object 1047"/>
          <p:cNvGraphicFramePr>
            <a:graphicFrameLocks noChangeAspect="1"/>
          </p:cNvGraphicFramePr>
          <p:nvPr/>
        </p:nvGraphicFramePr>
        <p:xfrm>
          <a:off x="6181281" y="3413796"/>
          <a:ext cx="371475" cy="349250"/>
        </p:xfrm>
        <a:graphic>
          <a:graphicData uri="http://schemas.openxmlformats.org/presentationml/2006/ole">
            <mc:AlternateContent xmlns:mc="http://schemas.openxmlformats.org/markup-compatibility/2006">
              <mc:Choice xmlns:v="urn:schemas-microsoft-com:vml" Requires="v">
                <p:oleObj spid="_x0000_s17552" name="Rovnice" r:id="rId7" imgW="203112" imgH="190417" progId="">
                  <p:embed/>
                </p:oleObj>
              </mc:Choice>
              <mc:Fallback>
                <p:oleObj name="Rovnice" r:id="rId7" imgW="203112" imgH="190417" progId="">
                  <p:embed/>
                  <p:pic>
                    <p:nvPicPr>
                      <p:cNvPr id="184343" name="Object 10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1281" y="3413796"/>
                        <a:ext cx="371475" cy="349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44" name="Object 1048"/>
          <p:cNvGraphicFramePr>
            <a:graphicFrameLocks noChangeAspect="1"/>
          </p:cNvGraphicFramePr>
          <p:nvPr/>
        </p:nvGraphicFramePr>
        <p:xfrm>
          <a:off x="4525517" y="3413797"/>
          <a:ext cx="566738" cy="354013"/>
        </p:xfrm>
        <a:graphic>
          <a:graphicData uri="http://schemas.openxmlformats.org/presentationml/2006/ole">
            <mc:AlternateContent xmlns:mc="http://schemas.openxmlformats.org/markup-compatibility/2006">
              <mc:Choice xmlns:v="urn:schemas-microsoft-com:vml" Requires="v">
                <p:oleObj spid="_x0000_s17553" name="Rovnice" r:id="rId9" imgW="304668" imgH="190417" progId="">
                  <p:embed/>
                </p:oleObj>
              </mc:Choice>
              <mc:Fallback>
                <p:oleObj name="Rovnice" r:id="rId9" imgW="304668" imgH="190417" progId="">
                  <p:embed/>
                  <p:pic>
                    <p:nvPicPr>
                      <p:cNvPr id="184344" name="Object 10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5517" y="3413797"/>
                        <a:ext cx="566738" cy="354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45" name="Text Box 1049"/>
          <p:cNvSpPr txBox="1">
            <a:spLocks noChangeArrowheads="1"/>
          </p:cNvSpPr>
          <p:nvPr/>
        </p:nvSpPr>
        <p:spPr bwMode="auto">
          <a:xfrm>
            <a:off x="169834" y="3844496"/>
            <a:ext cx="37483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dirty="0">
                <a:solidFill>
                  <a:srgbClr val="0000CC"/>
                </a:solidFill>
              </a:rPr>
              <a:t>proton, neutron …   </a:t>
            </a:r>
          </a:p>
          <a:p>
            <a:r>
              <a:rPr lang="cs-CZ" altLang="cs-CZ" sz="1400" b="1" dirty="0">
                <a:solidFill>
                  <a:srgbClr val="0000CC"/>
                </a:solidFill>
              </a:rPr>
              <a:t>		pí mezony, K mezony …</a:t>
            </a:r>
          </a:p>
        </p:txBody>
      </p:sp>
      <p:sp>
        <p:nvSpPr>
          <p:cNvPr id="184346" name="Text Box 1050"/>
          <p:cNvSpPr txBox="1">
            <a:spLocks noChangeArrowheads="1"/>
          </p:cNvSpPr>
          <p:nvPr/>
        </p:nvSpPr>
        <p:spPr bwMode="auto">
          <a:xfrm>
            <a:off x="3588893" y="3844496"/>
            <a:ext cx="37483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400" b="1" dirty="0">
                <a:solidFill>
                  <a:srgbClr val="FF0000"/>
                </a:solidFill>
              </a:rPr>
              <a:t>antiproton, antineutron …   </a:t>
            </a:r>
          </a:p>
          <a:p>
            <a:r>
              <a:rPr lang="cs-CZ" altLang="cs-CZ" sz="1400" b="1" dirty="0">
                <a:solidFill>
                  <a:srgbClr val="FF0000"/>
                </a:solidFill>
              </a:rPr>
              <a:t>		pí mezony, K mezony …</a:t>
            </a:r>
          </a:p>
        </p:txBody>
      </p:sp>
      <p:sp>
        <p:nvSpPr>
          <p:cNvPr id="184347" name="Text Box 1051"/>
          <p:cNvSpPr txBox="1">
            <a:spLocks noChangeArrowheads="1"/>
          </p:cNvSpPr>
          <p:nvPr/>
        </p:nvSpPr>
        <p:spPr bwMode="auto">
          <a:xfrm>
            <a:off x="1745213" y="5665918"/>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solidFill>
                  <a:srgbClr val="0000CC"/>
                </a:solidFill>
              </a:rPr>
              <a:t>hvězdy</a:t>
            </a:r>
          </a:p>
        </p:txBody>
      </p:sp>
      <p:sp>
        <p:nvSpPr>
          <p:cNvPr id="184348" name="Text Box 1052"/>
          <p:cNvSpPr txBox="1">
            <a:spLocks noChangeArrowheads="1"/>
          </p:cNvSpPr>
          <p:nvPr/>
        </p:nvSpPr>
        <p:spPr bwMode="auto">
          <a:xfrm>
            <a:off x="4821537" y="5675966"/>
            <a:ext cx="165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err="1">
                <a:solidFill>
                  <a:srgbClr val="FF0000"/>
                </a:solidFill>
              </a:rPr>
              <a:t>antihvězdy</a:t>
            </a:r>
            <a:r>
              <a:rPr lang="cs-CZ" altLang="cs-CZ" b="1" dirty="0">
                <a:solidFill>
                  <a:srgbClr val="FF0000"/>
                </a:solidFill>
              </a:rPr>
              <a:t> ???</a:t>
            </a:r>
          </a:p>
        </p:txBody>
      </p:sp>
      <p:sp>
        <p:nvSpPr>
          <p:cNvPr id="184349" name="Text Box 1053"/>
          <p:cNvSpPr txBox="1">
            <a:spLocks noChangeArrowheads="1"/>
          </p:cNvSpPr>
          <p:nvPr/>
        </p:nvSpPr>
        <p:spPr bwMode="auto">
          <a:xfrm>
            <a:off x="1849484" y="6117813"/>
            <a:ext cx="5737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a:solidFill>
                  <a:srgbClr val="0000CC"/>
                </a:solidFill>
              </a:rPr>
              <a:t>svět</a:t>
            </a:r>
          </a:p>
        </p:txBody>
      </p:sp>
      <p:sp>
        <p:nvSpPr>
          <p:cNvPr id="184350" name="Text Box 1054"/>
          <p:cNvSpPr txBox="1">
            <a:spLocks noChangeArrowheads="1"/>
          </p:cNvSpPr>
          <p:nvPr/>
        </p:nvSpPr>
        <p:spPr bwMode="auto">
          <a:xfrm>
            <a:off x="4917963" y="6107766"/>
            <a:ext cx="134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dirty="0" err="1">
                <a:solidFill>
                  <a:srgbClr val="FF0000"/>
                </a:solidFill>
              </a:rPr>
              <a:t>antisvět</a:t>
            </a:r>
            <a:r>
              <a:rPr lang="cs-CZ" altLang="cs-CZ" b="1" dirty="0">
                <a:solidFill>
                  <a:srgbClr val="FF0000"/>
                </a:solidFill>
              </a:rPr>
              <a:t> ???</a:t>
            </a:r>
          </a:p>
        </p:txBody>
      </p:sp>
      <p:pic>
        <p:nvPicPr>
          <p:cNvPr id="10623" name="Picture 383" descr="Může jít o obrázek 2 people a text that says 'Antiparticles Dirac Picture Feynman Picture Antiparticles are the particles that have negative energy. Antiparticles are the particles with positive energy that move backwards in time. sou'"/>
          <p:cNvPicPr>
            <a:picLocks noChangeAspect="1" noChangeArrowheads="1"/>
          </p:cNvPicPr>
          <p:nvPr/>
        </p:nvPicPr>
        <p:blipFill>
          <a:blip r:embed="rId11" cstate="print"/>
          <a:srcRect/>
          <a:stretch>
            <a:fillRect/>
          </a:stretch>
        </p:blipFill>
        <p:spPr bwMode="auto">
          <a:xfrm>
            <a:off x="7249711" y="974690"/>
            <a:ext cx="4819650" cy="5715000"/>
          </a:xfrm>
          <a:prstGeom prst="rect">
            <a:avLst/>
          </a:prstGeom>
          <a:noFill/>
        </p:spPr>
      </p:pic>
    </p:spTree>
    <p:extLst>
      <p:ext uri="{BB962C8B-B14F-4D97-AF65-F5344CB8AC3E}">
        <p14:creationId xmlns:p14="http://schemas.microsoft.com/office/powerpoint/2010/main" val="4131871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ovéPole 4"/>
          <p:cNvSpPr txBox="1"/>
          <p:nvPr/>
        </p:nvSpPr>
        <p:spPr>
          <a:xfrm>
            <a:off x="5919537" y="3088745"/>
            <a:ext cx="6214311" cy="3528623"/>
          </a:xfrm>
          <a:prstGeom prst="rect">
            <a:avLst/>
          </a:prstGeom>
        </p:spPr>
        <p:txBody>
          <a:bodyPr vert="horz" lIns="91440" tIns="45720" rIns="91440" bIns="45720" rtlCol="0" anchor="t">
            <a:normAutofit fontScale="77500" lnSpcReduction="20000"/>
          </a:bodyPr>
          <a:lstStyle/>
          <a:p>
            <a:pPr>
              <a:lnSpc>
                <a:spcPct val="90000"/>
              </a:lnSpc>
              <a:spcBef>
                <a:spcPct val="0"/>
              </a:spcBef>
              <a:spcAft>
                <a:spcPts val="600"/>
              </a:spcAft>
            </a:pPr>
            <a:r>
              <a:rPr lang="en-US" sz="7000" b="1" kern="1200" dirty="0">
                <a:solidFill>
                  <a:schemeClr val="tx1"/>
                </a:solidFill>
                <a:latin typeface="+mj-lt"/>
                <a:ea typeface="+mj-ea"/>
                <a:cs typeface="+mj-cs"/>
              </a:rPr>
              <a:t>STANDARDNÍ MODEL</a:t>
            </a:r>
            <a:endParaRPr lang="cs-CZ" sz="7000" b="1" kern="1200" dirty="0">
              <a:solidFill>
                <a:schemeClr val="tx1"/>
              </a:solidFill>
              <a:latin typeface="+mj-lt"/>
              <a:ea typeface="+mj-ea"/>
              <a:cs typeface="+mj-cs"/>
            </a:endParaRPr>
          </a:p>
          <a:p>
            <a:pPr>
              <a:lnSpc>
                <a:spcPct val="90000"/>
              </a:lnSpc>
              <a:spcBef>
                <a:spcPct val="0"/>
              </a:spcBef>
              <a:spcAft>
                <a:spcPts val="600"/>
              </a:spcAft>
            </a:pPr>
            <a:endParaRPr lang="cs-CZ" sz="4400" b="1" dirty="0">
              <a:latin typeface="+mj-lt"/>
              <a:ea typeface="+mj-ea"/>
              <a:cs typeface="+mj-cs"/>
            </a:endParaRPr>
          </a:p>
          <a:p>
            <a:pPr>
              <a:lnSpc>
                <a:spcPct val="120000"/>
              </a:lnSpc>
              <a:spcBef>
                <a:spcPct val="0"/>
              </a:spcBef>
              <a:spcAft>
                <a:spcPts val="600"/>
              </a:spcAft>
            </a:pPr>
            <a:r>
              <a:rPr lang="en-US" sz="4400" b="1" kern="1200" dirty="0">
                <a:solidFill>
                  <a:schemeClr val="tx1"/>
                </a:solidFill>
                <a:latin typeface="+mj-lt"/>
                <a:ea typeface="+mj-ea"/>
                <a:cs typeface="+mj-cs"/>
              </a:rPr>
              <a:t>PARTICLE „ZOO“– </a:t>
            </a:r>
            <a:r>
              <a:rPr lang="cs-CZ" sz="4400" b="1" kern="1200" dirty="0">
                <a:solidFill>
                  <a:schemeClr val="tx1"/>
                </a:solidFill>
                <a:latin typeface="+mj-lt"/>
                <a:ea typeface="+mj-ea"/>
                <a:cs typeface="+mj-cs"/>
              </a:rPr>
              <a:t>                           </a:t>
            </a:r>
            <a:r>
              <a:rPr lang="cs-CZ" sz="4400" b="1" dirty="0"/>
              <a:t>TOO MUCH TO BE FUNDAMENTAL PARTICLES </a:t>
            </a:r>
            <a:endParaRPr lang="cs-CZ" sz="4400" dirty="0"/>
          </a:p>
          <a:p>
            <a:pPr>
              <a:lnSpc>
                <a:spcPct val="90000"/>
              </a:lnSpc>
              <a:spcBef>
                <a:spcPct val="0"/>
              </a:spcBef>
              <a:spcAft>
                <a:spcPts val="600"/>
              </a:spcAft>
            </a:pPr>
            <a:r>
              <a:rPr lang="en-US" sz="4400" b="1" kern="1200" dirty="0">
                <a:solidFill>
                  <a:schemeClr val="tx1"/>
                </a:solidFill>
                <a:latin typeface="+mj-lt"/>
                <a:ea typeface="+mj-ea"/>
                <a:cs typeface="+mj-cs"/>
              </a:rPr>
              <a:t>  </a:t>
            </a:r>
          </a:p>
        </p:txBody>
      </p:sp>
      <p:sp>
        <p:nvSpPr>
          <p:cNvPr id="18" name="Freeform: Shape 9">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15764" r="20938" b="-1"/>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9" name="Freeform: Shape 11">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7427" r="15707" b="-2"/>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5" name="TextovéPole 14">
            <a:extLst>
              <a:ext uri="{FF2B5EF4-FFF2-40B4-BE49-F238E27FC236}">
                <a16:creationId xmlns:a16="http://schemas.microsoft.com/office/drawing/2014/main" id="{4C48AC18-D482-496B-8AAF-66CBAA213DB9}"/>
              </a:ext>
            </a:extLst>
          </p:cNvPr>
          <p:cNvSpPr txBox="1"/>
          <p:nvPr/>
        </p:nvSpPr>
        <p:spPr>
          <a:xfrm>
            <a:off x="9633952" y="4067775"/>
            <a:ext cx="1136850" cy="1323439"/>
          </a:xfrm>
          <a:prstGeom prst="rect">
            <a:avLst/>
          </a:prstGeom>
          <a:noFill/>
        </p:spPr>
        <p:txBody>
          <a:bodyPr wrap="none" rtlCol="0">
            <a:spAutoFit/>
          </a:bodyPr>
          <a:lstStyle/>
          <a:p>
            <a:r>
              <a:rPr lang="cs-CZ" sz="8000" dirty="0">
                <a:solidFill>
                  <a:srgbClr val="FF0000"/>
                </a:solidFill>
              </a:rPr>
              <a:t>??</a:t>
            </a:r>
          </a:p>
        </p:txBody>
      </p:sp>
    </p:spTree>
    <p:extLst>
      <p:ext uri="{BB962C8B-B14F-4D97-AF65-F5344CB8AC3E}">
        <p14:creationId xmlns:p14="http://schemas.microsoft.com/office/powerpoint/2010/main" val="156622072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Šachové figurky na Chessboard">
            <a:extLst>
              <a:ext uri="{FF2B5EF4-FFF2-40B4-BE49-F238E27FC236}">
                <a16:creationId xmlns:a16="http://schemas.microsoft.com/office/drawing/2014/main" id="{EE300BEE-A8D8-8F23-F8BA-283227997D2B}"/>
              </a:ext>
            </a:extLst>
          </p:cNvPr>
          <p:cNvPicPr>
            <a:picLocks noChangeAspect="1"/>
          </p:cNvPicPr>
          <p:nvPr/>
        </p:nvPicPr>
        <p:blipFill rotWithShape="1">
          <a:blip r:embed="rId2"/>
          <a:srcRect l="19348" r="10078" b="-1"/>
          <a:stretch/>
        </p:blipFill>
        <p:spPr>
          <a:xfrm>
            <a:off x="6728728" y="1690688"/>
            <a:ext cx="5463273" cy="5167312"/>
          </a:xfrm>
          <a:custGeom>
            <a:avLst/>
            <a:gdLst/>
            <a:ahLst/>
            <a:cxnLst/>
            <a:rect l="l" t="t" r="r" b="b"/>
            <a:pathLst>
              <a:path w="5463273" h="5167312">
                <a:moveTo>
                  <a:pt x="2391664" y="0"/>
                </a:moveTo>
                <a:lnTo>
                  <a:pt x="2729598" y="0"/>
                </a:lnTo>
                <a:lnTo>
                  <a:pt x="3668014" y="0"/>
                </a:lnTo>
                <a:lnTo>
                  <a:pt x="5463273" y="0"/>
                </a:lnTo>
                <a:lnTo>
                  <a:pt x="5463273" y="5167310"/>
                </a:lnTo>
                <a:lnTo>
                  <a:pt x="3668014" y="5167310"/>
                </a:lnTo>
                <a:lnTo>
                  <a:pt x="3668014" y="5167312"/>
                </a:lnTo>
                <a:lnTo>
                  <a:pt x="0" y="5167312"/>
                </a:lnTo>
                <a:lnTo>
                  <a:pt x="2393879" y="952"/>
                </a:lnTo>
                <a:lnTo>
                  <a:pt x="2391664" y="952"/>
                </a:lnTo>
                <a:close/>
              </a:path>
            </a:pathLst>
          </a:custGeom>
        </p:spPr>
      </p:pic>
      <p:sp>
        <p:nvSpPr>
          <p:cNvPr id="20" name="Freeform: Shape 19">
            <a:extLst>
              <a:ext uri="{FF2B5EF4-FFF2-40B4-BE49-F238E27FC236}">
                <a16:creationId xmlns:a16="http://schemas.microsoft.com/office/drawing/2014/main" id="{581DAA37-DAFB-47C9-9EE7-11C030BEC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0688"/>
            <a:ext cx="8958061" cy="5167312"/>
          </a:xfrm>
          <a:custGeom>
            <a:avLst/>
            <a:gdLst>
              <a:gd name="connsiteX0" fmla="*/ 0 w 8958061"/>
              <a:gd name="connsiteY0" fmla="*/ 0 h 5167312"/>
              <a:gd name="connsiteX1" fmla="*/ 7885684 w 8958061"/>
              <a:gd name="connsiteY1" fmla="*/ 0 h 5167312"/>
              <a:gd name="connsiteX2" fmla="*/ 7884964 w 8958061"/>
              <a:gd name="connsiteY2" fmla="*/ 952 h 5167312"/>
              <a:gd name="connsiteX3" fmla="*/ 8958061 w 8958061"/>
              <a:gd name="connsiteY3" fmla="*/ 952 h 5167312"/>
              <a:gd name="connsiteX4" fmla="*/ 6564182 w 8958061"/>
              <a:gd name="connsiteY4" fmla="*/ 5167312 h 5167312"/>
              <a:gd name="connsiteX5" fmla="*/ 3026607 w 8958061"/>
              <a:gd name="connsiteY5" fmla="*/ 5167312 h 5167312"/>
              <a:gd name="connsiteX6" fmla="*/ 3026607 w 8958061"/>
              <a:gd name="connsiteY6" fmla="*/ 5166360 h 5167312"/>
              <a:gd name="connsiteX7" fmla="*/ 0 w 8958061"/>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8061" h="5167312">
                <a:moveTo>
                  <a:pt x="0" y="0"/>
                </a:moveTo>
                <a:lnTo>
                  <a:pt x="7885684" y="0"/>
                </a:lnTo>
                <a:lnTo>
                  <a:pt x="7884964" y="952"/>
                </a:lnTo>
                <a:lnTo>
                  <a:pt x="8958061" y="952"/>
                </a:lnTo>
                <a:lnTo>
                  <a:pt x="6564182" y="5167312"/>
                </a:lnTo>
                <a:lnTo>
                  <a:pt x="3026607" y="5167312"/>
                </a:lnTo>
                <a:lnTo>
                  <a:pt x="3026607"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4CBD955-7E14-485C-919F-EC1D1B9B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410" y="2"/>
            <a:ext cx="2986590" cy="1511301"/>
          </a:xfrm>
          <a:custGeom>
            <a:avLst/>
            <a:gdLst>
              <a:gd name="connsiteX0" fmla="*/ 697617 w 2986590"/>
              <a:gd name="connsiteY0" fmla="*/ 0 h 1511301"/>
              <a:gd name="connsiteX1" fmla="*/ 1096710 w 2986590"/>
              <a:gd name="connsiteY1" fmla="*/ 0 h 1511301"/>
              <a:gd name="connsiteX2" fmla="*/ 1191330 w 2986590"/>
              <a:gd name="connsiteY2" fmla="*/ 0 h 1511301"/>
              <a:gd name="connsiteX3" fmla="*/ 2986590 w 2986590"/>
              <a:gd name="connsiteY3" fmla="*/ 0 h 1511301"/>
              <a:gd name="connsiteX4" fmla="*/ 2986590 w 2986590"/>
              <a:gd name="connsiteY4" fmla="*/ 1511301 h 1511301"/>
              <a:gd name="connsiteX5" fmla="*/ 1191330 w 2986590"/>
              <a:gd name="connsiteY5" fmla="*/ 1511301 h 1511301"/>
              <a:gd name="connsiteX6" fmla="*/ 399093 w 2986590"/>
              <a:gd name="connsiteY6" fmla="*/ 1511301 h 1511301"/>
              <a:gd name="connsiteX7" fmla="*/ 0 w 2986590"/>
              <a:gd name="connsiteY7" fmla="*/ 1511301 h 15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590" h="1511301">
                <a:moveTo>
                  <a:pt x="697617" y="0"/>
                </a:moveTo>
                <a:lnTo>
                  <a:pt x="1096710" y="0"/>
                </a:lnTo>
                <a:lnTo>
                  <a:pt x="1191330" y="0"/>
                </a:lnTo>
                <a:lnTo>
                  <a:pt x="2986590" y="0"/>
                </a:lnTo>
                <a:lnTo>
                  <a:pt x="2986590" y="1511301"/>
                </a:lnTo>
                <a:lnTo>
                  <a:pt x="1191330" y="1511301"/>
                </a:lnTo>
                <a:lnTo>
                  <a:pt x="399093"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ovéPole 2">
            <a:extLst>
              <a:ext uri="{FF2B5EF4-FFF2-40B4-BE49-F238E27FC236}">
                <a16:creationId xmlns:a16="http://schemas.microsoft.com/office/drawing/2014/main" id="{AD2D8657-A790-45F2-AE83-219F659EE0CC}"/>
              </a:ext>
            </a:extLst>
          </p:cNvPr>
          <p:cNvSpPr txBox="1"/>
          <p:nvPr/>
        </p:nvSpPr>
        <p:spPr>
          <a:xfrm>
            <a:off x="267325" y="1940957"/>
            <a:ext cx="8371349" cy="4010025"/>
          </a:xfrm>
          <a:prstGeom prst="rect">
            <a:avLst/>
          </a:prstGeom>
        </p:spPr>
        <p:txBody>
          <a:bodyPr vert="horz" lIns="91440" tIns="45720" rIns="91440" bIns="45720" rtlCol="0" anchor="t">
            <a:normAutofit fontScale="77500" lnSpcReduction="20000"/>
          </a:bodyPr>
          <a:lstStyle/>
          <a:p>
            <a:pPr marL="285750" indent="-228600">
              <a:lnSpc>
                <a:spcPct val="90000"/>
              </a:lnSpc>
              <a:spcBef>
                <a:spcPts val="1800"/>
              </a:spcBef>
              <a:buFont typeface="Arial" panose="020B0604020202020204" pitchFamily="34" charset="0"/>
              <a:buChar char="•"/>
            </a:pPr>
            <a:r>
              <a:rPr lang="cs-CZ" sz="2400" dirty="0">
                <a:solidFill>
                  <a:srgbClr val="FFFFFF"/>
                </a:solidFill>
              </a:rPr>
              <a:t>Po objevu </a:t>
            </a:r>
            <a:r>
              <a:rPr lang="cs-CZ" sz="2400" dirty="0" err="1">
                <a:solidFill>
                  <a:srgbClr val="FFFFFF"/>
                </a:solidFill>
              </a:rPr>
              <a:t>Higgsova</a:t>
            </a:r>
            <a:r>
              <a:rPr lang="cs-CZ" sz="2400" dirty="0">
                <a:solidFill>
                  <a:srgbClr val="FFFFFF"/>
                </a:solidFill>
              </a:rPr>
              <a:t> bosonu (4. července 2012) je kompletní – prokázány všechny element. částice, které model vyžaduje</a:t>
            </a:r>
          </a:p>
          <a:p>
            <a:pPr marL="285750" indent="-228600">
              <a:lnSpc>
                <a:spcPct val="90000"/>
              </a:lnSpc>
              <a:spcBef>
                <a:spcPts val="1800"/>
              </a:spcBef>
              <a:buFont typeface="Arial" panose="020B0604020202020204" pitchFamily="34" charset="0"/>
              <a:buChar char="•"/>
            </a:pPr>
            <a:r>
              <a:rPr lang="cs-CZ" sz="2400" dirty="0">
                <a:solidFill>
                  <a:srgbClr val="FFFFFF"/>
                </a:solidFill>
              </a:rPr>
              <a:t>Až překvapivě dobře popisuje jevy mikrosvěta. Veškeré experimenty prováděné na největších urychlovačích světa jsou s tímto modelem v souladu.</a:t>
            </a:r>
          </a:p>
          <a:p>
            <a:pPr marL="285750" indent="-228600">
              <a:lnSpc>
                <a:spcPct val="90000"/>
              </a:lnSpc>
              <a:spcBef>
                <a:spcPts val="1800"/>
              </a:spcBef>
              <a:buFont typeface="Arial" panose="020B0604020202020204" pitchFamily="34" charset="0"/>
              <a:buChar char="•"/>
            </a:pPr>
            <a:r>
              <a:rPr lang="cs-CZ" sz="2400" b="1" dirty="0">
                <a:solidFill>
                  <a:srgbClr val="FF0000"/>
                </a:solidFill>
              </a:rPr>
              <a:t>I přesto je zjevně neúplný</a:t>
            </a:r>
            <a:r>
              <a:rPr lang="cs-CZ" sz="2400" dirty="0">
                <a:solidFill>
                  <a:srgbClr val="FFFFFF"/>
                </a:solidFill>
              </a:rPr>
              <a:t>, a tudíž patrně nepředstavuje konečnou úroveň struktury mikrosvěta a jeho zákonů neboť:</a:t>
            </a:r>
          </a:p>
          <a:p>
            <a:pPr marL="285750" indent="-228600">
              <a:lnSpc>
                <a:spcPct val="90000"/>
              </a:lnSpc>
              <a:spcBef>
                <a:spcPts val="1800"/>
              </a:spcBef>
              <a:buFont typeface="Arial" panose="020B0604020202020204" pitchFamily="34" charset="0"/>
              <a:buChar char="•"/>
            </a:pPr>
            <a:r>
              <a:rPr lang="cs-CZ" sz="2400" dirty="0">
                <a:solidFill>
                  <a:srgbClr val="FFFFFF"/>
                </a:solidFill>
              </a:rPr>
              <a:t>Má příliš mnoho volných (25) parametrů (tj. konstant jako hmotnosti,          náboje a další)</a:t>
            </a:r>
          </a:p>
          <a:p>
            <a:pPr marL="285750" indent="-228600">
              <a:lnSpc>
                <a:spcPct val="90000"/>
              </a:lnSpc>
              <a:spcBef>
                <a:spcPts val="1800"/>
              </a:spcBef>
              <a:buFont typeface="Arial" panose="020B0604020202020204" pitchFamily="34" charset="0"/>
              <a:buChar char="•"/>
            </a:pPr>
            <a:r>
              <a:rPr lang="cs-CZ" sz="2400" dirty="0">
                <a:solidFill>
                  <a:srgbClr val="FFFFFF"/>
                </a:solidFill>
              </a:rPr>
              <a:t>Nesjednocuje všechny tři síly (el-</a:t>
            </a:r>
            <a:r>
              <a:rPr lang="cs-CZ" sz="2400" dirty="0" err="1">
                <a:solidFill>
                  <a:srgbClr val="FFFFFF"/>
                </a:solidFill>
              </a:rPr>
              <a:t>mag</a:t>
            </a:r>
            <a:r>
              <a:rPr lang="cs-CZ" sz="2400" dirty="0">
                <a:solidFill>
                  <a:srgbClr val="FFFFFF"/>
                </a:solidFill>
              </a:rPr>
              <a:t>., silnou, slabou)</a:t>
            </a:r>
          </a:p>
          <a:p>
            <a:pPr marL="285750" indent="-228600">
              <a:lnSpc>
                <a:spcPct val="90000"/>
              </a:lnSpc>
              <a:spcBef>
                <a:spcPts val="1800"/>
              </a:spcBef>
              <a:buFont typeface="Arial" panose="020B0604020202020204" pitchFamily="34" charset="0"/>
              <a:buChar char="•"/>
            </a:pPr>
            <a:r>
              <a:rPr lang="cs-CZ" sz="2400" dirty="0">
                <a:solidFill>
                  <a:srgbClr val="FFFFFF"/>
                </a:solidFill>
              </a:rPr>
              <a:t>Nezahrnuje gravitaci</a:t>
            </a:r>
          </a:p>
          <a:p>
            <a:pPr marL="285750" indent="-228600">
              <a:lnSpc>
                <a:spcPct val="90000"/>
              </a:lnSpc>
              <a:spcBef>
                <a:spcPts val="1800"/>
              </a:spcBef>
              <a:buFont typeface="Arial" panose="020B0604020202020204" pitchFamily="34" charset="0"/>
              <a:buChar char="•"/>
            </a:pPr>
            <a:r>
              <a:rPr lang="cs-CZ" sz="2400" dirty="0">
                <a:solidFill>
                  <a:srgbClr val="FFFFFF"/>
                </a:solidFill>
              </a:rPr>
              <a:t>Další problémy (další slide)</a:t>
            </a:r>
          </a:p>
        </p:txBody>
      </p:sp>
      <p:cxnSp>
        <p:nvCxnSpPr>
          <p:cNvPr id="15" name="Přímá spojnice se šipkou 14">
            <a:extLst>
              <a:ext uri="{FF2B5EF4-FFF2-40B4-BE49-F238E27FC236}">
                <a16:creationId xmlns:a16="http://schemas.microsoft.com/office/drawing/2014/main" id="{EC1C1C7D-B15D-4D2B-9D2D-4009DDF1952C}"/>
              </a:ext>
            </a:extLst>
          </p:cNvPr>
          <p:cNvCxnSpPr>
            <a:cxnSpLocks/>
          </p:cNvCxnSpPr>
          <p:nvPr/>
        </p:nvCxnSpPr>
        <p:spPr>
          <a:xfrm flipH="1" flipV="1">
            <a:off x="3327542" y="4135953"/>
            <a:ext cx="328590" cy="27678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2F08F3F6-8C79-4D21-811A-76E7E2A7F270}"/>
              </a:ext>
            </a:extLst>
          </p:cNvPr>
          <p:cNvSpPr txBox="1"/>
          <p:nvPr/>
        </p:nvSpPr>
        <p:spPr>
          <a:xfrm>
            <a:off x="583535" y="494407"/>
            <a:ext cx="7810343" cy="1446550"/>
          </a:xfrm>
          <a:prstGeom prst="rect">
            <a:avLst/>
          </a:prstGeom>
          <a:noFill/>
        </p:spPr>
        <p:txBody>
          <a:bodyPr wrap="none" rtlCol="0">
            <a:spAutoFit/>
          </a:bodyPr>
          <a:lstStyle/>
          <a:p>
            <a:r>
              <a:rPr lang="cs-CZ" sz="4400" dirty="0">
                <a:solidFill>
                  <a:srgbClr val="0070C0"/>
                </a:solidFill>
              </a:rPr>
              <a:t>Standardní model částic a co dál?</a:t>
            </a:r>
          </a:p>
          <a:p>
            <a:endParaRPr lang="cs-CZ" sz="4400" dirty="0">
              <a:solidFill>
                <a:srgbClr val="0070C0"/>
              </a:solidFill>
            </a:endParaRPr>
          </a:p>
        </p:txBody>
      </p:sp>
      <p:sp>
        <p:nvSpPr>
          <p:cNvPr id="13" name="TextovéPole 12">
            <a:extLst>
              <a:ext uri="{FF2B5EF4-FFF2-40B4-BE49-F238E27FC236}">
                <a16:creationId xmlns:a16="http://schemas.microsoft.com/office/drawing/2014/main" id="{03E953E1-9B6C-4002-9B82-8D00FA054C9A}"/>
              </a:ext>
            </a:extLst>
          </p:cNvPr>
          <p:cNvSpPr txBox="1"/>
          <p:nvPr/>
        </p:nvSpPr>
        <p:spPr>
          <a:xfrm>
            <a:off x="3984200" y="4917044"/>
            <a:ext cx="2425140" cy="1200329"/>
          </a:xfrm>
          <a:prstGeom prst="rect">
            <a:avLst/>
          </a:prstGeom>
          <a:noFill/>
        </p:spPr>
        <p:txBody>
          <a:bodyPr wrap="square" rtlCol="0">
            <a:spAutoFit/>
          </a:bodyPr>
          <a:lstStyle/>
          <a:p>
            <a:r>
              <a:rPr lang="cs-CZ" sz="2400" dirty="0">
                <a:solidFill>
                  <a:srgbClr val="FFFF00"/>
                </a:solidFill>
              </a:rPr>
              <a:t>Je to na závadu nebo je lze nějak spočítat?</a:t>
            </a:r>
          </a:p>
        </p:txBody>
      </p:sp>
      <p:sp>
        <p:nvSpPr>
          <p:cNvPr id="26" name="TextovéPole 25">
            <a:extLst>
              <a:ext uri="{FF2B5EF4-FFF2-40B4-BE49-F238E27FC236}">
                <a16:creationId xmlns:a16="http://schemas.microsoft.com/office/drawing/2014/main" id="{6F0D2DEE-150F-4310-97FC-678C5CD75C7A}"/>
              </a:ext>
            </a:extLst>
          </p:cNvPr>
          <p:cNvSpPr txBox="1"/>
          <p:nvPr/>
        </p:nvSpPr>
        <p:spPr>
          <a:xfrm>
            <a:off x="509874" y="6084626"/>
            <a:ext cx="6292516" cy="584775"/>
          </a:xfrm>
          <a:prstGeom prst="rect">
            <a:avLst/>
          </a:prstGeom>
          <a:noFill/>
        </p:spPr>
        <p:txBody>
          <a:bodyPr wrap="square">
            <a:spAutoFit/>
          </a:bodyPr>
          <a:lstStyle/>
          <a:p>
            <a:r>
              <a:rPr lang="cs-CZ" sz="1600" dirty="0">
                <a:solidFill>
                  <a:srgbClr val="FFFF00"/>
                </a:solidFill>
              </a:rPr>
              <a:t>Ideální model by měl obsahovat jedinou konstantu, ze které by vyplynuly veškeré hmotnosti, náboje a další vlastnosti všech elementárních částic. </a:t>
            </a:r>
          </a:p>
        </p:txBody>
      </p:sp>
    </p:spTree>
    <p:extLst>
      <p:ext uri="{BB962C8B-B14F-4D97-AF65-F5344CB8AC3E}">
        <p14:creationId xmlns:p14="http://schemas.microsoft.com/office/powerpoint/2010/main" val="180343074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stretch>
            <a:fillRect/>
          </a:stretch>
        </p:blipFill>
        <p:spPr>
          <a:xfrm>
            <a:off x="5208625" y="263278"/>
            <a:ext cx="5919764" cy="4240753"/>
          </a:xfrm>
          <a:prstGeom prst="rect">
            <a:avLst/>
          </a:prstGeom>
        </p:spPr>
      </p:pic>
      <p:pic>
        <p:nvPicPr>
          <p:cNvPr id="19458" name="Picture 2" descr="Why three?">
            <a:extLst>
              <a:ext uri="{FF2B5EF4-FFF2-40B4-BE49-F238E27FC236}">
                <a16:creationId xmlns:a16="http://schemas.microsoft.com/office/drawing/2014/main" id="{27455C26-B208-49A4-B6EA-4280C6B6D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12" y="821554"/>
            <a:ext cx="3964575" cy="2809541"/>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descr="Obsah obrázku text, klipart&#10;&#10;Popis byl vytvořen automaticky">
            <a:extLst>
              <a:ext uri="{FF2B5EF4-FFF2-40B4-BE49-F238E27FC236}">
                <a16:creationId xmlns:a16="http://schemas.microsoft.com/office/drawing/2014/main" id="{4C43CBC8-A722-4AE8-9F5F-6B371FD3A4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433" y="4401954"/>
            <a:ext cx="3943267" cy="1988979"/>
          </a:xfrm>
          <a:prstGeom prst="rect">
            <a:avLst/>
          </a:prstGeom>
        </p:spPr>
      </p:pic>
      <p:pic>
        <p:nvPicPr>
          <p:cNvPr id="6" name="Obrázek 5">
            <a:extLst>
              <a:ext uri="{FF2B5EF4-FFF2-40B4-BE49-F238E27FC236}">
                <a16:creationId xmlns:a16="http://schemas.microsoft.com/office/drawing/2014/main" id="{E2A76401-9292-442F-BD1F-0CE45078B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1447" y="4401954"/>
            <a:ext cx="3943266" cy="1971633"/>
          </a:xfrm>
          <a:prstGeom prst="rect">
            <a:avLst/>
          </a:prstGeom>
        </p:spPr>
      </p:pic>
      <p:pic>
        <p:nvPicPr>
          <p:cNvPr id="8" name="Obrázek 7">
            <a:extLst>
              <a:ext uri="{FF2B5EF4-FFF2-40B4-BE49-F238E27FC236}">
                <a16:creationId xmlns:a16="http://schemas.microsoft.com/office/drawing/2014/main" id="{04A8FBEE-C7D1-455C-AF06-94D083A4C0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4973" y="4068971"/>
            <a:ext cx="2870854" cy="2637597"/>
          </a:xfrm>
          <a:prstGeom prst="rect">
            <a:avLst/>
          </a:prstGeom>
        </p:spPr>
      </p:pic>
    </p:spTree>
    <p:extLst>
      <p:ext uri="{BB962C8B-B14F-4D97-AF65-F5344CB8AC3E}">
        <p14:creationId xmlns:p14="http://schemas.microsoft.com/office/powerpoint/2010/main" val="3363693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2031" y="0"/>
            <a:ext cx="9576078" cy="1325563"/>
          </a:xfrm>
        </p:spPr>
        <p:txBody>
          <a:bodyPr>
            <a:normAutofit/>
          </a:bodyPr>
          <a:lstStyle/>
          <a:p>
            <a:r>
              <a:rPr lang="cs-CZ" sz="3200" b="1" dirty="0"/>
              <a:t>KVARKY A LEPTONY – Fundamentální částice?</a:t>
            </a:r>
          </a:p>
        </p:txBody>
      </p:sp>
      <p:sp>
        <p:nvSpPr>
          <p:cNvPr id="3" name="Zástupný symbol pro obsah 2"/>
          <p:cNvSpPr>
            <a:spLocks noGrp="1"/>
          </p:cNvSpPr>
          <p:nvPr>
            <p:ph idx="1"/>
          </p:nvPr>
        </p:nvSpPr>
        <p:spPr>
          <a:xfrm>
            <a:off x="355339" y="1065717"/>
            <a:ext cx="7727182" cy="2275802"/>
          </a:xfrm>
        </p:spPr>
        <p:txBody>
          <a:bodyPr>
            <a:normAutofit fontScale="70000" lnSpcReduction="20000"/>
          </a:bodyPr>
          <a:lstStyle/>
          <a:p>
            <a:pPr>
              <a:lnSpc>
                <a:spcPct val="120000"/>
              </a:lnSpc>
              <a:spcBef>
                <a:spcPts val="500"/>
              </a:spcBef>
            </a:pPr>
            <a:r>
              <a:rPr lang="cs-CZ" b="1" dirty="0"/>
              <a:t>Kvarky</a:t>
            </a:r>
            <a:r>
              <a:rPr lang="cs-CZ" dirty="0"/>
              <a:t> a </a:t>
            </a:r>
            <a:r>
              <a:rPr lang="cs-CZ" b="1" dirty="0"/>
              <a:t>leptony</a:t>
            </a:r>
            <a:r>
              <a:rPr lang="cs-CZ" dirty="0"/>
              <a:t> se jeví </a:t>
            </a:r>
            <a:r>
              <a:rPr lang="cs-CZ" u="sng" dirty="0"/>
              <a:t>jako </a:t>
            </a:r>
            <a:r>
              <a:rPr lang="cs-CZ" b="1" u="sng" dirty="0"/>
              <a:t>bodové</a:t>
            </a:r>
            <a:r>
              <a:rPr lang="cs-CZ" u="sng" dirty="0"/>
              <a:t> částice až na měřítko 10</a:t>
            </a:r>
            <a:r>
              <a:rPr lang="cs-CZ" u="sng" baseline="30000" dirty="0"/>
              <a:t>−18</a:t>
            </a:r>
            <a:r>
              <a:rPr lang="cs-CZ" u="sng" dirty="0"/>
              <a:t> m</a:t>
            </a:r>
            <a:r>
              <a:rPr lang="cs-CZ" dirty="0"/>
              <a:t>.</a:t>
            </a:r>
          </a:p>
          <a:p>
            <a:pPr>
              <a:lnSpc>
                <a:spcPct val="120000"/>
              </a:lnSpc>
              <a:spcBef>
                <a:spcPts val="500"/>
              </a:spcBef>
            </a:pPr>
            <a:r>
              <a:rPr lang="cs-CZ" dirty="0"/>
              <a:t>Přesto mohou mít kvarky a leptony společnou vnitřní strukturu –    </a:t>
            </a:r>
            <a:r>
              <a:rPr lang="cs-CZ" dirty="0">
                <a:solidFill>
                  <a:srgbClr val="FF0000"/>
                </a:solidFill>
              </a:rPr>
              <a:t>Proč je například velikost elektrického náboje shodná mezi                    p+ (složeným z kvarků) a e- (leptonem)</a:t>
            </a:r>
            <a:r>
              <a:rPr lang="cs-CZ" dirty="0"/>
              <a:t>?</a:t>
            </a:r>
          </a:p>
          <a:p>
            <a:pPr>
              <a:lnSpc>
                <a:spcPct val="120000"/>
              </a:lnSpc>
              <a:spcBef>
                <a:spcPts val="500"/>
              </a:spcBef>
            </a:pPr>
            <a:r>
              <a:rPr lang="cs-CZ" dirty="0"/>
              <a:t>hypoteticky se mohou skládat z </a:t>
            </a:r>
            <a:r>
              <a:rPr lang="cs-CZ" sz="4500" b="1" dirty="0" err="1">
                <a:solidFill>
                  <a:srgbClr val="FF0000"/>
                </a:solidFill>
              </a:rPr>
              <a:t>preonů</a:t>
            </a:r>
            <a:r>
              <a:rPr lang="cs-CZ" dirty="0"/>
              <a:t> jak předpověděli </a:t>
            </a:r>
            <a:r>
              <a:rPr lang="cs-CZ" dirty="0" err="1"/>
              <a:t>Jogesh</a:t>
            </a:r>
            <a:r>
              <a:rPr lang="cs-CZ" dirty="0"/>
              <a:t> </a:t>
            </a:r>
            <a:r>
              <a:rPr lang="cs-CZ" dirty="0" err="1"/>
              <a:t>Pati</a:t>
            </a:r>
            <a:r>
              <a:rPr lang="cs-CZ" dirty="0"/>
              <a:t> a </a:t>
            </a:r>
            <a:r>
              <a:rPr lang="cs-CZ" dirty="0" err="1"/>
              <a:t>Abdus</a:t>
            </a:r>
            <a:r>
              <a:rPr lang="cs-CZ" dirty="0"/>
              <a:t> </a:t>
            </a:r>
            <a:r>
              <a:rPr lang="cs-CZ" dirty="0" err="1"/>
              <a:t>Salam</a:t>
            </a:r>
            <a:r>
              <a:rPr lang="cs-CZ" dirty="0"/>
              <a:t> (1974).</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667" y="4138247"/>
            <a:ext cx="3048000" cy="2438400"/>
          </a:xfrm>
          <a:prstGeom prst="rect">
            <a:avLst/>
          </a:prstGeom>
        </p:spPr>
      </p:pic>
      <p:sp>
        <p:nvSpPr>
          <p:cNvPr id="5" name="Obdélník 4"/>
          <p:cNvSpPr/>
          <p:nvPr/>
        </p:nvSpPr>
        <p:spPr>
          <a:xfrm>
            <a:off x="3660949" y="4257153"/>
            <a:ext cx="4572000" cy="2246769"/>
          </a:xfrm>
          <a:prstGeom prst="rect">
            <a:avLst/>
          </a:prstGeom>
          <a:ln>
            <a:solidFill>
              <a:schemeClr val="tx1"/>
            </a:solidFill>
          </a:ln>
        </p:spPr>
        <p:txBody>
          <a:bodyPr>
            <a:spAutoFit/>
          </a:bodyPr>
          <a:lstStyle/>
          <a:p>
            <a:r>
              <a:rPr lang="cs-CZ" sz="2000" dirty="0" err="1"/>
              <a:t>aaaaaa</a:t>
            </a:r>
            <a:r>
              <a:rPr lang="cs-CZ" sz="2000" dirty="0"/>
              <a:t> = +1e = positron</a:t>
            </a:r>
            <a:br>
              <a:rPr lang="cs-CZ" sz="2000" dirty="0"/>
            </a:br>
            <a:r>
              <a:rPr lang="cs-CZ" sz="2000" dirty="0" err="1"/>
              <a:t>aaaaab</a:t>
            </a:r>
            <a:r>
              <a:rPr lang="cs-CZ" sz="2000" dirty="0"/>
              <a:t> = +2e/3 = up </a:t>
            </a:r>
            <a:r>
              <a:rPr lang="cs-CZ" sz="2000" dirty="0" err="1"/>
              <a:t>quark</a:t>
            </a:r>
            <a:br>
              <a:rPr lang="cs-CZ" sz="2000" dirty="0"/>
            </a:br>
            <a:r>
              <a:rPr lang="cs-CZ" sz="2000" dirty="0" err="1"/>
              <a:t>aaaabb</a:t>
            </a:r>
            <a:r>
              <a:rPr lang="cs-CZ" sz="2000" dirty="0"/>
              <a:t> = +e/3 = </a:t>
            </a:r>
            <a:r>
              <a:rPr lang="cs-CZ" sz="2000" dirty="0" err="1"/>
              <a:t>down</a:t>
            </a:r>
            <a:r>
              <a:rPr lang="cs-CZ" sz="2000" dirty="0"/>
              <a:t> </a:t>
            </a:r>
            <a:r>
              <a:rPr lang="cs-CZ" sz="2000" dirty="0" err="1"/>
              <a:t>antiquark</a:t>
            </a:r>
            <a:br>
              <a:rPr lang="cs-CZ" sz="2000" dirty="0"/>
            </a:br>
            <a:r>
              <a:rPr lang="cs-CZ" sz="2000" dirty="0" err="1"/>
              <a:t>aaabbb</a:t>
            </a:r>
            <a:r>
              <a:rPr lang="cs-CZ" sz="2000" dirty="0"/>
              <a:t> = 0e = neutrino and </a:t>
            </a:r>
            <a:r>
              <a:rPr lang="cs-CZ" sz="2000" dirty="0" err="1"/>
              <a:t>neutral</a:t>
            </a:r>
            <a:r>
              <a:rPr lang="cs-CZ" sz="2000" dirty="0"/>
              <a:t> boson</a:t>
            </a:r>
            <a:br>
              <a:rPr lang="cs-CZ" sz="2000" dirty="0"/>
            </a:br>
            <a:r>
              <a:rPr lang="cs-CZ" sz="2000" dirty="0" err="1"/>
              <a:t>aabbbb</a:t>
            </a:r>
            <a:r>
              <a:rPr lang="cs-CZ" sz="2000" dirty="0"/>
              <a:t> = -e/3 = </a:t>
            </a:r>
            <a:r>
              <a:rPr lang="cs-CZ" sz="2000" dirty="0" err="1"/>
              <a:t>down</a:t>
            </a:r>
            <a:r>
              <a:rPr lang="cs-CZ" sz="2000" dirty="0"/>
              <a:t> </a:t>
            </a:r>
            <a:r>
              <a:rPr lang="cs-CZ" sz="2000" dirty="0" err="1"/>
              <a:t>quark</a:t>
            </a:r>
            <a:br>
              <a:rPr lang="cs-CZ" sz="2000" dirty="0"/>
            </a:br>
            <a:r>
              <a:rPr lang="cs-CZ" sz="2000" dirty="0" err="1"/>
              <a:t>abbbbb</a:t>
            </a:r>
            <a:r>
              <a:rPr lang="cs-CZ" sz="2000" dirty="0"/>
              <a:t> = -2e/3 = up </a:t>
            </a:r>
            <a:r>
              <a:rPr lang="cs-CZ" sz="2000" dirty="0" err="1"/>
              <a:t>antiquark</a:t>
            </a:r>
            <a:br>
              <a:rPr lang="cs-CZ" sz="2000" dirty="0"/>
            </a:br>
            <a:r>
              <a:rPr lang="cs-CZ" sz="2000" dirty="0" err="1"/>
              <a:t>bbbbbb</a:t>
            </a:r>
            <a:r>
              <a:rPr lang="cs-CZ" sz="2000" dirty="0"/>
              <a:t> = -1e = </a:t>
            </a:r>
            <a:r>
              <a:rPr lang="cs-CZ" sz="2000" dirty="0" err="1"/>
              <a:t>electron</a:t>
            </a:r>
            <a:endParaRPr lang="cs-CZ" sz="2000" dirty="0"/>
          </a:p>
        </p:txBody>
      </p:sp>
      <p:sp>
        <p:nvSpPr>
          <p:cNvPr id="6" name="Obdélník 5"/>
          <p:cNvSpPr/>
          <p:nvPr/>
        </p:nvSpPr>
        <p:spPr>
          <a:xfrm>
            <a:off x="8430567" y="3349857"/>
            <a:ext cx="3275761" cy="3139321"/>
          </a:xfrm>
          <a:prstGeom prst="rect">
            <a:avLst/>
          </a:prstGeom>
        </p:spPr>
        <p:txBody>
          <a:bodyPr wrap="square">
            <a:spAutoFit/>
          </a:bodyPr>
          <a:lstStyle/>
          <a:p>
            <a:r>
              <a:rPr lang="cs-CZ" sz="2200" b="1" dirty="0">
                <a:solidFill>
                  <a:srgbClr val="FF0000"/>
                </a:solidFill>
              </a:rPr>
              <a:t>T</a:t>
            </a:r>
            <a:r>
              <a:rPr lang="en-US" sz="2200" b="1" dirty="0">
                <a:solidFill>
                  <a:srgbClr val="FF0000"/>
                </a:solidFill>
              </a:rPr>
              <a:t>he Singular Primordial </a:t>
            </a:r>
            <a:r>
              <a:rPr lang="en-US" sz="2200" b="1" dirty="0" err="1">
                <a:solidFill>
                  <a:srgbClr val="FF0000"/>
                </a:solidFill>
              </a:rPr>
              <a:t>Preon</a:t>
            </a:r>
            <a:r>
              <a:rPr lang="en-US" sz="2200" b="1" dirty="0">
                <a:solidFill>
                  <a:srgbClr val="FF0000"/>
                </a:solidFill>
              </a:rPr>
              <a:t> Theory </a:t>
            </a:r>
            <a:r>
              <a:rPr lang="en-US" sz="2200" dirty="0"/>
              <a:t>is the first to propose that everything in the universe, may it be water, humans, nebulae, dinosaurs, light, perhaps even dark matter, is composed of a single </a:t>
            </a:r>
            <a:r>
              <a:rPr lang="en-US" sz="2200" dirty="0" err="1"/>
              <a:t>preon</a:t>
            </a:r>
            <a:r>
              <a:rPr lang="en-US" sz="2200" dirty="0"/>
              <a:t> and of its </a:t>
            </a:r>
            <a:r>
              <a:rPr lang="en-US" sz="2200" dirty="0" err="1"/>
              <a:t>antipreon</a:t>
            </a:r>
            <a:r>
              <a:rPr lang="en-US" sz="2200" dirty="0"/>
              <a:t>.</a:t>
            </a:r>
            <a:endParaRPr lang="cs-CZ" sz="2200"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1271" y="422031"/>
            <a:ext cx="3325091" cy="249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ovéPole 7"/>
          <p:cNvSpPr txBox="1"/>
          <p:nvPr/>
        </p:nvSpPr>
        <p:spPr>
          <a:xfrm>
            <a:off x="333552" y="3341519"/>
            <a:ext cx="7707085" cy="707886"/>
          </a:xfrm>
          <a:prstGeom prst="rect">
            <a:avLst/>
          </a:prstGeom>
          <a:noFill/>
        </p:spPr>
        <p:txBody>
          <a:bodyPr wrap="square" rtlCol="0">
            <a:spAutoFit/>
          </a:bodyPr>
          <a:lstStyle/>
          <a:p>
            <a:pPr marL="285750" indent="-285750">
              <a:spcBef>
                <a:spcPts val="500"/>
              </a:spcBef>
              <a:buFont typeface="Arial" panose="020B0604020202020204" pitchFamily="34" charset="0"/>
              <a:buChar char="•"/>
            </a:pPr>
            <a:r>
              <a:rPr lang="cs-CZ" sz="2000" dirty="0"/>
              <a:t>Experimentálně však vnitřní struktura leptonů a kvarků dosud objevena nebyla (první náznaky možná ve </a:t>
            </a:r>
            <a:r>
              <a:rPr lang="cs-CZ" sz="2000" dirty="0" err="1"/>
              <a:t>Fermilabu</a:t>
            </a:r>
            <a:r>
              <a:rPr lang="cs-CZ" sz="2000" dirty="0"/>
              <a:t>, 1994).</a:t>
            </a:r>
          </a:p>
        </p:txBody>
      </p:sp>
      <p:sp>
        <p:nvSpPr>
          <p:cNvPr id="9" name="TextovéPole 8">
            <a:extLst>
              <a:ext uri="{FF2B5EF4-FFF2-40B4-BE49-F238E27FC236}">
                <a16:creationId xmlns:a16="http://schemas.microsoft.com/office/drawing/2014/main" id="{CA5D17A6-D0C2-42D9-B2A2-F4236164CAB1}"/>
              </a:ext>
            </a:extLst>
          </p:cNvPr>
          <p:cNvSpPr txBox="1"/>
          <p:nvPr/>
        </p:nvSpPr>
        <p:spPr>
          <a:xfrm>
            <a:off x="4329952" y="2891395"/>
            <a:ext cx="1955022" cy="369332"/>
          </a:xfrm>
          <a:prstGeom prst="rect">
            <a:avLst/>
          </a:prstGeom>
          <a:noFill/>
        </p:spPr>
        <p:txBody>
          <a:bodyPr wrap="none" rtlCol="0">
            <a:spAutoFit/>
          </a:bodyPr>
          <a:lstStyle/>
          <a:p>
            <a:r>
              <a:rPr lang="cs-CZ" b="1" dirty="0">
                <a:solidFill>
                  <a:srgbClr val="FF0000"/>
                </a:solidFill>
              </a:rPr>
              <a:t>(neplést s PRIONY)</a:t>
            </a:r>
          </a:p>
        </p:txBody>
      </p:sp>
    </p:spTree>
    <p:extLst>
      <p:ext uri="{BB962C8B-B14F-4D97-AF65-F5344CB8AC3E}">
        <p14:creationId xmlns:p14="http://schemas.microsoft.com/office/powerpoint/2010/main" val="4284319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009866"/>
            <a:ext cx="7886700" cy="1325563"/>
          </a:xfrm>
        </p:spPr>
        <p:txBody>
          <a:bodyPr/>
          <a:lstStyle/>
          <a:p>
            <a:pPr algn="ctr"/>
            <a:r>
              <a:rPr lang="cs-CZ" b="1" dirty="0"/>
              <a:t>MODELY ATOMOVÉHO JÁDRA</a:t>
            </a:r>
          </a:p>
        </p:txBody>
      </p:sp>
    </p:spTree>
    <p:extLst>
      <p:ext uri="{BB962C8B-B14F-4D97-AF65-F5344CB8AC3E}">
        <p14:creationId xmlns:p14="http://schemas.microsoft.com/office/powerpoint/2010/main" val="3562678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B25910-49ED-408A-A8DE-2106A4C7030F}"/>
              </a:ext>
            </a:extLst>
          </p:cNvPr>
          <p:cNvSpPr>
            <a:spLocks noGrp="1"/>
          </p:cNvSpPr>
          <p:nvPr>
            <p:ph type="title"/>
          </p:nvPr>
        </p:nvSpPr>
        <p:spPr>
          <a:xfrm>
            <a:off x="648929" y="205198"/>
            <a:ext cx="6422849" cy="861604"/>
          </a:xfrm>
        </p:spPr>
        <p:txBody>
          <a:bodyPr>
            <a:normAutofit/>
          </a:bodyPr>
          <a:lstStyle/>
          <a:p>
            <a:r>
              <a:rPr lang="cs-CZ" b="1" dirty="0"/>
              <a:t>Silná j. interakce</a:t>
            </a:r>
            <a:endParaRPr lang="cs-CZ" dirty="0"/>
          </a:p>
        </p:txBody>
      </p:sp>
      <p:sp>
        <p:nvSpPr>
          <p:cNvPr id="3" name="Zástupný obsah 2">
            <a:extLst>
              <a:ext uri="{FF2B5EF4-FFF2-40B4-BE49-F238E27FC236}">
                <a16:creationId xmlns:a16="http://schemas.microsoft.com/office/drawing/2014/main" id="{620B3A06-DBD8-4AE8-BE4E-84502A0F73B1}"/>
              </a:ext>
            </a:extLst>
          </p:cNvPr>
          <p:cNvSpPr>
            <a:spLocks noGrp="1"/>
          </p:cNvSpPr>
          <p:nvPr>
            <p:ph idx="1"/>
          </p:nvPr>
        </p:nvSpPr>
        <p:spPr>
          <a:xfrm>
            <a:off x="397140" y="1214990"/>
            <a:ext cx="6422848" cy="3785419"/>
          </a:xfrm>
        </p:spPr>
        <p:txBody>
          <a:bodyPr>
            <a:noAutofit/>
          </a:bodyPr>
          <a:lstStyle/>
          <a:p>
            <a:r>
              <a:rPr lang="cs-CZ" sz="2000" b="0" i="0" u="none" strike="noStrike" baseline="0" dirty="0">
                <a:latin typeface="Times New Roman" panose="02020603050405020304" pitchFamily="18" charset="0"/>
              </a:rPr>
              <a:t>P</a:t>
            </a:r>
            <a:r>
              <a:rPr lang="cs-CZ" sz="2000" b="0" i="0" u="none" strike="noStrike" baseline="0" dirty="0">
                <a:latin typeface="TimesNewRoman"/>
              </a:rPr>
              <a:t>ř</a:t>
            </a:r>
            <a:r>
              <a:rPr lang="cs-CZ" sz="2000" b="0" i="0" u="none" strike="noStrike" baseline="0" dirty="0">
                <a:latin typeface="Times New Roman" panose="02020603050405020304" pitchFamily="18" charset="0"/>
              </a:rPr>
              <a:t>edpokládalo se, že analogicky jako v p</a:t>
            </a:r>
            <a:r>
              <a:rPr lang="cs-CZ" sz="2000" b="0" i="0" u="none" strike="noStrike" baseline="0" dirty="0">
                <a:latin typeface="TimesNewRoman"/>
              </a:rPr>
              <a:t>ř</a:t>
            </a:r>
            <a:r>
              <a:rPr lang="cs-CZ" sz="2000" b="0" i="0" u="none" strike="noStrike" baseline="0" dirty="0">
                <a:latin typeface="Times New Roman" panose="02020603050405020304" pitchFamily="18" charset="0"/>
              </a:rPr>
              <a:t>ípad</a:t>
            </a:r>
            <a:r>
              <a:rPr lang="cs-CZ" sz="2000" b="0" i="0" u="none" strike="noStrike" baseline="0" dirty="0">
                <a:latin typeface="TimesNewRoman"/>
              </a:rPr>
              <a:t>ě </a:t>
            </a:r>
            <a:r>
              <a:rPr lang="cs-CZ" sz="2000" b="0" i="0" u="none" strike="noStrike" baseline="0" dirty="0">
                <a:latin typeface="Times New Roman" panose="02020603050405020304" pitchFamily="18" charset="0"/>
              </a:rPr>
              <a:t>elektromagnetického pole, musí i v p</a:t>
            </a:r>
            <a:r>
              <a:rPr lang="cs-CZ" sz="2000" b="0" i="0" u="none" strike="noStrike" baseline="0" dirty="0">
                <a:latin typeface="TimesNewRoman"/>
              </a:rPr>
              <a:t>ř</a:t>
            </a:r>
            <a:r>
              <a:rPr lang="cs-CZ" sz="2000" b="0" i="0" u="none" strike="noStrike" baseline="0" dirty="0">
                <a:latin typeface="Times New Roman" panose="02020603050405020304" pitchFamily="18" charset="0"/>
              </a:rPr>
              <a:t>ípad</a:t>
            </a:r>
            <a:r>
              <a:rPr lang="cs-CZ" sz="2000" b="0" i="0" u="none" strike="noStrike" baseline="0" dirty="0">
                <a:latin typeface="TimesNewRoman"/>
              </a:rPr>
              <a:t>ě </a:t>
            </a:r>
            <a:r>
              <a:rPr lang="cs-CZ" sz="2000" b="0" i="0" u="none" strike="noStrike" baseline="0" dirty="0">
                <a:latin typeface="Times New Roman" panose="02020603050405020304" pitchFamily="18" charset="0"/>
              </a:rPr>
              <a:t>pole jaderných sil existovat zprost</a:t>
            </a:r>
            <a:r>
              <a:rPr lang="cs-CZ" sz="2000" b="0" i="0" u="none" strike="noStrike" baseline="0" dirty="0">
                <a:latin typeface="TimesNewRoman"/>
              </a:rPr>
              <a:t>ř</a:t>
            </a:r>
            <a:r>
              <a:rPr lang="cs-CZ" sz="2000" b="0" i="0" u="none" strike="noStrike" baseline="0" dirty="0">
                <a:latin typeface="Times New Roman" panose="02020603050405020304" pitchFamily="18" charset="0"/>
              </a:rPr>
              <a:t>edkující </a:t>
            </a:r>
            <a:r>
              <a:rPr lang="cs-CZ" sz="2000" b="0" i="0" u="none" strike="noStrike" baseline="0" dirty="0">
                <a:latin typeface="TimesNewRoman"/>
              </a:rPr>
              <a:t>č</a:t>
            </a:r>
            <a:r>
              <a:rPr lang="cs-CZ" sz="2000" b="0" i="0" u="none" strike="noStrike" baseline="0" dirty="0">
                <a:latin typeface="Times New Roman" panose="02020603050405020304" pitchFamily="18" charset="0"/>
              </a:rPr>
              <a:t>ástice neboli kvantum jaderných sil.</a:t>
            </a:r>
          </a:p>
          <a:p>
            <a:r>
              <a:rPr lang="cs-CZ" sz="2000" b="0" i="0" u="none" strike="noStrike" baseline="0" dirty="0">
                <a:latin typeface="Times New Roman" panose="02020603050405020304" pitchFamily="18" charset="0"/>
              </a:rPr>
              <a:t>Roku 1935 </a:t>
            </a:r>
            <a:r>
              <a:rPr lang="cs-CZ" sz="2000" b="0" i="0" u="none" strike="noStrike" baseline="0" dirty="0" err="1">
                <a:latin typeface="Times New Roman" panose="02020603050405020304" pitchFamily="18" charset="0"/>
              </a:rPr>
              <a:t>Yukawa</a:t>
            </a:r>
            <a:r>
              <a:rPr lang="cs-CZ" sz="2000" b="0" i="0" u="none" strike="noStrike" baseline="0" dirty="0">
                <a:latin typeface="Times New Roman" panose="02020603050405020304" pitchFamily="18" charset="0"/>
              </a:rPr>
              <a:t> na základ</a:t>
            </a:r>
            <a:r>
              <a:rPr lang="cs-CZ" sz="2000" b="0" i="0" u="none" strike="noStrike" baseline="0" dirty="0">
                <a:latin typeface="TimesNewRoman"/>
              </a:rPr>
              <a:t>ě </a:t>
            </a:r>
            <a:r>
              <a:rPr lang="cs-CZ" sz="2000" b="0" i="0" u="none" strike="noStrike" baseline="0" dirty="0">
                <a:latin typeface="Times New Roman" panose="02020603050405020304" pitchFamily="18" charset="0"/>
              </a:rPr>
              <a:t>dosahu jaderných sil odhadnul, že by to m</a:t>
            </a:r>
            <a:r>
              <a:rPr lang="cs-CZ" sz="2000" b="0" i="0" u="none" strike="noStrike" baseline="0" dirty="0">
                <a:latin typeface="TimesNewRoman"/>
              </a:rPr>
              <a:t>ě</a:t>
            </a:r>
            <a:r>
              <a:rPr lang="cs-CZ" sz="2000" b="0" i="0" u="none" strike="noStrike" baseline="0" dirty="0">
                <a:latin typeface="Times New Roman" panose="02020603050405020304" pitchFamily="18" charset="0"/>
              </a:rPr>
              <a:t>ly být </a:t>
            </a:r>
            <a:r>
              <a:rPr lang="cs-CZ" sz="2000" b="0" i="0" u="none" strike="noStrike" baseline="0" dirty="0">
                <a:latin typeface="TimesNewRoman"/>
              </a:rPr>
              <a:t>č</a:t>
            </a:r>
            <a:r>
              <a:rPr lang="cs-CZ" sz="2000" b="0" i="0" u="none" strike="noStrike" baseline="0" dirty="0">
                <a:latin typeface="Times New Roman" panose="02020603050405020304" pitchFamily="18" charset="0"/>
              </a:rPr>
              <a:t>ástice s hmotností mezi hmotnostmi protonu a elektronu. Z tohoto d</a:t>
            </a:r>
            <a:r>
              <a:rPr lang="cs-CZ" sz="2000" b="0" i="0" u="none" strike="noStrike" baseline="0" dirty="0">
                <a:latin typeface="TimesNewRoman"/>
              </a:rPr>
              <a:t>ů</a:t>
            </a:r>
            <a:r>
              <a:rPr lang="cs-CZ" sz="2000" b="0" i="0" u="none" strike="noStrike" baseline="0" dirty="0">
                <a:latin typeface="Times New Roman" panose="02020603050405020304" pitchFamily="18" charset="0"/>
              </a:rPr>
              <a:t>vodu byly tyto zatím hypotetické </a:t>
            </a:r>
            <a:r>
              <a:rPr lang="cs-CZ" sz="2000" b="0" i="0" u="none" strike="noStrike" baseline="0" dirty="0">
                <a:latin typeface="TimesNewRoman"/>
              </a:rPr>
              <a:t>č</a:t>
            </a:r>
            <a:r>
              <a:rPr lang="cs-CZ" sz="2000" b="0" i="0" u="none" strike="noStrike" baseline="0" dirty="0">
                <a:latin typeface="Times New Roman" panose="02020603050405020304" pitchFamily="18" charset="0"/>
              </a:rPr>
              <a:t>ástice nazvány </a:t>
            </a:r>
            <a:r>
              <a:rPr lang="cs-CZ" sz="2000" b="1" i="1" u="none" strike="noStrike" baseline="0" dirty="0">
                <a:latin typeface="Times New Roman" panose="02020603050405020304" pitchFamily="18" charset="0"/>
              </a:rPr>
              <a:t>mezony</a:t>
            </a:r>
            <a:r>
              <a:rPr lang="cs-CZ" sz="2000" b="0" i="0" u="none" strike="noStrike" baseline="0" dirty="0">
                <a:latin typeface="Times New Roman" panose="02020603050405020304" pitchFamily="18" charset="0"/>
              </a:rPr>
              <a:t>.</a:t>
            </a:r>
          </a:p>
          <a:p>
            <a:r>
              <a:rPr lang="cs-CZ" sz="2000" b="0" i="0" u="none" strike="noStrike" baseline="0" dirty="0">
                <a:latin typeface="Times New Roman" panose="02020603050405020304" pitchFamily="18" charset="0"/>
              </a:rPr>
              <a:t>V r. 1938 byly </a:t>
            </a:r>
            <a:r>
              <a:rPr lang="cs-CZ" sz="2000" b="0" i="0" u="none" strike="noStrike" baseline="0" dirty="0">
                <a:latin typeface="TimesNewRoman"/>
              </a:rPr>
              <a:t>č</a:t>
            </a:r>
            <a:r>
              <a:rPr lang="cs-CZ" sz="2000" b="0" i="0" u="none" strike="noStrike" baseline="0" dirty="0">
                <a:latin typeface="Times New Roman" panose="02020603050405020304" pitchFamily="18" charset="0"/>
              </a:rPr>
              <a:t>ástice p</a:t>
            </a:r>
            <a:r>
              <a:rPr lang="cs-CZ" sz="2000" b="0" i="0" u="none" strike="noStrike" baseline="0" dirty="0">
                <a:latin typeface="TimesNewRoman"/>
              </a:rPr>
              <a:t>ř</a:t>
            </a:r>
            <a:r>
              <a:rPr lang="cs-CZ" sz="2000" b="0" i="0" u="none" strike="noStrike" baseline="0" dirty="0">
                <a:latin typeface="Times New Roman" panose="02020603050405020304" pitchFamily="18" charset="0"/>
              </a:rPr>
              <a:t>ibližn</a:t>
            </a:r>
            <a:r>
              <a:rPr lang="cs-CZ" sz="2000" b="0" i="0" u="none" strike="noStrike" baseline="0" dirty="0">
                <a:latin typeface="TimesNewRoman"/>
              </a:rPr>
              <a:t>ě </a:t>
            </a:r>
            <a:r>
              <a:rPr lang="cs-CZ" sz="2000" b="0" i="0" u="none" strike="noStrike" baseline="0" dirty="0">
                <a:latin typeface="Times New Roman" panose="02020603050405020304" pitchFamily="18" charset="0"/>
              </a:rPr>
              <a:t>o této hmotnosti objeveny v kosmickém zá</a:t>
            </a:r>
            <a:r>
              <a:rPr lang="cs-CZ" sz="2000" b="0" i="0" u="none" strike="noStrike" baseline="0" dirty="0">
                <a:latin typeface="TimesNewRoman"/>
              </a:rPr>
              <a:t>ř</a:t>
            </a:r>
            <a:r>
              <a:rPr lang="cs-CZ" sz="2000" b="0" i="0" u="none" strike="noStrike" baseline="0" dirty="0">
                <a:latin typeface="Times New Roman" panose="02020603050405020304" pitchFamily="18" charset="0"/>
              </a:rPr>
              <a:t>ení a byly nazvány </a:t>
            </a:r>
            <a:r>
              <a:rPr lang="cs-CZ" sz="2000" b="1" i="1" u="none" strike="noStrike" baseline="0" dirty="0">
                <a:latin typeface="Times New Roman" panose="02020603050405020304" pitchFamily="18" charset="0"/>
              </a:rPr>
              <a:t>mezony </a:t>
            </a:r>
            <a:r>
              <a:rPr lang="cs-CZ" sz="2000" b="1" i="0" u="none" strike="noStrike" baseline="0" dirty="0">
                <a:latin typeface="Symbol" panose="05050102010706020507" pitchFamily="18" charset="2"/>
              </a:rPr>
              <a:t>m </a:t>
            </a:r>
            <a:r>
              <a:rPr lang="cs-CZ" sz="2000" b="0" i="0" u="none" strike="noStrike" baseline="0" dirty="0">
                <a:latin typeface="Symbol" panose="05050102010706020507" pitchFamily="18" charset="2"/>
              </a:rPr>
              <a:t>(</a:t>
            </a:r>
            <a:r>
              <a:rPr lang="cs-CZ" sz="2000" b="0" i="0" u="none" strike="noStrike" baseline="0" dirty="0">
                <a:latin typeface="Times New Roman" panose="02020603050405020304" pitchFamily="18" charset="0"/>
              </a:rPr>
              <a:t>neboli </a:t>
            </a:r>
            <a:r>
              <a:rPr lang="cs-CZ" sz="2000" b="1" i="1" u="none" strike="noStrike" baseline="0" dirty="0" err="1">
                <a:latin typeface="Times New Roman" panose="02020603050405020304" pitchFamily="18" charset="0"/>
              </a:rPr>
              <a:t>miony</a:t>
            </a:r>
            <a:r>
              <a:rPr lang="cs-CZ" sz="2000" b="0" i="0" u="none" strike="noStrike" baseline="0" dirty="0">
                <a:latin typeface="Times New Roman" panose="02020603050405020304" pitchFamily="18" charset="0"/>
              </a:rPr>
              <a:t>), ale brzy se zjistilo, že jsou v</a:t>
            </a:r>
            <a:r>
              <a:rPr lang="cs-CZ" sz="2000" b="0" i="0" u="none" strike="noStrike" baseline="0" dirty="0">
                <a:latin typeface="TimesNewRoman"/>
              </a:rPr>
              <a:t>ůč</a:t>
            </a:r>
            <a:r>
              <a:rPr lang="cs-CZ" sz="2000" b="0" i="0" u="none" strike="noStrike" baseline="0" dirty="0">
                <a:latin typeface="Times New Roman" panose="02020603050405020304" pitchFamily="18" charset="0"/>
              </a:rPr>
              <a:t>i jádr</a:t>
            </a:r>
            <a:r>
              <a:rPr lang="cs-CZ" sz="2000" b="0" i="0" u="none" strike="noStrike" baseline="0" dirty="0">
                <a:latin typeface="TimesNewRoman"/>
              </a:rPr>
              <a:t>ů</a:t>
            </a:r>
            <a:r>
              <a:rPr lang="cs-CZ" sz="2000" b="0" i="0" u="none" strike="noStrike" baseline="0" dirty="0">
                <a:latin typeface="Times New Roman" panose="02020603050405020304" pitchFamily="18" charset="0"/>
              </a:rPr>
              <a:t>m zcela nete</a:t>
            </a:r>
            <a:r>
              <a:rPr lang="cs-CZ" sz="2000" b="0" i="0" u="none" strike="noStrike" baseline="0" dirty="0">
                <a:latin typeface="TimesNewRoman"/>
              </a:rPr>
              <a:t>č</a:t>
            </a:r>
            <a:r>
              <a:rPr lang="cs-CZ" sz="2000" b="0" i="0" u="none" strike="noStrike" baseline="0" dirty="0">
                <a:latin typeface="Times New Roman" panose="02020603050405020304" pitchFamily="18" charset="0"/>
              </a:rPr>
              <a:t>né, tzn. neinteragovaly s nimi </a:t>
            </a:r>
            <a:r>
              <a:rPr lang="cs-CZ" sz="2000" b="1" i="1" u="none" strike="noStrike" baseline="0" dirty="0">
                <a:latin typeface="Times New Roman" panose="02020603050405020304" pitchFamily="18" charset="0"/>
              </a:rPr>
              <a:t>silnou interakcí</a:t>
            </a:r>
            <a:r>
              <a:rPr lang="cs-CZ" sz="2000" b="0" i="0" u="none" strike="noStrike" baseline="0" dirty="0">
                <a:latin typeface="Times New Roman" panose="02020603050405020304" pitchFamily="18" charset="0"/>
              </a:rPr>
              <a:t>, resp. </a:t>
            </a:r>
            <a:r>
              <a:rPr lang="cs-CZ" sz="2000" b="1" i="1" u="none" strike="noStrike" baseline="0" dirty="0">
                <a:latin typeface="Times New Roman" panose="02020603050405020304" pitchFamily="18" charset="0"/>
              </a:rPr>
              <a:t>jadernými silami</a:t>
            </a:r>
            <a:r>
              <a:rPr lang="cs-CZ" sz="2000" b="0" i="0" u="none" strike="noStrike" baseline="0" dirty="0">
                <a:latin typeface="Times New Roman" panose="02020603050405020304" pitchFamily="18" charset="0"/>
              </a:rPr>
              <a:t>.</a:t>
            </a:r>
          </a:p>
          <a:p>
            <a:r>
              <a:rPr lang="cs-CZ" sz="2000" b="0" i="0" u="none" strike="noStrike" baseline="0" dirty="0">
                <a:latin typeface="Times New Roman" panose="02020603050405020304" pitchFamily="18" charset="0"/>
              </a:rPr>
              <a:t>Teprve r. 1947 byly nalezeny ty pravé </a:t>
            </a:r>
            <a:r>
              <a:rPr lang="cs-CZ" sz="2000" b="0" i="0" u="none" strike="noStrike" baseline="0" dirty="0">
                <a:latin typeface="TimesNewRoman"/>
              </a:rPr>
              <a:t>č</a:t>
            </a:r>
            <a:r>
              <a:rPr lang="cs-CZ" sz="2000" b="0" i="0" u="none" strike="noStrike" baseline="0" dirty="0">
                <a:latin typeface="Times New Roman" panose="02020603050405020304" pitchFamily="18" charset="0"/>
              </a:rPr>
              <a:t>ástice, které jsou odpov</a:t>
            </a:r>
            <a:r>
              <a:rPr lang="cs-CZ" sz="2000" b="0" i="0" u="none" strike="noStrike" baseline="0" dirty="0">
                <a:latin typeface="TimesNewRoman"/>
              </a:rPr>
              <a:t>ě</a:t>
            </a:r>
            <a:r>
              <a:rPr lang="cs-CZ" sz="2000" b="0" i="0" u="none" strike="noStrike" baseline="0" dirty="0">
                <a:latin typeface="Times New Roman" panose="02020603050405020304" pitchFamily="18" charset="0"/>
              </a:rPr>
              <a:t>dné za jadernou interakci. Tyto nové </a:t>
            </a:r>
            <a:r>
              <a:rPr lang="cs-CZ" sz="2000" b="0" i="0" u="none" strike="noStrike" baseline="0" dirty="0">
                <a:latin typeface="TimesNewRoman"/>
              </a:rPr>
              <a:t>č</a:t>
            </a:r>
            <a:r>
              <a:rPr lang="cs-CZ" sz="2000" b="0" i="0" u="none" strike="noStrike" baseline="0" dirty="0">
                <a:latin typeface="Times New Roman" panose="02020603050405020304" pitchFamily="18" charset="0"/>
              </a:rPr>
              <a:t>ástice byly pojmenovány jako </a:t>
            </a:r>
            <a:r>
              <a:rPr lang="cs-CZ" sz="2000" b="1" i="1" u="none" strike="noStrike" baseline="0" dirty="0">
                <a:latin typeface="Times New Roman" panose="02020603050405020304" pitchFamily="18" charset="0"/>
              </a:rPr>
              <a:t>mezony </a:t>
            </a:r>
            <a:r>
              <a:rPr lang="cs-CZ" sz="2000" b="0" i="0" u="none" strike="noStrike" baseline="0" dirty="0">
                <a:latin typeface="Symbol" panose="05050102010706020507" pitchFamily="18" charset="2"/>
              </a:rPr>
              <a:t>p (</a:t>
            </a:r>
            <a:r>
              <a:rPr lang="cs-CZ" sz="2000" b="0" i="0" u="none" strike="noStrike" baseline="0" dirty="0">
                <a:latin typeface="Times New Roman" panose="02020603050405020304" pitchFamily="18" charset="0"/>
              </a:rPr>
              <a:t>též </a:t>
            </a:r>
            <a:r>
              <a:rPr lang="cs-CZ" sz="2000" b="1" i="1" u="none" strike="noStrike" baseline="0" dirty="0">
                <a:latin typeface="Times New Roman" panose="02020603050405020304" pitchFamily="18" charset="0"/>
              </a:rPr>
              <a:t>piony</a:t>
            </a:r>
            <a:r>
              <a:rPr lang="cs-CZ" sz="2000" b="0" i="0" u="none" strike="noStrike" baseline="0" dirty="0">
                <a:latin typeface="Times New Roman" panose="02020603050405020304" pitchFamily="18" charset="0"/>
              </a:rPr>
              <a:t>).</a:t>
            </a:r>
            <a:endParaRPr lang="cs-CZ" sz="2000" dirty="0"/>
          </a:p>
        </p:txBody>
      </p:sp>
      <p:sp>
        <p:nvSpPr>
          <p:cNvPr id="17" name="Rectangle 16">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7784"/>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a:extLst>
              <a:ext uri="{FF2B5EF4-FFF2-40B4-BE49-F238E27FC236}">
                <a16:creationId xmlns:a16="http://schemas.microsoft.com/office/drawing/2014/main" id="{25DD37A4-FD03-41F5-BA2A-B5E4FA6F9027}"/>
              </a:ext>
            </a:extLst>
          </p:cNvPr>
          <p:cNvPicPr>
            <a:picLocks noChangeAspect="1"/>
          </p:cNvPicPr>
          <p:nvPr/>
        </p:nvPicPr>
        <p:blipFill rotWithShape="1">
          <a:blip r:embed="rId2">
            <a:extLst>
              <a:ext uri="{28A0092B-C50C-407E-A947-70E740481C1C}">
                <a14:useLocalDpi xmlns:a14="http://schemas.microsoft.com/office/drawing/2010/main" val="0"/>
              </a:ext>
            </a:extLst>
          </a:blip>
          <a:srcRect r="2" b="13381"/>
          <a:stretch/>
        </p:blipFill>
        <p:spPr>
          <a:xfrm>
            <a:off x="8448261" y="2928109"/>
            <a:ext cx="3069620" cy="3190714"/>
          </a:xfrm>
          <a:prstGeom prst="rect">
            <a:avLst/>
          </a:prstGeom>
          <a:effectLst/>
        </p:spPr>
      </p:pic>
      <p:pic>
        <p:nvPicPr>
          <p:cNvPr id="7" name="Obrázek 6" descr="Obsah obrázku text, elektronika&#10;&#10;Popis byl vytvořen automaticky">
            <a:extLst>
              <a:ext uri="{FF2B5EF4-FFF2-40B4-BE49-F238E27FC236}">
                <a16:creationId xmlns:a16="http://schemas.microsoft.com/office/drawing/2014/main" id="{1240B3FC-43E8-4462-A75E-B4CEF6B58B30}"/>
              </a:ext>
            </a:extLst>
          </p:cNvPr>
          <p:cNvPicPr>
            <a:picLocks noChangeAspect="1"/>
          </p:cNvPicPr>
          <p:nvPr/>
        </p:nvPicPr>
        <p:blipFill rotWithShape="1">
          <a:blip r:embed="rId3">
            <a:extLst>
              <a:ext uri="{28A0092B-C50C-407E-A947-70E740481C1C}">
                <a14:useLocalDpi xmlns:a14="http://schemas.microsoft.com/office/drawing/2010/main" val="0"/>
              </a:ext>
            </a:extLst>
          </a:blip>
          <a:srcRect l="11427" t="10910" r="28625" b="6442"/>
          <a:stretch/>
        </p:blipFill>
        <p:spPr>
          <a:xfrm>
            <a:off x="8669580" y="650922"/>
            <a:ext cx="2409667" cy="1716158"/>
          </a:xfrm>
          <a:prstGeom prst="rect">
            <a:avLst/>
          </a:prstGeom>
        </p:spPr>
      </p:pic>
    </p:spTree>
    <p:extLst>
      <p:ext uri="{BB962C8B-B14F-4D97-AF65-F5344CB8AC3E}">
        <p14:creationId xmlns:p14="http://schemas.microsoft.com/office/powerpoint/2010/main" val="1698509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ek 5"/>
          <p:cNvPicPr>
            <a:picLocks noChangeAspect="1"/>
          </p:cNvPicPr>
          <p:nvPr/>
        </p:nvPicPr>
        <p:blipFill rotWithShape="1">
          <a:blip r:embed="rId2" cstate="print">
            <a:extLst>
              <a:ext uri="{28A0092B-C50C-407E-A947-70E740481C1C}">
                <a14:useLocalDpi xmlns:a14="http://schemas.microsoft.com/office/drawing/2010/main" val="0"/>
              </a:ext>
            </a:extLst>
          </a:blip>
          <a:srcRect l="15593" r="17108" b="-2"/>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Obrázek 6"/>
          <p:cNvPicPr>
            <a:picLocks noChangeAspect="1"/>
          </p:cNvPicPr>
          <p:nvPr/>
        </p:nvPicPr>
        <p:blipFill rotWithShape="1">
          <a:blip r:embed="rId3" cstate="print">
            <a:extLst>
              <a:ext uri="{28A0092B-C50C-407E-A947-70E740481C1C}">
                <a14:useLocalDpi xmlns:a14="http://schemas.microsoft.com/office/drawing/2010/main" val="0"/>
              </a:ext>
            </a:extLst>
          </a:blip>
          <a:srcRect r="19189"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Zástupný symbol pro obsah 5"/>
          <p:cNvPicPr>
            <a:picLocks noChangeAspect="1"/>
          </p:cNvPicPr>
          <p:nvPr/>
        </p:nvPicPr>
        <p:blipFill rotWithShape="1">
          <a:blip r:embed="rId4" cstate="print">
            <a:extLst>
              <a:ext uri="{28A0092B-C50C-407E-A947-70E740481C1C}">
                <a14:useLocalDpi xmlns:a14="http://schemas.microsoft.com/office/drawing/2010/main" val="0"/>
              </a:ext>
            </a:extLst>
          </a:blip>
          <a:srcRect t="15406" r="-1" b="-1"/>
          <a:stretch/>
        </p:blipFill>
        <p:spPr>
          <a:xfrm>
            <a:off x="5168355" y="345642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52" name="Freeform: Shape 51">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4" name="Freeform: Shape 53">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448056" y="685800"/>
            <a:ext cx="4922338" cy="1325563"/>
          </a:xfrm>
        </p:spPr>
        <p:txBody>
          <a:bodyPr>
            <a:normAutofit/>
          </a:bodyPr>
          <a:lstStyle/>
          <a:p>
            <a:r>
              <a:rPr lang="cs-CZ" sz="3400" b="1"/>
              <a:t>MODELY JÁDRA</a:t>
            </a:r>
          </a:p>
        </p:txBody>
      </p:sp>
      <p:sp>
        <p:nvSpPr>
          <p:cNvPr id="56" name="Rectangle 55">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symbol pro obsah 2"/>
          <p:cNvSpPr>
            <a:spLocks noGrp="1"/>
          </p:cNvSpPr>
          <p:nvPr>
            <p:ph idx="1"/>
          </p:nvPr>
        </p:nvSpPr>
        <p:spPr>
          <a:xfrm>
            <a:off x="448056" y="2376232"/>
            <a:ext cx="4922338" cy="3666744"/>
          </a:xfrm>
        </p:spPr>
        <p:txBody>
          <a:bodyPr>
            <a:noAutofit/>
          </a:bodyPr>
          <a:lstStyle/>
          <a:p>
            <a:pPr>
              <a:spcBef>
                <a:spcPts val="1200"/>
              </a:spcBef>
            </a:pPr>
            <a:r>
              <a:rPr lang="cs-CZ" b="1" dirty="0">
                <a:solidFill>
                  <a:srgbClr val="C00000"/>
                </a:solidFill>
              </a:rPr>
              <a:t>MODEL</a:t>
            </a:r>
            <a:r>
              <a:rPr lang="cs-CZ" dirty="0"/>
              <a:t> = nezobrazuje věrně realitu v celé její komplexnosti, ale zdůrazňuje a snaží se uchopitelně popsat určité aspekty objektu, jež jsou podstatné z určitého hlediska</a:t>
            </a:r>
          </a:p>
          <a:p>
            <a:pPr>
              <a:spcBef>
                <a:spcPts val="1200"/>
              </a:spcBef>
            </a:pPr>
            <a:r>
              <a:rPr lang="cs-CZ" dirty="0"/>
              <a:t>Př. </a:t>
            </a:r>
            <a:r>
              <a:rPr lang="cs-CZ" b="1" dirty="0">
                <a:solidFill>
                  <a:srgbClr val="C00000"/>
                </a:solidFill>
              </a:rPr>
              <a:t>REALITA</a:t>
            </a:r>
            <a:r>
              <a:rPr lang="cs-CZ" dirty="0"/>
              <a:t> = nadzvukové letadlo Concorde (= stroj samotný, posádka, cestující, bagáž…)</a:t>
            </a:r>
          </a:p>
        </p:txBody>
      </p:sp>
    </p:spTree>
    <p:extLst>
      <p:ext uri="{BB962C8B-B14F-4D97-AF65-F5344CB8AC3E}">
        <p14:creationId xmlns:p14="http://schemas.microsoft.com/office/powerpoint/2010/main" val="760808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6942221" y="4004733"/>
            <a:ext cx="4544887" cy="1008442"/>
          </a:xfrm>
        </p:spPr>
        <p:txBody>
          <a:bodyPr vert="horz" lIns="91440" tIns="45720" rIns="91440" bIns="45720" rtlCol="0" anchor="b">
            <a:normAutofit/>
          </a:bodyPr>
          <a:lstStyle/>
          <a:p>
            <a:r>
              <a:rPr lang="en-US" b="1" dirty="0"/>
              <a:t>MODELY</a:t>
            </a:r>
            <a:endParaRPr lang="en-US" sz="2300" dirty="0"/>
          </a:p>
        </p:txBody>
      </p:sp>
      <p:sp>
        <p:nvSpPr>
          <p:cNvPr id="13" name="Rectangle 12">
            <a:extLst>
              <a:ext uri="{FF2B5EF4-FFF2-40B4-BE49-F238E27FC236}">
                <a16:creationId xmlns:a16="http://schemas.microsoft.com/office/drawing/2014/main" id="{2BE2D1B8-0887-4D2B-8C42-999040132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366" y="1138471"/>
            <a:ext cx="3483526" cy="1619840"/>
          </a:xfrm>
          <a:prstGeom prst="rect">
            <a:avLst/>
          </a:prstGeom>
        </p:spPr>
      </p:pic>
      <p:sp>
        <p:nvSpPr>
          <p:cNvPr id="10" name="Rectangle 14">
            <a:extLst>
              <a:ext uri="{FF2B5EF4-FFF2-40B4-BE49-F238E27FC236}">
                <a16:creationId xmlns:a16="http://schemas.microsoft.com/office/drawing/2014/main" id="{FA085277-BAF7-40CC-A608-B030CA969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338" y="896779"/>
            <a:ext cx="2804299" cy="2103224"/>
          </a:xfrm>
          <a:prstGeom prst="rect">
            <a:avLst/>
          </a:prstGeom>
        </p:spPr>
      </p:pic>
      <p:sp>
        <p:nvSpPr>
          <p:cNvPr id="17" name="Rectangle 16">
            <a:extLst>
              <a:ext uri="{FF2B5EF4-FFF2-40B4-BE49-F238E27FC236}">
                <a16:creationId xmlns:a16="http://schemas.microsoft.com/office/drawing/2014/main" id="{64009F90-86BF-44AE-B0EB-D68140E0E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brázek 3"/>
          <p:cNvPicPr>
            <a:picLocks noChangeAspect="1"/>
          </p:cNvPicPr>
          <p:nvPr/>
        </p:nvPicPr>
        <p:blipFill rotWithShape="1">
          <a:blip r:embed="rId4" cstate="print">
            <a:extLst>
              <a:ext uri="{28A0092B-C50C-407E-A947-70E740481C1C}">
                <a14:useLocalDpi xmlns:a14="http://schemas.microsoft.com/office/drawing/2010/main" val="0"/>
              </a:ext>
            </a:extLst>
          </a:blip>
          <a:srcRect t="12932" b="12134"/>
          <a:stretch/>
        </p:blipFill>
        <p:spPr>
          <a:xfrm>
            <a:off x="8830415" y="1168515"/>
            <a:ext cx="2775335" cy="1559752"/>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366" y="3832484"/>
            <a:ext cx="3483526" cy="1959484"/>
          </a:xfrm>
          <a:prstGeom prst="rect">
            <a:avLst/>
          </a:prstGeom>
        </p:spPr>
      </p:pic>
      <p:cxnSp>
        <p:nvCxnSpPr>
          <p:cNvPr id="19" name="Straight Connector 18">
            <a:extLst>
              <a:ext uri="{FF2B5EF4-FFF2-40B4-BE49-F238E27FC236}">
                <a16:creationId xmlns:a16="http://schemas.microsoft.com/office/drawing/2014/main" id="{14254369-4B26-4D6A-A4CD-BE3438297C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ovéPole 17">
            <a:extLst>
              <a:ext uri="{FF2B5EF4-FFF2-40B4-BE49-F238E27FC236}">
                <a16:creationId xmlns:a16="http://schemas.microsoft.com/office/drawing/2014/main" id="{8C86487D-EDE3-4F35-8D84-41CF6AE4712F}"/>
              </a:ext>
            </a:extLst>
          </p:cNvPr>
          <p:cNvSpPr txBox="1"/>
          <p:nvPr/>
        </p:nvSpPr>
        <p:spPr>
          <a:xfrm>
            <a:off x="1437796" y="2840850"/>
            <a:ext cx="1741118" cy="369332"/>
          </a:xfrm>
          <a:prstGeom prst="rect">
            <a:avLst/>
          </a:prstGeom>
          <a:noFill/>
        </p:spPr>
        <p:txBody>
          <a:bodyPr wrap="none" rtlCol="0">
            <a:spAutoFit/>
          </a:bodyPr>
          <a:lstStyle/>
          <a:p>
            <a:r>
              <a:rPr lang="cs-CZ" dirty="0">
                <a:solidFill>
                  <a:schemeClr val="bg1"/>
                </a:solidFill>
              </a:rPr>
              <a:t>Pro děti na hraní</a:t>
            </a:r>
          </a:p>
        </p:txBody>
      </p:sp>
      <p:sp>
        <p:nvSpPr>
          <p:cNvPr id="20" name="TextovéPole 19">
            <a:extLst>
              <a:ext uri="{FF2B5EF4-FFF2-40B4-BE49-F238E27FC236}">
                <a16:creationId xmlns:a16="http://schemas.microsoft.com/office/drawing/2014/main" id="{319DEFCC-7F94-436F-865F-3510FC634371}"/>
              </a:ext>
            </a:extLst>
          </p:cNvPr>
          <p:cNvSpPr txBox="1"/>
          <p:nvPr/>
        </p:nvSpPr>
        <p:spPr>
          <a:xfrm>
            <a:off x="969346" y="5752299"/>
            <a:ext cx="4849873" cy="646331"/>
          </a:xfrm>
          <a:prstGeom prst="rect">
            <a:avLst/>
          </a:prstGeom>
          <a:noFill/>
        </p:spPr>
        <p:txBody>
          <a:bodyPr wrap="square" rtlCol="0">
            <a:spAutoFit/>
          </a:bodyPr>
          <a:lstStyle/>
          <a:p>
            <a:r>
              <a:rPr lang="cs-CZ" u="sng" dirty="0">
                <a:solidFill>
                  <a:schemeClr val="bg1"/>
                </a:solidFill>
              </a:rPr>
              <a:t>Vizuální</a:t>
            </a:r>
            <a:r>
              <a:rPr lang="cs-CZ" dirty="0">
                <a:solidFill>
                  <a:schemeClr val="bg1"/>
                </a:solidFill>
              </a:rPr>
              <a:t> model</a:t>
            </a:r>
          </a:p>
          <a:p>
            <a:r>
              <a:rPr lang="cs-CZ" dirty="0">
                <a:solidFill>
                  <a:schemeClr val="bg1"/>
                </a:solidFill>
              </a:rPr>
              <a:t>(co nejvěrnější zevní vzhled)</a:t>
            </a:r>
          </a:p>
        </p:txBody>
      </p:sp>
      <p:sp>
        <p:nvSpPr>
          <p:cNvPr id="21" name="TextovéPole 20">
            <a:extLst>
              <a:ext uri="{FF2B5EF4-FFF2-40B4-BE49-F238E27FC236}">
                <a16:creationId xmlns:a16="http://schemas.microsoft.com/office/drawing/2014/main" id="{5E7FA930-24E1-4713-8623-2E4D4D641CD2}"/>
              </a:ext>
            </a:extLst>
          </p:cNvPr>
          <p:cNvSpPr txBox="1"/>
          <p:nvPr/>
        </p:nvSpPr>
        <p:spPr>
          <a:xfrm>
            <a:off x="5138287" y="2660457"/>
            <a:ext cx="3692128" cy="923330"/>
          </a:xfrm>
          <a:prstGeom prst="rect">
            <a:avLst/>
          </a:prstGeom>
          <a:noFill/>
        </p:spPr>
        <p:txBody>
          <a:bodyPr wrap="square" rtlCol="0">
            <a:spAutoFit/>
          </a:bodyPr>
          <a:lstStyle/>
          <a:p>
            <a:r>
              <a:rPr lang="cs-CZ" u="sng" dirty="0"/>
              <a:t>Funkční</a:t>
            </a:r>
            <a:r>
              <a:rPr lang="cs-CZ" dirty="0"/>
              <a:t> model</a:t>
            </a:r>
          </a:p>
          <a:p>
            <a:r>
              <a:rPr lang="cs-CZ" dirty="0">
                <a:solidFill>
                  <a:schemeClr val="bg1"/>
                </a:solidFill>
              </a:rPr>
              <a:t>(co nejvěrnější funkce,</a:t>
            </a:r>
          </a:p>
          <a:p>
            <a:r>
              <a:rPr lang="cs-CZ" dirty="0">
                <a:solidFill>
                  <a:schemeClr val="bg1"/>
                </a:solidFill>
              </a:rPr>
              <a:t>na hraní pro tatínky)</a:t>
            </a:r>
          </a:p>
        </p:txBody>
      </p:sp>
      <p:sp>
        <p:nvSpPr>
          <p:cNvPr id="22" name="TextovéPole 21">
            <a:extLst>
              <a:ext uri="{FF2B5EF4-FFF2-40B4-BE49-F238E27FC236}">
                <a16:creationId xmlns:a16="http://schemas.microsoft.com/office/drawing/2014/main" id="{B09584DF-998C-4D39-8324-4CD38748708E}"/>
              </a:ext>
            </a:extLst>
          </p:cNvPr>
          <p:cNvSpPr txBox="1"/>
          <p:nvPr/>
        </p:nvSpPr>
        <p:spPr>
          <a:xfrm>
            <a:off x="9703468" y="3043636"/>
            <a:ext cx="1697956" cy="369332"/>
          </a:xfrm>
          <a:prstGeom prst="rect">
            <a:avLst/>
          </a:prstGeom>
          <a:noFill/>
        </p:spPr>
        <p:txBody>
          <a:bodyPr wrap="square">
            <a:spAutoFit/>
          </a:bodyPr>
          <a:lstStyle/>
          <a:p>
            <a:r>
              <a:rPr lang="cs-CZ" dirty="0">
                <a:solidFill>
                  <a:schemeClr val="bg1"/>
                </a:solidFill>
              </a:rPr>
              <a:t>Prototypy…</a:t>
            </a:r>
          </a:p>
        </p:txBody>
      </p:sp>
      <p:sp>
        <p:nvSpPr>
          <p:cNvPr id="23" name="TextovéPole 22">
            <a:extLst>
              <a:ext uri="{FF2B5EF4-FFF2-40B4-BE49-F238E27FC236}">
                <a16:creationId xmlns:a16="http://schemas.microsoft.com/office/drawing/2014/main" id="{93EED513-3DBA-408B-94BC-B77EB949816B}"/>
              </a:ext>
            </a:extLst>
          </p:cNvPr>
          <p:cNvSpPr txBox="1"/>
          <p:nvPr/>
        </p:nvSpPr>
        <p:spPr>
          <a:xfrm>
            <a:off x="4967537" y="5596958"/>
            <a:ext cx="6829425" cy="769441"/>
          </a:xfrm>
          <a:prstGeom prst="rect">
            <a:avLst/>
          </a:prstGeom>
          <a:noFill/>
        </p:spPr>
        <p:txBody>
          <a:bodyPr wrap="square">
            <a:spAutoFit/>
          </a:bodyPr>
          <a:lstStyle/>
          <a:p>
            <a:r>
              <a:rPr lang="en-US" sz="2200" dirty="0" err="1"/>
              <a:t>jsou</a:t>
            </a:r>
            <a:r>
              <a:rPr lang="en-US" sz="2200" dirty="0"/>
              <a:t> to </a:t>
            </a:r>
            <a:r>
              <a:rPr lang="en-US" sz="2200" dirty="0" err="1"/>
              <a:t>jen</a:t>
            </a:r>
            <a:r>
              <a:rPr lang="en-US" sz="2200" dirty="0"/>
              <a:t> „</a:t>
            </a:r>
            <a:r>
              <a:rPr lang="en-US" sz="2200" dirty="0" err="1"/>
              <a:t>modely</a:t>
            </a:r>
            <a:r>
              <a:rPr lang="en-US" sz="2200" dirty="0"/>
              <a:t>“, </a:t>
            </a:r>
            <a:r>
              <a:rPr lang="en-US" sz="2200" dirty="0" err="1"/>
              <a:t>nikoli</a:t>
            </a:r>
            <a:r>
              <a:rPr lang="en-US" sz="2200" dirty="0"/>
              <a:t> </a:t>
            </a:r>
            <a:r>
              <a:rPr lang="en-US" sz="2200" dirty="0" err="1"/>
              <a:t>věrný</a:t>
            </a:r>
            <a:r>
              <a:rPr lang="en-US" sz="2200" dirty="0"/>
              <a:t> </a:t>
            </a:r>
            <a:r>
              <a:rPr lang="en-US" sz="2200" dirty="0" err="1"/>
              <a:t>obraz</a:t>
            </a:r>
            <a:r>
              <a:rPr lang="en-US" sz="2200" dirty="0"/>
              <a:t> reality</a:t>
            </a:r>
            <a:br>
              <a:rPr lang="en-US" sz="2200" dirty="0"/>
            </a:br>
            <a:r>
              <a:rPr lang="en-US" sz="2200" dirty="0"/>
              <a:t>- </a:t>
            </a:r>
            <a:r>
              <a:rPr lang="en-US" sz="2200" dirty="0" err="1"/>
              <a:t>umožňují</a:t>
            </a:r>
            <a:r>
              <a:rPr lang="en-US" sz="2200" dirty="0"/>
              <a:t> </a:t>
            </a:r>
            <a:r>
              <a:rPr lang="en-US" sz="2200" dirty="0" err="1"/>
              <a:t>nám</a:t>
            </a:r>
            <a:r>
              <a:rPr lang="en-US" sz="2200" dirty="0"/>
              <a:t> </a:t>
            </a:r>
            <a:r>
              <a:rPr lang="en-US" sz="2200" dirty="0" err="1"/>
              <a:t>popsat</a:t>
            </a:r>
            <a:r>
              <a:rPr lang="en-US" sz="2200" dirty="0"/>
              <a:t> </a:t>
            </a:r>
            <a:r>
              <a:rPr lang="en-US" sz="2200" dirty="0" err="1"/>
              <a:t>vždy</a:t>
            </a:r>
            <a:r>
              <a:rPr lang="en-US" sz="2200" dirty="0"/>
              <a:t> </a:t>
            </a:r>
            <a:r>
              <a:rPr lang="en-US" sz="2200" dirty="0" err="1"/>
              <a:t>některé</a:t>
            </a:r>
            <a:r>
              <a:rPr lang="en-US" sz="2200" dirty="0"/>
              <a:t> </a:t>
            </a:r>
            <a:r>
              <a:rPr lang="en-US" sz="2200" dirty="0" err="1"/>
              <a:t>aspekty</a:t>
            </a:r>
            <a:r>
              <a:rPr lang="en-US" sz="2200" dirty="0"/>
              <a:t> „reality“</a:t>
            </a:r>
            <a:endParaRPr lang="cs-CZ" sz="2200" dirty="0"/>
          </a:p>
        </p:txBody>
      </p:sp>
    </p:spTree>
    <p:extLst>
      <p:ext uri="{BB962C8B-B14F-4D97-AF65-F5344CB8AC3E}">
        <p14:creationId xmlns:p14="http://schemas.microsoft.com/office/powerpoint/2010/main" val="103133513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stretch>
            <a:fillRect/>
          </a:stretch>
        </p:blipFill>
        <p:spPr>
          <a:xfrm>
            <a:off x="742515" y="3302833"/>
            <a:ext cx="10515600" cy="3225719"/>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5948" y="883422"/>
            <a:ext cx="1102961" cy="1889331"/>
          </a:xfrm>
          <a:prstGeom prst="rect">
            <a:avLst/>
          </a:prstGeom>
        </p:spPr>
      </p:pic>
      <p:pic>
        <p:nvPicPr>
          <p:cNvPr id="472068" name="Picture 4" descr="Atom Nucleus HD Stock Images | Shutterstock"/>
          <p:cNvPicPr>
            <a:picLocks noChangeAspect="1" noChangeArrowheads="1"/>
          </p:cNvPicPr>
          <p:nvPr/>
        </p:nvPicPr>
        <p:blipFill>
          <a:blip r:embed="rId4" cstate="print"/>
          <a:srcRect/>
          <a:stretch>
            <a:fillRect/>
          </a:stretch>
        </p:blipFill>
        <p:spPr bwMode="auto">
          <a:xfrm>
            <a:off x="8765501" y="735393"/>
            <a:ext cx="2133600" cy="2667000"/>
          </a:xfrm>
          <a:prstGeom prst="rect">
            <a:avLst/>
          </a:prstGeom>
          <a:noFill/>
        </p:spPr>
      </p:pic>
      <p:sp>
        <p:nvSpPr>
          <p:cNvPr id="9" name="TextovéPole 8"/>
          <p:cNvSpPr txBox="1"/>
          <p:nvPr/>
        </p:nvSpPr>
        <p:spPr>
          <a:xfrm>
            <a:off x="3222173" y="3494316"/>
            <a:ext cx="580608" cy="707886"/>
          </a:xfrm>
          <a:prstGeom prst="rect">
            <a:avLst/>
          </a:prstGeom>
          <a:noFill/>
        </p:spPr>
        <p:txBody>
          <a:bodyPr wrap="none" rtlCol="0">
            <a:spAutoFit/>
          </a:bodyPr>
          <a:lstStyle/>
          <a:p>
            <a:r>
              <a:rPr lang="cs-CZ" sz="4000" b="1" dirty="0">
                <a:solidFill>
                  <a:srgbClr val="0000FF"/>
                </a:solidFill>
              </a:rPr>
              <a:t>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96C9E0-8D2E-4884-8CAD-D44F93DC257E}"/>
              </a:ext>
            </a:extLst>
          </p:cNvPr>
          <p:cNvSpPr>
            <a:spLocks noGrp="1"/>
          </p:cNvSpPr>
          <p:nvPr>
            <p:ph type="title"/>
          </p:nvPr>
        </p:nvSpPr>
        <p:spPr/>
        <p:txBody>
          <a:bodyPr/>
          <a:lstStyle/>
          <a:p>
            <a:r>
              <a:rPr lang="cs-CZ" sz="4400" b="1" dirty="0"/>
              <a:t>Tvar a poloměr jádra:</a:t>
            </a:r>
          </a:p>
        </p:txBody>
      </p:sp>
      <p:sp>
        <p:nvSpPr>
          <p:cNvPr id="3" name="Zástupný obsah 2">
            <a:extLst>
              <a:ext uri="{FF2B5EF4-FFF2-40B4-BE49-F238E27FC236}">
                <a16:creationId xmlns:a16="http://schemas.microsoft.com/office/drawing/2014/main" id="{2077E500-FC9E-4FAE-8828-88D565C7B417}"/>
              </a:ext>
            </a:extLst>
          </p:cNvPr>
          <p:cNvSpPr>
            <a:spLocks noGrp="1"/>
          </p:cNvSpPr>
          <p:nvPr>
            <p:ph idx="1"/>
          </p:nvPr>
        </p:nvSpPr>
        <p:spPr>
          <a:xfrm>
            <a:off x="838200" y="1027908"/>
            <a:ext cx="10390094" cy="5366266"/>
          </a:xfrm>
        </p:spPr>
        <p:txBody>
          <a:bodyPr>
            <a:noAutofit/>
          </a:bodyPr>
          <a:lstStyle/>
          <a:p>
            <a:pPr algn="l"/>
            <a:endParaRPr lang="cs-CZ" sz="2000" b="0" i="0" u="none" strike="noStrike" baseline="0" dirty="0">
              <a:latin typeface="Times New Roman" panose="02020603050405020304" pitchFamily="18" charset="0"/>
            </a:endParaRPr>
          </a:p>
          <a:p>
            <a:pPr marL="812800" lvl="1" indent="-355600"/>
            <a:r>
              <a:rPr lang="cs-CZ" sz="2000" dirty="0"/>
              <a:t>Koule,</a:t>
            </a:r>
          </a:p>
          <a:p>
            <a:pPr marL="812800" lvl="1" indent="-355600"/>
            <a:r>
              <a:rPr lang="cs-CZ" sz="2000" dirty="0"/>
              <a:t>Zploštělý elipsoid (např. uhlík)</a:t>
            </a:r>
          </a:p>
          <a:p>
            <a:pPr marL="812800" lvl="1" indent="-355600"/>
            <a:r>
              <a:rPr lang="cs-CZ" sz="2000" dirty="0"/>
              <a:t>Protáhlý elipsoid</a:t>
            </a:r>
          </a:p>
          <a:p>
            <a:pPr marL="812800" lvl="1" indent="-355600"/>
            <a:r>
              <a:rPr lang="cs-CZ" sz="2000" dirty="0"/>
              <a:t>Tvar složitějších těles</a:t>
            </a:r>
          </a:p>
          <a:p>
            <a:pPr marL="812800" lvl="1" indent="-355600"/>
            <a:endParaRPr lang="cs-CZ" sz="2000" dirty="0"/>
          </a:p>
          <a:p>
            <a:r>
              <a:rPr lang="cs-CZ" sz="2000" dirty="0"/>
              <a:t>POLOMĚR JÁDRA</a:t>
            </a:r>
          </a:p>
          <a:p>
            <a:r>
              <a:rPr lang="cs-CZ" sz="2000" dirty="0"/>
              <a:t>Problematické určit vzhledem k relaci neurčitosti</a:t>
            </a:r>
          </a:p>
          <a:p>
            <a:pPr algn="l"/>
            <a:r>
              <a:rPr lang="cs-CZ" sz="2000" b="0" i="0" u="none" strike="noStrike" baseline="0" dirty="0">
                <a:latin typeface="Times New Roman" panose="02020603050405020304" pitchFamily="18" charset="0"/>
              </a:rPr>
              <a:t>Jako charakteristika má pouze orienta</a:t>
            </a:r>
            <a:r>
              <a:rPr lang="cs-CZ" sz="2000" b="0" i="0" u="none" strike="noStrike" baseline="0" dirty="0">
                <a:latin typeface="TimesNewRoman"/>
              </a:rPr>
              <a:t>č</a:t>
            </a:r>
            <a:r>
              <a:rPr lang="cs-CZ" sz="2000" b="0" i="0" u="none" strike="noStrike" baseline="0" dirty="0">
                <a:latin typeface="Times New Roman" panose="02020603050405020304" pitchFamily="18" charset="0"/>
              </a:rPr>
              <a:t>ní význam, protože jádro není obecn</a:t>
            </a:r>
            <a:r>
              <a:rPr lang="cs-CZ" sz="2000" b="0" i="0" u="none" strike="noStrike" baseline="0" dirty="0">
                <a:latin typeface="TimesNewRoman"/>
              </a:rPr>
              <a:t>ě </a:t>
            </a:r>
            <a:r>
              <a:rPr lang="cs-CZ" sz="2000" b="0" i="0" u="none" strike="noStrike" baseline="0" dirty="0">
                <a:latin typeface="Times New Roman" panose="02020603050405020304" pitchFamily="18" charset="0"/>
              </a:rPr>
              <a:t>sféricky symetrické a z hlediska kvantové mechaniky není ani ost</a:t>
            </a:r>
            <a:r>
              <a:rPr lang="cs-CZ" sz="2000" b="0" i="0" u="none" strike="noStrike" baseline="0" dirty="0">
                <a:latin typeface="TimesNewRoman"/>
              </a:rPr>
              <a:t>ř</a:t>
            </a:r>
            <a:r>
              <a:rPr lang="cs-CZ" sz="2000" b="0" i="0" u="none" strike="noStrike" baseline="0" dirty="0">
                <a:latin typeface="Times New Roman" panose="02020603050405020304" pitchFamily="18" charset="0"/>
              </a:rPr>
              <a:t>e ohrani</a:t>
            </a:r>
            <a:r>
              <a:rPr lang="cs-CZ" sz="2000" b="0" i="0" u="none" strike="noStrike" baseline="0" dirty="0">
                <a:latin typeface="TimesNewRoman"/>
              </a:rPr>
              <a:t>č</a:t>
            </a:r>
            <a:r>
              <a:rPr lang="cs-CZ" sz="2000" b="0" i="0" u="none" strike="noStrike" baseline="0" dirty="0">
                <a:latin typeface="Times New Roman" panose="02020603050405020304" pitchFamily="18" charset="0"/>
              </a:rPr>
              <a:t>eno.</a:t>
            </a:r>
          </a:p>
          <a:p>
            <a:pPr algn="l"/>
            <a:r>
              <a:rPr lang="cs-CZ" sz="2000" b="0" i="0" u="none" strike="noStrike" baseline="0" dirty="0">
                <a:latin typeface="Times New Roman" panose="02020603050405020304" pitchFamily="18" charset="0"/>
              </a:rPr>
              <a:t>V jakékoliv vzdálenosti od jádra existuje nenulová pravd</a:t>
            </a:r>
            <a:r>
              <a:rPr lang="cs-CZ" sz="2000" b="0" i="0" u="none" strike="noStrike" baseline="0" dirty="0">
                <a:latin typeface="TimesNewRoman"/>
              </a:rPr>
              <a:t>ě</a:t>
            </a:r>
            <a:r>
              <a:rPr lang="cs-CZ" sz="2000" b="0" i="0" u="none" strike="noStrike" baseline="0" dirty="0">
                <a:latin typeface="Times New Roman" panose="02020603050405020304" pitchFamily="18" charset="0"/>
              </a:rPr>
              <a:t>podobnost nalezení nukleonu jádra. </a:t>
            </a:r>
          </a:p>
          <a:p>
            <a:pPr algn="l"/>
            <a:r>
              <a:rPr lang="cs-CZ" sz="2000" b="0" i="0" u="none" strike="noStrike" baseline="0" dirty="0">
                <a:latin typeface="Times New Roman" panose="02020603050405020304" pitchFamily="18" charset="0"/>
              </a:rPr>
              <a:t>Polom</a:t>
            </a:r>
            <a:r>
              <a:rPr lang="cs-CZ" sz="2000" b="0" i="0" u="none" strike="noStrike" baseline="0" dirty="0">
                <a:latin typeface="TimesNewRoman"/>
              </a:rPr>
              <a:t>ě</a:t>
            </a:r>
            <a:r>
              <a:rPr lang="cs-CZ" sz="2000" b="0" i="0" u="none" strike="noStrike" baseline="0" dirty="0">
                <a:latin typeface="Times New Roman" panose="02020603050405020304" pitchFamily="18" charset="0"/>
              </a:rPr>
              <a:t>r jádra je tedy polom</a:t>
            </a:r>
            <a:r>
              <a:rPr lang="cs-CZ" sz="2000" b="0" i="0" u="none" strike="noStrike" baseline="0" dirty="0">
                <a:latin typeface="TimesNewRoman"/>
              </a:rPr>
              <a:t>ě</a:t>
            </a:r>
            <a:r>
              <a:rPr lang="cs-CZ" sz="2000" b="0" i="0" u="none" strike="noStrike" baseline="0" dirty="0">
                <a:latin typeface="Times New Roman" panose="02020603050405020304" pitchFamily="18" charset="0"/>
              </a:rPr>
              <a:t>r koule, uvnit</a:t>
            </a:r>
            <a:r>
              <a:rPr lang="cs-CZ" sz="2000" b="0" i="0" u="none" strike="noStrike" baseline="0" dirty="0">
                <a:latin typeface="TimesNewRoman"/>
              </a:rPr>
              <a:t>ř </a:t>
            </a:r>
            <a:r>
              <a:rPr lang="cs-CZ" sz="2000" b="0" i="0" u="none" strike="noStrike" baseline="0" dirty="0">
                <a:latin typeface="Times New Roman" panose="02020603050405020304" pitchFamily="18" charset="0"/>
              </a:rPr>
              <a:t>které je vysoká pravd</a:t>
            </a:r>
            <a:r>
              <a:rPr lang="cs-CZ" sz="2000" b="0" i="0" u="none" strike="noStrike" baseline="0" dirty="0">
                <a:latin typeface="TimesNewRoman"/>
              </a:rPr>
              <a:t>ě</a:t>
            </a:r>
            <a:r>
              <a:rPr lang="cs-CZ" sz="2000" b="0" i="0" u="none" strike="noStrike" baseline="0" dirty="0">
                <a:latin typeface="Times New Roman" panose="02020603050405020304" pitchFamily="18" charset="0"/>
              </a:rPr>
              <a:t>podobnost nalezení nukleon</a:t>
            </a:r>
            <a:r>
              <a:rPr lang="cs-CZ" sz="2000" b="0" i="0" u="none" strike="noStrike" baseline="0" dirty="0">
                <a:latin typeface="TimesNewRoman"/>
              </a:rPr>
              <a:t>ů</a:t>
            </a:r>
            <a:r>
              <a:rPr lang="cs-CZ" sz="2000" b="0" i="0" u="none" strike="noStrike" baseline="0" dirty="0">
                <a:latin typeface="Times New Roman" panose="02020603050405020304" pitchFamily="18" charset="0"/>
              </a:rPr>
              <a:t>. V závislosti na hodnot</a:t>
            </a:r>
            <a:r>
              <a:rPr lang="cs-CZ" sz="2000" b="0" i="0" u="none" strike="noStrike" baseline="0" dirty="0">
                <a:latin typeface="TimesNewRoman"/>
              </a:rPr>
              <a:t>ě </a:t>
            </a:r>
            <a:r>
              <a:rPr lang="cs-CZ" sz="2000" b="0" i="0" u="none" strike="noStrike" baseline="0" dirty="0">
                <a:latin typeface="Times New Roman" panose="02020603050405020304" pitchFamily="18" charset="0"/>
              </a:rPr>
              <a:t>této pravd</a:t>
            </a:r>
            <a:r>
              <a:rPr lang="cs-CZ" sz="2000" b="0" i="0" u="none" strike="noStrike" baseline="0" dirty="0">
                <a:latin typeface="TimesNewRoman"/>
              </a:rPr>
              <a:t>ě</a:t>
            </a:r>
            <a:r>
              <a:rPr lang="cs-CZ" sz="2000" b="0" i="0" u="none" strike="noStrike" baseline="0" dirty="0">
                <a:latin typeface="Times New Roman" panose="02020603050405020304" pitchFamily="18" charset="0"/>
              </a:rPr>
              <a:t>podobnosti se pak m</a:t>
            </a:r>
            <a:r>
              <a:rPr lang="cs-CZ" sz="2000" b="0" i="0" u="none" strike="noStrike" baseline="0" dirty="0">
                <a:latin typeface="TimesNewRoman"/>
              </a:rPr>
              <a:t>ě</a:t>
            </a:r>
            <a:r>
              <a:rPr lang="cs-CZ" sz="2000" b="0" i="0" u="none" strike="noStrike" baseline="0" dirty="0">
                <a:latin typeface="Times New Roman" panose="02020603050405020304" pitchFamily="18" charset="0"/>
              </a:rPr>
              <a:t>ní polom</a:t>
            </a:r>
            <a:r>
              <a:rPr lang="cs-CZ" sz="2000" b="0" i="0" u="none" strike="noStrike" baseline="0" dirty="0">
                <a:latin typeface="TimesNewRoman"/>
              </a:rPr>
              <a:t>ě</a:t>
            </a:r>
            <a:r>
              <a:rPr lang="cs-CZ" sz="2000" b="0" i="0" u="none" strike="noStrike" baseline="0" dirty="0">
                <a:latin typeface="Times New Roman" panose="02020603050405020304" pitchFamily="18" charset="0"/>
              </a:rPr>
              <a:t>r jádra,</a:t>
            </a:r>
          </a:p>
          <a:p>
            <a:pPr algn="l"/>
            <a:r>
              <a:rPr lang="cs-CZ" sz="2000" b="0" i="0" u="none" strike="noStrike" baseline="0" dirty="0">
                <a:latin typeface="Times New Roman" panose="02020603050405020304" pitchFamily="18" charset="0"/>
              </a:rPr>
              <a:t>proto se pracuje v</a:t>
            </a:r>
            <a:r>
              <a:rPr lang="cs-CZ" sz="2000" b="0" i="0" u="none" strike="noStrike" baseline="0" dirty="0">
                <a:latin typeface="TimesNewRoman"/>
              </a:rPr>
              <a:t>ě</a:t>
            </a:r>
            <a:r>
              <a:rPr lang="cs-CZ" sz="2000" b="0" i="0" u="none" strike="noStrike" baseline="0" dirty="0">
                <a:latin typeface="Times New Roman" panose="02020603050405020304" pitchFamily="18" charset="0"/>
              </a:rPr>
              <a:t>tšinou jen s </a:t>
            </a:r>
            <a:r>
              <a:rPr lang="cs-CZ" sz="2000" b="0" i="0" u="none" strike="noStrike" baseline="0" dirty="0">
                <a:latin typeface="TimesNewRoman"/>
              </a:rPr>
              <a:t>ř</a:t>
            </a:r>
            <a:r>
              <a:rPr lang="cs-CZ" sz="2000" b="0" i="0" u="none" strike="noStrike" baseline="0" dirty="0">
                <a:latin typeface="Times New Roman" panose="02020603050405020304" pitchFamily="18" charset="0"/>
              </a:rPr>
              <a:t>ádovou hodnotou, která odpovídá </a:t>
            </a:r>
            <a:r>
              <a:rPr lang="cs-CZ" sz="2000" b="0" i="0" u="none" strike="noStrike" baseline="0" dirty="0">
                <a:latin typeface="TimesNewRoman"/>
              </a:rPr>
              <a:t>ř</a:t>
            </a:r>
            <a:r>
              <a:rPr lang="cs-CZ" sz="2000" b="0" i="0" u="none" strike="noStrike" baseline="0" dirty="0">
                <a:latin typeface="Times New Roman" panose="02020603050405020304" pitchFamily="18" charset="0"/>
              </a:rPr>
              <a:t>ádovému dosahu jaderných sil (10</a:t>
            </a:r>
            <a:r>
              <a:rPr lang="cs-CZ" sz="2000" b="0" i="0" u="none" strike="noStrike" baseline="30000" dirty="0">
                <a:latin typeface="Times New Roman" panose="02020603050405020304" pitchFamily="18" charset="0"/>
              </a:rPr>
              <a:t>-15</a:t>
            </a:r>
            <a:r>
              <a:rPr lang="cs-CZ" sz="2000" b="0" i="0" u="none" strike="noStrike" baseline="0" dirty="0">
                <a:latin typeface="Times New Roman" panose="02020603050405020304" pitchFamily="18" charset="0"/>
              </a:rPr>
              <a:t> m).</a:t>
            </a:r>
            <a:endParaRPr lang="cs-CZ" sz="2000" dirty="0"/>
          </a:p>
        </p:txBody>
      </p:sp>
      <p:pic>
        <p:nvPicPr>
          <p:cNvPr id="4" name="Obrázek 3">
            <a:extLst>
              <a:ext uri="{FF2B5EF4-FFF2-40B4-BE49-F238E27FC236}">
                <a16:creationId xmlns:a16="http://schemas.microsoft.com/office/drawing/2014/main" id="{9059DB8A-8153-4BF2-A4E1-DD771611CE6D}"/>
              </a:ext>
            </a:extLst>
          </p:cNvPr>
          <p:cNvPicPr>
            <a:picLocks noChangeAspect="1"/>
          </p:cNvPicPr>
          <p:nvPr/>
        </p:nvPicPr>
        <p:blipFill rotWithShape="1">
          <a:blip r:embed="rId2" cstate="print"/>
          <a:srcRect l="23643" t="34402" r="16721"/>
          <a:stretch/>
        </p:blipFill>
        <p:spPr>
          <a:xfrm>
            <a:off x="6500192" y="365127"/>
            <a:ext cx="4658140" cy="3466873"/>
          </a:xfrm>
          <a:prstGeom prst="rect">
            <a:avLst/>
          </a:prstGeom>
        </p:spPr>
      </p:pic>
    </p:spTree>
    <p:extLst>
      <p:ext uri="{BB962C8B-B14F-4D97-AF65-F5344CB8AC3E}">
        <p14:creationId xmlns:p14="http://schemas.microsoft.com/office/powerpoint/2010/main" val="732725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srcRect b="21985"/>
          <a:stretch>
            <a:fillRect/>
          </a:stretch>
        </p:blipFill>
        <p:spPr>
          <a:xfrm>
            <a:off x="5122350" y="339865"/>
            <a:ext cx="4816307" cy="1536941"/>
          </a:xfrm>
          <a:prstGeom prst="rect">
            <a:avLst/>
          </a:prstGeom>
        </p:spPr>
      </p:pic>
      <p:sp>
        <p:nvSpPr>
          <p:cNvPr id="8" name="TextovéPole 7"/>
          <p:cNvSpPr txBox="1"/>
          <p:nvPr/>
        </p:nvSpPr>
        <p:spPr>
          <a:xfrm>
            <a:off x="5786464" y="1998306"/>
            <a:ext cx="5488939" cy="369332"/>
          </a:xfrm>
          <a:prstGeom prst="rect">
            <a:avLst/>
          </a:prstGeom>
          <a:noFill/>
        </p:spPr>
        <p:txBody>
          <a:bodyPr wrap="none" rtlCol="0">
            <a:spAutoFit/>
          </a:bodyPr>
          <a:lstStyle/>
          <a:p>
            <a:r>
              <a:rPr lang="cs-CZ" dirty="0"/>
              <a:t>dle zdroje a atomu: r</a:t>
            </a:r>
            <a:r>
              <a:rPr lang="cs-CZ" baseline="-25000" dirty="0"/>
              <a:t>0</a:t>
            </a:r>
            <a:r>
              <a:rPr lang="cs-CZ" dirty="0"/>
              <a:t> = 1.2 x 10</a:t>
            </a:r>
            <a:r>
              <a:rPr lang="cs-CZ" baseline="30000" dirty="0"/>
              <a:t>-15</a:t>
            </a:r>
            <a:r>
              <a:rPr lang="cs-CZ" dirty="0"/>
              <a:t> m, A = počet nukleonů</a:t>
            </a:r>
          </a:p>
        </p:txBody>
      </p:sp>
      <p:sp>
        <p:nvSpPr>
          <p:cNvPr id="9" name="TextovéPole 8"/>
          <p:cNvSpPr txBox="1"/>
          <p:nvPr/>
        </p:nvSpPr>
        <p:spPr>
          <a:xfrm>
            <a:off x="710146" y="4477683"/>
            <a:ext cx="4768161" cy="1631216"/>
          </a:xfrm>
          <a:prstGeom prst="rect">
            <a:avLst/>
          </a:prstGeom>
          <a:noFill/>
        </p:spPr>
        <p:txBody>
          <a:bodyPr wrap="square" rtlCol="0">
            <a:spAutoFit/>
          </a:bodyPr>
          <a:lstStyle/>
          <a:p>
            <a:r>
              <a:rPr lang="cs-CZ" sz="2000" dirty="0"/>
              <a:t>Rozměry jádra řádově 10</a:t>
            </a:r>
            <a:r>
              <a:rPr lang="cs-CZ" sz="2000" baseline="30000" dirty="0"/>
              <a:t>-15</a:t>
            </a:r>
            <a:r>
              <a:rPr lang="cs-CZ" sz="2000" dirty="0"/>
              <a:t> m</a:t>
            </a:r>
          </a:p>
          <a:p>
            <a:pPr>
              <a:buFont typeface="Wingdings"/>
              <a:buChar char="à"/>
            </a:pPr>
            <a:r>
              <a:rPr lang="cs-CZ" sz="2000" dirty="0">
                <a:sym typeface="Wingdings" pitchFamily="2" charset="2"/>
              </a:rPr>
              <a:t>V jaderné fyzice speciální jednotka</a:t>
            </a:r>
          </a:p>
          <a:p>
            <a:pPr>
              <a:buFont typeface="Wingdings"/>
              <a:buChar char="à"/>
            </a:pPr>
            <a:r>
              <a:rPr lang="cs-CZ" sz="2000" b="1" dirty="0">
                <a:solidFill>
                  <a:srgbClr val="FF0000"/>
                </a:solidFill>
              </a:rPr>
              <a:t>1 </a:t>
            </a:r>
            <a:r>
              <a:rPr lang="cs-CZ" sz="2000" b="1" dirty="0" err="1">
                <a:solidFill>
                  <a:srgbClr val="FF0000"/>
                </a:solidFill>
              </a:rPr>
              <a:t>fermi</a:t>
            </a:r>
            <a:r>
              <a:rPr lang="cs-CZ" sz="2000" b="1" dirty="0">
                <a:solidFill>
                  <a:srgbClr val="FF0000"/>
                </a:solidFill>
              </a:rPr>
              <a:t> </a:t>
            </a:r>
            <a:r>
              <a:rPr lang="cs-CZ" sz="2000" dirty="0"/>
              <a:t>= 1 </a:t>
            </a:r>
            <a:r>
              <a:rPr lang="cs-CZ" sz="2000" dirty="0" err="1"/>
              <a:t>Fm</a:t>
            </a:r>
            <a:r>
              <a:rPr lang="cs-CZ" sz="2000" dirty="0"/>
              <a:t> = 10</a:t>
            </a:r>
            <a:r>
              <a:rPr lang="cs-CZ" sz="2000" baseline="30000" dirty="0"/>
              <a:t>-15</a:t>
            </a:r>
            <a:r>
              <a:rPr lang="cs-CZ" sz="2000" dirty="0"/>
              <a:t> m = </a:t>
            </a:r>
            <a:r>
              <a:rPr lang="cs-CZ" sz="2000" dirty="0" err="1"/>
              <a:t>femto</a:t>
            </a:r>
            <a:r>
              <a:rPr lang="cs-CZ" sz="2000" dirty="0"/>
              <a:t> m (</a:t>
            </a:r>
            <a:r>
              <a:rPr lang="cs-CZ" sz="2000" dirty="0" err="1"/>
              <a:t>fm</a:t>
            </a:r>
            <a:r>
              <a:rPr lang="cs-CZ" sz="2000" dirty="0"/>
              <a:t>)</a:t>
            </a:r>
          </a:p>
          <a:p>
            <a:pPr>
              <a:buFont typeface="Wingdings"/>
              <a:buChar char="à"/>
            </a:pPr>
            <a:r>
              <a:rPr lang="cs-CZ" sz="2000" b="1" dirty="0">
                <a:solidFill>
                  <a:srgbClr val="FF0000"/>
                </a:solidFill>
              </a:rPr>
              <a:t>1 Å (</a:t>
            </a:r>
            <a:r>
              <a:rPr lang="cs-CZ" sz="2000" b="1" dirty="0" err="1">
                <a:solidFill>
                  <a:srgbClr val="FF0000"/>
                </a:solidFill>
              </a:rPr>
              <a:t>angstrom</a:t>
            </a:r>
            <a:r>
              <a:rPr lang="cs-CZ" sz="2000" b="1" dirty="0">
                <a:solidFill>
                  <a:srgbClr val="FF0000"/>
                </a:solidFill>
              </a:rPr>
              <a:t>) </a:t>
            </a:r>
            <a:r>
              <a:rPr lang="cs-CZ" sz="2000" dirty="0"/>
              <a:t>= 10-10 m (velikost atomu = 10</a:t>
            </a:r>
            <a:r>
              <a:rPr lang="cs-CZ" sz="2000" baseline="30000" dirty="0"/>
              <a:t>5</a:t>
            </a:r>
            <a:r>
              <a:rPr lang="cs-CZ" sz="2000" dirty="0"/>
              <a:t> </a:t>
            </a:r>
            <a:r>
              <a:rPr lang="cs-CZ" sz="2000" dirty="0" err="1"/>
              <a:t>fm</a:t>
            </a:r>
            <a:r>
              <a:rPr lang="cs-CZ" sz="2000" dirty="0"/>
              <a:t> (</a:t>
            </a:r>
            <a:r>
              <a:rPr lang="cs-CZ" sz="2000" dirty="0" err="1"/>
              <a:t>Fm</a:t>
            </a:r>
            <a:r>
              <a:rPr lang="cs-CZ" sz="2000" dirty="0"/>
              <a:t>) (velikost jádra)</a:t>
            </a:r>
          </a:p>
        </p:txBody>
      </p:sp>
      <p:sp>
        <p:nvSpPr>
          <p:cNvPr id="10" name="TextovéPole 9"/>
          <p:cNvSpPr txBox="1"/>
          <p:nvPr/>
        </p:nvSpPr>
        <p:spPr>
          <a:xfrm>
            <a:off x="9249871" y="996573"/>
            <a:ext cx="2124428" cy="954107"/>
          </a:xfrm>
          <a:prstGeom prst="rect">
            <a:avLst/>
          </a:prstGeom>
          <a:noFill/>
        </p:spPr>
        <p:txBody>
          <a:bodyPr wrap="none" rtlCol="0">
            <a:spAutoFit/>
          </a:bodyPr>
          <a:lstStyle/>
          <a:p>
            <a:r>
              <a:rPr lang="cs-CZ" sz="2800" b="1" dirty="0"/>
              <a:t>Objem jádra:</a:t>
            </a:r>
          </a:p>
          <a:p>
            <a:r>
              <a:rPr lang="cs-CZ" sz="2800" b="1" dirty="0" err="1">
                <a:solidFill>
                  <a:srgbClr val="FF0000"/>
                </a:solidFill>
              </a:rPr>
              <a:t>V</a:t>
            </a:r>
            <a:r>
              <a:rPr lang="cs-CZ" sz="2800" b="1" baseline="-25000" dirty="0" err="1">
                <a:solidFill>
                  <a:srgbClr val="FF0000"/>
                </a:solidFill>
              </a:rPr>
              <a:t>j</a:t>
            </a:r>
            <a:r>
              <a:rPr lang="cs-CZ" sz="2800" b="1" dirty="0">
                <a:solidFill>
                  <a:srgbClr val="FF0000"/>
                </a:solidFill>
              </a:rPr>
              <a:t> = 4/3</a:t>
            </a:r>
            <a:r>
              <a:rPr lang="cs-CZ" sz="2800" b="1" dirty="0">
                <a:solidFill>
                  <a:srgbClr val="FF0000"/>
                </a:solidFill>
                <a:latin typeface="Symbol" pitchFamily="18" charset="2"/>
              </a:rPr>
              <a:t>p</a:t>
            </a:r>
            <a:r>
              <a:rPr lang="cs-CZ" sz="2800" b="1" dirty="0">
                <a:solidFill>
                  <a:srgbClr val="FF0000"/>
                </a:solidFill>
              </a:rPr>
              <a:t>R</a:t>
            </a:r>
            <a:r>
              <a:rPr lang="cs-CZ" sz="2800" b="1" baseline="-25000" dirty="0">
                <a:solidFill>
                  <a:srgbClr val="FF0000"/>
                </a:solidFill>
              </a:rPr>
              <a:t>j</a:t>
            </a:r>
            <a:r>
              <a:rPr lang="cs-CZ" sz="2800" b="1" baseline="30000" dirty="0">
                <a:solidFill>
                  <a:srgbClr val="FF0000"/>
                </a:solidFill>
              </a:rPr>
              <a:t>3</a:t>
            </a:r>
          </a:p>
        </p:txBody>
      </p:sp>
      <p:cxnSp>
        <p:nvCxnSpPr>
          <p:cNvPr id="12" name="Přímá spojovací šipka 11"/>
          <p:cNvCxnSpPr/>
          <p:nvPr/>
        </p:nvCxnSpPr>
        <p:spPr>
          <a:xfrm>
            <a:off x="8434791" y="1515329"/>
            <a:ext cx="598810"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96290" name="Picture 2" descr="https://upload.wikimedia.org/wikipedia/commons/thumb/2/23/Helium_atom_QM.svg/350px-Helium_atom_QM.svg.png"/>
          <p:cNvPicPr>
            <a:picLocks noChangeAspect="1" noChangeArrowheads="1"/>
          </p:cNvPicPr>
          <p:nvPr/>
        </p:nvPicPr>
        <p:blipFill>
          <a:blip r:embed="rId3" cstate="print"/>
          <a:srcRect/>
          <a:stretch>
            <a:fillRect/>
          </a:stretch>
        </p:blipFill>
        <p:spPr bwMode="auto">
          <a:xfrm>
            <a:off x="851490" y="803135"/>
            <a:ext cx="3333750" cy="3343275"/>
          </a:xfrm>
          <a:prstGeom prst="rect">
            <a:avLst/>
          </a:prstGeom>
          <a:noFill/>
        </p:spPr>
      </p:pic>
      <p:sp>
        <p:nvSpPr>
          <p:cNvPr id="14" name="TextovéPole 13"/>
          <p:cNvSpPr txBox="1"/>
          <p:nvPr/>
        </p:nvSpPr>
        <p:spPr>
          <a:xfrm>
            <a:off x="6101008" y="1300216"/>
            <a:ext cx="486030" cy="430887"/>
          </a:xfrm>
          <a:prstGeom prst="rect">
            <a:avLst/>
          </a:prstGeom>
          <a:solidFill>
            <a:schemeClr val="bg1"/>
          </a:solidFill>
        </p:spPr>
        <p:txBody>
          <a:bodyPr wrap="square" rtlCol="0">
            <a:spAutoFit/>
          </a:bodyPr>
          <a:lstStyle/>
          <a:p>
            <a:r>
              <a:rPr lang="cs-CZ" sz="2200" b="1" dirty="0" err="1">
                <a:solidFill>
                  <a:srgbClr val="FF0000"/>
                </a:solidFill>
              </a:rPr>
              <a:t>R</a:t>
            </a:r>
            <a:r>
              <a:rPr lang="cs-CZ" sz="2200" b="1" baseline="-25000" dirty="0" err="1">
                <a:solidFill>
                  <a:srgbClr val="FF0000"/>
                </a:solidFill>
              </a:rPr>
              <a:t>j</a:t>
            </a:r>
            <a:endParaRPr lang="cs-CZ" sz="2200" b="1" baseline="-25000" dirty="0">
              <a:solidFill>
                <a:srgbClr val="FF0000"/>
              </a:solidFill>
            </a:endParaRPr>
          </a:p>
        </p:txBody>
      </p:sp>
      <p:pic>
        <p:nvPicPr>
          <p:cNvPr id="396291" name="Picture 3"/>
          <p:cNvPicPr>
            <a:picLocks noChangeAspect="1" noChangeArrowheads="1"/>
          </p:cNvPicPr>
          <p:nvPr/>
        </p:nvPicPr>
        <p:blipFill>
          <a:blip r:embed="rId4" cstate="print">
            <a:lum bright="20000" contrast="40000"/>
          </a:blip>
          <a:srcRect l="14154" t="13944" r="7722" b="14981"/>
          <a:stretch>
            <a:fillRect/>
          </a:stretch>
        </p:blipFill>
        <p:spPr bwMode="auto">
          <a:xfrm rot="10800000">
            <a:off x="6161313" y="2906486"/>
            <a:ext cx="4881913" cy="3331027"/>
          </a:xfrm>
          <a:prstGeom prst="rect">
            <a:avLst/>
          </a:prstGeom>
          <a:noFill/>
          <a:ln w="9525">
            <a:noFill/>
            <a:miter lim="800000"/>
            <a:headEnd/>
            <a:tailEnd/>
          </a:ln>
        </p:spPr>
      </p:pic>
      <p:sp>
        <p:nvSpPr>
          <p:cNvPr id="15" name="TextovéPole 14"/>
          <p:cNvSpPr txBox="1"/>
          <p:nvPr/>
        </p:nvSpPr>
        <p:spPr>
          <a:xfrm>
            <a:off x="6161314" y="6416675"/>
            <a:ext cx="3674917" cy="369332"/>
          </a:xfrm>
          <a:prstGeom prst="rect">
            <a:avLst/>
          </a:prstGeom>
          <a:noFill/>
        </p:spPr>
        <p:txBody>
          <a:bodyPr wrap="none" rtlCol="0">
            <a:spAutoFit/>
          </a:bodyPr>
          <a:lstStyle/>
          <a:p>
            <a:r>
              <a:rPr lang="cs-CZ" dirty="0"/>
              <a:t>Podzimek F, Radiologická fyzika, 2017</a:t>
            </a:r>
          </a:p>
        </p:txBody>
      </p:sp>
      <p:sp>
        <p:nvSpPr>
          <p:cNvPr id="17" name="TextovéPole 16"/>
          <p:cNvSpPr txBox="1"/>
          <p:nvPr/>
        </p:nvSpPr>
        <p:spPr>
          <a:xfrm>
            <a:off x="2710542" y="304800"/>
            <a:ext cx="2386294" cy="461665"/>
          </a:xfrm>
          <a:prstGeom prst="rect">
            <a:avLst/>
          </a:prstGeom>
          <a:noFill/>
        </p:spPr>
        <p:txBody>
          <a:bodyPr wrap="none" rtlCol="0">
            <a:spAutoFit/>
          </a:bodyPr>
          <a:lstStyle/>
          <a:p>
            <a:r>
              <a:rPr lang="cs-CZ" sz="2400" b="1" dirty="0"/>
              <a:t>POLOMĚR JÁDRA</a:t>
            </a:r>
          </a:p>
        </p:txBody>
      </p:sp>
      <p:sp>
        <p:nvSpPr>
          <p:cNvPr id="18" name="TextovéPole 17"/>
          <p:cNvSpPr txBox="1"/>
          <p:nvPr/>
        </p:nvSpPr>
        <p:spPr>
          <a:xfrm>
            <a:off x="4985657" y="3015344"/>
            <a:ext cx="1106393" cy="461665"/>
          </a:xfrm>
          <a:prstGeom prst="rect">
            <a:avLst/>
          </a:prstGeom>
          <a:noFill/>
        </p:spPr>
        <p:txBody>
          <a:bodyPr wrap="none" rtlCol="0">
            <a:spAutoFit/>
          </a:bodyPr>
          <a:lstStyle/>
          <a:p>
            <a:r>
              <a:rPr lang="cs-CZ" sz="2400" dirty="0"/>
              <a:t>E = mc</a:t>
            </a:r>
            <a:r>
              <a:rPr lang="cs-CZ" sz="2400" baseline="30000" dirty="0"/>
              <a:t>2</a:t>
            </a:r>
          </a:p>
        </p:txBody>
      </p:sp>
      <p:sp>
        <p:nvSpPr>
          <p:cNvPr id="2" name="TextovéPole 1">
            <a:extLst>
              <a:ext uri="{FF2B5EF4-FFF2-40B4-BE49-F238E27FC236}">
                <a16:creationId xmlns:a16="http://schemas.microsoft.com/office/drawing/2014/main" id="{75C9FB9A-75B5-4F31-A815-4C82C46F4088}"/>
              </a:ext>
            </a:extLst>
          </p:cNvPr>
          <p:cNvSpPr txBox="1"/>
          <p:nvPr/>
        </p:nvSpPr>
        <p:spPr>
          <a:xfrm>
            <a:off x="11043226" y="4768821"/>
            <a:ext cx="1108124" cy="276999"/>
          </a:xfrm>
          <a:prstGeom prst="rect">
            <a:avLst/>
          </a:prstGeom>
          <a:noFill/>
        </p:spPr>
        <p:txBody>
          <a:bodyPr wrap="none" rtlCol="0">
            <a:spAutoFit/>
          </a:bodyPr>
          <a:lstStyle/>
          <a:p>
            <a:r>
              <a:rPr lang="cs-CZ" sz="1200" dirty="0"/>
              <a:t>= 1 Da (</a:t>
            </a:r>
            <a:r>
              <a:rPr lang="cs-CZ" sz="1200" dirty="0" err="1"/>
              <a:t>dalton</a:t>
            </a:r>
            <a:r>
              <a:rPr lang="cs-CZ" sz="1200" dirty="0"/>
              <a:t>)</a:t>
            </a:r>
          </a:p>
        </p:txBody>
      </p:sp>
      <p:sp>
        <p:nvSpPr>
          <p:cNvPr id="20" name="TextovéPole 19">
            <a:extLst>
              <a:ext uri="{FF2B5EF4-FFF2-40B4-BE49-F238E27FC236}">
                <a16:creationId xmlns:a16="http://schemas.microsoft.com/office/drawing/2014/main" id="{7925DC67-9FC6-49D5-8AA4-61C8A5BC428B}"/>
              </a:ext>
            </a:extLst>
          </p:cNvPr>
          <p:cNvSpPr txBox="1"/>
          <p:nvPr/>
        </p:nvSpPr>
        <p:spPr>
          <a:xfrm>
            <a:off x="4406693" y="3654180"/>
            <a:ext cx="3509239" cy="646331"/>
          </a:xfrm>
          <a:prstGeom prst="rect">
            <a:avLst/>
          </a:prstGeom>
          <a:noFill/>
        </p:spPr>
        <p:txBody>
          <a:bodyPr wrap="square">
            <a:spAutoFit/>
          </a:bodyPr>
          <a:lstStyle/>
          <a:p>
            <a:r>
              <a:rPr lang="cs-CZ" dirty="0"/>
              <a:t>Atomová hmotnostní konstanta: ¹⁄₁₂ klidové hmotnosti atomu  </a:t>
            </a:r>
            <a:r>
              <a:rPr lang="cs-CZ" baseline="30000" dirty="0"/>
              <a:t>12</a:t>
            </a:r>
            <a:r>
              <a:rPr lang="cs-CZ" baseline="-25000" dirty="0"/>
              <a:t>6</a:t>
            </a:r>
            <a:r>
              <a:rPr lang="cs-CZ" dirty="0"/>
              <a:t> C</a:t>
            </a:r>
          </a:p>
        </p:txBody>
      </p:sp>
      <p:cxnSp>
        <p:nvCxnSpPr>
          <p:cNvPr id="7" name="Přímá spojnice se šipkou 6">
            <a:extLst>
              <a:ext uri="{FF2B5EF4-FFF2-40B4-BE49-F238E27FC236}">
                <a16:creationId xmlns:a16="http://schemas.microsoft.com/office/drawing/2014/main" id="{2587D98B-DA6A-4C50-8BCD-864F08D94D75}"/>
              </a:ext>
            </a:extLst>
          </p:cNvPr>
          <p:cNvCxnSpPr>
            <a:cxnSpLocks/>
          </p:cNvCxnSpPr>
          <p:nvPr/>
        </p:nvCxnSpPr>
        <p:spPr>
          <a:xfrm flipV="1">
            <a:off x="5939860" y="3243424"/>
            <a:ext cx="1116661" cy="48636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TextovéPole 22">
            <a:extLst>
              <a:ext uri="{FF2B5EF4-FFF2-40B4-BE49-F238E27FC236}">
                <a16:creationId xmlns:a16="http://schemas.microsoft.com/office/drawing/2014/main" id="{513E1BA2-9EF9-421B-A723-0C97E838425C}"/>
              </a:ext>
            </a:extLst>
          </p:cNvPr>
          <p:cNvSpPr txBox="1"/>
          <p:nvPr/>
        </p:nvSpPr>
        <p:spPr>
          <a:xfrm>
            <a:off x="7407363" y="2337726"/>
            <a:ext cx="2247140" cy="530082"/>
          </a:xfrm>
          <a:prstGeom prst="rect">
            <a:avLst/>
          </a:prstGeom>
          <a:noFill/>
        </p:spPr>
        <p:txBody>
          <a:bodyPr wrap="square">
            <a:spAutoFit/>
          </a:bodyPr>
          <a:lstStyle/>
          <a:p>
            <a:pPr>
              <a:lnSpc>
                <a:spcPct val="107000"/>
              </a:lnSpc>
              <a:spcAft>
                <a:spcPts val="800"/>
              </a:spcAft>
            </a:pPr>
            <a:r>
              <a:rPr lang="cs-CZ"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a:t>
            </a:r>
            <a:r>
              <a:rPr lang="cs-CZ" sz="2800" b="1"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a:t>
            </a:r>
            <a:r>
              <a:rPr lang="cs-CZ"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cs-CZ" sz="2800" b="1" dirty="0">
                <a:solidFill>
                  <a:srgbClr val="FF0000"/>
                </a:solidFill>
                <a:effectLst/>
                <a:latin typeface="Cambria Math" panose="02040503050406030204" pitchFamily="18" charset="0"/>
                <a:ea typeface="Calibri" panose="020F0502020204030204" pitchFamily="34" charset="0"/>
                <a:cs typeface="Cambria Math" panose="02040503050406030204" pitchFamily="18" charset="0"/>
              </a:rPr>
              <a:t>∝</a:t>
            </a:r>
            <a:r>
              <a:rPr lang="cs-CZ"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cs-CZ"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V </a:t>
            </a:r>
            <a:r>
              <a:rPr lang="cs-CZ" sz="2800" b="1" dirty="0">
                <a:solidFill>
                  <a:srgbClr val="FF0000"/>
                </a:solidFill>
                <a:effectLst/>
                <a:latin typeface="Cambria Math" panose="02040503050406030204" pitchFamily="18" charset="0"/>
                <a:ea typeface="Calibri" panose="020F0502020204030204" pitchFamily="34" charset="0"/>
                <a:cs typeface="Cambria Math" panose="02040503050406030204" pitchFamily="18" charset="0"/>
              </a:rPr>
              <a:t>∝</a:t>
            </a:r>
            <a:r>
              <a:rPr lang="cs-CZ"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cs-CZ"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a:t>
            </a:r>
            <a:endParaRPr lang="cs-CZ"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ovéPole 15"/>
          <p:cNvSpPr txBox="1"/>
          <p:nvPr/>
        </p:nvSpPr>
        <p:spPr>
          <a:xfrm>
            <a:off x="3629006" y="2617805"/>
            <a:ext cx="3571894" cy="830997"/>
          </a:xfrm>
          <a:prstGeom prst="rect">
            <a:avLst/>
          </a:prstGeom>
          <a:noFill/>
        </p:spPr>
        <p:txBody>
          <a:bodyPr wrap="square" rtlCol="0">
            <a:spAutoFit/>
          </a:bodyPr>
          <a:lstStyle/>
          <a:p>
            <a:r>
              <a:rPr lang="cs-CZ" sz="2400" b="1" dirty="0"/>
              <a:t>HMOTNOSTI a vazebné energie: </a:t>
            </a:r>
          </a:p>
        </p:txBody>
      </p:sp>
      <p:cxnSp>
        <p:nvCxnSpPr>
          <p:cNvPr id="22" name="Přímá spojnice 21">
            <a:extLst>
              <a:ext uri="{FF2B5EF4-FFF2-40B4-BE49-F238E27FC236}">
                <a16:creationId xmlns:a16="http://schemas.microsoft.com/office/drawing/2014/main" id="{41B1FD5A-5F80-4964-ABAD-BE89CDA40776}"/>
              </a:ext>
            </a:extLst>
          </p:cNvPr>
          <p:cNvCxnSpPr>
            <a:cxnSpLocks/>
          </p:cNvCxnSpPr>
          <p:nvPr/>
        </p:nvCxnSpPr>
        <p:spPr>
          <a:xfrm>
            <a:off x="8022836" y="4794584"/>
            <a:ext cx="5321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B61A90D1-166E-4C86-97C5-FE6D6BCFCABF}"/>
              </a:ext>
            </a:extLst>
          </p:cNvPr>
          <p:cNvCxnSpPr>
            <a:cxnSpLocks/>
          </p:cNvCxnSpPr>
          <p:nvPr/>
        </p:nvCxnSpPr>
        <p:spPr>
          <a:xfrm>
            <a:off x="8017984" y="5331994"/>
            <a:ext cx="7162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Přímá spojnice 28">
            <a:extLst>
              <a:ext uri="{FF2B5EF4-FFF2-40B4-BE49-F238E27FC236}">
                <a16:creationId xmlns:a16="http://schemas.microsoft.com/office/drawing/2014/main" id="{A31227DD-6911-4557-8D90-A8A0B51DD041}"/>
              </a:ext>
            </a:extLst>
          </p:cNvPr>
          <p:cNvCxnSpPr>
            <a:cxnSpLocks/>
          </p:cNvCxnSpPr>
          <p:nvPr/>
        </p:nvCxnSpPr>
        <p:spPr>
          <a:xfrm>
            <a:off x="8076685" y="5887452"/>
            <a:ext cx="7162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Přímá spojnice se šipkou 29">
            <a:extLst>
              <a:ext uri="{FF2B5EF4-FFF2-40B4-BE49-F238E27FC236}">
                <a16:creationId xmlns:a16="http://schemas.microsoft.com/office/drawing/2014/main" id="{FA256BA5-9705-436A-A1C0-F06EDEA51DFA}"/>
              </a:ext>
            </a:extLst>
          </p:cNvPr>
          <p:cNvCxnSpPr>
            <a:cxnSpLocks/>
          </p:cNvCxnSpPr>
          <p:nvPr/>
        </p:nvCxnSpPr>
        <p:spPr>
          <a:xfrm>
            <a:off x="6941185" y="4309291"/>
            <a:ext cx="1033524" cy="41832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015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Atomic Mass - an overview | ScienceDirect Topics"/>
          <p:cNvPicPr>
            <a:picLocks noChangeAspect="1" noChangeArrowheads="1"/>
          </p:cNvPicPr>
          <p:nvPr/>
        </p:nvPicPr>
        <p:blipFill>
          <a:blip r:embed="rId2" cstate="print"/>
          <a:srcRect/>
          <a:stretch>
            <a:fillRect/>
          </a:stretch>
        </p:blipFill>
        <p:spPr bwMode="auto">
          <a:xfrm>
            <a:off x="8523993" y="3194103"/>
            <a:ext cx="3370814" cy="3053274"/>
          </a:xfrm>
          <a:prstGeom prst="rect">
            <a:avLst/>
          </a:prstGeom>
          <a:noFill/>
        </p:spPr>
      </p:pic>
      <p:sp>
        <p:nvSpPr>
          <p:cNvPr id="10" name="Obdélník 9">
            <a:extLst>
              <a:ext uri="{FF2B5EF4-FFF2-40B4-BE49-F238E27FC236}">
                <a16:creationId xmlns:a16="http://schemas.microsoft.com/office/drawing/2014/main" id="{863958BD-DCF6-4F4C-814C-D7641DB25CEA}"/>
              </a:ext>
            </a:extLst>
          </p:cNvPr>
          <p:cNvSpPr/>
          <p:nvPr/>
        </p:nvSpPr>
        <p:spPr>
          <a:xfrm>
            <a:off x="0" y="1"/>
            <a:ext cx="12192000" cy="921064"/>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bdélník 10">
            <a:extLst>
              <a:ext uri="{FF2B5EF4-FFF2-40B4-BE49-F238E27FC236}">
                <a16:creationId xmlns:a16="http://schemas.microsoft.com/office/drawing/2014/main" id="{71FBA555-5171-4F75-B1BE-8F17E89FF3BF}"/>
              </a:ext>
            </a:extLst>
          </p:cNvPr>
          <p:cNvSpPr/>
          <p:nvPr/>
        </p:nvSpPr>
        <p:spPr>
          <a:xfrm>
            <a:off x="0" y="6546574"/>
            <a:ext cx="12192000" cy="31142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1" y="169786"/>
            <a:ext cx="12191999" cy="709167"/>
          </a:xfrm>
        </p:spPr>
        <p:txBody>
          <a:bodyPr>
            <a:normAutofit/>
          </a:bodyPr>
          <a:lstStyle/>
          <a:p>
            <a:pPr algn="ctr"/>
            <a:r>
              <a:rPr lang="cs-CZ" sz="3600" b="1" dirty="0">
                <a:solidFill>
                  <a:schemeClr val="bg1"/>
                </a:solidFill>
              </a:rPr>
              <a:t>HMOTNOST A VAZEBNÁ ENERGIE JÁDRA</a:t>
            </a:r>
          </a:p>
        </p:txBody>
      </p:sp>
      <p:sp>
        <p:nvSpPr>
          <p:cNvPr id="3" name="Zástupný symbol pro obsah 2"/>
          <p:cNvSpPr>
            <a:spLocks noGrp="1"/>
          </p:cNvSpPr>
          <p:nvPr>
            <p:ph idx="1"/>
          </p:nvPr>
        </p:nvSpPr>
        <p:spPr>
          <a:xfrm>
            <a:off x="152404" y="906021"/>
            <a:ext cx="12039595" cy="5818918"/>
          </a:xfrm>
        </p:spPr>
        <p:txBody>
          <a:bodyPr>
            <a:noAutofit/>
          </a:bodyPr>
          <a:lstStyle/>
          <a:p>
            <a:pPr>
              <a:lnSpc>
                <a:spcPct val="120000"/>
              </a:lnSpc>
            </a:pPr>
            <a:r>
              <a:rPr lang="cs-CZ" sz="1800" dirty="0"/>
              <a:t>Srovnáme-li hmotnost jádra atomu s hmotností částic, které jádro tvoří, dojdeme k poznání, že </a:t>
            </a:r>
            <a:r>
              <a:rPr lang="cs-CZ" sz="1800" u="sng" dirty="0"/>
              <a:t>hmotnost jádra je menší</a:t>
            </a:r>
            <a:r>
              <a:rPr lang="cs-CZ" sz="1800" dirty="0"/>
              <a:t>:</a:t>
            </a:r>
          </a:p>
          <a:p>
            <a:pPr marL="0" indent="0">
              <a:lnSpc>
                <a:spcPct val="100000"/>
              </a:lnSpc>
              <a:buNone/>
            </a:pPr>
            <a:r>
              <a:rPr lang="cs-CZ" sz="1800" b="1" dirty="0">
                <a:solidFill>
                  <a:srgbClr val="0070C0"/>
                </a:solidFill>
              </a:rPr>
              <a:t>		m(A,Z)  </a:t>
            </a:r>
            <a:r>
              <a:rPr lang="cs-CZ" b="1" dirty="0">
                <a:solidFill>
                  <a:srgbClr val="FF0000"/>
                </a:solidFill>
              </a:rPr>
              <a:t>&lt;</a:t>
            </a:r>
            <a:r>
              <a:rPr lang="cs-CZ" sz="1800" b="1" dirty="0">
                <a:solidFill>
                  <a:srgbClr val="0070C0"/>
                </a:solidFill>
              </a:rPr>
              <a:t>  Z.m</a:t>
            </a:r>
            <a:r>
              <a:rPr lang="cs-CZ" sz="1800" b="1" i="1" baseline="-25000" dirty="0">
                <a:solidFill>
                  <a:srgbClr val="0070C0"/>
                </a:solidFill>
              </a:rPr>
              <a:t>p</a:t>
            </a:r>
            <a:r>
              <a:rPr lang="cs-CZ" sz="1800" b="1" i="1" dirty="0">
                <a:solidFill>
                  <a:srgbClr val="0070C0"/>
                </a:solidFill>
              </a:rPr>
              <a:t> </a:t>
            </a:r>
            <a:r>
              <a:rPr lang="cs-CZ" sz="1800" b="1" dirty="0">
                <a:solidFill>
                  <a:srgbClr val="0070C0"/>
                </a:solidFill>
              </a:rPr>
              <a:t>+ (A-Z).</a:t>
            </a:r>
            <a:r>
              <a:rPr lang="cs-CZ" sz="1800" b="1" dirty="0" err="1">
                <a:solidFill>
                  <a:srgbClr val="0070C0"/>
                </a:solidFill>
              </a:rPr>
              <a:t>m</a:t>
            </a:r>
            <a:r>
              <a:rPr lang="cs-CZ" sz="1800" b="1" i="1" baseline="-25000" dirty="0" err="1">
                <a:solidFill>
                  <a:srgbClr val="0070C0"/>
                </a:solidFill>
              </a:rPr>
              <a:t>n</a:t>
            </a:r>
            <a:r>
              <a:rPr lang="cs-CZ" sz="1800" b="1" i="1" baseline="-25000" dirty="0">
                <a:solidFill>
                  <a:srgbClr val="0070C0"/>
                </a:solidFill>
              </a:rPr>
              <a:t>  </a:t>
            </a:r>
          </a:p>
          <a:p>
            <a:pPr marL="1828800" lvl="4" indent="0">
              <a:lnSpc>
                <a:spcPct val="120000"/>
              </a:lnSpc>
              <a:buNone/>
            </a:pPr>
            <a:endParaRPr lang="cs-CZ" dirty="0"/>
          </a:p>
          <a:p>
            <a:pPr marL="892175" lvl="4" indent="0">
              <a:lnSpc>
                <a:spcPct val="120000"/>
              </a:lnSpc>
              <a:buNone/>
            </a:pPr>
            <a:r>
              <a:rPr lang="cs-CZ" dirty="0"/>
              <a:t>Rozdíl </a:t>
            </a:r>
            <a:r>
              <a:rPr lang="el-GR" b="1" dirty="0">
                <a:solidFill>
                  <a:srgbClr val="00B050"/>
                </a:solidFill>
              </a:rPr>
              <a:t>Δ</a:t>
            </a:r>
            <a:r>
              <a:rPr lang="cs-CZ" b="1" dirty="0">
                <a:solidFill>
                  <a:srgbClr val="00B050"/>
                </a:solidFill>
              </a:rPr>
              <a:t>m</a:t>
            </a:r>
            <a:r>
              <a:rPr lang="el-GR" b="1" dirty="0">
                <a:solidFill>
                  <a:srgbClr val="00B050"/>
                </a:solidFill>
              </a:rPr>
              <a:t> </a:t>
            </a:r>
            <a:r>
              <a:rPr lang="en-US" b="1" dirty="0">
                <a:solidFill>
                  <a:srgbClr val="00B050"/>
                </a:solidFill>
              </a:rPr>
              <a:t>[</a:t>
            </a:r>
            <a:r>
              <a:rPr lang="cs-CZ" b="1" dirty="0">
                <a:solidFill>
                  <a:srgbClr val="00B050"/>
                </a:solidFill>
              </a:rPr>
              <a:t>kg</a:t>
            </a:r>
            <a:r>
              <a:rPr lang="en-US" b="1" dirty="0">
                <a:solidFill>
                  <a:srgbClr val="00B050"/>
                </a:solidFill>
              </a:rPr>
              <a:t>]</a:t>
            </a:r>
            <a:r>
              <a:rPr lang="cs-CZ" b="1" dirty="0">
                <a:solidFill>
                  <a:srgbClr val="00B050"/>
                </a:solidFill>
              </a:rPr>
              <a:t> </a:t>
            </a:r>
            <a:r>
              <a:rPr lang="el-GR" b="1" dirty="0">
                <a:solidFill>
                  <a:srgbClr val="00B050"/>
                </a:solidFill>
              </a:rPr>
              <a:t>= </a:t>
            </a:r>
            <a:r>
              <a:rPr lang="cs-CZ" b="1" dirty="0">
                <a:solidFill>
                  <a:srgbClr val="00B050"/>
                </a:solidFill>
              </a:rPr>
              <a:t>[Z.m</a:t>
            </a:r>
            <a:r>
              <a:rPr lang="cs-CZ" b="1" i="1" baseline="-25000" dirty="0">
                <a:solidFill>
                  <a:srgbClr val="00B050"/>
                </a:solidFill>
              </a:rPr>
              <a:t>p</a:t>
            </a:r>
            <a:r>
              <a:rPr lang="cs-CZ" b="1" i="1" dirty="0">
                <a:solidFill>
                  <a:srgbClr val="00B050"/>
                </a:solidFill>
              </a:rPr>
              <a:t> </a:t>
            </a:r>
            <a:r>
              <a:rPr lang="cs-CZ" b="1" dirty="0">
                <a:solidFill>
                  <a:srgbClr val="00B050"/>
                </a:solidFill>
              </a:rPr>
              <a:t>+ N.m</a:t>
            </a:r>
            <a:r>
              <a:rPr lang="cs-CZ" b="1" i="1" baseline="-25000" dirty="0">
                <a:solidFill>
                  <a:srgbClr val="00B050"/>
                </a:solidFill>
              </a:rPr>
              <a:t>n</a:t>
            </a:r>
            <a:r>
              <a:rPr lang="cs-CZ" b="1" dirty="0">
                <a:solidFill>
                  <a:srgbClr val="00B050"/>
                </a:solidFill>
              </a:rPr>
              <a:t>] </a:t>
            </a:r>
            <a:r>
              <a:rPr lang="en-US" b="1" dirty="0">
                <a:solidFill>
                  <a:srgbClr val="00B050"/>
                </a:solidFill>
              </a:rPr>
              <a:t>- </a:t>
            </a:r>
            <a:r>
              <a:rPr lang="cs-CZ" b="1" dirty="0">
                <a:solidFill>
                  <a:srgbClr val="00B050"/>
                </a:solidFill>
              </a:rPr>
              <a:t>m</a:t>
            </a:r>
            <a:r>
              <a:rPr lang="cs-CZ" b="1" baseline="-25000" dirty="0">
                <a:solidFill>
                  <a:srgbClr val="00B050"/>
                </a:solidFill>
              </a:rPr>
              <a:t>j</a:t>
            </a:r>
            <a:r>
              <a:rPr lang="cs-CZ" b="1" dirty="0">
                <a:solidFill>
                  <a:srgbClr val="00B050"/>
                </a:solidFill>
              </a:rPr>
              <a:t>(A,Z), kde N = A – Z</a:t>
            </a:r>
            <a:endParaRPr lang="cs-CZ" dirty="0"/>
          </a:p>
          <a:p>
            <a:pPr marL="1436688" lvl="4" indent="0">
              <a:lnSpc>
                <a:spcPct val="120000"/>
              </a:lnSpc>
              <a:buNone/>
            </a:pPr>
            <a:r>
              <a:rPr lang="cs-CZ" b="1" dirty="0">
                <a:solidFill>
                  <a:srgbClr val="0070C0"/>
                </a:solidFill>
              </a:rPr>
              <a:t>	</a:t>
            </a:r>
            <a:r>
              <a:rPr lang="el-GR" b="1" dirty="0">
                <a:solidFill>
                  <a:srgbClr val="00B050"/>
                </a:solidFill>
              </a:rPr>
              <a:t> </a:t>
            </a:r>
            <a:r>
              <a:rPr lang="cs-CZ" b="1" dirty="0">
                <a:solidFill>
                  <a:srgbClr val="00B050"/>
                </a:solidFill>
                <a:sym typeface="Wingdings" panose="05000000000000000000" pitchFamily="2" charset="2"/>
              </a:rPr>
              <a:t></a:t>
            </a:r>
            <a:r>
              <a:rPr lang="el-GR" b="1" dirty="0">
                <a:solidFill>
                  <a:srgbClr val="00B050"/>
                </a:solidFill>
              </a:rPr>
              <a:t> Δ</a:t>
            </a:r>
            <a:r>
              <a:rPr lang="cs-CZ" b="1" dirty="0">
                <a:solidFill>
                  <a:srgbClr val="00B050"/>
                </a:solidFill>
              </a:rPr>
              <a:t>m</a:t>
            </a:r>
            <a:r>
              <a:rPr lang="el-GR" b="1" dirty="0">
                <a:solidFill>
                  <a:srgbClr val="00B050"/>
                </a:solidFill>
              </a:rPr>
              <a:t> = </a:t>
            </a:r>
            <a:r>
              <a:rPr lang="cs-CZ" b="1" dirty="0">
                <a:solidFill>
                  <a:srgbClr val="00B050"/>
                </a:solidFill>
              </a:rPr>
              <a:t>[Z.m</a:t>
            </a:r>
            <a:r>
              <a:rPr lang="cs-CZ" b="1" i="1" baseline="-25000" dirty="0">
                <a:solidFill>
                  <a:srgbClr val="00B050"/>
                </a:solidFill>
              </a:rPr>
              <a:t>p</a:t>
            </a:r>
            <a:r>
              <a:rPr lang="cs-CZ" b="1" i="1" dirty="0">
                <a:solidFill>
                  <a:srgbClr val="00B050"/>
                </a:solidFill>
              </a:rPr>
              <a:t> </a:t>
            </a:r>
            <a:r>
              <a:rPr lang="cs-CZ" b="1" dirty="0">
                <a:solidFill>
                  <a:srgbClr val="00B050"/>
                </a:solidFill>
              </a:rPr>
              <a:t>+ (A-Z).</a:t>
            </a:r>
            <a:r>
              <a:rPr lang="cs-CZ" b="1" dirty="0" err="1">
                <a:solidFill>
                  <a:srgbClr val="00B050"/>
                </a:solidFill>
              </a:rPr>
              <a:t>m</a:t>
            </a:r>
            <a:r>
              <a:rPr lang="cs-CZ" b="1" i="1" baseline="-25000" dirty="0" err="1">
                <a:solidFill>
                  <a:srgbClr val="00B050"/>
                </a:solidFill>
              </a:rPr>
              <a:t>n</a:t>
            </a:r>
            <a:r>
              <a:rPr lang="cs-CZ" b="1" dirty="0">
                <a:solidFill>
                  <a:srgbClr val="00B050"/>
                </a:solidFill>
              </a:rPr>
              <a:t>] </a:t>
            </a:r>
            <a:r>
              <a:rPr lang="en-US" b="1" dirty="0">
                <a:solidFill>
                  <a:srgbClr val="00B050"/>
                </a:solidFill>
              </a:rPr>
              <a:t>- </a:t>
            </a:r>
            <a:r>
              <a:rPr lang="cs-CZ" b="1" dirty="0">
                <a:solidFill>
                  <a:srgbClr val="00B050"/>
                </a:solidFill>
              </a:rPr>
              <a:t>m</a:t>
            </a:r>
            <a:r>
              <a:rPr lang="cs-CZ" b="1" baseline="-25000" dirty="0">
                <a:solidFill>
                  <a:srgbClr val="00B050"/>
                </a:solidFill>
              </a:rPr>
              <a:t>j</a:t>
            </a:r>
            <a:r>
              <a:rPr lang="cs-CZ" b="1" dirty="0">
                <a:solidFill>
                  <a:srgbClr val="00B050"/>
                </a:solidFill>
              </a:rPr>
              <a:t>(A,Z) </a:t>
            </a:r>
            <a:r>
              <a:rPr lang="cs-CZ" b="1" dirty="0">
                <a:solidFill>
                  <a:srgbClr val="0070C0"/>
                </a:solidFill>
              </a:rPr>
              <a:t> </a:t>
            </a:r>
            <a:r>
              <a:rPr lang="cs-CZ" b="1" dirty="0">
                <a:solidFill>
                  <a:srgbClr val="00B050"/>
                </a:solidFill>
              </a:rPr>
              <a:t>= Z.m</a:t>
            </a:r>
            <a:r>
              <a:rPr lang="cs-CZ" b="1" baseline="-25000" dirty="0">
                <a:solidFill>
                  <a:srgbClr val="00B050"/>
                </a:solidFill>
              </a:rPr>
              <a:t>p</a:t>
            </a:r>
            <a:r>
              <a:rPr lang="cs-CZ" b="1" dirty="0">
                <a:solidFill>
                  <a:srgbClr val="00B050"/>
                </a:solidFill>
              </a:rPr>
              <a:t> - (A-Z).</a:t>
            </a:r>
            <a:r>
              <a:rPr lang="cs-CZ" b="1" dirty="0" err="1">
                <a:solidFill>
                  <a:srgbClr val="00B050"/>
                </a:solidFill>
              </a:rPr>
              <a:t>m</a:t>
            </a:r>
            <a:r>
              <a:rPr lang="cs-CZ" b="1" baseline="-25000" dirty="0" err="1">
                <a:solidFill>
                  <a:srgbClr val="00B050"/>
                </a:solidFill>
              </a:rPr>
              <a:t>n</a:t>
            </a:r>
            <a:r>
              <a:rPr lang="en-US" sz="1800" b="1" dirty="0">
                <a:solidFill>
                  <a:srgbClr val="0070C0"/>
                </a:solidFill>
              </a:rPr>
              <a:t> </a:t>
            </a:r>
            <a:r>
              <a:rPr lang="cs-CZ" sz="1800" b="1" dirty="0">
                <a:solidFill>
                  <a:srgbClr val="0070C0"/>
                </a:solidFill>
              </a:rPr>
              <a:t>= </a:t>
            </a:r>
            <a:r>
              <a:rPr lang="en-US" sz="1800" b="1" dirty="0">
                <a:solidFill>
                  <a:srgbClr val="0070C0"/>
                </a:solidFill>
              </a:rPr>
              <a:t>[</a:t>
            </a:r>
            <a:r>
              <a:rPr lang="en-US" sz="1800" b="1" dirty="0" err="1">
                <a:solidFill>
                  <a:srgbClr val="0070C0"/>
                </a:solidFill>
              </a:rPr>
              <a:t>Zm</a:t>
            </a:r>
            <a:r>
              <a:rPr lang="en-US" sz="1800" b="1" baseline="-25000" dirty="0" err="1">
                <a:solidFill>
                  <a:srgbClr val="0070C0"/>
                </a:solidFill>
              </a:rPr>
              <a:t>p</a:t>
            </a:r>
            <a:r>
              <a:rPr lang="en-US" sz="1800" b="1" dirty="0">
                <a:solidFill>
                  <a:srgbClr val="0070C0"/>
                </a:solidFill>
              </a:rPr>
              <a:t> + (A-Z)</a:t>
            </a:r>
            <a:r>
              <a:rPr lang="en-US" sz="1800" b="1" dirty="0" err="1">
                <a:solidFill>
                  <a:srgbClr val="0070C0"/>
                </a:solidFill>
              </a:rPr>
              <a:t>m</a:t>
            </a:r>
            <a:r>
              <a:rPr lang="en-US" sz="1800" b="1" baseline="-25000" dirty="0" err="1">
                <a:solidFill>
                  <a:srgbClr val="0070C0"/>
                </a:solidFill>
              </a:rPr>
              <a:t>n</a:t>
            </a:r>
            <a:r>
              <a:rPr lang="en-US" sz="1800" b="1" dirty="0">
                <a:solidFill>
                  <a:srgbClr val="0070C0"/>
                </a:solidFill>
              </a:rPr>
              <a:t> – </a:t>
            </a:r>
            <a:r>
              <a:rPr lang="en-US" sz="1800" b="1" dirty="0" err="1">
                <a:solidFill>
                  <a:srgbClr val="0070C0"/>
                </a:solidFill>
              </a:rPr>
              <a:t>M</a:t>
            </a:r>
            <a:r>
              <a:rPr lang="en-US" sz="1800" b="1" baseline="-25000" dirty="0" err="1">
                <a:solidFill>
                  <a:srgbClr val="0070C0"/>
                </a:solidFill>
              </a:rPr>
              <a:t>j</a:t>
            </a:r>
            <a:r>
              <a:rPr lang="en-US" sz="1800" b="1" dirty="0">
                <a:solidFill>
                  <a:srgbClr val="0070C0"/>
                </a:solidFill>
              </a:rPr>
              <a:t>(A,Z)</a:t>
            </a:r>
            <a:r>
              <a:rPr lang="en-US" b="1" dirty="0">
                <a:solidFill>
                  <a:srgbClr val="0070C0"/>
                </a:solidFill>
              </a:rPr>
              <a:t>]u</a:t>
            </a:r>
            <a:r>
              <a:rPr lang="cs-CZ" b="1" dirty="0">
                <a:solidFill>
                  <a:srgbClr val="0070C0"/>
                </a:solidFill>
              </a:rPr>
              <a:t>; u= 1.67377 x 10 </a:t>
            </a:r>
            <a:r>
              <a:rPr lang="cs-CZ" b="1" baseline="30000" dirty="0">
                <a:solidFill>
                  <a:srgbClr val="0070C0"/>
                </a:solidFill>
              </a:rPr>
              <a:t>-27</a:t>
            </a:r>
            <a:r>
              <a:rPr lang="en-US" b="1" dirty="0">
                <a:solidFill>
                  <a:srgbClr val="0070C0"/>
                </a:solidFill>
              </a:rPr>
              <a:t> [</a:t>
            </a:r>
            <a:r>
              <a:rPr lang="cs-CZ" b="1" dirty="0">
                <a:solidFill>
                  <a:srgbClr val="0070C0"/>
                </a:solidFill>
              </a:rPr>
              <a:t>kg</a:t>
            </a:r>
            <a:r>
              <a:rPr lang="en-US" b="1" dirty="0">
                <a:solidFill>
                  <a:srgbClr val="0070C0"/>
                </a:solidFill>
              </a:rPr>
              <a:t>]</a:t>
            </a:r>
            <a:r>
              <a:rPr lang="cs-CZ" b="1" dirty="0">
                <a:solidFill>
                  <a:srgbClr val="0070C0"/>
                </a:solidFill>
              </a:rPr>
              <a:t> </a:t>
            </a:r>
            <a:endParaRPr lang="cs-CZ" b="1" baseline="30000" dirty="0">
              <a:solidFill>
                <a:srgbClr val="0070C0"/>
              </a:solidFill>
            </a:endParaRPr>
          </a:p>
          <a:p>
            <a:pPr marL="0" indent="0">
              <a:lnSpc>
                <a:spcPct val="120000"/>
              </a:lnSpc>
              <a:buNone/>
            </a:pPr>
            <a:r>
              <a:rPr lang="cs-CZ" sz="1800" dirty="0"/>
              <a:t>	…se nazývá </a:t>
            </a:r>
            <a:r>
              <a:rPr lang="cs-CZ" sz="1800" b="1" u="sng" dirty="0"/>
              <a:t>hmotnostní úbytek (B) (hmotnostní defekt, schodek)</a:t>
            </a:r>
            <a:r>
              <a:rPr lang="cs-CZ" sz="1800" dirty="0"/>
              <a:t>,                                              	                   	který má 	zápornou hodnotu, </a:t>
            </a:r>
            <a:r>
              <a:rPr lang="cs-CZ" sz="1800" b="1" dirty="0" err="1">
                <a:solidFill>
                  <a:srgbClr val="00B050"/>
                </a:solidFill>
              </a:rPr>
              <a:t>B</a:t>
            </a:r>
            <a:r>
              <a:rPr lang="cs-CZ" sz="1800" b="1" baseline="-25000" dirty="0" err="1">
                <a:solidFill>
                  <a:srgbClr val="00B050"/>
                </a:solidFill>
              </a:rPr>
              <a:t>j</a:t>
            </a:r>
            <a:r>
              <a:rPr lang="cs-CZ" sz="1800" b="1" dirty="0">
                <a:solidFill>
                  <a:srgbClr val="00B050"/>
                </a:solidFill>
              </a:rPr>
              <a:t>(Z,A)</a:t>
            </a:r>
            <a:r>
              <a:rPr lang="cs-CZ" sz="1800" b="1" baseline="-25000" dirty="0">
                <a:solidFill>
                  <a:srgbClr val="00B050"/>
                </a:solidFill>
              </a:rPr>
              <a:t> </a:t>
            </a:r>
            <a:r>
              <a:rPr lang="cs-CZ" sz="1800" b="1" dirty="0">
                <a:solidFill>
                  <a:srgbClr val="00B050"/>
                </a:solidFill>
              </a:rPr>
              <a:t>&lt; 0</a:t>
            </a:r>
            <a:r>
              <a:rPr lang="cs-CZ" sz="1800" dirty="0"/>
              <a:t>. </a:t>
            </a:r>
          </a:p>
          <a:p>
            <a:pPr>
              <a:lnSpc>
                <a:spcPct val="120000"/>
              </a:lnSpc>
            </a:pPr>
            <a:r>
              <a:rPr lang="cs-CZ" sz="1800" u="sng" dirty="0"/>
              <a:t>Jemu </a:t>
            </a:r>
            <a:r>
              <a:rPr lang="de-DE" sz="1800" b="1" u="sng" dirty="0" err="1"/>
              <a:t>ekvivalentní</a:t>
            </a:r>
            <a:r>
              <a:rPr lang="de-DE" sz="1800" b="1" u="sng" dirty="0"/>
              <a:t> </a:t>
            </a:r>
            <a:r>
              <a:rPr lang="de-DE" sz="1800" b="1" u="sng" dirty="0" err="1"/>
              <a:t>energie</a:t>
            </a:r>
            <a:r>
              <a:rPr lang="de-DE" sz="1800" b="1" u="sng" dirty="0"/>
              <a:t> </a:t>
            </a:r>
            <a:r>
              <a:rPr lang="de-DE" sz="1800" dirty="0"/>
              <a:t>je </a:t>
            </a:r>
            <a:r>
              <a:rPr lang="de-DE" sz="1800" dirty="0" err="1"/>
              <a:t>podle</a:t>
            </a:r>
            <a:r>
              <a:rPr lang="de-DE" sz="1800" dirty="0"/>
              <a:t> Einsteinova </a:t>
            </a:r>
            <a:r>
              <a:rPr lang="de-DE" sz="1800" dirty="0" err="1"/>
              <a:t>vztahu</a:t>
            </a:r>
            <a:r>
              <a:rPr lang="de-DE" sz="1800" dirty="0"/>
              <a:t> </a:t>
            </a:r>
            <a:r>
              <a:rPr lang="de-DE" sz="1800" dirty="0" err="1"/>
              <a:t>rovna</a:t>
            </a:r>
            <a:r>
              <a:rPr lang="cs-CZ" sz="1800" dirty="0"/>
              <a:t> energie: </a:t>
            </a:r>
          </a:p>
          <a:p>
            <a:pPr marL="0" indent="0">
              <a:lnSpc>
                <a:spcPct val="120000"/>
              </a:lnSpc>
              <a:buNone/>
            </a:pPr>
            <a:r>
              <a:rPr lang="cs-CZ" sz="1800" b="1" dirty="0">
                <a:solidFill>
                  <a:srgbClr val="0070C0"/>
                </a:solidFill>
              </a:rPr>
              <a:t>    </a:t>
            </a:r>
            <a:r>
              <a:rPr lang="cs-CZ" b="1" dirty="0">
                <a:solidFill>
                  <a:srgbClr val="FF0000"/>
                </a:solidFill>
              </a:rPr>
              <a:t>E</a:t>
            </a:r>
            <a:r>
              <a:rPr lang="cs-CZ" b="1" i="1" baseline="-25000" dirty="0">
                <a:solidFill>
                  <a:srgbClr val="FF0000"/>
                </a:solidFill>
              </a:rPr>
              <a:t>v</a:t>
            </a:r>
            <a:r>
              <a:rPr lang="cs-CZ" b="1" i="1" dirty="0">
                <a:solidFill>
                  <a:srgbClr val="FF0000"/>
                </a:solidFill>
              </a:rPr>
              <a:t> </a:t>
            </a:r>
            <a:r>
              <a:rPr lang="en-US" b="1" dirty="0">
                <a:solidFill>
                  <a:srgbClr val="FF0000"/>
                </a:solidFill>
              </a:rPr>
              <a:t>[</a:t>
            </a:r>
            <a:r>
              <a:rPr lang="cs-CZ" b="1" dirty="0">
                <a:solidFill>
                  <a:srgbClr val="FF0000"/>
                </a:solidFill>
              </a:rPr>
              <a:t>J</a:t>
            </a:r>
            <a:r>
              <a:rPr lang="en-US" b="1" dirty="0">
                <a:solidFill>
                  <a:srgbClr val="FF0000"/>
                </a:solidFill>
              </a:rPr>
              <a:t>]</a:t>
            </a:r>
            <a:r>
              <a:rPr lang="cs-CZ" b="1" dirty="0">
                <a:solidFill>
                  <a:srgbClr val="FF0000"/>
                </a:solidFill>
              </a:rPr>
              <a:t>= Bc</a:t>
            </a:r>
            <a:r>
              <a:rPr lang="cs-CZ" b="1" baseline="30000" dirty="0">
                <a:solidFill>
                  <a:srgbClr val="FF0000"/>
                </a:solidFill>
              </a:rPr>
              <a:t>2</a:t>
            </a:r>
            <a:r>
              <a:rPr lang="en-US" b="1" dirty="0">
                <a:solidFill>
                  <a:srgbClr val="FF0000"/>
                </a:solidFill>
              </a:rPr>
              <a:t> = </a:t>
            </a:r>
            <a:r>
              <a:rPr lang="el-GR" b="1" dirty="0">
                <a:solidFill>
                  <a:srgbClr val="FF0000"/>
                </a:solidFill>
              </a:rPr>
              <a:t>Δ</a:t>
            </a:r>
            <a:r>
              <a:rPr lang="cs-CZ" b="1" dirty="0">
                <a:solidFill>
                  <a:srgbClr val="FF0000"/>
                </a:solidFill>
              </a:rPr>
              <a:t>m</a:t>
            </a:r>
            <a:r>
              <a:rPr lang="el-GR" b="1" dirty="0">
                <a:solidFill>
                  <a:srgbClr val="FF0000"/>
                </a:solidFill>
              </a:rPr>
              <a:t> . </a:t>
            </a:r>
            <a:r>
              <a:rPr lang="cs-CZ" b="1" dirty="0">
                <a:solidFill>
                  <a:srgbClr val="FF0000"/>
                </a:solidFill>
              </a:rPr>
              <a:t>c</a:t>
            </a:r>
            <a:r>
              <a:rPr lang="cs-CZ" b="1" baseline="30000" dirty="0">
                <a:solidFill>
                  <a:srgbClr val="FF0000"/>
                </a:solidFill>
              </a:rPr>
              <a:t>2  </a:t>
            </a:r>
            <a:r>
              <a:rPr lang="cs-CZ" b="1" dirty="0">
                <a:solidFill>
                  <a:srgbClr val="FF0000"/>
                </a:solidFill>
              </a:rPr>
              <a:t>(E</a:t>
            </a:r>
            <a:r>
              <a:rPr lang="cs-CZ" b="1" i="1" baseline="-25000" dirty="0">
                <a:solidFill>
                  <a:srgbClr val="FF0000"/>
                </a:solidFill>
              </a:rPr>
              <a:t>v</a:t>
            </a:r>
            <a:r>
              <a:rPr lang="cs-CZ" b="1" i="1" dirty="0">
                <a:solidFill>
                  <a:srgbClr val="FF0000"/>
                </a:solidFill>
              </a:rPr>
              <a:t> </a:t>
            </a:r>
            <a:r>
              <a:rPr lang="cs-CZ" b="1" dirty="0">
                <a:solidFill>
                  <a:srgbClr val="FF0000"/>
                </a:solidFill>
              </a:rPr>
              <a:t>&gt; 0) </a:t>
            </a:r>
            <a:r>
              <a:rPr lang="en-US" sz="1800" b="1" dirty="0">
                <a:solidFill>
                  <a:srgbClr val="0070C0"/>
                </a:solidFill>
              </a:rPr>
              <a:t>[{</a:t>
            </a:r>
            <a:r>
              <a:rPr lang="en-US" sz="1800" b="1" dirty="0" err="1">
                <a:solidFill>
                  <a:srgbClr val="0070C0"/>
                </a:solidFill>
              </a:rPr>
              <a:t>Zm</a:t>
            </a:r>
            <a:r>
              <a:rPr lang="en-US" sz="1800" b="1" baseline="-25000" dirty="0" err="1">
                <a:solidFill>
                  <a:srgbClr val="0070C0"/>
                </a:solidFill>
              </a:rPr>
              <a:t>p</a:t>
            </a:r>
            <a:r>
              <a:rPr lang="en-US" sz="1800" b="1" dirty="0">
                <a:solidFill>
                  <a:srgbClr val="0070C0"/>
                </a:solidFill>
              </a:rPr>
              <a:t> + (A-Z) </a:t>
            </a:r>
            <a:r>
              <a:rPr lang="en-US" sz="1800" b="1" dirty="0" err="1">
                <a:solidFill>
                  <a:srgbClr val="0070C0"/>
                </a:solidFill>
              </a:rPr>
              <a:t>m</a:t>
            </a:r>
            <a:r>
              <a:rPr lang="en-US" sz="1800" b="1" baseline="-25000" dirty="0" err="1">
                <a:solidFill>
                  <a:srgbClr val="0070C0"/>
                </a:solidFill>
              </a:rPr>
              <a:t>n</a:t>
            </a:r>
            <a:r>
              <a:rPr lang="en-US" sz="1800" b="1" dirty="0">
                <a:solidFill>
                  <a:srgbClr val="0070C0"/>
                </a:solidFill>
              </a:rPr>
              <a:t>} – </a:t>
            </a:r>
            <a:r>
              <a:rPr lang="en-US" sz="1800" b="1" dirty="0" err="1">
                <a:solidFill>
                  <a:srgbClr val="0070C0"/>
                </a:solidFill>
              </a:rPr>
              <a:t>m</a:t>
            </a:r>
            <a:r>
              <a:rPr lang="en-US" sz="1800" b="1" baseline="-25000" dirty="0" err="1">
                <a:solidFill>
                  <a:srgbClr val="0070C0"/>
                </a:solidFill>
              </a:rPr>
              <a:t>j</a:t>
            </a:r>
            <a:r>
              <a:rPr lang="en-US" sz="1800" b="1" dirty="0">
                <a:solidFill>
                  <a:srgbClr val="0070C0"/>
                </a:solidFill>
              </a:rPr>
              <a:t>(A,Z)]c</a:t>
            </a:r>
            <a:r>
              <a:rPr lang="en-US" sz="1800" b="1" baseline="30000" dirty="0">
                <a:solidFill>
                  <a:srgbClr val="0070C0"/>
                </a:solidFill>
              </a:rPr>
              <a:t>2</a:t>
            </a:r>
            <a:endParaRPr lang="cs-CZ" sz="1800" b="1" baseline="30000" dirty="0">
              <a:solidFill>
                <a:srgbClr val="0070C0"/>
              </a:solidFill>
            </a:endParaRPr>
          </a:p>
          <a:p>
            <a:pPr>
              <a:lnSpc>
                <a:spcPct val="120000"/>
              </a:lnSpc>
              <a:spcBef>
                <a:spcPts val="1800"/>
              </a:spcBef>
            </a:pPr>
            <a:r>
              <a:rPr lang="cs-CZ" sz="2000" dirty="0"/>
              <a:t>a nazývá se </a:t>
            </a:r>
            <a:r>
              <a:rPr lang="cs-CZ" b="1" u="sng" dirty="0">
                <a:solidFill>
                  <a:srgbClr val="FF0000"/>
                </a:solidFill>
              </a:rPr>
              <a:t>vazbovou energií jádra</a:t>
            </a:r>
            <a:r>
              <a:rPr lang="cs-CZ" sz="2000" dirty="0"/>
              <a:t>. Je to energie,                                                                                              k</a:t>
            </a:r>
            <a:r>
              <a:rPr lang="cs-CZ" sz="2000" u="sng" dirty="0"/>
              <a:t>terá by se hypoteticky uvolnila při vytvoření jádra z volných nukleonů</a:t>
            </a:r>
            <a:r>
              <a:rPr lang="cs-CZ" sz="2000" dirty="0"/>
              <a:t>,                                                            </a:t>
            </a:r>
            <a:r>
              <a:rPr lang="cs-CZ" sz="2000" u="sng" dirty="0"/>
              <a:t>respektive</a:t>
            </a:r>
            <a:r>
              <a:rPr lang="cs-CZ" sz="2000" dirty="0"/>
              <a:t> energie </a:t>
            </a:r>
            <a:r>
              <a:rPr lang="cs-CZ" sz="2000" u="sng" dirty="0"/>
              <a:t>potřebná k úplnému rozložení jádra </a:t>
            </a:r>
            <a:r>
              <a:rPr lang="cs-CZ" sz="2000" dirty="0"/>
              <a:t>na jednotlivé volné nukleony</a:t>
            </a:r>
            <a:endParaRPr lang="cs-CZ" sz="2400" b="1" dirty="0">
              <a:solidFill>
                <a:srgbClr val="00B050"/>
              </a:solidFill>
            </a:endParaRPr>
          </a:p>
        </p:txBody>
      </p:sp>
      <p:sp>
        <p:nvSpPr>
          <p:cNvPr id="5" name="Ovál 4"/>
          <p:cNvSpPr/>
          <p:nvPr/>
        </p:nvSpPr>
        <p:spPr>
          <a:xfrm>
            <a:off x="3038610" y="1324196"/>
            <a:ext cx="1623208" cy="6293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ovéPole 5"/>
          <p:cNvSpPr txBox="1"/>
          <p:nvPr/>
        </p:nvSpPr>
        <p:spPr>
          <a:xfrm>
            <a:off x="2883908" y="1868116"/>
            <a:ext cx="26333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0000"/>
                </a:solidFill>
                <a:effectLst/>
                <a:uLnTx/>
                <a:uFillTx/>
                <a:latin typeface="Calibri" panose="020F0502020204030204"/>
                <a:ea typeface="+mn-ea"/>
                <a:cs typeface="+mn-cs"/>
              </a:rPr>
              <a:t>hmotnost volných p</a:t>
            </a:r>
            <a:r>
              <a:rPr kumimoji="0" lang="cs-CZ" sz="1800" b="0" i="0" u="none" strike="noStrike" kern="1200" cap="none" spc="0" normalizeH="0" baseline="30000" noProof="0" dirty="0">
                <a:ln>
                  <a:noFill/>
                </a:ln>
                <a:solidFill>
                  <a:srgbClr val="FF0000"/>
                </a:solidFill>
                <a:effectLst/>
                <a:uLnTx/>
                <a:uFillTx/>
                <a:latin typeface="Calibri" panose="020F0502020204030204"/>
                <a:ea typeface="+mn-ea"/>
                <a:cs typeface="+mn-cs"/>
              </a:rPr>
              <a:t>+</a:t>
            </a:r>
            <a:r>
              <a:rPr kumimoji="0" lang="cs-CZ" sz="1800" b="0" i="0" u="none" strike="noStrike" kern="1200" cap="none" spc="0" normalizeH="0" baseline="0" noProof="0" dirty="0">
                <a:ln>
                  <a:noFill/>
                </a:ln>
                <a:solidFill>
                  <a:srgbClr val="FF0000"/>
                </a:solidFill>
                <a:effectLst/>
                <a:uLnTx/>
                <a:uFillTx/>
                <a:latin typeface="Calibri" panose="020F0502020204030204"/>
                <a:ea typeface="+mn-ea"/>
                <a:cs typeface="+mn-cs"/>
              </a:rPr>
              <a:t> a n</a:t>
            </a:r>
            <a:r>
              <a:rPr kumimoji="0" lang="cs-CZ" sz="1800" b="0" i="0" u="none" strike="noStrike" kern="1200" cap="none" spc="0" normalizeH="0" baseline="30000" noProof="0" dirty="0">
                <a:ln>
                  <a:noFill/>
                </a:ln>
                <a:solidFill>
                  <a:srgbClr val="FF0000"/>
                </a:solidFill>
                <a:effectLst/>
                <a:uLnTx/>
                <a:uFillTx/>
                <a:latin typeface="Calibri" panose="020F0502020204030204"/>
                <a:ea typeface="+mn-ea"/>
                <a:cs typeface="+mn-cs"/>
              </a:rPr>
              <a:t>0</a:t>
            </a:r>
          </a:p>
        </p:txBody>
      </p:sp>
      <p:sp>
        <p:nvSpPr>
          <p:cNvPr id="7" name="TextovéPole 6"/>
          <p:cNvSpPr txBox="1"/>
          <p:nvPr/>
        </p:nvSpPr>
        <p:spPr>
          <a:xfrm>
            <a:off x="834618" y="1814632"/>
            <a:ext cx="16232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2060"/>
                </a:solidFill>
                <a:effectLst/>
                <a:uLnTx/>
                <a:uFillTx/>
                <a:latin typeface="Calibri" panose="020F0502020204030204"/>
                <a:ea typeface="+mn-ea"/>
                <a:cs typeface="+mn-cs"/>
              </a:rPr>
              <a:t>hmotnost jádra</a:t>
            </a:r>
            <a:endParaRPr kumimoji="0" lang="cs-CZ" sz="1800" b="0" i="0" u="none" strike="noStrike" kern="1200" cap="none" spc="0" normalizeH="0" baseline="30000" noProof="0" dirty="0">
              <a:ln>
                <a:noFill/>
              </a:ln>
              <a:solidFill>
                <a:srgbClr val="002060"/>
              </a:solidFill>
              <a:effectLst/>
              <a:uLnTx/>
              <a:uFillTx/>
              <a:latin typeface="Calibri" panose="020F0502020204030204"/>
              <a:ea typeface="+mn-ea"/>
              <a:cs typeface="+mn-cs"/>
            </a:endParaRPr>
          </a:p>
        </p:txBody>
      </p:sp>
      <p:sp>
        <p:nvSpPr>
          <p:cNvPr id="8" name="Ovál 7"/>
          <p:cNvSpPr/>
          <p:nvPr/>
        </p:nvSpPr>
        <p:spPr>
          <a:xfrm>
            <a:off x="1921390" y="1324196"/>
            <a:ext cx="852052" cy="6293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bdélník 8"/>
          <p:cNvSpPr/>
          <p:nvPr/>
        </p:nvSpPr>
        <p:spPr>
          <a:xfrm>
            <a:off x="5758539" y="1429771"/>
            <a:ext cx="628105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cs-CZ" sz="1800" b="1" i="0" u="none" strike="noStrike" kern="1200" cap="none" spc="0" normalizeH="0" baseline="-25000" noProof="0" dirty="0">
                <a:ln>
                  <a:noFill/>
                </a:ln>
                <a:solidFill>
                  <a:prstClr val="black"/>
                </a:solidFill>
                <a:effectLst/>
                <a:uLnTx/>
                <a:uFillTx/>
                <a:latin typeface="Calibri" panose="020F0502020204030204"/>
                <a:ea typeface="+mn-ea"/>
                <a:cs typeface="+mn-cs"/>
              </a:rPr>
              <a:t>p</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 1.6726×10</a:t>
            </a:r>
            <a:r>
              <a:rPr kumimoji="0" lang="cs-CZ" sz="1800" b="0" i="0" u="none" strike="noStrike" kern="1200" cap="none" spc="0" normalizeH="0" baseline="30000" noProof="0" dirty="0">
                <a:ln>
                  <a:noFill/>
                </a:ln>
                <a:solidFill>
                  <a:prstClr val="black"/>
                </a:solidFill>
                <a:effectLst/>
                <a:uLnTx/>
                <a:uFillTx/>
                <a:latin typeface="Calibri" panose="020F0502020204030204"/>
                <a:ea typeface="+mn-ea"/>
                <a:cs typeface="+mn-cs"/>
              </a:rPr>
              <a:t>−27</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kg; </a:t>
            </a:r>
            <a:r>
              <a:rPr kumimoji="0" lang="cs-CZ" sz="1800" b="1" i="0" u="none" strike="noStrike" kern="1200" cap="none" spc="0" normalizeH="0" baseline="0" noProof="0" dirty="0" err="1">
                <a:ln>
                  <a:noFill/>
                </a:ln>
                <a:solidFill>
                  <a:prstClr val="black"/>
                </a:solidFill>
                <a:effectLst/>
                <a:uLnTx/>
                <a:uFillTx/>
                <a:latin typeface="Calibri" panose="020F0502020204030204"/>
                <a:ea typeface="+mn-ea"/>
                <a:cs typeface="+mn-cs"/>
              </a:rPr>
              <a:t>m</a:t>
            </a:r>
            <a:r>
              <a:rPr kumimoji="0" lang="cs-CZ" sz="1800" b="1" i="0" u="none" strike="noStrike" kern="1200" cap="none" spc="0" normalizeH="0" baseline="-25000" noProof="0" dirty="0" err="1">
                <a:ln>
                  <a:noFill/>
                </a:ln>
                <a:solidFill>
                  <a:prstClr val="black"/>
                </a:solidFill>
                <a:effectLst/>
                <a:uLnTx/>
                <a:uFillTx/>
                <a:latin typeface="Calibri" panose="020F0502020204030204"/>
                <a:ea typeface="+mn-ea"/>
                <a:cs typeface="+mn-cs"/>
              </a:rPr>
              <a:t>n</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 1.6750×10</a:t>
            </a:r>
            <a:r>
              <a:rPr kumimoji="0" lang="cs-CZ" sz="1800" b="0" i="0" u="none" strike="noStrike" kern="1200" cap="none" spc="0" normalizeH="0" baseline="30000" noProof="0" dirty="0">
                <a:ln>
                  <a:noFill/>
                </a:ln>
                <a:solidFill>
                  <a:prstClr val="black"/>
                </a:solidFill>
                <a:effectLst/>
                <a:uLnTx/>
                <a:uFillTx/>
                <a:latin typeface="Calibri" panose="020F0502020204030204"/>
                <a:ea typeface="+mn-ea"/>
                <a:cs typeface="+mn-cs"/>
              </a:rPr>
              <a:t>−27</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kg; </a:t>
            </a:r>
            <a:r>
              <a:rPr kumimoji="0" lang="cs-CZ" sz="1800" b="1" i="0" u="none" strike="noStrike" kern="1200" cap="none" spc="0" normalizeH="0" baseline="0" noProof="0" dirty="0" err="1">
                <a:ln>
                  <a:noFill/>
                </a:ln>
                <a:solidFill>
                  <a:prstClr val="black"/>
                </a:solidFill>
                <a:effectLst/>
                <a:uLnTx/>
                <a:uFillTx/>
                <a:latin typeface="Calibri" panose="020F0502020204030204"/>
                <a:ea typeface="+mn-ea"/>
                <a:cs typeface="+mn-cs"/>
              </a:rPr>
              <a:t>m</a:t>
            </a:r>
            <a:r>
              <a:rPr kumimoji="0" lang="cs-CZ" sz="1800" b="1" i="0" u="none" strike="noStrike" kern="1200" cap="none" spc="0" normalizeH="0" baseline="-25000" noProof="0" dirty="0" err="1">
                <a:ln>
                  <a:noFill/>
                </a:ln>
                <a:solidFill>
                  <a:prstClr val="black"/>
                </a:solidFill>
                <a:effectLst/>
                <a:uLnTx/>
                <a:uFillTx/>
                <a:latin typeface="Calibri" panose="020F0502020204030204"/>
                <a:ea typeface="+mn-ea"/>
                <a:cs typeface="+mn-cs"/>
              </a:rPr>
              <a:t>e</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 9.109×10</a:t>
            </a:r>
            <a:r>
              <a:rPr kumimoji="0" lang="cs-CZ" sz="1800" b="0" i="0" u="none" strike="noStrike" kern="1200" cap="none" spc="0" normalizeH="0" baseline="30000" noProof="0" dirty="0">
                <a:ln>
                  <a:noFill/>
                </a:ln>
                <a:solidFill>
                  <a:prstClr val="black"/>
                </a:solidFill>
                <a:effectLst/>
                <a:uLnTx/>
                <a:uFillTx/>
                <a:latin typeface="Calibri" panose="020F0502020204030204"/>
                <a:ea typeface="+mn-ea"/>
                <a:cs typeface="+mn-cs"/>
              </a:rPr>
              <a:t>−31</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kg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cs-CZ" sz="1800" b="1" i="0" u="none" strike="noStrike" kern="1200" cap="none" spc="0" normalizeH="0" baseline="-25000" noProof="0" dirty="0">
                <a:ln>
                  <a:noFill/>
                </a:ln>
                <a:solidFill>
                  <a:prstClr val="black"/>
                </a:solidFill>
                <a:effectLst/>
                <a:uLnTx/>
                <a:uFillTx/>
                <a:latin typeface="Calibri" panose="020F0502020204030204"/>
                <a:ea typeface="+mn-ea"/>
                <a:cs typeface="+mn-cs"/>
              </a:rPr>
              <a:t>u</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 1,6605×10</a:t>
            </a:r>
            <a:r>
              <a:rPr kumimoji="0" lang="cs-CZ" sz="1800" b="0" i="0" u="none" strike="noStrike" kern="1200" cap="none" spc="0" normalizeH="0" baseline="30000" noProof="0" dirty="0">
                <a:ln>
                  <a:noFill/>
                </a:ln>
                <a:solidFill>
                  <a:prstClr val="black"/>
                </a:solidFill>
                <a:effectLst/>
                <a:uLnTx/>
                <a:uFillTx/>
                <a:latin typeface="Calibri" panose="020F0502020204030204"/>
                <a:ea typeface="+mn-ea"/>
                <a:cs typeface="+mn-cs"/>
              </a:rPr>
              <a:t>−27</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kg (atomová hmotnostní konstanta)</a:t>
            </a:r>
          </a:p>
        </p:txBody>
      </p:sp>
      <p:sp>
        <p:nvSpPr>
          <p:cNvPr id="13" name="TextovéPole 12">
            <a:extLst>
              <a:ext uri="{FF2B5EF4-FFF2-40B4-BE49-F238E27FC236}">
                <a16:creationId xmlns:a16="http://schemas.microsoft.com/office/drawing/2014/main" id="{1E43A6E5-9BD9-4E1C-B546-C5F6F31341F4}"/>
              </a:ext>
            </a:extLst>
          </p:cNvPr>
          <p:cNvSpPr txBox="1"/>
          <p:nvPr/>
        </p:nvSpPr>
        <p:spPr>
          <a:xfrm>
            <a:off x="6043993" y="4781899"/>
            <a:ext cx="2907121" cy="646331"/>
          </a:xfrm>
          <a:prstGeom prst="rect">
            <a:avLst/>
          </a:prstGeom>
          <a:noFill/>
        </p:spPr>
        <p:txBody>
          <a:bodyPr wrap="square">
            <a:spAutoFit/>
          </a:bodyPr>
          <a:lstStyle/>
          <a:p>
            <a:r>
              <a:rPr lang="en-US" sz="1800" b="1" dirty="0">
                <a:solidFill>
                  <a:srgbClr val="0070C0"/>
                </a:solidFill>
              </a:rPr>
              <a:t>– </a:t>
            </a:r>
            <a:r>
              <a:rPr lang="en-US" sz="1800" b="1" dirty="0" err="1">
                <a:solidFill>
                  <a:srgbClr val="0070C0"/>
                </a:solidFill>
              </a:rPr>
              <a:t>M</a:t>
            </a:r>
            <a:r>
              <a:rPr lang="en-US" sz="1800" b="1" baseline="-25000" dirty="0" err="1">
                <a:solidFill>
                  <a:srgbClr val="0070C0"/>
                </a:solidFill>
              </a:rPr>
              <a:t>j</a:t>
            </a:r>
            <a:r>
              <a:rPr lang="en-US" sz="1800" b="1" dirty="0">
                <a:solidFill>
                  <a:srgbClr val="0070C0"/>
                </a:solidFill>
              </a:rPr>
              <a:t>(A,Z)</a:t>
            </a:r>
            <a:r>
              <a:rPr lang="en-US" b="1" dirty="0">
                <a:solidFill>
                  <a:srgbClr val="0070C0"/>
                </a:solidFill>
              </a:rPr>
              <a:t>]u.c</a:t>
            </a:r>
            <a:r>
              <a:rPr lang="en-US" b="1" baseline="30000" dirty="0">
                <a:solidFill>
                  <a:srgbClr val="0070C0"/>
                </a:solidFill>
              </a:rPr>
              <a:t>2</a:t>
            </a:r>
            <a:r>
              <a:rPr lang="cs-CZ" b="1" dirty="0">
                <a:solidFill>
                  <a:srgbClr val="0070C0"/>
                </a:solidFill>
              </a:rPr>
              <a:t>; </a:t>
            </a:r>
            <a:r>
              <a:rPr lang="en-US" b="1" dirty="0">
                <a:solidFill>
                  <a:srgbClr val="0070C0"/>
                </a:solidFill>
              </a:rPr>
              <a:t>                    </a:t>
            </a:r>
          </a:p>
          <a:p>
            <a:r>
              <a:rPr lang="en-US" b="1" dirty="0">
                <a:solidFill>
                  <a:srgbClr val="0070C0"/>
                </a:solidFill>
              </a:rPr>
              <a:t>                  </a:t>
            </a:r>
            <a:r>
              <a:rPr lang="cs-CZ" b="1" dirty="0">
                <a:solidFill>
                  <a:srgbClr val="0070C0"/>
                </a:solidFill>
              </a:rPr>
              <a:t>u</a:t>
            </a:r>
            <a:r>
              <a:rPr lang="en-US" b="1" dirty="0">
                <a:solidFill>
                  <a:srgbClr val="0070C0"/>
                </a:solidFill>
              </a:rPr>
              <a:t>.c</a:t>
            </a:r>
            <a:r>
              <a:rPr lang="en-US" b="1" baseline="30000" dirty="0">
                <a:solidFill>
                  <a:srgbClr val="0070C0"/>
                </a:solidFill>
              </a:rPr>
              <a:t>2</a:t>
            </a:r>
            <a:r>
              <a:rPr lang="cs-CZ" b="1" dirty="0">
                <a:solidFill>
                  <a:srgbClr val="0070C0"/>
                </a:solidFill>
              </a:rPr>
              <a:t>=931</a:t>
            </a:r>
            <a:r>
              <a:rPr lang="en-US" b="1" dirty="0">
                <a:solidFill>
                  <a:srgbClr val="0070C0"/>
                </a:solidFill>
              </a:rPr>
              <a:t>.5</a:t>
            </a:r>
            <a:r>
              <a:rPr lang="cs-CZ" b="1" dirty="0">
                <a:solidFill>
                  <a:srgbClr val="0070C0"/>
                </a:solidFill>
              </a:rPr>
              <a:t> </a:t>
            </a:r>
            <a:r>
              <a:rPr lang="cs-CZ" b="1" dirty="0" err="1">
                <a:solidFill>
                  <a:srgbClr val="0070C0"/>
                </a:solidFill>
              </a:rPr>
              <a:t>MeV</a:t>
            </a:r>
            <a:endParaRPr lang="cs-CZ" dirty="0"/>
          </a:p>
        </p:txBody>
      </p:sp>
      <p:pic>
        <p:nvPicPr>
          <p:cNvPr id="14" name="Obrázek 13">
            <a:extLst>
              <a:ext uri="{FF2B5EF4-FFF2-40B4-BE49-F238E27FC236}">
                <a16:creationId xmlns:a16="http://schemas.microsoft.com/office/drawing/2014/main" id="{1ACDF11F-36F5-48B5-B75B-609A249AA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926" y="3366492"/>
            <a:ext cx="1113890" cy="646331"/>
          </a:xfrm>
          <a:prstGeom prst="rect">
            <a:avLst/>
          </a:prstGeom>
        </p:spPr>
      </p:pic>
    </p:spTree>
    <p:extLst>
      <p:ext uri="{BB962C8B-B14F-4D97-AF65-F5344CB8AC3E}">
        <p14:creationId xmlns:p14="http://schemas.microsoft.com/office/powerpoint/2010/main" val="3415684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0274" name="Rectangle 84">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0275" name="Rectangle 8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0276" name="Rectangle 8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699714" y="353160"/>
            <a:ext cx="7091300" cy="898581"/>
          </a:xfrm>
        </p:spPr>
        <p:txBody>
          <a:bodyPr vert="horz" lIns="91440" tIns="45720" rIns="91440" bIns="45720" rtlCol="0" anchor="ctr">
            <a:normAutofit/>
          </a:bodyPr>
          <a:lstStyle/>
          <a:p>
            <a:r>
              <a:rPr lang="en-US" sz="4000">
                <a:solidFill>
                  <a:srgbClr val="FFFFFF"/>
                </a:solidFill>
              </a:rPr>
              <a:t>Vazebná energie jádra</a:t>
            </a:r>
          </a:p>
        </p:txBody>
      </p:sp>
      <p:pic>
        <p:nvPicPr>
          <p:cNvPr id="480272" name="Picture 16" descr="Is There Another Reason For Toyota to Make a Hydrogen Fuel Cell Car? | WIRED"/>
          <p:cNvPicPr>
            <a:picLocks noChangeAspect="1" noChangeArrowheads="1"/>
          </p:cNvPicPr>
          <p:nvPr/>
        </p:nvPicPr>
        <p:blipFill>
          <a:blip r:embed="rId2" cstate="print"/>
          <a:srcRect l="48305"/>
          <a:stretch>
            <a:fillRect/>
          </a:stretch>
        </p:blipFill>
        <p:spPr bwMode="auto">
          <a:xfrm>
            <a:off x="2955780" y="2641816"/>
            <a:ext cx="1351178" cy="1123912"/>
          </a:xfrm>
          <a:prstGeom prst="rect">
            <a:avLst/>
          </a:prstGeom>
          <a:noFill/>
        </p:spPr>
      </p:pic>
      <p:pic>
        <p:nvPicPr>
          <p:cNvPr id="480258" name="Picture 2" descr="Nuclear Physics — Nuclear Weapons | Paige's Physics Blog"/>
          <p:cNvPicPr>
            <a:picLocks noChangeAspect="1" noChangeArrowheads="1"/>
          </p:cNvPicPr>
          <p:nvPr/>
        </p:nvPicPr>
        <p:blipFill>
          <a:blip r:embed="rId3" cstate="print"/>
          <a:stretch>
            <a:fillRect/>
          </a:stretch>
        </p:blipFill>
        <p:spPr bwMode="auto">
          <a:xfrm>
            <a:off x="6855373" y="1725866"/>
            <a:ext cx="3595623" cy="3207407"/>
          </a:xfrm>
          <a:prstGeom prst="rect">
            <a:avLst/>
          </a:prstGeom>
          <a:noFill/>
        </p:spPr>
      </p:pic>
      <p:sp>
        <p:nvSpPr>
          <p:cNvPr id="480260" name="AutoShape 4" descr="Untitled Docum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262" name="AutoShape 6" descr="Untitled Docum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264" name="AutoShape 8" descr="Untitled Docum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266" name="AutoShape 10" descr="Untitled Docum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268" name="AutoShape 12" descr="data:image/jpeg;base64,/9j/4AAQSkZJRgABAQAAAQABAAD/2wCEAAoGBw4ODhEODhEPDg4ODg4TDw8ODhAOEQ4OGRIYGBYSFBYnICsiGhwqHRYUI0EjKTkuMTExGSE3PDcvOyswMS4BCwsLDw4PGxERGi4cFh8uMDAuLi4wMDAuMC4uMC4uLi4wMDAwLi4uLi4wLjAwLjAuLjAwMC4wMC47MDsuLjAuLv/AABEIANIAyAMBIgACEQEDEQH/xAAcAAEAAgMBAQEAAAAAAAAAAAAABAUDBgcCAQj/xABBEAACAgEBBAcEBwYDCQAAAAAAAQIDBBEFEiExBgcTQVFhcSIyobEUI0JSgZHRM2JyosHwFVPxFyQ0Q0RzgpKy/8QAGwEBAAMBAQEBAAAAAAAAAAAAAAMEBQIGAQf/xAAuEQACAgECBAMIAgMAAAAAAAAAAQIDEQQhEjFBUQVhcRMiMoGxwdHwkaEjQuH/2gAMAwEAAhEDEQA/AOzAAAAAAAAAAAAAAAAAAAFbtTbeLiR3r7YQenCOusm/BJAFkDR8zrBk/wDhsac19+x7sWvJFVf012o3rGOPXH7vtNoid9a24kSxotlyidNByx9Odqxf/TyS8VJN/Am4nWfZB6ZOK93h7VMu/wAWmdqafI6emtX+p0YFFsLpbg5y0ptip99dj3Jr8HzL06IOWwAAAAAAAAAAAAAAAAAAAAAAAAPE5KKbbSSXFt6JI+t6LVmkdItryzJuipuONB6WTi9HdL7qf3SK66FMOOfL92R1CDm8Iy7c6V22t04GkYJtTyZLVela7/U15YS3t+bdtr522Pek35PuRYVUJJJJJJcEuSR7dJ5y/Xzse7xHt+8zRrrjDlz7lbOojW1FvZSRLqhVeTKRU3VEG6Bb3wIN8DVotJEymyKlrvLVST4Ti9JRfimbP0U6xb8RxqzW78fglalrZUv3vFFDkQK7IibFWJrDPtlMLViS379T9C4ObVkVxupnGyuaTjKL1TRIOEdCOl1my7kpOU8S1pTr117N6+/E7hiZNd1cba5KddkVKMk9U4tHyytweGY99EqpYfLoZwARkIAAAAAAAAAAAAAAAAMGbkxpqnbL3a4Sk/wXIA13pptVpLDqellq1tkuddXf6NlJjUpJRS0ilwRGouldZPIs1375by1+zX9lfkyyx4nlvE9T7Sx4+FbL8/P6YNGqHBDzfP8AfIyV1GV0meiBnlTwPPzvwzrJU21EO+Bb3wK7IiXdPYdRZU3wK/IiWuSityUbumkTRZV5EStyYlrkorclG9pmTRKrIRv3VF0pdVv+H3S1qtetEpP3LO+v8TRMlGGmyUJKUG4zjJSi1waafBmvKv2tfD16ep8vpVtbj16ev7sfp4FH0M22s/BpyOG+4qNqX2bUvaReGSYDWHhgAA+AAAAAAAAAAAAA1XrEzHHHrx4v2sixJ6c9yPtP5G1HPOnWT2m0YV91NOv/AJNv9SG+XDXJ+RLTHisS6EbG0XBcly9O4ssZlVjyLCiZ5HURNKRbY8iTOxaFbVaZXcY06W2RNDIkVuSyVdYQL7U9dGm1zSabXqi/p4NHcUQslldkMm5M13tL1aSK/IkbumiTRIGQVuSWGQytyWeg0yJokDJZEJOSyMblXwkqOk9SW1XG67Dk/ZnFW1rXhr9rh6aHWT899X+b2G1MafHRzdb0enCfA/QhmaqPDY/Pcw9bDhufnuAAVyqAAAAAAACu2ztmnDhvWvWT9yuPGc34JHxvHMFiVO0ekmFj6qy6G8vsQe/L8jVNpbSzMz9pJ49T5U1P25L9+X6EOvBrh7sFr4y9pv8AFmdZ4lUniHvPv0/JFKzHJZL+3rAo1+rpyLOPPclFP4GlbX2pfdl3ZPYPcs3VBOT1jFJc+HkW04P/AE4EeyD8yF6x2rhklgjWqtrlxRxkr6dtwjwtrtr83FtFvgZ9Vq+qnGfknxX4FddHx+K1K6/Cg3vJbku6VbcWjiWjhatnh/yvySR8XktrIZXlz/vY3GFx7dxqOJtu2jSORrbV/mL34LzXeXtWXGcVOElKD5NP5mZfoZ1S95bd+jNWjUVaiPFW89+69UTXbxXqjmdm07cTa2Tk8ZY3bRryFrqoxaWj09Tfu24r1Rp2zaIX5W06rEnC1xT8notGWdFXwceVlY39MoksjlRSeHn7Mk9O7dcelxb3Xk0tNP3o6vQm5E+XpH5I1DMzZxxlg3N9ti5Nag3znTq91o2e+fL0j8kaddPDFLnu/wCNiSt8Um+uFn1yyNkSK7IkSr5lfkTNjTQLUSJezCe7Hqzwa8VhEpK2VY4ZFM1zjkVP+ZH6UolrCL8YxfwPzPhpuyCXPtYfnqfpbE/Z1/8Abh8kZ+t+JehkeI/HH0+5mABSM8AAAAETaWdDHqlbZwjBP1lLuivUAibf2zHFglFb91nCqtd78X4I1OFM52O6+XaXS5zfKC+7FdyPVcrLrHkW8bbeSfKuvmorwJldZ5bxHxB2Nwg/8a/vzfl2XzOPi9DB2R5lUTVUeZ1mWrtw6ytsrI1sCytgQ7ol2mwrziV1sCFdEsrokK6JsUTKVkSuuiRsfInjz3oca2/rKu5rxj4MmXIhXI14RjbFwmsplaN1lE1ZW8SX7h90XlOZCcY2QesXo/NeTKjAwZU5GTfKSayXFxS5x4acSLjZLplr/wAqb9pd0X3SRPsu/vxRRlpHVNx6P6HstFqIaupWR2a5rs/xvsVXSLYyybKroNQsrcd7X7UU+H4ku+z5L5aH220h3Wlymt4S7F6NaTbXN/Y8XzIF8zLfYQ7Jas1qK8EyR4bABcPpN2JS7MvHrXOeRUv5kfpKuOkUvBJfA4P1Y4Dv2pRw1jUpWS15JrTT4nezL1jzZjsjG18s247L/oABUKQAAANM6VZn0jKWPHjXje1Z4StfKL9ODNq2hlKmmy2XKuEpP8Ec+2c5Si7Z/tLpysm3z1b4fJGf4lc66eFc5bfLqcTeFjuWVKJtUCJjk+g8XeyStHtVGK2BMg1oR72UoTeSeS2IF0SBeixvIFxr6dlO1EG5EC9FhcQcg29OzPtIF6IF6LC8gXm5pzPsIk4p6p8muPoece9pOuXvQ5a98e5nt8yLnew4Wee7L00ZesgpJZL3gmq9jqlB/DPZ+vR/Yy2WkW208WWkedmpPVRg92kLLNTEAXEscj6ACXsvAnlX149S1nbOMV5LXi35aCUlFZfI+Skopt8kdL6k9juNV2bNadq1XXqvsR71+Z0wgbE2ZDDxqsav3Ka4xXm9OLJ5hzlxScu552ybnNyfUAA5OAAADWusDI3cNVp8b7YQ4d8Xrqa9Q+XovkWXWHY+1xa+7Wc36prQqKpGJ4n700uyK1svfwWVEiZVMrapkmFh526smhIsFaeJyb5av04sjq01zrEz7qcDeosdVkr4QU1zSbIKNK52RgtnJ4JuPJsF8ZeD/wDVkC9mqXdGNrxhvx2nKc1DfjBrhJ6a6Mn9FdszzcRWWpK6ubrt05OSb4mrXplGPFGSklzxlYzy5oq2PbJPuZCvZ8htOu2+7HipdpjpOba4NNarQ8XyNSmDWMlG142It7IN7Jd7IN7NrTozrGYGYcyG9XZH9yTXqjKNOa8v6Gg+RBGTi+Jc1v8AwUbnro/FM8n1cEl4Oa/mPhei8xTP1KEuOKl3Sf8AKyAD0l/fj6HR0fEu87B1UdEXjV/TsiOl90V2cWuNVX6vmVHVt1fyslDOzoOMFpKiiS4t905+XkdXSMzVXqfuR5GPrNUp+5D4e/c+gAplAAAAAAA0TrDl/veN4dlb+eqKmqZb9ZS0uxJ92lkdfPVaGv12GXra8zz5FC94s+SLKuwzwsK+FhmjaZFlO51GZOVprHWVa/8AD/Z4yWTXurxfDRF32pSdM8W3IxY11LfmsiEtNdPZXNjT1KNsJPZJokjZuQLtrdIJw3FiU1ucFFWae6tNNTJj7JzMPBhThzr+kysc7p2absm/D8zYJWvRcX7q7+/QjztLdfLCiks52XPHfLZDK3ZbGiYcdr/Tcncnj/SNI9s37rXkbRCU+zj2rTt3VvuPJy79BDDqrusvjr2lyW/q+DSWi0PNszSguLG3RdPL6FW+xSe37sYbpEG5ki2ZEk+Jq0xwZ9jPgQDeib8E/kWWQ4yUclxl/HP/AOmfGtOa0Om9F+rDFycWrIvtu3rd6bhFpRSb5I2nZnVzsrHakqFZJd9rcvgFrIxikk20foNWujCqMeFtpJf0jjWxtg5mdNRxqp2ata2NONcfNyOp9DerOjEcb8trIyFxjHT6up+S735m74+PXXFRrhGEUuCikloZitbqJ2bckVrtVZbtyXZffufEj6AQFYAAAAAAAAA1HrPx9cOFy503Qb/h46mlV2nU9vYCycW6jh9ZXJLXuenA5Bj2NLdlqpw3oyT5pptEF1fEZ2tTTjLvsWcLTMrSvhYe1aUZ0lZWE7tT47SJ2p8dpGqTv2hInaYJ2GKVphnaWIUkUrD1bYRbZn2ywjWWGhVUVpzPFszEfWz4aEVhFZg8z4rRc5JRWni2l/U9Ft0P2c8raFFemsIT7W3yiuWv46CbwsktEPaWRj3Z2DYmL2GLRT/l0wjx8UkTgCgepAAAAAAAAAAAAAAAByjp/st4mc7orSnLbktFoo3JcV+SOrlT0n2LDPxZ0S4S03q5fcsXJhEN9Xta3Hr09TkcbT2rSJdCymydNycLam4zi1o9e5ryfM+K06lSefcnF4ezRO7U+O0h9qHacewHtCTK0wztMMrTHKwmhScymZJ2mFy1PjYLMY4Im8gAHZyPXlp8DpXVRsZ1UzzLFpPI0Vaa4xqX6taml9FNhS2hlRqSapg1LInpwUfua+LO00VRrjGEEoxhFRilyUUuCK108+6bPhunx/ll8vyZQAVzWAAAAAAAAAAAAAAAAAANQ6fdEfpsPpFCSyq4vhyVsfuvz8zljUk5RknCcXpOElpKL8GfoI1Xpf0Kpz/rq2qcpLhYlwn5TXeS12cOz5FHV6NXe9Haf1/e5ybeY1ZK2tszIwrOzyqpVvXhYk3XNeKfcRPTR/EtRaayjCnCVbxJYYAB9IwAfJSUeb0+YPp9Jeydm3Zl0aKI71kmt5v3ao98pE/o50Ty8+ScIumjX2r7ItOS71FeJ1Xo7sDHwKuypjxfvzfvTfi2QztS2XM0tLoJT96zaPbq/wAL+z50a2HVs+hU1LV87J99k++TLYAqm2ljYAAH0AAAAAAAAAAAAAAAAAAAAAwZeJVdB13QjZB84zipI1DanVlhWtyonZjy48Iy3oa/wm7A+ptcjmUIyWJLKOVZPVjnwf1V1Nq/fWj+Rg/2cbT8cf8APn8DrgOvaz7ld6LTvfgOY4fVdkSa7fIjBa+0qocdPJmzbF6A7PxWpuDvsX27nvrXxUeSNoB8cpPmyWFFUPhikeIxSSSSSS4JcNEewDkl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270" name="AutoShape 14" descr="data:image/jpeg;base64,/9j/4AAQSkZJRgABAQAAAQABAAD/2wCEAAoGBw4ODhEODhEPDg4ODg4TDw8ODhAOEQ4OGRIYGBYSFBYnICsiGhwqHRYUI0EjKTkuMTExGSE3PDcvOyswMS4BCwsLDw4PGxERGi4cFh8uMDAuLi4wMDAuMC4uMC4uLi4wMDAwLi4uLi4wLjAwLjAuLjAwMC4wMC47MDsuLjAuLv/AABEIANIAyAMBIgACEQEDEQH/xAAcAAEAAgMBAQEAAAAAAAAAAAAABAUDBgcCAQj/xABBEAACAgEBBAcEBwYDCQAAAAAAAQIDBBEFEiExBgcTQVFhcSIyobEUI0JSgZHRM2JyosHwFVPxFyQ0Q0RzgpKy/8QAGwEBAAMBAQEBAAAAAAAAAAAAAAMEBQIGAQf/xAAuEQACAgECBAMIAgMAAAAAAAAAAQIDEQQhEjFBUQVhcRMiMoGxwdHwkaEjQuH/2gAMAwEAAhEDEQA/AOzAAAAAAAAAAAAAAAAAAAFbtTbeLiR3r7YQenCOusm/BJAFkDR8zrBk/wDhsac19+x7sWvJFVf012o3rGOPXH7vtNoid9a24kSxotlyidNByx9Odqxf/TyS8VJN/Am4nWfZB6ZOK93h7VMu/wAWmdqafI6emtX+p0YFFsLpbg5y0ptip99dj3Jr8HzL06IOWwAAAAAAAAAAAAAAAAAAAAAAAAPE5KKbbSSXFt6JI+t6LVmkdItryzJuipuONB6WTi9HdL7qf3SK66FMOOfL92R1CDm8Iy7c6V22t04GkYJtTyZLVela7/U15YS3t+bdtr522Pek35PuRYVUJJJJJJcEuSR7dJ5y/Xzse7xHt+8zRrrjDlz7lbOojW1FvZSRLqhVeTKRU3VEG6Bb3wIN8DVotJEymyKlrvLVST4Ti9JRfimbP0U6xb8RxqzW78fglalrZUv3vFFDkQK7IibFWJrDPtlMLViS379T9C4ObVkVxupnGyuaTjKL1TRIOEdCOl1my7kpOU8S1pTr117N6+/E7hiZNd1cba5KddkVKMk9U4tHyytweGY99EqpYfLoZwARkIAAAAAAAAAAAAAAAAMGbkxpqnbL3a4Sk/wXIA13pptVpLDqellq1tkuddXf6NlJjUpJRS0ilwRGouldZPIs1375by1+zX9lfkyyx4nlvE9T7Sx4+FbL8/P6YNGqHBDzfP8AfIyV1GV0meiBnlTwPPzvwzrJU21EO+Bb3wK7IiXdPYdRZU3wK/IiWuSityUbumkTRZV5EStyYlrkorclG9pmTRKrIRv3VF0pdVv+H3S1qtetEpP3LO+v8TRMlGGmyUJKUG4zjJSi1waafBmvKv2tfD16ep8vpVtbj16ev7sfp4FH0M22s/BpyOG+4qNqX2bUvaReGSYDWHhgAA+AAAAAAAAAAAAA1XrEzHHHrx4v2sixJ6c9yPtP5G1HPOnWT2m0YV91NOv/AJNv9SG+XDXJ+RLTHisS6EbG0XBcly9O4ssZlVjyLCiZ5HURNKRbY8iTOxaFbVaZXcY06W2RNDIkVuSyVdYQL7U9dGm1zSabXqi/p4NHcUQslldkMm5M13tL1aSK/IkbumiTRIGQVuSWGQytyWeg0yJokDJZEJOSyMblXwkqOk9SW1XG67Dk/ZnFW1rXhr9rh6aHWT899X+b2G1MafHRzdb0enCfA/QhmaqPDY/Pcw9bDhufnuAAVyqAAAAAAACu2ztmnDhvWvWT9yuPGc34JHxvHMFiVO0ekmFj6qy6G8vsQe/L8jVNpbSzMz9pJ49T5U1P25L9+X6EOvBrh7sFr4y9pv8AFmdZ4lUniHvPv0/JFKzHJZL+3rAo1+rpyLOPPclFP4GlbX2pfdl3ZPYPcs3VBOT1jFJc+HkW04P/AE4EeyD8yF6x2rhklgjWqtrlxRxkr6dtwjwtrtr83FtFvgZ9Vq+qnGfknxX4FddHx+K1K6/Cg3vJbku6VbcWjiWjhatnh/yvySR8XktrIZXlz/vY3GFx7dxqOJtu2jSORrbV/mL34LzXeXtWXGcVOElKD5NP5mZfoZ1S95bd+jNWjUVaiPFW89+69UTXbxXqjmdm07cTa2Tk8ZY3bRryFrqoxaWj09Tfu24r1Rp2zaIX5W06rEnC1xT8notGWdFXwceVlY39MoksjlRSeHn7Mk9O7dcelxb3Xk0tNP3o6vQm5E+XpH5I1DMzZxxlg3N9ti5Nag3znTq91o2e+fL0j8kaddPDFLnu/wCNiSt8Um+uFn1yyNkSK7IkSr5lfkTNjTQLUSJezCe7Hqzwa8VhEpK2VY4ZFM1zjkVP+ZH6UolrCL8YxfwPzPhpuyCXPtYfnqfpbE/Z1/8Abh8kZ+t+JehkeI/HH0+5mABSM8AAAAETaWdDHqlbZwjBP1lLuivUAibf2zHFglFb91nCqtd78X4I1OFM52O6+XaXS5zfKC+7FdyPVcrLrHkW8bbeSfKuvmorwJldZ5bxHxB2Nwg/8a/vzfl2XzOPi9DB2R5lUTVUeZ1mWrtw6ytsrI1sCytgQ7ol2mwrziV1sCFdEsrokK6JsUTKVkSuuiRsfInjz3oca2/rKu5rxj4MmXIhXI14RjbFwmsplaN1lE1ZW8SX7h90XlOZCcY2QesXo/NeTKjAwZU5GTfKSayXFxS5x4acSLjZLplr/wAqb9pd0X3SRPsu/vxRRlpHVNx6P6HstFqIaupWR2a5rs/xvsVXSLYyybKroNQsrcd7X7UU+H4ku+z5L5aH220h3Wlymt4S7F6NaTbXN/Y8XzIF8zLfYQ7Jas1qK8EyR4bABcPpN2JS7MvHrXOeRUv5kfpKuOkUvBJfA4P1Y4Dv2pRw1jUpWS15JrTT4nezL1jzZjsjG18s247L/oABUKQAAANM6VZn0jKWPHjXje1Z4StfKL9ODNq2hlKmmy2XKuEpP8Ec+2c5Si7Z/tLpysm3z1b4fJGf4lc66eFc5bfLqcTeFjuWVKJtUCJjk+g8XeyStHtVGK2BMg1oR72UoTeSeS2IF0SBeixvIFxr6dlO1EG5EC9FhcQcg29OzPtIF6IF6LC8gXm5pzPsIk4p6p8muPoece9pOuXvQ5a98e5nt8yLnew4Wee7L00ZesgpJZL3gmq9jqlB/DPZ+vR/Yy2WkW208WWkedmpPVRg92kLLNTEAXEscj6ACXsvAnlX149S1nbOMV5LXi35aCUlFZfI+Skopt8kdL6k9juNV2bNadq1XXqvsR71+Z0wgbE2ZDDxqsav3Ka4xXm9OLJ5hzlxScu552ybnNyfUAA5OAAADWusDI3cNVp8b7YQ4d8Xrqa9Q+XovkWXWHY+1xa+7Wc36prQqKpGJ4n700uyK1svfwWVEiZVMrapkmFh526smhIsFaeJyb5av04sjq01zrEz7qcDeosdVkr4QU1zSbIKNK52RgtnJ4JuPJsF8ZeD/wDVkC9mqXdGNrxhvx2nKc1DfjBrhJ6a6Mn9FdszzcRWWpK6ubrt05OSb4mrXplGPFGSklzxlYzy5oq2PbJPuZCvZ8htOu2+7HipdpjpOba4NNarQ8XyNSmDWMlG142It7IN7Jd7IN7NrTozrGYGYcyG9XZH9yTXqjKNOa8v6Gg+RBGTi+Jc1v8AwUbnro/FM8n1cEl4Oa/mPhei8xTP1KEuOKl3Sf8AKyAD0l/fj6HR0fEu87B1UdEXjV/TsiOl90V2cWuNVX6vmVHVt1fyslDOzoOMFpKiiS4t905+XkdXSMzVXqfuR5GPrNUp+5D4e/c+gAplAAAAAAA0TrDl/veN4dlb+eqKmqZb9ZS0uxJ92lkdfPVaGv12GXra8zz5FC94s+SLKuwzwsK+FhmjaZFlO51GZOVprHWVa/8AD/Z4yWTXurxfDRF32pSdM8W3IxY11LfmsiEtNdPZXNjT1KNsJPZJokjZuQLtrdIJw3FiU1ucFFWae6tNNTJj7JzMPBhThzr+kysc7p2absm/D8zYJWvRcX7q7+/QjztLdfLCiks52XPHfLZDK3ZbGiYcdr/Tcncnj/SNI9s37rXkbRCU+zj2rTt3VvuPJy79BDDqrusvjr2lyW/q+DSWi0PNszSguLG3RdPL6FW+xSe37sYbpEG5ki2ZEk+Jq0xwZ9jPgQDeib8E/kWWQ4yUclxl/HP/AOmfGtOa0Om9F+rDFycWrIvtu3rd6bhFpRSb5I2nZnVzsrHakqFZJd9rcvgFrIxikk20foNWujCqMeFtpJf0jjWxtg5mdNRxqp2ata2NONcfNyOp9DerOjEcb8trIyFxjHT6up+S735m74+PXXFRrhGEUuCikloZitbqJ2bckVrtVZbtyXZffufEj6AQFYAAAAAAAAA1HrPx9cOFy503Qb/h46mlV2nU9vYCycW6jh9ZXJLXuenA5Bj2NLdlqpw3oyT5pptEF1fEZ2tTTjLvsWcLTMrSvhYe1aUZ0lZWE7tT47SJ2p8dpGqTv2hInaYJ2GKVphnaWIUkUrD1bYRbZn2ywjWWGhVUVpzPFszEfWz4aEVhFZg8z4rRc5JRWni2l/U9Ft0P2c8raFFemsIT7W3yiuWv46CbwsktEPaWRj3Z2DYmL2GLRT/l0wjx8UkTgCgepAAAAAAAAAAAAAAAByjp/st4mc7orSnLbktFoo3JcV+SOrlT0n2LDPxZ0S4S03q5fcsXJhEN9Xta3Hr09TkcbT2rSJdCymydNycLam4zi1o9e5ryfM+K06lSefcnF4ezRO7U+O0h9qHacewHtCTK0wztMMrTHKwmhScymZJ2mFy1PjYLMY4Im8gAHZyPXlp8DpXVRsZ1UzzLFpPI0Vaa4xqX6taml9FNhS2hlRqSapg1LInpwUfua+LO00VRrjGEEoxhFRilyUUuCK108+6bPhunx/ll8vyZQAVzWAAAAAAAAAAAAAAAAAANQ6fdEfpsPpFCSyq4vhyVsfuvz8zljUk5RknCcXpOElpKL8GfoI1Xpf0Kpz/rq2qcpLhYlwn5TXeS12cOz5FHV6NXe9Haf1/e5ybeY1ZK2tszIwrOzyqpVvXhYk3XNeKfcRPTR/EtRaayjCnCVbxJYYAB9IwAfJSUeb0+YPp9Jeydm3Zl0aKI71kmt5v3ao98pE/o50Ty8+ScIumjX2r7ItOS71FeJ1Xo7sDHwKuypjxfvzfvTfi2QztS2XM0tLoJT96zaPbq/wAL+z50a2HVs+hU1LV87J99k++TLYAqm2ljYAAH0AAAAAAAAAAAAAAAAAAAAAwZeJVdB13QjZB84zipI1DanVlhWtyonZjy48Iy3oa/wm7A+ptcjmUIyWJLKOVZPVjnwf1V1Nq/fWj+Rg/2cbT8cf8APn8DrgOvaz7ld6LTvfgOY4fVdkSa7fIjBa+0qocdPJmzbF6A7PxWpuDvsX27nvrXxUeSNoB8cpPmyWFFUPhikeIxSSSSSS4JcNEewDklAAAAAAAAAAAAAAAAAAAAAAAAAAAAAAAAAAAAAAAAAAAAAAAAAAAAAAAA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ovéPole 21">
            <a:extLst>
              <a:ext uri="{FF2B5EF4-FFF2-40B4-BE49-F238E27FC236}">
                <a16:creationId xmlns:a16="http://schemas.microsoft.com/office/drawing/2014/main" id="{24FE27A1-A8FA-4393-82D9-3A99AFE5899B}"/>
              </a:ext>
            </a:extLst>
          </p:cNvPr>
          <p:cNvSpPr txBox="1"/>
          <p:nvPr/>
        </p:nvSpPr>
        <p:spPr>
          <a:xfrm>
            <a:off x="968829" y="5257800"/>
            <a:ext cx="51238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t>Vazebná energie deuteronu = 2,23 </a:t>
            </a:r>
            <a:r>
              <a:rPr kumimoji="0" lang="cs-CZ" sz="2400" b="1" i="0" u="sng" strike="noStrike" kern="1200" cap="none" spc="0" normalizeH="0" baseline="0" noProof="0" dirty="0" err="1">
                <a:ln>
                  <a:noFill/>
                </a:ln>
                <a:solidFill>
                  <a:srgbClr val="FF0000"/>
                </a:solidFill>
                <a:effectLst/>
                <a:uLnTx/>
                <a:uFillTx/>
                <a:latin typeface="Calibri" panose="020F0502020204030204"/>
                <a:ea typeface="+mn-ea"/>
                <a:cs typeface="+mn-cs"/>
              </a:rPr>
              <a:t>M</a:t>
            </a:r>
            <a:r>
              <a:rPr kumimoji="0" lang="cs-CZ" sz="2400" b="1" i="0" u="none" strike="noStrike" kern="1200" cap="none" spc="0" normalizeH="0" baseline="0" noProof="0" dirty="0" err="1">
                <a:ln>
                  <a:noFill/>
                </a:ln>
                <a:solidFill>
                  <a:prstClr val="black"/>
                </a:solidFill>
                <a:effectLst/>
                <a:uLnTx/>
                <a:uFillTx/>
                <a:latin typeface="Calibri" panose="020F0502020204030204"/>
                <a:ea typeface="+mn-ea"/>
                <a:cs typeface="+mn-cs"/>
              </a:rPr>
              <a:t>eV</a:t>
            </a:r>
            <a:endParaRPr kumimoji="0" lang="cs-CZ"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ovéPole 22">
            <a:extLst>
              <a:ext uri="{FF2B5EF4-FFF2-40B4-BE49-F238E27FC236}">
                <a16:creationId xmlns:a16="http://schemas.microsoft.com/office/drawing/2014/main" id="{5655C735-7C7E-47BA-B476-A8F101500946}"/>
              </a:ext>
            </a:extLst>
          </p:cNvPr>
          <p:cNvSpPr txBox="1"/>
          <p:nvPr/>
        </p:nvSpPr>
        <p:spPr>
          <a:xfrm>
            <a:off x="6574971" y="5236029"/>
            <a:ext cx="43995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t>Vazebná energie </a:t>
            </a:r>
            <a:r>
              <a:rPr kumimoji="0" lang="cs-CZ" sz="2400" b="0" i="0" u="none" strike="noStrike" kern="1200" cap="none" spc="0" normalizeH="0" baseline="30000" noProof="0" dirty="0">
                <a:ln>
                  <a:noFill/>
                </a:ln>
                <a:solidFill>
                  <a:prstClr val="black"/>
                </a:solidFill>
                <a:effectLst/>
                <a:uLnTx/>
                <a:uFillTx/>
                <a:latin typeface="Calibri" panose="020F0502020204030204"/>
                <a:ea typeface="+mn-ea"/>
                <a:cs typeface="+mn-cs"/>
              </a:rPr>
              <a:t>235</a:t>
            </a: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t>U = 1,73 </a:t>
            </a:r>
            <a:r>
              <a:rPr kumimoji="0" lang="cs-CZ" sz="2400" b="1" i="0" u="sng" strike="noStrike" kern="1200" cap="none" spc="0" normalizeH="0" baseline="0" noProof="0" dirty="0" err="1">
                <a:ln>
                  <a:noFill/>
                </a:ln>
                <a:solidFill>
                  <a:srgbClr val="FF0000"/>
                </a:solidFill>
                <a:effectLst/>
                <a:uLnTx/>
                <a:uFillTx/>
                <a:latin typeface="Calibri" panose="020F0502020204030204"/>
                <a:ea typeface="+mn-ea"/>
                <a:cs typeface="+mn-cs"/>
              </a:rPr>
              <a:t>G</a:t>
            </a:r>
            <a:r>
              <a:rPr kumimoji="0" lang="cs-CZ" sz="2400" b="1" i="0" u="none" strike="noStrike" kern="1200" cap="none" spc="0" normalizeH="0" baseline="0" noProof="0" dirty="0" err="1">
                <a:ln>
                  <a:noFill/>
                </a:ln>
                <a:solidFill>
                  <a:prstClr val="black"/>
                </a:solidFill>
                <a:effectLst/>
                <a:uLnTx/>
                <a:uFillTx/>
                <a:latin typeface="Calibri" panose="020F0502020204030204"/>
                <a:ea typeface="+mn-ea"/>
                <a:cs typeface="+mn-cs"/>
              </a:rPr>
              <a:t>eV</a:t>
            </a:r>
            <a:endParaRPr kumimoji="0" lang="cs-CZ"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ovéPole 23">
            <a:extLst>
              <a:ext uri="{FF2B5EF4-FFF2-40B4-BE49-F238E27FC236}">
                <a16:creationId xmlns:a16="http://schemas.microsoft.com/office/drawing/2014/main" id="{39A53BB3-2D22-4EDF-B57A-B8FB48ECD855}"/>
              </a:ext>
            </a:extLst>
          </p:cNvPr>
          <p:cNvSpPr txBox="1"/>
          <p:nvPr/>
        </p:nvSpPr>
        <p:spPr>
          <a:xfrm>
            <a:off x="2483574" y="5911468"/>
            <a:ext cx="647228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Vazebná energie na 1 nukleon</a:t>
            </a:r>
            <a:endParaRPr kumimoji="0" lang="cs-CZ"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ovéPole 19">
            <a:extLst>
              <a:ext uri="{FF2B5EF4-FFF2-40B4-BE49-F238E27FC236}">
                <a16:creationId xmlns:a16="http://schemas.microsoft.com/office/drawing/2014/main" id="{63D631F9-893F-4D2B-9B94-ABE1AEAD3C3A}"/>
              </a:ext>
            </a:extLst>
          </p:cNvPr>
          <p:cNvSpPr txBox="1"/>
          <p:nvPr/>
        </p:nvSpPr>
        <p:spPr>
          <a:xfrm>
            <a:off x="699714" y="4098925"/>
            <a:ext cx="6097002" cy="923330"/>
          </a:xfrm>
          <a:prstGeom prst="rect">
            <a:avLst/>
          </a:prstGeom>
          <a:noFill/>
        </p:spPr>
        <p:txBody>
          <a:bodyPr wrap="square">
            <a:spAutoFit/>
          </a:bodyPr>
          <a:lstStyle/>
          <a:p>
            <a:r>
              <a:rPr lang="cs-CZ" b="1" dirty="0"/>
              <a:t>Pro srovnání: vazebná energie atomu nepřevyšuje 0,12 </a:t>
            </a:r>
            <a:r>
              <a:rPr lang="cs-CZ" b="1" dirty="0" err="1"/>
              <a:t>MeV</a:t>
            </a:r>
            <a:r>
              <a:rPr lang="cs-CZ" b="1" dirty="0"/>
              <a:t>, vazebná energie elektronu v atomu vodíku je 13,6 </a:t>
            </a:r>
            <a:r>
              <a:rPr lang="cs-CZ" b="1" dirty="0" err="1"/>
              <a:t>eV.</a:t>
            </a:r>
            <a:r>
              <a:rPr lang="cs-CZ" b="1" dirty="0"/>
              <a:t> Vazebná energie atomů v molekulách je pouze několik eV</a:t>
            </a:r>
            <a:endParaRPr lang="cs-CZ" dirty="0"/>
          </a:p>
        </p:txBody>
      </p:sp>
    </p:spTree>
    <p:extLst>
      <p:ext uri="{BB962C8B-B14F-4D97-AF65-F5344CB8AC3E}">
        <p14:creationId xmlns:p14="http://schemas.microsoft.com/office/powerpoint/2010/main" val="4157117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a:extLst>
              <a:ext uri="{FF2B5EF4-FFF2-40B4-BE49-F238E27FC236}">
                <a16:creationId xmlns:a16="http://schemas.microsoft.com/office/drawing/2014/main" id="{C195AD87-7332-4FAB-850C-DBB29DCA22C1}"/>
              </a:ext>
            </a:extLst>
          </p:cNvPr>
          <p:cNvSpPr/>
          <p:nvPr/>
        </p:nvSpPr>
        <p:spPr>
          <a:xfrm>
            <a:off x="0" y="1"/>
            <a:ext cx="12192000" cy="921064"/>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6049" name="Picture 1"/>
          <p:cNvPicPr>
            <a:picLocks noChangeAspect="1" noChangeArrowheads="1"/>
          </p:cNvPicPr>
          <p:nvPr/>
        </p:nvPicPr>
        <p:blipFill>
          <a:blip r:embed="rId2" cstate="print">
            <a:lum bright="40000" contrast="40000"/>
          </a:blip>
          <a:srcRect l="14913" t="5436" r="14007" b="10523"/>
          <a:stretch>
            <a:fillRect/>
          </a:stretch>
        </p:blipFill>
        <p:spPr bwMode="auto">
          <a:xfrm rot="16200000">
            <a:off x="7435785" y="2863310"/>
            <a:ext cx="2918962" cy="4601655"/>
          </a:xfrm>
          <a:prstGeom prst="rect">
            <a:avLst/>
          </a:prstGeom>
          <a:noFill/>
          <a:ln w="9525">
            <a:noFill/>
            <a:miter lim="800000"/>
            <a:headEnd/>
            <a:tailEnd/>
          </a:ln>
        </p:spPr>
      </p:pic>
      <p:sp>
        <p:nvSpPr>
          <p:cNvPr id="2" name="Nadpis 1"/>
          <p:cNvSpPr>
            <a:spLocks noGrp="1"/>
          </p:cNvSpPr>
          <p:nvPr>
            <p:ph type="title"/>
          </p:nvPr>
        </p:nvSpPr>
        <p:spPr>
          <a:xfrm>
            <a:off x="2152650" y="102537"/>
            <a:ext cx="7886700" cy="780845"/>
          </a:xfrm>
        </p:spPr>
        <p:txBody>
          <a:bodyPr>
            <a:normAutofit/>
          </a:bodyPr>
          <a:lstStyle/>
          <a:p>
            <a:r>
              <a:rPr lang="cs-CZ" sz="3600" b="1" dirty="0">
                <a:solidFill>
                  <a:schemeClr val="bg1"/>
                </a:solidFill>
              </a:rPr>
              <a:t>HMOTNOST A VAZEBNÁ ENERGIE JÁDRA</a:t>
            </a:r>
          </a:p>
        </p:txBody>
      </p:sp>
      <p:sp>
        <p:nvSpPr>
          <p:cNvPr id="3" name="Zástupný symbol pro obsah 2"/>
          <p:cNvSpPr>
            <a:spLocks noGrp="1"/>
          </p:cNvSpPr>
          <p:nvPr>
            <p:ph idx="1"/>
          </p:nvPr>
        </p:nvSpPr>
        <p:spPr>
          <a:xfrm>
            <a:off x="671215" y="890650"/>
            <a:ext cx="10616580" cy="5967350"/>
          </a:xfrm>
        </p:spPr>
        <p:txBody>
          <a:bodyPr>
            <a:noAutofit/>
          </a:bodyPr>
          <a:lstStyle/>
          <a:p>
            <a:pPr>
              <a:lnSpc>
                <a:spcPct val="120000"/>
              </a:lnSpc>
            </a:pPr>
            <a:r>
              <a:rPr lang="cs-CZ" sz="2400" b="1" dirty="0">
                <a:solidFill>
                  <a:srgbClr val="FF0000"/>
                </a:solidFill>
              </a:rPr>
              <a:t>Střední vazebná energie na nukleon</a:t>
            </a:r>
            <a:r>
              <a:rPr lang="cs-CZ" sz="1800" b="1" dirty="0">
                <a:solidFill>
                  <a:srgbClr val="FF0000"/>
                </a:solidFill>
              </a:rPr>
              <a:t>:</a:t>
            </a:r>
            <a:r>
              <a:rPr lang="cs-CZ" sz="1800" b="1" dirty="0">
                <a:solidFill>
                  <a:srgbClr val="0070C0"/>
                </a:solidFill>
              </a:rPr>
              <a:t> </a:t>
            </a:r>
            <a:r>
              <a:rPr lang="cs-CZ" b="1" dirty="0">
                <a:solidFill>
                  <a:srgbClr val="FF0000"/>
                </a:solidFill>
                <a:latin typeface="Symbol" panose="05050102010706020507" pitchFamily="18" charset="2"/>
              </a:rPr>
              <a:t>e</a:t>
            </a:r>
            <a:r>
              <a:rPr lang="cs-CZ" b="1" dirty="0">
                <a:solidFill>
                  <a:srgbClr val="FF0000"/>
                </a:solidFill>
              </a:rPr>
              <a:t> = E</a:t>
            </a:r>
            <a:r>
              <a:rPr lang="cs-CZ" b="1" baseline="-25000" dirty="0">
                <a:solidFill>
                  <a:srgbClr val="FF0000"/>
                </a:solidFill>
              </a:rPr>
              <a:t>v</a:t>
            </a:r>
            <a:r>
              <a:rPr lang="cs-CZ" b="1" dirty="0">
                <a:solidFill>
                  <a:srgbClr val="FF0000"/>
                </a:solidFill>
              </a:rPr>
              <a:t>/A</a:t>
            </a:r>
          </a:p>
          <a:p>
            <a:pPr>
              <a:lnSpc>
                <a:spcPct val="120000"/>
              </a:lnSpc>
            </a:pPr>
            <a:r>
              <a:rPr lang="cs-CZ" sz="1800" b="1" dirty="0">
                <a:solidFill>
                  <a:srgbClr val="0070C0"/>
                </a:solidFill>
              </a:rPr>
              <a:t>tj. v podstatě energie potřebná k uvolnění jednoho nukleonu z jádra</a:t>
            </a:r>
          </a:p>
          <a:p>
            <a:pPr>
              <a:spcBef>
                <a:spcPct val="50000"/>
              </a:spcBef>
            </a:pPr>
            <a:r>
              <a:rPr lang="en-US" altLang="cs-CZ" sz="2000" dirty="0" err="1"/>
              <a:t>Separační</a:t>
            </a:r>
            <a:r>
              <a:rPr lang="en-US" altLang="cs-CZ" sz="2000" dirty="0"/>
              <a:t> </a:t>
            </a:r>
            <a:r>
              <a:rPr lang="en-US" altLang="cs-CZ" sz="2000" dirty="0" err="1"/>
              <a:t>energie</a:t>
            </a:r>
            <a:r>
              <a:rPr lang="en-US" altLang="cs-CZ" sz="2000" dirty="0"/>
              <a:t>:</a:t>
            </a:r>
          </a:p>
          <a:p>
            <a:pPr lvl="1">
              <a:spcBef>
                <a:spcPct val="50000"/>
              </a:spcBef>
              <a:buNone/>
            </a:pPr>
            <a:r>
              <a:rPr lang="en-US" altLang="cs-CZ" sz="1600" dirty="0" err="1"/>
              <a:t>S</a:t>
            </a:r>
            <a:r>
              <a:rPr lang="en-US" altLang="cs-CZ" sz="1600" baseline="-25000" dirty="0" err="1"/>
              <a:t>p</a:t>
            </a:r>
            <a:r>
              <a:rPr lang="en-US" altLang="cs-CZ" sz="1600" dirty="0"/>
              <a:t> = </a:t>
            </a:r>
            <a:r>
              <a:rPr lang="cs-CZ" sz="1600" b="1" dirty="0">
                <a:solidFill>
                  <a:srgbClr val="0070C0"/>
                </a:solidFill>
              </a:rPr>
              <a:t>E</a:t>
            </a:r>
            <a:r>
              <a:rPr lang="cs-CZ" sz="1600" b="1" baseline="-25000" dirty="0">
                <a:solidFill>
                  <a:srgbClr val="0070C0"/>
                </a:solidFill>
              </a:rPr>
              <a:t>v </a:t>
            </a:r>
            <a:r>
              <a:rPr lang="en-US" altLang="cs-CZ" sz="1600" dirty="0"/>
              <a:t>(A,Z) – </a:t>
            </a:r>
            <a:r>
              <a:rPr lang="cs-CZ" sz="1600" b="1" dirty="0">
                <a:solidFill>
                  <a:srgbClr val="0070C0"/>
                </a:solidFill>
              </a:rPr>
              <a:t>E</a:t>
            </a:r>
            <a:r>
              <a:rPr lang="cs-CZ" sz="1600" b="1" baseline="-25000" dirty="0">
                <a:solidFill>
                  <a:srgbClr val="0070C0"/>
                </a:solidFill>
              </a:rPr>
              <a:t>v</a:t>
            </a:r>
            <a:r>
              <a:rPr lang="en-US" altLang="cs-CZ" sz="1600" dirty="0"/>
              <a:t>(A-1,Z-1)</a:t>
            </a:r>
          </a:p>
          <a:p>
            <a:pPr lvl="1">
              <a:spcBef>
                <a:spcPct val="50000"/>
              </a:spcBef>
              <a:buNone/>
            </a:pPr>
            <a:r>
              <a:rPr lang="en-US" altLang="cs-CZ" sz="1600" dirty="0"/>
              <a:t>S</a:t>
            </a:r>
            <a:r>
              <a:rPr lang="en-US" altLang="cs-CZ" sz="1600" baseline="-25000" dirty="0"/>
              <a:t>n</a:t>
            </a:r>
            <a:r>
              <a:rPr lang="en-US" altLang="cs-CZ" sz="1600" dirty="0"/>
              <a:t> = </a:t>
            </a:r>
            <a:r>
              <a:rPr lang="cs-CZ" sz="1600" b="1" dirty="0">
                <a:solidFill>
                  <a:srgbClr val="0070C0"/>
                </a:solidFill>
              </a:rPr>
              <a:t>E</a:t>
            </a:r>
            <a:r>
              <a:rPr lang="cs-CZ" sz="1600" b="1" baseline="-25000" dirty="0">
                <a:solidFill>
                  <a:srgbClr val="0070C0"/>
                </a:solidFill>
              </a:rPr>
              <a:t>v </a:t>
            </a:r>
            <a:r>
              <a:rPr lang="en-US" altLang="cs-CZ" sz="1600" dirty="0"/>
              <a:t>(A,Z) – </a:t>
            </a:r>
            <a:r>
              <a:rPr lang="cs-CZ" sz="1600" b="1" dirty="0">
                <a:solidFill>
                  <a:srgbClr val="0070C0"/>
                </a:solidFill>
              </a:rPr>
              <a:t>E</a:t>
            </a:r>
            <a:r>
              <a:rPr lang="cs-CZ" sz="1600" b="1" baseline="-25000" dirty="0">
                <a:solidFill>
                  <a:srgbClr val="0070C0"/>
                </a:solidFill>
              </a:rPr>
              <a:t>v</a:t>
            </a:r>
            <a:r>
              <a:rPr lang="en-US" altLang="cs-CZ" sz="1600" dirty="0"/>
              <a:t>(A-1,Z)</a:t>
            </a:r>
            <a:endParaRPr lang="en-US" altLang="cs-CZ" sz="1400" dirty="0"/>
          </a:p>
          <a:p>
            <a:pPr>
              <a:lnSpc>
                <a:spcPct val="120000"/>
              </a:lnSpc>
            </a:pPr>
            <a:endParaRPr lang="cs-CZ" sz="1800" baseline="30000" dirty="0"/>
          </a:p>
          <a:p>
            <a:pPr>
              <a:lnSpc>
                <a:spcPct val="120000"/>
              </a:lnSpc>
            </a:pPr>
            <a:r>
              <a:rPr lang="el-GR" sz="1800" b="1" dirty="0">
                <a:solidFill>
                  <a:srgbClr val="0070C0"/>
                </a:solidFill>
              </a:rPr>
              <a:t>Δ</a:t>
            </a:r>
            <a:r>
              <a:rPr lang="cs-CZ" sz="1800" b="1" dirty="0">
                <a:solidFill>
                  <a:srgbClr val="0070C0"/>
                </a:solidFill>
              </a:rPr>
              <a:t>m </a:t>
            </a:r>
            <a:r>
              <a:rPr lang="cs-CZ" sz="1800" dirty="0"/>
              <a:t>se vyjadřuje v gramech nebo v atomových jednotkách hmotnosti (m</a:t>
            </a:r>
            <a:r>
              <a:rPr lang="cs-CZ" sz="1800" baseline="-25000" dirty="0"/>
              <a:t>u</a:t>
            </a:r>
            <a:r>
              <a:rPr lang="cs-CZ" sz="1800" dirty="0"/>
              <a:t>= 1/12 hmotnosti atomu uhlíku </a:t>
            </a:r>
            <a:r>
              <a:rPr lang="cs-CZ" sz="1800" baseline="30000" dirty="0"/>
              <a:t>12</a:t>
            </a:r>
            <a:r>
              <a:rPr lang="cs-CZ" sz="1800" dirty="0"/>
              <a:t>C),</a:t>
            </a:r>
          </a:p>
          <a:p>
            <a:pPr>
              <a:lnSpc>
                <a:spcPct val="120000"/>
              </a:lnSpc>
            </a:pPr>
            <a:r>
              <a:rPr lang="cs-CZ" sz="1800" b="1" dirty="0">
                <a:solidFill>
                  <a:srgbClr val="0070C0"/>
                </a:solidFill>
              </a:rPr>
              <a:t>E</a:t>
            </a:r>
            <a:r>
              <a:rPr lang="cs-CZ" sz="1800" b="1" baseline="-25000" dirty="0">
                <a:solidFill>
                  <a:srgbClr val="0070C0"/>
                </a:solidFill>
              </a:rPr>
              <a:t>v </a:t>
            </a:r>
            <a:r>
              <a:rPr lang="cs-CZ" sz="1800" dirty="0"/>
              <a:t>se v jaderné fyzice většinou vyjadřuje v [</a:t>
            </a:r>
            <a:r>
              <a:rPr lang="cs-CZ" sz="1800" dirty="0" err="1"/>
              <a:t>MeV</a:t>
            </a:r>
            <a:r>
              <a:rPr lang="cs-CZ" sz="1800" dirty="0"/>
              <a:t>]</a:t>
            </a:r>
          </a:p>
          <a:p>
            <a:pPr>
              <a:lnSpc>
                <a:spcPct val="120000"/>
              </a:lnSpc>
            </a:pPr>
            <a:endParaRPr lang="cs-CZ" sz="1800" dirty="0"/>
          </a:p>
          <a:p>
            <a:pPr>
              <a:lnSpc>
                <a:spcPct val="120000"/>
              </a:lnSpc>
            </a:pPr>
            <a:endParaRPr lang="cs-CZ" sz="1800" dirty="0"/>
          </a:p>
          <a:p>
            <a:pPr>
              <a:lnSpc>
                <a:spcPct val="120000"/>
              </a:lnSpc>
            </a:pPr>
            <a:endParaRPr lang="cs-CZ" sz="1800" dirty="0"/>
          </a:p>
          <a:p>
            <a:pPr>
              <a:lnSpc>
                <a:spcPct val="120000"/>
              </a:lnSpc>
            </a:pPr>
            <a:endParaRPr lang="cs-CZ" sz="1800" dirty="0"/>
          </a:p>
          <a:p>
            <a:pPr>
              <a:lnSpc>
                <a:spcPct val="120000"/>
              </a:lnSpc>
            </a:pPr>
            <a:endParaRPr lang="cs-CZ" sz="1800" dirty="0"/>
          </a:p>
        </p:txBody>
      </p:sp>
      <p:pic>
        <p:nvPicPr>
          <p:cNvPr id="5" name="Obrázek 4"/>
          <p:cNvPicPr>
            <a:picLocks noChangeAspect="1"/>
          </p:cNvPicPr>
          <p:nvPr/>
        </p:nvPicPr>
        <p:blipFill>
          <a:blip r:embed="rId3" cstate="print"/>
          <a:stretch>
            <a:fillRect/>
          </a:stretch>
        </p:blipFill>
        <p:spPr>
          <a:xfrm>
            <a:off x="671214" y="5123497"/>
            <a:ext cx="5444836" cy="1075523"/>
          </a:xfrm>
          <a:prstGeom prst="rect">
            <a:avLst/>
          </a:prstGeom>
        </p:spPr>
      </p:pic>
      <p:sp>
        <p:nvSpPr>
          <p:cNvPr id="6" name="Ovál 5"/>
          <p:cNvSpPr/>
          <p:nvPr/>
        </p:nvSpPr>
        <p:spPr>
          <a:xfrm>
            <a:off x="2147470" y="2320016"/>
            <a:ext cx="1362690" cy="8150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ovéPole 6"/>
          <p:cNvSpPr txBox="1"/>
          <p:nvPr/>
        </p:nvSpPr>
        <p:spPr>
          <a:xfrm>
            <a:off x="3510161" y="2179125"/>
            <a:ext cx="15890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0000"/>
                </a:solidFill>
                <a:effectLst/>
                <a:uLnTx/>
                <a:uFillTx/>
                <a:latin typeface="Calibri" panose="020F0502020204030204"/>
                <a:ea typeface="+mn-ea"/>
                <a:cs typeface="+mn-cs"/>
              </a:rPr>
              <a:t>Energie jádra zbaveného jednoho p</a:t>
            </a:r>
            <a:r>
              <a:rPr kumimoji="0" lang="cs-CZ" sz="1800" b="0" i="0" u="none" strike="noStrike" kern="1200" cap="none" spc="0" normalizeH="0" baseline="30000" noProof="0" dirty="0">
                <a:ln>
                  <a:noFill/>
                </a:ln>
                <a:solidFill>
                  <a:srgbClr val="FF0000"/>
                </a:solidFill>
                <a:effectLst/>
                <a:uLnTx/>
                <a:uFillTx/>
                <a:latin typeface="Calibri" panose="020F0502020204030204"/>
                <a:ea typeface="+mn-ea"/>
                <a:cs typeface="+mn-cs"/>
              </a:rPr>
              <a:t>+</a:t>
            </a:r>
            <a:r>
              <a:rPr kumimoji="0" lang="cs-CZ" sz="1800" b="0" i="0" u="none" strike="noStrike" kern="1200" cap="none" spc="0" normalizeH="0" baseline="0" noProof="0" dirty="0">
                <a:ln>
                  <a:noFill/>
                </a:ln>
                <a:solidFill>
                  <a:srgbClr val="FF0000"/>
                </a:solidFill>
                <a:effectLst/>
                <a:uLnTx/>
                <a:uFillTx/>
                <a:latin typeface="Calibri" panose="020F0502020204030204"/>
                <a:ea typeface="+mn-ea"/>
                <a:cs typeface="+mn-cs"/>
              </a:rPr>
              <a:t> nebo n</a:t>
            </a:r>
            <a:r>
              <a:rPr kumimoji="0" lang="cs-CZ" sz="1800" b="0" i="0" u="none" strike="noStrike" kern="1200" cap="none" spc="0" normalizeH="0" baseline="30000" noProof="0" dirty="0">
                <a:ln>
                  <a:noFill/>
                </a:ln>
                <a:solidFill>
                  <a:srgbClr val="FF0000"/>
                </a:solidFill>
                <a:effectLst/>
                <a:uLnTx/>
                <a:uFillTx/>
                <a:latin typeface="Calibri" panose="020F0502020204030204"/>
                <a:ea typeface="+mn-ea"/>
                <a:cs typeface="+mn-cs"/>
              </a:rPr>
              <a:t>0</a:t>
            </a:r>
          </a:p>
        </p:txBody>
      </p:sp>
      <p:cxnSp>
        <p:nvCxnSpPr>
          <p:cNvPr id="10" name="Přímá spojnice se šipkou 9"/>
          <p:cNvCxnSpPr/>
          <p:nvPr/>
        </p:nvCxnSpPr>
        <p:spPr>
          <a:xfrm>
            <a:off x="5243044" y="4337331"/>
            <a:ext cx="873007" cy="6562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a:off x="4614568" y="4337331"/>
            <a:ext cx="628475" cy="8811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6143005" y="2474064"/>
            <a:ext cx="352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1 eV = 1 . e</a:t>
            </a:r>
            <a:r>
              <a:rPr kumimoji="0" lang="cs-CZ" sz="1800" b="1" i="0" u="none" strike="noStrike" kern="1200" cap="none" spc="0" normalizeH="0" baseline="-25000" noProof="0" dirty="0">
                <a:ln>
                  <a:noFill/>
                </a:ln>
                <a:solidFill>
                  <a:prstClr val="black"/>
                </a:solidFill>
                <a:effectLst/>
                <a:uLnTx/>
                <a:uFillTx/>
                <a:latin typeface="Calibri" panose="020F0502020204030204"/>
                <a:ea typeface="+mn-ea"/>
                <a:cs typeface="+mn-cs"/>
              </a:rPr>
              <a:t>0</a:t>
            </a: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 . 1 . V = 1,602 . 10</a:t>
            </a:r>
            <a:r>
              <a:rPr kumimoji="0" lang="cs-CZ" sz="1800" b="1" i="0" u="none" strike="noStrike" kern="1200" cap="none" spc="0" normalizeH="0" baseline="30000" noProof="0" dirty="0">
                <a:ln>
                  <a:noFill/>
                </a:ln>
                <a:solidFill>
                  <a:prstClr val="black"/>
                </a:solidFill>
                <a:effectLst/>
                <a:uLnTx/>
                <a:uFillTx/>
                <a:latin typeface="Calibri" panose="020F0502020204030204"/>
                <a:ea typeface="+mn-ea"/>
                <a:cs typeface="+mn-cs"/>
              </a:rPr>
              <a:t>-19</a:t>
            </a: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 J</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bdélník 13">
            <a:extLst>
              <a:ext uri="{FF2B5EF4-FFF2-40B4-BE49-F238E27FC236}">
                <a16:creationId xmlns:a16="http://schemas.microsoft.com/office/drawing/2014/main" id="{2D58E77C-FE3D-463E-BA4E-91185FEEFF01}"/>
              </a:ext>
            </a:extLst>
          </p:cNvPr>
          <p:cNvSpPr/>
          <p:nvPr/>
        </p:nvSpPr>
        <p:spPr>
          <a:xfrm>
            <a:off x="0" y="6546574"/>
            <a:ext cx="12192000" cy="31142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13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délník 15">
            <a:extLst>
              <a:ext uri="{FF2B5EF4-FFF2-40B4-BE49-F238E27FC236}">
                <a16:creationId xmlns:a16="http://schemas.microsoft.com/office/drawing/2014/main" id="{ADA0D4D3-414C-4310-B115-72DE10CD0151}"/>
              </a:ext>
            </a:extLst>
          </p:cNvPr>
          <p:cNvSpPr/>
          <p:nvPr/>
        </p:nvSpPr>
        <p:spPr>
          <a:xfrm>
            <a:off x="0" y="1"/>
            <a:ext cx="12192000" cy="97112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2152650" y="121680"/>
            <a:ext cx="7886700" cy="961599"/>
          </a:xfrm>
        </p:spPr>
        <p:txBody>
          <a:bodyPr/>
          <a:lstStyle/>
          <a:p>
            <a:r>
              <a:rPr lang="cs-CZ" sz="3600" b="1" dirty="0">
                <a:solidFill>
                  <a:schemeClr val="bg1"/>
                </a:solidFill>
              </a:rPr>
              <a:t>HMOTNOST A VAZEBNÁ ENERGIE JÁDRA</a:t>
            </a:r>
            <a:endParaRPr lang="cs-CZ" dirty="0">
              <a:solidFill>
                <a:schemeClr val="bg1"/>
              </a:solidFill>
            </a:endParaRPr>
          </a:p>
        </p:txBody>
      </p:sp>
      <p:sp>
        <p:nvSpPr>
          <p:cNvPr id="3" name="Zástupný symbol pro obsah 2"/>
          <p:cNvSpPr>
            <a:spLocks noGrp="1"/>
          </p:cNvSpPr>
          <p:nvPr>
            <p:ph idx="1"/>
          </p:nvPr>
        </p:nvSpPr>
        <p:spPr>
          <a:xfrm>
            <a:off x="431262" y="1337310"/>
            <a:ext cx="4877114" cy="5456301"/>
          </a:xfrm>
        </p:spPr>
        <p:txBody>
          <a:bodyPr>
            <a:noAutofit/>
          </a:bodyPr>
          <a:lstStyle/>
          <a:p>
            <a:r>
              <a:rPr lang="cs-CZ" sz="2200" dirty="0"/>
              <a:t>Obecně je excitační E jádra o 5 – 6 řádů vyšší než excitační energie e- ve valenční sféře atomů nebo molekul </a:t>
            </a:r>
          </a:p>
          <a:p>
            <a:r>
              <a:rPr lang="cs-CZ" sz="2200" dirty="0"/>
              <a:t>Vazbová energie na jeden nukleon </a:t>
            </a:r>
            <a:r>
              <a:rPr lang="cs-CZ" sz="2200" b="1" dirty="0">
                <a:solidFill>
                  <a:srgbClr val="0070C0"/>
                </a:solidFill>
              </a:rPr>
              <a:t>(</a:t>
            </a:r>
            <a:r>
              <a:rPr lang="el-GR" sz="2200" b="1" dirty="0">
                <a:solidFill>
                  <a:srgbClr val="0070C0"/>
                </a:solidFill>
              </a:rPr>
              <a:t>ε</a:t>
            </a:r>
            <a:r>
              <a:rPr lang="cs-CZ" sz="2200" b="1" dirty="0">
                <a:solidFill>
                  <a:srgbClr val="0070C0"/>
                </a:solidFill>
              </a:rPr>
              <a:t>) </a:t>
            </a:r>
            <a:r>
              <a:rPr lang="cs-CZ" sz="2200" dirty="0"/>
              <a:t>zpočátku rychle roste v závislosti na </a:t>
            </a:r>
            <a:r>
              <a:rPr lang="cs-CZ" sz="2200" b="1" dirty="0">
                <a:solidFill>
                  <a:srgbClr val="0070C0"/>
                </a:solidFill>
              </a:rPr>
              <a:t>Z</a:t>
            </a:r>
            <a:r>
              <a:rPr lang="cs-CZ" sz="2200" dirty="0"/>
              <a:t>, </a:t>
            </a:r>
            <a:r>
              <a:rPr lang="cs-CZ" sz="2200" b="1" dirty="0"/>
              <a:t>největší je pro jádra kolem železa</a:t>
            </a:r>
            <a:r>
              <a:rPr lang="cs-CZ" sz="2200" dirty="0"/>
              <a:t>, pak zase mírně klesá</a:t>
            </a:r>
          </a:p>
          <a:p>
            <a:r>
              <a:rPr lang="el-GR" sz="2200" b="1" dirty="0">
                <a:solidFill>
                  <a:srgbClr val="0070C0"/>
                </a:solidFill>
              </a:rPr>
              <a:t>ε </a:t>
            </a:r>
            <a:r>
              <a:rPr lang="cs-CZ" sz="2200" b="1" dirty="0">
                <a:solidFill>
                  <a:srgbClr val="0070C0"/>
                </a:solidFill>
              </a:rPr>
              <a:t> </a:t>
            </a:r>
            <a:r>
              <a:rPr lang="cs-CZ" sz="2200" dirty="0"/>
              <a:t>souvisí jednak se </a:t>
            </a:r>
          </a:p>
          <a:p>
            <a:pPr lvl="1"/>
            <a:r>
              <a:rPr lang="cs-CZ" sz="2200" b="1" dirty="0">
                <a:solidFill>
                  <a:srgbClr val="0070C0"/>
                </a:solidFill>
              </a:rPr>
              <a:t>stabilitou "</a:t>
            </a:r>
            <a:r>
              <a:rPr lang="cs-CZ" sz="2200" b="1" i="1" dirty="0">
                <a:solidFill>
                  <a:srgbClr val="0070C0"/>
                </a:solidFill>
              </a:rPr>
              <a:t>vnější</a:t>
            </a:r>
            <a:r>
              <a:rPr lang="cs-CZ" sz="2200" b="1" dirty="0">
                <a:solidFill>
                  <a:srgbClr val="0070C0"/>
                </a:solidFill>
              </a:rPr>
              <a:t>"</a:t>
            </a:r>
            <a:r>
              <a:rPr lang="cs-CZ" sz="2200" dirty="0"/>
              <a:t> (při dodání energie jádru zvenčí - rozptylem částic ostřelujících jádro),</a:t>
            </a:r>
          </a:p>
          <a:p>
            <a:pPr lvl="1"/>
            <a:r>
              <a:rPr lang="cs-CZ" sz="2200" b="1" dirty="0">
                <a:solidFill>
                  <a:srgbClr val="0070C0"/>
                </a:solidFill>
              </a:rPr>
              <a:t>stabilitou </a:t>
            </a:r>
            <a:r>
              <a:rPr lang="cs-CZ" sz="2200" b="1" i="1" dirty="0">
                <a:solidFill>
                  <a:srgbClr val="0070C0"/>
                </a:solidFill>
              </a:rPr>
              <a:t>„vnitřní“ </a:t>
            </a:r>
            <a:r>
              <a:rPr lang="cs-CZ" sz="2200" dirty="0"/>
              <a:t>(či nestabilitou) působením vnitřních mechanismů      v nukleonech a jejich vazbách</a:t>
            </a:r>
          </a:p>
        </p:txBody>
      </p:sp>
      <p:sp>
        <p:nvSpPr>
          <p:cNvPr id="5" name="TextovéPole 4"/>
          <p:cNvSpPr txBox="1"/>
          <p:nvPr/>
        </p:nvSpPr>
        <p:spPr>
          <a:xfrm>
            <a:off x="5678129" y="4774114"/>
            <a:ext cx="6284098"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Obecně lze konstatovat, že stabilita jader je záležitostí jejich složité vnitřní struktury. </a:t>
            </a:r>
            <a:r>
              <a:rPr kumimoji="0" lang="cs-CZ" sz="1800" b="1" i="0" u="sng" strike="noStrike" kern="1200" cap="none" spc="0" normalizeH="0" baseline="0" noProof="0" dirty="0">
                <a:ln>
                  <a:noFill/>
                </a:ln>
                <a:solidFill>
                  <a:srgbClr val="FF0000"/>
                </a:solidFill>
                <a:effectLst/>
                <a:uLnTx/>
                <a:uFillTx/>
                <a:latin typeface="Calibri" panose="020F0502020204030204"/>
                <a:ea typeface="+mn-ea"/>
                <a:cs typeface="+mn-cs"/>
              </a:rPr>
              <a:t>Podle velikosti vazebné energie jádra vztažené na nukleon </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můžeme jádra rozdělit na: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800" b="1" i="0" u="none" strike="noStrike" kern="1200" cap="none" spc="0" normalizeH="0" baseline="0" noProof="0" dirty="0">
                <a:ln>
                  <a:noFill/>
                </a:ln>
                <a:solidFill>
                  <a:srgbClr val="FF0000"/>
                </a:solidFill>
                <a:effectLst/>
                <a:uLnTx/>
                <a:uFillTx/>
                <a:latin typeface="Calibri" panose="020F0502020204030204"/>
                <a:ea typeface="+mn-ea"/>
                <a:cs typeface="+mn-cs"/>
              </a:rPr>
              <a:t>nukleárně stabilní </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(mají velkou vazebnou energii)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800" b="1" i="0" u="none" strike="noStrike" kern="1200" cap="none" spc="0" normalizeH="0" baseline="0" noProof="0" dirty="0">
                <a:ln>
                  <a:noFill/>
                </a:ln>
                <a:solidFill>
                  <a:srgbClr val="FF0000"/>
                </a:solidFill>
                <a:effectLst/>
                <a:uLnTx/>
                <a:uFillTx/>
                <a:latin typeface="Calibri" panose="020F0502020204030204"/>
                <a:ea typeface="+mn-ea"/>
                <a:cs typeface="+mn-cs"/>
              </a:rPr>
              <a:t>nukleárně labilní</a:t>
            </a:r>
          </a:p>
        </p:txBody>
      </p:sp>
      <p:pic>
        <p:nvPicPr>
          <p:cNvPr id="18" name="Picture 2" descr="http://www.hvezdarnaplzen.cz/wp-content/uploads/2015/09/energie_na_nukleon.jpg"/>
          <p:cNvPicPr>
            <a:picLocks noChangeAspect="1" noChangeArrowheads="1"/>
          </p:cNvPicPr>
          <p:nvPr/>
        </p:nvPicPr>
        <p:blipFill>
          <a:blip r:embed="rId2" cstate="print"/>
          <a:srcRect/>
          <a:stretch>
            <a:fillRect/>
          </a:stretch>
        </p:blipFill>
        <p:spPr bwMode="auto">
          <a:xfrm>
            <a:off x="5652733" y="1434136"/>
            <a:ext cx="5715000" cy="2962276"/>
          </a:xfrm>
          <a:prstGeom prst="rect">
            <a:avLst/>
          </a:prstGeom>
          <a:noFill/>
        </p:spPr>
      </p:pic>
      <p:cxnSp>
        <p:nvCxnSpPr>
          <p:cNvPr id="20" name="Přímá spojovací čára 19"/>
          <p:cNvCxnSpPr/>
          <p:nvPr/>
        </p:nvCxnSpPr>
        <p:spPr>
          <a:xfrm>
            <a:off x="6078071" y="2292377"/>
            <a:ext cx="57445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1"/>
          <p:cNvSpPr>
            <a:spLocks noChangeArrowheads="1"/>
          </p:cNvSpPr>
          <p:nvPr/>
        </p:nvSpPr>
        <p:spPr bwMode="auto">
          <a:xfrm>
            <a:off x="7735279" y="1360507"/>
            <a:ext cx="41841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Fe</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dělí zobrazenou křivku na část vzestupnou (až na několik výjimek u lehkých jader) a mírně sestupnou v oblasti těžších jader. </a:t>
            </a:r>
          </a:p>
        </p:txBody>
      </p:sp>
      <p:cxnSp>
        <p:nvCxnSpPr>
          <p:cNvPr id="23" name="Přímá spojovací šipka 22"/>
          <p:cNvCxnSpPr/>
          <p:nvPr/>
        </p:nvCxnSpPr>
        <p:spPr>
          <a:xfrm flipH="1">
            <a:off x="7315200" y="1539342"/>
            <a:ext cx="462579" cy="3872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Obdélník 23"/>
          <p:cNvSpPr/>
          <p:nvPr/>
        </p:nvSpPr>
        <p:spPr>
          <a:xfrm>
            <a:off x="9432040" y="1804049"/>
            <a:ext cx="23246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FF0000"/>
                </a:solidFill>
                <a:effectLst/>
                <a:uLnTx/>
                <a:uFillTx/>
                <a:latin typeface="Calibri" panose="020F0502020204030204"/>
                <a:ea typeface="+mn-ea"/>
                <a:cs typeface="+mn-cs"/>
              </a:rPr>
              <a:t>ε</a:t>
            </a:r>
            <a:r>
              <a:rPr kumimoji="0" lang="cs-CZ" sz="2800" b="1" i="0" u="none" strike="noStrike" kern="1200" cap="none" spc="0" normalizeH="0" baseline="0" noProof="0" dirty="0">
                <a:ln>
                  <a:noFill/>
                </a:ln>
                <a:solidFill>
                  <a:srgbClr val="FF0000"/>
                </a:solidFill>
                <a:effectLst/>
                <a:uLnTx/>
                <a:uFillTx/>
                <a:latin typeface="Calibri" panose="020F0502020204030204"/>
                <a:ea typeface="+mn-ea"/>
                <a:cs typeface="+mn-cs"/>
              </a:rPr>
              <a:t> &gt; 8; </a:t>
            </a:r>
            <a:r>
              <a:rPr kumimoji="0" lang="cs-CZ" sz="1800" b="1" i="0" u="none" strike="noStrike" kern="1200" cap="none" spc="0" normalizeH="0" baseline="0" noProof="0" dirty="0">
                <a:ln>
                  <a:noFill/>
                </a:ln>
                <a:solidFill>
                  <a:srgbClr val="FF0000"/>
                </a:solidFill>
                <a:effectLst/>
                <a:uLnTx/>
                <a:uFillTx/>
                <a:latin typeface="Calibri" panose="020F0502020204030204"/>
                <a:ea typeface="+mn-ea"/>
                <a:cs typeface="+mn-cs"/>
              </a:rPr>
              <a:t>N = 30 až 150</a:t>
            </a:r>
            <a:endParaRPr kumimoji="0" lang="cs-CZ"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6" name="TextovéPole 25"/>
          <p:cNvSpPr txBox="1"/>
          <p:nvPr/>
        </p:nvSpPr>
        <p:spPr>
          <a:xfrm>
            <a:off x="6251259" y="1189762"/>
            <a:ext cx="168555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srgbClr val="FF0000"/>
                </a:solidFill>
                <a:effectLst/>
                <a:uLnTx/>
                <a:uFillTx/>
                <a:latin typeface="Calibri" panose="020F0502020204030204"/>
                <a:ea typeface="+mn-ea"/>
                <a:cs typeface="+mn-cs"/>
              </a:rPr>
              <a:t>Nejstabilnější kolem </a:t>
            </a:r>
            <a:r>
              <a:rPr kumimoji="0" lang="cs-CZ" sz="1400" b="1" i="0" u="none" strike="noStrike" kern="1200" cap="none" spc="0" normalizeH="0" baseline="0" noProof="0" dirty="0" err="1">
                <a:ln>
                  <a:noFill/>
                </a:ln>
                <a:solidFill>
                  <a:srgbClr val="FF0000"/>
                </a:solidFill>
                <a:effectLst/>
                <a:uLnTx/>
                <a:uFillTx/>
                <a:latin typeface="Calibri" panose="020F0502020204030204"/>
                <a:ea typeface="+mn-ea"/>
                <a:cs typeface="+mn-cs"/>
              </a:rPr>
              <a:t>Fe</a:t>
            </a:r>
            <a:r>
              <a:rPr kumimoji="0" lang="cs-CZ" sz="1400" b="1" i="0" u="none" strike="noStrike" kern="1200" cap="none" spc="0" normalizeH="0" baseline="0" noProof="0" dirty="0">
                <a:ln>
                  <a:noFill/>
                </a:ln>
                <a:solidFill>
                  <a:srgbClr val="FF0000"/>
                </a:solidFill>
                <a:effectLst/>
                <a:uLnTx/>
                <a:uFillTx/>
                <a:latin typeface="Calibri" panose="020F0502020204030204"/>
                <a:ea typeface="+mn-ea"/>
                <a:cs typeface="+mn-cs"/>
              </a:rPr>
              <a:t> (cca. A = 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Obdélník 26"/>
          <p:cNvSpPr/>
          <p:nvPr/>
        </p:nvSpPr>
        <p:spPr>
          <a:xfrm>
            <a:off x="11204177" y="3973096"/>
            <a:ext cx="4026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1" i="0" u="none" strike="noStrike" kern="1200" cap="none" spc="0" normalizeH="0" baseline="0" noProof="0" dirty="0">
                <a:ln>
                  <a:noFill/>
                </a:ln>
                <a:solidFill>
                  <a:srgbClr val="0070C0"/>
                </a:solidFill>
                <a:effectLst/>
                <a:uLnTx/>
                <a:uFillTx/>
                <a:latin typeface="Calibri" panose="020F0502020204030204"/>
                <a:ea typeface="+mn-ea"/>
                <a:cs typeface="+mn-cs"/>
              </a:rPr>
              <a:t>A</a:t>
            </a:r>
          </a:p>
        </p:txBody>
      </p:sp>
      <p:sp>
        <p:nvSpPr>
          <p:cNvPr id="28" name="Obdélník 27"/>
          <p:cNvSpPr/>
          <p:nvPr/>
        </p:nvSpPr>
        <p:spPr>
          <a:xfrm>
            <a:off x="5471433" y="1081505"/>
            <a:ext cx="34817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0070C0"/>
                </a:solidFill>
                <a:effectLst/>
                <a:uLnTx/>
                <a:uFillTx/>
                <a:latin typeface="Calibri" panose="020F0502020204030204"/>
                <a:ea typeface="+mn-ea"/>
                <a:cs typeface="+mn-cs"/>
              </a:rPr>
              <a:t>ε</a:t>
            </a:r>
            <a:endParaRPr kumimoji="0" lang="cs-CZ"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Obdélník 28"/>
          <p:cNvSpPr/>
          <p:nvPr/>
        </p:nvSpPr>
        <p:spPr>
          <a:xfrm>
            <a:off x="9950200" y="3042972"/>
            <a:ext cx="16684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FF0000"/>
                </a:solidFill>
                <a:effectLst/>
                <a:uLnTx/>
                <a:uFillTx/>
                <a:latin typeface="Calibri" panose="020F0502020204030204"/>
                <a:ea typeface="+mn-ea"/>
                <a:cs typeface="+mn-cs"/>
              </a:rPr>
              <a:t>N &gt;200, štěpení</a:t>
            </a:r>
            <a:endParaRPr kumimoji="0" lang="cs-CZ"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Obdélník 16">
            <a:extLst>
              <a:ext uri="{FF2B5EF4-FFF2-40B4-BE49-F238E27FC236}">
                <a16:creationId xmlns:a16="http://schemas.microsoft.com/office/drawing/2014/main" id="{FA574EBC-CDA5-42F3-9438-629775A25AB0}"/>
              </a:ext>
            </a:extLst>
          </p:cNvPr>
          <p:cNvSpPr/>
          <p:nvPr/>
        </p:nvSpPr>
        <p:spPr>
          <a:xfrm>
            <a:off x="0" y="6546574"/>
            <a:ext cx="12192000" cy="31142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826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délník 19">
            <a:extLst>
              <a:ext uri="{FF2B5EF4-FFF2-40B4-BE49-F238E27FC236}">
                <a16:creationId xmlns:a16="http://schemas.microsoft.com/office/drawing/2014/main" id="{38732E9A-06C4-4795-8066-6026DD342585}"/>
              </a:ext>
            </a:extLst>
          </p:cNvPr>
          <p:cNvSpPr/>
          <p:nvPr/>
        </p:nvSpPr>
        <p:spPr>
          <a:xfrm>
            <a:off x="0" y="0"/>
            <a:ext cx="12192000" cy="110088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838199" y="13949"/>
            <a:ext cx="10887635" cy="1325563"/>
          </a:xfrm>
        </p:spPr>
        <p:txBody>
          <a:bodyPr/>
          <a:lstStyle/>
          <a:p>
            <a:r>
              <a:rPr lang="cs-CZ" sz="3600" b="1" dirty="0">
                <a:solidFill>
                  <a:schemeClr val="bg1"/>
                </a:solidFill>
              </a:rPr>
              <a:t>HMOTNOST A VAZEBNÁ ENERGIE JÁDRA – fúze vs. štěpení</a:t>
            </a:r>
            <a:endParaRPr lang="cs-CZ" dirty="0">
              <a:solidFill>
                <a:schemeClr val="bg1"/>
              </a:solidFill>
            </a:endParaRPr>
          </a:p>
        </p:txBody>
      </p:sp>
      <p:pic>
        <p:nvPicPr>
          <p:cNvPr id="6" name="Zástupný symbol pro obsah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53" y="1899690"/>
            <a:ext cx="4344048" cy="3965275"/>
          </a:xfrm>
          <a:prstGeom prst="rect">
            <a:avLst/>
          </a:prstGeom>
        </p:spPr>
      </p:pic>
      <p:pic>
        <p:nvPicPr>
          <p:cNvPr id="18" name="Obrázek 17">
            <a:extLst>
              <a:ext uri="{FF2B5EF4-FFF2-40B4-BE49-F238E27FC236}">
                <a16:creationId xmlns:a16="http://schemas.microsoft.com/office/drawing/2014/main" id="{270F6B66-C95E-4F99-A44D-8C2FBE3DF859}"/>
              </a:ext>
            </a:extLst>
          </p:cNvPr>
          <p:cNvPicPr>
            <a:picLocks noChangeAspect="1"/>
          </p:cNvPicPr>
          <p:nvPr/>
        </p:nvPicPr>
        <p:blipFill>
          <a:blip r:embed="rId3"/>
          <a:stretch>
            <a:fillRect/>
          </a:stretch>
        </p:blipFill>
        <p:spPr>
          <a:xfrm>
            <a:off x="5399784" y="1848143"/>
            <a:ext cx="6326050" cy="4068370"/>
          </a:xfrm>
          <a:prstGeom prst="rect">
            <a:avLst/>
          </a:prstGeom>
        </p:spPr>
      </p:pic>
      <p:sp>
        <p:nvSpPr>
          <p:cNvPr id="19" name="Obdélník 18">
            <a:extLst>
              <a:ext uri="{FF2B5EF4-FFF2-40B4-BE49-F238E27FC236}">
                <a16:creationId xmlns:a16="http://schemas.microsoft.com/office/drawing/2014/main" id="{A186EDD8-2608-460A-B37D-F56A138D06B1}"/>
              </a:ext>
            </a:extLst>
          </p:cNvPr>
          <p:cNvSpPr/>
          <p:nvPr/>
        </p:nvSpPr>
        <p:spPr>
          <a:xfrm>
            <a:off x="0" y="6546574"/>
            <a:ext cx="12192000" cy="31142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60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1DE6A4-0B4F-40D3-919F-3A61D1C3B061}"/>
              </a:ext>
            </a:extLst>
          </p:cNvPr>
          <p:cNvSpPr>
            <a:spLocks noGrp="1"/>
          </p:cNvSpPr>
          <p:nvPr>
            <p:ph type="title"/>
          </p:nvPr>
        </p:nvSpPr>
        <p:spPr>
          <a:xfrm>
            <a:off x="838200" y="225981"/>
            <a:ext cx="10515600" cy="854073"/>
          </a:xfrm>
        </p:spPr>
        <p:txBody>
          <a:bodyPr/>
          <a:lstStyle/>
          <a:p>
            <a:r>
              <a:rPr lang="cs-CZ" sz="4400" b="1" dirty="0"/>
              <a:t>Silná j. interakce</a:t>
            </a:r>
            <a:endParaRPr lang="cs-CZ" dirty="0"/>
          </a:p>
        </p:txBody>
      </p:sp>
      <p:sp>
        <p:nvSpPr>
          <p:cNvPr id="3" name="Zástupný obsah 2">
            <a:extLst>
              <a:ext uri="{FF2B5EF4-FFF2-40B4-BE49-F238E27FC236}">
                <a16:creationId xmlns:a16="http://schemas.microsoft.com/office/drawing/2014/main" id="{43FE12AF-637F-4BCA-AE9C-95C090164568}"/>
              </a:ext>
            </a:extLst>
          </p:cNvPr>
          <p:cNvSpPr>
            <a:spLocks noGrp="1"/>
          </p:cNvSpPr>
          <p:nvPr>
            <p:ph idx="1"/>
          </p:nvPr>
        </p:nvSpPr>
        <p:spPr>
          <a:xfrm>
            <a:off x="344905" y="1179793"/>
            <a:ext cx="10537658" cy="5241234"/>
          </a:xfrm>
        </p:spPr>
        <p:txBody>
          <a:bodyPr>
            <a:normAutofit fontScale="70000" lnSpcReduction="20000"/>
          </a:bodyPr>
          <a:lstStyle/>
          <a:p>
            <a:pPr algn="l"/>
            <a:r>
              <a:rPr lang="cs-CZ" sz="2900" b="0" i="0" u="none" strike="noStrike" baseline="0" dirty="0">
                <a:latin typeface="Times New Roman" panose="02020603050405020304" pitchFamily="18" charset="0"/>
              </a:rPr>
              <a:t>Tyto </a:t>
            </a:r>
            <a:r>
              <a:rPr lang="cs-CZ" sz="2900" b="0" i="0" u="none" strike="noStrike" baseline="0" dirty="0">
                <a:latin typeface="TimesNewRoman"/>
              </a:rPr>
              <a:t>č</a:t>
            </a:r>
            <a:r>
              <a:rPr lang="cs-CZ" sz="2900" b="0" i="0" u="none" strike="noStrike" baseline="0" dirty="0">
                <a:latin typeface="Times New Roman" panose="02020603050405020304" pitchFamily="18" charset="0"/>
              </a:rPr>
              <a:t>ástice jsou podle </a:t>
            </a:r>
            <a:r>
              <a:rPr lang="cs-CZ" sz="2900" b="0" i="0" u="none" strike="noStrike" baseline="0" dirty="0" err="1">
                <a:latin typeface="Times New Roman" panose="02020603050405020304" pitchFamily="18" charset="0"/>
              </a:rPr>
              <a:t>Yukawovy</a:t>
            </a:r>
            <a:r>
              <a:rPr lang="cs-CZ" sz="2900" b="0" i="0" u="none" strike="noStrike" baseline="0" dirty="0">
                <a:latin typeface="Times New Roman" panose="02020603050405020304" pitchFamily="18" charset="0"/>
              </a:rPr>
              <a:t> teorie kvantem pole jaderných sil. Známe t</a:t>
            </a:r>
            <a:r>
              <a:rPr lang="cs-CZ" sz="2900" b="0" i="0" u="none" strike="noStrike" baseline="0" dirty="0">
                <a:latin typeface="TimesNewRoman"/>
              </a:rPr>
              <a:t>ř</a:t>
            </a:r>
            <a:r>
              <a:rPr lang="cs-CZ" sz="2900" b="0" i="0" u="none" strike="noStrike" baseline="0" dirty="0">
                <a:latin typeface="Times New Roman" panose="02020603050405020304" pitchFamily="18" charset="0"/>
              </a:rPr>
              <a:t>i typy mezon</a:t>
            </a:r>
            <a:r>
              <a:rPr lang="cs-CZ" sz="2900" b="0" i="0" u="none" strike="noStrike" baseline="0" dirty="0">
                <a:latin typeface="TimesNewRoman"/>
              </a:rPr>
              <a:t>ů </a:t>
            </a:r>
            <a:r>
              <a:rPr lang="cs-CZ" sz="2900" b="0" i="0" u="none" strike="noStrike" baseline="0" dirty="0">
                <a:latin typeface="Symbol" panose="05050102010706020507" pitchFamily="18" charset="2"/>
              </a:rPr>
              <a:t>p </a:t>
            </a:r>
            <a:r>
              <a:rPr lang="cs-CZ" sz="2900" b="0" i="0" u="none" strike="noStrike" baseline="0" dirty="0">
                <a:latin typeface="Times New Roman" panose="02020603050405020304" pitchFamily="18" charset="0"/>
              </a:rPr>
              <a:t>(</a:t>
            </a:r>
            <a:r>
              <a:rPr lang="cs-CZ" sz="2900" b="1" i="0" u="none" strike="noStrike" baseline="0" dirty="0">
                <a:latin typeface="Times New Roman" panose="02020603050405020304" pitchFamily="18" charset="0"/>
              </a:rPr>
              <a:t>pion</a:t>
            </a:r>
            <a:r>
              <a:rPr lang="cs-CZ" sz="2900" b="1" i="0" u="none" strike="noStrike" baseline="0" dirty="0">
                <a:latin typeface="TimesNewRoman"/>
              </a:rPr>
              <a:t>ů</a:t>
            </a:r>
            <a:r>
              <a:rPr lang="cs-CZ" sz="2900" b="0" i="0" u="none" strike="noStrike" baseline="0" dirty="0">
                <a:latin typeface="Times New Roman" panose="02020603050405020304" pitchFamily="18" charset="0"/>
              </a:rPr>
              <a:t>):</a:t>
            </a:r>
          </a:p>
          <a:p>
            <a:pPr lvl="1"/>
            <a:r>
              <a:rPr lang="cs-CZ" sz="2900" b="0" i="0" u="none" strike="noStrike" baseline="0" dirty="0">
                <a:latin typeface="Times New Roman" panose="02020603050405020304" pitchFamily="18" charset="0"/>
              </a:rPr>
              <a:t>kladn</a:t>
            </a:r>
            <a:r>
              <a:rPr lang="cs-CZ" sz="2900" b="0" i="0" u="none" strike="noStrike" baseline="0" dirty="0">
                <a:latin typeface="TimesNewRoman"/>
              </a:rPr>
              <a:t>ě </a:t>
            </a:r>
            <a:r>
              <a:rPr lang="cs-CZ" sz="2900" b="0" i="0" u="none" strike="noStrike" baseline="0" dirty="0">
                <a:latin typeface="Times New Roman" panose="02020603050405020304" pitchFamily="18" charset="0"/>
              </a:rPr>
              <a:t>elektricky nabitý </a:t>
            </a:r>
            <a:r>
              <a:rPr lang="cs-CZ" sz="2900" b="0" i="0" u="none" strike="noStrike" baseline="0" dirty="0">
                <a:latin typeface="Symbol" panose="05050102010706020507" pitchFamily="18" charset="2"/>
              </a:rPr>
              <a:t>p+</a:t>
            </a:r>
          </a:p>
          <a:p>
            <a:pPr lvl="1"/>
            <a:r>
              <a:rPr lang="cs-CZ" sz="2900" b="0" i="0" u="none" strike="noStrike" baseline="0" dirty="0">
                <a:latin typeface="Times New Roman" panose="02020603050405020304" pitchFamily="18" charset="0"/>
              </a:rPr>
              <a:t>elektricky neutrální </a:t>
            </a:r>
            <a:r>
              <a:rPr lang="cs-CZ" sz="2900" b="0" i="0" u="none" strike="noStrike" baseline="0" dirty="0">
                <a:latin typeface="Symbol" panose="05050102010706020507" pitchFamily="18" charset="2"/>
              </a:rPr>
              <a:t>p0</a:t>
            </a:r>
          </a:p>
          <a:p>
            <a:pPr lvl="1"/>
            <a:r>
              <a:rPr lang="cs-CZ" sz="2900" b="0" i="0" u="none" strike="noStrike" baseline="0" dirty="0">
                <a:latin typeface="Times New Roman" panose="02020603050405020304" pitchFamily="18" charset="0"/>
              </a:rPr>
              <a:t>záporn</a:t>
            </a:r>
            <a:r>
              <a:rPr lang="cs-CZ" sz="2900" b="0" i="0" u="none" strike="noStrike" baseline="0" dirty="0">
                <a:latin typeface="TimesNewRoman"/>
              </a:rPr>
              <a:t>ě </a:t>
            </a:r>
            <a:r>
              <a:rPr lang="cs-CZ" sz="2900" b="0" i="0" u="none" strike="noStrike" baseline="0" dirty="0">
                <a:latin typeface="Times New Roman" panose="02020603050405020304" pitchFamily="18" charset="0"/>
              </a:rPr>
              <a:t>elektricky nabitý </a:t>
            </a:r>
            <a:r>
              <a:rPr lang="cs-CZ" sz="2900" b="0" i="0" u="none" strike="noStrike" baseline="0" dirty="0">
                <a:latin typeface="Symbol" panose="05050102010706020507" pitchFamily="18" charset="2"/>
              </a:rPr>
              <a:t>p-</a:t>
            </a:r>
          </a:p>
          <a:p>
            <a:pPr algn="l"/>
            <a:r>
              <a:rPr lang="cs-CZ" sz="2900" b="0" i="0" u="none" strike="noStrike" baseline="0" dirty="0">
                <a:latin typeface="Times New Roman" panose="02020603050405020304" pitchFamily="18" charset="0"/>
              </a:rPr>
              <a:t>Nukleony v jád</a:t>
            </a:r>
            <a:r>
              <a:rPr lang="cs-CZ" sz="2900" b="0" i="0" u="none" strike="noStrike" baseline="0" dirty="0">
                <a:latin typeface="TimesNewRoman"/>
              </a:rPr>
              <a:t>ř</a:t>
            </a:r>
            <a:r>
              <a:rPr lang="cs-CZ" sz="2900" b="0" i="0" u="none" strike="noStrike" baseline="0" dirty="0">
                <a:latin typeface="Times New Roman" panose="02020603050405020304" pitchFamily="18" charset="0"/>
              </a:rPr>
              <a:t>e si vym</a:t>
            </a:r>
            <a:r>
              <a:rPr lang="cs-CZ" sz="2900" b="0" i="0" u="none" strike="noStrike" baseline="0" dirty="0">
                <a:latin typeface="TimesNewRoman"/>
              </a:rPr>
              <a:t>ěň</a:t>
            </a:r>
            <a:r>
              <a:rPr lang="cs-CZ" sz="2900" b="0" i="0" u="none" strike="noStrike" baseline="0" dirty="0">
                <a:latin typeface="Times New Roman" panose="02020603050405020304" pitchFamily="18" charset="0"/>
              </a:rPr>
              <a:t>ují virtuální piony, což se projeví jako jaderná interakce.</a:t>
            </a:r>
          </a:p>
          <a:p>
            <a:pPr lvl="1"/>
            <a:r>
              <a:rPr lang="cs-CZ" sz="2900" b="0" i="0" u="none" strike="noStrike" baseline="0" dirty="0">
                <a:latin typeface="Times New Roman" panose="02020603050405020304" pitchFamily="18" charset="0"/>
              </a:rPr>
              <a:t>Vysláním nebo pohlcením neutrálního pionu se nem</a:t>
            </a:r>
            <a:r>
              <a:rPr lang="cs-CZ" sz="2900" b="0" i="0" u="none" strike="noStrike" baseline="0" dirty="0">
                <a:latin typeface="TimesNewRoman"/>
              </a:rPr>
              <a:t>ě</a:t>
            </a:r>
            <a:r>
              <a:rPr lang="cs-CZ" sz="2900" b="0" i="0" u="none" strike="noStrike" baseline="0" dirty="0">
                <a:latin typeface="Times New Roman" panose="02020603050405020304" pitchFamily="18" charset="0"/>
              </a:rPr>
              <a:t>ní typ nukleonu.</a:t>
            </a:r>
          </a:p>
          <a:p>
            <a:pPr lvl="1"/>
            <a:r>
              <a:rPr lang="cs-CZ" sz="2900" b="0" i="0" u="none" strike="noStrike" baseline="0" dirty="0">
                <a:latin typeface="Times New Roman" panose="02020603050405020304" pitchFamily="18" charset="0"/>
              </a:rPr>
              <a:t>Vysláním kladného, resp. záporného pionu se m</a:t>
            </a:r>
            <a:r>
              <a:rPr lang="cs-CZ" sz="2900" b="0" i="0" u="none" strike="noStrike" baseline="0" dirty="0">
                <a:latin typeface="TimesNewRoman"/>
              </a:rPr>
              <a:t>ě</a:t>
            </a:r>
            <a:r>
              <a:rPr lang="cs-CZ" sz="2900" b="0" i="0" u="none" strike="noStrike" baseline="0" dirty="0">
                <a:latin typeface="Times New Roman" panose="02020603050405020304" pitchFamily="18" charset="0"/>
              </a:rPr>
              <a:t>ní proton, resp. </a:t>
            </a:r>
            <a:r>
              <a:rPr lang="cs-CZ" sz="2900" dirty="0">
                <a:latin typeface="Times New Roman" panose="02020603050405020304" pitchFamily="18" charset="0"/>
              </a:rPr>
              <a:t>n</a:t>
            </a:r>
            <a:r>
              <a:rPr lang="cs-CZ" sz="2900" b="0" i="0" u="none" strike="noStrike" baseline="0" dirty="0">
                <a:latin typeface="Times New Roman" panose="02020603050405020304" pitchFamily="18" charset="0"/>
              </a:rPr>
              <a:t>eutron na neutron, resp. proton.</a:t>
            </a:r>
          </a:p>
          <a:p>
            <a:pPr lvl="1"/>
            <a:r>
              <a:rPr lang="cs-CZ" sz="2900" b="0" i="0" u="none" strike="noStrike" baseline="0" dirty="0">
                <a:latin typeface="Times New Roman" panose="02020603050405020304" pitchFamily="18" charset="0"/>
              </a:rPr>
              <a:t>Pohlcením kladného, resp. záporného pionu se neutron, resp. proton m</a:t>
            </a:r>
            <a:r>
              <a:rPr lang="cs-CZ" sz="2900" b="0" i="0" u="none" strike="noStrike" baseline="0" dirty="0">
                <a:latin typeface="TimesNewRoman"/>
              </a:rPr>
              <a:t>ě</a:t>
            </a:r>
            <a:r>
              <a:rPr lang="cs-CZ" sz="2900" b="0" i="0" u="none" strike="noStrike" baseline="0" dirty="0">
                <a:latin typeface="Times New Roman" panose="02020603050405020304" pitchFamily="18" charset="0"/>
              </a:rPr>
              <a:t>ní na proton, resp. neutron.</a:t>
            </a:r>
          </a:p>
          <a:p>
            <a:pPr algn="l"/>
            <a:r>
              <a:rPr lang="cs-CZ" sz="2900" b="0" i="0" u="none" strike="noStrike" baseline="0" dirty="0">
                <a:latin typeface="Times New Roman" panose="02020603050405020304" pitchFamily="18" charset="0"/>
              </a:rPr>
              <a:t>Celkový náboj jádra ani po</a:t>
            </a:r>
            <a:r>
              <a:rPr lang="cs-CZ" sz="2900" b="0" i="0" u="none" strike="noStrike" baseline="0" dirty="0">
                <a:latin typeface="TimesNewRoman"/>
              </a:rPr>
              <a:t>č</a:t>
            </a:r>
            <a:r>
              <a:rPr lang="cs-CZ" sz="2900" b="0" i="0" u="none" strike="noStrike" baseline="0" dirty="0">
                <a:latin typeface="Times New Roman" panose="02020603050405020304" pitchFamily="18" charset="0"/>
              </a:rPr>
              <a:t>et nukleon</a:t>
            </a:r>
            <a:r>
              <a:rPr lang="cs-CZ" sz="2900" b="0" i="0" u="none" strike="noStrike" baseline="0" dirty="0">
                <a:latin typeface="TimesNewRoman"/>
              </a:rPr>
              <a:t>ů </a:t>
            </a:r>
            <a:r>
              <a:rPr lang="cs-CZ" sz="2900" b="0" i="0" u="none" strike="noStrike" baseline="0" dirty="0">
                <a:latin typeface="Times New Roman" panose="02020603050405020304" pitchFamily="18" charset="0"/>
              </a:rPr>
              <a:t>se tak p</a:t>
            </a:r>
            <a:r>
              <a:rPr lang="cs-CZ" sz="2900" b="0" i="0" u="none" strike="noStrike" baseline="0" dirty="0">
                <a:latin typeface="TimesNewRoman"/>
              </a:rPr>
              <a:t>ř</a:t>
            </a:r>
            <a:r>
              <a:rPr lang="cs-CZ" sz="2900" b="0" i="0" u="none" strike="noStrike" baseline="0" dirty="0">
                <a:latin typeface="Times New Roman" panose="02020603050405020304" pitchFamily="18" charset="0"/>
              </a:rPr>
              <a:t>i t</a:t>
            </a:r>
            <a:r>
              <a:rPr lang="cs-CZ" sz="2900" b="0" i="0" u="none" strike="noStrike" baseline="0" dirty="0">
                <a:latin typeface="TimesNewRoman"/>
              </a:rPr>
              <a:t>ě</a:t>
            </a:r>
            <a:r>
              <a:rPr lang="cs-CZ" sz="2900" b="0" i="0" u="none" strike="noStrike" baseline="0" dirty="0">
                <a:latin typeface="Times New Roman" panose="02020603050405020304" pitchFamily="18" charset="0"/>
              </a:rPr>
              <a:t>chto procesech nem</a:t>
            </a:r>
            <a:r>
              <a:rPr lang="cs-CZ" sz="2900" b="0" i="0" u="none" strike="noStrike" baseline="0" dirty="0">
                <a:latin typeface="TimesNewRoman"/>
              </a:rPr>
              <a:t>ě</a:t>
            </a:r>
            <a:r>
              <a:rPr lang="cs-CZ" sz="2900" b="0" i="0" u="none" strike="noStrike" baseline="0" dirty="0">
                <a:latin typeface="Times New Roman" panose="02020603050405020304" pitchFamily="18" charset="0"/>
              </a:rPr>
              <a:t>ní.</a:t>
            </a:r>
          </a:p>
          <a:p>
            <a:pPr marL="0" indent="0" algn="l">
              <a:buNone/>
            </a:pPr>
            <a:r>
              <a:rPr lang="cs-CZ" sz="2900" b="1" i="0" u="none" strike="noStrike" baseline="0" dirty="0">
                <a:latin typeface="Times New Roman" panose="02020603050405020304" pitchFamily="18" charset="0"/>
              </a:rPr>
              <a:t>Virtuální </a:t>
            </a:r>
            <a:r>
              <a:rPr lang="cs-CZ" sz="2900" b="0" i="0" u="none" strike="noStrike" baseline="0" dirty="0">
                <a:latin typeface="TimesNewRoman"/>
              </a:rPr>
              <a:t>č</a:t>
            </a:r>
            <a:r>
              <a:rPr lang="cs-CZ" sz="2900" b="1" i="0" u="none" strike="noStrike" baseline="0" dirty="0">
                <a:latin typeface="Times New Roman" panose="02020603050405020304" pitchFamily="18" charset="0"/>
              </a:rPr>
              <a:t>ástice</a:t>
            </a:r>
          </a:p>
          <a:p>
            <a:pPr algn="l"/>
            <a:r>
              <a:rPr lang="cs-CZ" sz="2900" b="0" i="0" u="none" strike="noStrike" baseline="0" dirty="0">
                <a:latin typeface="Times New Roman" panose="02020603050405020304" pitchFamily="18" charset="0"/>
              </a:rPr>
              <a:t>Jsou to </a:t>
            </a:r>
            <a:r>
              <a:rPr lang="cs-CZ" sz="2900" b="0" i="0" u="none" strike="noStrike" baseline="0" dirty="0">
                <a:latin typeface="TimesNewRoman"/>
              </a:rPr>
              <a:t>č</a:t>
            </a:r>
            <a:r>
              <a:rPr lang="cs-CZ" sz="2900" b="0" i="0" u="none" strike="noStrike" baseline="0" dirty="0">
                <a:latin typeface="Times New Roman" panose="02020603050405020304" pitchFamily="18" charset="0"/>
              </a:rPr>
              <a:t>ástice, které na rozdíl od tzv. skute</a:t>
            </a:r>
            <a:r>
              <a:rPr lang="cs-CZ" sz="2900" b="0" i="0" u="none" strike="noStrike" baseline="0" dirty="0">
                <a:latin typeface="TimesNewRoman"/>
              </a:rPr>
              <a:t>č</a:t>
            </a:r>
            <a:r>
              <a:rPr lang="cs-CZ" sz="2900" b="0" i="0" u="none" strike="noStrike" baseline="0" dirty="0">
                <a:latin typeface="Times New Roman" panose="02020603050405020304" pitchFamily="18" charset="0"/>
              </a:rPr>
              <a:t>ných nelze p</a:t>
            </a:r>
            <a:r>
              <a:rPr lang="cs-CZ" sz="2900" b="0" i="0" u="none" strike="noStrike" baseline="0" dirty="0">
                <a:latin typeface="TimesNewRoman"/>
              </a:rPr>
              <a:t>ř</a:t>
            </a:r>
            <a:r>
              <a:rPr lang="cs-CZ" sz="2900" b="0" i="0" u="none" strike="noStrike" baseline="0" dirty="0">
                <a:latin typeface="Times New Roman" panose="02020603050405020304" pitchFamily="18" charset="0"/>
              </a:rPr>
              <a:t>ímo pozorovat, aniž bychom je v procesu m</a:t>
            </a:r>
            <a:r>
              <a:rPr lang="cs-CZ" sz="2900" b="0" i="0" u="none" strike="noStrike" baseline="0" dirty="0">
                <a:latin typeface="TimesNewRoman"/>
              </a:rPr>
              <a:t>ěř</a:t>
            </a:r>
            <a:r>
              <a:rPr lang="cs-CZ" sz="2900" b="0" i="0" u="none" strike="noStrike" baseline="0" dirty="0">
                <a:latin typeface="Times New Roman" panose="02020603050405020304" pitchFamily="18" charset="0"/>
              </a:rPr>
              <a:t>ení zm</a:t>
            </a:r>
            <a:r>
              <a:rPr lang="cs-CZ" sz="2900" b="0" i="0" u="none" strike="noStrike" baseline="0" dirty="0">
                <a:latin typeface="TimesNewRoman"/>
              </a:rPr>
              <a:t>ě</a:t>
            </a:r>
            <a:r>
              <a:rPr lang="cs-CZ" sz="2900" b="0" i="0" u="none" strike="noStrike" baseline="0" dirty="0">
                <a:latin typeface="Times New Roman" panose="02020603050405020304" pitchFamily="18" charset="0"/>
              </a:rPr>
              <a:t>nili na skute</a:t>
            </a:r>
            <a:r>
              <a:rPr lang="cs-CZ" sz="2900" b="0" i="0" u="none" strike="noStrike" baseline="0" dirty="0">
                <a:latin typeface="TimesNewRoman"/>
              </a:rPr>
              <a:t>č</a:t>
            </a:r>
            <a:r>
              <a:rPr lang="cs-CZ" sz="2900" b="0" i="0" u="none" strike="noStrike" baseline="0" dirty="0">
                <a:latin typeface="Times New Roman" panose="02020603050405020304" pitchFamily="18" charset="0"/>
              </a:rPr>
              <a:t>né. Virtuální </a:t>
            </a:r>
            <a:r>
              <a:rPr lang="cs-CZ" sz="2900" b="0" i="0" u="none" strike="noStrike" baseline="0" dirty="0">
                <a:latin typeface="TimesNewRoman"/>
              </a:rPr>
              <a:t>č</a:t>
            </a:r>
            <a:r>
              <a:rPr lang="cs-CZ" sz="2900" b="0" i="0" u="none" strike="noStrike" baseline="0" dirty="0">
                <a:latin typeface="Times New Roman" panose="02020603050405020304" pitchFamily="18" charset="0"/>
              </a:rPr>
              <a:t>ástice existují pouze po dobu, která je kratší než </a:t>
            </a:r>
            <a:r>
              <a:rPr lang="cs-CZ" sz="2900" b="0" i="0" u="none" strike="noStrike" baseline="0" dirty="0">
                <a:latin typeface="TimesNewRoman"/>
              </a:rPr>
              <a:t>č</a:t>
            </a:r>
            <a:r>
              <a:rPr lang="cs-CZ" sz="2900" b="0" i="0" u="none" strike="noStrike" baseline="0" dirty="0">
                <a:latin typeface="Times New Roman" panose="02020603050405020304" pitchFamily="18" charset="0"/>
              </a:rPr>
              <a:t>as nutný ke zm</a:t>
            </a:r>
            <a:r>
              <a:rPr lang="cs-CZ" sz="2900" b="0" i="0" u="none" strike="noStrike" baseline="0" dirty="0">
                <a:latin typeface="TimesNewRoman"/>
              </a:rPr>
              <a:t>ěř</a:t>
            </a:r>
            <a:r>
              <a:rPr lang="cs-CZ" sz="2900" b="0" i="0" u="none" strike="noStrike" baseline="0" dirty="0">
                <a:latin typeface="Times New Roman" panose="02020603050405020304" pitchFamily="18" charset="0"/>
              </a:rPr>
              <a:t>ení jejich energie (podle </a:t>
            </a:r>
            <a:r>
              <a:rPr lang="cs-CZ" sz="2900" b="1" i="1" u="none" strike="noStrike" baseline="0" dirty="0">
                <a:latin typeface="Times New Roman" panose="02020603050405020304" pitchFamily="18" charset="0"/>
              </a:rPr>
              <a:t>relací neur</a:t>
            </a:r>
            <a:r>
              <a:rPr lang="cs-CZ" sz="2900" b="0" i="0" u="none" strike="noStrike" baseline="0" dirty="0">
                <a:latin typeface="TimesNewRoman"/>
              </a:rPr>
              <a:t>č</a:t>
            </a:r>
            <a:r>
              <a:rPr lang="cs-CZ" sz="2900" b="1" i="1" u="none" strike="noStrike" baseline="0" dirty="0">
                <a:latin typeface="Times New Roman" panose="02020603050405020304" pitchFamily="18" charset="0"/>
              </a:rPr>
              <a:t>itosti</a:t>
            </a:r>
            <a:r>
              <a:rPr lang="cs-CZ" sz="2900" b="0" i="0" u="none" strike="noStrike" baseline="0" dirty="0">
                <a:latin typeface="Times New Roman" panose="02020603050405020304" pitchFamily="18" charset="0"/>
              </a:rPr>
              <a:t>).</a:t>
            </a:r>
          </a:p>
          <a:p>
            <a:pPr algn="l"/>
            <a:r>
              <a:rPr lang="cs-CZ" sz="2900" b="0" i="0" u="none" strike="noStrike" baseline="0" dirty="0">
                <a:latin typeface="Times New Roman" panose="02020603050405020304" pitchFamily="18" charset="0"/>
              </a:rPr>
              <a:t>Virtuální </a:t>
            </a:r>
            <a:r>
              <a:rPr lang="cs-CZ" sz="2900" b="0" i="0" u="none" strike="noStrike" baseline="0" dirty="0">
                <a:latin typeface="TimesNewRoman"/>
              </a:rPr>
              <a:t>č</a:t>
            </a:r>
            <a:r>
              <a:rPr lang="cs-CZ" sz="2900" b="0" i="0" u="none" strike="noStrike" baseline="0" dirty="0">
                <a:latin typeface="Times New Roman" panose="02020603050405020304" pitchFamily="18" charset="0"/>
              </a:rPr>
              <a:t>ástice vzniká v páru s p</a:t>
            </a:r>
            <a:r>
              <a:rPr lang="cs-CZ" sz="2900" b="0" i="0" u="none" strike="noStrike" baseline="0" dirty="0">
                <a:latin typeface="TimesNewRoman"/>
              </a:rPr>
              <a:t>ř</a:t>
            </a:r>
            <a:r>
              <a:rPr lang="cs-CZ" sz="2900" b="0" i="0" u="none" strike="noStrike" baseline="0" dirty="0">
                <a:latin typeface="Times New Roman" panose="02020603050405020304" pitchFamily="18" charset="0"/>
              </a:rPr>
              <a:t>íslušnou </a:t>
            </a:r>
            <a:r>
              <a:rPr lang="cs-CZ" sz="2900" b="1" i="1" u="none" strike="noStrike" baseline="0" dirty="0">
                <a:latin typeface="Times New Roman" panose="02020603050405020304" pitchFamily="18" charset="0"/>
              </a:rPr>
              <a:t>anti</a:t>
            </a:r>
            <a:r>
              <a:rPr lang="cs-CZ" sz="2900" b="0" i="0" u="none" strike="noStrike" baseline="0" dirty="0">
                <a:latin typeface="TimesNewRoman"/>
              </a:rPr>
              <a:t>č</a:t>
            </a:r>
            <a:r>
              <a:rPr lang="cs-CZ" sz="2900" b="1" i="1" u="none" strike="noStrike" baseline="0" dirty="0">
                <a:latin typeface="Times New Roman" panose="02020603050405020304" pitchFamily="18" charset="0"/>
              </a:rPr>
              <a:t>ásticí</a:t>
            </a:r>
            <a:r>
              <a:rPr lang="cs-CZ" sz="2900" b="0" i="0" u="none" strike="noStrike" baseline="0" dirty="0">
                <a:latin typeface="Times New Roman" panose="02020603050405020304" pitchFamily="18" charset="0"/>
              </a:rPr>
              <a:t>, která má stejnou </a:t>
            </a:r>
            <a:r>
              <a:rPr lang="cs-CZ" sz="2900" b="1" i="1" u="none" strike="noStrike" baseline="0" dirty="0">
                <a:latin typeface="Times New Roman" panose="02020603050405020304" pitchFamily="18" charset="0"/>
              </a:rPr>
              <a:t>klidovou hmotnost</a:t>
            </a:r>
            <a:r>
              <a:rPr lang="cs-CZ" sz="2900" b="1" i="0" u="none" strike="noStrike" baseline="0" dirty="0">
                <a:latin typeface="Times New Roman" panose="02020603050405020304" pitchFamily="18" charset="0"/>
              </a:rPr>
              <a:t>, </a:t>
            </a:r>
            <a:r>
              <a:rPr lang="cs-CZ" sz="2900" b="0" i="0" u="none" strike="noStrike" baseline="0" dirty="0">
                <a:latin typeface="Times New Roman" panose="02020603050405020304" pitchFamily="18" charset="0"/>
              </a:rPr>
              <a:t>ale opa</a:t>
            </a:r>
            <a:r>
              <a:rPr lang="cs-CZ" sz="2900" b="0" i="0" u="none" strike="noStrike" baseline="0" dirty="0">
                <a:latin typeface="TimesNewRoman"/>
              </a:rPr>
              <a:t>č</a:t>
            </a:r>
            <a:r>
              <a:rPr lang="cs-CZ" sz="2900" b="0" i="0" u="none" strike="noStrike" baseline="0" dirty="0">
                <a:latin typeface="Times New Roman" panose="02020603050405020304" pitchFamily="18" charset="0"/>
              </a:rPr>
              <a:t>né hodnoty n</a:t>
            </a:r>
            <a:r>
              <a:rPr lang="cs-CZ" sz="2900" b="0" i="0" u="none" strike="noStrike" baseline="0" dirty="0">
                <a:latin typeface="TimesNewRoman"/>
              </a:rPr>
              <a:t>ě</a:t>
            </a:r>
            <a:r>
              <a:rPr lang="cs-CZ" sz="2900" b="0" i="0" u="none" strike="noStrike" baseline="0" dirty="0">
                <a:latin typeface="Times New Roman" panose="02020603050405020304" pitchFamily="18" charset="0"/>
              </a:rPr>
              <a:t>kterých veli</a:t>
            </a:r>
            <a:r>
              <a:rPr lang="cs-CZ" sz="2900" b="0" i="0" u="none" strike="noStrike" baseline="0" dirty="0">
                <a:latin typeface="TimesNewRoman"/>
              </a:rPr>
              <a:t>č</a:t>
            </a:r>
            <a:r>
              <a:rPr lang="cs-CZ" sz="2900" b="0" i="0" u="none" strike="noStrike" baseline="0" dirty="0">
                <a:latin typeface="Times New Roman" panose="02020603050405020304" pitchFamily="18" charset="0"/>
              </a:rPr>
              <a:t>in, které se </a:t>
            </a:r>
            <a:r>
              <a:rPr lang="pl-PL" sz="2900" b="0" i="0" u="none" strike="noStrike" baseline="0" dirty="0">
                <a:latin typeface="Times New Roman" panose="02020603050405020304" pitchFamily="18" charset="0"/>
              </a:rPr>
              <a:t>zachovávají, jako je nap</a:t>
            </a:r>
            <a:r>
              <a:rPr lang="pl-PL" sz="2900" b="0" i="0" u="none" strike="noStrike" baseline="0" dirty="0">
                <a:latin typeface="TimesNewRoman"/>
              </a:rPr>
              <a:t>ř</a:t>
            </a:r>
            <a:r>
              <a:rPr lang="pl-PL" sz="2900" b="0" i="0" u="none" strike="noStrike" baseline="0" dirty="0">
                <a:latin typeface="Times New Roman" panose="02020603050405020304" pitchFamily="18" charset="0"/>
              </a:rPr>
              <a:t>. </a:t>
            </a:r>
            <a:r>
              <a:rPr lang="pl-PL" sz="2900" b="1" i="1" u="none" strike="noStrike" baseline="0" dirty="0">
                <a:latin typeface="Times New Roman" panose="02020603050405020304" pitchFamily="18" charset="0"/>
              </a:rPr>
              <a:t>elektrický náboj</a:t>
            </a:r>
            <a:r>
              <a:rPr lang="pl-PL" sz="2900" b="0" i="0" u="none" strike="noStrike" baseline="0" dirty="0">
                <a:latin typeface="Times New Roman" panose="02020603050405020304" pitchFamily="18" charset="0"/>
              </a:rPr>
              <a:t>.</a:t>
            </a:r>
            <a:endParaRPr lang="cs-CZ" sz="2900" dirty="0"/>
          </a:p>
          <a:p>
            <a:pPr algn="l"/>
            <a:endParaRPr lang="cs-CZ" dirty="0"/>
          </a:p>
        </p:txBody>
      </p:sp>
    </p:spTree>
    <p:extLst>
      <p:ext uri="{BB962C8B-B14F-4D97-AF65-F5344CB8AC3E}">
        <p14:creationId xmlns:p14="http://schemas.microsoft.com/office/powerpoint/2010/main" val="6579759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a:extLst>
              <a:ext uri="{FF2B5EF4-FFF2-40B4-BE49-F238E27FC236}">
                <a16:creationId xmlns:a16="http://schemas.microsoft.com/office/drawing/2014/main" id="{1E3FA0F4-C00D-4127-8B68-717EB67DF0D2}"/>
              </a:ext>
            </a:extLst>
          </p:cNvPr>
          <p:cNvSpPr/>
          <p:nvPr/>
        </p:nvSpPr>
        <p:spPr>
          <a:xfrm>
            <a:off x="0" y="0"/>
            <a:ext cx="12192000" cy="102841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2922" y="1158312"/>
            <a:ext cx="5139296" cy="2647108"/>
          </a:xfrm>
          <a:prstGeom prst="rect">
            <a:avLst/>
          </a:prstGeom>
        </p:spPr>
      </p:pic>
      <p:sp>
        <p:nvSpPr>
          <p:cNvPr id="2" name="Nadpis 1"/>
          <p:cNvSpPr>
            <a:spLocks noGrp="1"/>
          </p:cNvSpPr>
          <p:nvPr>
            <p:ph type="title"/>
          </p:nvPr>
        </p:nvSpPr>
        <p:spPr>
          <a:xfrm>
            <a:off x="2152650" y="97931"/>
            <a:ext cx="7886700" cy="999349"/>
          </a:xfrm>
        </p:spPr>
        <p:txBody>
          <a:bodyPr/>
          <a:lstStyle/>
          <a:p>
            <a:pPr algn="ctr"/>
            <a:r>
              <a:rPr lang="cs-CZ" b="1" dirty="0">
                <a:solidFill>
                  <a:schemeClr val="bg1"/>
                </a:solidFill>
              </a:rPr>
              <a:t>STABILITA JADER ATOMŮ</a:t>
            </a:r>
          </a:p>
        </p:txBody>
      </p:sp>
      <p:pic>
        <p:nvPicPr>
          <p:cNvPr id="15" name="Obrázek 14"/>
          <p:cNvPicPr>
            <a:picLocks noChangeAspect="1"/>
          </p:cNvPicPr>
          <p:nvPr/>
        </p:nvPicPr>
        <p:blipFill rotWithShape="1">
          <a:blip r:embed="rId3" cstate="print">
            <a:extLst>
              <a:ext uri="{28A0092B-C50C-407E-A947-70E740481C1C}">
                <a14:useLocalDpi xmlns:a14="http://schemas.microsoft.com/office/drawing/2010/main" val="0"/>
              </a:ext>
            </a:extLst>
          </a:blip>
          <a:srcRect r="26381"/>
          <a:stretch/>
        </p:blipFill>
        <p:spPr>
          <a:xfrm>
            <a:off x="8546940" y="3972381"/>
            <a:ext cx="3221925" cy="2299389"/>
          </a:xfrm>
          <a:prstGeom prst="rect">
            <a:avLst/>
          </a:prstGeom>
        </p:spPr>
      </p:pic>
      <p:pic>
        <p:nvPicPr>
          <p:cNvPr id="16" name="Obrázek 15"/>
          <p:cNvPicPr>
            <a:picLocks noChangeAspect="1"/>
          </p:cNvPicPr>
          <p:nvPr/>
        </p:nvPicPr>
        <p:blipFill rotWithShape="1">
          <a:blip r:embed="rId4" cstate="print">
            <a:extLst>
              <a:ext uri="{28A0092B-C50C-407E-A947-70E740481C1C}">
                <a14:useLocalDpi xmlns:a14="http://schemas.microsoft.com/office/drawing/2010/main" val="0"/>
              </a:ext>
            </a:extLst>
          </a:blip>
          <a:srcRect r="56500"/>
          <a:stretch/>
        </p:blipFill>
        <p:spPr>
          <a:xfrm>
            <a:off x="6562164" y="3960941"/>
            <a:ext cx="1919566" cy="2316718"/>
          </a:xfrm>
          <a:prstGeom prst="rect">
            <a:avLst/>
          </a:prstGeom>
        </p:spPr>
      </p:pic>
      <p:cxnSp>
        <p:nvCxnSpPr>
          <p:cNvPr id="9" name="Přímá spojnice se šipkou 8"/>
          <p:cNvCxnSpPr/>
          <p:nvPr/>
        </p:nvCxnSpPr>
        <p:spPr>
          <a:xfrm flipH="1">
            <a:off x="7928387" y="3700631"/>
            <a:ext cx="290455" cy="63470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a:off x="10165976" y="1990165"/>
            <a:ext cx="161365" cy="22591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bdélník 17"/>
          <p:cNvSpPr/>
          <p:nvPr/>
        </p:nvSpPr>
        <p:spPr>
          <a:xfrm>
            <a:off x="515938" y="3369687"/>
            <a:ext cx="5873675"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t>Situaci si lze představit jako příkop: nejstabilnější jádra na jeho dně, na stěnách postupně roste nestabilita.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t>Analogicky s lezením člověka ze dna příkopu</a:t>
            </a:r>
            <a:r>
              <a:rPr kumimoji="0" lang="cs-CZ" sz="2400" b="1" i="0" u="none" strike="noStrike" kern="1200" cap="none" spc="0" normalizeH="0" baseline="0" noProof="0" dirty="0">
                <a:ln>
                  <a:noFill/>
                </a:ln>
                <a:solidFill>
                  <a:prstClr val="black"/>
                </a:solidFill>
                <a:effectLst/>
                <a:uLnTx/>
                <a:uFillTx/>
                <a:latin typeface="Calibri" panose="020F0502020204030204"/>
                <a:ea typeface="+mn-ea"/>
                <a:cs typeface="+mn-cs"/>
              </a:rPr>
              <a:t>: jak leze ven, roste jeho potenciální energie, a tedy i jeho nestabilita</a:t>
            </a: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t> a možnost (opětovného) spadnutí do příkopu. </a:t>
            </a:r>
          </a:p>
        </p:txBody>
      </p:sp>
      <p:pic>
        <p:nvPicPr>
          <p:cNvPr id="19" name="Picture 6" descr="Elektřina z fúze (II) – fyzikální základy - TZB-info"/>
          <p:cNvPicPr>
            <a:picLocks noChangeAspect="1" noChangeArrowheads="1"/>
          </p:cNvPicPr>
          <p:nvPr/>
        </p:nvPicPr>
        <p:blipFill>
          <a:blip r:embed="rId5" cstate="print"/>
          <a:srcRect/>
          <a:stretch>
            <a:fillRect/>
          </a:stretch>
        </p:blipFill>
        <p:spPr bwMode="auto">
          <a:xfrm>
            <a:off x="1239083" y="1097280"/>
            <a:ext cx="3732886" cy="2549562"/>
          </a:xfrm>
          <a:prstGeom prst="rect">
            <a:avLst/>
          </a:prstGeom>
          <a:noFill/>
        </p:spPr>
      </p:pic>
      <p:sp>
        <p:nvSpPr>
          <p:cNvPr id="11" name="Obdélník 10">
            <a:extLst>
              <a:ext uri="{FF2B5EF4-FFF2-40B4-BE49-F238E27FC236}">
                <a16:creationId xmlns:a16="http://schemas.microsoft.com/office/drawing/2014/main" id="{41899AE7-6B74-4D55-B1C6-90A41CFEDEF2}"/>
              </a:ext>
            </a:extLst>
          </p:cNvPr>
          <p:cNvSpPr/>
          <p:nvPr/>
        </p:nvSpPr>
        <p:spPr>
          <a:xfrm>
            <a:off x="0" y="6546574"/>
            <a:ext cx="12192000" cy="31142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353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stretch>
            <a:fillRect/>
          </a:stretch>
        </p:blipFill>
        <p:spPr>
          <a:xfrm>
            <a:off x="2198157" y="522516"/>
            <a:ext cx="7870140" cy="5901246"/>
          </a:xfrm>
          <a:prstGeom prst="rect">
            <a:avLst/>
          </a:prstGeom>
        </p:spPr>
      </p:pic>
      <p:pic>
        <p:nvPicPr>
          <p:cNvPr id="5" name="Obrázek 4"/>
          <p:cNvPicPr>
            <a:picLocks noChangeAspect="1"/>
          </p:cNvPicPr>
          <p:nvPr/>
        </p:nvPicPr>
        <p:blipFill>
          <a:blip r:embed="rId3" cstate="print"/>
          <a:stretch>
            <a:fillRect/>
          </a:stretch>
        </p:blipFill>
        <p:spPr>
          <a:xfrm>
            <a:off x="6196940" y="2358765"/>
            <a:ext cx="3503222" cy="729058"/>
          </a:xfrm>
          <a:prstGeom prst="rect">
            <a:avLst/>
          </a:prstGeom>
        </p:spPr>
      </p:pic>
      <p:sp>
        <p:nvSpPr>
          <p:cNvPr id="6" name="Obdélník 5"/>
          <p:cNvSpPr/>
          <p:nvPr/>
        </p:nvSpPr>
        <p:spPr>
          <a:xfrm>
            <a:off x="6279744" y="5607523"/>
            <a:ext cx="4700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0070C0"/>
                </a:solidFill>
                <a:effectLst/>
                <a:uLnTx/>
                <a:uFillTx/>
                <a:latin typeface="Symbol" panose="05050102010706020507" pitchFamily="18" charset="2"/>
                <a:ea typeface="+mn-ea"/>
                <a:cs typeface="+mn-cs"/>
              </a:rPr>
              <a:t>e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bdélník 6"/>
          <p:cNvSpPr/>
          <p:nvPr/>
        </p:nvSpPr>
        <p:spPr>
          <a:xfrm>
            <a:off x="6293224" y="5228216"/>
            <a:ext cx="1441524" cy="4303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Přímá spojovací šipka 8"/>
          <p:cNvCxnSpPr/>
          <p:nvPr/>
        </p:nvCxnSpPr>
        <p:spPr>
          <a:xfrm flipV="1">
            <a:off x="7874598" y="5432612"/>
            <a:ext cx="4066390" cy="1075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10596283" y="5481282"/>
            <a:ext cx="11192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0000"/>
                </a:solidFill>
                <a:effectLst/>
                <a:uLnTx/>
                <a:uFillTx/>
                <a:latin typeface="Calibri" panose="020F0502020204030204"/>
                <a:ea typeface="+mn-ea"/>
                <a:cs typeface="+mn-cs"/>
              </a:rPr>
              <a:t>další slide</a:t>
            </a:r>
          </a:p>
        </p:txBody>
      </p:sp>
    </p:spTree>
    <p:extLst>
      <p:ext uri="{BB962C8B-B14F-4D97-AF65-F5344CB8AC3E}">
        <p14:creationId xmlns:p14="http://schemas.microsoft.com/office/powerpoint/2010/main" val="1277284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ZAJÍMAVOSTI: </a:t>
            </a:r>
            <a:r>
              <a:rPr lang="cs-CZ" sz="3200" b="1" dirty="0"/>
              <a:t>VAZEBNÁ ENERGIE JÁDRA</a:t>
            </a:r>
            <a:endParaRPr lang="cs-CZ" sz="3200" dirty="0"/>
          </a:p>
        </p:txBody>
      </p:sp>
      <p:sp>
        <p:nvSpPr>
          <p:cNvPr id="3" name="Zástupný symbol pro obsah 2"/>
          <p:cNvSpPr>
            <a:spLocks noGrp="1"/>
          </p:cNvSpPr>
          <p:nvPr>
            <p:ph idx="1"/>
          </p:nvPr>
        </p:nvSpPr>
        <p:spPr>
          <a:xfrm>
            <a:off x="675921" y="1754373"/>
            <a:ext cx="8836689" cy="2692936"/>
          </a:xfrm>
        </p:spPr>
        <p:txBody>
          <a:bodyPr>
            <a:normAutofit lnSpcReduction="10000"/>
          </a:bodyPr>
          <a:lstStyle/>
          <a:p>
            <a:r>
              <a:rPr lang="pl-PL" dirty="0"/>
              <a:t>Při vzniku 12 g </a:t>
            </a:r>
            <a:r>
              <a:rPr lang="pl-PL" b="1" baseline="30000" dirty="0">
                <a:solidFill>
                  <a:srgbClr val="FF0000"/>
                </a:solidFill>
              </a:rPr>
              <a:t>12</a:t>
            </a:r>
            <a:r>
              <a:rPr lang="pl-PL" b="1" dirty="0">
                <a:solidFill>
                  <a:srgbClr val="FF0000"/>
                </a:solidFill>
              </a:rPr>
              <a:t>C</a:t>
            </a:r>
            <a:r>
              <a:rPr lang="pl-PL" dirty="0"/>
              <a:t> (1 mol) z p</a:t>
            </a:r>
            <a:r>
              <a:rPr lang="pl-PL" baseline="30000" dirty="0"/>
              <a:t>+</a:t>
            </a:r>
            <a:r>
              <a:rPr lang="pl-PL" dirty="0"/>
              <a:t> a n</a:t>
            </a:r>
            <a:r>
              <a:rPr lang="pl-PL" baseline="30000" dirty="0"/>
              <a:t>0</a:t>
            </a:r>
            <a:r>
              <a:rPr lang="pl-PL" dirty="0"/>
              <a:t>, by se uvolnilo </a:t>
            </a:r>
            <a:r>
              <a:rPr lang="cs-CZ" dirty="0"/>
              <a:t>1,4736.10</a:t>
            </a:r>
            <a:r>
              <a:rPr lang="cs-CZ" baseline="30000" dirty="0"/>
              <a:t>-11</a:t>
            </a:r>
            <a:r>
              <a:rPr lang="cs-CZ" dirty="0"/>
              <a:t> x 6,022.10</a:t>
            </a:r>
            <a:r>
              <a:rPr lang="cs-CZ" baseline="30000" dirty="0"/>
              <a:t>23</a:t>
            </a:r>
            <a:r>
              <a:rPr lang="cs-CZ" dirty="0"/>
              <a:t> = 8,9 TJ,… </a:t>
            </a:r>
          </a:p>
          <a:p>
            <a:r>
              <a:rPr lang="cs-CZ" dirty="0"/>
              <a:t>… vs. rozštěpením 12 g </a:t>
            </a:r>
            <a:r>
              <a:rPr lang="cs-CZ" b="1" dirty="0">
                <a:solidFill>
                  <a:srgbClr val="FF0000"/>
                </a:solidFill>
              </a:rPr>
              <a:t>uranu</a:t>
            </a:r>
            <a:r>
              <a:rPr lang="cs-CZ" dirty="0"/>
              <a:t> se uvolni asi 1 TJ.</a:t>
            </a:r>
          </a:p>
          <a:p>
            <a:r>
              <a:rPr lang="cs-CZ" dirty="0"/>
              <a:t>Např. pro jádro</a:t>
            </a:r>
            <a:r>
              <a:rPr lang="cs-CZ" b="1" dirty="0"/>
              <a:t> </a:t>
            </a:r>
            <a:r>
              <a:rPr lang="cs-CZ" b="1" baseline="30000" dirty="0">
                <a:solidFill>
                  <a:srgbClr val="FF0000"/>
                </a:solidFill>
              </a:rPr>
              <a:t>4</a:t>
            </a:r>
            <a:r>
              <a:rPr lang="cs-CZ" b="1" baseline="-25000" dirty="0">
                <a:solidFill>
                  <a:srgbClr val="FF0000"/>
                </a:solidFill>
              </a:rPr>
              <a:t>2</a:t>
            </a:r>
            <a:r>
              <a:rPr lang="cs-CZ" b="1" dirty="0">
                <a:solidFill>
                  <a:srgbClr val="FF0000"/>
                </a:solidFill>
              </a:rPr>
              <a:t>He</a:t>
            </a:r>
            <a:r>
              <a:rPr lang="cs-CZ" b="1" dirty="0"/>
              <a:t> </a:t>
            </a:r>
            <a:r>
              <a:rPr lang="cs-CZ" dirty="0"/>
              <a:t>je </a:t>
            </a:r>
            <a:r>
              <a:rPr lang="el-GR" dirty="0"/>
              <a:t>Δ</a:t>
            </a:r>
            <a:r>
              <a:rPr lang="cs-CZ" baseline="-25000" dirty="0"/>
              <a:t>m</a:t>
            </a:r>
            <a:r>
              <a:rPr lang="el-GR" dirty="0"/>
              <a:t> = 5,000618 . 10</a:t>
            </a:r>
            <a:r>
              <a:rPr lang="el-GR" baseline="30000" dirty="0"/>
              <a:t>-29</a:t>
            </a:r>
            <a:r>
              <a:rPr lang="el-GR" dirty="0"/>
              <a:t> </a:t>
            </a:r>
            <a:r>
              <a:rPr lang="cs-CZ" dirty="0"/>
              <a:t>kg </a:t>
            </a:r>
            <a:r>
              <a:rPr lang="cs-CZ" dirty="0">
                <a:sym typeface="Wingdings" panose="05000000000000000000" pitchFamily="2" charset="2"/>
              </a:rPr>
              <a:t></a:t>
            </a:r>
            <a:r>
              <a:rPr lang="cs-CZ" dirty="0"/>
              <a:t>             E</a:t>
            </a:r>
            <a:r>
              <a:rPr lang="cs-CZ" baseline="-25000" dirty="0"/>
              <a:t>v</a:t>
            </a:r>
            <a:r>
              <a:rPr lang="cs-CZ" dirty="0"/>
              <a:t> = 4,5 . 10</a:t>
            </a:r>
            <a:r>
              <a:rPr lang="cs-CZ" baseline="30000" dirty="0"/>
              <a:t>-12</a:t>
            </a:r>
            <a:r>
              <a:rPr lang="cs-CZ" dirty="0"/>
              <a:t> J/atom (7 </a:t>
            </a:r>
            <a:r>
              <a:rPr lang="cs-CZ" dirty="0" err="1"/>
              <a:t>MeV</a:t>
            </a:r>
            <a:r>
              <a:rPr lang="cs-CZ" dirty="0"/>
              <a:t>/nukleon) = 2,71 TJ/mol </a:t>
            </a:r>
          </a:p>
          <a:p>
            <a:r>
              <a:rPr lang="cs-CZ" dirty="0"/>
              <a:t>Toto množství tepla ohřeje </a:t>
            </a:r>
            <a:r>
              <a:rPr lang="cs-CZ" b="1" dirty="0">
                <a:solidFill>
                  <a:srgbClr val="FF0000"/>
                </a:solidFill>
              </a:rPr>
              <a:t>6500 tun </a:t>
            </a:r>
            <a:r>
              <a:rPr lang="cs-CZ" dirty="0"/>
              <a:t>vody z 0°C k varu.</a:t>
            </a:r>
          </a:p>
        </p:txBody>
      </p:sp>
      <p:sp>
        <p:nvSpPr>
          <p:cNvPr id="8" name="Obdélník 7"/>
          <p:cNvSpPr/>
          <p:nvPr/>
        </p:nvSpPr>
        <p:spPr>
          <a:xfrm>
            <a:off x="1250677" y="5140768"/>
            <a:ext cx="37231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Molární hmotnost He:</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1" i="0" u="none" strike="noStrike" kern="1200" cap="none" spc="0" normalizeH="0" baseline="0" noProof="0" dirty="0">
                <a:ln>
                  <a:noFill/>
                </a:ln>
                <a:solidFill>
                  <a:srgbClr val="FF0000"/>
                </a:solidFill>
                <a:effectLst/>
                <a:uLnTx/>
                <a:uFillTx/>
                <a:latin typeface="Calibri" panose="020F0502020204030204"/>
                <a:ea typeface="+mn-ea"/>
                <a:cs typeface="+mn-cs"/>
              </a:rPr>
              <a:t>4,0026 g</a:t>
            </a:r>
            <a:r>
              <a:rPr kumimoji="0" lang="cs-CZ" sz="1800" b="0" i="0" u="none" strike="noStrike" kern="1200" cap="none" spc="0" normalizeH="0" baseline="0" noProof="0" dirty="0">
                <a:ln>
                  <a:noFill/>
                </a:ln>
                <a:solidFill>
                  <a:srgbClr val="252525"/>
                </a:solidFill>
                <a:effectLst/>
                <a:uLnTx/>
                <a:uFillTx/>
                <a:latin typeface="Arial" panose="020B0604020202020204" pitchFamily="34" charset="0"/>
                <a:ea typeface="+mn-ea"/>
                <a:cs typeface="+mn-cs"/>
              </a:rPr>
              <a:t>·</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mol</a:t>
            </a:r>
            <a:r>
              <a:rPr kumimoji="0" lang="cs-CZ" sz="1800" b="0"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ovéPole 8"/>
          <p:cNvSpPr txBox="1"/>
          <p:nvPr/>
        </p:nvSpPr>
        <p:spPr>
          <a:xfrm>
            <a:off x="5069361" y="5129541"/>
            <a:ext cx="31865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err="1">
                <a:ln>
                  <a:noFill/>
                </a:ln>
                <a:solidFill>
                  <a:prstClr val="black"/>
                </a:solidFill>
                <a:effectLst/>
                <a:uLnTx/>
                <a:uFillTx/>
                <a:latin typeface="Calibri" panose="020F0502020204030204"/>
                <a:ea typeface="+mn-ea"/>
                <a:cs typeface="+mn-cs"/>
              </a:rPr>
              <a:t>Avogadrova</a:t>
            </a: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1" i="0" u="none" strike="noStrike" kern="1200" cap="none" spc="0" normalizeH="0" baseline="0" noProof="0" dirty="0" err="1">
                <a:ln>
                  <a:noFill/>
                </a:ln>
                <a:solidFill>
                  <a:prstClr val="black"/>
                </a:solidFill>
                <a:effectLst/>
                <a:uLnTx/>
                <a:uFillTx/>
                <a:latin typeface="Calibri" panose="020F0502020204030204"/>
                <a:ea typeface="+mn-ea"/>
                <a:cs typeface="+mn-cs"/>
              </a:rPr>
              <a:t>konst</a:t>
            </a: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6,022 ∙ 10</a:t>
            </a:r>
            <a:r>
              <a:rPr kumimoji="0" lang="cs-CZ" sz="1800" b="0" i="0" u="none" strike="noStrike" kern="1200" cap="none" spc="0" normalizeH="0" baseline="30000" noProof="0" dirty="0">
                <a:ln>
                  <a:noFill/>
                </a:ln>
                <a:solidFill>
                  <a:prstClr val="black"/>
                </a:solidFill>
                <a:effectLst/>
                <a:uLnTx/>
                <a:uFillTx/>
                <a:latin typeface="Calibri" panose="020F0502020204030204"/>
                <a:ea typeface="+mn-ea"/>
                <a:cs typeface="+mn-cs"/>
              </a:rPr>
              <a:t>23</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ovéPole 9"/>
          <p:cNvSpPr txBox="1"/>
          <p:nvPr/>
        </p:nvSpPr>
        <p:spPr>
          <a:xfrm>
            <a:off x="1891795" y="4326327"/>
            <a:ext cx="5205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m = Q / (c . </a:t>
            </a:r>
            <a:r>
              <a:rPr kumimoji="0" lang="cs-CZ" sz="18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D</a:t>
            </a:r>
            <a:r>
              <a:rPr kumimoji="0" lang="cs-CZ" sz="1800" b="0"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 2.71.10</a:t>
            </a:r>
            <a:r>
              <a:rPr kumimoji="0" lang="cs-CZ" sz="1800" b="0" i="0" u="none" strike="noStrike" kern="1200" cap="none" spc="0" normalizeH="0" baseline="30000" noProof="0" dirty="0">
                <a:ln>
                  <a:noFill/>
                </a:ln>
                <a:solidFill>
                  <a:prstClr val="black"/>
                </a:solidFill>
                <a:effectLst/>
                <a:uLnTx/>
                <a:uFillTx/>
                <a:latin typeface="Calibri" panose="020F0502020204030204"/>
                <a:ea typeface="+mn-ea"/>
                <a:cs typeface="+mn-cs"/>
              </a:rPr>
              <a:t>12</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 (4 200 . 100) = 6 452 tun</a:t>
            </a:r>
          </a:p>
        </p:txBody>
      </p:sp>
      <p:pic>
        <p:nvPicPr>
          <p:cNvPr id="11" name="Obrázek 10"/>
          <p:cNvPicPr>
            <a:picLocks noChangeAspect="1"/>
          </p:cNvPicPr>
          <p:nvPr/>
        </p:nvPicPr>
        <p:blipFill rotWithShape="1">
          <a:blip r:embed="rId2" cstate="print">
            <a:extLst>
              <a:ext uri="{28A0092B-C50C-407E-A947-70E740481C1C}">
                <a14:useLocalDpi xmlns:a14="http://schemas.microsoft.com/office/drawing/2010/main" val="0"/>
              </a:ext>
            </a:extLst>
          </a:blip>
          <a:srcRect l="-352" t="2180" r="352" b="64789"/>
          <a:stretch/>
        </p:blipFill>
        <p:spPr>
          <a:xfrm>
            <a:off x="1360709" y="5554506"/>
            <a:ext cx="3372592" cy="835500"/>
          </a:xfrm>
          <a:prstGeom prst="rect">
            <a:avLst/>
          </a:prstGeom>
        </p:spPr>
      </p:pic>
      <p:cxnSp>
        <p:nvCxnSpPr>
          <p:cNvPr id="13" name="Přímá spojnice 12"/>
          <p:cNvCxnSpPr/>
          <p:nvPr/>
        </p:nvCxnSpPr>
        <p:spPr>
          <a:xfrm>
            <a:off x="732921" y="4963885"/>
            <a:ext cx="752301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ovéPole 14">
            <a:extLst>
              <a:ext uri="{FF2B5EF4-FFF2-40B4-BE49-F238E27FC236}">
                <a16:creationId xmlns:a16="http://schemas.microsoft.com/office/drawing/2014/main" id="{22057051-39E8-4FA6-AEC6-C6AD07D0339D}"/>
              </a:ext>
            </a:extLst>
          </p:cNvPr>
          <p:cNvSpPr txBox="1"/>
          <p:nvPr/>
        </p:nvSpPr>
        <p:spPr>
          <a:xfrm>
            <a:off x="9210173" y="1939995"/>
            <a:ext cx="2710054" cy="1754326"/>
          </a:xfrm>
          <a:prstGeom prst="rect">
            <a:avLst/>
          </a:prstGeom>
          <a:noFill/>
        </p:spPr>
        <p:txBody>
          <a:bodyPr wrap="square">
            <a:spAutoFit/>
          </a:bodyPr>
          <a:lstStyle/>
          <a:p>
            <a:r>
              <a:rPr lang="cs-CZ" dirty="0"/>
              <a:t>Při štěpení jednoho atomu </a:t>
            </a:r>
            <a:r>
              <a:rPr lang="cs-CZ" baseline="30000" dirty="0"/>
              <a:t>235</a:t>
            </a:r>
            <a:r>
              <a:rPr lang="cs-CZ" dirty="0"/>
              <a:t>U se uvolní asi 202,5 </a:t>
            </a:r>
            <a:r>
              <a:rPr lang="cs-CZ" dirty="0" err="1"/>
              <a:t>MeV</a:t>
            </a:r>
            <a:r>
              <a:rPr lang="cs-CZ" dirty="0"/>
              <a:t> (3,244×10</a:t>
            </a:r>
            <a:r>
              <a:rPr lang="cs-CZ" baseline="30000" dirty="0"/>
              <a:t>−11</a:t>
            </a:r>
            <a:r>
              <a:rPr lang="cs-CZ" dirty="0"/>
              <a:t> J) energie, čemuž odpovídá 19,54 TJ/mol nebo 83,14 TJ/kg.</a:t>
            </a:r>
          </a:p>
        </p:txBody>
      </p:sp>
      <p:cxnSp>
        <p:nvCxnSpPr>
          <p:cNvPr id="16" name="Přímá spojnice se šipkou 15">
            <a:extLst>
              <a:ext uri="{FF2B5EF4-FFF2-40B4-BE49-F238E27FC236}">
                <a16:creationId xmlns:a16="http://schemas.microsoft.com/office/drawing/2014/main" id="{2AEAB3D3-AA28-44CA-870B-71E0ADCD61E2}"/>
              </a:ext>
            </a:extLst>
          </p:cNvPr>
          <p:cNvCxnSpPr/>
          <p:nvPr/>
        </p:nvCxnSpPr>
        <p:spPr>
          <a:xfrm flipH="1">
            <a:off x="7913039" y="2761248"/>
            <a:ext cx="119112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201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5938" y="287884"/>
            <a:ext cx="7886700" cy="804593"/>
          </a:xfrm>
        </p:spPr>
        <p:txBody>
          <a:bodyPr/>
          <a:lstStyle/>
          <a:p>
            <a:r>
              <a:rPr lang="cs-CZ" b="1" dirty="0"/>
              <a:t>Kapkový model jádra</a:t>
            </a:r>
            <a:endParaRPr lang="cs-CZ" dirty="0"/>
          </a:p>
        </p:txBody>
      </p:sp>
      <p:sp>
        <p:nvSpPr>
          <p:cNvPr id="3" name="Zástupný symbol pro obsah 2"/>
          <p:cNvSpPr>
            <a:spLocks noGrp="1"/>
          </p:cNvSpPr>
          <p:nvPr>
            <p:ph idx="1"/>
          </p:nvPr>
        </p:nvSpPr>
        <p:spPr>
          <a:xfrm>
            <a:off x="515939" y="1163779"/>
            <a:ext cx="8401484" cy="2137771"/>
          </a:xfrm>
        </p:spPr>
        <p:txBody>
          <a:bodyPr>
            <a:normAutofit/>
          </a:bodyPr>
          <a:lstStyle/>
          <a:p>
            <a:pPr>
              <a:lnSpc>
                <a:spcPct val="120000"/>
              </a:lnSpc>
            </a:pPr>
            <a:r>
              <a:rPr lang="cs-CZ" sz="2000" dirty="0"/>
              <a:t>jádro si připodobňujeme ke "kapce"                                                              nestlačitelné kapaliny", </a:t>
            </a:r>
          </a:p>
          <a:p>
            <a:pPr>
              <a:lnSpc>
                <a:spcPct val="120000"/>
              </a:lnSpc>
            </a:pPr>
            <a:r>
              <a:rPr lang="cs-CZ" sz="2000" dirty="0"/>
              <a:t>molekuly kapaliny nám zde zastupují nukleony. </a:t>
            </a:r>
          </a:p>
        </p:txBody>
      </p:sp>
      <p:pic>
        <p:nvPicPr>
          <p:cNvPr id="5" name="Obrázek 4"/>
          <p:cNvPicPr>
            <a:picLocks noChangeAspect="1"/>
          </p:cNvPicPr>
          <p:nvPr/>
        </p:nvPicPr>
        <p:blipFill>
          <a:blip r:embed="rId2" cstate="print"/>
          <a:stretch>
            <a:fillRect/>
          </a:stretch>
        </p:blipFill>
        <p:spPr>
          <a:xfrm>
            <a:off x="6748758" y="724670"/>
            <a:ext cx="5049430" cy="1540739"/>
          </a:xfrm>
          <a:prstGeom prst="rect">
            <a:avLst/>
          </a:prstGeom>
          <a:ln>
            <a:solidFill>
              <a:srgbClr val="0070C0"/>
            </a:solidFill>
          </a:ln>
        </p:spPr>
      </p:pic>
      <p:sp>
        <p:nvSpPr>
          <p:cNvPr id="6" name="Zástupný symbol pro obsah 2"/>
          <p:cNvSpPr txBox="1">
            <a:spLocks/>
          </p:cNvSpPr>
          <p:nvPr/>
        </p:nvSpPr>
        <p:spPr>
          <a:xfrm>
            <a:off x="507845" y="2616610"/>
            <a:ext cx="11144684" cy="5252895"/>
          </a:xfrm>
          <a:prstGeom prst="rect">
            <a:avLst/>
          </a:prstGeom>
        </p:spPr>
        <p:txBody>
          <a:bodyPr vert="horz" lIns="91440" tIns="45720" rIns="91440" bIns="45720" rtlCol="0">
            <a:normAutofit/>
          </a:bodyPr>
          <a:lstStyle/>
          <a:p>
            <a:pPr marL="228600" indent="-228600">
              <a:lnSpc>
                <a:spcPct val="120000"/>
              </a:lnSpc>
              <a:spcBef>
                <a:spcPts val="500"/>
              </a:spcBef>
              <a:buFont typeface="Arial" panose="020B0604020202020204" pitchFamily="34" charset="0"/>
              <a:buChar char="•"/>
            </a:pPr>
            <a:r>
              <a:rPr lang="cs-CZ" sz="2000" dirty="0"/>
              <a:t>Na analogii jádra s kapkou poukazují především dvě experimentální skutečnosti:</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cs-CZ" sz="2000" b="1" i="0" u="none" strike="noStrike" kern="1200" cap="none" spc="0" normalizeH="0" baseline="0" noProof="0" dirty="0">
                <a:ln>
                  <a:noFill/>
                </a:ln>
                <a:solidFill>
                  <a:schemeClr val="tx1"/>
                </a:solidFill>
                <a:effectLst/>
                <a:uLnTx/>
                <a:uFillTx/>
                <a:latin typeface="+mn-lt"/>
                <a:ea typeface="+mn-ea"/>
                <a:cs typeface="+mn-cs"/>
              </a:rPr>
              <a:t>1.</a:t>
            </a:r>
            <a:r>
              <a:rPr kumimoji="0" lang="cs-CZ" sz="2000" b="0" i="0" u="none" strike="noStrike" kern="1200" cap="none" spc="0" normalizeH="0" baseline="0" noProof="0" dirty="0">
                <a:ln>
                  <a:noFill/>
                </a:ln>
                <a:solidFill>
                  <a:schemeClr val="tx1"/>
                </a:solidFill>
                <a:effectLst/>
                <a:uLnTx/>
                <a:uFillTx/>
                <a:latin typeface="+mn-lt"/>
                <a:ea typeface="+mn-ea"/>
                <a:cs typeface="+mn-cs"/>
              </a:rPr>
              <a:t> Koeficient "stěsnání" je nepatrný, neboli </a:t>
            </a:r>
            <a:r>
              <a:rPr kumimoji="0" lang="cs-CZ" sz="2000" b="1" i="0" u="sng" strike="noStrike" kern="1200" cap="none" spc="0" normalizeH="0" baseline="0" noProof="0" dirty="0">
                <a:ln>
                  <a:noFill/>
                </a:ln>
                <a:solidFill>
                  <a:schemeClr val="tx1"/>
                </a:solidFill>
                <a:effectLst/>
                <a:uLnTx/>
                <a:uFillTx/>
                <a:latin typeface="+mn-lt"/>
                <a:ea typeface="+mn-ea"/>
                <a:cs typeface="+mn-cs"/>
              </a:rPr>
              <a:t>hustota jaderné hmoty je téměř nezávislá na počtu nukleonů v jádře</a:t>
            </a:r>
            <a:r>
              <a:rPr kumimoji="0" lang="cs-CZ" sz="2000" b="0" i="0" u="none" strike="noStrike" kern="1200" cap="none" spc="0" normalizeH="0" baseline="0" noProof="0" dirty="0">
                <a:ln>
                  <a:noFill/>
                </a:ln>
                <a:solidFill>
                  <a:schemeClr val="tx1"/>
                </a:solidFill>
                <a:effectLst/>
                <a:uLnTx/>
                <a:uFillTx/>
                <a:latin typeface="+mn-lt"/>
                <a:ea typeface="+mn-ea"/>
                <a:cs typeface="+mn-cs"/>
              </a:rPr>
              <a:t> - podobně jako hustota kapaliny je nezávislá na velikosti kapky a poloměr kapky je úměrný třetí odmocnině z počtu molekul v kapce. </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cs-CZ" sz="2000" b="1" i="0" u="none" strike="noStrike" kern="1200" cap="none" spc="0" normalizeH="0" baseline="0" noProof="0" dirty="0">
                <a:ln>
                  <a:noFill/>
                </a:ln>
                <a:solidFill>
                  <a:schemeClr val="tx1"/>
                </a:solidFill>
                <a:effectLst/>
                <a:uLnTx/>
                <a:uFillTx/>
                <a:latin typeface="+mn-lt"/>
                <a:ea typeface="+mn-ea"/>
                <a:cs typeface="+mn-cs"/>
              </a:rPr>
              <a:t>2.</a:t>
            </a:r>
            <a:r>
              <a:rPr kumimoji="0" lang="cs-CZ" sz="2000" b="0" i="0" u="none" strike="noStrike" kern="1200" cap="none" spc="0" normalizeH="0" baseline="0" noProof="0" dirty="0">
                <a:ln>
                  <a:noFill/>
                </a:ln>
                <a:solidFill>
                  <a:schemeClr val="tx1"/>
                </a:solidFill>
                <a:effectLst/>
                <a:uLnTx/>
                <a:uFillTx/>
                <a:latin typeface="+mn-lt"/>
                <a:ea typeface="+mn-ea"/>
                <a:cs typeface="+mn-cs"/>
              </a:rPr>
              <a:t> </a:t>
            </a:r>
            <a:r>
              <a:rPr kumimoji="0" lang="cs-CZ" sz="2000" b="1" i="0" u="sng" strike="noStrike" kern="1200" cap="none" spc="0" normalizeH="0" baseline="0" noProof="0" dirty="0">
                <a:ln>
                  <a:noFill/>
                </a:ln>
                <a:solidFill>
                  <a:schemeClr val="tx1"/>
                </a:solidFill>
                <a:effectLst/>
                <a:uLnTx/>
                <a:uFillTx/>
                <a:latin typeface="+mn-lt"/>
                <a:ea typeface="+mn-ea"/>
                <a:cs typeface="+mn-cs"/>
              </a:rPr>
              <a:t>Vazbová energie na nukleon (viz dále) je téměř „konstantní“</a:t>
            </a:r>
            <a:r>
              <a:rPr kumimoji="0" lang="cs-CZ" sz="2000" b="1" i="0" strike="noStrike" kern="1200" cap="none" spc="0" normalizeH="0" baseline="0" noProof="0" dirty="0">
                <a:ln>
                  <a:noFill/>
                </a:ln>
                <a:solidFill>
                  <a:schemeClr val="tx1"/>
                </a:solidFill>
                <a:effectLst/>
                <a:uLnTx/>
                <a:uFillTx/>
                <a:latin typeface="+mn-lt"/>
                <a:ea typeface="+mn-ea"/>
                <a:cs typeface="+mn-cs"/>
              </a:rPr>
              <a:t> (</a:t>
            </a:r>
            <a:r>
              <a:rPr kumimoji="0" lang="cs-CZ" sz="2000" b="1" i="0" u="none" strike="noStrike" kern="1200" cap="none" spc="0" normalizeH="0" baseline="0" noProof="0" dirty="0">
                <a:ln>
                  <a:noFill/>
                </a:ln>
                <a:solidFill>
                  <a:srgbClr val="FF0000"/>
                </a:solidFill>
                <a:effectLst/>
                <a:uLnTx/>
                <a:uFillTx/>
                <a:latin typeface="+mn-lt"/>
                <a:ea typeface="+mn-ea"/>
                <a:cs typeface="+mn-cs"/>
              </a:rPr>
              <a:t>alespoň pro středně těžká jádra!</a:t>
            </a:r>
            <a:r>
              <a:rPr kumimoji="0" lang="cs-CZ" sz="2000" b="1" i="0" strike="noStrike" kern="1200" cap="none" spc="0" normalizeH="0" baseline="0" noProof="0" dirty="0">
                <a:ln>
                  <a:noFill/>
                </a:ln>
                <a:solidFill>
                  <a:schemeClr val="tx1"/>
                </a:solidFill>
                <a:effectLst/>
                <a:uLnTx/>
                <a:uFillTx/>
                <a:latin typeface="+mn-lt"/>
                <a:ea typeface="+mn-ea"/>
                <a:cs typeface="+mn-cs"/>
              </a:rPr>
              <a:t>)</a:t>
            </a:r>
            <a:r>
              <a:rPr kumimoji="0" lang="cs-CZ" sz="2000" b="0" i="0" u="none" strike="noStrike" kern="1200" cap="none" spc="0" normalizeH="0" baseline="0" noProof="0" dirty="0">
                <a:ln>
                  <a:noFill/>
                </a:ln>
                <a:solidFill>
                  <a:schemeClr val="tx1"/>
                </a:solidFill>
                <a:effectLst/>
                <a:uLnTx/>
                <a:uFillTx/>
                <a:latin typeface="+mn-lt"/>
                <a:ea typeface="+mn-ea"/>
                <a:cs typeface="+mn-cs"/>
              </a:rPr>
              <a:t>, </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schemeClr val="tx1"/>
                </a:solidFill>
                <a:effectLst/>
                <a:uLnTx/>
                <a:uFillTx/>
                <a:latin typeface="+mn-lt"/>
                <a:ea typeface="+mn-ea"/>
                <a:cs typeface="+mn-cs"/>
              </a:rPr>
              <a:t>Jinak řečeno: </a:t>
            </a:r>
            <a:r>
              <a:rPr kumimoji="0" lang="cs-CZ" sz="2000" b="1" i="0" u="sng" strike="noStrike" kern="1200" cap="none" spc="0" normalizeH="0" baseline="0" noProof="0" dirty="0">
                <a:ln>
                  <a:noFill/>
                </a:ln>
                <a:solidFill>
                  <a:srgbClr val="FF0000"/>
                </a:solidFill>
                <a:effectLst/>
                <a:uLnTx/>
                <a:uFillTx/>
                <a:latin typeface="+mn-lt"/>
                <a:ea typeface="+mn-ea"/>
                <a:cs typeface="+mn-cs"/>
              </a:rPr>
              <a:t>celková vazbová energie je úměrná počtu nukleonů v jádře </a:t>
            </a:r>
            <a:r>
              <a:rPr kumimoji="0" lang="cs-CZ" sz="2000" b="0" i="0" u="none" strike="noStrike" kern="1200" cap="none" spc="0" normalizeH="0" baseline="0" noProof="0" dirty="0">
                <a:ln>
                  <a:noFill/>
                </a:ln>
                <a:solidFill>
                  <a:schemeClr val="tx1"/>
                </a:solidFill>
                <a:effectLst/>
                <a:uLnTx/>
                <a:uFillTx/>
                <a:latin typeface="+mn-lt"/>
                <a:ea typeface="+mn-ea"/>
                <a:cs typeface="+mn-cs"/>
              </a:rPr>
              <a:t>- podobně jako energie potřebná na úplné vypaření kapky je úměrná počtu molekul v kapce. </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schemeClr val="tx1"/>
                </a:solidFill>
                <a:effectLst/>
                <a:uLnTx/>
                <a:uFillTx/>
                <a:latin typeface="+mn-lt"/>
                <a:ea typeface="+mn-ea"/>
                <a:cs typeface="+mn-cs"/>
              </a:rPr>
              <a:t>Každý vnitřní nukleon interaguje </a:t>
            </a:r>
            <a:r>
              <a:rPr kumimoji="0" lang="cs-CZ" sz="2000" b="1" i="0" u="none" strike="noStrike" kern="1200" cap="none" spc="0" normalizeH="0" baseline="0" noProof="0" dirty="0">
                <a:ln>
                  <a:noFill/>
                </a:ln>
                <a:solidFill>
                  <a:schemeClr val="tx1"/>
                </a:solidFill>
                <a:effectLst/>
                <a:uLnTx/>
                <a:uFillTx/>
                <a:latin typeface="+mn-lt"/>
                <a:ea typeface="+mn-ea"/>
                <a:cs typeface="+mn-cs"/>
              </a:rPr>
              <a:t>s cca. 12 "sousedními" nukleony</a:t>
            </a:r>
            <a:r>
              <a:rPr kumimoji="0" lang="cs-CZ" sz="2000" b="0" i="0" u="none" strike="noStrike" kern="1200" cap="none" spc="0" normalizeH="0" baseline="0" noProof="0" dirty="0">
                <a:ln>
                  <a:noFill/>
                </a:ln>
                <a:solidFill>
                  <a:schemeClr val="tx1"/>
                </a:solidFill>
                <a:effectLst/>
                <a:uLnTx/>
                <a:uFillTx/>
                <a:latin typeface="+mn-lt"/>
                <a:ea typeface="+mn-ea"/>
                <a:cs typeface="+mn-cs"/>
              </a:rPr>
              <a:t>.</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schemeClr val="tx1"/>
                </a:solidFill>
                <a:effectLst/>
                <a:uLnTx/>
                <a:uFillTx/>
                <a:latin typeface="+mn-lt"/>
                <a:ea typeface="+mn-ea"/>
                <a:cs typeface="+mn-cs"/>
              </a:rPr>
              <a:t>Kapkový model slouží </a:t>
            </a:r>
            <a:r>
              <a:rPr kumimoji="0" lang="cs-CZ" sz="2000" b="1" i="0" u="none" strike="noStrike" kern="1200" cap="none" spc="0" normalizeH="0" baseline="0" noProof="0" dirty="0">
                <a:ln>
                  <a:noFill/>
                </a:ln>
                <a:solidFill>
                  <a:schemeClr val="tx1"/>
                </a:solidFill>
                <a:effectLst/>
                <a:uLnTx/>
                <a:uFillTx/>
                <a:latin typeface="+mn-lt"/>
                <a:ea typeface="+mn-ea"/>
                <a:cs typeface="+mn-cs"/>
              </a:rPr>
              <a:t>především pro analýzu hmotností a vazbových energií jader</a:t>
            </a:r>
            <a:endParaRPr kumimoji="0" lang="cs-CZ"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Obrázek 6">
            <a:extLst>
              <a:ext uri="{FF2B5EF4-FFF2-40B4-BE49-F238E27FC236}">
                <a16:creationId xmlns:a16="http://schemas.microsoft.com/office/drawing/2014/main" id="{36D79772-0229-4B68-9C21-8475936B08B5}"/>
              </a:ext>
            </a:extLst>
          </p:cNvPr>
          <p:cNvPicPr>
            <a:picLocks noChangeAspect="1"/>
          </p:cNvPicPr>
          <p:nvPr/>
        </p:nvPicPr>
        <p:blipFill rotWithShape="1">
          <a:blip r:embed="rId3" cstate="print"/>
          <a:srcRect l="14553" t="44431" r="33361" b="25338"/>
          <a:stretch/>
        </p:blipFill>
        <p:spPr>
          <a:xfrm>
            <a:off x="6587290" y="3789542"/>
            <a:ext cx="2015289" cy="478451"/>
          </a:xfrm>
          <a:prstGeom prst="rect">
            <a:avLst/>
          </a:prstGeom>
        </p:spPr>
      </p:pic>
    </p:spTree>
    <p:extLst>
      <p:ext uri="{BB962C8B-B14F-4D97-AF65-F5344CB8AC3E}">
        <p14:creationId xmlns:p14="http://schemas.microsoft.com/office/powerpoint/2010/main" val="2627761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838200" y="365760"/>
            <a:ext cx="10515600" cy="1325563"/>
          </a:xfrm>
        </p:spPr>
        <p:txBody>
          <a:bodyPr vert="horz" lIns="91440" tIns="45720" rIns="91440" bIns="45720" rtlCol="0">
            <a:normAutofit/>
          </a:bodyPr>
          <a:lstStyle/>
          <a:p>
            <a:r>
              <a:rPr lang="en-US" b="1">
                <a:solidFill>
                  <a:schemeClr val="bg1"/>
                </a:solidFill>
              </a:rPr>
              <a:t>2. Statistický model</a:t>
            </a:r>
            <a:r>
              <a:rPr lang="en-US">
                <a:solidFill>
                  <a:schemeClr val="bg1"/>
                </a:solidFill>
              </a:rPr>
              <a:t> </a:t>
            </a:r>
            <a:r>
              <a:rPr lang="en-US" baseline="30000">
                <a:solidFill>
                  <a:schemeClr val="bg1"/>
                </a:solidFill>
              </a:rPr>
              <a:t> </a:t>
            </a:r>
            <a:endParaRPr lang="en-US">
              <a:solidFill>
                <a:schemeClr val="bg1"/>
              </a:solidFill>
            </a:endParaRPr>
          </a:p>
        </p:txBody>
      </p:sp>
      <p:sp>
        <p:nvSpPr>
          <p:cNvPr id="10" name="Zástupný symbol pro obsah 2">
            <a:extLst>
              <a:ext uri="{FF2B5EF4-FFF2-40B4-BE49-F238E27FC236}">
                <a16:creationId xmlns:a16="http://schemas.microsoft.com/office/drawing/2014/main" id="{395428A2-87EE-4E6E-94A0-E826BE8CF144}"/>
              </a:ext>
            </a:extLst>
          </p:cNvPr>
          <p:cNvSpPr>
            <a:spLocks noGrp="1"/>
          </p:cNvSpPr>
          <p:nvPr>
            <p:ph idx="1"/>
          </p:nvPr>
        </p:nvSpPr>
        <p:spPr>
          <a:xfrm>
            <a:off x="258152" y="1447342"/>
            <a:ext cx="6296046" cy="3900106"/>
          </a:xfrm>
        </p:spPr>
        <p:txBody>
          <a:bodyPr anchor="ctr">
            <a:normAutofit/>
          </a:bodyPr>
          <a:lstStyle/>
          <a:p>
            <a:pPr lvl="0"/>
            <a:r>
              <a:rPr lang="cs-CZ" sz="2400" dirty="0"/>
              <a:t>uvažuje atomové jádro s celkovým počtem nukleonů A jako </a:t>
            </a:r>
            <a:r>
              <a:rPr lang="cs-CZ" sz="2400" b="1" dirty="0"/>
              <a:t>plyn složený z p</a:t>
            </a:r>
            <a:r>
              <a:rPr lang="cs-CZ" sz="2400" b="1" baseline="30000" dirty="0"/>
              <a:t>+</a:t>
            </a:r>
            <a:r>
              <a:rPr lang="cs-CZ" sz="2400" b="1" dirty="0"/>
              <a:t> a n</a:t>
            </a:r>
            <a:r>
              <a:rPr lang="cs-CZ" sz="2400" b="1" baseline="30000" dirty="0"/>
              <a:t>0</a:t>
            </a:r>
            <a:r>
              <a:rPr lang="cs-CZ" sz="2400" dirty="0"/>
              <a:t>, uzavřený v kouli s poloměrem úměrným A</a:t>
            </a:r>
            <a:r>
              <a:rPr lang="cs-CZ" sz="2400" baseline="30000" dirty="0"/>
              <a:t>1/3</a:t>
            </a:r>
          </a:p>
          <a:p>
            <a:pPr lvl="0"/>
            <a:endParaRPr lang="cs-CZ" sz="2400" dirty="0"/>
          </a:p>
          <a:p>
            <a:endParaRPr lang="cs-CZ" sz="2400" dirty="0"/>
          </a:p>
        </p:txBody>
      </p:sp>
      <p:pic>
        <p:nvPicPr>
          <p:cNvPr id="395266" name="Picture 2" descr="Gas balloon – Pilâtre de Rozier"/>
          <p:cNvPicPr>
            <a:picLocks noChangeAspect="1" noChangeArrowheads="1"/>
          </p:cNvPicPr>
          <p:nvPr/>
        </p:nvPicPr>
        <p:blipFill rotWithShape="1">
          <a:blip r:embed="rId2" cstate="print"/>
          <a:srcRect r="14482"/>
          <a:stretch/>
        </p:blipFill>
        <p:spPr bwMode="auto">
          <a:xfrm>
            <a:off x="6862576" y="293965"/>
            <a:ext cx="4746595" cy="3691014"/>
          </a:xfrm>
          <a:prstGeom prst="rect">
            <a:avLst/>
          </a:prstGeom>
          <a:noFill/>
        </p:spPr>
      </p:pic>
      <p:sp>
        <p:nvSpPr>
          <p:cNvPr id="15" name="Zástupný symbol pro obsah 2">
            <a:extLst>
              <a:ext uri="{FF2B5EF4-FFF2-40B4-BE49-F238E27FC236}">
                <a16:creationId xmlns:a16="http://schemas.microsoft.com/office/drawing/2014/main" id="{9A15B888-46B6-449C-B4DC-9FB3C6D4B69F}"/>
              </a:ext>
            </a:extLst>
          </p:cNvPr>
          <p:cNvSpPr txBox="1">
            <a:spLocks/>
          </p:cNvSpPr>
          <p:nvPr/>
        </p:nvSpPr>
        <p:spPr>
          <a:xfrm>
            <a:off x="298176" y="3644348"/>
            <a:ext cx="11827831" cy="2274021"/>
          </a:xfrm>
          <a:prstGeom prst="rect">
            <a:avLst/>
          </a:prstGeom>
        </p:spPr>
        <p:txBody>
          <a:bodyPr vert="horz" lIns="91440" tIns="45720" rIns="91440" bIns="45720" rtlCol="0" anchor="t">
            <a:noAutofit/>
          </a:bodyPr>
          <a:lstStyle/>
          <a:p>
            <a:pPr marL="228600" marR="0" lvl="0" indent="-228600" fontAlgn="auto">
              <a:spcBef>
                <a:spcPts val="1000"/>
              </a:spcBef>
              <a:spcAft>
                <a:spcPts val="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rPr>
              <a:t>E. Fermi: </a:t>
            </a:r>
          </a:p>
          <a:p>
            <a:pPr marL="228600" marR="0" lvl="0" indent="-228600" fontAlgn="auto">
              <a:spcBef>
                <a:spcPts val="1000"/>
              </a:spcBef>
              <a:spcAft>
                <a:spcPts val="0"/>
              </a:spcAft>
              <a:buClrTx/>
              <a:buSzTx/>
              <a:buFont typeface="Arial" panose="020B0604020202020204" pitchFamily="34" charset="0"/>
              <a:buChar char="•"/>
              <a:tabLst/>
              <a:defRPr/>
            </a:pPr>
            <a:r>
              <a:rPr kumimoji="0" lang="en-US" sz="2400" b="1" i="0" u="none" strike="noStrike" cap="none" spc="0" normalizeH="0" baseline="0" noProof="0" dirty="0" err="1">
                <a:ln>
                  <a:noFill/>
                </a:ln>
                <a:effectLst/>
                <a:uLnTx/>
                <a:uFillTx/>
              </a:rPr>
              <a:t>soubor</a:t>
            </a:r>
            <a:r>
              <a:rPr kumimoji="0" lang="en-US" sz="2400" b="1" i="0" u="none" strike="noStrike" cap="none" spc="0" normalizeH="0" baseline="0" noProof="0" dirty="0">
                <a:ln>
                  <a:noFill/>
                </a:ln>
                <a:effectLst/>
                <a:uLnTx/>
                <a:uFillTx/>
              </a:rPr>
              <a:t> </a:t>
            </a:r>
            <a:r>
              <a:rPr kumimoji="0" lang="en-US" sz="2400" b="1" i="0" u="none" strike="noStrike" cap="none" spc="0" normalizeH="0" baseline="0" noProof="0" dirty="0" err="1">
                <a:ln>
                  <a:noFill/>
                </a:ln>
                <a:effectLst/>
                <a:uLnTx/>
                <a:uFillTx/>
              </a:rPr>
              <a:t>fermionů</a:t>
            </a:r>
            <a:r>
              <a:rPr kumimoji="0" lang="en-US" sz="2400" b="1" i="0" u="none" strike="noStrike" cap="none" spc="0" normalizeH="0" baseline="0" noProof="0" dirty="0">
                <a:ln>
                  <a:noFill/>
                </a:ln>
                <a:effectLst/>
                <a:uLnTx/>
                <a:uFillTx/>
              </a:rPr>
              <a:t> </a:t>
            </a:r>
            <a:r>
              <a:rPr kumimoji="0" lang="en-US" sz="2400" b="1" i="0" u="none" strike="noStrike" cap="none" spc="0" normalizeH="0" baseline="0" noProof="0" dirty="0" err="1">
                <a:ln>
                  <a:noFill/>
                </a:ln>
                <a:effectLst/>
                <a:uLnTx/>
                <a:uFillTx/>
              </a:rPr>
              <a:t>lze</a:t>
            </a:r>
            <a:r>
              <a:rPr kumimoji="0" lang="en-US" sz="2400" b="1" i="0" u="none" strike="noStrike" cap="none" spc="0" normalizeH="0" baseline="0" noProof="0" dirty="0">
                <a:ln>
                  <a:noFill/>
                </a:ln>
                <a:effectLst/>
                <a:uLnTx/>
                <a:uFillTx/>
              </a:rPr>
              <a:t> </a:t>
            </a:r>
            <a:r>
              <a:rPr kumimoji="0" lang="en-US" sz="2400" b="1" i="0" u="none" strike="noStrike" cap="none" spc="0" normalizeH="0" baseline="0" noProof="0" dirty="0" err="1">
                <a:ln>
                  <a:noFill/>
                </a:ln>
                <a:effectLst/>
                <a:uLnTx/>
                <a:uFillTx/>
              </a:rPr>
              <a:t>považovat</a:t>
            </a:r>
            <a:r>
              <a:rPr kumimoji="0" lang="en-US" sz="2400" b="1" i="0" u="none" strike="noStrike" cap="none" spc="0" normalizeH="0" baseline="0" noProof="0" dirty="0">
                <a:ln>
                  <a:noFill/>
                </a:ln>
                <a:effectLst/>
                <a:uLnTx/>
                <a:uFillTx/>
              </a:rPr>
              <a:t> za </a:t>
            </a:r>
            <a:r>
              <a:rPr kumimoji="0" lang="en-US" sz="2400" b="1" i="0" u="none" strike="noStrike" cap="none" spc="0" normalizeH="0" baseline="0" noProof="0" dirty="0">
                <a:ln>
                  <a:noFill/>
                </a:ln>
                <a:solidFill>
                  <a:srgbClr val="FF0000"/>
                </a:solidFill>
                <a:effectLst/>
                <a:uLnTx/>
                <a:uFillTx/>
              </a:rPr>
              <a:t>"</a:t>
            </a:r>
            <a:r>
              <a:rPr kumimoji="0" lang="en-US" sz="2400" b="1" i="0" u="none" strike="noStrike" cap="none" spc="0" normalizeH="0" baseline="0" noProof="0" dirty="0" err="1">
                <a:ln>
                  <a:noFill/>
                </a:ln>
                <a:solidFill>
                  <a:srgbClr val="FF0000"/>
                </a:solidFill>
                <a:effectLst/>
                <a:uLnTx/>
                <a:uFillTx/>
              </a:rPr>
              <a:t>degenerovaný</a:t>
            </a:r>
            <a:r>
              <a:rPr kumimoji="0" lang="en-US" sz="2400" b="1" i="0" u="none" strike="noStrike" cap="none" spc="0" normalizeH="0" baseline="0" noProof="0" dirty="0">
                <a:ln>
                  <a:noFill/>
                </a:ln>
                <a:solidFill>
                  <a:srgbClr val="FF0000"/>
                </a:solidFill>
                <a:effectLst/>
                <a:uLnTx/>
                <a:uFillTx/>
              </a:rPr>
              <a:t> </a:t>
            </a:r>
            <a:r>
              <a:rPr kumimoji="0" lang="en-US" sz="2400" b="1" i="0" u="none" strike="noStrike" cap="none" spc="0" normalizeH="0" baseline="0" noProof="0" dirty="0" err="1">
                <a:ln>
                  <a:noFill/>
                </a:ln>
                <a:solidFill>
                  <a:srgbClr val="FF0000"/>
                </a:solidFill>
                <a:effectLst/>
                <a:uLnTx/>
                <a:uFillTx/>
              </a:rPr>
              <a:t>plyn</a:t>
            </a:r>
            <a:r>
              <a:rPr kumimoji="0" lang="en-US" sz="2400" b="1" i="0" u="none" strike="noStrike" cap="none" spc="0" normalizeH="0" baseline="0" noProof="0" dirty="0">
                <a:ln>
                  <a:noFill/>
                </a:ln>
                <a:solidFill>
                  <a:srgbClr val="FF0000"/>
                </a:solidFill>
                <a:effectLst/>
                <a:uLnTx/>
                <a:uFillTx/>
              </a:rPr>
              <a:t>"</a:t>
            </a:r>
            <a:r>
              <a:rPr kumimoji="0" lang="en-US" sz="2400" b="0" i="0" u="none" strike="noStrike" cap="none" spc="0" normalizeH="0" baseline="0" noProof="0" dirty="0">
                <a:ln>
                  <a:noFill/>
                </a:ln>
                <a:effectLst/>
                <a:uLnTx/>
                <a:uFillTx/>
              </a:rPr>
              <a:t>, </a:t>
            </a:r>
            <a:endParaRPr kumimoji="0" lang="cs-CZ" sz="2400" b="0" i="0" u="none" strike="noStrike" cap="none" spc="0" normalizeH="0" baseline="0" noProof="0" dirty="0">
              <a:ln>
                <a:noFill/>
              </a:ln>
              <a:effectLst/>
              <a:uLnTx/>
              <a:uFillTx/>
            </a:endParaRPr>
          </a:p>
          <a:p>
            <a:pPr marR="0" lvl="0" fontAlgn="auto">
              <a:spcBef>
                <a:spcPts val="1000"/>
              </a:spcBef>
              <a:spcAft>
                <a:spcPts val="0"/>
              </a:spcAft>
              <a:buClrTx/>
              <a:buSzTx/>
              <a:tabLst/>
              <a:defRPr/>
            </a:pPr>
            <a:r>
              <a:rPr lang="cs-CZ" sz="2400" dirty="0"/>
              <a:t>   </a:t>
            </a:r>
            <a:r>
              <a:rPr kumimoji="0" lang="en-US" sz="2400" b="0" i="0" u="none" strike="noStrike" cap="none" spc="0" normalizeH="0" baseline="0" noProof="0" dirty="0">
                <a:ln>
                  <a:noFill/>
                </a:ln>
                <a:effectLst/>
                <a:uLnTx/>
                <a:uFillTx/>
              </a:rPr>
              <a:t>v </a:t>
            </a:r>
            <a:r>
              <a:rPr kumimoji="0" lang="en-US" sz="2400" b="0" i="0" u="none" strike="noStrike" cap="none" spc="0" normalizeH="0" baseline="0" noProof="0" dirty="0" err="1">
                <a:ln>
                  <a:noFill/>
                </a:ln>
                <a:effectLst/>
                <a:uLnTx/>
                <a:uFillTx/>
              </a:rPr>
              <a:t>němž</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rozdělení</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hybností</a:t>
            </a:r>
            <a:r>
              <a:rPr kumimoji="0" lang="en-US" sz="2400" b="0" i="0" u="none" strike="noStrike" cap="none" spc="0" normalizeH="0" baseline="0" noProof="0" dirty="0">
                <a:ln>
                  <a:noFill/>
                </a:ln>
                <a:effectLst/>
                <a:uLnTx/>
                <a:uFillTx/>
              </a:rPr>
              <a:t> a </a:t>
            </a:r>
            <a:r>
              <a:rPr kumimoji="0" lang="en-US" sz="2400" b="0" i="0" u="none" strike="noStrike" cap="none" spc="0" normalizeH="0" baseline="0" noProof="0" dirty="0" err="1">
                <a:ln>
                  <a:noFill/>
                </a:ln>
                <a:effectLst/>
                <a:uLnTx/>
                <a:uFillTx/>
              </a:rPr>
              <a:t>energií</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nukleonů</a:t>
            </a:r>
            <a:r>
              <a:rPr kumimoji="0" lang="en-US" sz="2400" b="0" i="0" u="none" strike="noStrike" cap="none" spc="0" normalizeH="0" baseline="0" noProof="0" dirty="0">
                <a:ln>
                  <a:noFill/>
                </a:ln>
                <a:effectLst/>
                <a:uLnTx/>
                <a:uFillTx/>
              </a:rPr>
              <a:t> se </a:t>
            </a:r>
            <a:r>
              <a:rPr kumimoji="0" lang="en-US" sz="2400" b="0" i="0" u="none" strike="noStrike" cap="none" spc="0" normalizeH="0" baseline="0" noProof="0" dirty="0" err="1">
                <a:ln>
                  <a:noFill/>
                </a:ln>
                <a:effectLst/>
                <a:uLnTx/>
                <a:uFillTx/>
              </a:rPr>
              <a:t>bude</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řídit</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Fermiho-Diracovou</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statistikou</a:t>
            </a:r>
            <a:endParaRPr kumimoji="0" lang="en-US" sz="2400" b="0" i="0" u="none" strike="noStrike" cap="none" spc="0" normalizeH="0" baseline="0" noProof="0" dirty="0">
              <a:ln>
                <a:noFill/>
              </a:ln>
              <a:effectLst/>
              <a:uLnTx/>
              <a:uFillTx/>
            </a:endParaRPr>
          </a:p>
        </p:txBody>
      </p:sp>
      <p:sp>
        <p:nvSpPr>
          <p:cNvPr id="16" name="TextovéPole 15">
            <a:extLst>
              <a:ext uri="{FF2B5EF4-FFF2-40B4-BE49-F238E27FC236}">
                <a16:creationId xmlns:a16="http://schemas.microsoft.com/office/drawing/2014/main" id="{ECBD03F1-A314-428B-A98B-7083A16052D1}"/>
              </a:ext>
            </a:extLst>
          </p:cNvPr>
          <p:cNvSpPr txBox="1"/>
          <p:nvPr/>
        </p:nvSpPr>
        <p:spPr>
          <a:xfrm>
            <a:off x="258152" y="5235466"/>
            <a:ext cx="11675696" cy="1328569"/>
          </a:xfrm>
          <a:prstGeom prst="rect">
            <a:avLst/>
          </a:prstGeom>
          <a:noFill/>
        </p:spPr>
        <p:txBody>
          <a:bodyPr wrap="square">
            <a:spAutoFit/>
          </a:bodyPr>
          <a:lstStyle/>
          <a:p>
            <a:pPr marL="228600" marR="0" lvl="0" indent="-228600" fontAlgn="auto">
              <a:spcBef>
                <a:spcPts val="1000"/>
              </a:spcBef>
              <a:spcAft>
                <a:spcPts val="0"/>
              </a:spcAft>
              <a:buClrTx/>
              <a:buSzTx/>
              <a:buFont typeface="Arial" panose="020B0604020202020204" pitchFamily="34" charset="0"/>
              <a:buChar char="•"/>
              <a:tabLst/>
              <a:defRPr/>
            </a:pPr>
            <a:r>
              <a:rPr kumimoji="0" lang="en-US" sz="2400" b="0" i="0" u="none" strike="noStrike" cap="none" spc="0" normalizeH="0" baseline="0" noProof="0" dirty="0" err="1">
                <a:ln>
                  <a:noFill/>
                </a:ln>
                <a:effectLst/>
                <a:uLnTx/>
                <a:uFillTx/>
              </a:rPr>
              <a:t>lze</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předpovídat</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pravděpodobnosti</a:t>
            </a:r>
            <a:r>
              <a:rPr kumimoji="0" lang="en-US" sz="2400" b="0" i="0" u="none" strike="noStrike" cap="none" spc="0" normalizeH="0" baseline="0" noProof="0" dirty="0">
                <a:ln>
                  <a:noFill/>
                </a:ln>
                <a:effectLst/>
                <a:uLnTx/>
                <a:uFillTx/>
              </a:rPr>
              <a:t> </a:t>
            </a:r>
            <a:r>
              <a:rPr kumimoji="0" lang="en-US" sz="2400" b="0" i="0" u="sng" strike="noStrike" cap="none" spc="0" normalizeH="0" baseline="0" noProof="0" dirty="0" err="1">
                <a:ln>
                  <a:noFill/>
                </a:ln>
                <a:effectLst/>
                <a:uLnTx/>
                <a:uFillTx/>
              </a:rPr>
              <a:t>jevů</a:t>
            </a:r>
            <a:r>
              <a:rPr kumimoji="0" lang="en-US" sz="2400" b="0" i="0" u="sng" strike="noStrike" cap="none" spc="0" normalizeH="0" baseline="0" noProof="0" dirty="0">
                <a:ln>
                  <a:noFill/>
                </a:ln>
                <a:effectLst/>
                <a:uLnTx/>
                <a:uFillTx/>
              </a:rPr>
              <a:t>, </a:t>
            </a:r>
            <a:r>
              <a:rPr kumimoji="0" lang="en-US" sz="2400" b="0" i="0" u="sng" strike="noStrike" cap="none" spc="0" normalizeH="0" baseline="0" noProof="0" dirty="0" err="1">
                <a:ln>
                  <a:noFill/>
                </a:ln>
                <a:effectLst/>
                <a:uLnTx/>
                <a:uFillTx/>
              </a:rPr>
              <a:t>při</a:t>
            </a:r>
            <a:r>
              <a:rPr kumimoji="0" lang="en-US" sz="2400" b="0" i="0" u="sng" strike="noStrike" cap="none" spc="0" normalizeH="0" baseline="0" noProof="0" dirty="0">
                <a:ln>
                  <a:noFill/>
                </a:ln>
                <a:effectLst/>
                <a:uLnTx/>
                <a:uFillTx/>
              </a:rPr>
              <a:t> </a:t>
            </a:r>
            <a:r>
              <a:rPr kumimoji="0" lang="en-US" sz="2400" b="0" i="0" u="sng" strike="noStrike" cap="none" spc="0" normalizeH="0" baseline="0" noProof="0" dirty="0" err="1">
                <a:ln>
                  <a:noFill/>
                </a:ln>
                <a:effectLst/>
                <a:uLnTx/>
                <a:uFillTx/>
              </a:rPr>
              <a:t>nichž</a:t>
            </a:r>
            <a:r>
              <a:rPr kumimoji="0" lang="en-US" sz="2400" b="0" i="0" u="sng" strike="noStrike" cap="none" spc="0" normalizeH="0" baseline="0" noProof="0" dirty="0">
                <a:ln>
                  <a:noFill/>
                </a:ln>
                <a:effectLst/>
                <a:uLnTx/>
                <a:uFillTx/>
              </a:rPr>
              <a:t> </a:t>
            </a:r>
            <a:r>
              <a:rPr kumimoji="0" lang="en-US" sz="2400" b="0" i="0" u="sng" strike="noStrike" cap="none" spc="0" normalizeH="0" baseline="0" noProof="0" dirty="0" err="1">
                <a:ln>
                  <a:noFill/>
                </a:ln>
                <a:effectLst/>
                <a:uLnTx/>
                <a:uFillTx/>
              </a:rPr>
              <a:t>nukleony</a:t>
            </a:r>
            <a:r>
              <a:rPr kumimoji="0" lang="en-US" sz="2400" b="0" i="0" u="sng" strike="noStrike" cap="none" spc="0" normalizeH="0" baseline="0" noProof="0" dirty="0">
                <a:ln>
                  <a:noFill/>
                </a:ln>
                <a:effectLst/>
                <a:uLnTx/>
                <a:uFillTx/>
              </a:rPr>
              <a:t> </a:t>
            </a:r>
            <a:r>
              <a:rPr kumimoji="0" lang="en-US" sz="2400" b="0" i="0" u="sng" strike="noStrike" cap="none" spc="0" normalizeH="0" baseline="0" noProof="0" dirty="0" err="1">
                <a:ln>
                  <a:noFill/>
                </a:ln>
                <a:effectLst/>
                <a:uLnTx/>
                <a:uFillTx/>
              </a:rPr>
              <a:t>získají</a:t>
            </a:r>
            <a:r>
              <a:rPr kumimoji="0" lang="en-US" sz="2400" b="0" i="0" u="sng" strike="noStrike" cap="none" spc="0" normalizeH="0" baseline="0" noProof="0" dirty="0">
                <a:ln>
                  <a:noFill/>
                </a:ln>
                <a:effectLst/>
                <a:uLnTx/>
                <a:uFillTx/>
              </a:rPr>
              <a:t> </a:t>
            </a:r>
            <a:r>
              <a:rPr kumimoji="0" lang="en-US" sz="2400" b="0" i="0" u="sng" strike="noStrike" cap="none" spc="0" normalizeH="0" baseline="0" noProof="0" dirty="0" err="1">
                <a:ln>
                  <a:noFill/>
                </a:ln>
                <a:effectLst/>
                <a:uLnTx/>
                <a:uFillTx/>
              </a:rPr>
              <a:t>dostatečné</a:t>
            </a:r>
            <a:r>
              <a:rPr kumimoji="0" lang="en-US" sz="2400" b="0" i="0" u="sng" strike="noStrike" cap="none" spc="0" normalizeH="0" baseline="0" noProof="0" dirty="0">
                <a:ln>
                  <a:noFill/>
                </a:ln>
                <a:effectLst/>
                <a:uLnTx/>
                <a:uFillTx/>
              </a:rPr>
              <a:t> </a:t>
            </a:r>
            <a:r>
              <a:rPr kumimoji="0" lang="en-US" sz="2400" b="0" i="0" u="sng" strike="noStrike" cap="none" spc="0" normalizeH="0" baseline="0" noProof="0" dirty="0" err="1">
                <a:ln>
                  <a:noFill/>
                </a:ln>
                <a:effectLst/>
                <a:uLnTx/>
                <a:uFillTx/>
              </a:rPr>
              <a:t>hybnosti</a:t>
            </a:r>
            <a:r>
              <a:rPr kumimoji="0" lang="en-US" sz="2400" b="0" i="0" u="sng" strike="noStrike" cap="none" spc="0" normalizeH="0" baseline="0" noProof="0" dirty="0">
                <a:ln>
                  <a:noFill/>
                </a:ln>
                <a:effectLst/>
                <a:uLnTx/>
                <a:uFillTx/>
              </a:rPr>
              <a:t> </a:t>
            </a:r>
            <a:r>
              <a:rPr kumimoji="0" lang="cs-CZ" sz="2400" b="0" i="0" u="sng" strike="noStrike" cap="none" spc="0" normalizeH="0" baseline="0" noProof="0" dirty="0">
                <a:ln>
                  <a:noFill/>
                </a:ln>
                <a:effectLst/>
                <a:uLnTx/>
                <a:uFillTx/>
              </a:rPr>
              <a:t>        </a:t>
            </a:r>
            <a:r>
              <a:rPr kumimoji="0" lang="en-US" sz="2400" b="0" i="0" u="sng" strike="noStrike" cap="none" spc="0" normalizeH="0" baseline="0" noProof="0" dirty="0">
                <a:ln>
                  <a:noFill/>
                </a:ln>
                <a:effectLst/>
                <a:uLnTx/>
                <a:uFillTx/>
              </a:rPr>
              <a:t>a</a:t>
            </a:r>
            <a:r>
              <a:rPr kumimoji="0" lang="en-US" sz="2400" b="1" i="0" u="sng" strike="noStrike" cap="none" spc="0" normalizeH="0" baseline="0" noProof="0" dirty="0">
                <a:ln>
                  <a:noFill/>
                </a:ln>
                <a:effectLst/>
                <a:uLnTx/>
                <a:uFillTx/>
              </a:rPr>
              <a:t> </a:t>
            </a:r>
            <a:r>
              <a:rPr kumimoji="0" lang="en-US" sz="2400" b="1" i="0" u="sng" strike="noStrike" cap="none" spc="0" normalizeH="0" baseline="0" noProof="0" dirty="0" err="1">
                <a:ln>
                  <a:noFill/>
                </a:ln>
                <a:effectLst/>
                <a:uLnTx/>
                <a:uFillTx/>
              </a:rPr>
              <a:t>energie</a:t>
            </a:r>
            <a:r>
              <a:rPr kumimoji="0" lang="en-US" sz="2400" b="1" i="0" u="sng" strike="noStrike" cap="none" spc="0" normalizeH="0" baseline="0" noProof="0" dirty="0">
                <a:ln>
                  <a:noFill/>
                </a:ln>
                <a:effectLst/>
                <a:uLnTx/>
                <a:uFillTx/>
              </a:rPr>
              <a:t> </a:t>
            </a:r>
            <a:r>
              <a:rPr kumimoji="0" lang="en-US" sz="2400" b="1" i="0" u="sng" strike="noStrike" cap="none" spc="0" normalizeH="0" baseline="0" noProof="0" dirty="0" err="1">
                <a:ln>
                  <a:noFill/>
                </a:ln>
                <a:effectLst/>
                <a:uLnTx/>
                <a:uFillTx/>
              </a:rPr>
              <a:t>na</a:t>
            </a:r>
            <a:r>
              <a:rPr kumimoji="0" lang="en-US" sz="2400" b="1" i="0" u="sng" strike="noStrike" cap="none" spc="0" normalizeH="0" baseline="0" noProof="0" dirty="0">
                <a:ln>
                  <a:noFill/>
                </a:ln>
                <a:effectLst/>
                <a:uLnTx/>
                <a:uFillTx/>
              </a:rPr>
              <a:t> </a:t>
            </a:r>
            <a:r>
              <a:rPr kumimoji="0" lang="en-US" sz="2400" b="1" i="0" u="sng" strike="noStrike" cap="none" spc="0" normalizeH="0" baseline="0" noProof="0" dirty="0" err="1">
                <a:ln>
                  <a:noFill/>
                </a:ln>
                <a:effectLst/>
                <a:uLnTx/>
                <a:uFillTx/>
              </a:rPr>
              <a:t>překonání</a:t>
            </a:r>
            <a:r>
              <a:rPr kumimoji="0" lang="en-US" sz="2400" b="1" i="0" u="sng" strike="noStrike" cap="none" spc="0" normalizeH="0" baseline="0" noProof="0" dirty="0">
                <a:ln>
                  <a:noFill/>
                </a:ln>
                <a:effectLst/>
                <a:uLnTx/>
                <a:uFillTx/>
              </a:rPr>
              <a:t> </a:t>
            </a:r>
            <a:r>
              <a:rPr kumimoji="0" lang="en-US" sz="2400" b="1" i="0" u="sng" strike="noStrike" cap="none" spc="0" normalizeH="0" baseline="0" noProof="0" dirty="0" err="1">
                <a:ln>
                  <a:noFill/>
                </a:ln>
                <a:effectLst/>
                <a:uLnTx/>
                <a:uFillTx/>
              </a:rPr>
              <a:t>jaderných</a:t>
            </a:r>
            <a:r>
              <a:rPr kumimoji="0" lang="en-US" sz="2400" b="1" i="0" u="sng" strike="noStrike" cap="none" spc="0" normalizeH="0" baseline="0" noProof="0" dirty="0">
                <a:ln>
                  <a:noFill/>
                </a:ln>
                <a:effectLst/>
                <a:uLnTx/>
                <a:uFillTx/>
              </a:rPr>
              <a:t> </a:t>
            </a:r>
            <a:r>
              <a:rPr kumimoji="0" lang="en-US" sz="2400" b="1" i="0" u="sng" strike="noStrike" cap="none" spc="0" normalizeH="0" baseline="0" noProof="0" dirty="0" err="1">
                <a:ln>
                  <a:noFill/>
                </a:ln>
                <a:effectLst/>
                <a:uLnTx/>
                <a:uFillTx/>
              </a:rPr>
              <a:t>vazbových</a:t>
            </a:r>
            <a:r>
              <a:rPr kumimoji="0" lang="en-US" sz="2400" b="1" i="0" u="sng" strike="noStrike" cap="none" spc="0" normalizeH="0" baseline="0" noProof="0" dirty="0">
                <a:ln>
                  <a:noFill/>
                </a:ln>
                <a:effectLst/>
                <a:uLnTx/>
                <a:uFillTx/>
              </a:rPr>
              <a:t> </a:t>
            </a:r>
            <a:r>
              <a:rPr kumimoji="0" lang="en-US" sz="2400" b="1" i="0" u="sng" strike="noStrike" cap="none" spc="0" normalizeH="0" baseline="0" noProof="0" dirty="0" err="1">
                <a:ln>
                  <a:noFill/>
                </a:ln>
                <a:effectLst/>
                <a:uLnTx/>
                <a:uFillTx/>
              </a:rPr>
              <a:t>sil</a:t>
            </a:r>
            <a:r>
              <a:rPr kumimoji="0" lang="en-US" sz="2400" b="0" i="0" u="none" strike="noStrike" cap="none" spc="0" normalizeH="0" baseline="0" noProof="0" dirty="0">
                <a:ln>
                  <a:noFill/>
                </a:ln>
                <a:effectLst/>
                <a:uLnTx/>
                <a:uFillTx/>
              </a:rPr>
              <a:t> </a:t>
            </a:r>
          </a:p>
          <a:p>
            <a:pPr marL="228600" marR="0" lvl="0" indent="-228600" fontAlgn="auto">
              <a:spcBef>
                <a:spcPts val="1000"/>
              </a:spcBef>
              <a:spcAft>
                <a:spcPts val="0"/>
              </a:spcAft>
              <a:buClrTx/>
              <a:buSzTx/>
              <a:buFont typeface="Arial" panose="020B0604020202020204" pitchFamily="34" charset="0"/>
              <a:buChar char="•"/>
              <a:tabLst/>
              <a:defRPr/>
            </a:pPr>
            <a:r>
              <a:rPr lang="cs-CZ" sz="2400" b="1" u="sng" dirty="0">
                <a:solidFill>
                  <a:srgbClr val="FF0000"/>
                </a:solidFill>
              </a:rPr>
              <a:t>n</a:t>
            </a:r>
            <a:r>
              <a:rPr kumimoji="0" lang="en-US" sz="2400" b="1" i="0" u="sng" strike="noStrike" cap="none" spc="0" normalizeH="0" baseline="0" noProof="0" dirty="0" err="1">
                <a:ln>
                  <a:noFill/>
                </a:ln>
                <a:solidFill>
                  <a:srgbClr val="FF0000"/>
                </a:solidFill>
                <a:effectLst/>
                <a:uLnTx/>
                <a:uFillTx/>
              </a:rPr>
              <a:t>ezabývá</a:t>
            </a:r>
            <a:r>
              <a:rPr kumimoji="0" lang="en-US" sz="2400" b="1" i="0" u="sng" strike="noStrike" cap="none" spc="0" normalizeH="0" baseline="0" noProof="0" dirty="0">
                <a:ln>
                  <a:noFill/>
                </a:ln>
                <a:solidFill>
                  <a:srgbClr val="FF0000"/>
                </a:solidFill>
                <a:effectLst/>
                <a:uLnTx/>
                <a:uFillTx/>
              </a:rPr>
              <a:t> se </a:t>
            </a:r>
            <a:r>
              <a:rPr kumimoji="0" lang="en-US" sz="2400" b="1" i="0" u="sng" strike="noStrike" cap="none" spc="0" normalizeH="0" baseline="0" noProof="0" dirty="0" err="1">
                <a:ln>
                  <a:noFill/>
                </a:ln>
                <a:solidFill>
                  <a:srgbClr val="FF0000"/>
                </a:solidFill>
                <a:effectLst/>
                <a:uLnTx/>
                <a:uFillTx/>
              </a:rPr>
              <a:t>vnitřním</a:t>
            </a:r>
            <a:r>
              <a:rPr kumimoji="0" lang="en-US" sz="2400" b="1" i="0" u="sng" strike="noStrike" cap="none" spc="0" normalizeH="0" baseline="0" noProof="0" dirty="0">
                <a:ln>
                  <a:noFill/>
                </a:ln>
                <a:solidFill>
                  <a:srgbClr val="FF0000"/>
                </a:solidFill>
                <a:effectLst/>
                <a:uLnTx/>
                <a:uFillTx/>
              </a:rPr>
              <a:t> </a:t>
            </a:r>
            <a:r>
              <a:rPr kumimoji="0" lang="en-US" sz="2400" b="1" i="0" u="sng" strike="noStrike" cap="none" spc="0" normalizeH="0" baseline="0" noProof="0" dirty="0" err="1">
                <a:ln>
                  <a:noFill/>
                </a:ln>
                <a:solidFill>
                  <a:srgbClr val="FF0000"/>
                </a:solidFill>
                <a:effectLst/>
                <a:uLnTx/>
                <a:uFillTx/>
              </a:rPr>
              <a:t>uspořádáním</a:t>
            </a:r>
            <a:r>
              <a:rPr kumimoji="0" lang="en-US" sz="2400" b="1" i="0" u="sng" strike="noStrike" cap="none" spc="0" normalizeH="0" baseline="0" noProof="0" dirty="0">
                <a:ln>
                  <a:noFill/>
                </a:ln>
                <a:solidFill>
                  <a:srgbClr val="FF0000"/>
                </a:solidFill>
                <a:effectLst/>
                <a:uLnTx/>
                <a:uFillTx/>
              </a:rPr>
              <a:t> </a:t>
            </a:r>
            <a:r>
              <a:rPr kumimoji="0" lang="en-US" sz="2400" b="1" i="0" u="sng" strike="noStrike" cap="none" spc="0" normalizeH="0" baseline="0" noProof="0" dirty="0" err="1">
                <a:ln>
                  <a:noFill/>
                </a:ln>
                <a:solidFill>
                  <a:srgbClr val="FF0000"/>
                </a:solidFill>
                <a:effectLst/>
                <a:uLnTx/>
                <a:uFillTx/>
              </a:rPr>
              <a:t>nukleonů</a:t>
            </a:r>
            <a:r>
              <a:rPr kumimoji="0" lang="en-US" sz="2400" b="1" i="0" u="sng" strike="noStrike" cap="none" spc="0" normalizeH="0" baseline="0" noProof="0" dirty="0">
                <a:ln>
                  <a:noFill/>
                </a:ln>
                <a:solidFill>
                  <a:srgbClr val="FF0000"/>
                </a:solidFill>
                <a:effectLst/>
                <a:uLnTx/>
                <a:uFillTx/>
              </a:rPr>
              <a:t> v </a:t>
            </a:r>
            <a:r>
              <a:rPr kumimoji="0" lang="en-US" sz="2400" b="1" i="0" u="sng" strike="noStrike" cap="none" spc="0" normalizeH="0" baseline="0" noProof="0" dirty="0" err="1">
                <a:ln>
                  <a:noFill/>
                </a:ln>
                <a:solidFill>
                  <a:srgbClr val="FF0000"/>
                </a:solidFill>
                <a:effectLst/>
                <a:uLnTx/>
                <a:uFillTx/>
              </a:rPr>
              <a:t>jádře</a:t>
            </a:r>
            <a:endParaRPr kumimoji="0" lang="en-US" sz="2400" b="0" i="0" u="none" strike="noStrike" cap="none" spc="0" normalizeH="0" baseline="0" noProof="0" dirty="0">
              <a:ln>
                <a:noFill/>
              </a:ln>
              <a:effectLst/>
              <a:uLnTx/>
              <a:uFillTx/>
            </a:endParaRPr>
          </a:p>
        </p:txBody>
      </p:sp>
    </p:spTree>
    <p:extLst>
      <p:ext uri="{BB962C8B-B14F-4D97-AF65-F5344CB8AC3E}">
        <p14:creationId xmlns:p14="http://schemas.microsoft.com/office/powerpoint/2010/main" val="70316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2650" y="3721405"/>
            <a:ext cx="8124174" cy="2602205"/>
          </a:xfrm>
          <a:prstGeom prst="rect">
            <a:avLst/>
          </a:prstGeom>
        </p:spPr>
      </p:pic>
      <p:sp>
        <p:nvSpPr>
          <p:cNvPr id="2" name="Nadpis 1"/>
          <p:cNvSpPr>
            <a:spLocks noGrp="1"/>
          </p:cNvSpPr>
          <p:nvPr>
            <p:ph type="title"/>
          </p:nvPr>
        </p:nvSpPr>
        <p:spPr>
          <a:xfrm>
            <a:off x="2152650" y="341371"/>
            <a:ext cx="7886700" cy="905534"/>
          </a:xfrm>
        </p:spPr>
        <p:txBody>
          <a:bodyPr>
            <a:normAutofit fontScale="90000"/>
          </a:bodyPr>
          <a:lstStyle/>
          <a:p>
            <a:r>
              <a:rPr lang="cs-CZ" b="1" dirty="0">
                <a:solidFill>
                  <a:srgbClr val="0000FF"/>
                </a:solidFill>
              </a:rPr>
              <a:t>Model složeného jádra </a:t>
            </a:r>
            <a:br>
              <a:rPr lang="cs-CZ" b="1" dirty="0">
                <a:solidFill>
                  <a:srgbClr val="0000FF"/>
                </a:solidFill>
              </a:rPr>
            </a:br>
            <a:r>
              <a:rPr lang="cs-CZ" sz="2700" b="1" dirty="0">
                <a:solidFill>
                  <a:srgbClr val="0000FF"/>
                </a:solidFill>
              </a:rPr>
              <a:t>(</a:t>
            </a:r>
            <a:r>
              <a:rPr lang="cs-CZ" sz="2700" b="1" dirty="0" err="1">
                <a:solidFill>
                  <a:srgbClr val="0000FF"/>
                </a:solidFill>
              </a:rPr>
              <a:t>Compound</a:t>
            </a:r>
            <a:r>
              <a:rPr lang="cs-CZ" sz="2700" b="1" dirty="0">
                <a:solidFill>
                  <a:srgbClr val="0000FF"/>
                </a:solidFill>
              </a:rPr>
              <a:t> nucleus model, </a:t>
            </a:r>
            <a:r>
              <a:rPr lang="cs-CZ" sz="2700" b="1" dirty="0" err="1">
                <a:solidFill>
                  <a:srgbClr val="0000FF"/>
                </a:solidFill>
              </a:rPr>
              <a:t>multi</a:t>
            </a:r>
            <a:r>
              <a:rPr lang="cs-CZ" sz="2700" b="1" dirty="0">
                <a:solidFill>
                  <a:srgbClr val="0000FF"/>
                </a:solidFill>
              </a:rPr>
              <a:t>-step </a:t>
            </a:r>
            <a:r>
              <a:rPr lang="cs-CZ" sz="2700" b="1" dirty="0" err="1">
                <a:solidFill>
                  <a:srgbClr val="0000FF"/>
                </a:solidFill>
              </a:rPr>
              <a:t>reaction</a:t>
            </a:r>
            <a:r>
              <a:rPr lang="cs-CZ" sz="2700" b="1" dirty="0">
                <a:solidFill>
                  <a:srgbClr val="0000FF"/>
                </a:solidFill>
              </a:rPr>
              <a:t> model)</a:t>
            </a:r>
            <a:r>
              <a:rPr lang="cs-CZ" sz="2700" dirty="0">
                <a:solidFill>
                  <a:srgbClr val="0000FF"/>
                </a:solidFill>
              </a:rPr>
              <a:t> </a:t>
            </a:r>
            <a:r>
              <a:rPr lang="cs-CZ" sz="2700" baseline="30000" dirty="0">
                <a:solidFill>
                  <a:srgbClr val="0000FF"/>
                </a:solidFill>
              </a:rPr>
              <a:t> </a:t>
            </a:r>
            <a:r>
              <a:rPr lang="cs-CZ" sz="2700" dirty="0">
                <a:solidFill>
                  <a:srgbClr val="0000FF"/>
                </a:solidFill>
              </a:rPr>
              <a:t> </a:t>
            </a:r>
          </a:p>
        </p:txBody>
      </p:sp>
      <p:sp>
        <p:nvSpPr>
          <p:cNvPr id="3" name="Zástupný symbol pro obsah 2"/>
          <p:cNvSpPr>
            <a:spLocks noGrp="1"/>
          </p:cNvSpPr>
          <p:nvPr>
            <p:ph idx="1"/>
          </p:nvPr>
        </p:nvSpPr>
        <p:spPr>
          <a:xfrm>
            <a:off x="515938" y="1466601"/>
            <a:ext cx="11266066" cy="2529448"/>
          </a:xfrm>
        </p:spPr>
        <p:txBody>
          <a:bodyPr>
            <a:noAutofit/>
          </a:bodyPr>
          <a:lstStyle/>
          <a:p>
            <a:pPr>
              <a:spcBef>
                <a:spcPts val="600"/>
              </a:spcBef>
            </a:pPr>
            <a:r>
              <a:rPr lang="cs-CZ" sz="2200" dirty="0"/>
              <a:t>Atomové jádro je souborem nukleonů, které spolu interagují a interagují i s prolétávající částicí</a:t>
            </a:r>
          </a:p>
          <a:p>
            <a:pPr>
              <a:spcBef>
                <a:spcPts val="600"/>
              </a:spcBef>
            </a:pPr>
            <a:r>
              <a:rPr lang="cs-CZ" sz="2200" dirty="0"/>
              <a:t>Nejprve pohlcení </a:t>
            </a:r>
            <a:r>
              <a:rPr lang="cs-CZ" sz="2200" u="sng" dirty="0"/>
              <a:t>prolétávající částice (</a:t>
            </a:r>
            <a:r>
              <a:rPr lang="cs-CZ" sz="2200" b="1" u="sng" dirty="0"/>
              <a:t>a</a:t>
            </a:r>
            <a:r>
              <a:rPr lang="cs-CZ" sz="2200" dirty="0"/>
              <a:t>) </a:t>
            </a:r>
            <a:r>
              <a:rPr lang="cs-CZ" sz="2200" u="sng" dirty="0"/>
              <a:t>terčovým jádrem </a:t>
            </a:r>
            <a:r>
              <a:rPr lang="cs-CZ" sz="2200" b="1" u="sng" dirty="0"/>
              <a:t>X</a:t>
            </a:r>
            <a:r>
              <a:rPr lang="cs-CZ" sz="2200" dirty="0"/>
              <a:t>, čímž vznikne </a:t>
            </a:r>
            <a:r>
              <a:rPr lang="cs-CZ" sz="2200" u="sng" dirty="0"/>
              <a:t>složené jádro </a:t>
            </a:r>
            <a:r>
              <a:rPr lang="cs-CZ" sz="2200" b="1" u="sng" dirty="0"/>
              <a:t>N*</a:t>
            </a:r>
          </a:p>
          <a:p>
            <a:pPr>
              <a:spcBef>
                <a:spcPts val="600"/>
              </a:spcBef>
            </a:pPr>
            <a:r>
              <a:rPr lang="cs-CZ" sz="2200" dirty="0"/>
              <a:t> Prolétávající částice </a:t>
            </a:r>
            <a:r>
              <a:rPr lang="cs-CZ" sz="2200" b="1" dirty="0"/>
              <a:t>a</a:t>
            </a:r>
            <a:r>
              <a:rPr lang="cs-CZ" sz="2200" dirty="0"/>
              <a:t> rychle </a:t>
            </a:r>
            <a:r>
              <a:rPr lang="cs-CZ" sz="2200" u="sng" dirty="0"/>
              <a:t>předá svou energii ostatním částicím</a:t>
            </a:r>
            <a:r>
              <a:rPr lang="cs-CZ" sz="2200" dirty="0"/>
              <a:t>. </a:t>
            </a:r>
          </a:p>
          <a:p>
            <a:pPr>
              <a:spcBef>
                <a:spcPts val="600"/>
              </a:spcBef>
            </a:pPr>
            <a:r>
              <a:rPr lang="cs-CZ" sz="2200" dirty="0"/>
              <a:t>Pokud některá z částic v jádře (</a:t>
            </a:r>
            <a:r>
              <a:rPr lang="cs-CZ" sz="2200" b="1" dirty="0"/>
              <a:t>b)</a:t>
            </a:r>
            <a:r>
              <a:rPr lang="cs-CZ" sz="2200" dirty="0"/>
              <a:t> získá dostatečně velkou energii, je v druhém stupni interakce složeným jádrem </a:t>
            </a:r>
            <a:r>
              <a:rPr lang="cs-CZ" sz="2200" b="1" dirty="0"/>
              <a:t>N*</a:t>
            </a:r>
            <a:r>
              <a:rPr lang="cs-CZ" sz="2200" dirty="0"/>
              <a:t> emitována…</a:t>
            </a:r>
          </a:p>
          <a:p>
            <a:pPr>
              <a:spcBef>
                <a:spcPts val="600"/>
              </a:spcBef>
            </a:pPr>
            <a:r>
              <a:rPr lang="cs-CZ" sz="2200" dirty="0"/>
              <a:t>…čímž vzniká nové jádro </a:t>
            </a:r>
            <a:r>
              <a:rPr lang="cs-CZ" sz="2200" b="1" dirty="0"/>
              <a:t>Y</a:t>
            </a:r>
            <a:r>
              <a:rPr lang="cs-CZ" sz="2200" dirty="0"/>
              <a:t>. </a:t>
            </a:r>
          </a:p>
          <a:p>
            <a:pPr>
              <a:spcBef>
                <a:spcPts val="600"/>
              </a:spcBef>
            </a:pPr>
            <a:endParaRPr lang="cs-CZ" sz="2200" dirty="0"/>
          </a:p>
        </p:txBody>
      </p:sp>
      <p:sp>
        <p:nvSpPr>
          <p:cNvPr id="5" name="TextovéPole 4"/>
          <p:cNvSpPr txBox="1"/>
          <p:nvPr/>
        </p:nvSpPr>
        <p:spPr>
          <a:xfrm>
            <a:off x="1197430" y="315687"/>
            <a:ext cx="662361" cy="830997"/>
          </a:xfrm>
          <a:prstGeom prst="rect">
            <a:avLst/>
          </a:prstGeom>
          <a:noFill/>
        </p:spPr>
        <p:txBody>
          <a:bodyPr wrap="none" rtlCol="0">
            <a:spAutoFit/>
          </a:bodyPr>
          <a:lstStyle/>
          <a:p>
            <a:r>
              <a:rPr lang="cs-CZ" sz="4800" b="1" dirty="0">
                <a:solidFill>
                  <a:srgbClr val="0000FF"/>
                </a:solidFill>
              </a:rPr>
              <a:t>3.</a:t>
            </a:r>
          </a:p>
        </p:txBody>
      </p:sp>
    </p:spTree>
    <p:extLst>
      <p:ext uri="{BB962C8B-B14F-4D97-AF65-F5344CB8AC3E}">
        <p14:creationId xmlns:p14="http://schemas.microsoft.com/office/powerpoint/2010/main" val="1401869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5515" y="3285258"/>
            <a:ext cx="5724188" cy="3366657"/>
          </a:xfrm>
          <a:prstGeom prst="rect">
            <a:avLst/>
          </a:prstGeom>
        </p:spPr>
      </p:pic>
      <p:sp>
        <p:nvSpPr>
          <p:cNvPr id="2" name="Nadpis 1"/>
          <p:cNvSpPr>
            <a:spLocks noGrp="1"/>
          </p:cNvSpPr>
          <p:nvPr>
            <p:ph type="title"/>
          </p:nvPr>
        </p:nvSpPr>
        <p:spPr>
          <a:xfrm>
            <a:off x="2152650" y="311689"/>
            <a:ext cx="7886700" cy="905534"/>
          </a:xfrm>
        </p:spPr>
        <p:txBody>
          <a:bodyPr>
            <a:normAutofit fontScale="90000"/>
          </a:bodyPr>
          <a:lstStyle/>
          <a:p>
            <a:r>
              <a:rPr lang="cs-CZ" b="1" dirty="0"/>
              <a:t>Model složeného jádra </a:t>
            </a:r>
            <a:br>
              <a:rPr lang="cs-CZ" b="1" dirty="0"/>
            </a:br>
            <a:r>
              <a:rPr lang="cs-CZ" sz="2700" b="1" dirty="0"/>
              <a:t>(</a:t>
            </a:r>
            <a:r>
              <a:rPr lang="cs-CZ" sz="2700" b="1" dirty="0" err="1"/>
              <a:t>Compound</a:t>
            </a:r>
            <a:r>
              <a:rPr lang="cs-CZ" sz="2700" b="1" dirty="0"/>
              <a:t> nucleus model, </a:t>
            </a:r>
            <a:r>
              <a:rPr lang="cs-CZ" sz="2700" b="1" dirty="0" err="1"/>
              <a:t>multi</a:t>
            </a:r>
            <a:r>
              <a:rPr lang="cs-CZ" sz="2700" b="1" dirty="0"/>
              <a:t>-step </a:t>
            </a:r>
            <a:r>
              <a:rPr lang="cs-CZ" sz="2700" b="1" dirty="0" err="1"/>
              <a:t>reaction</a:t>
            </a:r>
            <a:r>
              <a:rPr lang="cs-CZ" sz="2700" b="1" dirty="0"/>
              <a:t> model)</a:t>
            </a:r>
            <a:r>
              <a:rPr lang="cs-CZ" sz="2700" dirty="0"/>
              <a:t> </a:t>
            </a:r>
            <a:r>
              <a:rPr lang="cs-CZ" sz="2700" baseline="30000" dirty="0"/>
              <a:t> </a:t>
            </a:r>
            <a:r>
              <a:rPr lang="cs-CZ" sz="2700" dirty="0"/>
              <a:t> </a:t>
            </a:r>
          </a:p>
        </p:txBody>
      </p:sp>
      <p:sp>
        <p:nvSpPr>
          <p:cNvPr id="3" name="Zástupný symbol pro obsah 2"/>
          <p:cNvSpPr>
            <a:spLocks noGrp="1"/>
          </p:cNvSpPr>
          <p:nvPr>
            <p:ph idx="1"/>
          </p:nvPr>
        </p:nvSpPr>
        <p:spPr>
          <a:xfrm>
            <a:off x="1892136" y="1395354"/>
            <a:ext cx="8455231" cy="1935675"/>
          </a:xfrm>
        </p:spPr>
        <p:txBody>
          <a:bodyPr>
            <a:noAutofit/>
          </a:bodyPr>
          <a:lstStyle/>
          <a:p>
            <a:pPr>
              <a:spcBef>
                <a:spcPts val="600"/>
              </a:spcBef>
            </a:pPr>
            <a:r>
              <a:rPr lang="cs-CZ" sz="1800" dirty="0"/>
              <a:t>Celkově lze tedy interakci jádra s prolétávající částicí zapsat: </a:t>
            </a:r>
          </a:p>
          <a:p>
            <a:pPr marL="0" indent="0">
              <a:spcBef>
                <a:spcPts val="600"/>
              </a:spcBef>
              <a:buNone/>
            </a:pPr>
            <a:r>
              <a:rPr lang="cs-CZ" sz="1800" b="1" dirty="0"/>
              <a:t>				</a:t>
            </a:r>
            <a:r>
              <a:rPr lang="cs-CZ" sz="2400" b="1" dirty="0">
                <a:solidFill>
                  <a:srgbClr val="0070C0"/>
                </a:solidFill>
              </a:rPr>
              <a:t>X + a </a:t>
            </a:r>
            <a:r>
              <a:rPr lang="cs-CZ" sz="2400" b="1" dirty="0">
                <a:solidFill>
                  <a:srgbClr val="0070C0"/>
                </a:solidFill>
                <a:sym typeface="Wingdings" panose="05000000000000000000" pitchFamily="2" charset="2"/>
              </a:rPr>
              <a:t></a:t>
            </a:r>
            <a:r>
              <a:rPr lang="cs-CZ" sz="2400" b="1" dirty="0">
                <a:solidFill>
                  <a:srgbClr val="0070C0"/>
                </a:solidFill>
              </a:rPr>
              <a:t> N* </a:t>
            </a:r>
            <a:r>
              <a:rPr lang="cs-CZ" sz="2400" b="1" dirty="0">
                <a:solidFill>
                  <a:srgbClr val="0070C0"/>
                </a:solidFill>
                <a:sym typeface="Wingdings" panose="05000000000000000000" pitchFamily="2" charset="2"/>
              </a:rPr>
              <a:t></a:t>
            </a:r>
            <a:r>
              <a:rPr lang="cs-CZ" sz="2400" b="1" dirty="0">
                <a:solidFill>
                  <a:srgbClr val="0070C0"/>
                </a:solidFill>
              </a:rPr>
              <a:t> Y + b</a:t>
            </a:r>
            <a:r>
              <a:rPr lang="cs-CZ" sz="1800" dirty="0"/>
              <a:t>, </a:t>
            </a:r>
          </a:p>
          <a:p>
            <a:pPr>
              <a:spcBef>
                <a:spcPts val="600"/>
              </a:spcBef>
            </a:pPr>
            <a:r>
              <a:rPr lang="cs-CZ" sz="1800" dirty="0"/>
              <a:t>		nebo zkráceně 	</a:t>
            </a:r>
            <a:r>
              <a:rPr lang="cs-CZ" sz="2400" b="1" dirty="0">
                <a:solidFill>
                  <a:srgbClr val="0070C0"/>
                </a:solidFill>
              </a:rPr>
              <a:t>X</a:t>
            </a:r>
            <a:r>
              <a:rPr lang="cs-CZ" sz="2400" dirty="0">
                <a:solidFill>
                  <a:srgbClr val="0070C0"/>
                </a:solidFill>
              </a:rPr>
              <a:t>(</a:t>
            </a:r>
            <a:r>
              <a:rPr lang="cs-CZ" sz="2400" b="1" dirty="0" err="1">
                <a:solidFill>
                  <a:srgbClr val="0070C0"/>
                </a:solidFill>
              </a:rPr>
              <a:t>a</a:t>
            </a:r>
            <a:r>
              <a:rPr lang="cs-CZ" sz="2400" dirty="0" err="1">
                <a:solidFill>
                  <a:srgbClr val="0070C0"/>
                </a:solidFill>
              </a:rPr>
              <a:t>,</a:t>
            </a:r>
            <a:r>
              <a:rPr lang="cs-CZ" sz="2400" b="1" dirty="0" err="1">
                <a:solidFill>
                  <a:srgbClr val="0070C0"/>
                </a:solidFill>
              </a:rPr>
              <a:t>b</a:t>
            </a:r>
            <a:r>
              <a:rPr lang="cs-CZ" sz="2400" dirty="0">
                <a:solidFill>
                  <a:srgbClr val="0070C0"/>
                </a:solidFill>
              </a:rPr>
              <a:t>)</a:t>
            </a:r>
            <a:r>
              <a:rPr lang="cs-CZ" sz="2400" b="1" dirty="0">
                <a:solidFill>
                  <a:srgbClr val="0070C0"/>
                </a:solidFill>
              </a:rPr>
              <a:t>Y</a:t>
            </a:r>
            <a:r>
              <a:rPr lang="cs-CZ" sz="1800" dirty="0"/>
              <a:t>   př. </a:t>
            </a:r>
            <a:r>
              <a:rPr lang="cs-CZ" sz="1800" b="1" baseline="30000" dirty="0">
                <a:solidFill>
                  <a:srgbClr val="00B050"/>
                </a:solidFill>
              </a:rPr>
              <a:t>10</a:t>
            </a:r>
            <a:r>
              <a:rPr lang="cs-CZ" sz="1800" b="1" dirty="0">
                <a:solidFill>
                  <a:srgbClr val="00B050"/>
                </a:solidFill>
              </a:rPr>
              <a:t>B(</a:t>
            </a:r>
            <a:r>
              <a:rPr lang="cs-CZ" sz="1800" b="1" dirty="0" err="1">
                <a:solidFill>
                  <a:srgbClr val="00B050"/>
                </a:solidFill>
              </a:rPr>
              <a:t>n,</a:t>
            </a:r>
            <a:r>
              <a:rPr lang="cs-CZ" sz="1800" b="1" dirty="0" err="1">
                <a:solidFill>
                  <a:srgbClr val="00B050"/>
                </a:solidFill>
                <a:latin typeface="Symbol" panose="05050102010706020507" pitchFamily="18" charset="2"/>
              </a:rPr>
              <a:t>a</a:t>
            </a:r>
            <a:r>
              <a:rPr lang="cs-CZ" sz="1800" b="1" dirty="0">
                <a:solidFill>
                  <a:srgbClr val="00B050"/>
                </a:solidFill>
              </a:rPr>
              <a:t>)</a:t>
            </a:r>
            <a:r>
              <a:rPr lang="cs-CZ" sz="1800" b="1" baseline="30000" dirty="0">
                <a:solidFill>
                  <a:srgbClr val="00B050"/>
                </a:solidFill>
              </a:rPr>
              <a:t>7</a:t>
            </a:r>
            <a:r>
              <a:rPr lang="cs-CZ" sz="1800" b="1" dirty="0">
                <a:solidFill>
                  <a:srgbClr val="00B050"/>
                </a:solidFill>
              </a:rPr>
              <a:t>Li</a:t>
            </a:r>
            <a:r>
              <a:rPr lang="cs-CZ" sz="1800" dirty="0"/>
              <a:t>, </a:t>
            </a:r>
          </a:p>
          <a:p>
            <a:pPr>
              <a:spcBef>
                <a:spcPts val="600"/>
              </a:spcBef>
            </a:pPr>
            <a:r>
              <a:rPr lang="cs-CZ" sz="1800" dirty="0" err="1"/>
              <a:t>deexcitace</a:t>
            </a:r>
            <a:r>
              <a:rPr lang="cs-CZ" sz="1800" dirty="0"/>
              <a:t> </a:t>
            </a:r>
            <a:r>
              <a:rPr lang="cs-CZ" sz="1800" b="1" dirty="0"/>
              <a:t>N*</a:t>
            </a:r>
            <a:r>
              <a:rPr lang="cs-CZ" sz="1800" dirty="0"/>
              <a:t> může proběhnout vyzářením kvanta </a:t>
            </a:r>
            <a:r>
              <a:rPr lang="cs-CZ" sz="1800" dirty="0">
                <a:latin typeface="Symbol" panose="05050102010706020507" pitchFamily="18" charset="2"/>
              </a:rPr>
              <a:t>g</a:t>
            </a:r>
            <a:r>
              <a:rPr lang="cs-CZ" sz="1800" dirty="0"/>
              <a:t>:</a:t>
            </a:r>
          </a:p>
          <a:p>
            <a:pPr marL="914400" lvl="2" indent="0">
              <a:spcBef>
                <a:spcPts val="600"/>
              </a:spcBef>
              <a:buNone/>
            </a:pPr>
            <a:r>
              <a:rPr lang="cs-CZ" sz="2400" b="1" dirty="0"/>
              <a:t>			</a:t>
            </a:r>
            <a:r>
              <a:rPr lang="cs-CZ" sz="2400" b="1" dirty="0">
                <a:solidFill>
                  <a:srgbClr val="0070C0"/>
                </a:solidFill>
              </a:rPr>
              <a:t>N*</a:t>
            </a:r>
            <a:r>
              <a:rPr lang="cs-CZ" sz="2400" dirty="0">
                <a:solidFill>
                  <a:srgbClr val="0070C0"/>
                </a:solidFill>
              </a:rPr>
              <a:t> </a:t>
            </a:r>
            <a:r>
              <a:rPr lang="cs-CZ" sz="2400" dirty="0">
                <a:solidFill>
                  <a:srgbClr val="0070C0"/>
                </a:solidFill>
                <a:sym typeface="Wingdings" panose="05000000000000000000" pitchFamily="2" charset="2"/>
              </a:rPr>
              <a:t> </a:t>
            </a:r>
            <a:r>
              <a:rPr lang="cs-CZ" sz="2400" b="1" dirty="0">
                <a:solidFill>
                  <a:srgbClr val="0070C0"/>
                </a:solidFill>
              </a:rPr>
              <a:t>Y</a:t>
            </a:r>
            <a:r>
              <a:rPr lang="cs-CZ" sz="2400" dirty="0">
                <a:solidFill>
                  <a:srgbClr val="0070C0"/>
                </a:solidFill>
              </a:rPr>
              <a:t> + </a:t>
            </a:r>
            <a:r>
              <a:rPr lang="cs-CZ" sz="2400" dirty="0">
                <a:solidFill>
                  <a:srgbClr val="0070C0"/>
                </a:solidFill>
                <a:latin typeface="Symbol" panose="05050102010706020507" pitchFamily="18" charset="2"/>
              </a:rPr>
              <a:t>g</a:t>
            </a:r>
            <a:r>
              <a:rPr lang="cs-CZ" sz="2400" dirty="0">
                <a:solidFill>
                  <a:srgbClr val="0070C0"/>
                </a:solidFill>
              </a:rPr>
              <a:t>  </a:t>
            </a:r>
            <a:r>
              <a:rPr lang="cs-CZ" sz="1800" dirty="0">
                <a:solidFill>
                  <a:prstClr val="black"/>
                </a:solidFill>
              </a:rPr>
              <a:t>př. </a:t>
            </a:r>
            <a:r>
              <a:rPr lang="cs-CZ" sz="1800" b="1" baseline="30000" dirty="0">
                <a:solidFill>
                  <a:srgbClr val="00B050"/>
                </a:solidFill>
              </a:rPr>
              <a:t>197</a:t>
            </a:r>
            <a:r>
              <a:rPr lang="cs-CZ" sz="1800" b="1" dirty="0">
                <a:solidFill>
                  <a:srgbClr val="00B050"/>
                </a:solidFill>
              </a:rPr>
              <a:t>Au(</a:t>
            </a:r>
            <a:r>
              <a:rPr lang="cs-CZ" sz="1800" b="1" dirty="0" err="1">
                <a:solidFill>
                  <a:srgbClr val="00B050"/>
                </a:solidFill>
              </a:rPr>
              <a:t>n,</a:t>
            </a:r>
            <a:r>
              <a:rPr lang="cs-CZ" sz="1800" b="1" dirty="0" err="1">
                <a:solidFill>
                  <a:srgbClr val="00B050"/>
                </a:solidFill>
                <a:latin typeface="Symbol" panose="05050102010706020507" pitchFamily="18" charset="2"/>
              </a:rPr>
              <a:t>g</a:t>
            </a:r>
            <a:r>
              <a:rPr lang="cs-CZ" sz="1800" b="1" dirty="0">
                <a:solidFill>
                  <a:srgbClr val="00B050"/>
                </a:solidFill>
              </a:rPr>
              <a:t>)</a:t>
            </a:r>
            <a:r>
              <a:rPr lang="cs-CZ" sz="1800" b="1" baseline="30000" dirty="0">
                <a:solidFill>
                  <a:srgbClr val="00B050"/>
                </a:solidFill>
              </a:rPr>
              <a:t>198</a:t>
            </a:r>
            <a:r>
              <a:rPr lang="cs-CZ" sz="1800" b="1" dirty="0">
                <a:solidFill>
                  <a:srgbClr val="00B050"/>
                </a:solidFill>
              </a:rPr>
              <a:t>Li</a:t>
            </a:r>
            <a:r>
              <a:rPr lang="cs-CZ" sz="1800" dirty="0">
                <a:solidFill>
                  <a:prstClr val="black"/>
                </a:solidFill>
              </a:rPr>
              <a:t>, </a:t>
            </a:r>
            <a:endParaRPr lang="cs-CZ" sz="2400" dirty="0">
              <a:solidFill>
                <a:srgbClr val="0070C0"/>
              </a:solidFill>
            </a:endParaRPr>
          </a:p>
        </p:txBody>
      </p:sp>
      <p:sp>
        <p:nvSpPr>
          <p:cNvPr id="6" name="Zástupný symbol pro obsah 2"/>
          <p:cNvSpPr txBox="1">
            <a:spLocks/>
          </p:cNvSpPr>
          <p:nvPr/>
        </p:nvSpPr>
        <p:spPr>
          <a:xfrm>
            <a:off x="515938" y="3198913"/>
            <a:ext cx="4981348" cy="34290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pPr>
            <a:r>
              <a:rPr lang="cs-CZ" sz="2200" dirty="0"/>
              <a:t>Důležitým předpokladem je zde vzájemná </a:t>
            </a:r>
            <a:r>
              <a:rPr lang="cs-CZ" sz="2200" b="1" u="sng" dirty="0"/>
              <a:t>nezávislost</a:t>
            </a:r>
            <a:r>
              <a:rPr lang="cs-CZ" sz="2200" u="sng" dirty="0"/>
              <a:t> prvního a druhého stupně interakce</a:t>
            </a:r>
            <a:r>
              <a:rPr lang="cs-CZ" sz="2200" dirty="0"/>
              <a:t>: </a:t>
            </a:r>
            <a:r>
              <a:rPr lang="cs-CZ" sz="2200" b="1" dirty="0">
                <a:solidFill>
                  <a:srgbClr val="FF0000"/>
                </a:solidFill>
              </a:rPr>
              <a:t>způsob rozpadu N* </a:t>
            </a:r>
            <a:r>
              <a:rPr lang="cs-CZ" sz="2200" b="1" u="sng" dirty="0">
                <a:solidFill>
                  <a:srgbClr val="FF0000"/>
                </a:solidFill>
              </a:rPr>
              <a:t>závisí pouze na jeho vlastnostech</a:t>
            </a:r>
            <a:r>
              <a:rPr lang="cs-CZ" sz="2200" b="1" dirty="0">
                <a:solidFill>
                  <a:srgbClr val="FF0000"/>
                </a:solidFill>
              </a:rPr>
              <a:t>, nikoliv na procesech jeho vytvoření</a:t>
            </a:r>
          </a:p>
          <a:p>
            <a:pPr>
              <a:lnSpc>
                <a:spcPct val="150000"/>
              </a:lnSpc>
              <a:spcBef>
                <a:spcPts val="600"/>
              </a:spcBef>
            </a:pPr>
            <a:r>
              <a:rPr lang="cs-CZ" sz="2200" dirty="0"/>
              <a:t>slouží pro </a:t>
            </a:r>
            <a:r>
              <a:rPr lang="cs-CZ" sz="2200" b="1" dirty="0"/>
              <a:t>modelování</a:t>
            </a:r>
            <a:r>
              <a:rPr lang="cs-CZ" sz="2200" dirty="0"/>
              <a:t> </a:t>
            </a:r>
            <a:r>
              <a:rPr lang="cs-CZ" sz="2200" b="1" dirty="0"/>
              <a:t>jaderných reakcí</a:t>
            </a:r>
            <a:r>
              <a:rPr lang="cs-CZ" sz="2200" dirty="0"/>
              <a:t>.</a:t>
            </a:r>
          </a:p>
        </p:txBody>
      </p:sp>
    </p:spTree>
    <p:extLst>
      <p:ext uri="{BB962C8B-B14F-4D97-AF65-F5344CB8AC3E}">
        <p14:creationId xmlns:p14="http://schemas.microsoft.com/office/powerpoint/2010/main" val="3869540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80203"/>
            <a:ext cx="7886700" cy="1325563"/>
          </a:xfrm>
        </p:spPr>
        <p:txBody>
          <a:bodyPr/>
          <a:lstStyle/>
          <a:p>
            <a:r>
              <a:rPr lang="cs-CZ" b="1" dirty="0">
                <a:solidFill>
                  <a:srgbClr val="0000FF"/>
                </a:solidFill>
              </a:rPr>
              <a:t>HLADINOVÝ MODEL JÁDRA</a:t>
            </a:r>
          </a:p>
        </p:txBody>
      </p:sp>
      <p:sp>
        <p:nvSpPr>
          <p:cNvPr id="3" name="Zástupný symbol pro obsah 2"/>
          <p:cNvSpPr>
            <a:spLocks noGrp="1"/>
          </p:cNvSpPr>
          <p:nvPr>
            <p:ph idx="1"/>
          </p:nvPr>
        </p:nvSpPr>
        <p:spPr>
          <a:xfrm>
            <a:off x="337913" y="1136955"/>
            <a:ext cx="7430441" cy="5543020"/>
          </a:xfrm>
        </p:spPr>
        <p:txBody>
          <a:bodyPr>
            <a:normAutofit/>
          </a:bodyPr>
          <a:lstStyle/>
          <a:p>
            <a:pPr>
              <a:lnSpc>
                <a:spcPct val="100000"/>
              </a:lnSpc>
              <a:spcBef>
                <a:spcPts val="1200"/>
              </a:spcBef>
            </a:pPr>
            <a:r>
              <a:rPr lang="cs-CZ" sz="2200" b="1" dirty="0"/>
              <a:t>n</a:t>
            </a:r>
            <a:r>
              <a:rPr lang="cs-CZ" sz="2200" b="1" baseline="30000" dirty="0"/>
              <a:t>0</a:t>
            </a:r>
            <a:r>
              <a:rPr lang="cs-CZ" sz="2200" dirty="0"/>
              <a:t> a </a:t>
            </a:r>
            <a:r>
              <a:rPr lang="cs-CZ" sz="2200" b="1" dirty="0"/>
              <a:t>p</a:t>
            </a:r>
            <a:r>
              <a:rPr lang="cs-CZ" sz="2200" b="1" baseline="30000" dirty="0"/>
              <a:t>+</a:t>
            </a:r>
            <a:r>
              <a:rPr lang="cs-CZ" sz="2200" dirty="0"/>
              <a:t> mají podobně jako e</a:t>
            </a:r>
            <a:r>
              <a:rPr lang="cs-CZ" sz="2200" baseline="30000" dirty="0"/>
              <a:t>-</a:t>
            </a:r>
            <a:r>
              <a:rPr lang="cs-CZ" sz="2200" dirty="0"/>
              <a:t> </a:t>
            </a:r>
            <a:r>
              <a:rPr lang="cs-CZ" sz="2200" b="1" dirty="0">
                <a:solidFill>
                  <a:srgbClr val="FF0000"/>
                </a:solidFill>
              </a:rPr>
              <a:t>spin ½</a:t>
            </a:r>
            <a:r>
              <a:rPr lang="cs-CZ" sz="2200" dirty="0">
                <a:solidFill>
                  <a:srgbClr val="FF0000"/>
                </a:solidFill>
              </a:rPr>
              <a:t> </a:t>
            </a:r>
          </a:p>
          <a:p>
            <a:pPr>
              <a:lnSpc>
                <a:spcPct val="100000"/>
              </a:lnSpc>
              <a:spcBef>
                <a:spcPts val="1200"/>
              </a:spcBef>
            </a:pPr>
            <a:r>
              <a:rPr lang="cs-CZ" sz="2200" dirty="0"/>
              <a:t>Pokud se více částic se spinem ½ pohybuje ve společném silovém poli, musí být </a:t>
            </a:r>
            <a:r>
              <a:rPr lang="cs-CZ" sz="2200" b="1" dirty="0"/>
              <a:t>podle </a:t>
            </a:r>
            <a:r>
              <a:rPr lang="cs-CZ" sz="2200" b="1" dirty="0">
                <a:solidFill>
                  <a:srgbClr val="FF0000"/>
                </a:solidFill>
              </a:rPr>
              <a:t>Pauliho principu </a:t>
            </a:r>
            <a:r>
              <a:rPr lang="cs-CZ" sz="2200" b="1" dirty="0"/>
              <a:t>každá částice      v jiném kvantovém stavu</a:t>
            </a:r>
          </a:p>
          <a:p>
            <a:pPr>
              <a:lnSpc>
                <a:spcPct val="100000"/>
              </a:lnSpc>
              <a:spcBef>
                <a:spcPts val="1200"/>
              </a:spcBef>
            </a:pPr>
            <a:r>
              <a:rPr lang="cs-CZ" sz="2200" dirty="0"/>
              <a:t>Podobně jako u uspořádání elektronů v jaderném obalu, stal se této princip podstatou tzv. </a:t>
            </a:r>
            <a:r>
              <a:rPr lang="cs-CZ" sz="2200" b="1" dirty="0">
                <a:solidFill>
                  <a:srgbClr val="FF0000"/>
                </a:solidFill>
              </a:rPr>
              <a:t>HLADINOVÉHO MODELU JÁDRA</a:t>
            </a:r>
          </a:p>
          <a:p>
            <a:pPr>
              <a:lnSpc>
                <a:spcPct val="100000"/>
              </a:lnSpc>
              <a:spcBef>
                <a:spcPts val="1200"/>
              </a:spcBef>
            </a:pPr>
            <a:r>
              <a:rPr lang="cs-CZ" sz="2200" dirty="0"/>
              <a:t>Podle HMJ obsazují </a:t>
            </a:r>
            <a:r>
              <a:rPr lang="cs-CZ" sz="2200" u="sng" dirty="0"/>
              <a:t>nukleony v potenciálové jámě </a:t>
            </a:r>
            <a:r>
              <a:rPr lang="cs-CZ" sz="2200" b="1" u="sng" dirty="0">
                <a:solidFill>
                  <a:srgbClr val="FF0000"/>
                </a:solidFill>
              </a:rPr>
              <a:t>obsazují postupně jednotlivé kvantové stavy</a:t>
            </a:r>
            <a:r>
              <a:rPr lang="cs-CZ" sz="2200" u="sng" dirty="0"/>
              <a:t> a vyšší stav obsazují teprve tehdy, je-li nižší stav již zcela zaplněn</a:t>
            </a:r>
          </a:p>
          <a:p>
            <a:pPr>
              <a:lnSpc>
                <a:spcPct val="100000"/>
              </a:lnSpc>
              <a:spcBef>
                <a:spcPts val="1200"/>
              </a:spcBef>
            </a:pPr>
            <a:r>
              <a:rPr lang="cs-CZ" sz="2200" dirty="0"/>
              <a:t>Energie příslušných hladin byly </a:t>
            </a:r>
            <a:r>
              <a:rPr lang="cs-CZ" sz="2200" b="1" dirty="0"/>
              <a:t>vypočteny stejnými metodami jako u energetických stavů e</a:t>
            </a:r>
            <a:r>
              <a:rPr lang="cs-CZ" sz="2200" b="1" baseline="30000" dirty="0"/>
              <a:t>-</a:t>
            </a:r>
            <a:r>
              <a:rPr lang="cs-CZ" sz="2200" dirty="0"/>
              <a:t> (nukleony, </a:t>
            </a:r>
            <a:r>
              <a:rPr lang="cs-CZ" sz="2200" u="sng" dirty="0"/>
              <a:t>stejně jako e</a:t>
            </a:r>
            <a:r>
              <a:rPr lang="cs-CZ" sz="2200" u="sng" baseline="30000" dirty="0"/>
              <a:t>-</a:t>
            </a:r>
            <a:r>
              <a:rPr lang="cs-CZ" sz="2200" u="sng" dirty="0"/>
              <a:t> a jiné částice, mají totiž DUÁLNÍ charakter </a:t>
            </a:r>
            <a:r>
              <a:rPr lang="cs-CZ" sz="2200" dirty="0"/>
              <a:t>(částice/vlnění)</a:t>
            </a:r>
          </a:p>
        </p:txBody>
      </p:sp>
      <p:pic>
        <p:nvPicPr>
          <p:cNvPr id="4" name="Obrázek 3"/>
          <p:cNvPicPr>
            <a:picLocks noChangeAspect="1"/>
          </p:cNvPicPr>
          <p:nvPr/>
        </p:nvPicPr>
        <p:blipFill>
          <a:blip r:embed="rId2" cstate="print"/>
          <a:stretch>
            <a:fillRect/>
          </a:stretch>
        </p:blipFill>
        <p:spPr>
          <a:xfrm>
            <a:off x="7768354" y="842777"/>
            <a:ext cx="4294720" cy="5495661"/>
          </a:xfrm>
          <a:prstGeom prst="rect">
            <a:avLst/>
          </a:prstGeom>
        </p:spPr>
      </p:pic>
      <p:sp>
        <p:nvSpPr>
          <p:cNvPr id="5" name="TextovéPole 4"/>
          <p:cNvSpPr txBox="1"/>
          <p:nvPr/>
        </p:nvSpPr>
        <p:spPr>
          <a:xfrm>
            <a:off x="1491345" y="141516"/>
            <a:ext cx="662361" cy="830997"/>
          </a:xfrm>
          <a:prstGeom prst="rect">
            <a:avLst/>
          </a:prstGeom>
          <a:noFill/>
        </p:spPr>
        <p:txBody>
          <a:bodyPr wrap="none" rtlCol="0">
            <a:spAutoFit/>
          </a:bodyPr>
          <a:lstStyle/>
          <a:p>
            <a:r>
              <a:rPr lang="cs-CZ" sz="4800" b="1" dirty="0">
                <a:solidFill>
                  <a:srgbClr val="0000FF"/>
                </a:solidFill>
              </a:rPr>
              <a:t>4.</a:t>
            </a:r>
          </a:p>
        </p:txBody>
      </p:sp>
    </p:spTree>
    <p:extLst>
      <p:ext uri="{BB962C8B-B14F-4D97-AF65-F5344CB8AC3E}">
        <p14:creationId xmlns:p14="http://schemas.microsoft.com/office/powerpoint/2010/main" val="2820785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33598" y="486507"/>
            <a:ext cx="3143081" cy="1325563"/>
          </a:xfrm>
        </p:spPr>
        <p:txBody>
          <a:bodyPr>
            <a:normAutofit fontScale="90000"/>
          </a:bodyPr>
          <a:lstStyle/>
          <a:p>
            <a:r>
              <a:rPr lang="cs-CZ" b="1" dirty="0"/>
              <a:t>HLADINOVÝ MODEL JÁDRA</a:t>
            </a:r>
            <a:endParaRPr lang="cs-CZ" dirty="0"/>
          </a:p>
        </p:txBody>
      </p:sp>
      <p:pic>
        <p:nvPicPr>
          <p:cNvPr id="4" name="Obrázek 3"/>
          <p:cNvPicPr>
            <a:picLocks noChangeAspect="1"/>
          </p:cNvPicPr>
          <p:nvPr/>
        </p:nvPicPr>
        <p:blipFill>
          <a:blip r:embed="rId2" cstate="print"/>
          <a:stretch>
            <a:fillRect/>
          </a:stretch>
        </p:blipFill>
        <p:spPr>
          <a:xfrm>
            <a:off x="3727220" y="357035"/>
            <a:ext cx="8035734" cy="1770107"/>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598" y="2314322"/>
            <a:ext cx="10908680" cy="3166068"/>
          </a:xfrm>
          <a:prstGeom prst="rect">
            <a:avLst/>
          </a:prstGeom>
        </p:spPr>
      </p:pic>
      <p:sp>
        <p:nvSpPr>
          <p:cNvPr id="3" name="Obdélník 2"/>
          <p:cNvSpPr/>
          <p:nvPr/>
        </p:nvSpPr>
        <p:spPr>
          <a:xfrm>
            <a:off x="2772704" y="5778437"/>
            <a:ext cx="8990250" cy="707886"/>
          </a:xfrm>
          <a:prstGeom prst="rect">
            <a:avLst/>
          </a:prstGeom>
        </p:spPr>
        <p:txBody>
          <a:bodyPr wrap="square">
            <a:spAutoFit/>
          </a:bodyPr>
          <a:lstStyle/>
          <a:p>
            <a:r>
              <a:rPr lang="cs-CZ" sz="2000" b="1" dirty="0"/>
              <a:t>Hladiny p</a:t>
            </a:r>
            <a:r>
              <a:rPr lang="cs-CZ" sz="2000" b="1" baseline="30000" dirty="0"/>
              <a:t>+</a:t>
            </a:r>
            <a:r>
              <a:rPr lang="cs-CZ" sz="2000" b="1" dirty="0"/>
              <a:t> jsou položeny výše než pro n</a:t>
            </a:r>
            <a:r>
              <a:rPr lang="cs-CZ" sz="2000" b="1" baseline="30000" dirty="0"/>
              <a:t>0</a:t>
            </a:r>
            <a:r>
              <a:rPr lang="cs-CZ" sz="2000" b="1" dirty="0"/>
              <a:t>, protože odpudivé </a:t>
            </a:r>
            <a:r>
              <a:rPr lang="cs-CZ" sz="2000" b="1" dirty="0" err="1"/>
              <a:t>coulombovské</a:t>
            </a:r>
            <a:r>
              <a:rPr lang="cs-CZ" sz="2000" b="1" dirty="0"/>
              <a:t> síly způsobují pokles vazebné energie p+ v jádře</a:t>
            </a:r>
          </a:p>
        </p:txBody>
      </p:sp>
    </p:spTree>
    <p:extLst>
      <p:ext uri="{BB962C8B-B14F-4D97-AF65-F5344CB8AC3E}">
        <p14:creationId xmlns:p14="http://schemas.microsoft.com/office/powerpoint/2010/main" val="3053846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(NE)STABILITA JADER ATOMŮ a RADIOAKTIVITA</a:t>
            </a:r>
            <a:endParaRPr lang="cs-CZ" dirty="0"/>
          </a:p>
        </p:txBody>
      </p:sp>
      <p:sp>
        <p:nvSpPr>
          <p:cNvPr id="3" name="Zástupný symbol pro obsah 2"/>
          <p:cNvSpPr>
            <a:spLocks noGrp="1"/>
          </p:cNvSpPr>
          <p:nvPr>
            <p:ph idx="1"/>
          </p:nvPr>
        </p:nvSpPr>
        <p:spPr>
          <a:xfrm>
            <a:off x="515937" y="1745673"/>
            <a:ext cx="11120409" cy="4281055"/>
          </a:xfrm>
        </p:spPr>
        <p:txBody>
          <a:bodyPr/>
          <a:lstStyle/>
          <a:p>
            <a:r>
              <a:rPr lang="cs-CZ" dirty="0"/>
              <a:t>„Atomová jádra v sobě mají nakumulovanou sílu hvězd a supernov a snaží se jí zbavit“</a:t>
            </a:r>
          </a:p>
          <a:p>
            <a:r>
              <a:rPr lang="cs-CZ" dirty="0"/>
              <a:t>Časová stabilita či nestabilita atomových jader je dána </a:t>
            </a:r>
            <a:r>
              <a:rPr lang="cs-CZ" u="sng" dirty="0"/>
              <a:t>složitou souhrou </a:t>
            </a:r>
            <a:r>
              <a:rPr lang="cs-CZ" b="1" dirty="0">
                <a:solidFill>
                  <a:srgbClr val="0070C0"/>
                </a:solidFill>
              </a:rPr>
              <a:t>silných</a:t>
            </a:r>
            <a:r>
              <a:rPr lang="cs-CZ" dirty="0"/>
              <a:t>, </a:t>
            </a:r>
            <a:r>
              <a:rPr lang="cs-CZ" b="1" dirty="0">
                <a:solidFill>
                  <a:srgbClr val="0070C0"/>
                </a:solidFill>
              </a:rPr>
              <a:t>elektromagnetických</a:t>
            </a:r>
            <a:r>
              <a:rPr lang="cs-CZ" dirty="0">
                <a:solidFill>
                  <a:srgbClr val="0070C0"/>
                </a:solidFill>
              </a:rPr>
              <a:t> </a:t>
            </a:r>
            <a:r>
              <a:rPr lang="cs-CZ" dirty="0"/>
              <a:t>a </a:t>
            </a:r>
            <a:r>
              <a:rPr lang="cs-CZ" b="1" dirty="0">
                <a:solidFill>
                  <a:srgbClr val="0070C0"/>
                </a:solidFill>
              </a:rPr>
              <a:t>slabých</a:t>
            </a:r>
            <a:r>
              <a:rPr lang="cs-CZ" dirty="0">
                <a:solidFill>
                  <a:srgbClr val="0070C0"/>
                </a:solidFill>
              </a:rPr>
              <a:t> </a:t>
            </a:r>
            <a:r>
              <a:rPr lang="cs-CZ" b="1" dirty="0">
                <a:solidFill>
                  <a:srgbClr val="0070C0"/>
                </a:solidFill>
              </a:rPr>
              <a:t>interakcí</a:t>
            </a:r>
            <a:r>
              <a:rPr lang="cs-CZ" dirty="0">
                <a:solidFill>
                  <a:srgbClr val="0070C0"/>
                </a:solidFill>
              </a:rPr>
              <a:t> </a:t>
            </a:r>
            <a:r>
              <a:rPr lang="cs-CZ" dirty="0"/>
              <a:t>mezi nukleony                      (a dokonce i uvnitř nukleonů)</a:t>
            </a:r>
          </a:p>
          <a:p>
            <a:endParaRPr lang="cs-CZ"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0965" y="3775990"/>
            <a:ext cx="3962400" cy="2286000"/>
          </a:xfrm>
          <a:prstGeom prst="rect">
            <a:avLst/>
          </a:prstGeom>
        </p:spPr>
      </p:pic>
      <p:sp>
        <p:nvSpPr>
          <p:cNvPr id="6" name="Zástupný symbol pro obsah 2"/>
          <p:cNvSpPr txBox="1">
            <a:spLocks/>
          </p:cNvSpPr>
          <p:nvPr/>
        </p:nvSpPr>
        <p:spPr>
          <a:xfrm>
            <a:off x="2152650" y="4366162"/>
            <a:ext cx="4135334" cy="14664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t>„V zásadě silné interakce mezi nukleony musí převažovat odpudivé elektrické síly mezi p+</a:t>
            </a:r>
          </a:p>
          <a:p>
            <a:endParaRPr lang="cs-CZ" dirty="0"/>
          </a:p>
        </p:txBody>
      </p:sp>
      <p:cxnSp>
        <p:nvCxnSpPr>
          <p:cNvPr id="7" name="Přímá spojnice se šipkou 6"/>
          <p:cNvCxnSpPr/>
          <p:nvPr/>
        </p:nvCxnSpPr>
        <p:spPr>
          <a:xfrm flipH="1">
            <a:off x="9831823" y="3095021"/>
            <a:ext cx="606579" cy="9590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039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33406" y="39407"/>
            <a:ext cx="5746376" cy="1325563"/>
          </a:xfrm>
        </p:spPr>
        <p:txBody>
          <a:bodyPr/>
          <a:lstStyle/>
          <a:p>
            <a:r>
              <a:rPr lang="cs-CZ" sz="4000" b="1" dirty="0"/>
              <a:t>Silná j. interakce - Shrnutí</a:t>
            </a:r>
          </a:p>
        </p:txBody>
      </p:sp>
      <p:sp>
        <p:nvSpPr>
          <p:cNvPr id="3" name="Zástupný symbol pro obsah 2"/>
          <p:cNvSpPr>
            <a:spLocks noGrp="1"/>
          </p:cNvSpPr>
          <p:nvPr>
            <p:ph idx="1"/>
          </p:nvPr>
        </p:nvSpPr>
        <p:spPr>
          <a:xfrm>
            <a:off x="5739950" y="1229253"/>
            <a:ext cx="6163434" cy="1708156"/>
          </a:xfrm>
        </p:spPr>
        <p:txBody>
          <a:bodyPr>
            <a:normAutofit/>
          </a:bodyPr>
          <a:lstStyle/>
          <a:p>
            <a:pPr>
              <a:lnSpc>
                <a:spcPct val="120000"/>
              </a:lnSpc>
            </a:pPr>
            <a:r>
              <a:rPr lang="cs-CZ" sz="2200" u="sng" dirty="0"/>
              <a:t>Původní představa silných interakcí v jádře</a:t>
            </a:r>
            <a:r>
              <a:rPr lang="cs-CZ" sz="2200" dirty="0"/>
              <a:t>: </a:t>
            </a:r>
            <a:r>
              <a:rPr lang="cs-CZ" sz="2200" b="1" dirty="0"/>
              <a:t>neustálá výměna virtuálních </a:t>
            </a:r>
            <a:r>
              <a:rPr lang="cs-CZ" sz="2200" b="1" dirty="0">
                <a:solidFill>
                  <a:srgbClr val="0070C0"/>
                </a:solidFill>
              </a:rPr>
              <a:t>pionů</a:t>
            </a:r>
            <a:r>
              <a:rPr lang="cs-CZ" sz="2200" dirty="0">
                <a:solidFill>
                  <a:srgbClr val="0070C0"/>
                </a:solidFill>
              </a:rPr>
              <a:t> </a:t>
            </a:r>
            <a:r>
              <a:rPr lang="cs-CZ" sz="2200" dirty="0"/>
              <a:t>(kladný, záporný nebo neutrální) </a:t>
            </a:r>
            <a:r>
              <a:rPr lang="cs-CZ" sz="2200" b="1" dirty="0">
                <a:solidFill>
                  <a:schemeClr val="accent1">
                    <a:lumMod val="75000"/>
                  </a:schemeClr>
                </a:solidFill>
              </a:rPr>
              <a:t>mezi nukleony</a:t>
            </a:r>
            <a:r>
              <a:rPr lang="cs-CZ" sz="2200" dirty="0"/>
              <a:t>; velmi krátká doba interakce, řádově 10</a:t>
            </a:r>
            <a:r>
              <a:rPr lang="cs-CZ" sz="2200" baseline="30000" dirty="0"/>
              <a:t>-23</a:t>
            </a:r>
            <a:r>
              <a:rPr lang="cs-CZ" sz="2200" dirty="0"/>
              <a:t> s.</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730" y="179013"/>
            <a:ext cx="5132294" cy="2886915"/>
          </a:xfrm>
          <a:prstGeom prst="rect">
            <a:avLst/>
          </a:prstGeom>
        </p:spPr>
      </p:pic>
      <p:sp>
        <p:nvSpPr>
          <p:cNvPr id="5" name="Zástupný symbol pro obsah 2"/>
          <p:cNvSpPr txBox="1">
            <a:spLocks/>
          </p:cNvSpPr>
          <p:nvPr/>
        </p:nvSpPr>
        <p:spPr>
          <a:xfrm>
            <a:off x="322730" y="3207242"/>
            <a:ext cx="11685851" cy="301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cs-CZ" sz="2200" dirty="0"/>
              <a:t>Virtuální piony vznikají výměnou </a:t>
            </a:r>
            <a:r>
              <a:rPr lang="cs-CZ" sz="2200" b="1" dirty="0">
                <a:solidFill>
                  <a:srgbClr val="0070C0"/>
                </a:solidFill>
              </a:rPr>
              <a:t>gluonů mezi kvarky</a:t>
            </a:r>
            <a:r>
              <a:rPr lang="cs-CZ" sz="2200" dirty="0"/>
              <a:t>. </a:t>
            </a:r>
          </a:p>
          <a:p>
            <a:pPr>
              <a:lnSpc>
                <a:spcPct val="100000"/>
              </a:lnSpc>
            </a:pPr>
            <a:r>
              <a:rPr lang="cs-CZ" sz="2200" b="1" dirty="0"/>
              <a:t>Velmi krátký dosah </a:t>
            </a:r>
            <a:r>
              <a:rPr lang="cs-CZ" sz="2200" dirty="0"/>
              <a:t>– 10</a:t>
            </a:r>
            <a:r>
              <a:rPr lang="cs-CZ" sz="2200" baseline="30000" dirty="0"/>
              <a:t>-15</a:t>
            </a:r>
            <a:r>
              <a:rPr lang="cs-CZ" sz="2200" dirty="0"/>
              <a:t> m (</a:t>
            </a:r>
            <a:r>
              <a:rPr lang="cs-CZ" sz="2200" b="1" dirty="0"/>
              <a:t>tedy jen v jádře</a:t>
            </a:r>
            <a:r>
              <a:rPr lang="cs-CZ" sz="2200" dirty="0"/>
              <a:t>). Dosah jaderných sil definuje poloměr jádra</a:t>
            </a:r>
            <a:r>
              <a:rPr lang="cs-CZ" sz="2400" dirty="0"/>
              <a:t> (proto jsou velká jádra méně stabilní)</a:t>
            </a:r>
            <a:r>
              <a:rPr lang="cs-CZ" sz="2200" dirty="0"/>
              <a:t>. </a:t>
            </a:r>
            <a:r>
              <a:rPr lang="cs-CZ" sz="2200" u="sng" dirty="0"/>
              <a:t>Poloměr jádra závisí na počtu nukleonů následovně</a:t>
            </a:r>
            <a:r>
              <a:rPr lang="cs-CZ" sz="2200" dirty="0"/>
              <a:t>:</a:t>
            </a:r>
          </a:p>
          <a:p>
            <a:pPr lvl="4">
              <a:lnSpc>
                <a:spcPct val="100000"/>
              </a:lnSpc>
            </a:pPr>
            <a:r>
              <a:rPr lang="cs-CZ" sz="2200" dirty="0">
                <a:solidFill>
                  <a:srgbClr val="0070C0"/>
                </a:solidFill>
              </a:rPr>
              <a:t>r = r</a:t>
            </a:r>
            <a:r>
              <a:rPr lang="cs-CZ" sz="2200" baseline="-25000" dirty="0">
                <a:solidFill>
                  <a:srgbClr val="0070C0"/>
                </a:solidFill>
              </a:rPr>
              <a:t>0</a:t>
            </a:r>
            <a:r>
              <a:rPr lang="cs-CZ" sz="2200" dirty="0">
                <a:solidFill>
                  <a:srgbClr val="0070C0"/>
                </a:solidFill>
              </a:rPr>
              <a:t>A</a:t>
            </a:r>
            <a:r>
              <a:rPr lang="cs-CZ" sz="2200" baseline="30000" dirty="0">
                <a:solidFill>
                  <a:srgbClr val="0070C0"/>
                </a:solidFill>
              </a:rPr>
              <a:t>1/3</a:t>
            </a:r>
            <a:r>
              <a:rPr lang="cs-CZ" sz="2200" dirty="0"/>
              <a:t>  (r</a:t>
            </a:r>
            <a:r>
              <a:rPr lang="cs-CZ" sz="2200" baseline="-25000" dirty="0"/>
              <a:t>0</a:t>
            </a:r>
            <a:r>
              <a:rPr lang="cs-CZ" sz="2200" dirty="0"/>
              <a:t> = 1,4 . 10</a:t>
            </a:r>
            <a:r>
              <a:rPr lang="cs-CZ" sz="2200" baseline="30000" dirty="0"/>
              <a:t>-15</a:t>
            </a:r>
            <a:r>
              <a:rPr lang="cs-CZ" sz="2200" dirty="0"/>
              <a:t> m)</a:t>
            </a:r>
          </a:p>
          <a:p>
            <a:pPr>
              <a:lnSpc>
                <a:spcPct val="100000"/>
              </a:lnSpc>
            </a:pPr>
            <a:r>
              <a:rPr lang="cs-CZ" sz="2200" b="1" dirty="0"/>
              <a:t>Nábojová nezávislost </a:t>
            </a:r>
            <a:r>
              <a:rPr lang="cs-CZ" sz="2200" dirty="0"/>
              <a:t>– interakce je stejně silná bez ohledu na náboj</a:t>
            </a:r>
          </a:p>
          <a:p>
            <a:pPr>
              <a:lnSpc>
                <a:spcPct val="100000"/>
              </a:lnSpc>
            </a:pPr>
            <a:r>
              <a:rPr lang="cs-CZ" sz="2200" b="1" dirty="0"/>
              <a:t>Nasycenost</a:t>
            </a:r>
            <a:r>
              <a:rPr lang="cs-CZ" sz="2200" dirty="0"/>
              <a:t> – vzhledem ke krátkému dosahu sil interagují jen nejbližší sousedé (viz </a:t>
            </a:r>
            <a:r>
              <a:rPr lang="cs-CZ" sz="2200" b="1" u="sng" dirty="0"/>
              <a:t>kapkový model</a:t>
            </a:r>
            <a:r>
              <a:rPr lang="cs-CZ" sz="2200" dirty="0"/>
              <a:t>)</a:t>
            </a:r>
          </a:p>
          <a:p>
            <a:pPr>
              <a:lnSpc>
                <a:spcPct val="100000"/>
              </a:lnSpc>
            </a:pPr>
            <a:endParaRPr lang="cs-CZ" sz="2200" dirty="0"/>
          </a:p>
        </p:txBody>
      </p:sp>
    </p:spTree>
    <p:extLst>
      <p:ext uri="{BB962C8B-B14F-4D97-AF65-F5344CB8AC3E}">
        <p14:creationId xmlns:p14="http://schemas.microsoft.com/office/powerpoint/2010/main" val="865658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653363" y="365760"/>
            <a:ext cx="9367203" cy="1188720"/>
          </a:xfrm>
        </p:spPr>
        <p:txBody>
          <a:bodyPr>
            <a:normAutofit/>
          </a:bodyPr>
          <a:lstStyle/>
          <a:p>
            <a:r>
              <a:rPr lang="cs-CZ" sz="3700" b="1" dirty="0"/>
              <a:t>(NE)STABILITA JADER ATOMŮ a RADIOAKTIVITA</a:t>
            </a:r>
            <a:endParaRPr lang="cs-CZ" sz="3700" dirty="0"/>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symbol pro obsah 2"/>
          <p:cNvSpPr>
            <a:spLocks noGrp="1"/>
          </p:cNvSpPr>
          <p:nvPr>
            <p:ph idx="1"/>
          </p:nvPr>
        </p:nvSpPr>
        <p:spPr>
          <a:xfrm>
            <a:off x="1653362" y="2176272"/>
            <a:ext cx="9650305" cy="4041648"/>
          </a:xfrm>
        </p:spPr>
        <p:txBody>
          <a:bodyPr anchor="t">
            <a:normAutofit/>
          </a:bodyPr>
          <a:lstStyle/>
          <a:p>
            <a:r>
              <a:rPr lang="cs-CZ" sz="3200" dirty="0"/>
              <a:t>Jádra, která nejsou v energeticky stabilním stavu, mají snahu určitou </a:t>
            </a:r>
            <a:r>
              <a:rPr lang="cs-CZ" sz="3200" b="1" dirty="0"/>
              <a:t>rekombinací</a:t>
            </a:r>
            <a:r>
              <a:rPr lang="cs-CZ" sz="3200" dirty="0"/>
              <a:t> protonových                               a neutronových stavů přejít do stavu energeticky stabilnějšího; </a:t>
            </a:r>
            <a:r>
              <a:rPr lang="cs-CZ" sz="3200" u="sng" dirty="0"/>
              <a:t>dochází k radioaktivním přeměnám jader</a:t>
            </a:r>
          </a:p>
          <a:p>
            <a:pPr lvl="1">
              <a:spcBef>
                <a:spcPts val="1800"/>
              </a:spcBef>
            </a:pPr>
            <a:r>
              <a:rPr lang="cs-CZ" sz="3200" dirty="0">
                <a:solidFill>
                  <a:srgbClr val="FF0000"/>
                </a:solidFill>
              </a:rPr>
              <a:t>přeměnou p</a:t>
            </a:r>
            <a:r>
              <a:rPr lang="cs-CZ" sz="3200" baseline="30000" dirty="0">
                <a:solidFill>
                  <a:srgbClr val="FF0000"/>
                </a:solidFill>
              </a:rPr>
              <a:t>+</a:t>
            </a:r>
            <a:r>
              <a:rPr lang="cs-CZ" sz="3200" dirty="0">
                <a:solidFill>
                  <a:srgbClr val="FF0000"/>
                </a:solidFill>
              </a:rPr>
              <a:t> a n</a:t>
            </a:r>
            <a:r>
              <a:rPr lang="cs-CZ" sz="3200" baseline="30000" dirty="0">
                <a:solidFill>
                  <a:srgbClr val="FF0000"/>
                </a:solidFill>
              </a:rPr>
              <a:t>0</a:t>
            </a:r>
            <a:r>
              <a:rPr lang="cs-CZ" sz="3200" dirty="0">
                <a:solidFill>
                  <a:srgbClr val="FF0000"/>
                </a:solidFill>
              </a:rPr>
              <a:t>, </a:t>
            </a:r>
          </a:p>
          <a:p>
            <a:pPr lvl="1"/>
            <a:r>
              <a:rPr lang="cs-CZ" sz="3200" dirty="0">
                <a:solidFill>
                  <a:srgbClr val="FF0000"/>
                </a:solidFill>
              </a:rPr>
              <a:t>emisí částic (</a:t>
            </a:r>
            <a:r>
              <a:rPr lang="cs-CZ" sz="3200" dirty="0">
                <a:solidFill>
                  <a:srgbClr val="FF0000"/>
                </a:solidFill>
                <a:latin typeface="Symbol" pitchFamily="18" charset="2"/>
              </a:rPr>
              <a:t>a</a:t>
            </a:r>
            <a:r>
              <a:rPr lang="cs-CZ" sz="3200" dirty="0">
                <a:solidFill>
                  <a:srgbClr val="FF0000"/>
                </a:solidFill>
              </a:rPr>
              <a:t>, jaderné fragmenty)</a:t>
            </a:r>
          </a:p>
          <a:p>
            <a:pPr lvl="1"/>
            <a:r>
              <a:rPr lang="cs-CZ" sz="3200" dirty="0">
                <a:solidFill>
                  <a:srgbClr val="FF0000"/>
                </a:solidFill>
              </a:rPr>
              <a:t>či vyzářením energetických kvant (</a:t>
            </a:r>
            <a:r>
              <a:rPr lang="cs-CZ" sz="3200" dirty="0">
                <a:solidFill>
                  <a:srgbClr val="FF0000"/>
                </a:solidFill>
                <a:latin typeface="Symbol" pitchFamily="18" charset="2"/>
              </a:rPr>
              <a:t>g</a:t>
            </a:r>
            <a:r>
              <a:rPr lang="cs-CZ" sz="3200" dirty="0">
                <a:solidFill>
                  <a:srgbClr val="FF0000"/>
                </a:solidFill>
              </a:rPr>
              <a:t>) </a:t>
            </a:r>
          </a:p>
        </p:txBody>
      </p:sp>
    </p:spTree>
    <p:extLst>
      <p:ext uri="{BB962C8B-B14F-4D97-AF65-F5344CB8AC3E}">
        <p14:creationId xmlns:p14="http://schemas.microsoft.com/office/powerpoint/2010/main" val="2465538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123423">
            <a:off x="9854153" y="876986"/>
            <a:ext cx="1657283" cy="1657283"/>
          </a:xfrm>
          <a:prstGeom prst="rect">
            <a:avLst/>
          </a:prstGeom>
        </p:spPr>
      </p:pic>
      <p:sp>
        <p:nvSpPr>
          <p:cNvPr id="2" name="Nadpis 1"/>
          <p:cNvSpPr>
            <a:spLocks noGrp="1"/>
          </p:cNvSpPr>
          <p:nvPr>
            <p:ph type="title"/>
          </p:nvPr>
        </p:nvSpPr>
        <p:spPr>
          <a:xfrm>
            <a:off x="2152650" y="246368"/>
            <a:ext cx="7886700" cy="881783"/>
          </a:xfrm>
        </p:spPr>
        <p:txBody>
          <a:bodyPr/>
          <a:lstStyle/>
          <a:p>
            <a:r>
              <a:rPr lang="cs-CZ" b="1" dirty="0"/>
              <a:t>STABILITA JADER ATOMŮ</a:t>
            </a:r>
          </a:p>
        </p:txBody>
      </p:sp>
      <p:sp>
        <p:nvSpPr>
          <p:cNvPr id="3" name="Zástupný symbol pro obsah 2"/>
          <p:cNvSpPr>
            <a:spLocks noGrp="1"/>
          </p:cNvSpPr>
          <p:nvPr>
            <p:ph idx="1"/>
          </p:nvPr>
        </p:nvSpPr>
        <p:spPr>
          <a:xfrm>
            <a:off x="515938" y="1045023"/>
            <a:ext cx="8744836" cy="5527964"/>
          </a:xfrm>
        </p:spPr>
        <p:txBody>
          <a:bodyPr>
            <a:normAutofit fontScale="70000" lnSpcReduction="20000"/>
          </a:bodyPr>
          <a:lstStyle/>
          <a:p>
            <a:pPr>
              <a:lnSpc>
                <a:spcPct val="120000"/>
              </a:lnSpc>
            </a:pPr>
            <a:r>
              <a:rPr lang="cs-CZ" sz="5100" b="1" u="sng" dirty="0"/>
              <a:t>1. </a:t>
            </a:r>
            <a:r>
              <a:rPr lang="cs-CZ" sz="4000" b="1" u="sng" dirty="0"/>
              <a:t>Příliš velká jádra</a:t>
            </a:r>
            <a:r>
              <a:rPr lang="cs-CZ" dirty="0"/>
              <a:t>: </a:t>
            </a:r>
            <a:r>
              <a:rPr lang="cs-CZ" b="1" dirty="0">
                <a:solidFill>
                  <a:srgbClr val="00B050"/>
                </a:solidFill>
              </a:rPr>
              <a:t>nedostatečný dosah silné jaderné interakce </a:t>
            </a:r>
            <a:r>
              <a:rPr lang="cs-CZ" dirty="0">
                <a:sym typeface="Wingdings" panose="05000000000000000000" pitchFamily="2" charset="2"/>
              </a:rPr>
              <a:t></a:t>
            </a:r>
            <a:r>
              <a:rPr lang="cs-CZ" dirty="0"/>
              <a:t> nestačí dostatečně silně vázat jádro </a:t>
            </a:r>
            <a:r>
              <a:rPr lang="cs-CZ" dirty="0">
                <a:sym typeface="Wingdings" panose="05000000000000000000" pitchFamily="2" charset="2"/>
              </a:rPr>
              <a:t></a:t>
            </a:r>
            <a:r>
              <a:rPr lang="cs-CZ" dirty="0"/>
              <a:t> emise nukleonů – </a:t>
            </a:r>
            <a:r>
              <a:rPr lang="cs-CZ" b="1" dirty="0">
                <a:solidFill>
                  <a:srgbClr val="FF0000"/>
                </a:solidFill>
                <a:latin typeface="Symbol" panose="05050102010706020507" pitchFamily="18" charset="2"/>
              </a:rPr>
              <a:t>a</a:t>
            </a:r>
            <a:r>
              <a:rPr lang="cs-CZ" b="1" dirty="0">
                <a:solidFill>
                  <a:srgbClr val="FF0000"/>
                </a:solidFill>
              </a:rPr>
              <a:t>-radioaktivní rozpad</a:t>
            </a:r>
            <a:r>
              <a:rPr lang="cs-CZ" dirty="0"/>
              <a:t>, nebo dokonce k </a:t>
            </a:r>
            <a:r>
              <a:rPr lang="cs-CZ" b="1" dirty="0">
                <a:solidFill>
                  <a:srgbClr val="FF0000"/>
                </a:solidFill>
              </a:rPr>
              <a:t>rozštěpení jádra</a:t>
            </a:r>
          </a:p>
          <a:p>
            <a:pPr>
              <a:lnSpc>
                <a:spcPct val="120000"/>
              </a:lnSpc>
            </a:pPr>
            <a:r>
              <a:rPr lang="cs-CZ" dirty="0"/>
              <a:t>Jádra se </a:t>
            </a:r>
            <a:r>
              <a:rPr lang="cs-CZ" b="1" dirty="0">
                <a:solidFill>
                  <a:srgbClr val="0070C0"/>
                </a:solidFill>
              </a:rPr>
              <a:t>Z &gt; 82 (tj. od </a:t>
            </a:r>
            <a:r>
              <a:rPr lang="cs-CZ" b="1" baseline="30000" dirty="0">
                <a:solidFill>
                  <a:srgbClr val="0070C0"/>
                </a:solidFill>
              </a:rPr>
              <a:t>207</a:t>
            </a:r>
            <a:r>
              <a:rPr lang="cs-CZ" b="1" baseline="-25000" dirty="0">
                <a:solidFill>
                  <a:srgbClr val="0070C0"/>
                </a:solidFill>
              </a:rPr>
              <a:t>82</a:t>
            </a:r>
            <a:r>
              <a:rPr lang="cs-CZ" b="1" dirty="0">
                <a:solidFill>
                  <a:srgbClr val="0070C0"/>
                </a:solidFill>
              </a:rPr>
              <a:t>Pb dále</a:t>
            </a:r>
            <a:r>
              <a:rPr lang="cs-CZ" dirty="0"/>
              <a:t>: </a:t>
            </a:r>
            <a:r>
              <a:rPr lang="cs-CZ" dirty="0" err="1"/>
              <a:t>Bi</a:t>
            </a:r>
            <a:r>
              <a:rPr lang="cs-CZ" dirty="0"/>
              <a:t>, Po, At… dnes prokázáno, že i </a:t>
            </a:r>
            <a:r>
              <a:rPr lang="cs-CZ" dirty="0" err="1"/>
              <a:t>Bi</a:t>
            </a:r>
            <a:r>
              <a:rPr lang="cs-CZ" dirty="0"/>
              <a:t> je radioaktivní, ovšem s extrémním poločasem rozpadu (viz níže), </a:t>
            </a:r>
            <a:r>
              <a:rPr lang="cs-CZ" u="sng" dirty="0"/>
              <a:t>nestabilní bez ohledu na poměr </a:t>
            </a:r>
            <a:r>
              <a:rPr lang="cs-CZ" b="1" u="sng" dirty="0"/>
              <a:t>p</a:t>
            </a:r>
            <a:r>
              <a:rPr lang="cs-CZ" b="1" u="sng" baseline="30000" dirty="0"/>
              <a:t>+</a:t>
            </a:r>
            <a:r>
              <a:rPr lang="cs-CZ" b="1" u="sng" dirty="0"/>
              <a:t> : n</a:t>
            </a:r>
            <a:r>
              <a:rPr lang="cs-CZ" b="1" u="sng" baseline="30000" dirty="0"/>
              <a:t>0</a:t>
            </a:r>
            <a:r>
              <a:rPr lang="cs-CZ" b="1" u="sng" dirty="0"/>
              <a:t> </a:t>
            </a:r>
          </a:p>
          <a:p>
            <a:pPr>
              <a:lnSpc>
                <a:spcPct val="120000"/>
              </a:lnSpc>
            </a:pPr>
            <a:r>
              <a:rPr lang="cs-CZ" dirty="0"/>
              <a:t>Jádra se</a:t>
            </a:r>
            <a:r>
              <a:rPr lang="cs-CZ" dirty="0">
                <a:solidFill>
                  <a:srgbClr val="0070C0"/>
                </a:solidFill>
              </a:rPr>
              <a:t> </a:t>
            </a:r>
            <a:r>
              <a:rPr lang="cs-CZ" b="1" dirty="0">
                <a:solidFill>
                  <a:srgbClr val="0070C0"/>
                </a:solidFill>
              </a:rPr>
              <a:t>Z &gt; 100 </a:t>
            </a:r>
            <a:r>
              <a:rPr lang="cs-CZ" dirty="0">
                <a:solidFill>
                  <a:srgbClr val="0070C0"/>
                </a:solidFill>
              </a:rPr>
              <a:t>(92, transurany) </a:t>
            </a:r>
            <a:r>
              <a:rPr lang="cs-CZ" dirty="0"/>
              <a:t>jsou již tak nestabilní – tj. mají </a:t>
            </a:r>
            <a:r>
              <a:rPr lang="cs-CZ" u="sng" dirty="0"/>
              <a:t>tak krátký </a:t>
            </a:r>
            <a:r>
              <a:rPr lang="cs-CZ" u="sng" dirty="0" err="1"/>
              <a:t>Tm</a:t>
            </a:r>
            <a:r>
              <a:rPr lang="cs-CZ" u="sng" dirty="0"/>
              <a:t> </a:t>
            </a:r>
            <a:r>
              <a:rPr lang="cs-CZ" dirty="0"/>
              <a:t>(dny, hodiny, minuty, sekundy, ...), </a:t>
            </a:r>
            <a:r>
              <a:rPr lang="cs-CZ" u="sng" dirty="0"/>
              <a:t>že se již v přírodě nevyskytují</a:t>
            </a:r>
          </a:p>
          <a:p>
            <a:pPr>
              <a:lnSpc>
                <a:spcPct val="120000"/>
              </a:lnSpc>
            </a:pPr>
            <a:r>
              <a:rPr lang="cs-CZ" u="sng" dirty="0"/>
              <a:t>Obecně se nepředpokládá se že by mohly být objeveny/vytvořeny další atomy se Z &gt; 110, které by byly stabilní</a:t>
            </a:r>
            <a:r>
              <a:rPr lang="cs-CZ" dirty="0"/>
              <a:t> --- vs. --- úvahy o tzv. </a:t>
            </a:r>
            <a:r>
              <a:rPr lang="cs-CZ" b="1" dirty="0"/>
              <a:t>„ostrovech stability“ </a:t>
            </a:r>
            <a:r>
              <a:rPr lang="cs-CZ" dirty="0">
                <a:sym typeface="Wingdings" panose="05000000000000000000" pitchFamily="2" charset="2"/>
              </a:rPr>
              <a:t>               i některé supertěžké atomy by mohly být dočasně „stabilní“, než dojde k jejich rozpadu</a:t>
            </a:r>
          </a:p>
          <a:p>
            <a:pPr>
              <a:lnSpc>
                <a:spcPct val="120000"/>
              </a:lnSpc>
            </a:pPr>
            <a:r>
              <a:rPr lang="cs-CZ" b="1" dirty="0">
                <a:solidFill>
                  <a:srgbClr val="0070C0"/>
                </a:solidFill>
                <a:sym typeface="Wingdings" panose="05000000000000000000" pitchFamily="2" charset="2"/>
              </a:rPr>
              <a:t>Vzhledem ke krátkému dosahu silné interakce jsou naopak </a:t>
            </a:r>
            <a:r>
              <a:rPr lang="cs-CZ" b="1" u="sng" dirty="0">
                <a:solidFill>
                  <a:srgbClr val="0070C0"/>
                </a:solidFill>
                <a:sym typeface="Wingdings" panose="05000000000000000000" pitchFamily="2" charset="2"/>
              </a:rPr>
              <a:t>velmi stabilní</a:t>
            </a:r>
            <a:r>
              <a:rPr lang="cs-CZ" b="1" dirty="0">
                <a:solidFill>
                  <a:srgbClr val="0070C0"/>
                </a:solidFill>
                <a:sym typeface="Wingdings" panose="05000000000000000000" pitchFamily="2" charset="2"/>
              </a:rPr>
              <a:t> jádra hélia </a:t>
            </a:r>
            <a:r>
              <a:rPr lang="cs-CZ" b="1" baseline="30000" dirty="0">
                <a:solidFill>
                  <a:srgbClr val="0070C0"/>
                </a:solidFill>
                <a:sym typeface="Wingdings" panose="05000000000000000000" pitchFamily="2" charset="2"/>
              </a:rPr>
              <a:t>4</a:t>
            </a:r>
            <a:r>
              <a:rPr lang="cs-CZ" b="1" baseline="-25000" dirty="0">
                <a:solidFill>
                  <a:srgbClr val="0070C0"/>
                </a:solidFill>
                <a:sym typeface="Wingdings" panose="05000000000000000000" pitchFamily="2" charset="2"/>
              </a:rPr>
              <a:t>2</a:t>
            </a:r>
            <a:r>
              <a:rPr lang="cs-CZ" b="1" dirty="0">
                <a:solidFill>
                  <a:srgbClr val="0070C0"/>
                </a:solidFill>
                <a:sym typeface="Wingdings" panose="05000000000000000000" pitchFamily="2" charset="2"/>
              </a:rPr>
              <a:t>He  </a:t>
            </a:r>
            <a:r>
              <a:rPr lang="cs-CZ" b="1" baseline="30000" dirty="0">
                <a:solidFill>
                  <a:srgbClr val="0070C0"/>
                </a:solidFill>
                <a:sym typeface="Wingdings" panose="05000000000000000000" pitchFamily="2" charset="2"/>
              </a:rPr>
              <a:t>4</a:t>
            </a:r>
            <a:r>
              <a:rPr lang="cs-CZ" b="1" baseline="-25000" dirty="0">
                <a:solidFill>
                  <a:srgbClr val="0070C0"/>
                </a:solidFill>
                <a:sym typeface="Wingdings" panose="05000000000000000000" pitchFamily="2" charset="2"/>
              </a:rPr>
              <a:t>2</a:t>
            </a:r>
            <a:r>
              <a:rPr lang="cs-CZ" b="1" dirty="0">
                <a:solidFill>
                  <a:srgbClr val="0070C0"/>
                </a:solidFill>
                <a:sym typeface="Wingdings" panose="05000000000000000000" pitchFamily="2" charset="2"/>
              </a:rPr>
              <a:t>He</a:t>
            </a:r>
            <a:r>
              <a:rPr lang="cs-CZ" dirty="0"/>
              <a:t> mohou být emitovány z těžkých jader jakožto </a:t>
            </a:r>
            <a:r>
              <a:rPr lang="cs-CZ" b="1" u="sng" dirty="0">
                <a:solidFill>
                  <a:srgbClr val="0070C0"/>
                </a:solidFill>
              </a:rPr>
              <a:t>částice alfa </a:t>
            </a:r>
            <a:r>
              <a:rPr lang="cs-CZ" dirty="0"/>
              <a:t>(opět při splnění energetické podmínky).</a:t>
            </a:r>
            <a:endParaRPr lang="cs-CZ" b="1" dirty="0">
              <a:solidFill>
                <a:srgbClr val="0070C0"/>
              </a:solidFill>
            </a:endParaRPr>
          </a:p>
        </p:txBody>
      </p:sp>
      <p:pic>
        <p:nvPicPr>
          <p:cNvPr id="12" name="Obráze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82500">
            <a:off x="9704067" y="5090261"/>
            <a:ext cx="1795634" cy="1221031"/>
          </a:xfrm>
          <a:prstGeom prst="rect">
            <a:avLst/>
          </a:prstGeom>
        </p:spPr>
      </p:pic>
      <p:pic>
        <p:nvPicPr>
          <p:cNvPr id="13" name="Obráze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75540">
            <a:off x="9789580" y="2693178"/>
            <a:ext cx="1795634" cy="1221031"/>
          </a:xfrm>
          <a:prstGeom prst="rect">
            <a:avLst/>
          </a:prstGeom>
        </p:spPr>
      </p:pic>
    </p:spTree>
    <p:extLst>
      <p:ext uri="{BB962C8B-B14F-4D97-AF65-F5344CB8AC3E}">
        <p14:creationId xmlns:p14="http://schemas.microsoft.com/office/powerpoint/2010/main" val="4088597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608572"/>
            <a:ext cx="7886700" cy="1325563"/>
          </a:xfrm>
        </p:spPr>
        <p:txBody>
          <a:bodyPr/>
          <a:lstStyle/>
          <a:p>
            <a:r>
              <a:rPr lang="cs-CZ" dirty="0"/>
              <a:t>Radioaktivní prvky </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9434" y="3566305"/>
            <a:ext cx="11004667" cy="2479493"/>
          </a:xfrm>
        </p:spPr>
      </p:pic>
      <p:sp>
        <p:nvSpPr>
          <p:cNvPr id="5" name="Obdélník 4"/>
          <p:cNvSpPr/>
          <p:nvPr/>
        </p:nvSpPr>
        <p:spPr>
          <a:xfrm>
            <a:off x="1344705" y="1985453"/>
            <a:ext cx="9283128" cy="830997"/>
          </a:xfrm>
          <a:prstGeom prst="rect">
            <a:avLst/>
          </a:prstGeom>
        </p:spPr>
        <p:txBody>
          <a:bodyPr wrap="square">
            <a:spAutoFit/>
          </a:bodyPr>
          <a:lstStyle/>
          <a:p>
            <a:r>
              <a:rPr lang="cs-CZ" sz="2400" dirty="0"/>
              <a:t>Z &gt; </a:t>
            </a:r>
            <a:r>
              <a:rPr lang="en-US" sz="2400" dirty="0"/>
              <a:t>8</a:t>
            </a:r>
            <a:r>
              <a:rPr lang="cs-CZ" sz="2400" dirty="0"/>
              <a:t>2</a:t>
            </a:r>
            <a:r>
              <a:rPr lang="en-US" sz="2400" dirty="0"/>
              <a:t> </a:t>
            </a:r>
            <a:r>
              <a:rPr lang="cs-CZ" sz="2400" dirty="0"/>
              <a:t>– všechny izotopy prvků jsou již radioaktivní</a:t>
            </a:r>
            <a:r>
              <a:rPr lang="en-US" sz="2400" dirty="0"/>
              <a:t> </a:t>
            </a:r>
            <a:r>
              <a:rPr lang="cs-CZ" sz="2400" dirty="0"/>
              <a:t>(žlutě)</a:t>
            </a:r>
            <a:r>
              <a:rPr lang="en-US" sz="2400" dirty="0"/>
              <a:t> </a:t>
            </a:r>
            <a:endParaRPr lang="cs-CZ" sz="2400" dirty="0"/>
          </a:p>
          <a:p>
            <a:r>
              <a:rPr lang="cs-CZ" sz="2400" dirty="0"/>
              <a:t>Z &gt; </a:t>
            </a:r>
            <a:r>
              <a:rPr lang="en-US" sz="2400" dirty="0"/>
              <a:t>92 </a:t>
            </a:r>
            <a:r>
              <a:rPr lang="cs-CZ" sz="2400" dirty="0"/>
              <a:t>natolik nestabilní, že se (dnes již) volně v přírodě nevyskytují</a:t>
            </a:r>
            <a:endParaRPr lang="en-US" sz="2400" dirty="0"/>
          </a:p>
        </p:txBody>
      </p:sp>
    </p:spTree>
    <p:extLst>
      <p:ext uri="{BB962C8B-B14F-4D97-AF65-F5344CB8AC3E}">
        <p14:creationId xmlns:p14="http://schemas.microsoft.com/office/powerpoint/2010/main" val="545646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152650" y="222614"/>
            <a:ext cx="7886700" cy="881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a:t>STABILITA JADER ATOMŮ</a:t>
            </a:r>
          </a:p>
        </p:txBody>
      </p:sp>
      <p:sp>
        <p:nvSpPr>
          <p:cNvPr id="5" name="Zástupný symbol pro obsah 2"/>
          <p:cNvSpPr txBox="1">
            <a:spLocks/>
          </p:cNvSpPr>
          <p:nvPr/>
        </p:nvSpPr>
        <p:spPr>
          <a:xfrm>
            <a:off x="1194097" y="1127355"/>
            <a:ext cx="10155219" cy="2605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cs-CZ" sz="3600" b="1" u="sng" dirty="0"/>
              <a:t>2. </a:t>
            </a:r>
            <a:r>
              <a:rPr lang="cs-CZ" b="1" u="sng" dirty="0"/>
              <a:t>Jádra s odchylkou od ideálního poměru p</a:t>
            </a:r>
            <a:r>
              <a:rPr lang="cs-CZ" b="1" u="sng" baseline="30000" dirty="0"/>
              <a:t>+</a:t>
            </a:r>
            <a:r>
              <a:rPr lang="cs-CZ" b="1" u="sng" dirty="0"/>
              <a:t> : n</a:t>
            </a:r>
            <a:r>
              <a:rPr lang="cs-CZ" b="1" u="sng" baseline="30000" dirty="0"/>
              <a:t>0</a:t>
            </a:r>
            <a:endParaRPr lang="cs-CZ" b="1" u="sng" dirty="0"/>
          </a:p>
          <a:p>
            <a:pPr>
              <a:lnSpc>
                <a:spcPct val="100000"/>
              </a:lnSpc>
              <a:spcBef>
                <a:spcPts val="600"/>
              </a:spcBef>
            </a:pPr>
            <a:r>
              <a:rPr lang="cs-CZ" sz="2200" dirty="0"/>
              <a:t>nadbytek p</a:t>
            </a:r>
            <a:r>
              <a:rPr lang="cs-CZ" sz="2200" baseline="30000" dirty="0"/>
              <a:t>+</a:t>
            </a:r>
            <a:r>
              <a:rPr lang="cs-CZ" sz="2200" dirty="0"/>
              <a:t> může zvyšovat </a:t>
            </a:r>
            <a:r>
              <a:rPr lang="cs-CZ" sz="2200" b="1" dirty="0">
                <a:solidFill>
                  <a:srgbClr val="0070C0"/>
                </a:solidFill>
              </a:rPr>
              <a:t>odpudivé síly mezi p</a:t>
            </a:r>
            <a:r>
              <a:rPr lang="cs-CZ" sz="2200" b="1" baseline="30000" dirty="0">
                <a:solidFill>
                  <a:srgbClr val="0070C0"/>
                </a:solidFill>
              </a:rPr>
              <a:t>+</a:t>
            </a:r>
            <a:r>
              <a:rPr lang="cs-CZ" sz="2200" b="1" dirty="0">
                <a:solidFill>
                  <a:srgbClr val="0070C0"/>
                </a:solidFill>
              </a:rPr>
              <a:t> </a:t>
            </a:r>
            <a:r>
              <a:rPr lang="cs-CZ" sz="2200" dirty="0"/>
              <a:t>a destabilizovat jádro</a:t>
            </a:r>
          </a:p>
          <a:p>
            <a:pPr>
              <a:lnSpc>
                <a:spcPct val="100000"/>
              </a:lnSpc>
              <a:spcBef>
                <a:spcPts val="600"/>
              </a:spcBef>
            </a:pPr>
            <a:r>
              <a:rPr lang="cs-CZ" sz="2200" dirty="0"/>
              <a:t>…ale ani přílišný přebytek n</a:t>
            </a:r>
            <a:r>
              <a:rPr lang="cs-CZ" sz="2200" baseline="30000" dirty="0"/>
              <a:t>0</a:t>
            </a:r>
            <a:r>
              <a:rPr lang="cs-CZ" sz="2200" dirty="0"/>
              <a:t> není prospěšný. </a:t>
            </a:r>
          </a:p>
          <a:p>
            <a:pPr>
              <a:lnSpc>
                <a:spcPct val="100000"/>
              </a:lnSpc>
              <a:spcBef>
                <a:spcPts val="600"/>
              </a:spcBef>
            </a:pPr>
            <a:r>
              <a:rPr lang="cs-CZ" sz="2200" dirty="0"/>
              <a:t>Stabilizace jader pomocí </a:t>
            </a:r>
            <a:r>
              <a:rPr lang="cs-CZ" sz="2200" b="1" dirty="0">
                <a:solidFill>
                  <a:srgbClr val="FF0000"/>
                </a:solidFill>
              </a:rPr>
              <a:t>rozpadu </a:t>
            </a:r>
            <a:r>
              <a:rPr lang="cs-CZ" sz="2200" b="1" dirty="0">
                <a:solidFill>
                  <a:srgbClr val="FF0000"/>
                </a:solidFill>
                <a:latin typeface="Symbol" panose="05050102010706020507" pitchFamily="18" charset="2"/>
              </a:rPr>
              <a:t>b</a:t>
            </a:r>
            <a:r>
              <a:rPr lang="cs-CZ" sz="2200" b="1" baseline="30000" dirty="0">
                <a:solidFill>
                  <a:srgbClr val="FF0000"/>
                </a:solidFill>
              </a:rPr>
              <a:t>-</a:t>
            </a:r>
            <a:r>
              <a:rPr lang="cs-CZ" sz="2200" b="1" dirty="0">
                <a:solidFill>
                  <a:srgbClr val="FF0000"/>
                </a:solidFill>
              </a:rPr>
              <a:t> </a:t>
            </a:r>
            <a:r>
              <a:rPr lang="cs-CZ" sz="2200" dirty="0"/>
              <a:t>(</a:t>
            </a:r>
            <a:r>
              <a:rPr lang="cs-CZ" sz="2200" u="sng" dirty="0"/>
              <a:t>přebytek n</a:t>
            </a:r>
            <a:r>
              <a:rPr lang="cs-CZ" sz="2200" u="sng" baseline="30000" dirty="0"/>
              <a:t>0</a:t>
            </a:r>
            <a:r>
              <a:rPr lang="cs-CZ" sz="2200" dirty="0"/>
              <a:t>) nebo </a:t>
            </a:r>
            <a:r>
              <a:rPr lang="cs-CZ" sz="2200" b="1" dirty="0">
                <a:solidFill>
                  <a:srgbClr val="FF0000"/>
                </a:solidFill>
              </a:rPr>
              <a:t>rozpadu </a:t>
            </a:r>
            <a:r>
              <a:rPr lang="cs-CZ" sz="2200" b="1" dirty="0">
                <a:solidFill>
                  <a:srgbClr val="FF0000"/>
                </a:solidFill>
                <a:latin typeface="Symbol" panose="05050102010706020507" pitchFamily="18" charset="2"/>
              </a:rPr>
              <a:t>b</a:t>
            </a:r>
            <a:r>
              <a:rPr lang="cs-CZ" sz="2200" b="1" baseline="30000" dirty="0">
                <a:solidFill>
                  <a:srgbClr val="FF0000"/>
                </a:solidFill>
              </a:rPr>
              <a:t>+</a:t>
            </a:r>
            <a:r>
              <a:rPr lang="cs-CZ" sz="2200" dirty="0"/>
              <a:t> (</a:t>
            </a:r>
            <a:r>
              <a:rPr lang="cs-CZ" sz="2200" u="sng" dirty="0"/>
              <a:t>přebytek p</a:t>
            </a:r>
            <a:r>
              <a:rPr lang="cs-CZ" sz="2200" u="sng" baseline="30000" dirty="0"/>
              <a:t>+</a:t>
            </a:r>
            <a:r>
              <a:rPr lang="cs-CZ" sz="2200" dirty="0"/>
              <a:t>). </a:t>
            </a:r>
            <a:endParaRPr lang="cs-CZ" sz="2200" b="1" dirty="0">
              <a:solidFill>
                <a:srgbClr val="0070C0"/>
              </a:solidFill>
            </a:endParaRPr>
          </a:p>
        </p:txBody>
      </p:sp>
      <p:graphicFrame>
        <p:nvGraphicFramePr>
          <p:cNvPr id="6" name="Tabulka 5"/>
          <p:cNvGraphicFramePr>
            <a:graphicFrameLocks noGrp="1"/>
          </p:cNvGraphicFramePr>
          <p:nvPr/>
        </p:nvGraphicFramePr>
        <p:xfrm>
          <a:off x="1312863" y="3479157"/>
          <a:ext cx="2626426" cy="1737360"/>
        </p:xfrm>
        <a:graphic>
          <a:graphicData uri="http://schemas.openxmlformats.org/drawingml/2006/table">
            <a:tbl>
              <a:tblPr firstRow="1" bandRow="1">
                <a:tableStyleId>{5C22544A-7EE6-4342-B048-85BDC9FD1C3A}</a:tableStyleId>
              </a:tblPr>
              <a:tblGrid>
                <a:gridCol w="1313213">
                  <a:extLst>
                    <a:ext uri="{9D8B030D-6E8A-4147-A177-3AD203B41FA5}">
                      <a16:colId xmlns:a16="http://schemas.microsoft.com/office/drawing/2014/main" val="20000"/>
                    </a:ext>
                  </a:extLst>
                </a:gridCol>
                <a:gridCol w="1313213">
                  <a:extLst>
                    <a:ext uri="{9D8B030D-6E8A-4147-A177-3AD203B41FA5}">
                      <a16:colId xmlns:a16="http://schemas.microsoft.com/office/drawing/2014/main" val="20001"/>
                    </a:ext>
                  </a:extLst>
                </a:gridCol>
              </a:tblGrid>
              <a:tr h="512706">
                <a:tc>
                  <a:txBody>
                    <a:bodyPr/>
                    <a:lstStyle/>
                    <a:p>
                      <a:r>
                        <a:rPr lang="cs-CZ" sz="3200" dirty="0"/>
                        <a:t>A</a:t>
                      </a:r>
                    </a:p>
                  </a:txBody>
                  <a:tcPr/>
                </a:tc>
                <a:tc>
                  <a:txBody>
                    <a:bodyPr/>
                    <a:lstStyle/>
                    <a:p>
                      <a:r>
                        <a:rPr lang="cs-CZ" sz="3200" dirty="0"/>
                        <a:t>p</a:t>
                      </a:r>
                      <a:r>
                        <a:rPr lang="cs-CZ" sz="3200" baseline="30000" dirty="0"/>
                        <a:t>+</a:t>
                      </a:r>
                      <a:r>
                        <a:rPr lang="cs-CZ" sz="3200" dirty="0"/>
                        <a:t> :</a:t>
                      </a:r>
                      <a:r>
                        <a:rPr lang="cs-CZ" sz="3200" baseline="0" dirty="0"/>
                        <a:t> n</a:t>
                      </a:r>
                      <a:r>
                        <a:rPr lang="cs-CZ" sz="3200" baseline="30000" dirty="0"/>
                        <a:t>0</a:t>
                      </a:r>
                    </a:p>
                  </a:txBody>
                  <a:tcPr/>
                </a:tc>
                <a:extLst>
                  <a:ext uri="{0D108BD9-81ED-4DB2-BD59-A6C34878D82A}">
                    <a16:rowId xmlns:a16="http://schemas.microsoft.com/office/drawing/2014/main" val="10000"/>
                  </a:ext>
                </a:extLst>
              </a:tr>
              <a:tr h="512706">
                <a:tc>
                  <a:txBody>
                    <a:bodyPr/>
                    <a:lstStyle/>
                    <a:p>
                      <a:r>
                        <a:rPr lang="cs-CZ" sz="3200" dirty="0"/>
                        <a:t>A &lt; 20</a:t>
                      </a:r>
                    </a:p>
                  </a:txBody>
                  <a:tcPr/>
                </a:tc>
                <a:tc>
                  <a:txBody>
                    <a:bodyPr/>
                    <a:lstStyle/>
                    <a:p>
                      <a:r>
                        <a:rPr lang="cs-CZ" sz="3200" dirty="0"/>
                        <a:t>1 : 1</a:t>
                      </a:r>
                    </a:p>
                  </a:txBody>
                  <a:tcPr/>
                </a:tc>
                <a:extLst>
                  <a:ext uri="{0D108BD9-81ED-4DB2-BD59-A6C34878D82A}">
                    <a16:rowId xmlns:a16="http://schemas.microsoft.com/office/drawing/2014/main" val="10001"/>
                  </a:ext>
                </a:extLst>
              </a:tr>
              <a:tr h="512706">
                <a:tc>
                  <a:txBody>
                    <a:bodyPr/>
                    <a:lstStyle/>
                    <a:p>
                      <a:r>
                        <a:rPr lang="cs-CZ" sz="3200" dirty="0"/>
                        <a:t>A &gt;</a:t>
                      </a:r>
                      <a:r>
                        <a:rPr lang="cs-CZ" sz="3200" baseline="0" dirty="0"/>
                        <a:t> 20</a:t>
                      </a:r>
                      <a:endParaRPr lang="cs-CZ" sz="3200" dirty="0"/>
                    </a:p>
                  </a:txBody>
                  <a:tcPr/>
                </a:tc>
                <a:tc>
                  <a:txBody>
                    <a:bodyPr/>
                    <a:lstStyle/>
                    <a:p>
                      <a:r>
                        <a:rPr lang="cs-CZ" sz="3200" dirty="0"/>
                        <a:t>1 : 1,5</a:t>
                      </a:r>
                    </a:p>
                  </a:txBody>
                  <a:tcPr/>
                </a:tc>
                <a:extLst>
                  <a:ext uri="{0D108BD9-81ED-4DB2-BD59-A6C34878D82A}">
                    <a16:rowId xmlns:a16="http://schemas.microsoft.com/office/drawing/2014/main" val="10002"/>
                  </a:ext>
                </a:extLst>
              </a:tr>
            </a:tbl>
          </a:graphicData>
        </a:graphic>
      </p:graphicFrame>
      <p:pic>
        <p:nvPicPr>
          <p:cNvPr id="7" name="Obrázek 6"/>
          <p:cNvPicPr>
            <a:picLocks noChangeAspect="1"/>
          </p:cNvPicPr>
          <p:nvPr/>
        </p:nvPicPr>
        <p:blipFill>
          <a:blip r:embed="rId2" cstate="print"/>
          <a:stretch>
            <a:fillRect/>
          </a:stretch>
        </p:blipFill>
        <p:spPr>
          <a:xfrm>
            <a:off x="4267193" y="3496282"/>
            <a:ext cx="2425760" cy="479036"/>
          </a:xfrm>
          <a:prstGeom prst="rect">
            <a:avLst/>
          </a:prstGeom>
        </p:spPr>
      </p:pic>
      <p:pic>
        <p:nvPicPr>
          <p:cNvPr id="8" name="Obrázek 7"/>
          <p:cNvPicPr>
            <a:picLocks noChangeAspect="1"/>
          </p:cNvPicPr>
          <p:nvPr/>
        </p:nvPicPr>
        <p:blipFill>
          <a:blip r:embed="rId3" cstate="print"/>
          <a:stretch>
            <a:fillRect/>
          </a:stretch>
        </p:blipFill>
        <p:spPr>
          <a:xfrm>
            <a:off x="4267194" y="4084198"/>
            <a:ext cx="2772297" cy="570280"/>
          </a:xfrm>
          <a:prstGeom prst="rect">
            <a:avLst/>
          </a:prstGeom>
        </p:spPr>
      </p:pic>
      <p:sp>
        <p:nvSpPr>
          <p:cNvPr id="9" name="Zástupný symbol pro obsah 2"/>
          <p:cNvSpPr txBox="1">
            <a:spLocks/>
          </p:cNvSpPr>
          <p:nvPr/>
        </p:nvSpPr>
        <p:spPr>
          <a:xfrm>
            <a:off x="1205980" y="5585727"/>
            <a:ext cx="10573644" cy="8686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cs-CZ" sz="3600" b="1" u="sng" dirty="0"/>
              <a:t>3. </a:t>
            </a:r>
            <a:r>
              <a:rPr lang="cs-CZ" sz="3000" b="1" u="sng" dirty="0"/>
              <a:t>Jádra s nadbytkem energie: </a:t>
            </a:r>
            <a:r>
              <a:rPr lang="cs-CZ" sz="2200" dirty="0"/>
              <a:t>Zbavení se energie vyzářením </a:t>
            </a:r>
            <a:r>
              <a:rPr lang="cs-CZ" sz="2200" b="1" dirty="0">
                <a:solidFill>
                  <a:srgbClr val="0070C0"/>
                </a:solidFill>
              </a:rPr>
              <a:t>fotonů</a:t>
            </a:r>
            <a:r>
              <a:rPr lang="cs-CZ" sz="2200" dirty="0">
                <a:solidFill>
                  <a:srgbClr val="0070C0"/>
                </a:solidFill>
              </a:rPr>
              <a:t> </a:t>
            </a:r>
            <a:r>
              <a:rPr lang="cs-CZ" sz="2200" b="1" dirty="0">
                <a:solidFill>
                  <a:srgbClr val="0070C0"/>
                </a:solidFill>
                <a:latin typeface="Symbol" panose="05050102010706020507" pitchFamily="18" charset="2"/>
              </a:rPr>
              <a:t>g</a:t>
            </a:r>
          </a:p>
        </p:txBody>
      </p:sp>
      <p:sp>
        <p:nvSpPr>
          <p:cNvPr id="10" name="TextovéPole 9"/>
          <p:cNvSpPr txBox="1"/>
          <p:nvPr/>
        </p:nvSpPr>
        <p:spPr>
          <a:xfrm>
            <a:off x="7579241" y="4131243"/>
            <a:ext cx="3268844" cy="461665"/>
          </a:xfrm>
          <a:prstGeom prst="rect">
            <a:avLst/>
          </a:prstGeom>
          <a:noFill/>
        </p:spPr>
        <p:txBody>
          <a:bodyPr wrap="none" rtlCol="0">
            <a:spAutoFit/>
          </a:bodyPr>
          <a:lstStyle/>
          <a:p>
            <a:r>
              <a:rPr lang="cs-CZ" sz="2400" dirty="0"/>
              <a:t>Z = ----------------------------</a:t>
            </a:r>
          </a:p>
        </p:txBody>
      </p:sp>
      <p:sp>
        <p:nvSpPr>
          <p:cNvPr id="2" name="TextovéPole 1"/>
          <p:cNvSpPr txBox="1"/>
          <p:nvPr/>
        </p:nvSpPr>
        <p:spPr>
          <a:xfrm>
            <a:off x="8664474" y="3951236"/>
            <a:ext cx="362600" cy="461665"/>
          </a:xfrm>
          <a:prstGeom prst="rect">
            <a:avLst/>
          </a:prstGeom>
          <a:noFill/>
        </p:spPr>
        <p:txBody>
          <a:bodyPr wrap="none" rtlCol="0">
            <a:spAutoFit/>
          </a:bodyPr>
          <a:lstStyle/>
          <a:p>
            <a:r>
              <a:rPr lang="cs-CZ" sz="2400" dirty="0"/>
              <a:t>A</a:t>
            </a:r>
          </a:p>
        </p:txBody>
      </p:sp>
      <p:sp>
        <p:nvSpPr>
          <p:cNvPr id="3" name="TextovéPole 2"/>
          <p:cNvSpPr txBox="1"/>
          <p:nvPr/>
        </p:nvSpPr>
        <p:spPr>
          <a:xfrm>
            <a:off x="7977655" y="4344325"/>
            <a:ext cx="2553904" cy="461665"/>
          </a:xfrm>
          <a:prstGeom prst="rect">
            <a:avLst/>
          </a:prstGeom>
          <a:noFill/>
        </p:spPr>
        <p:txBody>
          <a:bodyPr wrap="none" rtlCol="0">
            <a:spAutoFit/>
          </a:bodyPr>
          <a:lstStyle/>
          <a:p>
            <a:r>
              <a:rPr lang="cs-CZ" sz="2400" dirty="0"/>
              <a:t>1.98 + 0,0155 . A</a:t>
            </a:r>
            <a:r>
              <a:rPr lang="cs-CZ" sz="2400" baseline="30000" dirty="0"/>
              <a:t>2/3</a:t>
            </a:r>
          </a:p>
        </p:txBody>
      </p:sp>
      <p:sp>
        <p:nvSpPr>
          <p:cNvPr id="11" name="TextovéPole 10"/>
          <p:cNvSpPr txBox="1"/>
          <p:nvPr/>
        </p:nvSpPr>
        <p:spPr>
          <a:xfrm>
            <a:off x="7513845" y="3514344"/>
            <a:ext cx="3425874" cy="400110"/>
          </a:xfrm>
          <a:prstGeom prst="rect">
            <a:avLst/>
          </a:prstGeom>
          <a:noFill/>
        </p:spPr>
        <p:txBody>
          <a:bodyPr wrap="none" rtlCol="0">
            <a:spAutoFit/>
          </a:bodyPr>
          <a:lstStyle/>
          <a:p>
            <a:r>
              <a:rPr lang="cs-CZ" sz="2000" u="sng" dirty="0"/>
              <a:t>Pro Z &lt; 92 platí empirický vztah</a:t>
            </a:r>
          </a:p>
        </p:txBody>
      </p:sp>
    </p:spTree>
    <p:extLst>
      <p:ext uri="{BB962C8B-B14F-4D97-AF65-F5344CB8AC3E}">
        <p14:creationId xmlns:p14="http://schemas.microsoft.com/office/powerpoint/2010/main" val="19412799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7356" y="1585899"/>
            <a:ext cx="4568550" cy="4830776"/>
          </a:xfrm>
        </p:spPr>
      </p:pic>
      <p:sp>
        <p:nvSpPr>
          <p:cNvPr id="6" name="Nadpis 1"/>
          <p:cNvSpPr>
            <a:spLocks noGrp="1"/>
          </p:cNvSpPr>
          <p:nvPr>
            <p:ph type="title"/>
          </p:nvPr>
        </p:nvSpPr>
        <p:spPr>
          <a:xfrm>
            <a:off x="706167" y="218921"/>
            <a:ext cx="5362451" cy="1325563"/>
          </a:xfrm>
        </p:spPr>
        <p:txBody>
          <a:bodyPr>
            <a:normAutofit/>
          </a:bodyPr>
          <a:lstStyle/>
          <a:p>
            <a:r>
              <a:rPr lang="cs-CZ" sz="3200" b="1" dirty="0"/>
              <a:t>STABILITA JADER ATOMŮ</a:t>
            </a:r>
            <a:endParaRPr lang="cs-CZ" sz="3200" dirty="0"/>
          </a:p>
        </p:txBody>
      </p:sp>
      <p:sp>
        <p:nvSpPr>
          <p:cNvPr id="7" name="Obdélník 6"/>
          <p:cNvSpPr/>
          <p:nvPr/>
        </p:nvSpPr>
        <p:spPr>
          <a:xfrm>
            <a:off x="5565290" y="476989"/>
            <a:ext cx="6096000" cy="6170920"/>
          </a:xfrm>
          <a:prstGeom prst="rect">
            <a:avLst/>
          </a:prstGeom>
        </p:spPr>
        <p:txBody>
          <a:bodyPr>
            <a:spAutoFit/>
          </a:bodyPr>
          <a:lstStyle/>
          <a:p>
            <a:pPr marL="285750" indent="-285750">
              <a:spcBef>
                <a:spcPts val="600"/>
              </a:spcBef>
              <a:buFont typeface="Arial" panose="020B0604020202020204" pitchFamily="34" charset="0"/>
              <a:buChar char="•"/>
            </a:pPr>
            <a:r>
              <a:rPr lang="cs-CZ" sz="2000" b="1" u="sng" dirty="0"/>
              <a:t>Pro stabilní jádra s A &lt; 20 (40)   </a:t>
            </a:r>
            <a:r>
              <a:rPr lang="cs-CZ" sz="2000" dirty="0"/>
              <a:t>platí, že se soustřeďují v okolí </a:t>
            </a:r>
            <a:r>
              <a:rPr lang="cs-CZ" sz="2000" b="1" dirty="0">
                <a:solidFill>
                  <a:srgbClr val="0070C0"/>
                </a:solidFill>
              </a:rPr>
              <a:t>přímky N = Z</a:t>
            </a:r>
            <a:r>
              <a:rPr lang="cs-CZ" sz="2000" dirty="0"/>
              <a:t>. </a:t>
            </a:r>
          </a:p>
          <a:p>
            <a:pPr marL="285750" indent="-285750">
              <a:spcBef>
                <a:spcPts val="600"/>
              </a:spcBef>
              <a:buFont typeface="Arial" panose="020B0604020202020204" pitchFamily="34" charset="0"/>
              <a:buChar char="•"/>
            </a:pPr>
            <a:r>
              <a:rPr lang="cs-CZ" sz="2000" dirty="0"/>
              <a:t>nejstabilnější jádra mají </a:t>
            </a:r>
            <a:r>
              <a:rPr lang="cs-CZ" sz="2000" b="1" dirty="0">
                <a:solidFill>
                  <a:srgbClr val="FF0000"/>
                </a:solidFill>
              </a:rPr>
              <a:t>p</a:t>
            </a:r>
            <a:r>
              <a:rPr lang="cs-CZ" sz="2000" b="1" baseline="30000" dirty="0">
                <a:solidFill>
                  <a:srgbClr val="FF0000"/>
                </a:solidFill>
              </a:rPr>
              <a:t>+</a:t>
            </a:r>
            <a:r>
              <a:rPr lang="cs-CZ" sz="2000" b="1" dirty="0">
                <a:solidFill>
                  <a:srgbClr val="FF0000"/>
                </a:solidFill>
              </a:rPr>
              <a:t> </a:t>
            </a:r>
            <a:r>
              <a:rPr lang="cs-CZ" sz="2000" dirty="0">
                <a:solidFill>
                  <a:srgbClr val="FF0000"/>
                </a:solidFill>
              </a:rPr>
              <a:t>=</a:t>
            </a:r>
            <a:r>
              <a:rPr lang="cs-CZ" sz="2000" b="1" dirty="0">
                <a:solidFill>
                  <a:srgbClr val="FF0000"/>
                </a:solidFill>
              </a:rPr>
              <a:t> n</a:t>
            </a:r>
            <a:r>
              <a:rPr lang="cs-CZ" sz="2000" b="1" baseline="30000" dirty="0">
                <a:solidFill>
                  <a:srgbClr val="FF0000"/>
                </a:solidFill>
              </a:rPr>
              <a:t>0 </a:t>
            </a:r>
            <a:r>
              <a:rPr lang="cs-CZ" sz="2000" dirty="0"/>
              <a:t>, tzn. jsou </a:t>
            </a:r>
            <a:r>
              <a:rPr lang="cs-CZ" sz="2000" b="1" dirty="0">
                <a:hlinkClick r:id="rId3"/>
              </a:rPr>
              <a:t>symetrická</a:t>
            </a:r>
            <a:r>
              <a:rPr lang="cs-CZ" sz="2000" dirty="0"/>
              <a:t> (lze objasnit pomocí slupkového modelu jádra –je energeticky výhodné zaplnit stejný energetický stav protonem a pak i neutronem).</a:t>
            </a:r>
          </a:p>
          <a:p>
            <a:pPr>
              <a:spcBef>
                <a:spcPts val="600"/>
              </a:spcBef>
            </a:pPr>
            <a:endParaRPr lang="cs-CZ" sz="800" b="1" u="sng" dirty="0"/>
          </a:p>
          <a:p>
            <a:pPr>
              <a:spcBef>
                <a:spcPts val="600"/>
              </a:spcBef>
            </a:pPr>
            <a:r>
              <a:rPr lang="cs-CZ" sz="2000" b="1" u="sng" dirty="0"/>
              <a:t>Pro A &gt; 20 (40) </a:t>
            </a:r>
          </a:p>
          <a:p>
            <a:pPr marL="285750" indent="-285750">
              <a:spcBef>
                <a:spcPts val="600"/>
              </a:spcBef>
              <a:buFont typeface="Arial" panose="020B0604020202020204" pitchFamily="34" charset="0"/>
              <a:buChar char="•"/>
            </a:pPr>
            <a:r>
              <a:rPr lang="cs-CZ" sz="2000" dirty="0"/>
              <a:t>u stabilních jader postupně </a:t>
            </a:r>
            <a:r>
              <a:rPr lang="cs-CZ" sz="2000" b="1" dirty="0">
                <a:solidFill>
                  <a:srgbClr val="FF0000"/>
                </a:solidFill>
              </a:rPr>
              <a:t>n</a:t>
            </a:r>
            <a:r>
              <a:rPr lang="cs-CZ" sz="2000" b="1" baseline="30000" dirty="0">
                <a:solidFill>
                  <a:srgbClr val="FF0000"/>
                </a:solidFill>
              </a:rPr>
              <a:t>0 </a:t>
            </a:r>
            <a:r>
              <a:rPr lang="cs-CZ" sz="2000" dirty="0">
                <a:solidFill>
                  <a:srgbClr val="FF0000"/>
                </a:solidFill>
              </a:rPr>
              <a:t>&gt; </a:t>
            </a:r>
            <a:r>
              <a:rPr lang="cs-CZ" sz="2000" b="1" dirty="0">
                <a:solidFill>
                  <a:srgbClr val="FF0000"/>
                </a:solidFill>
              </a:rPr>
              <a:t>p</a:t>
            </a:r>
            <a:r>
              <a:rPr lang="cs-CZ" sz="2000" b="1" baseline="30000" dirty="0">
                <a:solidFill>
                  <a:srgbClr val="FF0000"/>
                </a:solidFill>
              </a:rPr>
              <a:t>+</a:t>
            </a:r>
            <a:r>
              <a:rPr lang="cs-CZ" sz="2000" b="1" dirty="0">
                <a:solidFill>
                  <a:srgbClr val="FF0000"/>
                </a:solidFill>
              </a:rPr>
              <a:t> </a:t>
            </a:r>
            <a:r>
              <a:rPr lang="cs-CZ" sz="2000" dirty="0"/>
              <a:t> </a:t>
            </a:r>
          </a:p>
          <a:p>
            <a:pPr marL="285750" indent="-285750">
              <a:spcBef>
                <a:spcPts val="600"/>
              </a:spcBef>
              <a:buFont typeface="Arial" panose="020B0604020202020204" pitchFamily="34" charset="0"/>
              <a:buChar char="•"/>
            </a:pPr>
            <a:r>
              <a:rPr lang="cs-CZ" sz="2000" dirty="0"/>
              <a:t>způsobeno skutečností, že </a:t>
            </a:r>
            <a:r>
              <a:rPr lang="cs-CZ" sz="2000" b="1" dirty="0">
                <a:solidFill>
                  <a:srgbClr val="FF0000"/>
                </a:solidFill>
              </a:rPr>
              <a:t>při vzrůstajícím Z roste odpudivá </a:t>
            </a:r>
            <a:r>
              <a:rPr lang="cs-CZ" sz="2000" b="1" dirty="0" err="1">
                <a:solidFill>
                  <a:srgbClr val="FF0000"/>
                </a:solidFill>
              </a:rPr>
              <a:t>coulombická</a:t>
            </a:r>
            <a:r>
              <a:rPr lang="cs-CZ" sz="2000" b="1" dirty="0">
                <a:solidFill>
                  <a:srgbClr val="FF0000"/>
                </a:solidFill>
              </a:rPr>
              <a:t> interakce protonů </a:t>
            </a:r>
            <a:r>
              <a:rPr lang="cs-CZ" sz="2000" dirty="0"/>
              <a:t>v jádře (náboj jádra je úměrný Z). </a:t>
            </a:r>
          </a:p>
          <a:p>
            <a:pPr marL="285750" indent="-285750">
              <a:spcBef>
                <a:spcPts val="600"/>
              </a:spcBef>
              <a:buFont typeface="Arial" panose="020B0604020202020204" pitchFamily="34" charset="0"/>
              <a:buChar char="•"/>
            </a:pPr>
            <a:r>
              <a:rPr lang="cs-CZ" sz="2000" b="1" dirty="0">
                <a:solidFill>
                  <a:srgbClr val="FF0000"/>
                </a:solidFill>
              </a:rPr>
              <a:t>El-</a:t>
            </a:r>
            <a:r>
              <a:rPr lang="cs-CZ" sz="2000" b="1" dirty="0" err="1">
                <a:solidFill>
                  <a:srgbClr val="FF0000"/>
                </a:solidFill>
              </a:rPr>
              <a:t>mag</a:t>
            </a:r>
            <a:r>
              <a:rPr lang="cs-CZ" sz="2000" b="1" dirty="0">
                <a:solidFill>
                  <a:srgbClr val="FF0000"/>
                </a:solidFill>
              </a:rPr>
              <a:t>. interakce </a:t>
            </a:r>
            <a:r>
              <a:rPr lang="cs-CZ" sz="2000" dirty="0"/>
              <a:t>mají teoreticky nekonečný dosah,     a tudíž na rozdíl od silné interakce působící jen na velice krátké vzdálenosti </a:t>
            </a:r>
            <a:r>
              <a:rPr lang="cs-CZ" sz="2000" b="1" dirty="0">
                <a:solidFill>
                  <a:srgbClr val="FF0000"/>
                </a:solidFill>
              </a:rPr>
              <a:t>nejsou saturovány</a:t>
            </a:r>
            <a:r>
              <a:rPr lang="cs-CZ" sz="2000" dirty="0">
                <a:solidFill>
                  <a:srgbClr val="FF0000"/>
                </a:solidFill>
              </a:rPr>
              <a:t>  </a:t>
            </a:r>
          </a:p>
          <a:p>
            <a:pPr marL="285750" indent="-285750">
              <a:spcBef>
                <a:spcPts val="600"/>
              </a:spcBef>
              <a:buFont typeface="Arial" panose="020B0604020202020204" pitchFamily="34" charset="0"/>
              <a:buChar char="•"/>
            </a:pPr>
            <a:r>
              <a:rPr lang="cs-CZ" sz="2000" dirty="0"/>
              <a:t>Pro snížení celkové energie jádra je tedy </a:t>
            </a:r>
            <a:r>
              <a:rPr lang="cs-CZ" sz="2000" b="1" u="sng" dirty="0">
                <a:solidFill>
                  <a:srgbClr val="FF0000"/>
                </a:solidFill>
              </a:rPr>
              <a:t>výhodnější přítomnost více n</a:t>
            </a:r>
            <a:r>
              <a:rPr lang="cs-CZ" sz="2000" b="1" u="sng" baseline="30000" dirty="0">
                <a:solidFill>
                  <a:srgbClr val="FF0000"/>
                </a:solidFill>
              </a:rPr>
              <a:t>0</a:t>
            </a:r>
            <a:r>
              <a:rPr lang="cs-CZ" sz="2000" b="1" u="sng" dirty="0">
                <a:solidFill>
                  <a:srgbClr val="FF0000"/>
                </a:solidFill>
              </a:rPr>
              <a:t> než p</a:t>
            </a:r>
            <a:r>
              <a:rPr lang="cs-CZ" sz="2000" b="1" u="sng" baseline="30000" dirty="0">
                <a:solidFill>
                  <a:srgbClr val="FF0000"/>
                </a:solidFill>
              </a:rPr>
              <a:t>+</a:t>
            </a:r>
            <a:r>
              <a:rPr lang="cs-CZ" sz="2000" b="1" u="sng" dirty="0">
                <a:solidFill>
                  <a:srgbClr val="FF0000"/>
                </a:solidFill>
              </a:rPr>
              <a:t> </a:t>
            </a:r>
            <a:r>
              <a:rPr lang="cs-CZ" sz="2000" u="sng" dirty="0"/>
              <a:t>(n</a:t>
            </a:r>
            <a:r>
              <a:rPr lang="cs-CZ" sz="2000" u="sng" baseline="30000" dirty="0"/>
              <a:t>0</a:t>
            </a:r>
            <a:r>
              <a:rPr lang="cs-CZ" sz="2000" u="sng" dirty="0"/>
              <a:t> participují na silné interakci – přitahování, ale ne na </a:t>
            </a:r>
            <a:r>
              <a:rPr lang="cs-CZ" sz="2000" u="sng" dirty="0" err="1"/>
              <a:t>elmag</a:t>
            </a:r>
            <a:r>
              <a:rPr lang="cs-CZ" sz="2000" u="sng" dirty="0"/>
              <a:t>. odpuzování)</a:t>
            </a:r>
          </a:p>
        </p:txBody>
      </p:sp>
    </p:spTree>
    <p:extLst>
      <p:ext uri="{BB962C8B-B14F-4D97-AF65-F5344CB8AC3E}">
        <p14:creationId xmlns:p14="http://schemas.microsoft.com/office/powerpoint/2010/main" val="5298512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10466" y="0"/>
            <a:ext cx="9178738" cy="1325563"/>
          </a:xfrm>
        </p:spPr>
        <p:txBody>
          <a:bodyPr/>
          <a:lstStyle/>
          <a:p>
            <a:r>
              <a:rPr lang="cs-CZ" b="1" dirty="0"/>
              <a:t>STABILITA JADER ATOMŮ – NUKLEONŮ</a:t>
            </a:r>
            <a:endParaRPr lang="cs-CZ" dirty="0"/>
          </a:p>
        </p:txBody>
      </p:sp>
      <p:sp>
        <p:nvSpPr>
          <p:cNvPr id="3" name="Zástupný symbol pro obsah 2"/>
          <p:cNvSpPr>
            <a:spLocks noGrp="1"/>
          </p:cNvSpPr>
          <p:nvPr>
            <p:ph idx="1"/>
          </p:nvPr>
        </p:nvSpPr>
        <p:spPr>
          <a:xfrm>
            <a:off x="753036" y="1102388"/>
            <a:ext cx="11069618" cy="1858353"/>
          </a:xfrm>
        </p:spPr>
        <p:txBody>
          <a:bodyPr>
            <a:noAutofit/>
          </a:bodyPr>
          <a:lstStyle/>
          <a:p>
            <a:pPr>
              <a:lnSpc>
                <a:spcPct val="100000"/>
              </a:lnSpc>
            </a:pPr>
            <a:r>
              <a:rPr lang="cs-CZ" sz="2000" b="1" dirty="0"/>
              <a:t>Uvnitř samotných nukleonů </a:t>
            </a:r>
            <a:r>
              <a:rPr lang="cs-CZ" sz="2000" dirty="0"/>
              <a:t>pak působí </a:t>
            </a:r>
            <a:r>
              <a:rPr lang="cs-CZ" sz="2000" b="1" dirty="0">
                <a:solidFill>
                  <a:srgbClr val="0070C0"/>
                </a:solidFill>
              </a:rPr>
              <a:t>silné</a:t>
            </a:r>
            <a:r>
              <a:rPr lang="cs-CZ" sz="2000" dirty="0">
                <a:solidFill>
                  <a:srgbClr val="0070C0"/>
                </a:solidFill>
              </a:rPr>
              <a:t> </a:t>
            </a:r>
            <a:r>
              <a:rPr lang="cs-CZ" sz="2000" dirty="0"/>
              <a:t>a </a:t>
            </a:r>
            <a:r>
              <a:rPr lang="cs-CZ" sz="2000" b="1" dirty="0">
                <a:solidFill>
                  <a:srgbClr val="0070C0"/>
                </a:solidFill>
              </a:rPr>
              <a:t>slabé interakce </a:t>
            </a:r>
            <a:r>
              <a:rPr lang="cs-CZ" sz="2000" u="sng" dirty="0"/>
              <a:t>mezi kvarky</a:t>
            </a:r>
            <a:r>
              <a:rPr lang="cs-CZ" sz="2000" dirty="0"/>
              <a:t>; </a:t>
            </a:r>
          </a:p>
          <a:p>
            <a:pPr>
              <a:lnSpc>
                <a:spcPct val="100000"/>
              </a:lnSpc>
            </a:pPr>
            <a:r>
              <a:rPr lang="cs-CZ" sz="2000" dirty="0"/>
              <a:t>slabé interakce mohou vést k </a:t>
            </a:r>
            <a:r>
              <a:rPr lang="cs-CZ" sz="2000" b="1" dirty="0">
                <a:solidFill>
                  <a:srgbClr val="0070C0"/>
                </a:solidFill>
              </a:rPr>
              <a:t>transmutacím kvarků </a:t>
            </a:r>
            <a:r>
              <a:rPr lang="cs-CZ" sz="2000" dirty="0"/>
              <a:t>uvnitř nukleonů a tím  k vzájemné přeměně mezi protony a neutrony - to vyústí v nestabilitu jádra a jeho přeměnu na jiné jádro (</a:t>
            </a:r>
            <a:r>
              <a:rPr lang="cs-CZ" sz="2000" i="1" dirty="0"/>
              <a:t>radioaktivita beta</a:t>
            </a:r>
            <a:r>
              <a:rPr lang="cs-CZ" sz="2000" dirty="0"/>
              <a:t>). </a:t>
            </a:r>
          </a:p>
          <a:p>
            <a:pPr>
              <a:lnSpc>
                <a:spcPct val="100000"/>
              </a:lnSpc>
            </a:pPr>
            <a:endParaRPr lang="cs-CZ" sz="2000" dirty="0"/>
          </a:p>
        </p:txBody>
      </p:sp>
      <p:pic>
        <p:nvPicPr>
          <p:cNvPr id="4" name="Obrázek 3"/>
          <p:cNvPicPr>
            <a:picLocks noChangeAspect="1"/>
          </p:cNvPicPr>
          <p:nvPr/>
        </p:nvPicPr>
        <p:blipFill>
          <a:blip r:embed="rId2" cstate="print"/>
          <a:stretch>
            <a:fillRect/>
          </a:stretch>
        </p:blipFill>
        <p:spPr>
          <a:xfrm>
            <a:off x="3238519" y="2301325"/>
            <a:ext cx="5468587" cy="1906494"/>
          </a:xfrm>
          <a:prstGeom prst="rect">
            <a:avLst/>
          </a:prstGeom>
        </p:spPr>
      </p:pic>
      <p:pic>
        <p:nvPicPr>
          <p:cNvPr id="5" name="Obrázek 4"/>
          <p:cNvPicPr>
            <a:picLocks noChangeAspect="1"/>
          </p:cNvPicPr>
          <p:nvPr/>
        </p:nvPicPr>
        <p:blipFill>
          <a:blip r:embed="rId3" cstate="print"/>
          <a:stretch>
            <a:fillRect/>
          </a:stretch>
        </p:blipFill>
        <p:spPr>
          <a:xfrm>
            <a:off x="3185081" y="4444566"/>
            <a:ext cx="5468587" cy="1802627"/>
          </a:xfrm>
          <a:prstGeom prst="rect">
            <a:avLst/>
          </a:prstGeom>
        </p:spPr>
      </p:pic>
    </p:spTree>
    <p:extLst>
      <p:ext uri="{BB962C8B-B14F-4D97-AF65-F5344CB8AC3E}">
        <p14:creationId xmlns:p14="http://schemas.microsoft.com/office/powerpoint/2010/main" val="1518466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2"/>
          <p:cNvSpPr txBox="1">
            <a:spLocks/>
          </p:cNvSpPr>
          <p:nvPr/>
        </p:nvSpPr>
        <p:spPr>
          <a:xfrm>
            <a:off x="2548098" y="4162366"/>
            <a:ext cx="9403648" cy="22147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t>Př. Nejjednodušším prvek - </a:t>
            </a:r>
            <a:r>
              <a:rPr lang="cs-CZ" sz="2000" b="1" dirty="0"/>
              <a:t>vodík</a:t>
            </a:r>
            <a:r>
              <a:rPr lang="cs-CZ" sz="2000" dirty="0"/>
              <a:t> </a:t>
            </a:r>
            <a:r>
              <a:rPr lang="cs-CZ" sz="2000" baseline="30000" dirty="0"/>
              <a:t>1</a:t>
            </a:r>
            <a:r>
              <a:rPr lang="cs-CZ" sz="2000" dirty="0"/>
              <a:t>H</a:t>
            </a:r>
            <a:r>
              <a:rPr lang="cs-CZ" sz="2000" baseline="-25000" dirty="0"/>
              <a:t>1</a:t>
            </a:r>
            <a:r>
              <a:rPr lang="cs-CZ" sz="2000" dirty="0"/>
              <a:t> (hydrogenium, </a:t>
            </a:r>
            <a:r>
              <a:rPr lang="cs-CZ" sz="2000" dirty="0" err="1"/>
              <a:t>protium</a:t>
            </a:r>
            <a:r>
              <a:rPr lang="cs-CZ" sz="2000" dirty="0"/>
              <a:t>)</a:t>
            </a:r>
          </a:p>
          <a:p>
            <a:r>
              <a:rPr lang="cs-CZ" sz="2000" dirty="0"/>
              <a:t>Přidáním jednoho neutronu n</a:t>
            </a:r>
            <a:r>
              <a:rPr lang="cs-CZ" sz="2000" baseline="30000" dirty="0"/>
              <a:t>o</a:t>
            </a:r>
            <a:r>
              <a:rPr lang="cs-CZ" sz="2000" dirty="0"/>
              <a:t> vzniká těžký vodík </a:t>
            </a:r>
            <a:r>
              <a:rPr lang="cs-CZ" sz="2000" baseline="30000" dirty="0"/>
              <a:t>2</a:t>
            </a:r>
            <a:r>
              <a:rPr lang="cs-CZ" sz="2000" dirty="0"/>
              <a:t>H</a:t>
            </a:r>
            <a:r>
              <a:rPr lang="cs-CZ" sz="2000" baseline="-25000" dirty="0"/>
              <a:t>1</a:t>
            </a:r>
            <a:r>
              <a:rPr lang="cs-CZ" sz="2000" dirty="0"/>
              <a:t> - deuterium.</a:t>
            </a:r>
          </a:p>
          <a:p>
            <a:r>
              <a:rPr lang="cs-CZ" sz="2000" dirty="0"/>
              <a:t>Nejtěžším isotopem vodíku je tritium </a:t>
            </a:r>
            <a:r>
              <a:rPr lang="cs-CZ" sz="2000" baseline="30000" dirty="0"/>
              <a:t>3</a:t>
            </a:r>
            <a:r>
              <a:rPr lang="cs-CZ" sz="2000" dirty="0"/>
              <a:t>H</a:t>
            </a:r>
            <a:r>
              <a:rPr lang="cs-CZ" sz="2000" baseline="-25000" dirty="0"/>
              <a:t>1</a:t>
            </a:r>
            <a:r>
              <a:rPr lang="cs-CZ" sz="2000" dirty="0"/>
              <a:t>, obsahující proton a 2 neutrony; </a:t>
            </a:r>
          </a:p>
          <a:p>
            <a:pPr marL="0" indent="0">
              <a:buNone/>
            </a:pPr>
            <a:r>
              <a:rPr lang="cs-CZ" sz="2000" dirty="0"/>
              <a:t>	</a:t>
            </a:r>
            <a:r>
              <a:rPr lang="cs-CZ" sz="2000" u="sng" dirty="0"/>
              <a:t>dva neutrony na jeden proton jsou zde však "trochu moc", </a:t>
            </a:r>
            <a:r>
              <a:rPr lang="cs-CZ" sz="2000" dirty="0"/>
              <a:t>rovnovážná konfigurace je porušena a tritium </a:t>
            </a:r>
            <a:r>
              <a:rPr lang="cs-CZ" sz="2000" baseline="30000" dirty="0"/>
              <a:t>3</a:t>
            </a:r>
            <a:r>
              <a:rPr lang="cs-CZ" sz="2000" dirty="0"/>
              <a:t>H</a:t>
            </a:r>
            <a:r>
              <a:rPr lang="cs-CZ" sz="2000" baseline="-25000" dirty="0"/>
              <a:t>1</a:t>
            </a:r>
            <a:r>
              <a:rPr lang="cs-CZ" sz="2000" dirty="0"/>
              <a:t> se již radioaktivně rozpadá (rozpadem b</a:t>
            </a:r>
            <a:r>
              <a:rPr lang="cs-CZ" sz="2000" baseline="30000" dirty="0"/>
              <a:t>-</a:t>
            </a:r>
            <a:r>
              <a:rPr lang="cs-CZ" sz="2000" dirty="0"/>
              <a:t>                       s poločasem 12,36 let na hélium 3).</a:t>
            </a:r>
          </a:p>
          <a:p>
            <a:endParaRPr lang="cs-CZ" sz="2000" dirty="0"/>
          </a:p>
          <a:p>
            <a:endParaRPr lang="cs-CZ" sz="2000" dirty="0"/>
          </a:p>
          <a:p>
            <a:endParaRPr lang="cs-CZ" sz="2000" dirty="0"/>
          </a:p>
          <a:p>
            <a:endParaRPr lang="cs-CZ" sz="2000" dirty="0"/>
          </a:p>
          <a:p>
            <a:endParaRPr lang="cs-CZ" sz="2000" dirty="0"/>
          </a:p>
          <a:p>
            <a:endParaRPr lang="cs-CZ" sz="2000"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830" y="776018"/>
            <a:ext cx="5271115" cy="2709683"/>
          </a:xfrm>
          <a:prstGeom prst="rect">
            <a:avLst/>
          </a:prstGeom>
        </p:spPr>
      </p:pic>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11733" t="7273" r="2107" b="55931"/>
          <a:stretch/>
        </p:blipFill>
        <p:spPr>
          <a:xfrm>
            <a:off x="6174889" y="1390294"/>
            <a:ext cx="5619493" cy="2169196"/>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796" y="4504085"/>
            <a:ext cx="1708188" cy="1708188"/>
          </a:xfrm>
          <a:prstGeom prst="rect">
            <a:avLst/>
          </a:prstGeom>
        </p:spPr>
      </p:pic>
      <p:sp>
        <p:nvSpPr>
          <p:cNvPr id="8" name="TextovéPole 7"/>
          <p:cNvSpPr txBox="1"/>
          <p:nvPr/>
        </p:nvSpPr>
        <p:spPr>
          <a:xfrm>
            <a:off x="892885" y="4173960"/>
            <a:ext cx="851643" cy="369332"/>
          </a:xfrm>
          <a:prstGeom prst="rect">
            <a:avLst/>
          </a:prstGeom>
          <a:noFill/>
        </p:spPr>
        <p:txBody>
          <a:bodyPr wrap="none" rtlCol="0">
            <a:spAutoFit/>
          </a:bodyPr>
          <a:lstStyle/>
          <a:p>
            <a:r>
              <a:rPr lang="cs-CZ" dirty="0"/>
              <a:t>Tritium</a:t>
            </a:r>
          </a:p>
        </p:txBody>
      </p:sp>
    </p:spTree>
    <p:extLst>
      <p:ext uri="{BB962C8B-B14F-4D97-AF65-F5344CB8AC3E}">
        <p14:creationId xmlns:p14="http://schemas.microsoft.com/office/powerpoint/2010/main" val="26216781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Obdobně pro izotopy uhlíku</a:t>
            </a:r>
          </a:p>
        </p:txBody>
      </p:sp>
      <p:pic>
        <p:nvPicPr>
          <p:cNvPr id="374786" name="Picture 2" descr="Explainer: what is an isotope?"/>
          <p:cNvPicPr>
            <a:picLocks noChangeAspect="1" noChangeArrowheads="1"/>
          </p:cNvPicPr>
          <p:nvPr/>
        </p:nvPicPr>
        <p:blipFill>
          <a:blip r:embed="rId2" cstate="print"/>
          <a:srcRect/>
          <a:stretch>
            <a:fillRect/>
          </a:stretch>
        </p:blipFill>
        <p:spPr bwMode="auto">
          <a:xfrm>
            <a:off x="1312863" y="1883354"/>
            <a:ext cx="9525000" cy="3171826"/>
          </a:xfrm>
          <a:prstGeom prst="rect">
            <a:avLst/>
          </a:prstGeom>
          <a:noFill/>
        </p:spPr>
      </p:pic>
    </p:spTree>
    <p:extLst>
      <p:ext uri="{BB962C8B-B14F-4D97-AF65-F5344CB8AC3E}">
        <p14:creationId xmlns:p14="http://schemas.microsoft.com/office/powerpoint/2010/main" val="673940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30092" y="629266"/>
            <a:ext cx="3505495" cy="1622321"/>
          </a:xfrm>
        </p:spPr>
        <p:txBody>
          <a:bodyPr vert="horz" lIns="91440" tIns="45720" rIns="91440" bIns="45720" rtlCol="0" anchor="ctr">
            <a:normAutofit/>
          </a:bodyPr>
          <a:lstStyle/>
          <a:p>
            <a:r>
              <a:rPr lang="en-US" sz="3700" kern="1200">
                <a:solidFill>
                  <a:schemeClr val="tx1"/>
                </a:solidFill>
                <a:latin typeface="+mj-lt"/>
                <a:ea typeface="+mj-ea"/>
                <a:cs typeface="+mj-cs"/>
              </a:rPr>
              <a:t>Nuklidy podle vazebné energie</a:t>
            </a:r>
          </a:p>
        </p:txBody>
      </p:sp>
      <p:sp>
        <p:nvSpPr>
          <p:cNvPr id="6" name="Rectangle 1"/>
          <p:cNvSpPr>
            <a:spLocks noChangeArrowheads="1"/>
          </p:cNvSpPr>
          <p:nvPr/>
        </p:nvSpPr>
        <p:spPr bwMode="auto">
          <a:xfrm>
            <a:off x="330094" y="2438400"/>
            <a:ext cx="3505494" cy="37854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indent="-228600" fontAlgn="base">
              <a:lnSpc>
                <a:spcPct val="90000"/>
              </a:lnSpc>
              <a:spcBef>
                <a:spcPct val="0"/>
              </a:spcBef>
              <a:spcAft>
                <a:spcPts val="600"/>
              </a:spcAft>
              <a:buFont typeface="Arial" panose="020B0604020202020204" pitchFamily="34" charset="0"/>
              <a:buChar char="•"/>
            </a:pPr>
            <a:r>
              <a:rPr lang="en-US" altLang="cs-CZ" sz="1700" dirty="0"/>
              <a:t>Chart of nuclides (isotopes) by binding energy, depicting the valley of stability. </a:t>
            </a:r>
          </a:p>
          <a:p>
            <a:pPr marL="342900" indent="-228600" fontAlgn="base">
              <a:lnSpc>
                <a:spcPct val="90000"/>
              </a:lnSpc>
              <a:spcBef>
                <a:spcPct val="0"/>
              </a:spcBef>
              <a:spcAft>
                <a:spcPts val="600"/>
              </a:spcAft>
              <a:buFont typeface="Arial" panose="020B0604020202020204" pitchFamily="34" charset="0"/>
              <a:buChar char="•"/>
            </a:pPr>
            <a:r>
              <a:rPr lang="en-US" altLang="cs-CZ" sz="1700" dirty="0"/>
              <a:t>The diagonal line corresponds to equal numbers of neutrons and protons. </a:t>
            </a:r>
          </a:p>
          <a:p>
            <a:pPr marL="342900" indent="-228600" fontAlgn="base">
              <a:lnSpc>
                <a:spcPct val="90000"/>
              </a:lnSpc>
              <a:spcBef>
                <a:spcPct val="0"/>
              </a:spcBef>
              <a:spcAft>
                <a:spcPts val="600"/>
              </a:spcAft>
              <a:buFont typeface="Arial" panose="020B0604020202020204" pitchFamily="34" charset="0"/>
              <a:buChar char="•"/>
            </a:pPr>
            <a:r>
              <a:rPr lang="en-US" altLang="cs-CZ" sz="1700" b="1" dirty="0"/>
              <a:t>Dark blue squares represent nuclides with the greatest binding energy</a:t>
            </a:r>
            <a:r>
              <a:rPr lang="en-US" altLang="cs-CZ" sz="1700" dirty="0"/>
              <a:t>, hence they correspond to the most stable nuclides. </a:t>
            </a:r>
          </a:p>
          <a:p>
            <a:pPr marL="342900" indent="-228600" fontAlgn="base">
              <a:lnSpc>
                <a:spcPct val="90000"/>
              </a:lnSpc>
              <a:spcBef>
                <a:spcPct val="0"/>
              </a:spcBef>
              <a:spcAft>
                <a:spcPts val="600"/>
              </a:spcAft>
              <a:buFont typeface="Arial" panose="020B0604020202020204" pitchFamily="34" charset="0"/>
              <a:buChar char="•"/>
            </a:pPr>
            <a:r>
              <a:rPr lang="en-US" altLang="cs-CZ" sz="1700" dirty="0"/>
              <a:t>The binding energy is greatest along the floor</a:t>
            </a:r>
            <a:r>
              <a:rPr lang="cs-CZ" altLang="cs-CZ" sz="1700" dirty="0"/>
              <a:t> </a:t>
            </a:r>
            <a:r>
              <a:rPr lang="en-US" altLang="cs-CZ" sz="1700" dirty="0"/>
              <a:t>of the valley of stability. </a:t>
            </a:r>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3/3b/BindingNuDat2.png/429px-BindingNuDat2.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1777664" y="-4964507"/>
            <a:ext cx="2666800" cy="45719"/>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FC3B094A-C3D8-4FAD-A44D-3DAA9838E6E0}"/>
              </a:ext>
            </a:extLst>
          </p:cNvPr>
          <p:cNvSpPr/>
          <p:nvPr/>
        </p:nvSpPr>
        <p:spPr>
          <a:xfrm>
            <a:off x="3940343" y="-1623"/>
            <a:ext cx="8251658" cy="6858000"/>
          </a:xfrm>
          <a:prstGeom prst="rect">
            <a:avLst/>
          </a:prstGeom>
          <a:solidFill>
            <a:schemeClr val="bg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bg1">
                  <a:lumMod val="75000"/>
                </a:schemeClr>
              </a:solidFill>
            </a:endParaRPr>
          </a:p>
        </p:txBody>
      </p:sp>
      <p:pic>
        <p:nvPicPr>
          <p:cNvPr id="4" name="Zástupný symbol pro obsah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154424" y="780883"/>
            <a:ext cx="7877350" cy="5514142"/>
          </a:xfrm>
          <a:prstGeom prst="rect">
            <a:avLst/>
          </a:prstGeom>
          <a:effectLst/>
        </p:spPr>
      </p:pic>
    </p:spTree>
    <p:extLst>
      <p:ext uri="{BB962C8B-B14F-4D97-AF65-F5344CB8AC3E}">
        <p14:creationId xmlns:p14="http://schemas.microsoft.com/office/powerpoint/2010/main" val="1671076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l="1883" t="9920" b="3067"/>
          <a:stretch/>
        </p:blipFill>
        <p:spPr>
          <a:xfrm>
            <a:off x="1055597" y="371061"/>
            <a:ext cx="9958925" cy="6360266"/>
          </a:xfrm>
          <a:prstGeom prst="rect">
            <a:avLst/>
          </a:prstGeom>
        </p:spPr>
      </p:pic>
      <p:sp>
        <p:nvSpPr>
          <p:cNvPr id="2" name="Nadpis 1"/>
          <p:cNvSpPr>
            <a:spLocks noGrp="1"/>
          </p:cNvSpPr>
          <p:nvPr>
            <p:ph type="title"/>
          </p:nvPr>
        </p:nvSpPr>
        <p:spPr>
          <a:xfrm>
            <a:off x="2152650" y="192934"/>
            <a:ext cx="7886700" cy="1018349"/>
          </a:xfrm>
        </p:spPr>
        <p:txBody>
          <a:bodyPr>
            <a:normAutofit/>
          </a:bodyPr>
          <a:lstStyle/>
          <a:p>
            <a:r>
              <a:rPr lang="cs-CZ" sz="2800" b="1" dirty="0">
                <a:solidFill>
                  <a:srgbClr val="0070C0"/>
                </a:solidFill>
              </a:rPr>
              <a:t>Tendence k samovolným radioaktivním přeměnám všech známých atomových jader (nuklidů)</a:t>
            </a:r>
          </a:p>
        </p:txBody>
      </p:sp>
      <p:sp>
        <p:nvSpPr>
          <p:cNvPr id="10" name="TextovéPole 9">
            <a:extLst>
              <a:ext uri="{FF2B5EF4-FFF2-40B4-BE49-F238E27FC236}">
                <a16:creationId xmlns:a16="http://schemas.microsoft.com/office/drawing/2014/main" id="{A1F101C2-5F1B-4BA4-927A-0F6F440514F1}"/>
              </a:ext>
            </a:extLst>
          </p:cNvPr>
          <p:cNvSpPr txBox="1"/>
          <p:nvPr/>
        </p:nvSpPr>
        <p:spPr>
          <a:xfrm>
            <a:off x="1492657" y="2863669"/>
            <a:ext cx="2815514" cy="523220"/>
          </a:xfrm>
          <a:prstGeom prst="rect">
            <a:avLst/>
          </a:prstGeom>
          <a:noFill/>
        </p:spPr>
        <p:txBody>
          <a:bodyPr wrap="none" rtlCol="0">
            <a:spAutoFit/>
          </a:bodyPr>
          <a:lstStyle/>
          <a:p>
            <a:r>
              <a:rPr lang="cs-CZ" sz="2800" b="1" dirty="0">
                <a:solidFill>
                  <a:srgbClr val="FF0000"/>
                </a:solidFill>
              </a:rPr>
              <a:t>„ŘEKA STABILITY“</a:t>
            </a:r>
          </a:p>
        </p:txBody>
      </p:sp>
      <p:cxnSp>
        <p:nvCxnSpPr>
          <p:cNvPr id="12" name="Přímá spojnice se šipkou 11">
            <a:extLst>
              <a:ext uri="{FF2B5EF4-FFF2-40B4-BE49-F238E27FC236}">
                <a16:creationId xmlns:a16="http://schemas.microsoft.com/office/drawing/2014/main" id="{0F24A5AF-F5C0-4820-81A8-019DC2990500}"/>
              </a:ext>
            </a:extLst>
          </p:cNvPr>
          <p:cNvCxnSpPr>
            <a:cxnSpLocks/>
          </p:cNvCxnSpPr>
          <p:nvPr/>
        </p:nvCxnSpPr>
        <p:spPr>
          <a:xfrm>
            <a:off x="2719138" y="3386889"/>
            <a:ext cx="792481" cy="12637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856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38552"/>
            <a:ext cx="7886700" cy="1325563"/>
          </a:xfrm>
        </p:spPr>
        <p:txBody>
          <a:bodyPr/>
          <a:lstStyle/>
          <a:p>
            <a:r>
              <a:rPr lang="cs-CZ" dirty="0"/>
              <a:t>JADERNÁ POTENCIÁLOVÁ JÁMA</a:t>
            </a:r>
          </a:p>
        </p:txBody>
      </p:sp>
      <p:sp>
        <p:nvSpPr>
          <p:cNvPr id="3" name="Zástupný symbol pro obsah 2"/>
          <p:cNvSpPr>
            <a:spLocks noGrp="1"/>
          </p:cNvSpPr>
          <p:nvPr>
            <p:ph idx="1"/>
          </p:nvPr>
        </p:nvSpPr>
        <p:spPr>
          <a:xfrm>
            <a:off x="210393" y="1015331"/>
            <a:ext cx="11547334" cy="5581406"/>
          </a:xfrm>
        </p:spPr>
        <p:txBody>
          <a:bodyPr>
            <a:noAutofit/>
          </a:bodyPr>
          <a:lstStyle/>
          <a:p>
            <a:pPr>
              <a:lnSpc>
                <a:spcPct val="120000"/>
              </a:lnSpc>
            </a:pPr>
            <a:r>
              <a:rPr lang="cs-CZ" sz="2000" u="sng" dirty="0"/>
              <a:t>Interakce jádra s dalším nukleonem:</a:t>
            </a:r>
          </a:p>
          <a:p>
            <a:pPr>
              <a:lnSpc>
                <a:spcPct val="120000"/>
              </a:lnSpc>
            </a:pPr>
            <a:r>
              <a:rPr lang="cs-CZ" sz="2000" dirty="0"/>
              <a:t>Pokud je nukleon </a:t>
            </a:r>
            <a:r>
              <a:rPr lang="cs-CZ" sz="2000" b="1" dirty="0"/>
              <a:t>daleko od jádra </a:t>
            </a:r>
            <a:r>
              <a:rPr lang="cs-CZ" sz="2000" dirty="0"/>
              <a:t>– </a:t>
            </a:r>
            <a:r>
              <a:rPr lang="cs-CZ" sz="2000" u="sng" dirty="0"/>
              <a:t>nepůsobí žádná síla </a:t>
            </a:r>
            <a:r>
              <a:rPr lang="cs-CZ" sz="2000" dirty="0"/>
              <a:t>(nulová potenciální energie)</a:t>
            </a:r>
          </a:p>
          <a:p>
            <a:pPr>
              <a:lnSpc>
                <a:spcPct val="120000"/>
              </a:lnSpc>
            </a:pPr>
            <a:r>
              <a:rPr lang="cs-CZ" sz="2000" b="1" u="sng" dirty="0"/>
              <a:t>Po přiblížení </a:t>
            </a:r>
            <a:r>
              <a:rPr lang="cs-CZ" sz="2000" b="1" u="sng" dirty="0">
                <a:solidFill>
                  <a:srgbClr val="0070C0"/>
                </a:solidFill>
              </a:rPr>
              <a:t>neutronu</a:t>
            </a:r>
            <a:r>
              <a:rPr lang="cs-CZ" sz="2000" dirty="0">
                <a:solidFill>
                  <a:srgbClr val="0070C0"/>
                </a:solidFill>
              </a:rPr>
              <a:t> </a:t>
            </a:r>
            <a:r>
              <a:rPr lang="cs-CZ" sz="2000" dirty="0"/>
              <a:t>na 10</a:t>
            </a:r>
            <a:r>
              <a:rPr lang="cs-CZ" sz="2000" baseline="30000" dirty="0"/>
              <a:t>-15</a:t>
            </a:r>
            <a:r>
              <a:rPr lang="cs-CZ" sz="2000" dirty="0"/>
              <a:t> m (do oblasti vlivu jaderných sil)  </a:t>
            </a:r>
            <a:r>
              <a:rPr lang="cs-CZ" sz="2000" dirty="0">
                <a:sym typeface="Wingdings" panose="05000000000000000000" pitchFamily="2" charset="2"/>
              </a:rPr>
              <a:t> silná výměnná interakce s některým       z nukleonů v jádře  n0 je vtažen do jádra, stává se jeho součástí a je v něm vázán  přitom se uvolní energie neutronu. </a:t>
            </a:r>
            <a:r>
              <a:rPr lang="cs-CZ" sz="2000" u="sng" dirty="0">
                <a:sym typeface="Wingdings" panose="05000000000000000000" pitchFamily="2" charset="2"/>
              </a:rPr>
              <a:t>Soustava má nyní nižší (zápornou) potenciální energii </a:t>
            </a:r>
            <a:r>
              <a:rPr lang="cs-CZ" sz="2000" dirty="0">
                <a:sym typeface="Wingdings" panose="05000000000000000000" pitchFamily="2" charset="2"/>
              </a:rPr>
              <a:t>– neutron se nachází v potenciálové jámě.</a:t>
            </a:r>
          </a:p>
          <a:p>
            <a:pPr>
              <a:lnSpc>
                <a:spcPct val="120000"/>
              </a:lnSpc>
            </a:pPr>
            <a:r>
              <a:rPr lang="cs-CZ" sz="2000" b="1" u="sng" dirty="0">
                <a:sym typeface="Wingdings" panose="05000000000000000000" pitchFamily="2" charset="2"/>
              </a:rPr>
              <a:t>Při přibližování </a:t>
            </a:r>
            <a:r>
              <a:rPr lang="cs-CZ" sz="2000" b="1" u="sng" dirty="0">
                <a:solidFill>
                  <a:srgbClr val="00B050"/>
                </a:solidFill>
                <a:sym typeface="Wingdings" panose="05000000000000000000" pitchFamily="2" charset="2"/>
              </a:rPr>
              <a:t>protonu</a:t>
            </a:r>
            <a:r>
              <a:rPr lang="cs-CZ" sz="2000" dirty="0">
                <a:solidFill>
                  <a:srgbClr val="00B050"/>
                </a:solidFill>
                <a:sym typeface="Wingdings" panose="05000000000000000000" pitchFamily="2" charset="2"/>
              </a:rPr>
              <a:t> </a:t>
            </a:r>
            <a:r>
              <a:rPr lang="cs-CZ" sz="2000" dirty="0">
                <a:sym typeface="Wingdings" panose="05000000000000000000" pitchFamily="2" charset="2"/>
              </a:rPr>
              <a:t>se navíc nejdříve uplatňuje </a:t>
            </a:r>
            <a:r>
              <a:rPr lang="cs-CZ" sz="2000" dirty="0" err="1">
                <a:sym typeface="Wingdings" panose="05000000000000000000" pitchFamily="2" charset="2"/>
              </a:rPr>
              <a:t>coulombické</a:t>
            </a:r>
            <a:r>
              <a:rPr lang="cs-CZ" sz="2000" dirty="0">
                <a:sym typeface="Wingdings" panose="05000000000000000000" pitchFamily="2" charset="2"/>
              </a:rPr>
              <a:t> odpuzování nábojů jádra a p+. </a:t>
            </a:r>
            <a:r>
              <a:rPr lang="cs-CZ" sz="2000" u="sng" dirty="0">
                <a:sym typeface="Wingdings" panose="05000000000000000000" pitchFamily="2" charset="2"/>
              </a:rPr>
              <a:t>Potenciální energie proto nejprve roste </a:t>
            </a:r>
            <a:r>
              <a:rPr lang="cs-CZ" sz="2000" dirty="0">
                <a:sym typeface="Wingdings" panose="05000000000000000000" pitchFamily="2" charset="2"/>
              </a:rPr>
              <a:t>a až po překonání odpudivých sil – potenciálové bariéry – se proton dostává do působnosti silných jaderných sil a je zachycen. </a:t>
            </a:r>
          </a:p>
          <a:p>
            <a:pPr>
              <a:lnSpc>
                <a:spcPct val="120000"/>
              </a:lnSpc>
            </a:pPr>
            <a:r>
              <a:rPr lang="cs-CZ" sz="2000" b="1" u="sng" dirty="0">
                <a:sym typeface="Wingdings" panose="05000000000000000000" pitchFamily="2" charset="2"/>
              </a:rPr>
              <a:t>Pro výšku </a:t>
            </a:r>
            <a:r>
              <a:rPr lang="cs-CZ" sz="2000" b="1" u="sng" dirty="0">
                <a:solidFill>
                  <a:srgbClr val="0070C0"/>
                </a:solidFill>
                <a:sym typeface="Wingdings" panose="05000000000000000000" pitchFamily="2" charset="2"/>
              </a:rPr>
              <a:t>potenciálové bariéry </a:t>
            </a:r>
            <a:r>
              <a:rPr lang="cs-CZ" sz="2000" b="1" u="sng" dirty="0">
                <a:sym typeface="Wingdings" panose="05000000000000000000" pitchFamily="2" charset="2"/>
              </a:rPr>
              <a:t>platí vztah</a:t>
            </a:r>
            <a:r>
              <a:rPr lang="cs-CZ" sz="2000" dirty="0">
                <a:sym typeface="Wingdings" panose="05000000000000000000" pitchFamily="2" charset="2"/>
              </a:rPr>
              <a:t>:</a:t>
            </a:r>
          </a:p>
          <a:p>
            <a:pPr>
              <a:lnSpc>
                <a:spcPct val="120000"/>
              </a:lnSpc>
            </a:pPr>
            <a:r>
              <a:rPr lang="cs-CZ" sz="2000" dirty="0">
                <a:sym typeface="Wingdings" panose="05000000000000000000" pitchFamily="2" charset="2"/>
              </a:rPr>
              <a:t>Kde: 	</a:t>
            </a:r>
            <a:r>
              <a:rPr lang="cs-CZ" sz="2000" b="1" dirty="0">
                <a:sym typeface="Wingdings" panose="05000000000000000000" pitchFamily="2" charset="2"/>
              </a:rPr>
              <a:t>Z</a:t>
            </a:r>
            <a:r>
              <a:rPr lang="cs-CZ" sz="2000" b="1" baseline="-25000" dirty="0">
                <a:sym typeface="Wingdings" panose="05000000000000000000" pitchFamily="2" charset="2"/>
              </a:rPr>
              <a:t>1</a:t>
            </a:r>
            <a:r>
              <a:rPr lang="cs-CZ" sz="2000" b="1" dirty="0">
                <a:sym typeface="Wingdings" panose="05000000000000000000" pitchFamily="2" charset="2"/>
              </a:rPr>
              <a:t> </a:t>
            </a:r>
            <a:r>
              <a:rPr lang="cs-CZ" sz="2000" dirty="0">
                <a:sym typeface="Wingdings" panose="05000000000000000000" pitchFamily="2" charset="2"/>
              </a:rPr>
              <a:t>a </a:t>
            </a:r>
            <a:r>
              <a:rPr lang="cs-CZ" sz="2000" b="1" dirty="0">
                <a:sym typeface="Wingdings" panose="05000000000000000000" pitchFamily="2" charset="2"/>
              </a:rPr>
              <a:t>Z</a:t>
            </a:r>
            <a:r>
              <a:rPr lang="cs-CZ" sz="2000" b="1" baseline="-25000" dirty="0">
                <a:sym typeface="Wingdings" panose="05000000000000000000" pitchFamily="2" charset="2"/>
              </a:rPr>
              <a:t>2</a:t>
            </a:r>
            <a:r>
              <a:rPr lang="cs-CZ" sz="2000" dirty="0">
                <a:sym typeface="Wingdings" panose="05000000000000000000" pitchFamily="2" charset="2"/>
              </a:rPr>
              <a:t> jsou protonová čísla jádra a kladné částice (zde protonu)</a:t>
            </a:r>
          </a:p>
          <a:p>
            <a:pPr marL="0" indent="0">
              <a:lnSpc>
                <a:spcPct val="120000"/>
              </a:lnSpc>
              <a:buNone/>
            </a:pPr>
            <a:r>
              <a:rPr lang="cs-CZ" sz="2000" dirty="0">
                <a:sym typeface="Wingdings" panose="05000000000000000000" pitchFamily="2" charset="2"/>
              </a:rPr>
              <a:t>	</a:t>
            </a:r>
            <a:r>
              <a:rPr lang="cs-CZ" sz="2000" b="1" dirty="0">
                <a:sym typeface="Wingdings" panose="05000000000000000000" pitchFamily="2" charset="2"/>
              </a:rPr>
              <a:t>A</a:t>
            </a:r>
            <a:r>
              <a:rPr lang="cs-CZ" sz="2000" b="1" baseline="-25000" dirty="0">
                <a:sym typeface="Wingdings" panose="05000000000000000000" pitchFamily="2" charset="2"/>
              </a:rPr>
              <a:t>1</a:t>
            </a:r>
            <a:r>
              <a:rPr lang="cs-CZ" sz="2000" dirty="0">
                <a:sym typeface="Wingdings" panose="05000000000000000000" pitchFamily="2" charset="2"/>
              </a:rPr>
              <a:t> a </a:t>
            </a:r>
            <a:r>
              <a:rPr lang="cs-CZ" sz="2000" b="1" dirty="0">
                <a:sym typeface="Wingdings" panose="05000000000000000000" pitchFamily="2" charset="2"/>
              </a:rPr>
              <a:t>A</a:t>
            </a:r>
            <a:r>
              <a:rPr lang="cs-CZ" sz="2000" b="1" baseline="-25000" dirty="0">
                <a:sym typeface="Wingdings" panose="05000000000000000000" pitchFamily="2" charset="2"/>
              </a:rPr>
              <a:t>2</a:t>
            </a:r>
            <a:r>
              <a:rPr lang="cs-CZ" sz="2000" dirty="0">
                <a:sym typeface="Wingdings" panose="05000000000000000000" pitchFamily="2" charset="2"/>
              </a:rPr>
              <a:t> jsou nukleonová čísla jádra</a:t>
            </a:r>
          </a:p>
        </p:txBody>
      </p:sp>
      <p:grpSp>
        <p:nvGrpSpPr>
          <p:cNvPr id="10" name="Skupina 9"/>
          <p:cNvGrpSpPr/>
          <p:nvPr/>
        </p:nvGrpSpPr>
        <p:grpSpPr>
          <a:xfrm>
            <a:off x="7729331" y="4661581"/>
            <a:ext cx="1631872" cy="745197"/>
            <a:chOff x="2808514" y="5574866"/>
            <a:chExt cx="1631872" cy="745197"/>
          </a:xfrm>
        </p:grpSpPr>
        <p:sp>
          <p:nvSpPr>
            <p:cNvPr id="4" name="TextovéPole 3"/>
            <p:cNvSpPr txBox="1"/>
            <p:nvPr/>
          </p:nvSpPr>
          <p:spPr>
            <a:xfrm>
              <a:off x="2808514" y="5759532"/>
              <a:ext cx="604653" cy="369332"/>
            </a:xfrm>
            <a:prstGeom prst="rect">
              <a:avLst/>
            </a:prstGeom>
            <a:noFill/>
          </p:spPr>
          <p:txBody>
            <a:bodyPr wrap="none" rtlCol="0">
              <a:spAutoFit/>
            </a:bodyPr>
            <a:lstStyle/>
            <a:p>
              <a:r>
                <a:rPr lang="cs-CZ" b="1" dirty="0"/>
                <a:t>E</a:t>
              </a:r>
              <a:r>
                <a:rPr lang="cs-CZ" b="1" baseline="-25000" dirty="0"/>
                <a:t>B</a:t>
              </a:r>
              <a:r>
                <a:rPr lang="cs-CZ" b="1" dirty="0"/>
                <a:t> = </a:t>
              </a:r>
            </a:p>
          </p:txBody>
        </p:sp>
        <p:grpSp>
          <p:nvGrpSpPr>
            <p:cNvPr id="9" name="Skupina 8"/>
            <p:cNvGrpSpPr/>
            <p:nvPr/>
          </p:nvGrpSpPr>
          <p:grpSpPr>
            <a:xfrm>
              <a:off x="3170487" y="5574866"/>
              <a:ext cx="1269899" cy="745197"/>
              <a:chOff x="3170487" y="5574866"/>
              <a:chExt cx="1269899" cy="745197"/>
            </a:xfrm>
          </p:grpSpPr>
          <p:sp>
            <p:nvSpPr>
              <p:cNvPr id="5" name="TextovéPole 4"/>
              <p:cNvSpPr txBox="1"/>
              <p:nvPr/>
            </p:nvSpPr>
            <p:spPr>
              <a:xfrm>
                <a:off x="3206338" y="5647015"/>
                <a:ext cx="1223412" cy="369332"/>
              </a:xfrm>
              <a:prstGeom prst="rect">
                <a:avLst/>
              </a:prstGeom>
              <a:noFill/>
            </p:spPr>
            <p:txBody>
              <a:bodyPr wrap="none" rtlCol="0">
                <a:spAutoFit/>
              </a:bodyPr>
              <a:lstStyle/>
              <a:p>
                <a:r>
                  <a:rPr lang="cs-CZ" b="1" dirty="0"/>
                  <a:t>_________</a:t>
                </a:r>
              </a:p>
            </p:txBody>
          </p:sp>
          <p:sp>
            <p:nvSpPr>
              <p:cNvPr id="6" name="TextovéPole 5"/>
              <p:cNvSpPr txBox="1"/>
              <p:nvPr/>
            </p:nvSpPr>
            <p:spPr>
              <a:xfrm>
                <a:off x="3458971" y="5574866"/>
                <a:ext cx="562975" cy="369332"/>
              </a:xfrm>
              <a:prstGeom prst="rect">
                <a:avLst/>
              </a:prstGeom>
              <a:noFill/>
            </p:spPr>
            <p:txBody>
              <a:bodyPr wrap="none" rtlCol="0">
                <a:spAutoFit/>
              </a:bodyPr>
              <a:lstStyle/>
              <a:p>
                <a:r>
                  <a:rPr lang="cs-CZ" b="1" dirty="0"/>
                  <a:t>Z</a:t>
                </a:r>
                <a:r>
                  <a:rPr lang="cs-CZ" b="1" baseline="-25000" dirty="0"/>
                  <a:t>1</a:t>
                </a:r>
                <a:r>
                  <a:rPr lang="cs-CZ" b="1" dirty="0"/>
                  <a:t>Z</a:t>
                </a:r>
                <a:r>
                  <a:rPr lang="cs-CZ" b="1" baseline="-25000" dirty="0"/>
                  <a:t>2</a:t>
                </a:r>
              </a:p>
            </p:txBody>
          </p:sp>
          <p:sp>
            <p:nvSpPr>
              <p:cNvPr id="8" name="TextovéPole 7"/>
              <p:cNvSpPr txBox="1"/>
              <p:nvPr/>
            </p:nvSpPr>
            <p:spPr>
              <a:xfrm>
                <a:off x="3170487" y="5950731"/>
                <a:ext cx="1269899" cy="369332"/>
              </a:xfrm>
              <a:prstGeom prst="rect">
                <a:avLst/>
              </a:prstGeom>
              <a:noFill/>
            </p:spPr>
            <p:txBody>
              <a:bodyPr wrap="none" rtlCol="0">
                <a:spAutoFit/>
              </a:bodyPr>
              <a:lstStyle/>
              <a:p>
                <a:r>
                  <a:rPr lang="cs-CZ" b="1" dirty="0"/>
                  <a:t>A</a:t>
                </a:r>
                <a:r>
                  <a:rPr lang="cs-CZ" b="1" baseline="-25000" dirty="0"/>
                  <a:t>1</a:t>
                </a:r>
                <a:r>
                  <a:rPr lang="cs-CZ" b="1" baseline="30000" dirty="0"/>
                  <a:t>1/3 </a:t>
                </a:r>
                <a:r>
                  <a:rPr lang="cs-CZ" b="1" dirty="0"/>
                  <a:t>+ A</a:t>
                </a:r>
                <a:r>
                  <a:rPr lang="cs-CZ" b="1" baseline="-25000" dirty="0"/>
                  <a:t>2</a:t>
                </a:r>
                <a:r>
                  <a:rPr lang="cs-CZ" b="1" baseline="30000" dirty="0"/>
                  <a:t>1/3</a:t>
                </a:r>
                <a:endParaRPr lang="cs-CZ" b="1" baseline="-25000" dirty="0"/>
              </a:p>
            </p:txBody>
          </p:sp>
        </p:grpSp>
      </p:grpSp>
      <p:sp>
        <p:nvSpPr>
          <p:cNvPr id="11" name="TextovéPole 10"/>
          <p:cNvSpPr txBox="1"/>
          <p:nvPr/>
        </p:nvSpPr>
        <p:spPr>
          <a:xfrm>
            <a:off x="9410588" y="4714280"/>
            <a:ext cx="1976857" cy="646331"/>
          </a:xfrm>
          <a:prstGeom prst="rect">
            <a:avLst/>
          </a:prstGeom>
          <a:noFill/>
        </p:spPr>
        <p:txBody>
          <a:bodyPr wrap="square" rtlCol="0">
            <a:spAutoFit/>
          </a:bodyPr>
          <a:lstStyle/>
          <a:p>
            <a:r>
              <a:rPr lang="en-US" b="1" dirty="0"/>
              <a:t>[</a:t>
            </a:r>
            <a:r>
              <a:rPr lang="cs-CZ" b="1" dirty="0" err="1"/>
              <a:t>MeV</a:t>
            </a:r>
            <a:r>
              <a:rPr lang="cs-CZ" b="1" dirty="0"/>
              <a:t>, </a:t>
            </a:r>
          </a:p>
          <a:p>
            <a:r>
              <a:rPr lang="cs-CZ" b="1" dirty="0"/>
              <a:t>1 eV = 1,6 . 10</a:t>
            </a:r>
            <a:r>
              <a:rPr lang="cs-CZ" b="1" baseline="30000" dirty="0"/>
              <a:t>-19</a:t>
            </a:r>
            <a:r>
              <a:rPr lang="cs-CZ" b="1" dirty="0"/>
              <a:t> J</a:t>
            </a:r>
            <a:r>
              <a:rPr lang="en-US" b="1" dirty="0"/>
              <a:t>]</a:t>
            </a:r>
            <a:endParaRPr lang="cs-CZ" b="1" dirty="0"/>
          </a:p>
        </p:txBody>
      </p:sp>
    </p:spTree>
    <p:extLst>
      <p:ext uri="{BB962C8B-B14F-4D97-AF65-F5344CB8AC3E}">
        <p14:creationId xmlns:p14="http://schemas.microsoft.com/office/powerpoint/2010/main" val="1773698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19152" y="192925"/>
            <a:ext cx="7886700" cy="1325563"/>
          </a:xfrm>
        </p:spPr>
        <p:txBody>
          <a:bodyPr/>
          <a:lstStyle/>
          <a:p>
            <a:r>
              <a:rPr lang="cs-CZ" dirty="0"/>
              <a:t>„Řeka stability“</a:t>
            </a:r>
          </a:p>
        </p:txBody>
      </p:sp>
      <p:pic>
        <p:nvPicPr>
          <p:cNvPr id="4" name="Zástupný symbol pro obsah 3"/>
          <p:cNvPicPr>
            <a:picLocks noGrp="1" noChangeAspect="1"/>
          </p:cNvPicPr>
          <p:nvPr>
            <p:ph idx="1"/>
          </p:nvPr>
        </p:nvPicPr>
        <p:blipFill rotWithShape="1">
          <a:blip r:embed="rId2" cstate="print"/>
          <a:srcRect l="47493"/>
          <a:stretch/>
        </p:blipFill>
        <p:spPr>
          <a:xfrm>
            <a:off x="7123856" y="3734086"/>
            <a:ext cx="4477764" cy="2682589"/>
          </a:xfrm>
          <a:prstGeom prst="rect">
            <a:avLst/>
          </a:prstGeom>
        </p:spPr>
      </p:pic>
      <p:sp>
        <p:nvSpPr>
          <p:cNvPr id="6" name="Obdélník 5"/>
          <p:cNvSpPr/>
          <p:nvPr/>
        </p:nvSpPr>
        <p:spPr>
          <a:xfrm>
            <a:off x="2456953" y="6070426"/>
            <a:ext cx="2233375" cy="369332"/>
          </a:xfrm>
          <a:prstGeom prst="rect">
            <a:avLst/>
          </a:prstGeom>
        </p:spPr>
        <p:txBody>
          <a:bodyPr wrap="square">
            <a:spAutoFit/>
          </a:bodyPr>
          <a:lstStyle/>
          <a:p>
            <a:r>
              <a:rPr lang="cs-CZ" dirty="0">
                <a:solidFill>
                  <a:srgbClr val="00000A"/>
                </a:solidFill>
                <a:latin typeface="DejaVuSans"/>
              </a:rPr>
              <a:t>Trojrozměrná mapa</a:t>
            </a:r>
          </a:p>
        </p:txBody>
      </p:sp>
      <p:pic>
        <p:nvPicPr>
          <p:cNvPr id="7" name="Zástupný symbol pro obsah 3"/>
          <p:cNvPicPr>
            <a:picLocks noChangeAspect="1"/>
          </p:cNvPicPr>
          <p:nvPr/>
        </p:nvPicPr>
        <p:blipFill rotWithShape="1">
          <a:blip r:embed="rId2" cstate="print"/>
          <a:srcRect r="52065"/>
          <a:stretch/>
        </p:blipFill>
        <p:spPr>
          <a:xfrm>
            <a:off x="7198301" y="977031"/>
            <a:ext cx="4087858" cy="2682589"/>
          </a:xfrm>
          <a:prstGeom prst="rect">
            <a:avLst/>
          </a:prstGeom>
        </p:spPr>
      </p:pic>
      <p:sp>
        <p:nvSpPr>
          <p:cNvPr id="3" name="Obdélník 2"/>
          <p:cNvSpPr/>
          <p:nvPr/>
        </p:nvSpPr>
        <p:spPr>
          <a:xfrm>
            <a:off x="8489520" y="977030"/>
            <a:ext cx="1484415" cy="446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8500023" y="3714717"/>
            <a:ext cx="1634229" cy="446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2435015" y="6093509"/>
            <a:ext cx="2180006" cy="3231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70692" name="Picture 4" descr="Image"/>
          <p:cNvPicPr>
            <a:picLocks noChangeAspect="1" noChangeArrowheads="1"/>
          </p:cNvPicPr>
          <p:nvPr/>
        </p:nvPicPr>
        <p:blipFill>
          <a:blip r:embed="rId3" cstate="print"/>
          <a:srcRect t="14013" b="2510"/>
          <a:stretch>
            <a:fillRect/>
          </a:stretch>
        </p:blipFill>
        <p:spPr bwMode="auto">
          <a:xfrm>
            <a:off x="1054671" y="1346503"/>
            <a:ext cx="5384613" cy="4494899"/>
          </a:xfrm>
          <a:prstGeom prst="rect">
            <a:avLst/>
          </a:prstGeom>
          <a:noFill/>
        </p:spPr>
      </p:pic>
    </p:spTree>
    <p:extLst>
      <p:ext uri="{BB962C8B-B14F-4D97-AF65-F5344CB8AC3E}">
        <p14:creationId xmlns:p14="http://schemas.microsoft.com/office/powerpoint/2010/main" val="789348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902746" y="386642"/>
            <a:ext cx="10515600" cy="1325563"/>
          </a:xfrm>
        </p:spPr>
        <p:txBody>
          <a:bodyPr/>
          <a:lstStyle/>
          <a:p>
            <a:r>
              <a:rPr lang="cs-CZ" dirty="0"/>
              <a:t>Inverzní analogie </a:t>
            </a:r>
            <a:br>
              <a:rPr lang="cs-CZ" dirty="0"/>
            </a:br>
            <a:r>
              <a:rPr lang="cs-CZ" dirty="0"/>
              <a:t>– ostrůvky stability v moři nestability</a:t>
            </a:r>
          </a:p>
        </p:txBody>
      </p:sp>
      <p:pic>
        <p:nvPicPr>
          <p:cNvPr id="367617" name="Picture 1"/>
          <p:cNvPicPr>
            <a:picLocks noChangeAspect="1" noChangeArrowheads="1"/>
          </p:cNvPicPr>
          <p:nvPr/>
        </p:nvPicPr>
        <p:blipFill>
          <a:blip r:embed="rId2" cstate="print"/>
          <a:srcRect/>
          <a:stretch>
            <a:fillRect/>
          </a:stretch>
        </p:blipFill>
        <p:spPr bwMode="auto">
          <a:xfrm>
            <a:off x="2020141" y="1861857"/>
            <a:ext cx="8582025" cy="4210050"/>
          </a:xfrm>
          <a:prstGeom prst="rect">
            <a:avLst/>
          </a:prstGeom>
          <a:noFill/>
          <a:ln w="9525">
            <a:noFill/>
            <a:miter lim="800000"/>
            <a:headEnd/>
            <a:tailEnd/>
          </a:ln>
        </p:spPr>
      </p:pic>
    </p:spTree>
    <p:extLst>
      <p:ext uri="{BB962C8B-B14F-4D97-AF65-F5344CB8AC3E}">
        <p14:creationId xmlns:p14="http://schemas.microsoft.com/office/powerpoint/2010/main" val="36559504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0774" y="258248"/>
            <a:ext cx="7886700" cy="970158"/>
          </a:xfrm>
        </p:spPr>
        <p:txBody>
          <a:bodyPr/>
          <a:lstStyle/>
          <a:p>
            <a:r>
              <a:rPr lang="cs-CZ" sz="2800" b="1" dirty="0">
                <a:solidFill>
                  <a:prstClr val="black"/>
                </a:solidFill>
              </a:rPr>
              <a:t>Tendence k samovolným radioaktivním přeměnám všech známých atomových jader (nuklidů)</a:t>
            </a:r>
            <a:endParaRPr lang="cs-CZ" dirty="0"/>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14943" y="1647643"/>
            <a:ext cx="6209677" cy="4769032"/>
          </a:xfrm>
        </p:spPr>
      </p:pic>
      <p:sp>
        <p:nvSpPr>
          <p:cNvPr id="6" name="Obdélník 5"/>
          <p:cNvSpPr/>
          <p:nvPr/>
        </p:nvSpPr>
        <p:spPr>
          <a:xfrm>
            <a:off x="399155" y="1255000"/>
            <a:ext cx="4572000" cy="5324535"/>
          </a:xfrm>
          <a:prstGeom prst="rect">
            <a:avLst/>
          </a:prstGeom>
        </p:spPr>
        <p:txBody>
          <a:bodyPr wrap="square">
            <a:spAutoFit/>
          </a:bodyPr>
          <a:lstStyle/>
          <a:p>
            <a:r>
              <a:rPr lang="cs-CZ" sz="2000" dirty="0"/>
              <a:t>Černá pole označují stabilní izotopy tvořící jeho dno. </a:t>
            </a:r>
          </a:p>
          <a:p>
            <a:r>
              <a:rPr lang="cs-CZ" sz="2000" dirty="0"/>
              <a:t>Ostatní jádra jsou radioaktivní. </a:t>
            </a:r>
          </a:p>
          <a:p>
            <a:r>
              <a:rPr lang="cs-CZ" sz="2000" dirty="0"/>
              <a:t>Údolí je ohraničeno několika liniemi, které vymezují limity existence jader jako vázaných systémů. </a:t>
            </a:r>
          </a:p>
          <a:p>
            <a:r>
              <a:rPr lang="cs-CZ" sz="2000" b="1" dirty="0"/>
              <a:t>Zelená čára </a:t>
            </a:r>
            <a:r>
              <a:rPr lang="cs-CZ" sz="2000" dirty="0"/>
              <a:t>je </a:t>
            </a:r>
            <a:r>
              <a:rPr lang="cs-CZ" sz="2000" u="sng" dirty="0"/>
              <a:t>mezí stability vůči spontánnímu rozštěpení</a:t>
            </a:r>
            <a:r>
              <a:rPr lang="cs-CZ" sz="2000" dirty="0"/>
              <a:t>. Jádra za touto hranicí se vlivem </a:t>
            </a:r>
            <a:r>
              <a:rPr lang="cs-CZ" sz="2000" dirty="0" err="1"/>
              <a:t>coulombického</a:t>
            </a:r>
            <a:r>
              <a:rPr lang="cs-CZ" sz="2000" dirty="0"/>
              <a:t> odpuzování protonů okamžitě rozštěpí a nevytvoří ani vázaný stav. </a:t>
            </a:r>
          </a:p>
          <a:p>
            <a:r>
              <a:rPr lang="cs-CZ" sz="2000" b="1" dirty="0"/>
              <a:t>Linie s označením </a:t>
            </a:r>
            <a:r>
              <a:rPr lang="cs-CZ" sz="2000" b="1" i="1" dirty="0" err="1"/>
              <a:t>S</a:t>
            </a:r>
            <a:r>
              <a:rPr lang="cs-CZ" sz="2000" b="1" baseline="-25000" dirty="0" err="1"/>
              <a:t>n</a:t>
            </a:r>
            <a:r>
              <a:rPr lang="cs-CZ" sz="2000" b="1" dirty="0"/>
              <a:t> = 0 a </a:t>
            </a:r>
            <a:r>
              <a:rPr lang="cs-CZ" sz="2000" b="1" i="1" dirty="0" err="1"/>
              <a:t>S</a:t>
            </a:r>
            <a:r>
              <a:rPr lang="cs-CZ" sz="2000" b="1" baseline="-25000" dirty="0" err="1"/>
              <a:t>p</a:t>
            </a:r>
            <a:r>
              <a:rPr lang="cs-CZ" sz="2000" b="1" dirty="0"/>
              <a:t> = 0</a:t>
            </a:r>
            <a:r>
              <a:rPr lang="cs-CZ" sz="2000" dirty="0"/>
              <a:t>. Určují, u kterých izotopů je energie potřebná na odebrání neutronu, respektive protonu nulová.</a:t>
            </a:r>
          </a:p>
          <a:p>
            <a:r>
              <a:rPr lang="cs-CZ" sz="2000" dirty="0"/>
              <a:t>Tyto linie se proto </a:t>
            </a:r>
            <a:r>
              <a:rPr lang="cs-CZ" sz="2000" u="sng" dirty="0"/>
              <a:t>nazývají </a:t>
            </a:r>
            <a:r>
              <a:rPr lang="cs-CZ" sz="2000" b="1" u="sng" dirty="0">
                <a:solidFill>
                  <a:srgbClr val="FF0000"/>
                </a:solidFill>
              </a:rPr>
              <a:t>liniemi přesycenosti </a:t>
            </a:r>
            <a:r>
              <a:rPr lang="cs-CZ" sz="2000" b="1" dirty="0">
                <a:solidFill>
                  <a:srgbClr val="FF0000"/>
                </a:solidFill>
              </a:rPr>
              <a:t>(drip line)</a:t>
            </a:r>
            <a:endParaRPr lang="cs-CZ" sz="2000" dirty="0"/>
          </a:p>
        </p:txBody>
      </p:sp>
    </p:spTree>
    <p:extLst>
      <p:ext uri="{BB962C8B-B14F-4D97-AF65-F5344CB8AC3E}">
        <p14:creationId xmlns:p14="http://schemas.microsoft.com/office/powerpoint/2010/main" val="3223047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Zvláštnosti na liniích přesycenosti </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9724" y="2947596"/>
            <a:ext cx="4545871" cy="2530535"/>
          </a:xfrm>
          <a:prstGeom prst="rect">
            <a:avLst/>
          </a:prstGeom>
        </p:spPr>
      </p:pic>
      <p:sp>
        <p:nvSpPr>
          <p:cNvPr id="5" name="Obdélník 4"/>
          <p:cNvSpPr/>
          <p:nvPr/>
        </p:nvSpPr>
        <p:spPr>
          <a:xfrm>
            <a:off x="917987" y="2750229"/>
            <a:ext cx="4407048" cy="3170099"/>
          </a:xfrm>
          <a:prstGeom prst="rect">
            <a:avLst/>
          </a:prstGeom>
        </p:spPr>
        <p:txBody>
          <a:bodyPr wrap="square">
            <a:spAutoFit/>
          </a:bodyPr>
          <a:lstStyle/>
          <a:p>
            <a:r>
              <a:rPr lang="cs-CZ" sz="2000" dirty="0"/>
              <a:t>O co se jedná? Běžná jádra si můžeme představit jako malinkou kapičku nukleonové kapaliny. U haló jader si tímto přiblížením nevystačíme. Spíše bychom je mohli popsat jako kompaktní centrální objekt (jadérko), kolem kterého se do dálky rozprostírá oblak slabě vázaných nukleonů (haló). Celý tento systém proto vypadá spíše jako jakási „jaderná molekula“. </a:t>
            </a:r>
          </a:p>
        </p:txBody>
      </p:sp>
      <p:sp>
        <p:nvSpPr>
          <p:cNvPr id="6" name="Obdélník 5"/>
          <p:cNvSpPr/>
          <p:nvPr/>
        </p:nvSpPr>
        <p:spPr>
          <a:xfrm>
            <a:off x="842682" y="1599764"/>
            <a:ext cx="10711031" cy="707886"/>
          </a:xfrm>
          <a:prstGeom prst="rect">
            <a:avLst/>
          </a:prstGeom>
        </p:spPr>
        <p:txBody>
          <a:bodyPr wrap="square">
            <a:spAutoFit/>
          </a:bodyPr>
          <a:lstStyle/>
          <a:p>
            <a:pPr marL="268288" indent="-268288">
              <a:buFont typeface="Arial" pitchFamily="34" charset="0"/>
              <a:buChar char="•"/>
            </a:pPr>
            <a:r>
              <a:rPr lang="cs-CZ" sz="2000" dirty="0"/>
              <a:t>Poblíž linií přesycenosti objevujeme u některých jader pozoruhodné a zcela nečekané vlastnosti</a:t>
            </a:r>
          </a:p>
          <a:p>
            <a:pPr marL="268288" indent="-268288">
              <a:buFont typeface="Arial" pitchFamily="34" charset="0"/>
              <a:buChar char="•"/>
            </a:pPr>
            <a:r>
              <a:rPr lang="cs-CZ" sz="2000" dirty="0"/>
              <a:t>Např. u lehkých prvků s extrémním poměrem protonů k neutronům se setkáváme s tzv. </a:t>
            </a:r>
            <a:r>
              <a:rPr lang="cs-CZ" sz="2000" b="1" dirty="0">
                <a:solidFill>
                  <a:srgbClr val="FF0000"/>
                </a:solidFill>
              </a:rPr>
              <a:t>haló jádry</a:t>
            </a:r>
            <a:r>
              <a:rPr lang="cs-CZ" sz="2000" dirty="0"/>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260646-62B5-4DFF-A1D4-C754E9C99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883" y="962527"/>
            <a:ext cx="10238872" cy="5119436"/>
          </a:xfrm>
          <a:prstGeom prst="rect">
            <a:avLst/>
          </a:prstGeom>
        </p:spPr>
      </p:pic>
    </p:spTree>
    <p:extLst>
      <p:ext uri="{BB962C8B-B14F-4D97-AF65-F5344CB8AC3E}">
        <p14:creationId xmlns:p14="http://schemas.microsoft.com/office/powerpoint/2010/main" val="3641376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32803" y="225911"/>
            <a:ext cx="5333132" cy="6400799"/>
          </a:xfrm>
        </p:spPr>
      </p:pic>
      <p:sp>
        <p:nvSpPr>
          <p:cNvPr id="7" name="Nadpis 1"/>
          <p:cNvSpPr txBox="1">
            <a:spLocks/>
          </p:cNvSpPr>
          <p:nvPr/>
        </p:nvSpPr>
        <p:spPr>
          <a:xfrm>
            <a:off x="563758" y="1735173"/>
            <a:ext cx="5325037" cy="1477259"/>
          </a:xfrm>
          <a:prstGeom prst="rect">
            <a:avLst/>
          </a:prstGeom>
        </p:spPr>
        <p:txBody>
          <a:bodyPr vert="horz" lIns="91440" tIns="45720" rIns="91440" bIns="45720" rtlCol="0" anchor="ctr">
            <a:normAutofit/>
          </a:bodyPr>
          <a:lstStyle/>
          <a:p>
            <a:pPr lvl="0">
              <a:lnSpc>
                <a:spcPct val="90000"/>
              </a:lnSpc>
              <a:spcBef>
                <a:spcPct val="0"/>
              </a:spcBef>
              <a:defRPr/>
            </a:pPr>
            <a:r>
              <a:rPr kumimoji="0" lang="cs-CZ" sz="2400" b="0" i="0" u="none" strike="noStrike" kern="1200" cap="none" spc="0" normalizeH="0" baseline="0" noProof="0" dirty="0">
                <a:ln>
                  <a:noFill/>
                </a:ln>
                <a:solidFill>
                  <a:schemeClr val="tx1"/>
                </a:solidFill>
                <a:effectLst/>
                <a:uLnTx/>
                <a:uFillTx/>
                <a:latin typeface="+mj-lt"/>
                <a:ea typeface="+mj-ea"/>
                <a:cs typeface="+mj-cs"/>
              </a:rPr>
              <a:t>Mohou být </a:t>
            </a:r>
            <a:r>
              <a:rPr lang="cs-CZ" sz="2400" dirty="0">
                <a:latin typeface="+mj-lt"/>
                <a:ea typeface="+mj-ea"/>
                <a:cs typeface="+mj-cs"/>
              </a:rPr>
              <a:t>některá supertěžká jádra „stabilní“?</a:t>
            </a:r>
            <a:br>
              <a:rPr kumimoji="0" lang="cs-CZ" sz="2400" b="0" i="0" u="none" strike="noStrike" kern="1200" cap="none" spc="0" normalizeH="0" baseline="0" noProof="0" dirty="0">
                <a:ln>
                  <a:noFill/>
                </a:ln>
                <a:solidFill>
                  <a:schemeClr val="tx1"/>
                </a:solidFill>
                <a:effectLst/>
                <a:uLnTx/>
                <a:uFillTx/>
                <a:latin typeface="+mj-lt"/>
                <a:ea typeface="+mj-ea"/>
                <a:cs typeface="+mj-cs"/>
              </a:rPr>
            </a:br>
            <a:r>
              <a:rPr kumimoji="0" lang="cs-CZ" sz="2400" b="0" i="0" u="none" strike="noStrike" kern="1200" cap="none" spc="0" normalizeH="0" baseline="0" noProof="0" dirty="0">
                <a:ln>
                  <a:noFill/>
                </a:ln>
                <a:solidFill>
                  <a:schemeClr val="tx1"/>
                </a:solidFill>
                <a:effectLst/>
                <a:uLnTx/>
                <a:uFillTx/>
                <a:latin typeface="+mj-lt"/>
                <a:ea typeface="+mj-ea"/>
                <a:cs typeface="+mj-cs"/>
                <a:sym typeface="Wingdings" panose="05000000000000000000" pitchFamily="2" charset="2"/>
              </a:rPr>
              <a:t> </a:t>
            </a:r>
            <a:r>
              <a:rPr kumimoji="0" lang="cs-CZ" sz="2400" b="0" i="0" u="none" strike="noStrike" kern="1200" cap="none" spc="0" normalizeH="0" baseline="0" noProof="0" dirty="0">
                <a:ln>
                  <a:noFill/>
                </a:ln>
                <a:solidFill>
                  <a:schemeClr val="tx1"/>
                </a:solidFill>
                <a:effectLst/>
                <a:uLnTx/>
                <a:uFillTx/>
                <a:latin typeface="+mj-lt"/>
                <a:ea typeface="+mj-ea"/>
                <a:cs typeface="+mj-cs"/>
              </a:rPr>
              <a:t>Ostrůvky stability?</a:t>
            </a:r>
          </a:p>
        </p:txBody>
      </p:sp>
      <p:sp>
        <p:nvSpPr>
          <p:cNvPr id="8" name="Ovál 6"/>
          <p:cNvSpPr/>
          <p:nvPr/>
        </p:nvSpPr>
        <p:spPr>
          <a:xfrm rot="18278255">
            <a:off x="8442621" y="690956"/>
            <a:ext cx="2154768" cy="9057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
        <p:nvSpPr>
          <p:cNvPr id="10" name="Nadpis 9"/>
          <p:cNvSpPr>
            <a:spLocks noGrp="1"/>
          </p:cNvSpPr>
          <p:nvPr>
            <p:ph type="title"/>
          </p:nvPr>
        </p:nvSpPr>
        <p:spPr>
          <a:xfrm>
            <a:off x="439153" y="427335"/>
            <a:ext cx="5522494" cy="1325563"/>
          </a:xfrm>
        </p:spPr>
        <p:txBody>
          <a:bodyPr>
            <a:normAutofit/>
          </a:bodyPr>
          <a:lstStyle/>
          <a:p>
            <a:r>
              <a:rPr lang="cs-CZ" b="1" dirty="0"/>
              <a:t>Ostrov stability v oblasti supertěžkých jader</a:t>
            </a:r>
          </a:p>
        </p:txBody>
      </p:sp>
      <p:pic>
        <p:nvPicPr>
          <p:cNvPr id="3" name="Obrázek 2" descr="Obsah obrázku text, interiér&#10;&#10;Popis byl vytvořen automaticky">
            <a:extLst>
              <a:ext uri="{FF2B5EF4-FFF2-40B4-BE49-F238E27FC236}">
                <a16:creationId xmlns:a16="http://schemas.microsoft.com/office/drawing/2014/main" id="{1F1F5C7F-C775-4A49-8CDD-985C5850E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649" y="3228557"/>
            <a:ext cx="4065421" cy="3202108"/>
          </a:xfrm>
          <a:prstGeom prst="rect">
            <a:avLst/>
          </a:prstGeom>
        </p:spPr>
      </p:pic>
    </p:spTree>
    <p:extLst>
      <p:ext uri="{BB962C8B-B14F-4D97-AF65-F5344CB8AC3E}">
        <p14:creationId xmlns:p14="http://schemas.microsoft.com/office/powerpoint/2010/main" val="1051801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97394" y="225911"/>
            <a:ext cx="5333132" cy="6400799"/>
          </a:xfrm>
        </p:spPr>
      </p:pic>
      <p:sp>
        <p:nvSpPr>
          <p:cNvPr id="2" name="Nadpis 1"/>
          <p:cNvSpPr>
            <a:spLocks noGrp="1"/>
          </p:cNvSpPr>
          <p:nvPr>
            <p:ph type="title"/>
          </p:nvPr>
        </p:nvSpPr>
        <p:spPr>
          <a:xfrm>
            <a:off x="776273" y="1043492"/>
            <a:ext cx="4290580" cy="1325563"/>
          </a:xfrm>
        </p:spPr>
        <p:txBody>
          <a:bodyPr/>
          <a:lstStyle/>
          <a:p>
            <a:r>
              <a:rPr lang="cs-CZ" b="1" dirty="0"/>
              <a:t>N vs. Z                                         a poločas rozpadu</a:t>
            </a:r>
          </a:p>
        </p:txBody>
      </p:sp>
      <p:sp>
        <p:nvSpPr>
          <p:cNvPr id="8" name="Ovál 6"/>
          <p:cNvSpPr/>
          <p:nvPr/>
        </p:nvSpPr>
        <p:spPr>
          <a:xfrm rot="18278255">
            <a:off x="7907212" y="690956"/>
            <a:ext cx="2154768" cy="9057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pic>
        <p:nvPicPr>
          <p:cNvPr id="368644" name="Picture 4" descr="Profil údolí stability za podmínky, že počet nukleonů je lichý a neměnný."/>
          <p:cNvPicPr>
            <a:picLocks noChangeAspect="1" noChangeArrowheads="1"/>
          </p:cNvPicPr>
          <p:nvPr/>
        </p:nvPicPr>
        <p:blipFill>
          <a:blip r:embed="rId3" cstate="print"/>
          <a:srcRect/>
          <a:stretch>
            <a:fillRect/>
          </a:stretch>
        </p:blipFill>
        <p:spPr bwMode="auto">
          <a:xfrm>
            <a:off x="338455" y="2887532"/>
            <a:ext cx="4762500" cy="3019425"/>
          </a:xfrm>
          <a:prstGeom prst="rect">
            <a:avLst/>
          </a:prstGeom>
          <a:noFill/>
        </p:spPr>
      </p:pic>
    </p:spTree>
    <p:extLst>
      <p:ext uri="{BB962C8B-B14F-4D97-AF65-F5344CB8AC3E}">
        <p14:creationId xmlns:p14="http://schemas.microsoft.com/office/powerpoint/2010/main" val="479065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5469" y="1150594"/>
            <a:ext cx="6630825" cy="4351338"/>
          </a:xfrm>
        </p:spPr>
      </p:pic>
      <p:sp>
        <p:nvSpPr>
          <p:cNvPr id="2" name="Nadpis 1"/>
          <p:cNvSpPr>
            <a:spLocks noGrp="1"/>
          </p:cNvSpPr>
          <p:nvPr>
            <p:ph type="title"/>
          </p:nvPr>
        </p:nvSpPr>
        <p:spPr>
          <a:xfrm>
            <a:off x="2152650" y="252310"/>
            <a:ext cx="7886700" cy="620526"/>
          </a:xfrm>
        </p:spPr>
        <p:txBody>
          <a:bodyPr>
            <a:normAutofit fontScale="90000"/>
          </a:bodyPr>
          <a:lstStyle/>
          <a:p>
            <a:r>
              <a:rPr lang="cs-CZ" b="1" dirty="0"/>
              <a:t>Zajímavost: </a:t>
            </a:r>
            <a:r>
              <a:rPr lang="cs-CZ" b="1" dirty="0" err="1"/>
              <a:t>Bi</a:t>
            </a:r>
            <a:endParaRPr lang="cs-CZ" b="1" dirty="0"/>
          </a:p>
        </p:txBody>
      </p:sp>
      <p:sp>
        <p:nvSpPr>
          <p:cNvPr id="5" name="Obdélník 4"/>
          <p:cNvSpPr/>
          <p:nvPr/>
        </p:nvSpPr>
        <p:spPr>
          <a:xfrm>
            <a:off x="7498080" y="834564"/>
            <a:ext cx="4323993" cy="4524315"/>
          </a:xfrm>
          <a:prstGeom prst="rect">
            <a:avLst/>
          </a:prstGeom>
        </p:spPr>
        <p:txBody>
          <a:bodyPr wrap="square">
            <a:spAutoFit/>
          </a:bodyPr>
          <a:lstStyle/>
          <a:p>
            <a:pPr marL="182563" indent="-182563">
              <a:buFont typeface="Arial" pitchFamily="34" charset="0"/>
              <a:buChar char="•"/>
            </a:pPr>
            <a:r>
              <a:rPr lang="cs-CZ" sz="2400" dirty="0" err="1">
                <a:solidFill>
                  <a:srgbClr val="000000"/>
                </a:solidFill>
              </a:rPr>
              <a:t>Bi</a:t>
            </a:r>
            <a:r>
              <a:rPr lang="cs-CZ" sz="2400" dirty="0">
                <a:solidFill>
                  <a:srgbClr val="000000"/>
                </a:solidFill>
              </a:rPr>
              <a:t> dlouho považován za poslední stabilní prvek</a:t>
            </a:r>
          </a:p>
          <a:p>
            <a:pPr marL="182563" indent="-182563">
              <a:buFont typeface="Arial" pitchFamily="34" charset="0"/>
              <a:buChar char="•"/>
            </a:pPr>
            <a:r>
              <a:rPr lang="cs-CZ" sz="2400" dirty="0">
                <a:solidFill>
                  <a:srgbClr val="000000"/>
                </a:solidFill>
              </a:rPr>
              <a:t>Nicméně, citlivými metodami byl i u isotopu </a:t>
            </a:r>
            <a:r>
              <a:rPr lang="cs-CZ" sz="2400" b="1" baseline="30000" dirty="0">
                <a:solidFill>
                  <a:srgbClr val="FF0000"/>
                </a:solidFill>
              </a:rPr>
              <a:t>209</a:t>
            </a:r>
            <a:r>
              <a:rPr lang="cs-CZ" sz="2400" b="1" dirty="0">
                <a:solidFill>
                  <a:srgbClr val="FF0000"/>
                </a:solidFill>
              </a:rPr>
              <a:t>Bi</a:t>
            </a:r>
            <a:r>
              <a:rPr lang="cs-CZ" sz="2400" dirty="0">
                <a:solidFill>
                  <a:srgbClr val="000000"/>
                </a:solidFill>
              </a:rPr>
              <a:t> byl </a:t>
            </a:r>
            <a:r>
              <a:rPr lang="cs-CZ" sz="2400" u="sng" dirty="0">
                <a:solidFill>
                  <a:srgbClr val="000000"/>
                </a:solidFill>
              </a:rPr>
              <a:t>prokázán rozpad s extrémním poločasem rozpadu </a:t>
            </a:r>
            <a:r>
              <a:rPr lang="cs-CZ" sz="2400" dirty="0">
                <a:solidFill>
                  <a:srgbClr val="000000"/>
                </a:solidFill>
              </a:rPr>
              <a:t>alespoň   </a:t>
            </a:r>
            <a:r>
              <a:rPr lang="cs-CZ" sz="2400" b="1" dirty="0" err="1">
                <a:solidFill>
                  <a:srgbClr val="000000"/>
                </a:solidFill>
              </a:rPr>
              <a:t>Tm</a:t>
            </a:r>
            <a:r>
              <a:rPr lang="cs-CZ" sz="2400" b="1" dirty="0">
                <a:solidFill>
                  <a:srgbClr val="000000"/>
                </a:solidFill>
              </a:rPr>
              <a:t> = </a:t>
            </a:r>
            <a:r>
              <a:rPr lang="en-US" sz="2400" b="1" dirty="0">
                <a:solidFill>
                  <a:srgbClr val="000000"/>
                </a:solidFill>
              </a:rPr>
              <a:t>1.9 x 10</a:t>
            </a:r>
            <a:r>
              <a:rPr lang="en-US" sz="2400" b="1" baseline="30000" dirty="0">
                <a:solidFill>
                  <a:srgbClr val="000000"/>
                </a:solidFill>
              </a:rPr>
              <a:t>19 </a:t>
            </a:r>
            <a:r>
              <a:rPr lang="cs-CZ" sz="2400" b="1" dirty="0">
                <a:solidFill>
                  <a:srgbClr val="000000"/>
                </a:solidFill>
              </a:rPr>
              <a:t>let </a:t>
            </a:r>
            <a:r>
              <a:rPr lang="cs-CZ" sz="2400" dirty="0">
                <a:solidFill>
                  <a:srgbClr val="000000"/>
                </a:solidFill>
              </a:rPr>
              <a:t>(od Velkého třesku uplynulo </a:t>
            </a:r>
            <a:r>
              <a:rPr lang="en-US" sz="2400" dirty="0">
                <a:solidFill>
                  <a:srgbClr val="000000"/>
                </a:solidFill>
              </a:rPr>
              <a:t>~1.38 x 10</a:t>
            </a:r>
            <a:r>
              <a:rPr lang="en-US" sz="2400" baseline="30000" dirty="0">
                <a:solidFill>
                  <a:srgbClr val="000000"/>
                </a:solidFill>
              </a:rPr>
              <a:t>10 </a:t>
            </a:r>
            <a:r>
              <a:rPr lang="cs-CZ" sz="2400" dirty="0">
                <a:solidFill>
                  <a:srgbClr val="000000"/>
                </a:solidFill>
              </a:rPr>
              <a:t>let)</a:t>
            </a:r>
          </a:p>
          <a:p>
            <a:pPr marL="182563" indent="-182563">
              <a:buFont typeface="Arial" pitchFamily="34" charset="0"/>
              <a:buChar char="•"/>
            </a:pPr>
            <a:r>
              <a:rPr lang="cs-CZ" sz="2400" dirty="0">
                <a:solidFill>
                  <a:srgbClr val="000000"/>
                </a:solidFill>
              </a:rPr>
              <a:t>Též náznaky (zatím experimentálně nepotvrzené), že se samovolně rozpadá            i </a:t>
            </a:r>
            <a:r>
              <a:rPr lang="cs-CZ" sz="2400" b="1" dirty="0">
                <a:solidFill>
                  <a:srgbClr val="FF0000"/>
                </a:solidFill>
              </a:rPr>
              <a:t>proton</a:t>
            </a:r>
            <a:r>
              <a:rPr lang="cs-CZ" sz="2400" dirty="0">
                <a:solidFill>
                  <a:srgbClr val="000000"/>
                </a:solidFill>
              </a:rPr>
              <a:t> s </a:t>
            </a:r>
            <a:r>
              <a:rPr lang="cs-CZ" sz="2400" b="1" dirty="0" err="1">
                <a:solidFill>
                  <a:srgbClr val="000000"/>
                </a:solidFill>
              </a:rPr>
              <a:t>Tm</a:t>
            </a:r>
            <a:r>
              <a:rPr lang="cs-CZ" sz="2400" b="1" dirty="0">
                <a:solidFill>
                  <a:srgbClr val="000000"/>
                </a:solidFill>
              </a:rPr>
              <a:t> = 10</a:t>
            </a:r>
            <a:r>
              <a:rPr lang="cs-CZ" sz="2400" b="1" baseline="30000" dirty="0">
                <a:solidFill>
                  <a:srgbClr val="000000"/>
                </a:solidFill>
              </a:rPr>
              <a:t>32</a:t>
            </a:r>
            <a:r>
              <a:rPr lang="cs-CZ" sz="2400" b="1" dirty="0">
                <a:solidFill>
                  <a:srgbClr val="000000"/>
                </a:solidFill>
              </a:rPr>
              <a:t> – 10</a:t>
            </a:r>
            <a:r>
              <a:rPr lang="cs-CZ" sz="2400" b="1" baseline="30000" dirty="0">
                <a:solidFill>
                  <a:srgbClr val="000000"/>
                </a:solidFill>
              </a:rPr>
              <a:t>35</a:t>
            </a:r>
            <a:r>
              <a:rPr lang="cs-CZ" sz="2400" b="1" dirty="0">
                <a:solidFill>
                  <a:srgbClr val="000000"/>
                </a:solidFill>
              </a:rPr>
              <a:t> let</a:t>
            </a:r>
            <a:endParaRPr lang="cs-CZ" sz="2400" b="1" dirty="0"/>
          </a:p>
        </p:txBody>
      </p:sp>
      <p:sp>
        <p:nvSpPr>
          <p:cNvPr id="6" name="Obdélník 5"/>
          <p:cNvSpPr/>
          <p:nvPr/>
        </p:nvSpPr>
        <p:spPr>
          <a:xfrm>
            <a:off x="1312863" y="5770344"/>
            <a:ext cx="9616103" cy="707886"/>
          </a:xfrm>
          <a:prstGeom prst="rect">
            <a:avLst/>
          </a:prstGeom>
        </p:spPr>
        <p:txBody>
          <a:bodyPr wrap="square">
            <a:spAutoFit/>
          </a:bodyPr>
          <a:lstStyle/>
          <a:p>
            <a:r>
              <a:rPr lang="cs-CZ" sz="2000" b="1" dirty="0">
                <a:solidFill>
                  <a:srgbClr val="000000"/>
                </a:solidFill>
              </a:rPr>
              <a:t>ČERVENÁ</a:t>
            </a:r>
            <a:r>
              <a:rPr lang="cs-CZ" sz="2000" dirty="0">
                <a:solidFill>
                  <a:srgbClr val="000000"/>
                </a:solidFill>
              </a:rPr>
              <a:t>: pouze radioaktivní isotopy</a:t>
            </a:r>
          </a:p>
          <a:p>
            <a:r>
              <a:rPr lang="cs-CZ" sz="2000" b="1" dirty="0">
                <a:solidFill>
                  <a:srgbClr val="000000"/>
                </a:solidFill>
              </a:rPr>
              <a:t>ŽLUTÁ</a:t>
            </a:r>
            <a:r>
              <a:rPr lang="cs-CZ" sz="2000" dirty="0">
                <a:solidFill>
                  <a:srgbClr val="000000"/>
                </a:solidFill>
              </a:rPr>
              <a:t>: případně též radioaktivní, ovšem s extrémně dlouhým poločasem rozpadu ??</a:t>
            </a:r>
            <a:endParaRPr lang="cs-CZ" sz="2000" dirty="0"/>
          </a:p>
        </p:txBody>
      </p:sp>
    </p:spTree>
    <p:extLst>
      <p:ext uri="{BB962C8B-B14F-4D97-AF65-F5344CB8AC3E}">
        <p14:creationId xmlns:p14="http://schemas.microsoft.com/office/powerpoint/2010/main" val="11402057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45421"/>
            <a:ext cx="7886700" cy="858032"/>
          </a:xfrm>
        </p:spPr>
        <p:txBody>
          <a:bodyPr>
            <a:normAutofit/>
          </a:bodyPr>
          <a:lstStyle/>
          <a:p>
            <a:r>
              <a:rPr lang="cs-CZ" sz="4000" b="1" dirty="0"/>
              <a:t>HLADINOVÝ MODEL JÁDRA</a:t>
            </a:r>
            <a:endParaRPr lang="cs-CZ" sz="4000" dirty="0"/>
          </a:p>
        </p:txBody>
      </p:sp>
      <p:sp>
        <p:nvSpPr>
          <p:cNvPr id="3" name="Zástupný symbol pro obsah 2"/>
          <p:cNvSpPr>
            <a:spLocks noGrp="1"/>
          </p:cNvSpPr>
          <p:nvPr>
            <p:ph idx="1"/>
          </p:nvPr>
        </p:nvSpPr>
        <p:spPr>
          <a:xfrm>
            <a:off x="2152651" y="1039088"/>
            <a:ext cx="6098720" cy="3972293"/>
          </a:xfrm>
        </p:spPr>
        <p:txBody>
          <a:bodyPr>
            <a:normAutofit fontScale="92500" lnSpcReduction="10000"/>
          </a:bodyPr>
          <a:lstStyle/>
          <a:p>
            <a:pPr>
              <a:lnSpc>
                <a:spcPct val="100000"/>
              </a:lnSpc>
              <a:spcBef>
                <a:spcPts val="600"/>
              </a:spcBef>
            </a:pPr>
            <a:r>
              <a:rPr lang="cs-CZ" sz="2400" b="1" dirty="0"/>
              <a:t>Protonové slupky </a:t>
            </a:r>
            <a:r>
              <a:rPr lang="cs-CZ" sz="2400" dirty="0"/>
              <a:t>obsahují při plném          zaplnění</a:t>
            </a:r>
          </a:p>
          <a:p>
            <a:pPr marL="457200" lvl="1" indent="0">
              <a:lnSpc>
                <a:spcPct val="100000"/>
              </a:lnSpc>
              <a:spcBef>
                <a:spcPts val="600"/>
              </a:spcBef>
              <a:buNone/>
            </a:pPr>
            <a:r>
              <a:rPr lang="cs-CZ" dirty="0"/>
              <a:t>	2, 6, 12, 18, 22 a 32 protonů</a:t>
            </a:r>
          </a:p>
          <a:p>
            <a:pPr>
              <a:lnSpc>
                <a:spcPct val="100000"/>
              </a:lnSpc>
              <a:spcBef>
                <a:spcPts val="600"/>
              </a:spcBef>
            </a:pPr>
            <a:r>
              <a:rPr lang="cs-CZ" sz="2400" b="1" dirty="0"/>
              <a:t>Neutronové slupky </a:t>
            </a:r>
            <a:r>
              <a:rPr lang="cs-CZ" sz="2400" dirty="0"/>
              <a:t>obsahují při plném       zaplnění</a:t>
            </a:r>
          </a:p>
          <a:p>
            <a:pPr marL="0" indent="0">
              <a:lnSpc>
                <a:spcPct val="100000"/>
              </a:lnSpc>
              <a:spcBef>
                <a:spcPts val="600"/>
              </a:spcBef>
              <a:buNone/>
            </a:pPr>
            <a:r>
              <a:rPr lang="cs-CZ" sz="2400" dirty="0"/>
              <a:t>	</a:t>
            </a:r>
            <a:r>
              <a:rPr lang="pt-BR" sz="2400" dirty="0"/>
              <a:t>2, 6, 12, 18, 22, 32 a</a:t>
            </a:r>
            <a:r>
              <a:rPr lang="pt-BR" sz="2400" dirty="0">
                <a:solidFill>
                  <a:srgbClr val="0070C0"/>
                </a:solidFill>
              </a:rPr>
              <a:t> 44 </a:t>
            </a:r>
            <a:r>
              <a:rPr lang="pt-BR" sz="2400" dirty="0"/>
              <a:t>neutronů</a:t>
            </a:r>
            <a:endParaRPr lang="cs-CZ" sz="2400" dirty="0"/>
          </a:p>
          <a:p>
            <a:pPr marL="0" indent="0">
              <a:lnSpc>
                <a:spcPct val="100000"/>
              </a:lnSpc>
              <a:spcBef>
                <a:spcPts val="600"/>
              </a:spcBef>
              <a:buNone/>
            </a:pPr>
            <a:endParaRPr lang="pt-BR" sz="2400" dirty="0"/>
          </a:p>
          <a:p>
            <a:pPr>
              <a:lnSpc>
                <a:spcPct val="100000"/>
              </a:lnSpc>
              <a:spcBef>
                <a:spcPts val="600"/>
              </a:spcBef>
            </a:pPr>
            <a:r>
              <a:rPr lang="cs-CZ" sz="2400" dirty="0"/>
              <a:t>Pokud má jádro </a:t>
            </a:r>
            <a:r>
              <a:rPr lang="cs-CZ" sz="2400" u="sng" dirty="0"/>
              <a:t>jednu nebo více slupek </a:t>
            </a:r>
            <a:r>
              <a:rPr lang="cs-CZ" sz="2400" b="1" u="sng" dirty="0"/>
              <a:t>zaplněných</a:t>
            </a:r>
            <a:r>
              <a:rPr lang="cs-CZ" sz="2400" dirty="0"/>
              <a:t>, pak obsahuje celkem</a:t>
            </a:r>
          </a:p>
          <a:p>
            <a:pPr marL="0" indent="0">
              <a:lnSpc>
                <a:spcPct val="100000"/>
              </a:lnSpc>
              <a:spcBef>
                <a:spcPts val="600"/>
              </a:spcBef>
              <a:buNone/>
            </a:pPr>
            <a:r>
              <a:rPr lang="cs-CZ" sz="2400" dirty="0"/>
              <a:t>	</a:t>
            </a:r>
            <a:r>
              <a:rPr lang="pt-BR" sz="2400" dirty="0">
                <a:solidFill>
                  <a:srgbClr val="FF0000"/>
                </a:solidFill>
              </a:rPr>
              <a:t>2, 8, 20, 28, 50 </a:t>
            </a:r>
            <a:r>
              <a:rPr lang="pt-BR" sz="2400" dirty="0"/>
              <a:t>nebo </a:t>
            </a:r>
            <a:r>
              <a:rPr lang="pt-BR" sz="2400" dirty="0">
                <a:solidFill>
                  <a:srgbClr val="FF0000"/>
                </a:solidFill>
              </a:rPr>
              <a:t>82</a:t>
            </a:r>
            <a:r>
              <a:rPr lang="pt-BR" sz="2400" dirty="0"/>
              <a:t> protonů,</a:t>
            </a:r>
          </a:p>
          <a:p>
            <a:pPr marL="0" indent="0">
              <a:lnSpc>
                <a:spcPct val="100000"/>
              </a:lnSpc>
              <a:spcBef>
                <a:spcPts val="600"/>
              </a:spcBef>
              <a:buNone/>
            </a:pPr>
            <a:r>
              <a:rPr lang="cs-CZ" sz="2400" dirty="0"/>
              <a:t>	</a:t>
            </a:r>
            <a:r>
              <a:rPr lang="pt-BR" sz="2400" dirty="0"/>
              <a:t>resp. </a:t>
            </a:r>
            <a:r>
              <a:rPr lang="pt-BR" sz="2400" dirty="0">
                <a:solidFill>
                  <a:srgbClr val="FF0000"/>
                </a:solidFill>
              </a:rPr>
              <a:t>2, 8, 20, 28, 50, 82 </a:t>
            </a:r>
            <a:r>
              <a:rPr lang="pt-BR" sz="2400" dirty="0"/>
              <a:t>nebo </a:t>
            </a:r>
            <a:r>
              <a:rPr lang="pt-BR" sz="2400" dirty="0">
                <a:solidFill>
                  <a:srgbClr val="FF0000"/>
                </a:solidFill>
              </a:rPr>
              <a:t>126</a:t>
            </a:r>
            <a:r>
              <a:rPr lang="cs-CZ" sz="2400" dirty="0">
                <a:solidFill>
                  <a:srgbClr val="FF0000"/>
                </a:solidFill>
              </a:rPr>
              <a:t> </a:t>
            </a:r>
            <a:r>
              <a:rPr lang="pt-BR" sz="2400" dirty="0"/>
              <a:t>neutronů</a:t>
            </a:r>
            <a:endParaRPr lang="cs-CZ" sz="2400" dirty="0"/>
          </a:p>
        </p:txBody>
      </p:sp>
      <p:sp>
        <p:nvSpPr>
          <p:cNvPr id="7" name="Zástupný symbol pro obsah 2"/>
          <p:cNvSpPr txBox="1">
            <a:spLocks/>
          </p:cNvSpPr>
          <p:nvPr/>
        </p:nvSpPr>
        <p:spPr>
          <a:xfrm>
            <a:off x="2152650" y="5124206"/>
            <a:ext cx="8307532" cy="15952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cs-CZ" sz="2200" dirty="0"/>
              <a:t>Jde o tzv. </a:t>
            </a:r>
            <a:r>
              <a:rPr lang="cs-CZ" sz="2200" b="1" dirty="0">
                <a:solidFill>
                  <a:srgbClr val="FF0000"/>
                </a:solidFill>
              </a:rPr>
              <a:t>magická čísla</a:t>
            </a:r>
            <a:r>
              <a:rPr lang="cs-CZ" sz="2200" dirty="0"/>
              <a:t>, tato jádra jsou </a:t>
            </a:r>
            <a:r>
              <a:rPr lang="cs-CZ" sz="2200" b="1" u="sng" dirty="0"/>
              <a:t>velmi stabilní</a:t>
            </a:r>
            <a:r>
              <a:rPr lang="cs-CZ" sz="2200" dirty="0"/>
              <a:t> (protože mezi slupkami jsou značné energetické mezery, jsou tato jádra stabilizována analogicky jako atomy s elektronovou konfigurací vzácných plynů.</a:t>
            </a:r>
          </a:p>
        </p:txBody>
      </p:sp>
      <p:pic>
        <p:nvPicPr>
          <p:cNvPr id="8" name="Zástupný symbol pro obsah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702" y="1390949"/>
            <a:ext cx="2857500" cy="2857500"/>
          </a:xfrm>
          <a:prstGeom prst="rect">
            <a:avLst/>
          </a:prstGeom>
          <a:ln>
            <a:solidFill>
              <a:srgbClr val="0070C0"/>
            </a:solidFill>
          </a:ln>
        </p:spPr>
      </p:pic>
    </p:spTree>
    <p:extLst>
      <p:ext uri="{BB962C8B-B14F-4D97-AF65-F5344CB8AC3E}">
        <p14:creationId xmlns:p14="http://schemas.microsoft.com/office/powerpoint/2010/main" val="11428510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45421"/>
            <a:ext cx="7886700" cy="858032"/>
          </a:xfrm>
        </p:spPr>
        <p:txBody>
          <a:bodyPr>
            <a:normAutofit/>
          </a:bodyPr>
          <a:lstStyle/>
          <a:p>
            <a:r>
              <a:rPr lang="cs-CZ" sz="4000" b="1" dirty="0"/>
              <a:t>HLADINOVÝ MODEL JÁDRA</a:t>
            </a:r>
            <a:endParaRPr lang="cs-CZ" sz="4000" dirty="0"/>
          </a:p>
        </p:txBody>
      </p:sp>
      <p:sp>
        <p:nvSpPr>
          <p:cNvPr id="3" name="Zástupný symbol pro obsah 2"/>
          <p:cNvSpPr>
            <a:spLocks noGrp="1"/>
          </p:cNvSpPr>
          <p:nvPr>
            <p:ph idx="1"/>
          </p:nvPr>
        </p:nvSpPr>
        <p:spPr>
          <a:xfrm>
            <a:off x="1044808" y="1134096"/>
            <a:ext cx="6666435" cy="1900363"/>
          </a:xfrm>
        </p:spPr>
        <p:txBody>
          <a:bodyPr>
            <a:noAutofit/>
          </a:bodyPr>
          <a:lstStyle/>
          <a:p>
            <a:pPr>
              <a:lnSpc>
                <a:spcPct val="100000"/>
              </a:lnSpc>
              <a:spcBef>
                <a:spcPts val="600"/>
              </a:spcBef>
            </a:pPr>
            <a:r>
              <a:rPr lang="cs-CZ" sz="2200" dirty="0"/>
              <a:t>Pokud jádro obsahuje magická čísla pro p</a:t>
            </a:r>
            <a:r>
              <a:rPr lang="cs-CZ" sz="2200" baseline="30000" dirty="0"/>
              <a:t>+</a:t>
            </a:r>
            <a:r>
              <a:rPr lang="cs-CZ" sz="2200" dirty="0"/>
              <a:t> i n</a:t>
            </a:r>
            <a:r>
              <a:rPr lang="cs-CZ" sz="2200" baseline="30000" dirty="0"/>
              <a:t>0</a:t>
            </a:r>
            <a:r>
              <a:rPr lang="cs-CZ" sz="2200" dirty="0"/>
              <a:t> (je zaplněno několik protonových i neutronových slupek), pak jde o jádra </a:t>
            </a:r>
            <a:r>
              <a:rPr lang="cs-CZ" sz="2200" b="1" dirty="0">
                <a:solidFill>
                  <a:srgbClr val="FF0000"/>
                </a:solidFill>
              </a:rPr>
              <a:t>dvojitě magická </a:t>
            </a:r>
            <a:r>
              <a:rPr lang="cs-CZ" sz="2200" b="1" u="sng" dirty="0"/>
              <a:t>s mimořádnou stabilitou</a:t>
            </a:r>
            <a:r>
              <a:rPr lang="cs-CZ" sz="2200" dirty="0"/>
              <a:t>,…</a:t>
            </a:r>
          </a:p>
        </p:txBody>
      </p:sp>
      <p:sp>
        <p:nvSpPr>
          <p:cNvPr id="4" name="Zástupný symbol pro obsah 2"/>
          <p:cNvSpPr txBox="1">
            <a:spLocks/>
          </p:cNvSpPr>
          <p:nvPr/>
        </p:nvSpPr>
        <p:spPr>
          <a:xfrm>
            <a:off x="473336" y="3105398"/>
            <a:ext cx="7713233" cy="34169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cs-CZ" sz="2200" dirty="0"/>
              <a:t>…pokud je ovšem </a:t>
            </a:r>
            <a:r>
              <a:rPr lang="cs-CZ" sz="2200" b="1" u="sng" dirty="0">
                <a:solidFill>
                  <a:srgbClr val="FF0000"/>
                </a:solidFill>
              </a:rPr>
              <a:t>současně splněna </a:t>
            </a:r>
            <a:r>
              <a:rPr lang="cs-CZ" sz="2200" dirty="0"/>
              <a:t>základní </a:t>
            </a:r>
            <a:r>
              <a:rPr lang="cs-CZ" sz="2200" b="1" dirty="0"/>
              <a:t>podmínka</a:t>
            </a:r>
            <a:r>
              <a:rPr lang="cs-CZ" sz="2200" dirty="0"/>
              <a:t> stability jádra, tj. </a:t>
            </a:r>
            <a:r>
              <a:rPr lang="cs-CZ" sz="2200" b="1" dirty="0"/>
              <a:t>optimálního poměru počtů p</a:t>
            </a:r>
            <a:r>
              <a:rPr lang="cs-CZ" sz="2200" b="1" baseline="30000" dirty="0"/>
              <a:t>+</a:t>
            </a:r>
            <a:r>
              <a:rPr lang="cs-CZ" sz="2200" b="1" dirty="0"/>
              <a:t> i n</a:t>
            </a:r>
            <a:r>
              <a:rPr lang="cs-CZ" sz="2200" b="1" baseline="30000" dirty="0"/>
              <a:t>0</a:t>
            </a:r>
            <a:r>
              <a:rPr lang="pt-BR" sz="2200" b="1" dirty="0"/>
              <a:t> </a:t>
            </a:r>
            <a:r>
              <a:rPr lang="cs-CZ" sz="2200" b="1" dirty="0"/>
              <a:t> </a:t>
            </a:r>
            <a:r>
              <a:rPr lang="pt-BR" sz="2200" dirty="0"/>
              <a:t>(</a:t>
            </a:r>
            <a:r>
              <a:rPr lang="pt-BR" sz="2200" b="1" dirty="0">
                <a:solidFill>
                  <a:srgbClr val="FF0000"/>
                </a:solidFill>
              </a:rPr>
              <a:t>N</a:t>
            </a:r>
            <a:r>
              <a:rPr lang="cs-CZ" sz="2200" b="1" dirty="0">
                <a:solidFill>
                  <a:srgbClr val="FF0000"/>
                </a:solidFill>
              </a:rPr>
              <a:t> </a:t>
            </a:r>
            <a:r>
              <a:rPr lang="pt-BR" sz="2200" b="1" dirty="0">
                <a:solidFill>
                  <a:srgbClr val="FF0000"/>
                </a:solidFill>
              </a:rPr>
              <a:t>:</a:t>
            </a:r>
            <a:r>
              <a:rPr lang="cs-CZ" sz="2200" b="1" dirty="0">
                <a:solidFill>
                  <a:srgbClr val="FF0000"/>
                </a:solidFill>
              </a:rPr>
              <a:t> </a:t>
            </a:r>
            <a:r>
              <a:rPr lang="pt-BR" sz="2200" b="1" dirty="0">
                <a:solidFill>
                  <a:srgbClr val="FF0000"/>
                </a:solidFill>
              </a:rPr>
              <a:t>Z = cca</a:t>
            </a:r>
            <a:r>
              <a:rPr lang="cs-CZ" sz="2200" b="1" dirty="0">
                <a:solidFill>
                  <a:srgbClr val="FF0000"/>
                </a:solidFill>
              </a:rPr>
              <a:t>.</a:t>
            </a:r>
            <a:r>
              <a:rPr lang="pt-BR" sz="2200" b="1" dirty="0">
                <a:solidFill>
                  <a:srgbClr val="FF0000"/>
                </a:solidFill>
              </a:rPr>
              <a:t> 1</a:t>
            </a:r>
            <a:r>
              <a:rPr lang="cs-CZ" sz="2200" b="1" dirty="0">
                <a:solidFill>
                  <a:srgbClr val="FF0000"/>
                </a:solidFill>
              </a:rPr>
              <a:t> </a:t>
            </a:r>
            <a:r>
              <a:rPr lang="pt-BR" sz="2200" b="1" dirty="0">
                <a:solidFill>
                  <a:srgbClr val="FF0000"/>
                </a:solidFill>
              </a:rPr>
              <a:t>-</a:t>
            </a:r>
            <a:r>
              <a:rPr lang="cs-CZ" sz="2200" b="1" dirty="0">
                <a:solidFill>
                  <a:srgbClr val="FF0000"/>
                </a:solidFill>
              </a:rPr>
              <a:t> </a:t>
            </a:r>
            <a:r>
              <a:rPr lang="pt-BR" sz="2200" b="1" dirty="0">
                <a:solidFill>
                  <a:srgbClr val="FF0000"/>
                </a:solidFill>
              </a:rPr>
              <a:t>1,5</a:t>
            </a:r>
            <a:r>
              <a:rPr lang="pt-BR" sz="2200" dirty="0"/>
              <a:t>).</a:t>
            </a:r>
            <a:r>
              <a:rPr lang="cs-CZ" sz="2200" dirty="0"/>
              <a:t> </a:t>
            </a:r>
          </a:p>
          <a:p>
            <a:pPr>
              <a:lnSpc>
                <a:spcPct val="100000"/>
              </a:lnSpc>
              <a:spcBef>
                <a:spcPts val="1200"/>
              </a:spcBef>
            </a:pPr>
            <a:r>
              <a:rPr lang="cs-CZ" sz="2200" dirty="0"/>
              <a:t>Proto ne každá kombinace magických čísel dává stabilní jádro. </a:t>
            </a:r>
          </a:p>
          <a:p>
            <a:pPr lvl="1">
              <a:lnSpc>
                <a:spcPct val="100000"/>
              </a:lnSpc>
              <a:spcBef>
                <a:spcPts val="1200"/>
              </a:spcBef>
            </a:pPr>
            <a:r>
              <a:rPr lang="cs-CZ" dirty="0"/>
              <a:t>Např. </a:t>
            </a:r>
            <a:r>
              <a:rPr lang="cs-CZ" u="sng" dirty="0"/>
              <a:t>dvojitě magické</a:t>
            </a:r>
            <a:r>
              <a:rPr lang="cs-CZ" dirty="0"/>
              <a:t> </a:t>
            </a:r>
            <a:r>
              <a:rPr lang="cs-CZ" b="1" baseline="30000" dirty="0">
                <a:solidFill>
                  <a:srgbClr val="FF0000"/>
                </a:solidFill>
              </a:rPr>
              <a:t>100</a:t>
            </a:r>
            <a:r>
              <a:rPr lang="cs-CZ" b="1" baseline="-25000" dirty="0">
                <a:solidFill>
                  <a:srgbClr val="FF0000"/>
                </a:solidFill>
              </a:rPr>
              <a:t>50</a:t>
            </a:r>
            <a:r>
              <a:rPr lang="cs-CZ" b="1" dirty="0">
                <a:solidFill>
                  <a:srgbClr val="0070C0"/>
                </a:solidFill>
              </a:rPr>
              <a:t>Sn</a:t>
            </a:r>
            <a:r>
              <a:rPr lang="cs-CZ" dirty="0"/>
              <a:t> je </a:t>
            </a:r>
            <a:r>
              <a:rPr lang="cs-CZ" u="sng" dirty="0"/>
              <a:t>velmi nestálý</a:t>
            </a:r>
            <a:r>
              <a:rPr lang="cs-CZ" dirty="0"/>
              <a:t>, kvůli nedostatku n</a:t>
            </a:r>
            <a:r>
              <a:rPr lang="cs-CZ" baseline="30000" dirty="0"/>
              <a:t>0</a:t>
            </a:r>
            <a:r>
              <a:rPr lang="cs-CZ" dirty="0"/>
              <a:t> (T</a:t>
            </a:r>
            <a:r>
              <a:rPr lang="cs-CZ" baseline="-25000" dirty="0"/>
              <a:t>1/2</a:t>
            </a:r>
            <a:r>
              <a:rPr lang="cs-CZ" dirty="0"/>
              <a:t> = cca. 1 s), </a:t>
            </a:r>
          </a:p>
          <a:p>
            <a:pPr lvl="1">
              <a:lnSpc>
                <a:spcPct val="100000"/>
              </a:lnSpc>
              <a:spcBef>
                <a:spcPts val="1200"/>
              </a:spcBef>
            </a:pPr>
            <a:r>
              <a:rPr lang="cs-CZ" u="sng" dirty="0"/>
              <a:t>dvojitě magické</a:t>
            </a:r>
            <a:r>
              <a:rPr lang="cs-CZ" dirty="0"/>
              <a:t> </a:t>
            </a:r>
            <a:r>
              <a:rPr lang="cs-CZ" b="1" baseline="30000" dirty="0">
                <a:solidFill>
                  <a:srgbClr val="FF0000"/>
                </a:solidFill>
              </a:rPr>
              <a:t>10</a:t>
            </a:r>
            <a:r>
              <a:rPr lang="cs-CZ" b="1" baseline="-25000" dirty="0">
                <a:solidFill>
                  <a:srgbClr val="FF0000"/>
                </a:solidFill>
              </a:rPr>
              <a:t>2</a:t>
            </a:r>
            <a:r>
              <a:rPr lang="cs-CZ" b="1" dirty="0">
                <a:solidFill>
                  <a:srgbClr val="0070C0"/>
                </a:solidFill>
              </a:rPr>
              <a:t>He</a:t>
            </a:r>
            <a:r>
              <a:rPr lang="cs-CZ" dirty="0"/>
              <a:t> je zase velmi nestabilní kvůli nadbytku n</a:t>
            </a:r>
            <a:r>
              <a:rPr lang="cs-CZ" baseline="30000" dirty="0"/>
              <a:t>0</a:t>
            </a:r>
            <a:r>
              <a:rPr lang="cs-CZ" dirty="0"/>
              <a:t>.</a:t>
            </a:r>
          </a:p>
        </p:txBody>
      </p:sp>
      <p:pic>
        <p:nvPicPr>
          <p:cNvPr id="5" name="Zástupný symbol pro obsah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9941" y="1045029"/>
            <a:ext cx="2566048" cy="2566048"/>
          </a:xfrm>
          <a:prstGeom prst="rect">
            <a:avLst/>
          </a:prstGeom>
          <a:ln>
            <a:solidFill>
              <a:srgbClr val="0070C0"/>
            </a:solidFill>
          </a:ln>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9942" y="3717618"/>
            <a:ext cx="2567215" cy="2567215"/>
          </a:xfrm>
          <a:prstGeom prst="rect">
            <a:avLst/>
          </a:prstGeom>
          <a:ln>
            <a:solidFill>
              <a:srgbClr val="0070C0"/>
            </a:solidFill>
          </a:ln>
        </p:spPr>
      </p:pic>
    </p:spTree>
    <p:extLst>
      <p:ext uri="{BB962C8B-B14F-4D97-AF65-F5344CB8AC3E}">
        <p14:creationId xmlns:p14="http://schemas.microsoft.com/office/powerpoint/2010/main" val="3399213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2515589" y="142201"/>
            <a:ext cx="7651817" cy="6549545"/>
          </a:xfrm>
          <a:prstGeom prst="rect">
            <a:avLst/>
          </a:prstGeom>
        </p:spPr>
      </p:pic>
      <p:grpSp>
        <p:nvGrpSpPr>
          <p:cNvPr id="3" name="Skupina 2"/>
          <p:cNvGrpSpPr/>
          <p:nvPr/>
        </p:nvGrpSpPr>
        <p:grpSpPr>
          <a:xfrm>
            <a:off x="2437887" y="1424451"/>
            <a:ext cx="1631872" cy="745197"/>
            <a:chOff x="2808514" y="5574866"/>
            <a:chExt cx="1631872" cy="745197"/>
          </a:xfrm>
        </p:grpSpPr>
        <p:sp>
          <p:nvSpPr>
            <p:cNvPr id="4" name="TextovéPole 3"/>
            <p:cNvSpPr txBox="1"/>
            <p:nvPr/>
          </p:nvSpPr>
          <p:spPr>
            <a:xfrm>
              <a:off x="2808514" y="5759532"/>
              <a:ext cx="604653" cy="369332"/>
            </a:xfrm>
            <a:prstGeom prst="rect">
              <a:avLst/>
            </a:prstGeom>
            <a:noFill/>
          </p:spPr>
          <p:txBody>
            <a:bodyPr wrap="none" rtlCol="0">
              <a:spAutoFit/>
            </a:bodyPr>
            <a:lstStyle/>
            <a:p>
              <a:r>
                <a:rPr lang="cs-CZ" b="1" dirty="0"/>
                <a:t>E</a:t>
              </a:r>
              <a:r>
                <a:rPr lang="cs-CZ" b="1" baseline="-25000" dirty="0"/>
                <a:t>B</a:t>
              </a:r>
              <a:r>
                <a:rPr lang="cs-CZ" b="1" dirty="0"/>
                <a:t> = </a:t>
              </a:r>
            </a:p>
          </p:txBody>
        </p:sp>
        <p:grpSp>
          <p:nvGrpSpPr>
            <p:cNvPr id="6" name="Skupina 5"/>
            <p:cNvGrpSpPr/>
            <p:nvPr/>
          </p:nvGrpSpPr>
          <p:grpSpPr>
            <a:xfrm>
              <a:off x="3170487" y="5574866"/>
              <a:ext cx="1269899" cy="745197"/>
              <a:chOff x="3170487" y="5574866"/>
              <a:chExt cx="1269899" cy="745197"/>
            </a:xfrm>
          </p:grpSpPr>
          <p:sp>
            <p:nvSpPr>
              <p:cNvPr id="7" name="TextovéPole 6"/>
              <p:cNvSpPr txBox="1"/>
              <p:nvPr/>
            </p:nvSpPr>
            <p:spPr>
              <a:xfrm>
                <a:off x="3206338" y="5647015"/>
                <a:ext cx="1223412" cy="369332"/>
              </a:xfrm>
              <a:prstGeom prst="rect">
                <a:avLst/>
              </a:prstGeom>
              <a:noFill/>
            </p:spPr>
            <p:txBody>
              <a:bodyPr wrap="none" rtlCol="0">
                <a:spAutoFit/>
              </a:bodyPr>
              <a:lstStyle/>
              <a:p>
                <a:r>
                  <a:rPr lang="cs-CZ" b="1" dirty="0"/>
                  <a:t>_________</a:t>
                </a:r>
              </a:p>
            </p:txBody>
          </p:sp>
          <p:sp>
            <p:nvSpPr>
              <p:cNvPr id="8" name="TextovéPole 7"/>
              <p:cNvSpPr txBox="1"/>
              <p:nvPr/>
            </p:nvSpPr>
            <p:spPr>
              <a:xfrm>
                <a:off x="3458971" y="5574866"/>
                <a:ext cx="562975" cy="369332"/>
              </a:xfrm>
              <a:prstGeom prst="rect">
                <a:avLst/>
              </a:prstGeom>
              <a:noFill/>
            </p:spPr>
            <p:txBody>
              <a:bodyPr wrap="none" rtlCol="0">
                <a:spAutoFit/>
              </a:bodyPr>
              <a:lstStyle/>
              <a:p>
                <a:r>
                  <a:rPr lang="cs-CZ" b="1" dirty="0"/>
                  <a:t>Z</a:t>
                </a:r>
                <a:r>
                  <a:rPr lang="cs-CZ" b="1" baseline="-25000" dirty="0"/>
                  <a:t>1</a:t>
                </a:r>
                <a:r>
                  <a:rPr lang="cs-CZ" b="1" dirty="0"/>
                  <a:t>Z</a:t>
                </a:r>
                <a:r>
                  <a:rPr lang="cs-CZ" b="1" baseline="-25000" dirty="0"/>
                  <a:t>2</a:t>
                </a:r>
              </a:p>
            </p:txBody>
          </p:sp>
          <p:sp>
            <p:nvSpPr>
              <p:cNvPr id="9" name="TextovéPole 8"/>
              <p:cNvSpPr txBox="1"/>
              <p:nvPr/>
            </p:nvSpPr>
            <p:spPr>
              <a:xfrm>
                <a:off x="3170487" y="5950731"/>
                <a:ext cx="1269899" cy="369332"/>
              </a:xfrm>
              <a:prstGeom prst="rect">
                <a:avLst/>
              </a:prstGeom>
              <a:noFill/>
            </p:spPr>
            <p:txBody>
              <a:bodyPr wrap="none" rtlCol="0">
                <a:spAutoFit/>
              </a:bodyPr>
              <a:lstStyle/>
              <a:p>
                <a:r>
                  <a:rPr lang="cs-CZ" b="1" dirty="0"/>
                  <a:t>A</a:t>
                </a:r>
                <a:r>
                  <a:rPr lang="cs-CZ" b="1" baseline="-25000" dirty="0"/>
                  <a:t>1</a:t>
                </a:r>
                <a:r>
                  <a:rPr lang="cs-CZ" b="1" baseline="30000" dirty="0"/>
                  <a:t>1/3 </a:t>
                </a:r>
                <a:r>
                  <a:rPr lang="cs-CZ" b="1" dirty="0"/>
                  <a:t>+ A</a:t>
                </a:r>
                <a:r>
                  <a:rPr lang="cs-CZ" b="1" baseline="-25000" dirty="0"/>
                  <a:t>2</a:t>
                </a:r>
                <a:r>
                  <a:rPr lang="cs-CZ" b="1" baseline="30000" dirty="0"/>
                  <a:t>1/3</a:t>
                </a:r>
                <a:endParaRPr lang="cs-CZ" b="1" baseline="-25000" dirty="0"/>
              </a:p>
            </p:txBody>
          </p:sp>
        </p:grpSp>
      </p:grpSp>
      <p:sp>
        <p:nvSpPr>
          <p:cNvPr id="10" name="TextovéPole 9"/>
          <p:cNvSpPr txBox="1"/>
          <p:nvPr/>
        </p:nvSpPr>
        <p:spPr>
          <a:xfrm>
            <a:off x="2381403" y="2429702"/>
            <a:ext cx="1976857" cy="646331"/>
          </a:xfrm>
          <a:prstGeom prst="rect">
            <a:avLst/>
          </a:prstGeom>
          <a:noFill/>
        </p:spPr>
        <p:txBody>
          <a:bodyPr wrap="square" rtlCol="0">
            <a:spAutoFit/>
          </a:bodyPr>
          <a:lstStyle/>
          <a:p>
            <a:r>
              <a:rPr lang="en-US" b="1" dirty="0"/>
              <a:t>[</a:t>
            </a:r>
            <a:r>
              <a:rPr lang="cs-CZ" b="1" dirty="0" err="1"/>
              <a:t>MeV</a:t>
            </a:r>
            <a:r>
              <a:rPr lang="cs-CZ" b="1" dirty="0"/>
              <a:t>, </a:t>
            </a:r>
          </a:p>
          <a:p>
            <a:r>
              <a:rPr lang="cs-CZ" b="1" dirty="0"/>
              <a:t>1 eV = 1,6 . 10</a:t>
            </a:r>
            <a:r>
              <a:rPr lang="cs-CZ" b="1" baseline="30000" dirty="0"/>
              <a:t>-19</a:t>
            </a:r>
            <a:r>
              <a:rPr lang="cs-CZ" b="1" dirty="0"/>
              <a:t> J</a:t>
            </a:r>
            <a:r>
              <a:rPr lang="en-US" b="1" dirty="0"/>
              <a:t>]</a:t>
            </a:r>
            <a:endParaRPr lang="cs-CZ" b="1" dirty="0"/>
          </a:p>
        </p:txBody>
      </p:sp>
      <p:sp>
        <p:nvSpPr>
          <p:cNvPr id="11" name="Volný tvar 10"/>
          <p:cNvSpPr/>
          <p:nvPr/>
        </p:nvSpPr>
        <p:spPr>
          <a:xfrm>
            <a:off x="6096000" y="3871356"/>
            <a:ext cx="944088" cy="938150"/>
          </a:xfrm>
          <a:custGeom>
            <a:avLst/>
            <a:gdLst>
              <a:gd name="connsiteX0" fmla="*/ 944088 w 944088"/>
              <a:gd name="connsiteY0" fmla="*/ 0 h 938150"/>
              <a:gd name="connsiteX1" fmla="*/ 564078 w 944088"/>
              <a:gd name="connsiteY1" fmla="*/ 89065 h 938150"/>
              <a:gd name="connsiteX2" fmla="*/ 213756 w 944088"/>
              <a:gd name="connsiteY2" fmla="*/ 332509 h 938150"/>
              <a:gd name="connsiteX3" fmla="*/ 35626 w 944088"/>
              <a:gd name="connsiteY3" fmla="*/ 748145 h 938150"/>
              <a:gd name="connsiteX4" fmla="*/ 17813 w 944088"/>
              <a:gd name="connsiteY4" fmla="*/ 855023 h 938150"/>
              <a:gd name="connsiteX5" fmla="*/ 0 w 944088"/>
              <a:gd name="connsiteY5" fmla="*/ 938150 h 9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088" h="938150">
                <a:moveTo>
                  <a:pt x="944088" y="0"/>
                </a:moveTo>
                <a:cubicBezTo>
                  <a:pt x="814944" y="16823"/>
                  <a:pt x="685800" y="33647"/>
                  <a:pt x="564078" y="89065"/>
                </a:cubicBezTo>
                <a:cubicBezTo>
                  <a:pt x="442356" y="144483"/>
                  <a:pt x="301831" y="222662"/>
                  <a:pt x="213756" y="332509"/>
                </a:cubicBezTo>
                <a:cubicBezTo>
                  <a:pt x="125681" y="442356"/>
                  <a:pt x="68283" y="661059"/>
                  <a:pt x="35626" y="748145"/>
                </a:cubicBezTo>
                <a:cubicBezTo>
                  <a:pt x="2969" y="835231"/>
                  <a:pt x="23751" y="823355"/>
                  <a:pt x="17813" y="855023"/>
                </a:cubicBezTo>
                <a:cubicBezTo>
                  <a:pt x="11875" y="886691"/>
                  <a:pt x="5937" y="912420"/>
                  <a:pt x="0" y="93815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Volný tvar 11"/>
          <p:cNvSpPr/>
          <p:nvPr/>
        </p:nvSpPr>
        <p:spPr>
          <a:xfrm>
            <a:off x="6096001" y="2714832"/>
            <a:ext cx="967839" cy="2730005"/>
          </a:xfrm>
          <a:custGeom>
            <a:avLst/>
            <a:gdLst>
              <a:gd name="connsiteX0" fmla="*/ 967839 w 967839"/>
              <a:gd name="connsiteY0" fmla="*/ 1014021 h 2730005"/>
              <a:gd name="connsiteX1" fmla="*/ 825335 w 967839"/>
              <a:gd name="connsiteY1" fmla="*/ 954644 h 2730005"/>
              <a:gd name="connsiteX2" fmla="*/ 659081 w 967839"/>
              <a:gd name="connsiteY2" fmla="*/ 841829 h 2730005"/>
              <a:gd name="connsiteX3" fmla="*/ 534390 w 967839"/>
              <a:gd name="connsiteY3" fmla="*/ 705263 h 2730005"/>
              <a:gd name="connsiteX4" fmla="*/ 427512 w 967839"/>
              <a:gd name="connsiteY4" fmla="*/ 562759 h 2730005"/>
              <a:gd name="connsiteX5" fmla="*/ 314696 w 967839"/>
              <a:gd name="connsiteY5" fmla="*/ 378691 h 2730005"/>
              <a:gd name="connsiteX6" fmla="*/ 261257 w 967839"/>
              <a:gd name="connsiteY6" fmla="*/ 218374 h 2730005"/>
              <a:gd name="connsiteX7" fmla="*/ 172192 w 967839"/>
              <a:gd name="connsiteY7" fmla="*/ 69933 h 2730005"/>
              <a:gd name="connsiteX8" fmla="*/ 118753 w 967839"/>
              <a:gd name="connsiteY8" fmla="*/ 4618 h 2730005"/>
              <a:gd name="connsiteX9" fmla="*/ 65314 w 967839"/>
              <a:gd name="connsiteY9" fmla="*/ 10556 h 2730005"/>
              <a:gd name="connsiteX10" fmla="*/ 35626 w 967839"/>
              <a:gd name="connsiteY10" fmla="*/ 52120 h 2730005"/>
              <a:gd name="connsiteX11" fmla="*/ 17813 w 967839"/>
              <a:gd name="connsiteY11" fmla="*/ 87746 h 2730005"/>
              <a:gd name="connsiteX12" fmla="*/ 17813 w 967839"/>
              <a:gd name="connsiteY12" fmla="*/ 254000 h 2730005"/>
              <a:gd name="connsiteX13" fmla="*/ 0 w 967839"/>
              <a:gd name="connsiteY13" fmla="*/ 2730005 h 273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7839" h="2730005">
                <a:moveTo>
                  <a:pt x="967839" y="1014021"/>
                </a:moveTo>
                <a:cubicBezTo>
                  <a:pt x="922317" y="998682"/>
                  <a:pt x="876795" y="983343"/>
                  <a:pt x="825335" y="954644"/>
                </a:cubicBezTo>
                <a:cubicBezTo>
                  <a:pt x="773875" y="925945"/>
                  <a:pt x="707572" y="883392"/>
                  <a:pt x="659081" y="841829"/>
                </a:cubicBezTo>
                <a:cubicBezTo>
                  <a:pt x="610590" y="800266"/>
                  <a:pt x="572985" y="751775"/>
                  <a:pt x="534390" y="705263"/>
                </a:cubicBezTo>
                <a:cubicBezTo>
                  <a:pt x="495795" y="658751"/>
                  <a:pt x="464128" y="617188"/>
                  <a:pt x="427512" y="562759"/>
                </a:cubicBezTo>
                <a:cubicBezTo>
                  <a:pt x="390896" y="508330"/>
                  <a:pt x="342405" y="436088"/>
                  <a:pt x="314696" y="378691"/>
                </a:cubicBezTo>
                <a:cubicBezTo>
                  <a:pt x="286987" y="321293"/>
                  <a:pt x="285008" y="269834"/>
                  <a:pt x="261257" y="218374"/>
                </a:cubicBezTo>
                <a:cubicBezTo>
                  <a:pt x="237506" y="166914"/>
                  <a:pt x="195943" y="105559"/>
                  <a:pt x="172192" y="69933"/>
                </a:cubicBezTo>
                <a:cubicBezTo>
                  <a:pt x="148441" y="34307"/>
                  <a:pt x="136566" y="14514"/>
                  <a:pt x="118753" y="4618"/>
                </a:cubicBezTo>
                <a:cubicBezTo>
                  <a:pt x="100940" y="-5278"/>
                  <a:pt x="79168" y="2639"/>
                  <a:pt x="65314" y="10556"/>
                </a:cubicBezTo>
                <a:cubicBezTo>
                  <a:pt x="51460" y="18473"/>
                  <a:pt x="43543" y="39255"/>
                  <a:pt x="35626" y="52120"/>
                </a:cubicBezTo>
                <a:cubicBezTo>
                  <a:pt x="27709" y="64985"/>
                  <a:pt x="20782" y="54099"/>
                  <a:pt x="17813" y="87746"/>
                </a:cubicBezTo>
                <a:cubicBezTo>
                  <a:pt x="14844" y="121393"/>
                  <a:pt x="20782" y="-186376"/>
                  <a:pt x="17813" y="254000"/>
                </a:cubicBezTo>
                <a:cubicBezTo>
                  <a:pt x="14844" y="694376"/>
                  <a:pt x="7422" y="1712190"/>
                  <a:pt x="0" y="2730005"/>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Obráze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411068" y="4732641"/>
            <a:ext cx="2674347" cy="1776955"/>
          </a:xfrm>
          <a:prstGeom prst="rect">
            <a:avLst/>
          </a:prstGeom>
        </p:spPr>
      </p:pic>
    </p:spTree>
    <p:extLst>
      <p:ext uri="{BB962C8B-B14F-4D97-AF65-F5344CB8AC3E}">
        <p14:creationId xmlns:p14="http://schemas.microsoft.com/office/powerpoint/2010/main" val="33903231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Závislost stability jádra na p</a:t>
            </a:r>
            <a:r>
              <a:rPr lang="cs-CZ" baseline="30000" dirty="0"/>
              <a:t>+</a:t>
            </a:r>
            <a:r>
              <a:rPr lang="cs-CZ" dirty="0"/>
              <a:t> a n</a:t>
            </a:r>
            <a:r>
              <a:rPr lang="cs-CZ" baseline="30000" dirty="0"/>
              <a:t>0</a:t>
            </a:r>
            <a:r>
              <a:rPr lang="cs-CZ" dirty="0"/>
              <a:t> konfiguraci</a:t>
            </a:r>
          </a:p>
        </p:txBody>
      </p:sp>
      <p:pic>
        <p:nvPicPr>
          <p:cNvPr id="4" name="Obrázek 3"/>
          <p:cNvPicPr>
            <a:picLocks noChangeAspect="1"/>
          </p:cNvPicPr>
          <p:nvPr/>
        </p:nvPicPr>
        <p:blipFill>
          <a:blip r:embed="rId2" cstate="print"/>
          <a:stretch>
            <a:fillRect/>
          </a:stretch>
        </p:blipFill>
        <p:spPr>
          <a:xfrm>
            <a:off x="2533403" y="1825626"/>
            <a:ext cx="7267699" cy="4346249"/>
          </a:xfrm>
          <a:prstGeom prst="rect">
            <a:avLst/>
          </a:prstGeom>
        </p:spPr>
      </p:pic>
      <p:sp>
        <p:nvSpPr>
          <p:cNvPr id="5" name="TextovéPole 4"/>
          <p:cNvSpPr txBox="1"/>
          <p:nvPr/>
        </p:nvSpPr>
        <p:spPr>
          <a:xfrm>
            <a:off x="4320639" y="2018806"/>
            <a:ext cx="873124" cy="369332"/>
          </a:xfrm>
          <a:prstGeom prst="rect">
            <a:avLst/>
          </a:prstGeom>
          <a:noFill/>
        </p:spPr>
        <p:txBody>
          <a:bodyPr wrap="none" rtlCol="0">
            <a:spAutoFit/>
          </a:bodyPr>
          <a:lstStyle/>
          <a:p>
            <a:r>
              <a:rPr lang="cs-CZ" b="1" dirty="0">
                <a:solidFill>
                  <a:srgbClr val="FF0000"/>
                </a:solidFill>
              </a:rPr>
              <a:t>beta (-)</a:t>
            </a:r>
          </a:p>
        </p:txBody>
      </p:sp>
      <p:sp>
        <p:nvSpPr>
          <p:cNvPr id="6" name="TextovéPole 5"/>
          <p:cNvSpPr txBox="1"/>
          <p:nvPr/>
        </p:nvSpPr>
        <p:spPr>
          <a:xfrm>
            <a:off x="8712530" y="2012436"/>
            <a:ext cx="926216" cy="369332"/>
          </a:xfrm>
          <a:prstGeom prst="rect">
            <a:avLst/>
          </a:prstGeom>
          <a:noFill/>
        </p:spPr>
        <p:txBody>
          <a:bodyPr wrap="none" rtlCol="0">
            <a:spAutoFit/>
          </a:bodyPr>
          <a:lstStyle/>
          <a:p>
            <a:r>
              <a:rPr lang="cs-CZ" b="1" dirty="0">
                <a:solidFill>
                  <a:srgbClr val="FF0000"/>
                </a:solidFill>
              </a:rPr>
              <a:t>beta (+)</a:t>
            </a:r>
          </a:p>
        </p:txBody>
      </p:sp>
      <p:sp>
        <p:nvSpPr>
          <p:cNvPr id="7" name="Elipsa 6"/>
          <p:cNvSpPr/>
          <p:nvPr/>
        </p:nvSpPr>
        <p:spPr>
          <a:xfrm>
            <a:off x="3969572" y="2323651"/>
            <a:ext cx="1011219" cy="9789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Elipsa 7"/>
          <p:cNvSpPr/>
          <p:nvPr/>
        </p:nvSpPr>
        <p:spPr>
          <a:xfrm>
            <a:off x="7510631" y="2078018"/>
            <a:ext cx="1011219" cy="9789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Elipsa 8"/>
          <p:cNvSpPr/>
          <p:nvPr/>
        </p:nvSpPr>
        <p:spPr>
          <a:xfrm>
            <a:off x="5316070" y="2938629"/>
            <a:ext cx="1913069" cy="11062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a:extLst>
              <a:ext uri="{FF2B5EF4-FFF2-40B4-BE49-F238E27FC236}">
                <a16:creationId xmlns:a16="http://schemas.microsoft.com/office/drawing/2014/main" id="{49A44242-560C-4DA8-A139-A352B8641830}"/>
              </a:ext>
            </a:extLst>
          </p:cNvPr>
          <p:cNvSpPr txBox="1"/>
          <p:nvPr/>
        </p:nvSpPr>
        <p:spPr>
          <a:xfrm>
            <a:off x="3206417" y="1456294"/>
            <a:ext cx="1632178" cy="369332"/>
          </a:xfrm>
          <a:prstGeom prst="rect">
            <a:avLst/>
          </a:prstGeom>
          <a:noFill/>
        </p:spPr>
        <p:txBody>
          <a:bodyPr wrap="none" rtlCol="0">
            <a:spAutoFit/>
          </a:bodyPr>
          <a:lstStyle/>
          <a:p>
            <a:r>
              <a:rPr lang="cs-CZ" b="1" dirty="0">
                <a:solidFill>
                  <a:srgbClr val="FF0000"/>
                </a:solidFill>
              </a:rPr>
              <a:t>A=12, 5p</a:t>
            </a:r>
            <a:r>
              <a:rPr lang="cs-CZ" b="1" baseline="30000" dirty="0">
                <a:solidFill>
                  <a:srgbClr val="FF0000"/>
                </a:solidFill>
              </a:rPr>
              <a:t>+</a:t>
            </a:r>
            <a:r>
              <a:rPr lang="cs-CZ" b="1" dirty="0">
                <a:solidFill>
                  <a:srgbClr val="FF0000"/>
                </a:solidFill>
              </a:rPr>
              <a:t> + 7n</a:t>
            </a:r>
            <a:r>
              <a:rPr lang="cs-CZ" b="1" baseline="30000" dirty="0">
                <a:solidFill>
                  <a:srgbClr val="FF0000"/>
                </a:solidFill>
              </a:rPr>
              <a:t>0</a:t>
            </a:r>
          </a:p>
        </p:txBody>
      </p:sp>
      <p:sp>
        <p:nvSpPr>
          <p:cNvPr id="10" name="TextovéPole 9">
            <a:extLst>
              <a:ext uri="{FF2B5EF4-FFF2-40B4-BE49-F238E27FC236}">
                <a16:creationId xmlns:a16="http://schemas.microsoft.com/office/drawing/2014/main" id="{13E4A2F0-C828-4ABE-95A1-9B68ABF358EE}"/>
              </a:ext>
            </a:extLst>
          </p:cNvPr>
          <p:cNvSpPr txBox="1"/>
          <p:nvPr/>
        </p:nvSpPr>
        <p:spPr>
          <a:xfrm>
            <a:off x="5411320" y="1456294"/>
            <a:ext cx="1632178" cy="369332"/>
          </a:xfrm>
          <a:prstGeom prst="rect">
            <a:avLst/>
          </a:prstGeom>
          <a:noFill/>
        </p:spPr>
        <p:txBody>
          <a:bodyPr wrap="none" rtlCol="0">
            <a:spAutoFit/>
          </a:bodyPr>
          <a:lstStyle/>
          <a:p>
            <a:r>
              <a:rPr lang="cs-CZ" b="1" dirty="0">
                <a:solidFill>
                  <a:srgbClr val="00B050"/>
                </a:solidFill>
              </a:rPr>
              <a:t>A=12, 6p</a:t>
            </a:r>
            <a:r>
              <a:rPr lang="cs-CZ" b="1" baseline="30000" dirty="0">
                <a:solidFill>
                  <a:srgbClr val="00B050"/>
                </a:solidFill>
              </a:rPr>
              <a:t>+</a:t>
            </a:r>
            <a:r>
              <a:rPr lang="cs-CZ" b="1" dirty="0">
                <a:solidFill>
                  <a:srgbClr val="00B050"/>
                </a:solidFill>
              </a:rPr>
              <a:t> + 6n</a:t>
            </a:r>
            <a:r>
              <a:rPr lang="cs-CZ" b="1" baseline="30000" dirty="0">
                <a:solidFill>
                  <a:srgbClr val="00B050"/>
                </a:solidFill>
              </a:rPr>
              <a:t>0</a:t>
            </a:r>
          </a:p>
        </p:txBody>
      </p:sp>
      <p:sp>
        <p:nvSpPr>
          <p:cNvPr id="11" name="TextovéPole 10">
            <a:extLst>
              <a:ext uri="{FF2B5EF4-FFF2-40B4-BE49-F238E27FC236}">
                <a16:creationId xmlns:a16="http://schemas.microsoft.com/office/drawing/2014/main" id="{09380E70-8AD4-4246-9097-F39929C80004}"/>
              </a:ext>
            </a:extLst>
          </p:cNvPr>
          <p:cNvSpPr txBox="1"/>
          <p:nvPr/>
        </p:nvSpPr>
        <p:spPr>
          <a:xfrm>
            <a:off x="7705761" y="1456294"/>
            <a:ext cx="1632178" cy="369332"/>
          </a:xfrm>
          <a:prstGeom prst="rect">
            <a:avLst/>
          </a:prstGeom>
          <a:noFill/>
        </p:spPr>
        <p:txBody>
          <a:bodyPr wrap="none" rtlCol="0">
            <a:spAutoFit/>
          </a:bodyPr>
          <a:lstStyle/>
          <a:p>
            <a:r>
              <a:rPr lang="cs-CZ" b="1" dirty="0">
                <a:solidFill>
                  <a:srgbClr val="0070C0"/>
                </a:solidFill>
              </a:rPr>
              <a:t>A=12, 7p</a:t>
            </a:r>
            <a:r>
              <a:rPr lang="cs-CZ" b="1" baseline="30000" dirty="0">
                <a:solidFill>
                  <a:srgbClr val="0070C0"/>
                </a:solidFill>
              </a:rPr>
              <a:t>+</a:t>
            </a:r>
            <a:r>
              <a:rPr lang="cs-CZ" b="1" dirty="0">
                <a:solidFill>
                  <a:srgbClr val="0070C0"/>
                </a:solidFill>
              </a:rPr>
              <a:t> + 5n</a:t>
            </a:r>
            <a:r>
              <a:rPr lang="cs-CZ" b="1" baseline="30000" dirty="0">
                <a:solidFill>
                  <a:srgbClr val="0070C0"/>
                </a:solidFill>
              </a:rPr>
              <a:t>0</a:t>
            </a:r>
          </a:p>
        </p:txBody>
      </p:sp>
    </p:spTree>
    <p:extLst>
      <p:ext uri="{BB962C8B-B14F-4D97-AF65-F5344CB8AC3E}">
        <p14:creationId xmlns:p14="http://schemas.microsoft.com/office/powerpoint/2010/main" val="39482360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stretch>
            <a:fillRect/>
          </a:stretch>
        </p:blipFill>
        <p:spPr>
          <a:xfrm>
            <a:off x="2307772" y="593723"/>
            <a:ext cx="7810994" cy="5285046"/>
          </a:xfrm>
          <a:prstGeom prst="rect">
            <a:avLst/>
          </a:prstGeom>
        </p:spPr>
      </p:pic>
    </p:spTree>
    <p:extLst>
      <p:ext uri="{BB962C8B-B14F-4D97-AF65-F5344CB8AC3E}">
        <p14:creationId xmlns:p14="http://schemas.microsoft.com/office/powerpoint/2010/main" val="8735833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HLADINOVÝ MODEL JÁDRA</a:t>
            </a:r>
            <a:endParaRPr lang="cs-CZ" dirty="0"/>
          </a:p>
        </p:txBody>
      </p:sp>
      <p:sp>
        <p:nvSpPr>
          <p:cNvPr id="3" name="Zástupný symbol pro obsah 2"/>
          <p:cNvSpPr>
            <a:spLocks noGrp="1"/>
          </p:cNvSpPr>
          <p:nvPr>
            <p:ph idx="1"/>
          </p:nvPr>
        </p:nvSpPr>
        <p:spPr>
          <a:xfrm>
            <a:off x="387275" y="1567544"/>
            <a:ext cx="11370833" cy="4946072"/>
          </a:xfrm>
        </p:spPr>
        <p:txBody>
          <a:bodyPr>
            <a:normAutofit fontScale="70000" lnSpcReduction="20000"/>
          </a:bodyPr>
          <a:lstStyle/>
          <a:p>
            <a:pPr>
              <a:lnSpc>
                <a:spcPct val="120000"/>
              </a:lnSpc>
              <a:spcBef>
                <a:spcPts val="500"/>
              </a:spcBef>
            </a:pPr>
            <a:r>
              <a:rPr lang="cs-CZ" b="1" dirty="0"/>
              <a:t>60 % </a:t>
            </a:r>
            <a:r>
              <a:rPr lang="cs-CZ" dirty="0"/>
              <a:t>stabilních nuklidů v přírodě je </a:t>
            </a:r>
            <a:r>
              <a:rPr lang="cs-CZ" b="1" dirty="0">
                <a:solidFill>
                  <a:srgbClr val="0070C0"/>
                </a:solidFill>
              </a:rPr>
              <a:t>SUDO-SUDÝCH</a:t>
            </a:r>
          </a:p>
          <a:p>
            <a:pPr>
              <a:lnSpc>
                <a:spcPct val="120000"/>
              </a:lnSpc>
              <a:spcBef>
                <a:spcPts val="500"/>
              </a:spcBef>
            </a:pPr>
            <a:r>
              <a:rPr lang="cs-CZ" b="1" dirty="0"/>
              <a:t>40 % </a:t>
            </a:r>
            <a:r>
              <a:rPr lang="cs-CZ" b="1" dirty="0">
                <a:solidFill>
                  <a:srgbClr val="00B050"/>
                </a:solidFill>
              </a:rPr>
              <a:t>SUDO-LICHÝCH</a:t>
            </a:r>
            <a:r>
              <a:rPr lang="cs-CZ" dirty="0"/>
              <a:t> a </a:t>
            </a:r>
            <a:r>
              <a:rPr lang="cs-CZ" b="1" dirty="0">
                <a:solidFill>
                  <a:srgbClr val="00B050"/>
                </a:solidFill>
              </a:rPr>
              <a:t>LICHO-SUDÝCH</a:t>
            </a:r>
          </a:p>
          <a:p>
            <a:pPr>
              <a:lnSpc>
                <a:spcPct val="120000"/>
              </a:lnSpc>
              <a:spcBef>
                <a:spcPts val="500"/>
              </a:spcBef>
            </a:pPr>
            <a:r>
              <a:rPr lang="cs-CZ" b="1" dirty="0"/>
              <a:t>Pouze</a:t>
            </a:r>
            <a:r>
              <a:rPr lang="cs-CZ" dirty="0"/>
              <a:t> </a:t>
            </a:r>
            <a:r>
              <a:rPr lang="cs-CZ" b="1" dirty="0"/>
              <a:t>4 nuklidy </a:t>
            </a:r>
            <a:r>
              <a:rPr lang="cs-CZ" dirty="0"/>
              <a:t>jsou </a:t>
            </a:r>
            <a:r>
              <a:rPr lang="cs-CZ" b="1" dirty="0">
                <a:solidFill>
                  <a:srgbClr val="FF0000"/>
                </a:solidFill>
              </a:rPr>
              <a:t>LICHO-LICHÉ</a:t>
            </a:r>
            <a:r>
              <a:rPr lang="cs-CZ" dirty="0"/>
              <a:t>: </a:t>
            </a:r>
            <a:r>
              <a:rPr lang="cs-CZ" baseline="30000" dirty="0"/>
              <a:t>2</a:t>
            </a:r>
            <a:r>
              <a:rPr lang="cs-CZ" baseline="-25000" dirty="0"/>
              <a:t>1</a:t>
            </a:r>
            <a:r>
              <a:rPr lang="cs-CZ" dirty="0"/>
              <a:t>H, </a:t>
            </a:r>
            <a:r>
              <a:rPr lang="cs-CZ" baseline="30000" dirty="0"/>
              <a:t>6</a:t>
            </a:r>
            <a:r>
              <a:rPr lang="cs-CZ" baseline="-25000" dirty="0"/>
              <a:t>3</a:t>
            </a:r>
            <a:r>
              <a:rPr lang="cs-CZ" dirty="0"/>
              <a:t>Li, </a:t>
            </a:r>
            <a:r>
              <a:rPr lang="cs-CZ" baseline="30000" dirty="0"/>
              <a:t>10</a:t>
            </a:r>
            <a:r>
              <a:rPr lang="cs-CZ" baseline="-25000" dirty="0"/>
              <a:t>5</a:t>
            </a:r>
            <a:r>
              <a:rPr lang="cs-CZ" dirty="0"/>
              <a:t>B a </a:t>
            </a:r>
            <a:r>
              <a:rPr lang="cs-CZ" baseline="30000" dirty="0"/>
              <a:t>14</a:t>
            </a:r>
            <a:r>
              <a:rPr lang="cs-CZ" baseline="-25000" dirty="0"/>
              <a:t>7</a:t>
            </a:r>
            <a:r>
              <a:rPr lang="cs-CZ" dirty="0"/>
              <a:t>N.</a:t>
            </a:r>
          </a:p>
          <a:p>
            <a:pPr>
              <a:lnSpc>
                <a:spcPct val="120000"/>
              </a:lnSpc>
              <a:spcBef>
                <a:spcPts val="500"/>
              </a:spcBef>
            </a:pPr>
            <a:r>
              <a:rPr lang="cs-CZ" b="1" dirty="0"/>
              <a:t>Sudé</a:t>
            </a:r>
            <a:r>
              <a:rPr lang="cs-CZ" dirty="0"/>
              <a:t> prvky </a:t>
            </a:r>
            <a:r>
              <a:rPr lang="cs-CZ" u="sng" dirty="0"/>
              <a:t>mají více izotopů</a:t>
            </a:r>
          </a:p>
          <a:p>
            <a:pPr>
              <a:lnSpc>
                <a:spcPct val="120000"/>
              </a:lnSpc>
              <a:spcBef>
                <a:spcPts val="500"/>
              </a:spcBef>
            </a:pPr>
            <a:endParaRPr lang="cs-CZ" dirty="0"/>
          </a:p>
          <a:p>
            <a:pPr>
              <a:lnSpc>
                <a:spcPct val="120000"/>
              </a:lnSpc>
              <a:spcBef>
                <a:spcPts val="500"/>
              </a:spcBef>
            </a:pPr>
            <a:endParaRPr lang="cs-CZ" dirty="0"/>
          </a:p>
          <a:p>
            <a:pPr>
              <a:lnSpc>
                <a:spcPct val="120000"/>
              </a:lnSpc>
              <a:spcBef>
                <a:spcPts val="500"/>
              </a:spcBef>
            </a:pPr>
            <a:endParaRPr lang="cs-CZ" dirty="0"/>
          </a:p>
          <a:p>
            <a:pPr>
              <a:lnSpc>
                <a:spcPct val="120000"/>
              </a:lnSpc>
              <a:spcBef>
                <a:spcPts val="500"/>
              </a:spcBef>
            </a:pPr>
            <a:endParaRPr lang="cs-CZ" dirty="0"/>
          </a:p>
          <a:p>
            <a:pPr>
              <a:lnSpc>
                <a:spcPct val="120000"/>
              </a:lnSpc>
              <a:spcBef>
                <a:spcPts val="500"/>
              </a:spcBef>
            </a:pPr>
            <a:r>
              <a:rPr lang="cs-CZ" dirty="0"/>
              <a:t>Hladinový model též dobře </a:t>
            </a:r>
            <a:r>
              <a:rPr lang="cs-CZ" u="sng" dirty="0"/>
              <a:t>vysvětluje excitaci a </a:t>
            </a:r>
            <a:r>
              <a:rPr lang="cs-CZ" u="sng" dirty="0" err="1"/>
              <a:t>deexcitaci</a:t>
            </a:r>
            <a:r>
              <a:rPr lang="cs-CZ" u="sng" dirty="0"/>
              <a:t> jádra </a:t>
            </a:r>
            <a:r>
              <a:rPr lang="cs-CZ" dirty="0">
                <a:sym typeface="Wingdings" panose="05000000000000000000" pitchFamily="2" charset="2"/>
              </a:rPr>
              <a:t>vyzářením záření gama </a:t>
            </a:r>
            <a:r>
              <a:rPr lang="cs-CZ" u="sng" dirty="0"/>
              <a:t>                                   </a:t>
            </a:r>
            <a:r>
              <a:rPr lang="cs-CZ" dirty="0">
                <a:sym typeface="Wingdings" panose="05000000000000000000" pitchFamily="2" charset="2"/>
              </a:rPr>
              <a:t> obdoba s elektronovým obalem, kde však rozdíly mezi orbitaly (energetickými hladinami) činí řádově pouze </a:t>
            </a:r>
            <a:r>
              <a:rPr lang="cs-CZ" dirty="0" err="1">
                <a:sym typeface="Wingdings" panose="05000000000000000000" pitchFamily="2" charset="2"/>
              </a:rPr>
              <a:t>eV</a:t>
            </a:r>
            <a:r>
              <a:rPr lang="cs-CZ" dirty="0">
                <a:sym typeface="Wingdings" panose="05000000000000000000" pitchFamily="2" charset="2"/>
              </a:rPr>
              <a:t> (viditelné světlo a UV); v případě jádra se jedná o 10</a:t>
            </a:r>
            <a:r>
              <a:rPr lang="cs-CZ" baseline="30000" dirty="0">
                <a:sym typeface="Wingdings" panose="05000000000000000000" pitchFamily="2" charset="2"/>
              </a:rPr>
              <a:t>3</a:t>
            </a:r>
            <a:r>
              <a:rPr lang="cs-CZ" dirty="0">
                <a:sym typeface="Wingdings" panose="05000000000000000000" pitchFamily="2" charset="2"/>
              </a:rPr>
              <a:t> – 10</a:t>
            </a:r>
            <a:r>
              <a:rPr lang="cs-CZ" baseline="30000" dirty="0">
                <a:sym typeface="Wingdings" panose="05000000000000000000" pitchFamily="2" charset="2"/>
              </a:rPr>
              <a:t>6</a:t>
            </a:r>
            <a:r>
              <a:rPr lang="cs-CZ" dirty="0">
                <a:sym typeface="Wingdings" panose="05000000000000000000" pitchFamily="2" charset="2"/>
              </a:rPr>
              <a:t> </a:t>
            </a:r>
            <a:r>
              <a:rPr lang="cs-CZ" dirty="0" err="1">
                <a:sym typeface="Wingdings" panose="05000000000000000000" pitchFamily="2" charset="2"/>
              </a:rPr>
              <a:t>eV</a:t>
            </a:r>
            <a:r>
              <a:rPr lang="cs-CZ" dirty="0">
                <a:sym typeface="Wingdings" panose="05000000000000000000" pitchFamily="2" charset="2"/>
              </a:rPr>
              <a:t> (</a:t>
            </a:r>
            <a:r>
              <a:rPr lang="cs-CZ" dirty="0">
                <a:latin typeface="Symbol" pitchFamily="18" charset="2"/>
                <a:sym typeface="Wingdings" panose="05000000000000000000" pitchFamily="2" charset="2"/>
              </a:rPr>
              <a:t>g</a:t>
            </a:r>
            <a:r>
              <a:rPr lang="cs-CZ" dirty="0">
                <a:sym typeface="Wingdings" panose="05000000000000000000" pitchFamily="2" charset="2"/>
              </a:rPr>
              <a:t>-záření)</a:t>
            </a:r>
          </a:p>
          <a:p>
            <a:pPr>
              <a:lnSpc>
                <a:spcPct val="120000"/>
              </a:lnSpc>
              <a:spcBef>
                <a:spcPts val="500"/>
              </a:spcBef>
            </a:pPr>
            <a:r>
              <a:rPr lang="cs-CZ" u="sng" dirty="0">
                <a:sym typeface="Wingdings" panose="05000000000000000000" pitchFamily="2" charset="2"/>
              </a:rPr>
              <a:t>Spin sudých jader </a:t>
            </a:r>
            <a:r>
              <a:rPr lang="cs-CZ" dirty="0">
                <a:sym typeface="Wingdings" panose="05000000000000000000" pitchFamily="2" charset="2"/>
              </a:rPr>
              <a:t>(</a:t>
            </a:r>
            <a:r>
              <a:rPr lang="cs-CZ" b="1" dirty="0">
                <a:sym typeface="Wingdings" panose="05000000000000000000" pitchFamily="2" charset="2"/>
              </a:rPr>
              <a:t>sudé A</a:t>
            </a:r>
            <a:r>
              <a:rPr lang="cs-CZ" dirty="0">
                <a:sym typeface="Wingdings" panose="05000000000000000000" pitchFamily="2" charset="2"/>
              </a:rPr>
              <a:t>) je </a:t>
            </a:r>
            <a:r>
              <a:rPr lang="cs-CZ" b="1" dirty="0">
                <a:sym typeface="Wingdings" panose="05000000000000000000" pitchFamily="2" charset="2"/>
              </a:rPr>
              <a:t>0</a:t>
            </a:r>
            <a:r>
              <a:rPr lang="cs-CZ" dirty="0">
                <a:sym typeface="Wingdings" panose="05000000000000000000" pitchFamily="2" charset="2"/>
              </a:rPr>
              <a:t> nebo </a:t>
            </a:r>
            <a:r>
              <a:rPr lang="cs-CZ" b="1" dirty="0">
                <a:sym typeface="Wingdings" panose="05000000000000000000" pitchFamily="2" charset="2"/>
              </a:rPr>
              <a:t>celé číslo</a:t>
            </a:r>
            <a:r>
              <a:rPr lang="cs-CZ" dirty="0">
                <a:sym typeface="Wingdings" panose="05000000000000000000" pitchFamily="2" charset="2"/>
              </a:rPr>
              <a:t>,</a:t>
            </a:r>
          </a:p>
          <a:p>
            <a:pPr>
              <a:lnSpc>
                <a:spcPct val="120000"/>
              </a:lnSpc>
              <a:spcBef>
                <a:spcPts val="500"/>
              </a:spcBef>
            </a:pPr>
            <a:r>
              <a:rPr lang="cs-CZ" u="sng" dirty="0">
                <a:sym typeface="Wingdings" panose="05000000000000000000" pitchFamily="2" charset="2"/>
              </a:rPr>
              <a:t>Spin lichých jader </a:t>
            </a:r>
            <a:r>
              <a:rPr lang="cs-CZ" dirty="0">
                <a:sym typeface="Wingdings" panose="05000000000000000000" pitchFamily="2" charset="2"/>
              </a:rPr>
              <a:t>je </a:t>
            </a:r>
            <a:r>
              <a:rPr lang="cs-CZ" b="1" dirty="0">
                <a:sym typeface="Wingdings" panose="05000000000000000000" pitchFamily="2" charset="2"/>
              </a:rPr>
              <a:t>½</a:t>
            </a:r>
            <a:r>
              <a:rPr lang="cs-CZ" dirty="0">
                <a:sym typeface="Wingdings" panose="05000000000000000000" pitchFamily="2" charset="2"/>
              </a:rPr>
              <a:t> nebo </a:t>
            </a:r>
            <a:r>
              <a:rPr lang="cs-CZ" b="1" dirty="0">
                <a:sym typeface="Wingdings" panose="05000000000000000000" pitchFamily="2" charset="2"/>
              </a:rPr>
              <a:t>3/2     </a:t>
            </a:r>
            <a:endParaRPr lang="cs-CZ" b="1" dirty="0"/>
          </a:p>
          <a:p>
            <a:pPr>
              <a:lnSpc>
                <a:spcPct val="120000"/>
              </a:lnSpc>
            </a:pPr>
            <a:endParaRPr lang="cs-CZ" dirty="0"/>
          </a:p>
          <a:p>
            <a:pPr>
              <a:lnSpc>
                <a:spcPct val="120000"/>
              </a:lnSpc>
            </a:pPr>
            <a:endParaRPr lang="cs-CZ" dirty="0"/>
          </a:p>
        </p:txBody>
      </p:sp>
      <p:pic>
        <p:nvPicPr>
          <p:cNvPr id="4" name="Obrázek 3"/>
          <p:cNvPicPr>
            <a:picLocks noChangeAspect="1"/>
          </p:cNvPicPr>
          <p:nvPr/>
        </p:nvPicPr>
        <p:blipFill>
          <a:blip r:embed="rId2" cstate="print"/>
          <a:stretch>
            <a:fillRect/>
          </a:stretch>
        </p:blipFill>
        <p:spPr>
          <a:xfrm>
            <a:off x="2242458" y="3251908"/>
            <a:ext cx="7451766" cy="988135"/>
          </a:xfrm>
          <a:prstGeom prst="rect">
            <a:avLst/>
          </a:prstGeom>
        </p:spPr>
      </p:pic>
      <p:sp>
        <p:nvSpPr>
          <p:cNvPr id="5" name="Ovál 4">
            <a:extLst>
              <a:ext uri="{FF2B5EF4-FFF2-40B4-BE49-F238E27FC236}">
                <a16:creationId xmlns:a16="http://schemas.microsoft.com/office/drawing/2014/main" id="{DC1EF44A-40A8-409E-8565-85F3563D569E}"/>
              </a:ext>
            </a:extLst>
          </p:cNvPr>
          <p:cNvSpPr/>
          <p:nvPr/>
        </p:nvSpPr>
        <p:spPr>
          <a:xfrm>
            <a:off x="4247148" y="3141388"/>
            <a:ext cx="727911" cy="12091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6" name="Ovál 5">
            <a:extLst>
              <a:ext uri="{FF2B5EF4-FFF2-40B4-BE49-F238E27FC236}">
                <a16:creationId xmlns:a16="http://schemas.microsoft.com/office/drawing/2014/main" id="{F75F96E1-13A2-4EED-A27F-37F440A1C548}"/>
              </a:ext>
            </a:extLst>
          </p:cNvPr>
          <p:cNvSpPr/>
          <p:nvPr/>
        </p:nvSpPr>
        <p:spPr>
          <a:xfrm>
            <a:off x="6072691" y="3095267"/>
            <a:ext cx="727911" cy="12091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
        <p:nvSpPr>
          <p:cNvPr id="7" name="Ovál 6">
            <a:extLst>
              <a:ext uri="{FF2B5EF4-FFF2-40B4-BE49-F238E27FC236}">
                <a16:creationId xmlns:a16="http://schemas.microsoft.com/office/drawing/2014/main" id="{ED8BBE8B-B0CF-48CE-81B4-5E9427C783DD}"/>
              </a:ext>
            </a:extLst>
          </p:cNvPr>
          <p:cNvSpPr/>
          <p:nvPr/>
        </p:nvSpPr>
        <p:spPr>
          <a:xfrm>
            <a:off x="7822533" y="3124487"/>
            <a:ext cx="727911" cy="12091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noFill/>
            </a:endParaRPr>
          </a:p>
        </p:txBody>
      </p:sp>
    </p:spTree>
    <p:extLst>
      <p:ext uri="{BB962C8B-B14F-4D97-AF65-F5344CB8AC3E}">
        <p14:creationId xmlns:p14="http://schemas.microsoft.com/office/powerpoint/2010/main" val="28297140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85309" y="534391"/>
            <a:ext cx="11123406" cy="5642573"/>
          </a:xfrm>
        </p:spPr>
        <p:txBody>
          <a:bodyPr>
            <a:normAutofit/>
          </a:bodyPr>
          <a:lstStyle/>
          <a:p>
            <a:r>
              <a:rPr lang="cs-CZ" sz="2200" u="sng" dirty="0">
                <a:solidFill>
                  <a:srgbClr val="FF0000"/>
                </a:solidFill>
              </a:rPr>
              <a:t>Čím těžší jádro, tím více má různých isotopů</a:t>
            </a:r>
            <a:r>
              <a:rPr lang="cs-CZ" sz="2200" dirty="0"/>
              <a:t>, z nichž jen některé jsou stabilní (většina je radioaktivních). </a:t>
            </a:r>
          </a:p>
          <a:p>
            <a:r>
              <a:rPr lang="cs-CZ" sz="2200" b="1" dirty="0"/>
              <a:t>Posledními stabilními jádry jsou olovo </a:t>
            </a:r>
            <a:r>
              <a:rPr lang="cs-CZ" sz="2200" b="1" baseline="30000" dirty="0"/>
              <a:t>208</a:t>
            </a:r>
            <a:r>
              <a:rPr lang="cs-CZ" sz="2200" b="1" dirty="0"/>
              <a:t>Pb</a:t>
            </a:r>
            <a:r>
              <a:rPr lang="cs-CZ" sz="2200" b="1" baseline="-25000" dirty="0"/>
              <a:t>82</a:t>
            </a:r>
            <a:r>
              <a:rPr lang="cs-CZ" sz="2200" dirty="0"/>
              <a:t> a prakticky i vizmut </a:t>
            </a:r>
            <a:r>
              <a:rPr lang="cs-CZ" sz="2200" b="1" baseline="30000" dirty="0"/>
              <a:t>209</a:t>
            </a:r>
            <a:r>
              <a:rPr lang="cs-CZ" sz="2200" b="1" baseline="-25000" dirty="0"/>
              <a:t>83</a:t>
            </a:r>
            <a:r>
              <a:rPr lang="cs-CZ" sz="2200" b="1" dirty="0"/>
              <a:t>Bi</a:t>
            </a:r>
            <a:r>
              <a:rPr lang="cs-CZ" sz="2200" dirty="0"/>
              <a:t> všechna těžší jádra jsou již radioaktivní</a:t>
            </a:r>
          </a:p>
          <a:p>
            <a:r>
              <a:rPr lang="cs-CZ" sz="2200" b="1" dirty="0"/>
              <a:t>Oblast jader uranových (</a:t>
            </a:r>
            <a:r>
              <a:rPr lang="cs-CZ" sz="2200" b="1" baseline="30000" dirty="0"/>
              <a:t>235,238</a:t>
            </a:r>
            <a:r>
              <a:rPr lang="cs-CZ" sz="2200" b="1" baseline="-25000" dirty="0"/>
              <a:t>92</a:t>
            </a:r>
            <a:r>
              <a:rPr lang="cs-CZ" sz="2200" b="1" dirty="0"/>
              <a:t>U a další isotopy) </a:t>
            </a:r>
          </a:p>
          <a:p>
            <a:r>
              <a:rPr lang="cs-CZ" sz="2200" dirty="0"/>
              <a:t>a </a:t>
            </a:r>
            <a:r>
              <a:rPr lang="cs-CZ" sz="2200" b="1" dirty="0"/>
              <a:t>transuranových</a:t>
            </a:r>
            <a:r>
              <a:rPr lang="cs-CZ" sz="2200" dirty="0"/>
              <a:t> (plutonium, americium, kalifornium, einsteinium, fermium, mendělejevium ... Uměle připravené prvky se Z 93 – 106). </a:t>
            </a:r>
          </a:p>
          <a:p>
            <a:r>
              <a:rPr lang="cs-CZ" sz="2200" b="1" dirty="0"/>
              <a:t>Nejtěžší známá jádra </a:t>
            </a:r>
            <a:r>
              <a:rPr lang="cs-CZ" sz="2200" dirty="0"/>
              <a:t>(jako je </a:t>
            </a:r>
            <a:r>
              <a:rPr lang="cs-CZ" sz="2200" baseline="30000" dirty="0"/>
              <a:t>258</a:t>
            </a:r>
            <a:r>
              <a:rPr lang="cs-CZ" sz="2200" baseline="-25000" dirty="0"/>
              <a:t>103</a:t>
            </a:r>
            <a:r>
              <a:rPr lang="cs-CZ" sz="2200" dirty="0"/>
              <a:t>Lw – </a:t>
            </a:r>
            <a:r>
              <a:rPr lang="cs-CZ" sz="2200" b="1" dirty="0"/>
              <a:t>Lawrencium -   </a:t>
            </a:r>
            <a:r>
              <a:rPr lang="cs-CZ" sz="2200" dirty="0"/>
              <a:t>a vyšší) se již rozpadají natolik rychle po jejich umělém vyrobení, že je obtížné jejich existenci vůbec prokázat. </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5454" y="4057228"/>
            <a:ext cx="2651030" cy="2651030"/>
          </a:xfrm>
          <a:prstGeom prst="rect">
            <a:avLst/>
          </a:prstGeom>
        </p:spPr>
      </p:pic>
      <p:pic>
        <p:nvPicPr>
          <p:cNvPr id="7" name="Obrázek 6" descr="Obsah obrázku stůl&#10;&#10;Popis byl vytvořen automaticky">
            <a:extLst>
              <a:ext uri="{FF2B5EF4-FFF2-40B4-BE49-F238E27FC236}">
                <a16:creationId xmlns:a16="http://schemas.microsoft.com/office/drawing/2014/main" id="{A7E3AE0D-72D6-4B44-9A56-B496657A2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493" y="4057228"/>
            <a:ext cx="4320208" cy="2496745"/>
          </a:xfrm>
          <a:prstGeom prst="rect">
            <a:avLst/>
          </a:prstGeom>
        </p:spPr>
      </p:pic>
    </p:spTree>
    <p:extLst>
      <p:ext uri="{BB962C8B-B14F-4D97-AF65-F5344CB8AC3E}">
        <p14:creationId xmlns:p14="http://schemas.microsoft.com/office/powerpoint/2010/main" val="36878291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838200" y="142539"/>
            <a:ext cx="10515600" cy="1325563"/>
          </a:xfrm>
        </p:spPr>
        <p:txBody>
          <a:bodyPr/>
          <a:lstStyle/>
          <a:p>
            <a:pPr eaLnBrk="1" hangingPunct="1"/>
            <a:r>
              <a:rPr lang="cs-CZ" altLang="cs-CZ" sz="4000" b="1" dirty="0"/>
              <a:t>Stabilita jader - SHRNUTÍ</a:t>
            </a:r>
          </a:p>
        </p:txBody>
      </p:sp>
      <p:sp>
        <p:nvSpPr>
          <p:cNvPr id="2052" name="Rectangle 3"/>
          <p:cNvSpPr>
            <a:spLocks noGrp="1" noChangeArrowheads="1"/>
          </p:cNvSpPr>
          <p:nvPr>
            <p:ph type="body" sz="half" idx="1"/>
          </p:nvPr>
        </p:nvSpPr>
        <p:spPr>
          <a:xfrm>
            <a:off x="1100889" y="1359566"/>
            <a:ext cx="10882563" cy="2568742"/>
          </a:xfrm>
        </p:spPr>
        <p:txBody>
          <a:bodyPr>
            <a:normAutofit/>
          </a:bodyPr>
          <a:lstStyle/>
          <a:p>
            <a:pPr marL="457200" indent="-457200" eaLnBrk="1" hangingPunct="1">
              <a:lnSpc>
                <a:spcPct val="80000"/>
              </a:lnSpc>
              <a:buFont typeface="+mj-lt"/>
              <a:buAutoNum type="arabicPeriod"/>
            </a:pPr>
            <a:r>
              <a:rPr lang="cs-CZ" altLang="cs-CZ" sz="2000" dirty="0"/>
              <a:t>Závisí na </a:t>
            </a:r>
            <a:r>
              <a:rPr lang="cs-CZ" altLang="cs-CZ" sz="2000" b="1" dirty="0"/>
              <a:t>vazebné energii, vztažené na jeden nukleon </a:t>
            </a:r>
            <a:r>
              <a:rPr lang="cs-CZ" altLang="cs-CZ" sz="2000" dirty="0"/>
              <a:t>(nejvyšší pro </a:t>
            </a:r>
            <a:r>
              <a:rPr lang="cs-CZ" altLang="cs-CZ" sz="2000" i="1" dirty="0"/>
              <a:t>Z</a:t>
            </a:r>
            <a:r>
              <a:rPr lang="cs-CZ" altLang="cs-CZ" sz="2000" dirty="0"/>
              <a:t> = 14 – 50,                              </a:t>
            </a:r>
            <a:r>
              <a:rPr lang="cs-CZ" altLang="cs-CZ" sz="2000" baseline="30000" dirty="0"/>
              <a:t>56</a:t>
            </a:r>
            <a:r>
              <a:rPr lang="cs-CZ" altLang="cs-CZ" sz="2000" baseline="-25000" dirty="0"/>
              <a:t>26</a:t>
            </a:r>
            <a:r>
              <a:rPr lang="cs-CZ" altLang="cs-CZ" sz="2000" dirty="0"/>
              <a:t>Fe má nejvyšší </a:t>
            </a:r>
            <a:r>
              <a:rPr lang="el-GR" sz="2000" b="1" dirty="0">
                <a:solidFill>
                  <a:srgbClr val="0070C0"/>
                </a:solidFill>
              </a:rPr>
              <a:t>ε</a:t>
            </a:r>
            <a:r>
              <a:rPr lang="cs-CZ" altLang="cs-CZ" sz="2000" dirty="0"/>
              <a:t> a láme „křivku stability“)</a:t>
            </a:r>
          </a:p>
          <a:p>
            <a:pPr marL="457200" indent="-457200">
              <a:lnSpc>
                <a:spcPct val="80000"/>
              </a:lnSpc>
              <a:buFont typeface="+mj-lt"/>
              <a:buAutoNum type="arabicPeriod" startAt="2"/>
            </a:pPr>
            <a:r>
              <a:rPr lang="cs-CZ" altLang="cs-CZ" sz="2000" dirty="0"/>
              <a:t>Nahromadění </a:t>
            </a:r>
            <a:r>
              <a:rPr lang="cs-CZ" altLang="cs-CZ" sz="2000" b="1" dirty="0"/>
              <a:t>61 a více protonů v jádře </a:t>
            </a:r>
            <a:r>
              <a:rPr lang="cs-CZ" altLang="cs-CZ" sz="2000" dirty="0">
                <a:cs typeface="Arial" panose="020B0604020202020204" pitchFamily="34" charset="0"/>
              </a:rPr>
              <a:t>→ pravděpodobně </a:t>
            </a:r>
            <a:r>
              <a:rPr lang="cs-CZ" altLang="cs-CZ" sz="2000" u="sng" dirty="0">
                <a:cs typeface="Arial" panose="020B0604020202020204" pitchFamily="34" charset="0"/>
              </a:rPr>
              <a:t>destabilizace</a:t>
            </a:r>
            <a:r>
              <a:rPr lang="cs-CZ" altLang="cs-CZ" sz="2000" dirty="0">
                <a:cs typeface="Arial" panose="020B0604020202020204" pitchFamily="34" charset="0"/>
              </a:rPr>
              <a:t> jádra (příliš mnoho kladného náboje, který neutrony nedokáží kompenzovat); </a:t>
            </a:r>
          </a:p>
          <a:p>
            <a:pPr marL="457200" indent="-457200">
              <a:lnSpc>
                <a:spcPct val="80000"/>
              </a:lnSpc>
              <a:buFont typeface="+mj-lt"/>
              <a:buAutoNum type="arabicPeriod" startAt="2"/>
            </a:pPr>
            <a:r>
              <a:rPr lang="cs-CZ" altLang="cs-CZ" sz="2000" dirty="0">
                <a:cs typeface="Arial" panose="020B0604020202020204" pitchFamily="34" charset="0"/>
              </a:rPr>
              <a:t>prvky se </a:t>
            </a:r>
            <a:r>
              <a:rPr lang="cs-CZ" altLang="cs-CZ" sz="2000" i="1" dirty="0">
                <a:solidFill>
                  <a:srgbClr val="FF0000"/>
                </a:solidFill>
                <a:cs typeface="Arial" panose="020B0604020202020204" pitchFamily="34" charset="0"/>
              </a:rPr>
              <a:t>Z</a:t>
            </a:r>
            <a:r>
              <a:rPr lang="cs-CZ" altLang="cs-CZ" sz="2000" dirty="0">
                <a:solidFill>
                  <a:srgbClr val="FF0000"/>
                </a:solidFill>
                <a:cs typeface="Arial" panose="020B0604020202020204" pitchFamily="34" charset="0"/>
              </a:rPr>
              <a:t> &gt; 83 </a:t>
            </a:r>
            <a:r>
              <a:rPr lang="cs-CZ" altLang="cs-CZ" sz="2000" u="sng" dirty="0">
                <a:cs typeface="Arial" panose="020B0604020202020204" pitchFamily="34" charset="0"/>
              </a:rPr>
              <a:t>pouze radioaktivní </a:t>
            </a:r>
            <a:r>
              <a:rPr lang="cs-CZ" altLang="cs-CZ" sz="2000" dirty="0">
                <a:cs typeface="Arial" panose="020B0604020202020204" pitchFamily="34" charset="0"/>
              </a:rPr>
              <a:t>isotopy</a:t>
            </a:r>
          </a:p>
          <a:p>
            <a:pPr marL="457200" indent="-457200">
              <a:lnSpc>
                <a:spcPct val="80000"/>
              </a:lnSpc>
              <a:buFont typeface="+mj-lt"/>
              <a:buAutoNum type="arabicPeriod" startAt="2"/>
            </a:pPr>
            <a:r>
              <a:rPr lang="cs-CZ" altLang="cs-CZ" sz="2000" dirty="0"/>
              <a:t>Významný poměr </a:t>
            </a:r>
            <a:r>
              <a:rPr lang="cs-CZ" altLang="cs-CZ" sz="2000" i="1" dirty="0"/>
              <a:t>N/Z</a:t>
            </a:r>
            <a:r>
              <a:rPr lang="cs-CZ" altLang="cs-CZ" sz="2000" dirty="0"/>
              <a:t> (pro většinu nuklidů </a:t>
            </a:r>
            <a:r>
              <a:rPr lang="cs-CZ" altLang="cs-CZ" sz="2000" i="1" dirty="0"/>
              <a:t>N/Z</a:t>
            </a:r>
            <a:r>
              <a:rPr lang="cs-CZ" altLang="cs-CZ" sz="2000" dirty="0"/>
              <a:t> = 1,0 – 1,6)</a:t>
            </a:r>
          </a:p>
          <a:p>
            <a:pPr marL="457200" indent="-457200">
              <a:lnSpc>
                <a:spcPct val="80000"/>
              </a:lnSpc>
              <a:buFont typeface="+mj-lt"/>
              <a:buAutoNum type="arabicPeriod" startAt="2"/>
            </a:pPr>
            <a:r>
              <a:rPr lang="cs-CZ" altLang="cs-CZ" sz="2000" dirty="0"/>
              <a:t>Rozdíly v závislosti na tom, zda jsou </a:t>
            </a:r>
            <a:r>
              <a:rPr lang="cs-CZ" altLang="cs-CZ" sz="2000" i="1" dirty="0"/>
              <a:t>N</a:t>
            </a:r>
            <a:r>
              <a:rPr lang="cs-CZ" altLang="cs-CZ" sz="2000" dirty="0"/>
              <a:t> a </a:t>
            </a:r>
            <a:r>
              <a:rPr lang="cs-CZ" altLang="cs-CZ" sz="2000" i="1" dirty="0"/>
              <a:t>Z</a:t>
            </a:r>
            <a:r>
              <a:rPr lang="cs-CZ" altLang="cs-CZ" sz="2000" dirty="0"/>
              <a:t> sudá či lichá čísla</a:t>
            </a:r>
          </a:p>
          <a:p>
            <a:pPr eaLnBrk="1" hangingPunct="1">
              <a:lnSpc>
                <a:spcPct val="80000"/>
              </a:lnSpc>
            </a:pPr>
            <a:endParaRPr lang="cs-CZ" altLang="cs-CZ" sz="2000" dirty="0"/>
          </a:p>
        </p:txBody>
      </p:sp>
      <p:sp>
        <p:nvSpPr>
          <p:cNvPr id="2053" name="Rectangle 4"/>
          <p:cNvSpPr>
            <a:spLocks noGrp="1" noChangeArrowheads="1"/>
          </p:cNvSpPr>
          <p:nvPr>
            <p:ph type="body" sz="half" idx="2"/>
          </p:nvPr>
        </p:nvSpPr>
        <p:spPr>
          <a:xfrm>
            <a:off x="1161047" y="5275845"/>
            <a:ext cx="9256129" cy="1203157"/>
          </a:xfrm>
        </p:spPr>
        <p:txBody>
          <a:bodyPr>
            <a:normAutofit/>
          </a:bodyPr>
          <a:lstStyle/>
          <a:p>
            <a:pPr marL="457200" indent="-457200" eaLnBrk="1" hangingPunct="1">
              <a:lnSpc>
                <a:spcPct val="100000"/>
              </a:lnSpc>
              <a:buFont typeface="+mj-lt"/>
              <a:buAutoNum type="arabicPeriod" startAt="6"/>
            </a:pPr>
            <a:r>
              <a:rPr lang="cs-CZ" altLang="cs-CZ" sz="2000" dirty="0">
                <a:cs typeface="Arial" panose="020B0604020202020204" pitchFamily="34" charset="0"/>
              </a:rPr>
              <a:t>Vliv obsazenosti energetických hladin jádra protony a neutrony:                                   Atomová jádra s 2, 8, 20, 28, 50, 82 a 126 protony nebo neutrony jsou neobvykle stabilní – </a:t>
            </a:r>
            <a:r>
              <a:rPr lang="cs-CZ" altLang="cs-CZ" sz="2000" b="1" i="1" dirty="0">
                <a:cs typeface="Arial" panose="020B0604020202020204" pitchFamily="34" charset="0"/>
              </a:rPr>
              <a:t>magická čísla </a:t>
            </a:r>
            <a:r>
              <a:rPr lang="cs-CZ" altLang="cs-CZ" sz="2000" dirty="0">
                <a:cs typeface="Arial" panose="020B0604020202020204" pitchFamily="34" charset="0"/>
              </a:rPr>
              <a:t>– </a:t>
            </a:r>
            <a:r>
              <a:rPr lang="cs-CZ" altLang="cs-CZ" sz="2000" baseline="-25000" dirty="0">
                <a:cs typeface="Arial" panose="020B0604020202020204" pitchFamily="34" charset="0"/>
              </a:rPr>
              <a:t>20</a:t>
            </a:r>
            <a:r>
              <a:rPr lang="cs-CZ" altLang="cs-CZ" sz="2000" dirty="0">
                <a:cs typeface="Arial" panose="020B0604020202020204" pitchFamily="34" charset="0"/>
              </a:rPr>
              <a:t>Ca: 6 stabilních isotopů</a:t>
            </a:r>
            <a:endParaRPr lang="cs-CZ" altLang="cs-CZ" sz="2000" b="1" i="1" dirty="0">
              <a:cs typeface="Arial" panose="020B0604020202020204" pitchFamily="34" charset="0"/>
            </a:endParaRPr>
          </a:p>
        </p:txBody>
      </p:sp>
      <p:graphicFrame>
        <p:nvGraphicFramePr>
          <p:cNvPr id="2050" name="Object 283"/>
          <p:cNvGraphicFramePr>
            <a:graphicFrameLocks noChangeAspect="1"/>
          </p:cNvGraphicFramePr>
          <p:nvPr>
            <p:extLst>
              <p:ext uri="{D42A27DB-BD31-4B8C-83A1-F6EECF244321}">
                <p14:modId xmlns:p14="http://schemas.microsoft.com/office/powerpoint/2010/main" val="160848924"/>
              </p:ext>
            </p:extLst>
          </p:nvPr>
        </p:nvGraphicFramePr>
        <p:xfrm>
          <a:off x="3707565" y="3744621"/>
          <a:ext cx="4464050" cy="1354138"/>
        </p:xfrm>
        <a:graphic>
          <a:graphicData uri="http://schemas.openxmlformats.org/presentationml/2006/ole">
            <mc:AlternateContent xmlns:mc="http://schemas.openxmlformats.org/markup-compatibility/2006">
              <mc:Choice xmlns:v="urn:schemas-microsoft-com:vml" Requires="v">
                <p:oleObj spid="_x0000_s18455" name="List" r:id="rId4" imgW="2773808" imgH="841110" progId="Excel.Sheet.8">
                  <p:embed/>
                </p:oleObj>
              </mc:Choice>
              <mc:Fallback>
                <p:oleObj name="List" r:id="rId4" imgW="2773808" imgH="841110" progId="Excel.Sheet.8">
                  <p:embed/>
                  <p:pic>
                    <p:nvPicPr>
                      <p:cNvPr id="2050" name="Object 2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565" y="3744621"/>
                        <a:ext cx="4464050" cy="135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Obrázek 2">
            <a:extLst>
              <a:ext uri="{FF2B5EF4-FFF2-40B4-BE49-F238E27FC236}">
                <a16:creationId xmlns:a16="http://schemas.microsoft.com/office/drawing/2014/main" id="{B727E97E-153C-4434-ABDC-BF7F60BF0C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29404" y="2815639"/>
            <a:ext cx="3296259" cy="2472194"/>
          </a:xfrm>
          <a:prstGeom prst="rect">
            <a:avLst/>
          </a:prstGeom>
        </p:spPr>
      </p:pic>
    </p:spTree>
    <p:extLst>
      <p:ext uri="{BB962C8B-B14F-4D97-AF65-F5344CB8AC3E}">
        <p14:creationId xmlns:p14="http://schemas.microsoft.com/office/powerpoint/2010/main" val="37365325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98C94856-200D-405A-AB35-F9553D46E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Nadpis 1"/>
          <p:cNvSpPr>
            <a:spLocks noGrp="1"/>
          </p:cNvSpPr>
          <p:nvPr>
            <p:ph type="title"/>
          </p:nvPr>
        </p:nvSpPr>
        <p:spPr>
          <a:xfrm>
            <a:off x="765051" y="662400"/>
            <a:ext cx="6015897" cy="1492132"/>
          </a:xfrm>
        </p:spPr>
        <p:txBody>
          <a:bodyPr anchor="t">
            <a:normAutofit/>
          </a:bodyPr>
          <a:lstStyle/>
          <a:p>
            <a:r>
              <a:rPr lang="cs-CZ" dirty="0"/>
              <a:t>STABILITA NUKLIDŮ - shrnutí</a:t>
            </a:r>
          </a:p>
        </p:txBody>
      </p:sp>
      <p:sp>
        <p:nvSpPr>
          <p:cNvPr id="3" name="Zástupný symbol pro obsah 2"/>
          <p:cNvSpPr>
            <a:spLocks noGrp="1"/>
          </p:cNvSpPr>
          <p:nvPr>
            <p:ph idx="1"/>
          </p:nvPr>
        </p:nvSpPr>
        <p:spPr>
          <a:xfrm>
            <a:off x="765051" y="2286000"/>
            <a:ext cx="6015897" cy="3844800"/>
          </a:xfrm>
        </p:spPr>
        <p:txBody>
          <a:bodyPr>
            <a:normAutofit/>
          </a:bodyPr>
          <a:lstStyle/>
          <a:p>
            <a:r>
              <a:rPr lang="cs-CZ" sz="2400" dirty="0">
                <a:solidFill>
                  <a:schemeClr val="tx1">
                    <a:alpha val="60000"/>
                  </a:schemeClr>
                </a:solidFill>
              </a:rPr>
              <a:t>V současné době je známo více než </a:t>
            </a:r>
            <a:r>
              <a:rPr lang="cs-CZ" sz="2400" b="1" dirty="0">
                <a:solidFill>
                  <a:schemeClr val="tx1">
                    <a:alpha val="60000"/>
                  </a:schemeClr>
                </a:solidFill>
              </a:rPr>
              <a:t>2600</a:t>
            </a:r>
            <a:r>
              <a:rPr lang="cs-CZ" sz="2400" dirty="0">
                <a:solidFill>
                  <a:schemeClr val="tx1">
                    <a:alpha val="60000"/>
                  </a:schemeClr>
                </a:solidFill>
              </a:rPr>
              <a:t> druhů různých jader (nuklidů), lišících se od sebe počtem protonů nebo neutronů. </a:t>
            </a:r>
          </a:p>
          <a:p>
            <a:pPr lvl="1"/>
            <a:r>
              <a:rPr lang="cs-CZ" dirty="0">
                <a:solidFill>
                  <a:schemeClr val="tx1">
                    <a:alpha val="60000"/>
                  </a:schemeClr>
                </a:solidFill>
              </a:rPr>
              <a:t>z toho </a:t>
            </a:r>
            <a:r>
              <a:rPr lang="cs-CZ" b="1" dirty="0">
                <a:solidFill>
                  <a:schemeClr val="tx1">
                    <a:alpha val="60000"/>
                  </a:schemeClr>
                </a:solidFill>
              </a:rPr>
              <a:t>stabilních</a:t>
            </a:r>
            <a:r>
              <a:rPr lang="cs-CZ" dirty="0">
                <a:solidFill>
                  <a:schemeClr val="tx1">
                    <a:alpha val="60000"/>
                  </a:schemeClr>
                </a:solidFill>
              </a:rPr>
              <a:t> jader je si </a:t>
            </a:r>
            <a:r>
              <a:rPr lang="cs-CZ" b="1" dirty="0">
                <a:solidFill>
                  <a:schemeClr val="tx1">
                    <a:alpha val="60000"/>
                  </a:schemeClr>
                </a:solidFill>
              </a:rPr>
              <a:t>270</a:t>
            </a:r>
            <a:r>
              <a:rPr lang="cs-CZ" dirty="0">
                <a:solidFill>
                  <a:schemeClr val="tx1">
                    <a:alpha val="60000"/>
                  </a:schemeClr>
                </a:solidFill>
              </a:rPr>
              <a:t>, </a:t>
            </a:r>
          </a:p>
          <a:p>
            <a:pPr lvl="1"/>
            <a:r>
              <a:rPr lang="cs-CZ" dirty="0">
                <a:solidFill>
                  <a:schemeClr val="tx1">
                    <a:alpha val="60000"/>
                  </a:schemeClr>
                </a:solidFill>
              </a:rPr>
              <a:t>ostatní jádra jsou </a:t>
            </a:r>
            <a:r>
              <a:rPr lang="cs-CZ" b="1" dirty="0">
                <a:solidFill>
                  <a:schemeClr val="tx1">
                    <a:alpha val="60000"/>
                  </a:schemeClr>
                </a:solidFill>
              </a:rPr>
              <a:t>radioaktivní</a:t>
            </a:r>
            <a:r>
              <a:rPr lang="cs-CZ" dirty="0">
                <a:solidFill>
                  <a:schemeClr val="tx1">
                    <a:alpha val="60000"/>
                  </a:schemeClr>
                </a:solidFill>
              </a:rPr>
              <a:t>. </a:t>
            </a:r>
          </a:p>
          <a:p>
            <a:r>
              <a:rPr lang="cs-CZ" sz="2400" dirty="0">
                <a:solidFill>
                  <a:schemeClr val="tx1">
                    <a:alpha val="60000"/>
                  </a:schemeClr>
                </a:solidFill>
              </a:rPr>
              <a:t>V pozemské přírodě se vyskytuje </a:t>
            </a:r>
            <a:r>
              <a:rPr lang="cs-CZ" sz="2400" b="1" dirty="0">
                <a:solidFill>
                  <a:schemeClr val="tx1">
                    <a:alpha val="60000"/>
                  </a:schemeClr>
                </a:solidFill>
              </a:rPr>
              <a:t>340</a:t>
            </a:r>
            <a:r>
              <a:rPr lang="cs-CZ" sz="2400" dirty="0">
                <a:solidFill>
                  <a:schemeClr val="tx1">
                    <a:alpha val="60000"/>
                  </a:schemeClr>
                </a:solidFill>
              </a:rPr>
              <a:t> nuklidů </a:t>
            </a:r>
          </a:p>
          <a:p>
            <a:pPr lvl="1"/>
            <a:r>
              <a:rPr lang="cs-CZ" b="1" dirty="0">
                <a:solidFill>
                  <a:schemeClr val="tx1">
                    <a:alpha val="60000"/>
                  </a:schemeClr>
                </a:solidFill>
              </a:rPr>
              <a:t>270</a:t>
            </a:r>
            <a:r>
              <a:rPr lang="cs-CZ" dirty="0">
                <a:solidFill>
                  <a:schemeClr val="tx1">
                    <a:alpha val="60000"/>
                  </a:schemeClr>
                </a:solidFill>
              </a:rPr>
              <a:t> stabilních </a:t>
            </a:r>
          </a:p>
          <a:p>
            <a:pPr lvl="1"/>
            <a:r>
              <a:rPr lang="cs-CZ" dirty="0">
                <a:solidFill>
                  <a:schemeClr val="tx1">
                    <a:alpha val="60000"/>
                  </a:schemeClr>
                </a:solidFill>
              </a:rPr>
              <a:t>a </a:t>
            </a:r>
            <a:r>
              <a:rPr lang="cs-CZ" b="1" dirty="0">
                <a:solidFill>
                  <a:schemeClr val="tx1">
                    <a:alpha val="60000"/>
                  </a:schemeClr>
                </a:solidFill>
              </a:rPr>
              <a:t>70</a:t>
            </a:r>
            <a:r>
              <a:rPr lang="cs-CZ" dirty="0">
                <a:solidFill>
                  <a:schemeClr val="tx1">
                    <a:alpha val="60000"/>
                  </a:schemeClr>
                </a:solidFill>
              </a:rPr>
              <a:t> radioaktivních. </a:t>
            </a:r>
          </a:p>
          <a:p>
            <a:pPr lvl="1"/>
            <a:endParaRPr lang="cs-CZ" sz="2000" dirty="0">
              <a:solidFill>
                <a:schemeClr val="tx1">
                  <a:alpha val="60000"/>
                </a:schemeClr>
              </a:solidFill>
            </a:endParaRPr>
          </a:p>
          <a:p>
            <a:pPr lvl="1"/>
            <a:endParaRPr lang="cs-CZ" sz="2000" dirty="0">
              <a:solidFill>
                <a:schemeClr val="tx1">
                  <a:alpha val="60000"/>
                </a:schemeClr>
              </a:solidFill>
            </a:endParaRPr>
          </a:p>
          <a:p>
            <a:pPr lvl="1"/>
            <a:endParaRPr lang="cs-CZ" sz="2000" dirty="0">
              <a:solidFill>
                <a:schemeClr val="tx1">
                  <a:alpha val="60000"/>
                </a:schemeClr>
              </a:solidFill>
            </a:endParaRPr>
          </a:p>
          <a:p>
            <a:pPr lvl="1"/>
            <a:endParaRPr lang="cs-CZ" sz="2000" dirty="0">
              <a:solidFill>
                <a:schemeClr val="tx1">
                  <a:alpha val="60000"/>
                </a:schemeClr>
              </a:solidFill>
            </a:endParaRPr>
          </a:p>
          <a:p>
            <a:pPr lvl="1"/>
            <a:endParaRPr lang="cs-CZ" sz="2000" dirty="0">
              <a:solidFill>
                <a:schemeClr val="tx1">
                  <a:alpha val="60000"/>
                </a:schemeClr>
              </a:solidFill>
            </a:endParaRPr>
          </a:p>
          <a:p>
            <a:endParaRPr lang="cs-CZ" sz="2000" dirty="0">
              <a:solidFill>
                <a:schemeClr val="tx1">
                  <a:alpha val="60000"/>
                </a:schemeClr>
              </a:solidFill>
            </a:endParaRPr>
          </a:p>
          <a:p>
            <a:endParaRPr lang="cs-CZ" sz="2000" dirty="0">
              <a:solidFill>
                <a:schemeClr val="tx1">
                  <a:alpha val="60000"/>
                </a:schemeClr>
              </a:solidFill>
            </a:endParaRPr>
          </a:p>
          <a:p>
            <a:endParaRPr lang="cs-CZ" sz="2000" dirty="0">
              <a:solidFill>
                <a:schemeClr val="tx1">
                  <a:alpha val="60000"/>
                </a:schemeClr>
              </a:solidFill>
            </a:endParaRPr>
          </a:p>
          <a:p>
            <a:endParaRPr lang="cs-CZ" sz="2000" dirty="0">
              <a:solidFill>
                <a:schemeClr val="tx1">
                  <a:alpha val="60000"/>
                </a:schemeClr>
              </a:solidFill>
            </a:endParaRPr>
          </a:p>
          <a:p>
            <a:endParaRPr lang="cs-CZ" sz="2000" dirty="0">
              <a:solidFill>
                <a:schemeClr val="tx1">
                  <a:alpha val="60000"/>
                </a:schemeClr>
              </a:solidFill>
            </a:endParaRPr>
          </a:p>
          <a:p>
            <a:endParaRPr lang="cs-CZ" sz="2000" dirty="0">
              <a:solidFill>
                <a:schemeClr val="tx1">
                  <a:alpha val="60000"/>
                </a:schemeClr>
              </a:solidFill>
            </a:endParaRPr>
          </a:p>
          <a:p>
            <a:endParaRPr lang="cs-CZ" sz="2000" dirty="0">
              <a:solidFill>
                <a:schemeClr val="tx1">
                  <a:alpha val="60000"/>
                </a:schemeClr>
              </a:solidFill>
            </a:endParaRPr>
          </a:p>
          <a:p>
            <a:endParaRPr lang="cs-CZ" sz="2000" dirty="0">
              <a:solidFill>
                <a:schemeClr val="tx1">
                  <a:alpha val="60000"/>
                </a:schemeClr>
              </a:solidFill>
            </a:endParaRPr>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l="1283" r="7" b="7"/>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p:spPr>
      </p:pic>
    </p:spTree>
    <p:extLst>
      <p:ext uri="{BB962C8B-B14F-4D97-AF65-F5344CB8AC3E}">
        <p14:creationId xmlns:p14="http://schemas.microsoft.com/office/powerpoint/2010/main" val="18253162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2" cstate="print"/>
          <a:srcRect t="3112"/>
          <a:stretch/>
        </p:blipFill>
        <p:spPr>
          <a:xfrm>
            <a:off x="620978" y="5047247"/>
            <a:ext cx="11153241" cy="1456141"/>
          </a:xfrm>
          <a:prstGeom prst="rect">
            <a:avLst/>
          </a:prstGeom>
        </p:spPr>
      </p:pic>
      <p:grpSp>
        <p:nvGrpSpPr>
          <p:cNvPr id="2" name="Skupina 1">
            <a:extLst>
              <a:ext uri="{FF2B5EF4-FFF2-40B4-BE49-F238E27FC236}">
                <a16:creationId xmlns:a16="http://schemas.microsoft.com/office/drawing/2014/main" id="{C5A1B0FC-AB04-4E55-9F77-2FC98EB60B82}"/>
              </a:ext>
            </a:extLst>
          </p:cNvPr>
          <p:cNvGrpSpPr/>
          <p:nvPr/>
        </p:nvGrpSpPr>
        <p:grpSpPr>
          <a:xfrm>
            <a:off x="268837" y="366963"/>
            <a:ext cx="11611625" cy="4656221"/>
            <a:chOff x="1524000" y="1101231"/>
            <a:chExt cx="9144000" cy="3666712"/>
          </a:xfrm>
        </p:grpSpPr>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101231"/>
              <a:ext cx="9144000" cy="3048000"/>
            </a:xfrm>
            <a:prstGeom prst="rect">
              <a:avLst/>
            </a:prstGeom>
          </p:spPr>
        </p:pic>
        <p:cxnSp>
          <p:nvCxnSpPr>
            <p:cNvPr id="13" name="Přímá spojnice se šipkou 12"/>
            <p:cNvCxnSpPr/>
            <p:nvPr/>
          </p:nvCxnSpPr>
          <p:spPr>
            <a:xfrm flipV="1">
              <a:off x="3596244" y="3788230"/>
              <a:ext cx="0" cy="45298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flipH="1" flipV="1">
              <a:off x="3351806" y="3788230"/>
              <a:ext cx="5939" cy="4529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a:off x="7307283" y="2054431"/>
              <a:ext cx="71252" cy="8075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a:off x="7313221" y="2060369"/>
              <a:ext cx="2113808" cy="11281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flipH="1" flipV="1">
              <a:off x="3501239" y="3455720"/>
              <a:ext cx="5937" cy="9797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a:off x="3507176" y="3455719"/>
              <a:ext cx="14666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5074723" y="1739735"/>
              <a:ext cx="3479735" cy="369332"/>
            </a:xfrm>
            <a:prstGeom prst="rect">
              <a:avLst/>
            </a:prstGeom>
            <a:noFill/>
          </p:spPr>
          <p:txBody>
            <a:bodyPr wrap="none" rtlCol="0">
              <a:spAutoFit/>
            </a:bodyPr>
            <a:lstStyle/>
            <a:p>
              <a:r>
                <a:rPr lang="cs-CZ" dirty="0"/>
                <a:t>Extrémně dlouhé poločasy rozpadu</a:t>
              </a:r>
            </a:p>
          </p:txBody>
        </p:sp>
        <p:cxnSp>
          <p:nvCxnSpPr>
            <p:cNvPr id="20" name="Přímá spojnice se šipkou 19"/>
            <p:cNvCxnSpPr/>
            <p:nvPr/>
          </p:nvCxnSpPr>
          <p:spPr>
            <a:xfrm flipH="1" flipV="1">
              <a:off x="3276103" y="3788230"/>
              <a:ext cx="5939" cy="4529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3556092" y="4056544"/>
              <a:ext cx="3717108" cy="369332"/>
            </a:xfrm>
            <a:prstGeom prst="rect">
              <a:avLst/>
            </a:prstGeom>
            <a:noFill/>
          </p:spPr>
          <p:txBody>
            <a:bodyPr wrap="none" rtlCol="0">
              <a:spAutoFit/>
            </a:bodyPr>
            <a:lstStyle/>
            <a:p>
              <a:r>
                <a:rPr lang="cs-CZ" dirty="0"/>
                <a:t>3 přirozené + 1 umělá rozpadová řada</a:t>
              </a:r>
            </a:p>
          </p:txBody>
        </p:sp>
        <p:sp>
          <p:nvSpPr>
            <p:cNvPr id="21" name="TextovéPole 20"/>
            <p:cNvSpPr txBox="1"/>
            <p:nvPr/>
          </p:nvSpPr>
          <p:spPr>
            <a:xfrm>
              <a:off x="3351805" y="4398611"/>
              <a:ext cx="2541914" cy="369332"/>
            </a:xfrm>
            <a:prstGeom prst="rect">
              <a:avLst/>
            </a:prstGeom>
            <a:noFill/>
          </p:spPr>
          <p:txBody>
            <a:bodyPr wrap="none" rtlCol="0">
              <a:spAutoFit/>
            </a:bodyPr>
            <a:lstStyle/>
            <a:p>
              <a:r>
                <a:rPr lang="cs-CZ" dirty="0"/>
                <a:t>Transurany – umělá jádra</a:t>
              </a:r>
            </a:p>
          </p:txBody>
        </p:sp>
        <p:cxnSp>
          <p:nvCxnSpPr>
            <p:cNvPr id="26" name="Přímá spojnice se šipkou 25"/>
            <p:cNvCxnSpPr/>
            <p:nvPr/>
          </p:nvCxnSpPr>
          <p:spPr>
            <a:xfrm flipH="1" flipV="1">
              <a:off x="2797414" y="3760733"/>
              <a:ext cx="505475" cy="4941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Obdélník 13"/>
          <p:cNvSpPr/>
          <p:nvPr/>
        </p:nvSpPr>
        <p:spPr>
          <a:xfrm>
            <a:off x="1664500" y="260051"/>
            <a:ext cx="3378476" cy="900246"/>
          </a:xfrm>
          <a:prstGeom prst="rect">
            <a:avLst/>
          </a:prstGeom>
        </p:spPr>
        <p:txBody>
          <a:bodyPr wrap="square">
            <a:spAutoFit/>
          </a:bodyPr>
          <a:lstStyle/>
          <a:p>
            <a:r>
              <a:rPr lang="cs-CZ" sz="1050" dirty="0"/>
              <a:t>Autor: Periodic_Table_Armtuk3.svg: </a:t>
            </a:r>
            <a:r>
              <a:rPr lang="cs-CZ" sz="1050" dirty="0" err="1"/>
              <a:t>Armtuk</a:t>
            </a:r>
            <a:r>
              <a:rPr lang="cs-CZ" sz="1050" dirty="0"/>
              <a:t> (talk)</a:t>
            </a:r>
            <a:r>
              <a:rPr lang="cs-CZ" sz="1050" dirty="0" err="1"/>
              <a:t>derivative</a:t>
            </a:r>
            <a:r>
              <a:rPr lang="cs-CZ" sz="1050" dirty="0"/>
              <a:t> </a:t>
            </a:r>
            <a:r>
              <a:rPr lang="cs-CZ" sz="1050" dirty="0" err="1"/>
              <a:t>work</a:t>
            </a:r>
            <a:r>
              <a:rPr lang="cs-CZ" sz="1050" dirty="0"/>
              <a:t>: </a:t>
            </a:r>
            <a:r>
              <a:rPr lang="cs-CZ" sz="1050" dirty="0" err="1"/>
              <a:t>Alessio</a:t>
            </a:r>
            <a:r>
              <a:rPr lang="cs-CZ" sz="1050" dirty="0"/>
              <a:t> </a:t>
            </a:r>
            <a:r>
              <a:rPr lang="cs-CZ" sz="1050" dirty="0" err="1"/>
              <a:t>Rolleri</a:t>
            </a:r>
            <a:r>
              <a:rPr lang="cs-CZ" sz="1050" dirty="0"/>
              <a:t> (talk)</a:t>
            </a:r>
            <a:r>
              <a:rPr lang="cs-CZ" sz="1050" dirty="0" err="1"/>
              <a:t>derivative</a:t>
            </a:r>
            <a:r>
              <a:rPr lang="cs-CZ" sz="1050" dirty="0"/>
              <a:t> </a:t>
            </a:r>
            <a:r>
              <a:rPr lang="cs-CZ" sz="1050" dirty="0" err="1"/>
              <a:t>work</a:t>
            </a:r>
            <a:r>
              <a:rPr lang="cs-CZ" sz="1050" dirty="0"/>
              <a:t>: </a:t>
            </a:r>
            <a:r>
              <a:rPr lang="cs-CZ" sz="1050" dirty="0" err="1"/>
              <a:t>Gringer</a:t>
            </a:r>
            <a:r>
              <a:rPr lang="cs-CZ" sz="1050" dirty="0"/>
              <a:t> (talk) – Periodic_Table_Armtuk3.svg, CC BY-SA 3.0, https://commons.wikimedia.org/w/index.php?curid=4281027</a:t>
            </a:r>
          </a:p>
        </p:txBody>
      </p:sp>
    </p:spTree>
    <p:extLst>
      <p:ext uri="{BB962C8B-B14F-4D97-AF65-F5344CB8AC3E}">
        <p14:creationId xmlns:p14="http://schemas.microsoft.com/office/powerpoint/2010/main" val="35865555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6606" y="1048467"/>
            <a:ext cx="10179128" cy="5445833"/>
          </a:xfrm>
        </p:spPr>
      </p:pic>
      <p:pic>
        <p:nvPicPr>
          <p:cNvPr id="6" name="Obrázek 5"/>
          <p:cNvPicPr>
            <a:picLocks noChangeAspect="1"/>
          </p:cNvPicPr>
          <p:nvPr/>
        </p:nvPicPr>
        <p:blipFill>
          <a:blip r:embed="rId3" cstate="print"/>
          <a:stretch>
            <a:fillRect/>
          </a:stretch>
        </p:blipFill>
        <p:spPr>
          <a:xfrm>
            <a:off x="2941422" y="363700"/>
            <a:ext cx="3569667" cy="2118638"/>
          </a:xfrm>
          <a:prstGeom prst="rect">
            <a:avLst/>
          </a:prstGeom>
          <a:ln>
            <a:solidFill>
              <a:schemeClr val="tx1"/>
            </a:solidFill>
          </a:ln>
        </p:spPr>
      </p:pic>
    </p:spTree>
    <p:extLst>
      <p:ext uri="{BB962C8B-B14F-4D97-AF65-F5344CB8AC3E}">
        <p14:creationId xmlns:p14="http://schemas.microsoft.com/office/powerpoint/2010/main" val="2495826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4963" y="684106"/>
            <a:ext cx="4540624" cy="1325563"/>
          </a:xfrm>
        </p:spPr>
        <p:txBody>
          <a:bodyPr>
            <a:normAutofit fontScale="90000"/>
          </a:bodyPr>
          <a:lstStyle/>
          <a:p>
            <a:r>
              <a:rPr lang="cs-CZ" dirty="0"/>
              <a:t>Přirozené radioaktivní prvky         s dlouhým T</a:t>
            </a:r>
            <a:r>
              <a:rPr lang="cs-CZ" baseline="-25000" dirty="0"/>
              <a:t>1/2</a:t>
            </a:r>
          </a:p>
        </p:txBody>
      </p:sp>
      <p:pic>
        <p:nvPicPr>
          <p:cNvPr id="4" name="Obrázek 3"/>
          <p:cNvPicPr>
            <a:picLocks noChangeAspect="1"/>
          </p:cNvPicPr>
          <p:nvPr/>
        </p:nvPicPr>
        <p:blipFill>
          <a:blip r:embed="rId2" cstate="print"/>
          <a:stretch>
            <a:fillRect/>
          </a:stretch>
        </p:blipFill>
        <p:spPr>
          <a:xfrm>
            <a:off x="4313807" y="353314"/>
            <a:ext cx="7110805" cy="2140101"/>
          </a:xfrm>
          <a:prstGeom prst="rect">
            <a:avLst/>
          </a:prstGeom>
        </p:spPr>
      </p:pic>
      <p:pic>
        <p:nvPicPr>
          <p:cNvPr id="423938" name="Picture 2" descr="Radionuklidy"/>
          <p:cNvPicPr>
            <a:picLocks noChangeAspect="1" noChangeArrowheads="1"/>
          </p:cNvPicPr>
          <p:nvPr/>
        </p:nvPicPr>
        <p:blipFill>
          <a:blip r:embed="rId3" cstate="print"/>
          <a:srcRect/>
          <a:stretch>
            <a:fillRect/>
          </a:stretch>
        </p:blipFill>
        <p:spPr bwMode="auto">
          <a:xfrm>
            <a:off x="5271238" y="2734871"/>
            <a:ext cx="6019501" cy="3639320"/>
          </a:xfrm>
          <a:prstGeom prst="rect">
            <a:avLst/>
          </a:prstGeom>
          <a:noFill/>
        </p:spPr>
      </p:pic>
      <p:sp>
        <p:nvSpPr>
          <p:cNvPr id="6" name="TextovéPole 5">
            <a:extLst>
              <a:ext uri="{FF2B5EF4-FFF2-40B4-BE49-F238E27FC236}">
                <a16:creationId xmlns:a16="http://schemas.microsoft.com/office/drawing/2014/main" id="{06D34462-2113-4C45-8E95-4DC1480305D5}"/>
              </a:ext>
            </a:extLst>
          </p:cNvPr>
          <p:cNvSpPr txBox="1"/>
          <p:nvPr/>
        </p:nvSpPr>
        <p:spPr>
          <a:xfrm>
            <a:off x="270663" y="4432365"/>
            <a:ext cx="4945026" cy="2308324"/>
          </a:xfrm>
          <a:prstGeom prst="rect">
            <a:avLst/>
          </a:prstGeom>
          <a:noFill/>
        </p:spPr>
        <p:txBody>
          <a:bodyPr wrap="square">
            <a:spAutoFit/>
          </a:bodyPr>
          <a:lstStyle/>
          <a:p>
            <a:r>
              <a:rPr lang="cs-CZ" dirty="0"/>
              <a:t>Vzhledem k tomu, že hmotnostní (nukleonové) číslo při rozpadu buď klesne o 4 nebo zůstává stejné, vyplývá z toho, že všechna atomová jádra dané rozpadové řady mají při dělení hmotnostního čísla číslem 4 vždy stejný zbytek (0, 1, 2 nebo 3). Proto existují čtyři rozpadové řady, i když jedna z nich (Neptuniová řada) zahrnuje pouze uměle vytvořená atomová jádra.</a:t>
            </a:r>
          </a:p>
        </p:txBody>
      </p:sp>
      <p:sp>
        <p:nvSpPr>
          <p:cNvPr id="8" name="TextovéPole 7">
            <a:extLst>
              <a:ext uri="{FF2B5EF4-FFF2-40B4-BE49-F238E27FC236}">
                <a16:creationId xmlns:a16="http://schemas.microsoft.com/office/drawing/2014/main" id="{360A94D7-7B11-4422-B945-CB2B1CE363DC}"/>
              </a:ext>
            </a:extLst>
          </p:cNvPr>
          <p:cNvSpPr txBox="1"/>
          <p:nvPr/>
        </p:nvSpPr>
        <p:spPr>
          <a:xfrm>
            <a:off x="384963" y="2504433"/>
            <a:ext cx="4675772" cy="1200329"/>
          </a:xfrm>
          <a:prstGeom prst="rect">
            <a:avLst/>
          </a:prstGeom>
          <a:noFill/>
        </p:spPr>
        <p:txBody>
          <a:bodyPr wrap="square">
            <a:spAutoFit/>
          </a:bodyPr>
          <a:lstStyle/>
          <a:p>
            <a:pPr>
              <a:buFont typeface="Arial" panose="020B0604020202020204" pitchFamily="34" charset="0"/>
              <a:buChar char="•"/>
            </a:pPr>
            <a:r>
              <a:rPr lang="cs-CZ" dirty="0"/>
              <a:t>Thoriová rozpadová řada, N = 4 n</a:t>
            </a:r>
          </a:p>
          <a:p>
            <a:pPr>
              <a:buFont typeface="Arial" panose="020B0604020202020204" pitchFamily="34" charset="0"/>
              <a:buChar char="•"/>
            </a:pPr>
            <a:r>
              <a:rPr lang="cs-CZ" dirty="0"/>
              <a:t>Neptuniová rozpadová řada, N = 4 n + 1</a:t>
            </a:r>
          </a:p>
          <a:p>
            <a:pPr>
              <a:buFont typeface="Arial" panose="020B0604020202020204" pitchFamily="34" charset="0"/>
              <a:buChar char="•"/>
            </a:pPr>
            <a:r>
              <a:rPr lang="cs-CZ" dirty="0"/>
              <a:t>Uran-radiová rozpadová řada, N = 4 n + 2</a:t>
            </a:r>
          </a:p>
          <a:p>
            <a:pPr>
              <a:buFont typeface="Arial" panose="020B0604020202020204" pitchFamily="34" charset="0"/>
              <a:buChar char="•"/>
            </a:pPr>
            <a:r>
              <a:rPr lang="cs-CZ" dirty="0"/>
              <a:t>Uran-aktiniová rozpadová řada, N = 4 n + 3</a:t>
            </a:r>
          </a:p>
        </p:txBody>
      </p:sp>
    </p:spTree>
    <p:extLst>
      <p:ext uri="{BB962C8B-B14F-4D97-AF65-F5344CB8AC3E}">
        <p14:creationId xmlns:p14="http://schemas.microsoft.com/office/powerpoint/2010/main" val="26877175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p:cNvPicPr>
            <a:picLocks noChangeAspect="1"/>
          </p:cNvPicPr>
          <p:nvPr/>
        </p:nvPicPr>
        <p:blipFill>
          <a:blip r:embed="rId2" cstate="print"/>
          <a:stretch>
            <a:fillRect/>
          </a:stretch>
        </p:blipFill>
        <p:spPr>
          <a:xfrm>
            <a:off x="2258282" y="457200"/>
            <a:ext cx="7675435" cy="5943600"/>
          </a:xfrm>
          <a:prstGeom prst="rect">
            <a:avLst/>
          </a:prstGeom>
          <a:ln>
            <a:solidFill>
              <a:schemeClr val="tx1"/>
            </a:solidFill>
          </a:ln>
        </p:spPr>
      </p:pic>
    </p:spTree>
    <p:extLst>
      <p:ext uri="{BB962C8B-B14F-4D97-AF65-F5344CB8AC3E}">
        <p14:creationId xmlns:p14="http://schemas.microsoft.com/office/powerpoint/2010/main" val="4190294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69" y="440018"/>
            <a:ext cx="8473611" cy="4634006"/>
          </a:xfrm>
          <a:prstGeom prst="rect">
            <a:avLst/>
          </a:prstGeom>
        </p:spPr>
      </p:pic>
      <p:sp>
        <p:nvSpPr>
          <p:cNvPr id="5" name="TextovéPole 4"/>
          <p:cNvSpPr txBox="1"/>
          <p:nvPr/>
        </p:nvSpPr>
        <p:spPr>
          <a:xfrm>
            <a:off x="766483" y="5074024"/>
            <a:ext cx="11182998" cy="1477328"/>
          </a:xfrm>
          <a:prstGeom prst="rect">
            <a:avLst/>
          </a:prstGeom>
          <a:noFill/>
        </p:spPr>
        <p:txBody>
          <a:bodyPr wrap="none" rtlCol="0">
            <a:spAutoFit/>
          </a:bodyPr>
          <a:lstStyle/>
          <a:p>
            <a:pPr marL="285750" indent="-285750">
              <a:buFont typeface="Arial" panose="020B0604020202020204" pitchFamily="34" charset="0"/>
              <a:buChar char="•"/>
            </a:pPr>
            <a:r>
              <a:rPr lang="cs-CZ" dirty="0">
                <a:latin typeface="Symbol" panose="05050102010706020507" pitchFamily="18" charset="2"/>
                <a:sym typeface="Wingdings" panose="05000000000000000000" pitchFamily="2" charset="2"/>
              </a:rPr>
              <a:t>b</a:t>
            </a:r>
            <a:r>
              <a:rPr lang="cs-CZ" dirty="0">
                <a:sym typeface="Wingdings" panose="05000000000000000000" pitchFamily="2" charset="2"/>
              </a:rPr>
              <a:t>+ rozpad</a:t>
            </a:r>
          </a:p>
          <a:p>
            <a:pPr marL="285750" indent="-285750">
              <a:buFont typeface="Arial" panose="020B0604020202020204" pitchFamily="34" charset="0"/>
              <a:buChar char="•"/>
            </a:pPr>
            <a:r>
              <a:rPr lang="cs-CZ" dirty="0">
                <a:sym typeface="Wingdings" panose="05000000000000000000" pitchFamily="2" charset="2"/>
              </a:rPr>
              <a:t>Nestabilita volných n</a:t>
            </a:r>
            <a:r>
              <a:rPr lang="cs-CZ" baseline="30000" dirty="0">
                <a:sym typeface="Wingdings" panose="05000000000000000000" pitchFamily="2" charset="2"/>
              </a:rPr>
              <a:t>0</a:t>
            </a:r>
          </a:p>
          <a:p>
            <a:pPr marL="285750" indent="-285750">
              <a:buFont typeface="Arial" panose="020B0604020202020204" pitchFamily="34" charset="0"/>
              <a:buChar char="•"/>
            </a:pPr>
            <a:r>
              <a:rPr lang="cs-CZ" dirty="0">
                <a:sym typeface="Wingdings" panose="05000000000000000000" pitchFamily="2" charset="2"/>
              </a:rPr>
              <a:t>Většina radioaktivity ve štěpném materiálu (jader po štěpení U v reaktorech)  mají nadbytek n</a:t>
            </a:r>
            <a:r>
              <a:rPr lang="cs-CZ" baseline="30000" dirty="0">
                <a:sym typeface="Wingdings" panose="05000000000000000000" pitchFamily="2" charset="2"/>
              </a:rPr>
              <a:t>0</a:t>
            </a:r>
            <a:r>
              <a:rPr lang="cs-CZ" dirty="0">
                <a:sym typeface="Wingdings" panose="05000000000000000000" pitchFamily="2" charset="2"/>
              </a:rPr>
              <a:t>  </a:t>
            </a:r>
            <a:r>
              <a:rPr lang="cs-CZ" dirty="0">
                <a:latin typeface="Symbol" panose="05050102010706020507" pitchFamily="18" charset="2"/>
                <a:sym typeface="Wingdings" panose="05000000000000000000" pitchFamily="2" charset="2"/>
              </a:rPr>
              <a:t>b</a:t>
            </a:r>
            <a:r>
              <a:rPr lang="cs-CZ" dirty="0">
                <a:sym typeface="Wingdings" panose="05000000000000000000" pitchFamily="2" charset="2"/>
              </a:rPr>
              <a:t>+ (Černobyl)</a:t>
            </a:r>
          </a:p>
          <a:p>
            <a:pPr marL="285750" indent="-285750">
              <a:buFont typeface="Arial" panose="020B0604020202020204" pitchFamily="34" charset="0"/>
              <a:buChar char="•"/>
            </a:pPr>
            <a:r>
              <a:rPr lang="cs-CZ" dirty="0">
                <a:sym typeface="Wingdings" panose="05000000000000000000" pitchFamily="2" charset="2"/>
              </a:rPr>
              <a:t>Oscilace neutrin</a:t>
            </a:r>
            <a:endParaRPr lang="cs-CZ" dirty="0"/>
          </a:p>
          <a:p>
            <a:pPr marL="285750" indent="-285750">
              <a:buFont typeface="Arial" panose="020B0604020202020204" pitchFamily="34" charset="0"/>
              <a:buChar char="•"/>
            </a:pPr>
            <a:r>
              <a:rPr lang="cs-CZ" dirty="0"/>
              <a:t>Slučování protonů (H) ve Slunci </a:t>
            </a:r>
            <a:r>
              <a:rPr lang="cs-CZ" dirty="0">
                <a:sym typeface="Wingdings" panose="05000000000000000000" pitchFamily="2" charset="2"/>
              </a:rPr>
              <a:t> produkce neutrin</a:t>
            </a:r>
          </a:p>
        </p:txBody>
      </p:sp>
      <p:sp>
        <p:nvSpPr>
          <p:cNvPr id="6" name="TextovéPole 5"/>
          <p:cNvSpPr txBox="1"/>
          <p:nvPr/>
        </p:nvSpPr>
        <p:spPr>
          <a:xfrm>
            <a:off x="466164" y="279574"/>
            <a:ext cx="3436471" cy="707886"/>
          </a:xfrm>
          <a:prstGeom prst="rect">
            <a:avLst/>
          </a:prstGeom>
          <a:noFill/>
        </p:spPr>
        <p:txBody>
          <a:bodyPr wrap="square" rtlCol="0">
            <a:spAutoFit/>
          </a:bodyPr>
          <a:lstStyle/>
          <a:p>
            <a:pPr algn="ctr"/>
            <a:r>
              <a:rPr lang="cs-CZ" sz="4000" b="1" dirty="0"/>
              <a:t>SLABÁ SÍLA</a:t>
            </a:r>
          </a:p>
        </p:txBody>
      </p:sp>
    </p:spTree>
    <p:extLst>
      <p:ext uri="{BB962C8B-B14F-4D97-AF65-F5344CB8AC3E}">
        <p14:creationId xmlns:p14="http://schemas.microsoft.com/office/powerpoint/2010/main" val="14282254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885174"/>
            <a:ext cx="7886700" cy="1325563"/>
          </a:xfrm>
        </p:spPr>
        <p:txBody>
          <a:bodyPr/>
          <a:lstStyle/>
          <a:p>
            <a:pPr algn="ctr"/>
            <a:r>
              <a:rPr lang="cs-CZ" b="1" dirty="0"/>
              <a:t>RADIOAKTIVITA</a:t>
            </a:r>
          </a:p>
        </p:txBody>
      </p:sp>
    </p:spTree>
    <p:extLst>
      <p:ext uri="{BB962C8B-B14F-4D97-AF65-F5344CB8AC3E}">
        <p14:creationId xmlns:p14="http://schemas.microsoft.com/office/powerpoint/2010/main" val="33443468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RADIOAKTIVITA</a:t>
            </a:r>
          </a:p>
        </p:txBody>
      </p:sp>
      <p:sp>
        <p:nvSpPr>
          <p:cNvPr id="3" name="Zástupný symbol pro obsah 2"/>
          <p:cNvSpPr>
            <a:spLocks noGrp="1"/>
          </p:cNvSpPr>
          <p:nvPr>
            <p:ph idx="1"/>
          </p:nvPr>
        </p:nvSpPr>
        <p:spPr>
          <a:xfrm>
            <a:off x="2011680" y="1825625"/>
            <a:ext cx="9342120" cy="4351338"/>
          </a:xfrm>
        </p:spPr>
        <p:txBody>
          <a:bodyPr/>
          <a:lstStyle/>
          <a:p>
            <a:r>
              <a:rPr lang="cs-CZ" dirty="0"/>
              <a:t>X → Y + n částic (+E)</a:t>
            </a:r>
          </a:p>
          <a:p>
            <a:endParaRPr lang="cs-CZ" dirty="0"/>
          </a:p>
          <a:p>
            <a:r>
              <a:rPr lang="cs-CZ" b="1" dirty="0"/>
              <a:t>Základní hmotnostní podmínka radioaktivity:</a:t>
            </a:r>
          </a:p>
          <a:p>
            <a:r>
              <a:rPr lang="cs-CZ" dirty="0"/>
              <a:t>M(X) &gt; M(Y) + M(ČASTIC)</a:t>
            </a:r>
          </a:p>
          <a:p>
            <a:endParaRPr lang="cs-CZ" dirty="0"/>
          </a:p>
          <a:p>
            <a:r>
              <a:rPr lang="cs-CZ" b="1" dirty="0"/>
              <a:t>Energie uvolněna při radioaktivní přeměně:</a:t>
            </a:r>
            <a:endParaRPr lang="cs-CZ" dirty="0"/>
          </a:p>
          <a:p>
            <a:r>
              <a:rPr lang="cs-CZ" dirty="0" err="1"/>
              <a:t>E</a:t>
            </a:r>
            <a:r>
              <a:rPr lang="cs-CZ" baseline="-25000" dirty="0" err="1"/>
              <a:t>přeměny</a:t>
            </a:r>
            <a:r>
              <a:rPr lang="cs-CZ" dirty="0"/>
              <a:t> = </a:t>
            </a:r>
            <a:r>
              <a:rPr lang="cs-CZ" dirty="0" err="1"/>
              <a:t>E</a:t>
            </a:r>
            <a:r>
              <a:rPr lang="cs-CZ" baseline="-25000" dirty="0" err="1"/>
              <a:t>kin</a:t>
            </a:r>
            <a:r>
              <a:rPr lang="cs-CZ" dirty="0"/>
              <a:t>(Y) + </a:t>
            </a:r>
            <a:r>
              <a:rPr lang="cs-CZ" dirty="0" err="1"/>
              <a:t>E</a:t>
            </a:r>
            <a:r>
              <a:rPr lang="cs-CZ" baseline="-25000" dirty="0" err="1"/>
              <a:t>kin</a:t>
            </a:r>
            <a:r>
              <a:rPr lang="cs-CZ" dirty="0"/>
              <a:t>(ČASTIC) + E</a:t>
            </a:r>
            <a:r>
              <a:rPr lang="el-GR" baseline="-25000" dirty="0"/>
              <a:t>γ</a:t>
            </a:r>
            <a:endParaRPr lang="cs-CZ" baseline="-25000" dirty="0"/>
          </a:p>
          <a:p>
            <a:endParaRPr lang="cs-CZ" dirty="0"/>
          </a:p>
        </p:txBody>
      </p:sp>
    </p:spTree>
    <p:extLst>
      <p:ext uri="{BB962C8B-B14F-4D97-AF65-F5344CB8AC3E}">
        <p14:creationId xmlns:p14="http://schemas.microsoft.com/office/powerpoint/2010/main" val="11523165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4095750" y="142876"/>
            <a:ext cx="399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cs-CZ" sz="2400" b="1" u="sng">
                <a:solidFill>
                  <a:srgbClr val="FF0000"/>
                </a:solidFill>
              </a:rPr>
              <a:t>RADIOAKTIVNÍ ROZPAD</a:t>
            </a:r>
            <a:r>
              <a:rPr lang="cs-CZ" altLang="cs-CZ" sz="2400" b="1" u="sng">
                <a:solidFill>
                  <a:srgbClr val="FF0000"/>
                </a:solidFill>
              </a:rPr>
              <a:t> </a:t>
            </a:r>
          </a:p>
        </p:txBody>
      </p:sp>
      <p:sp>
        <p:nvSpPr>
          <p:cNvPr id="40963" name="Rectangle 3"/>
          <p:cNvSpPr>
            <a:spLocks noChangeArrowheads="1"/>
          </p:cNvSpPr>
          <p:nvPr/>
        </p:nvSpPr>
        <p:spPr bwMode="auto">
          <a:xfrm>
            <a:off x="1774826" y="642939"/>
            <a:ext cx="8424863"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nchor="ctr">
            <a:spAutoFit/>
          </a:bodyPr>
          <a:lstStyle>
            <a:lvl1pPr>
              <a:spcBef>
                <a:spcPct val="20000"/>
              </a:spcBef>
              <a:buChar char="•"/>
              <a:tabLst>
                <a:tab pos="457200" algn="l"/>
              </a:tabLst>
              <a:defRPr sz="3200">
                <a:solidFill>
                  <a:schemeClr val="tx1"/>
                </a:solidFill>
                <a:latin typeface="Times New Roman" panose="02020603050405020304" pitchFamily="18" charset="0"/>
              </a:defRPr>
            </a:lvl1pPr>
            <a:lvl2pPr>
              <a:spcBef>
                <a:spcPct val="20000"/>
              </a:spcBef>
              <a:buChar char="–"/>
              <a:tabLst>
                <a:tab pos="457200" algn="l"/>
              </a:tabLst>
              <a:defRPr sz="2800">
                <a:solidFill>
                  <a:schemeClr val="tx1"/>
                </a:solidFill>
                <a:latin typeface="Times New Roman" panose="02020603050405020304" pitchFamily="18" charset="0"/>
              </a:defRPr>
            </a:lvl2pPr>
            <a:lvl3pPr marL="1143000" indent="-228600">
              <a:spcBef>
                <a:spcPct val="20000"/>
              </a:spcBef>
              <a:buChar char="•"/>
              <a:tabLst>
                <a:tab pos="457200" algn="l"/>
              </a:tabLst>
              <a:defRPr sz="2400">
                <a:solidFill>
                  <a:schemeClr val="tx1"/>
                </a:solidFill>
                <a:latin typeface="Times New Roman" panose="02020603050405020304" pitchFamily="18" charset="0"/>
              </a:defRPr>
            </a:lvl3pPr>
            <a:lvl4pPr marL="1600200" indent="-228600">
              <a:spcBef>
                <a:spcPct val="20000"/>
              </a:spcBef>
              <a:buChar char="–"/>
              <a:tabLst>
                <a:tab pos="457200" algn="l"/>
              </a:tabLst>
              <a:defRPr sz="2000">
                <a:solidFill>
                  <a:schemeClr val="tx1"/>
                </a:solidFill>
                <a:latin typeface="Times New Roman" panose="02020603050405020304" pitchFamily="18" charset="0"/>
              </a:defRPr>
            </a:lvl4pPr>
            <a:lvl5pPr marL="2057400" indent="-228600">
              <a:spcBef>
                <a:spcPct val="20000"/>
              </a:spcBef>
              <a:buChar char="»"/>
              <a:tabLst>
                <a:tab pos="457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b="1" u="sng">
                <a:solidFill>
                  <a:srgbClr val="0000FF"/>
                </a:solidFill>
              </a:rPr>
              <a:t>PŘIROZENÁ RADIOAKTIVITA</a:t>
            </a:r>
          </a:p>
          <a:p>
            <a:pPr eaLnBrk="1" hangingPunct="1">
              <a:lnSpc>
                <a:spcPct val="150000"/>
              </a:lnSpc>
              <a:spcBef>
                <a:spcPct val="0"/>
              </a:spcBef>
              <a:buFontTx/>
              <a:buNone/>
            </a:pPr>
            <a:r>
              <a:rPr lang="cs-CZ" altLang="cs-CZ" sz="1800"/>
              <a:t>objev r. 1896  </a:t>
            </a:r>
            <a:r>
              <a:rPr lang="cs-CZ" altLang="cs-CZ" sz="1800" b="1"/>
              <a:t>Henri Becquerel</a:t>
            </a:r>
          </a:p>
          <a:p>
            <a:pPr eaLnBrk="1" hangingPunct="1">
              <a:lnSpc>
                <a:spcPct val="150000"/>
              </a:lnSpc>
              <a:spcBef>
                <a:spcPct val="0"/>
              </a:spcBef>
              <a:buFontTx/>
              <a:buNone/>
            </a:pPr>
            <a:r>
              <a:rPr lang="cs-CZ" altLang="cs-CZ" sz="1800"/>
              <a:t>uran a uranové soli vyzařují samovolně paprsky, </a:t>
            </a:r>
            <a:r>
              <a:rPr lang="cs-CZ" altLang="cs-CZ" sz="1800" u="sng"/>
              <a:t>které mají schopnost</a:t>
            </a:r>
            <a:r>
              <a:rPr lang="cs-CZ" altLang="cs-CZ" sz="1800"/>
              <a:t>:</a:t>
            </a:r>
          </a:p>
          <a:p>
            <a:pPr eaLnBrk="1" hangingPunct="1">
              <a:lnSpc>
                <a:spcPct val="150000"/>
              </a:lnSpc>
              <a:spcBef>
                <a:spcPct val="0"/>
              </a:spcBef>
              <a:buFontTx/>
              <a:buNone/>
            </a:pPr>
            <a:r>
              <a:rPr lang="cs-CZ" altLang="cs-CZ" sz="1800"/>
              <a:t>     </a:t>
            </a:r>
          </a:p>
          <a:p>
            <a:pPr lvl="1" eaLnBrk="1" hangingPunct="1">
              <a:lnSpc>
                <a:spcPct val="150000"/>
              </a:lnSpc>
              <a:spcBef>
                <a:spcPct val="0"/>
              </a:spcBef>
              <a:buFont typeface="Wingdings" panose="05000000000000000000" pitchFamily="2" charset="2"/>
              <a:buChar char="Ø"/>
            </a:pPr>
            <a:r>
              <a:rPr lang="cs-CZ" altLang="cs-CZ" sz="1800"/>
              <a:t> </a:t>
            </a:r>
            <a:r>
              <a:rPr lang="cs-CZ" altLang="cs-CZ" sz="1800" b="1">
                <a:solidFill>
                  <a:srgbClr val="0000FF"/>
                </a:solidFill>
              </a:rPr>
              <a:t>ionizovat</a:t>
            </a:r>
            <a:r>
              <a:rPr lang="cs-CZ" altLang="cs-CZ" sz="1800"/>
              <a:t> vzduch</a:t>
            </a:r>
          </a:p>
          <a:p>
            <a:pPr lvl="1" eaLnBrk="1" hangingPunct="1">
              <a:lnSpc>
                <a:spcPct val="150000"/>
              </a:lnSpc>
              <a:spcBef>
                <a:spcPct val="0"/>
              </a:spcBef>
              <a:buFont typeface="Wingdings" panose="05000000000000000000" pitchFamily="2" charset="2"/>
              <a:buChar char="Ø"/>
            </a:pPr>
            <a:r>
              <a:rPr lang="cs-CZ" altLang="cs-CZ" sz="1800" b="1"/>
              <a:t> </a:t>
            </a:r>
            <a:r>
              <a:rPr lang="cs-CZ" altLang="cs-CZ" sz="1800" b="1">
                <a:solidFill>
                  <a:srgbClr val="0000FF"/>
                </a:solidFill>
              </a:rPr>
              <a:t>pronikat</a:t>
            </a:r>
            <a:r>
              <a:rPr lang="cs-CZ" altLang="cs-CZ" sz="1800"/>
              <a:t> látkami</a:t>
            </a:r>
          </a:p>
          <a:p>
            <a:pPr lvl="1" eaLnBrk="1" hangingPunct="1">
              <a:lnSpc>
                <a:spcPct val="150000"/>
              </a:lnSpc>
              <a:spcBef>
                <a:spcPct val="0"/>
              </a:spcBef>
              <a:buFont typeface="Wingdings" panose="05000000000000000000" pitchFamily="2" charset="2"/>
              <a:buChar char="Ø"/>
            </a:pPr>
            <a:r>
              <a:rPr lang="cs-CZ" altLang="cs-CZ" sz="1800" b="1"/>
              <a:t> </a:t>
            </a:r>
            <a:r>
              <a:rPr lang="cs-CZ" altLang="cs-CZ" sz="1800" b="1">
                <a:solidFill>
                  <a:srgbClr val="0000FF"/>
                </a:solidFill>
              </a:rPr>
              <a:t>exponovat</a:t>
            </a:r>
            <a:r>
              <a:rPr lang="cs-CZ" altLang="cs-CZ" sz="1800"/>
              <a:t> fotografickou emulzi</a:t>
            </a:r>
          </a:p>
          <a:p>
            <a:pPr lvl="1" eaLnBrk="1" hangingPunct="1">
              <a:lnSpc>
                <a:spcPct val="150000"/>
              </a:lnSpc>
              <a:spcBef>
                <a:spcPct val="0"/>
              </a:spcBef>
              <a:buFont typeface="Wingdings" panose="05000000000000000000" pitchFamily="2" charset="2"/>
              <a:buChar char="Ø"/>
            </a:pPr>
            <a:r>
              <a:rPr lang="cs-CZ" altLang="cs-CZ" sz="1800"/>
              <a:t> vyvolávat </a:t>
            </a:r>
            <a:r>
              <a:rPr lang="cs-CZ" altLang="cs-CZ" sz="1800" b="1">
                <a:solidFill>
                  <a:srgbClr val="0000FF"/>
                </a:solidFill>
              </a:rPr>
              <a:t>fluorescenci</a:t>
            </a:r>
          </a:p>
          <a:p>
            <a:pPr eaLnBrk="1" hangingPunct="1">
              <a:spcBef>
                <a:spcPct val="0"/>
              </a:spcBef>
              <a:buFontTx/>
              <a:buNone/>
            </a:pPr>
            <a:endParaRPr lang="cs-CZ" altLang="cs-CZ" sz="1800"/>
          </a:p>
        </p:txBody>
      </p:sp>
      <p:sp>
        <p:nvSpPr>
          <p:cNvPr id="40964" name="Rectangle 4"/>
          <p:cNvSpPr>
            <a:spLocks noChangeArrowheads="1"/>
          </p:cNvSpPr>
          <p:nvPr/>
        </p:nvSpPr>
        <p:spPr bwMode="auto">
          <a:xfrm>
            <a:off x="6310314" y="5500688"/>
            <a:ext cx="2714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457200" algn="l"/>
              </a:tabLst>
              <a:defRPr sz="3200">
                <a:solidFill>
                  <a:schemeClr val="tx1"/>
                </a:solidFill>
                <a:latin typeface="Times New Roman" panose="02020603050405020304" pitchFamily="18" charset="0"/>
              </a:defRPr>
            </a:lvl1pPr>
            <a:lvl2pPr marL="742950" indent="-285750">
              <a:spcBef>
                <a:spcPct val="20000"/>
              </a:spcBef>
              <a:buChar char="–"/>
              <a:tabLst>
                <a:tab pos="457200" algn="l"/>
              </a:tabLst>
              <a:defRPr sz="2800">
                <a:solidFill>
                  <a:schemeClr val="tx1"/>
                </a:solidFill>
                <a:latin typeface="Times New Roman" panose="02020603050405020304" pitchFamily="18" charset="0"/>
              </a:defRPr>
            </a:lvl2pPr>
            <a:lvl3pPr marL="1143000" indent="-228600">
              <a:spcBef>
                <a:spcPct val="20000"/>
              </a:spcBef>
              <a:buChar char="•"/>
              <a:tabLst>
                <a:tab pos="457200" algn="l"/>
              </a:tabLst>
              <a:defRPr sz="2400">
                <a:solidFill>
                  <a:schemeClr val="tx1"/>
                </a:solidFill>
                <a:latin typeface="Times New Roman" panose="02020603050405020304" pitchFamily="18" charset="0"/>
              </a:defRPr>
            </a:lvl3pPr>
            <a:lvl4pPr marL="1600200" indent="-228600">
              <a:spcBef>
                <a:spcPct val="20000"/>
              </a:spcBef>
              <a:buChar char="–"/>
              <a:tabLst>
                <a:tab pos="457200" algn="l"/>
              </a:tabLst>
              <a:defRPr sz="2000">
                <a:solidFill>
                  <a:schemeClr val="tx1"/>
                </a:solidFill>
                <a:latin typeface="Times New Roman" panose="02020603050405020304" pitchFamily="18" charset="0"/>
              </a:defRPr>
            </a:lvl4pPr>
            <a:lvl5pPr marL="2057400" indent="-228600">
              <a:spcBef>
                <a:spcPct val="20000"/>
              </a:spcBef>
              <a:buChar char="»"/>
              <a:tabLst>
                <a:tab pos="457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9pPr>
          </a:lstStyle>
          <a:p>
            <a:pPr algn="just" eaLnBrk="1" hangingPunct="1">
              <a:spcBef>
                <a:spcPct val="0"/>
              </a:spcBef>
              <a:buFontTx/>
              <a:buNone/>
            </a:pPr>
            <a:r>
              <a:rPr lang="cs-CZ" altLang="cs-CZ" sz="1800"/>
              <a:t>emitované záření je tzv. </a:t>
            </a:r>
            <a:r>
              <a:rPr lang="cs-CZ" altLang="cs-CZ" sz="1800" b="1">
                <a:solidFill>
                  <a:srgbClr val="0000FF"/>
                </a:solidFill>
              </a:rPr>
              <a:t>radioaktivní záření </a:t>
            </a:r>
            <a:r>
              <a:rPr lang="cs-CZ" altLang="cs-CZ" sz="1800" b="1">
                <a:solidFill>
                  <a:srgbClr val="0000FF"/>
                </a:solidFill>
                <a:sym typeface="Symbol" panose="05050102010706020507" pitchFamily="18" charset="2"/>
              </a:rPr>
              <a:t></a:t>
            </a:r>
            <a:r>
              <a:rPr lang="cs-CZ" altLang="cs-CZ" sz="1800" b="1">
                <a:solidFill>
                  <a:srgbClr val="0000FF"/>
                </a:solidFill>
              </a:rPr>
              <a:t>, </a:t>
            </a:r>
            <a:r>
              <a:rPr lang="cs-CZ" altLang="cs-CZ" sz="1800" b="1">
                <a:solidFill>
                  <a:srgbClr val="0000FF"/>
                </a:solidFill>
                <a:sym typeface="Symbol" panose="05050102010706020507" pitchFamily="18" charset="2"/>
              </a:rPr>
              <a:t></a:t>
            </a:r>
            <a:r>
              <a:rPr lang="cs-CZ" altLang="cs-CZ" sz="1800" b="1">
                <a:solidFill>
                  <a:srgbClr val="0000FF"/>
                </a:solidFill>
              </a:rPr>
              <a:t>, </a:t>
            </a:r>
            <a:r>
              <a:rPr lang="cs-CZ" altLang="cs-CZ" sz="1800" b="1">
                <a:solidFill>
                  <a:srgbClr val="0000FF"/>
                </a:solidFill>
                <a:sym typeface="Symbol" panose="05050102010706020507" pitchFamily="18" charset="2"/>
              </a:rPr>
              <a:t></a:t>
            </a:r>
            <a:endParaRPr lang="cs-CZ" altLang="cs-CZ" sz="1800">
              <a:solidFill>
                <a:srgbClr val="0000FF"/>
              </a:solidFill>
            </a:endParaRPr>
          </a:p>
        </p:txBody>
      </p:sp>
      <p:pic>
        <p:nvPicPr>
          <p:cNvPr id="40965"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l="6401" t="9479" r="3073" b="7582"/>
          <a:stretch>
            <a:fillRect/>
          </a:stretch>
        </p:blipFill>
        <p:spPr bwMode="auto">
          <a:xfrm>
            <a:off x="6524626" y="1949450"/>
            <a:ext cx="3357563"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Obdélník 21"/>
          <p:cNvSpPr>
            <a:spLocks noChangeArrowheads="1"/>
          </p:cNvSpPr>
          <p:nvPr/>
        </p:nvSpPr>
        <p:spPr bwMode="auto">
          <a:xfrm>
            <a:off x="2381251" y="4071938"/>
            <a:ext cx="7286625"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457200" algn="l"/>
              </a:tabLst>
              <a:defRPr sz="3200">
                <a:solidFill>
                  <a:schemeClr val="tx1"/>
                </a:solidFill>
                <a:latin typeface="Times New Roman" panose="02020603050405020304" pitchFamily="18" charset="0"/>
              </a:defRPr>
            </a:lvl1pPr>
            <a:lvl2pPr marL="742950" indent="-285750">
              <a:spcBef>
                <a:spcPct val="20000"/>
              </a:spcBef>
              <a:buChar char="–"/>
              <a:tabLst>
                <a:tab pos="457200" algn="l"/>
              </a:tabLst>
              <a:defRPr sz="2800">
                <a:solidFill>
                  <a:schemeClr val="tx1"/>
                </a:solidFill>
                <a:latin typeface="Times New Roman" panose="02020603050405020304" pitchFamily="18" charset="0"/>
              </a:defRPr>
            </a:lvl2pPr>
            <a:lvl3pPr marL="1143000" indent="-228600">
              <a:spcBef>
                <a:spcPct val="20000"/>
              </a:spcBef>
              <a:buChar char="•"/>
              <a:tabLst>
                <a:tab pos="457200" algn="l"/>
              </a:tabLst>
              <a:defRPr sz="2400">
                <a:solidFill>
                  <a:schemeClr val="tx1"/>
                </a:solidFill>
                <a:latin typeface="Times New Roman" panose="02020603050405020304" pitchFamily="18" charset="0"/>
              </a:defRPr>
            </a:lvl3pPr>
            <a:lvl4pPr marL="1600200" indent="-228600">
              <a:spcBef>
                <a:spcPct val="20000"/>
              </a:spcBef>
              <a:buChar char="–"/>
              <a:tabLst>
                <a:tab pos="457200" algn="l"/>
              </a:tabLst>
              <a:defRPr sz="2000">
                <a:solidFill>
                  <a:schemeClr val="tx1"/>
                </a:solidFill>
                <a:latin typeface="Times New Roman" panose="02020603050405020304" pitchFamily="18" charset="0"/>
              </a:defRPr>
            </a:lvl4pPr>
            <a:lvl5pPr marL="2057400" indent="-228600">
              <a:spcBef>
                <a:spcPct val="20000"/>
              </a:spcBef>
              <a:buChar char="»"/>
              <a:tabLst>
                <a:tab pos="457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b="1" i="1">
                <a:solidFill>
                  <a:srgbClr val="0000FF"/>
                </a:solidFill>
              </a:rPr>
              <a:t>Radioaktivita je jev, při kterém dochází ke změně chemické podstaty látky (nezávisí na vnějších podmínkách: tlak, teplota, vlhkost…).</a:t>
            </a:r>
          </a:p>
        </p:txBody>
      </p:sp>
      <p:pic>
        <p:nvPicPr>
          <p:cNvPr id="4096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939" y="4748214"/>
            <a:ext cx="2605087"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9836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9247" y="136527"/>
            <a:ext cx="10843708" cy="723010"/>
          </a:xfrm>
        </p:spPr>
        <p:txBody>
          <a:bodyPr>
            <a:normAutofit fontScale="90000"/>
          </a:bodyPr>
          <a:lstStyle/>
          <a:p>
            <a:r>
              <a:rPr lang="cs-CZ" b="1" dirty="0"/>
              <a:t>Základní typy přeměn (8 typů + 3 procesy </a:t>
            </a:r>
            <a:r>
              <a:rPr lang="cs-CZ" b="1" dirty="0" err="1"/>
              <a:t>deexcitace</a:t>
            </a:r>
            <a:r>
              <a:rPr lang="cs-CZ" b="1" dirty="0"/>
              <a:t>)</a:t>
            </a:r>
          </a:p>
        </p:txBody>
      </p:sp>
      <p:pic>
        <p:nvPicPr>
          <p:cNvPr id="4" name="Obrázek 3"/>
          <p:cNvPicPr>
            <a:picLocks noChangeAspect="1"/>
          </p:cNvPicPr>
          <p:nvPr/>
        </p:nvPicPr>
        <p:blipFill rotWithShape="1">
          <a:blip r:embed="rId2" cstate="print"/>
          <a:srcRect b="41472"/>
          <a:stretch/>
        </p:blipFill>
        <p:spPr>
          <a:xfrm>
            <a:off x="2235002" y="859538"/>
            <a:ext cx="7804348" cy="5760719"/>
          </a:xfrm>
          <a:prstGeom prst="rect">
            <a:avLst/>
          </a:prstGeom>
        </p:spPr>
      </p:pic>
      <p:sp>
        <p:nvSpPr>
          <p:cNvPr id="5" name="TextovéPole 4"/>
          <p:cNvSpPr txBox="1"/>
          <p:nvPr/>
        </p:nvSpPr>
        <p:spPr>
          <a:xfrm>
            <a:off x="10069158" y="4243332"/>
            <a:ext cx="1896932" cy="369332"/>
          </a:xfrm>
          <a:prstGeom prst="rect">
            <a:avLst/>
          </a:prstGeom>
          <a:noFill/>
        </p:spPr>
        <p:txBody>
          <a:bodyPr wrap="square" rtlCol="0">
            <a:spAutoFit/>
          </a:bodyPr>
          <a:lstStyle/>
          <a:p>
            <a:r>
              <a:rPr lang="cs-CZ" dirty="0"/>
              <a:t>obdoba </a:t>
            </a:r>
            <a:r>
              <a:rPr lang="cs-CZ" dirty="0">
                <a:latin typeface="Symbol" pitchFamily="18" charset="2"/>
              </a:rPr>
              <a:t>b</a:t>
            </a:r>
            <a:r>
              <a:rPr lang="cs-CZ" dirty="0"/>
              <a:t>+</a:t>
            </a:r>
          </a:p>
        </p:txBody>
      </p:sp>
    </p:spTree>
    <p:extLst>
      <p:ext uri="{BB962C8B-B14F-4D97-AF65-F5344CB8AC3E}">
        <p14:creationId xmlns:p14="http://schemas.microsoft.com/office/powerpoint/2010/main" val="26782650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p:cNvGrpSpPr/>
          <p:nvPr/>
        </p:nvGrpSpPr>
        <p:grpSpPr>
          <a:xfrm>
            <a:off x="1969219" y="1033273"/>
            <a:ext cx="8253563" cy="5422391"/>
            <a:chOff x="1910503" y="2325583"/>
            <a:chExt cx="5437788" cy="3572495"/>
          </a:xfrm>
        </p:grpSpPr>
        <p:pic>
          <p:nvPicPr>
            <p:cNvPr id="4" name="Obrázek 3"/>
            <p:cNvPicPr>
              <a:picLocks noChangeAspect="1"/>
            </p:cNvPicPr>
            <p:nvPr/>
          </p:nvPicPr>
          <p:blipFill rotWithShape="1">
            <a:blip r:embed="rId2" cstate="print"/>
            <a:srcRect b="90130"/>
            <a:stretch/>
          </p:blipFill>
          <p:spPr>
            <a:xfrm>
              <a:off x="1910503" y="2325583"/>
              <a:ext cx="5437787" cy="676894"/>
            </a:xfrm>
            <a:prstGeom prst="rect">
              <a:avLst/>
            </a:prstGeom>
          </p:spPr>
        </p:pic>
        <p:pic>
          <p:nvPicPr>
            <p:cNvPr id="6" name="Obrázek 5"/>
            <p:cNvPicPr>
              <a:picLocks noChangeAspect="1"/>
            </p:cNvPicPr>
            <p:nvPr/>
          </p:nvPicPr>
          <p:blipFill rotWithShape="1">
            <a:blip r:embed="rId2" cstate="print"/>
            <a:srcRect t="57778"/>
            <a:stretch/>
          </p:blipFill>
          <p:spPr>
            <a:xfrm>
              <a:off x="1910504" y="3002477"/>
              <a:ext cx="5437787" cy="2895601"/>
            </a:xfrm>
            <a:prstGeom prst="rect">
              <a:avLst/>
            </a:prstGeom>
          </p:spPr>
        </p:pic>
      </p:grpSp>
      <p:cxnSp>
        <p:nvCxnSpPr>
          <p:cNvPr id="9" name="Přímá spojovací čára 8"/>
          <p:cNvCxnSpPr/>
          <p:nvPr/>
        </p:nvCxnSpPr>
        <p:spPr>
          <a:xfrm>
            <a:off x="806824" y="3883510"/>
            <a:ext cx="106823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10338099" y="4335332"/>
            <a:ext cx="1366221" cy="1477328"/>
          </a:xfrm>
          <a:prstGeom prst="rect">
            <a:avLst/>
          </a:prstGeom>
          <a:noFill/>
        </p:spPr>
        <p:txBody>
          <a:bodyPr wrap="square" rtlCol="0">
            <a:spAutoFit/>
          </a:bodyPr>
          <a:lstStyle/>
          <a:p>
            <a:r>
              <a:rPr lang="cs-CZ" dirty="0"/>
              <a:t>Procesy </a:t>
            </a:r>
            <a:r>
              <a:rPr lang="cs-CZ" dirty="0" err="1"/>
              <a:t>deexcitace</a:t>
            </a:r>
            <a:r>
              <a:rPr lang="cs-CZ" dirty="0"/>
              <a:t> jader po předchozím rozpadu</a:t>
            </a:r>
          </a:p>
        </p:txBody>
      </p:sp>
      <p:sp>
        <p:nvSpPr>
          <p:cNvPr id="13" name="Nadpis 1"/>
          <p:cNvSpPr>
            <a:spLocks noGrp="1"/>
          </p:cNvSpPr>
          <p:nvPr>
            <p:ph type="title"/>
          </p:nvPr>
        </p:nvSpPr>
        <p:spPr>
          <a:xfrm>
            <a:off x="699247" y="136527"/>
            <a:ext cx="10843708" cy="723010"/>
          </a:xfrm>
        </p:spPr>
        <p:txBody>
          <a:bodyPr>
            <a:normAutofit fontScale="90000"/>
          </a:bodyPr>
          <a:lstStyle/>
          <a:p>
            <a:r>
              <a:rPr lang="cs-CZ" b="1" dirty="0"/>
              <a:t>Základní typy přeměn (8 typů + 3 procesy </a:t>
            </a:r>
            <a:r>
              <a:rPr lang="cs-CZ" b="1" dirty="0" err="1"/>
              <a:t>deexcitace</a:t>
            </a:r>
            <a:r>
              <a:rPr lang="cs-CZ" b="1" dirty="0"/>
              <a:t>)</a:t>
            </a:r>
          </a:p>
        </p:txBody>
      </p:sp>
      <p:sp>
        <p:nvSpPr>
          <p:cNvPr id="14" name="TextovéPole 13"/>
          <p:cNvSpPr txBox="1"/>
          <p:nvPr/>
        </p:nvSpPr>
        <p:spPr>
          <a:xfrm>
            <a:off x="10165976" y="3016960"/>
            <a:ext cx="1896932" cy="646331"/>
          </a:xfrm>
          <a:prstGeom prst="rect">
            <a:avLst/>
          </a:prstGeom>
          <a:noFill/>
        </p:spPr>
        <p:txBody>
          <a:bodyPr wrap="square" rtlCol="0">
            <a:spAutoFit/>
          </a:bodyPr>
          <a:lstStyle/>
          <a:p>
            <a:r>
              <a:rPr lang="cs-CZ" dirty="0"/>
              <a:t>+ rozpady s emisí více částic (p+, ...)</a:t>
            </a:r>
          </a:p>
        </p:txBody>
      </p:sp>
      <p:sp>
        <p:nvSpPr>
          <p:cNvPr id="16" name="TextovéPole 15"/>
          <p:cNvSpPr txBox="1"/>
          <p:nvPr/>
        </p:nvSpPr>
        <p:spPr>
          <a:xfrm>
            <a:off x="563413" y="3108088"/>
            <a:ext cx="1498899" cy="646331"/>
          </a:xfrm>
          <a:prstGeom prst="rect">
            <a:avLst/>
          </a:prstGeom>
          <a:noFill/>
        </p:spPr>
        <p:txBody>
          <a:bodyPr wrap="square" rtlCol="0">
            <a:spAutoFit/>
          </a:bodyPr>
          <a:lstStyle/>
          <a:p>
            <a:r>
              <a:rPr lang="cs-CZ" dirty="0"/>
              <a:t>= obdoba emise </a:t>
            </a:r>
            <a:r>
              <a:rPr lang="cs-CZ" dirty="0">
                <a:latin typeface="Symbol" pitchFamily="18" charset="2"/>
              </a:rPr>
              <a:t>a</a:t>
            </a:r>
          </a:p>
        </p:txBody>
      </p:sp>
    </p:spTree>
    <p:extLst>
      <p:ext uri="{BB962C8B-B14F-4D97-AF65-F5344CB8AC3E}">
        <p14:creationId xmlns:p14="http://schemas.microsoft.com/office/powerpoint/2010/main" val="6545760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Skupiny radioaktivních přeměn:</a:t>
            </a:r>
            <a:br>
              <a:rPr lang="cs-CZ" b="1" dirty="0"/>
            </a:br>
            <a:endParaRPr lang="cs-CZ" dirty="0"/>
          </a:p>
        </p:txBody>
      </p:sp>
      <p:sp>
        <p:nvSpPr>
          <p:cNvPr id="3" name="Zástupný symbol pro obsah 2"/>
          <p:cNvSpPr>
            <a:spLocks noGrp="1"/>
          </p:cNvSpPr>
          <p:nvPr>
            <p:ph idx="1"/>
          </p:nvPr>
        </p:nvSpPr>
        <p:spPr>
          <a:xfrm>
            <a:off x="6982833" y="1470616"/>
            <a:ext cx="4581637" cy="3553198"/>
          </a:xfrm>
        </p:spPr>
        <p:txBody>
          <a:bodyPr/>
          <a:lstStyle/>
          <a:p>
            <a:pPr marL="0" indent="0">
              <a:buNone/>
            </a:pPr>
            <a:r>
              <a:rPr lang="cs-CZ" b="1" dirty="0">
                <a:solidFill>
                  <a:srgbClr val="FF0000"/>
                </a:solidFill>
              </a:rPr>
              <a:t>2.měni se Z i A</a:t>
            </a:r>
          </a:p>
          <a:p>
            <a:pPr marL="268288" indent="-268288"/>
            <a:r>
              <a:rPr lang="el-GR" dirty="0"/>
              <a:t>α, </a:t>
            </a:r>
            <a:endParaRPr lang="cs-CZ" dirty="0"/>
          </a:p>
          <a:p>
            <a:pPr marL="268288" indent="-268288"/>
            <a:r>
              <a:rPr lang="cs-CZ" dirty="0"/>
              <a:t>emise nukleonů</a:t>
            </a:r>
          </a:p>
          <a:p>
            <a:pPr marL="268288" indent="-268288"/>
            <a:r>
              <a:rPr lang="cs-CZ" dirty="0"/>
              <a:t>emise těžších jader </a:t>
            </a:r>
            <a:r>
              <a:rPr lang="cs-CZ" baseline="30000" dirty="0"/>
              <a:t>14</a:t>
            </a:r>
            <a:r>
              <a:rPr lang="cs-CZ" dirty="0"/>
              <a:t>C, </a:t>
            </a:r>
            <a:r>
              <a:rPr lang="cs-CZ" baseline="30000" dirty="0"/>
              <a:t>24</a:t>
            </a:r>
            <a:r>
              <a:rPr lang="cs-CZ" dirty="0"/>
              <a:t>Ne, </a:t>
            </a:r>
          </a:p>
          <a:p>
            <a:pPr marL="268288" indent="-268288"/>
            <a:r>
              <a:rPr lang="cs-CZ" dirty="0"/>
              <a:t>SŠ = samovolné štěpení</a:t>
            </a:r>
          </a:p>
        </p:txBody>
      </p:sp>
      <p:sp>
        <p:nvSpPr>
          <p:cNvPr id="4" name="Zástupný symbol pro obsah 2"/>
          <p:cNvSpPr txBox="1">
            <a:spLocks/>
          </p:cNvSpPr>
          <p:nvPr/>
        </p:nvSpPr>
        <p:spPr>
          <a:xfrm>
            <a:off x="992188" y="1483164"/>
            <a:ext cx="4580274" cy="219594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2800" b="1" i="0" u="none" strike="noStrike" kern="1200" cap="none" spc="0" normalizeH="0" baseline="0" noProof="0" dirty="0">
                <a:ln>
                  <a:noFill/>
                </a:ln>
                <a:solidFill>
                  <a:srgbClr val="FF0000"/>
                </a:solidFill>
                <a:effectLst/>
                <a:uLnTx/>
                <a:uFillTx/>
                <a:latin typeface="+mn-lt"/>
                <a:ea typeface="+mn-ea"/>
                <a:cs typeface="+mn-cs"/>
              </a:rPr>
              <a:t>1.měni se Z </a:t>
            </a:r>
            <a:r>
              <a:rPr kumimoji="0" lang="pl-PL" sz="2800" b="0" i="0" u="none" strike="noStrike" kern="1200" cap="none" spc="0" normalizeH="0" baseline="0" noProof="0" dirty="0">
                <a:ln>
                  <a:noFill/>
                </a:ln>
                <a:solidFill>
                  <a:schemeClr val="tx1"/>
                </a:solidFill>
                <a:effectLst/>
                <a:uLnTx/>
                <a:uFillTx/>
                <a:latin typeface="+mn-lt"/>
                <a:ea typeface="+mn-ea"/>
                <a:cs typeface="+mn-cs"/>
              </a:rPr>
              <a:t>při konstantnim A </a:t>
            </a:r>
          </a:p>
          <a:p>
            <a:pPr marL="182563" marR="0" lvl="0" indent="-182563" algn="l" defTabSz="914400" rtl="0" eaLnBrk="1" fontAlgn="auto" latinLnBrk="0" hangingPunct="1">
              <a:lnSpc>
                <a:spcPct val="90000"/>
              </a:lnSpc>
              <a:spcBef>
                <a:spcPts val="1000"/>
              </a:spcBef>
              <a:spcAft>
                <a:spcPts val="0"/>
              </a:spcAft>
              <a:buClrTx/>
              <a:buSzTx/>
              <a:buFont typeface="Arial" pitchFamily="34" charset="0"/>
              <a:buChar char="•"/>
              <a:tabLst/>
              <a:defRPr/>
            </a:pPr>
            <a:r>
              <a:rPr kumimoji="0" lang="pl-PL" sz="2800" b="0" i="0" u="none" strike="noStrike" kern="1200" cap="none" spc="0" normalizeH="0" baseline="0" noProof="0" dirty="0">
                <a:ln>
                  <a:noFill/>
                </a:ln>
                <a:solidFill>
                  <a:schemeClr val="tx1"/>
                </a:solidFill>
                <a:effectLst/>
                <a:uLnTx/>
                <a:uFillTx/>
                <a:latin typeface="+mn-lt"/>
                <a:ea typeface="+mn-ea"/>
                <a:cs typeface="+mn-cs"/>
              </a:rPr>
              <a:t>β-</a:t>
            </a:r>
          </a:p>
          <a:p>
            <a:pPr marL="182563" marR="0" lvl="0" indent="-182563" algn="l" defTabSz="914400" rtl="0" eaLnBrk="1" fontAlgn="auto" latinLnBrk="0" hangingPunct="1">
              <a:lnSpc>
                <a:spcPct val="90000"/>
              </a:lnSpc>
              <a:spcBef>
                <a:spcPts val="1000"/>
              </a:spcBef>
              <a:spcAft>
                <a:spcPts val="0"/>
              </a:spcAft>
              <a:buClrTx/>
              <a:buSzTx/>
              <a:buFont typeface="Arial" pitchFamily="34" charset="0"/>
              <a:buChar char="•"/>
              <a:tabLst/>
              <a:defRPr/>
            </a:pPr>
            <a:r>
              <a:rPr kumimoji="0" lang="pl-PL" sz="2800" b="0" i="0" u="none" strike="noStrike" kern="1200" cap="none" spc="0" normalizeH="0" baseline="0" noProof="0" dirty="0">
                <a:ln>
                  <a:noFill/>
                </a:ln>
                <a:solidFill>
                  <a:schemeClr val="tx1"/>
                </a:solidFill>
                <a:effectLst/>
                <a:uLnTx/>
                <a:uFillTx/>
                <a:latin typeface="+mn-lt"/>
                <a:ea typeface="+mn-ea"/>
                <a:cs typeface="+mn-cs"/>
              </a:rPr>
              <a:t>β+</a:t>
            </a:r>
          </a:p>
          <a:p>
            <a:pPr marL="182563" marR="0" lvl="0" indent="-182563" algn="l" defTabSz="914400" rtl="0" eaLnBrk="1" fontAlgn="auto" latinLnBrk="0" hangingPunct="1">
              <a:lnSpc>
                <a:spcPct val="90000"/>
              </a:lnSpc>
              <a:spcBef>
                <a:spcPts val="1000"/>
              </a:spcBef>
              <a:spcAft>
                <a:spcPts val="0"/>
              </a:spcAft>
              <a:buClrTx/>
              <a:buSzTx/>
              <a:buFont typeface="Arial" pitchFamily="34" charset="0"/>
              <a:buChar char="•"/>
              <a:tabLst/>
              <a:defRPr/>
            </a:pPr>
            <a:r>
              <a:rPr kumimoji="0" lang="pl-PL" sz="2800" b="0" i="0" u="none" strike="noStrike" kern="1200" cap="none" spc="0" normalizeH="0" baseline="0" noProof="0" dirty="0">
                <a:ln>
                  <a:noFill/>
                </a:ln>
                <a:solidFill>
                  <a:schemeClr val="tx1"/>
                </a:solidFill>
                <a:effectLst/>
                <a:uLnTx/>
                <a:uFillTx/>
                <a:latin typeface="+mn-lt"/>
                <a:ea typeface="+mn-ea"/>
                <a:cs typeface="+mn-cs"/>
              </a:rPr>
              <a:t>EZ = elektronový záchyt)</a:t>
            </a:r>
          </a:p>
        </p:txBody>
      </p:sp>
      <p:sp>
        <p:nvSpPr>
          <p:cNvPr id="5" name="Zástupný symbol pro obsah 2"/>
          <p:cNvSpPr txBox="1">
            <a:spLocks/>
          </p:cNvSpPr>
          <p:nvPr/>
        </p:nvSpPr>
        <p:spPr>
          <a:xfrm>
            <a:off x="1904533" y="4312435"/>
            <a:ext cx="8295894" cy="2357306"/>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sz="2800" b="1" i="0" u="none" strike="noStrike" kern="1200" cap="none" spc="0" normalizeH="0" baseline="0" noProof="0" dirty="0">
                <a:ln>
                  <a:noFill/>
                </a:ln>
                <a:solidFill>
                  <a:srgbClr val="FF0000"/>
                </a:solidFill>
                <a:effectLst/>
                <a:uLnTx/>
                <a:uFillTx/>
                <a:latin typeface="+mn-lt"/>
                <a:ea typeface="+mn-ea"/>
                <a:cs typeface="+mn-cs"/>
              </a:rPr>
              <a:t>3.deexcitace jádra </a:t>
            </a:r>
            <a:r>
              <a:rPr kumimoji="0" lang="cs-CZ" sz="2800" b="0" i="0" u="none" strike="noStrike" kern="1200" cap="none" spc="0" normalizeH="0" baseline="0" noProof="0" dirty="0">
                <a:ln>
                  <a:noFill/>
                </a:ln>
                <a:solidFill>
                  <a:schemeClr val="tx1"/>
                </a:solidFill>
                <a:effectLst/>
                <a:uLnTx/>
                <a:uFillTx/>
                <a:latin typeface="+mn-lt"/>
                <a:ea typeface="+mn-ea"/>
                <a:cs typeface="+mn-cs"/>
              </a:rPr>
              <a:t>(A</a:t>
            </a:r>
            <a:r>
              <a:rPr kumimoji="0" lang="cs-CZ" sz="2800" b="0" i="0" u="none" strike="noStrike" kern="1200" cap="none" spc="0" normalizeH="0" noProof="0" dirty="0">
                <a:ln>
                  <a:noFill/>
                </a:ln>
                <a:solidFill>
                  <a:schemeClr val="tx1"/>
                </a:solidFill>
                <a:effectLst/>
                <a:uLnTx/>
                <a:uFillTx/>
                <a:latin typeface="+mn-lt"/>
                <a:ea typeface="+mn-ea"/>
                <a:cs typeface="+mn-cs"/>
              </a:rPr>
              <a:t> i Z </a:t>
            </a:r>
            <a:r>
              <a:rPr kumimoji="0" lang="cs-CZ" sz="2800" b="0" i="0" u="none" strike="noStrike" kern="1200" cap="none" spc="0" normalizeH="0" noProof="0" dirty="0" err="1">
                <a:ln>
                  <a:noFill/>
                </a:ln>
                <a:solidFill>
                  <a:schemeClr val="tx1"/>
                </a:solidFill>
                <a:effectLst/>
                <a:uLnTx/>
                <a:uFillTx/>
                <a:latin typeface="+mn-lt"/>
                <a:ea typeface="+mn-ea"/>
                <a:cs typeface="+mn-cs"/>
              </a:rPr>
              <a:t>konst</a:t>
            </a:r>
            <a:r>
              <a:rPr kumimoji="0" lang="cs-CZ" sz="2800" b="0" i="0" u="none" strike="noStrike" kern="1200" cap="none" spc="0" normalizeH="0" noProof="0" dirty="0">
                <a:ln>
                  <a:noFill/>
                </a:ln>
                <a:solidFill>
                  <a:schemeClr val="tx1"/>
                </a:solidFill>
                <a:effectLst/>
                <a:uLnTx/>
                <a:uFillTx/>
                <a:latin typeface="+mn-lt"/>
                <a:ea typeface="+mn-ea"/>
                <a:cs typeface="+mn-cs"/>
              </a:rPr>
              <a:t>.)</a:t>
            </a:r>
            <a:endParaRPr kumimoji="0" lang="cs-CZ" sz="2800" b="0" i="0" u="none" strike="noStrike" kern="1200" cap="none" spc="0" normalizeH="0" baseline="0" noProof="0" dirty="0">
              <a:ln>
                <a:noFill/>
              </a:ln>
              <a:solidFill>
                <a:schemeClr val="tx1"/>
              </a:solidFill>
              <a:effectLst/>
              <a:uLnTx/>
              <a:uFillTx/>
              <a:latin typeface="+mn-lt"/>
              <a:ea typeface="+mn-ea"/>
              <a:cs typeface="+mn-cs"/>
            </a:endParaRPr>
          </a:p>
          <a:p>
            <a:pPr marL="182563" marR="0" lvl="0" indent="-182563" algn="l" defTabSz="914400" rtl="0" eaLnBrk="1" fontAlgn="auto" latinLnBrk="0" hangingPunct="1">
              <a:lnSpc>
                <a:spcPct val="90000"/>
              </a:lnSpc>
              <a:spcBef>
                <a:spcPts val="1000"/>
              </a:spcBef>
              <a:spcAft>
                <a:spcPts val="0"/>
              </a:spcAft>
              <a:buClrTx/>
              <a:buSzTx/>
              <a:buFont typeface="Arial" pitchFamily="34" charset="0"/>
              <a:buChar char="•"/>
              <a:tabLst/>
              <a:defRPr/>
            </a:pPr>
            <a:r>
              <a:rPr kumimoji="0" lang="el-GR" sz="2800" b="0" i="0" u="none" strike="noStrike" kern="1200" cap="none" spc="0" normalizeH="0" baseline="0" noProof="0" dirty="0">
                <a:ln>
                  <a:noFill/>
                </a:ln>
                <a:solidFill>
                  <a:schemeClr val="tx1"/>
                </a:solidFill>
                <a:effectLst/>
                <a:uLnTx/>
                <a:uFillTx/>
                <a:latin typeface="+mn-lt"/>
                <a:ea typeface="+mn-ea"/>
                <a:cs typeface="+mn-cs"/>
              </a:rPr>
              <a:t>γ </a:t>
            </a:r>
            <a:r>
              <a:rPr kumimoji="0" lang="cs-CZ" sz="2800" b="0" i="0" u="none" strike="noStrike" kern="1200" cap="none" spc="0" normalizeH="0" baseline="0" noProof="0" dirty="0">
                <a:ln>
                  <a:noFill/>
                </a:ln>
                <a:solidFill>
                  <a:schemeClr val="tx1"/>
                </a:solidFill>
                <a:effectLst/>
                <a:uLnTx/>
                <a:uFillTx/>
                <a:latin typeface="+mn-lt"/>
                <a:ea typeface="+mn-ea"/>
                <a:cs typeface="+mn-cs"/>
              </a:rPr>
              <a:t>emise okamžitá </a:t>
            </a:r>
          </a:p>
          <a:p>
            <a:pPr marL="182563" indent="-182563">
              <a:lnSpc>
                <a:spcPct val="90000"/>
              </a:lnSpc>
              <a:spcBef>
                <a:spcPts val="1000"/>
              </a:spcBef>
              <a:buFont typeface="Arial" pitchFamily="34" charset="0"/>
              <a:buChar char="•"/>
            </a:pPr>
            <a:r>
              <a:rPr lang="el-GR" sz="2800" dirty="0"/>
              <a:t>γ </a:t>
            </a:r>
            <a:r>
              <a:rPr lang="cs-CZ" sz="2800" dirty="0"/>
              <a:t>emise </a:t>
            </a:r>
            <a:r>
              <a:rPr kumimoji="0" lang="cs-CZ" sz="2800" b="0" i="0" u="none" strike="noStrike" kern="1200" cap="none" spc="0" normalizeH="0" baseline="0" noProof="0" dirty="0">
                <a:ln>
                  <a:noFill/>
                </a:ln>
                <a:solidFill>
                  <a:schemeClr val="tx1"/>
                </a:solidFill>
                <a:effectLst/>
                <a:uLnTx/>
                <a:uFillTx/>
                <a:latin typeface="+mn-lt"/>
                <a:ea typeface="+mn-ea"/>
                <a:cs typeface="+mn-cs"/>
              </a:rPr>
              <a:t>zpožděná (izomerický přechod), </a:t>
            </a:r>
          </a:p>
          <a:p>
            <a:pPr marL="182563" marR="0" lvl="0" indent="-182563" algn="l" defTabSz="914400" rtl="0" eaLnBrk="1" fontAlgn="auto" latinLnBrk="0" hangingPunct="1">
              <a:lnSpc>
                <a:spcPct val="90000"/>
              </a:lnSpc>
              <a:spcBef>
                <a:spcPts val="1000"/>
              </a:spcBef>
              <a:spcAft>
                <a:spcPts val="0"/>
              </a:spcAft>
              <a:buClrTx/>
              <a:buSzTx/>
              <a:buFont typeface="Arial" pitchFamily="34" charset="0"/>
              <a:buChar char="•"/>
              <a:tabLst/>
              <a:defRPr/>
            </a:pPr>
            <a:r>
              <a:rPr kumimoji="0" lang="cs-CZ" sz="2800" b="0" i="0" u="none" strike="noStrike" kern="1200" cap="none" spc="0" normalizeH="0" baseline="0" noProof="0" dirty="0">
                <a:ln>
                  <a:noFill/>
                </a:ln>
                <a:solidFill>
                  <a:schemeClr val="tx1"/>
                </a:solidFill>
                <a:effectLst/>
                <a:uLnTx/>
                <a:uFillTx/>
                <a:latin typeface="+mn-lt"/>
                <a:ea typeface="+mn-ea"/>
                <a:cs typeface="+mn-cs"/>
              </a:rPr>
              <a:t>vnitřní konverze</a:t>
            </a:r>
          </a:p>
        </p:txBody>
      </p:sp>
    </p:spTree>
    <p:extLst>
      <p:ext uri="{BB962C8B-B14F-4D97-AF65-F5344CB8AC3E}">
        <p14:creationId xmlns:p14="http://schemas.microsoft.com/office/powerpoint/2010/main" val="2494115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68244"/>
            <a:ext cx="7886700" cy="1325563"/>
          </a:xfrm>
        </p:spPr>
        <p:txBody>
          <a:bodyPr/>
          <a:lstStyle/>
          <a:p>
            <a:r>
              <a:rPr lang="cs-CZ" dirty="0"/>
              <a:t>8 základních přeměn</a:t>
            </a:r>
          </a:p>
        </p:txBody>
      </p:sp>
      <p:sp>
        <p:nvSpPr>
          <p:cNvPr id="3" name="Zástupný symbol pro obsah 2"/>
          <p:cNvSpPr>
            <a:spLocks noGrp="1"/>
          </p:cNvSpPr>
          <p:nvPr>
            <p:ph idx="1"/>
          </p:nvPr>
        </p:nvSpPr>
        <p:spPr>
          <a:xfrm>
            <a:off x="1998271" y="1047791"/>
            <a:ext cx="7886700" cy="4351338"/>
          </a:xfrm>
        </p:spPr>
        <p:txBody>
          <a:bodyPr/>
          <a:lstStyle/>
          <a:p>
            <a:r>
              <a:rPr lang="cs-CZ" dirty="0"/>
              <a:t>Všechny jsou doprovázeny emisí elementárních částic, které jsou schopny ionizovat okolní látku</a:t>
            </a:r>
          </a:p>
        </p:txBody>
      </p:sp>
      <p:pic>
        <p:nvPicPr>
          <p:cNvPr id="4" name="Obrázek 3"/>
          <p:cNvPicPr>
            <a:picLocks noChangeAspect="1"/>
          </p:cNvPicPr>
          <p:nvPr/>
        </p:nvPicPr>
        <p:blipFill>
          <a:blip r:embed="rId2" cstate="print"/>
          <a:stretch>
            <a:fillRect/>
          </a:stretch>
        </p:blipFill>
        <p:spPr>
          <a:xfrm>
            <a:off x="1053983" y="1980989"/>
            <a:ext cx="7383873" cy="4687007"/>
          </a:xfrm>
          <a:prstGeom prst="rect">
            <a:avLst/>
          </a:prstGeom>
        </p:spPr>
      </p:pic>
      <p:sp>
        <p:nvSpPr>
          <p:cNvPr id="5" name="TextovéPole 4"/>
          <p:cNvSpPr txBox="1"/>
          <p:nvPr/>
        </p:nvSpPr>
        <p:spPr>
          <a:xfrm>
            <a:off x="3980290" y="6088829"/>
            <a:ext cx="1539076" cy="369332"/>
          </a:xfrm>
          <a:prstGeom prst="rect">
            <a:avLst/>
          </a:prstGeom>
          <a:noFill/>
        </p:spPr>
        <p:txBody>
          <a:bodyPr wrap="none" rtlCol="0">
            <a:spAutoFit/>
          </a:bodyPr>
          <a:lstStyle/>
          <a:p>
            <a:r>
              <a:rPr lang="cs-CZ" dirty="0"/>
              <a:t>(doprovází </a:t>
            </a:r>
            <a:r>
              <a:rPr lang="cs-CZ" dirty="0">
                <a:latin typeface="Symbol" pitchFamily="18" charset="2"/>
              </a:rPr>
              <a:t>b</a:t>
            </a:r>
            <a:r>
              <a:rPr lang="cs-CZ" dirty="0"/>
              <a:t>+)</a:t>
            </a:r>
          </a:p>
        </p:txBody>
      </p:sp>
      <p:sp>
        <p:nvSpPr>
          <p:cNvPr id="6" name="TextovéPole 5"/>
          <p:cNvSpPr txBox="1"/>
          <p:nvPr/>
        </p:nvSpPr>
        <p:spPr>
          <a:xfrm>
            <a:off x="4304811" y="5724863"/>
            <a:ext cx="2866169" cy="369332"/>
          </a:xfrm>
          <a:prstGeom prst="rect">
            <a:avLst/>
          </a:prstGeom>
          <a:noFill/>
        </p:spPr>
        <p:txBody>
          <a:bodyPr wrap="none" rtlCol="0">
            <a:spAutoFit/>
          </a:bodyPr>
          <a:lstStyle/>
          <a:p>
            <a:r>
              <a:rPr lang="cs-CZ" dirty="0"/>
              <a:t>viz přednáška 1 – RTG záření</a:t>
            </a:r>
          </a:p>
        </p:txBody>
      </p:sp>
      <p:pic>
        <p:nvPicPr>
          <p:cNvPr id="411650" name="Picture 2" descr="https://www.wikiskripta.eu/images/c/cb/VnitrniKonverze.gif"/>
          <p:cNvPicPr>
            <a:picLocks noChangeAspect="1" noChangeArrowheads="1"/>
          </p:cNvPicPr>
          <p:nvPr/>
        </p:nvPicPr>
        <p:blipFill>
          <a:blip r:embed="rId3" cstate="print"/>
          <a:srcRect/>
          <a:stretch>
            <a:fillRect/>
          </a:stretch>
        </p:blipFill>
        <p:spPr bwMode="auto">
          <a:xfrm>
            <a:off x="8643359" y="3121249"/>
            <a:ext cx="3257550" cy="2514600"/>
          </a:xfrm>
          <a:prstGeom prst="rect">
            <a:avLst/>
          </a:prstGeom>
          <a:noFill/>
        </p:spPr>
      </p:pic>
    </p:spTree>
    <p:extLst>
      <p:ext uri="{BB962C8B-B14F-4D97-AF65-F5344CB8AC3E}">
        <p14:creationId xmlns:p14="http://schemas.microsoft.com/office/powerpoint/2010/main" val="30095946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7190" y="236034"/>
            <a:ext cx="8657164" cy="6492874"/>
          </a:xfrm>
        </p:spPr>
      </p:pic>
      <p:sp>
        <p:nvSpPr>
          <p:cNvPr id="5" name="TextovéPole 4"/>
          <p:cNvSpPr txBox="1"/>
          <p:nvPr/>
        </p:nvSpPr>
        <p:spPr>
          <a:xfrm>
            <a:off x="2130162" y="5222002"/>
            <a:ext cx="7914154" cy="523220"/>
          </a:xfrm>
          <a:prstGeom prst="rect">
            <a:avLst/>
          </a:prstGeom>
          <a:noFill/>
        </p:spPr>
        <p:txBody>
          <a:bodyPr wrap="none" rtlCol="0">
            <a:spAutoFit/>
          </a:bodyPr>
          <a:lstStyle/>
          <a:p>
            <a:r>
              <a:rPr lang="cs-CZ" sz="2800" b="1" dirty="0">
                <a:solidFill>
                  <a:srgbClr val="FF0000"/>
                </a:solidFill>
              </a:rPr>
              <a:t>+ Zákon zachování leptonového a baryonového čísla</a:t>
            </a:r>
          </a:p>
        </p:txBody>
      </p:sp>
    </p:spTree>
    <p:extLst>
      <p:ext uri="{BB962C8B-B14F-4D97-AF65-F5344CB8AC3E}">
        <p14:creationId xmlns:p14="http://schemas.microsoft.com/office/powerpoint/2010/main" val="40622578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152649" y="5770102"/>
            <a:ext cx="8960000" cy="928069"/>
          </a:xfrm>
        </p:spPr>
        <p:txBody>
          <a:bodyPr>
            <a:normAutofit fontScale="92500"/>
          </a:bodyPr>
          <a:lstStyle/>
          <a:p>
            <a:r>
              <a:rPr lang="cs-CZ" b="1" dirty="0"/>
              <a:t>IT</a:t>
            </a:r>
            <a:r>
              <a:rPr lang="cs-CZ" dirty="0"/>
              <a:t> – vnitřní konverze, </a:t>
            </a:r>
            <a:r>
              <a:rPr lang="cs-CZ" b="1" dirty="0" err="1"/>
              <a:t>ec</a:t>
            </a:r>
            <a:r>
              <a:rPr lang="cs-CZ" dirty="0"/>
              <a:t> –elektronový záchyt, </a:t>
            </a:r>
            <a:r>
              <a:rPr lang="cs-CZ" b="1" dirty="0"/>
              <a:t>SF</a:t>
            </a:r>
            <a:r>
              <a:rPr lang="cs-CZ" dirty="0"/>
              <a:t> – spontánní štěpení, </a:t>
            </a:r>
            <a:r>
              <a:rPr lang="cs-CZ" b="1" dirty="0"/>
              <a:t>CE</a:t>
            </a:r>
            <a:r>
              <a:rPr lang="cs-CZ" dirty="0"/>
              <a:t> – emise těžkých jader (cluster </a:t>
            </a:r>
            <a:r>
              <a:rPr lang="cs-CZ" dirty="0" err="1"/>
              <a:t>emission</a:t>
            </a:r>
            <a:r>
              <a:rPr lang="cs-CZ" dirty="0"/>
              <a:t>)</a:t>
            </a:r>
          </a:p>
        </p:txBody>
      </p:sp>
      <p:pic>
        <p:nvPicPr>
          <p:cNvPr id="4" name="Obrázek 3"/>
          <p:cNvPicPr>
            <a:picLocks noChangeAspect="1"/>
          </p:cNvPicPr>
          <p:nvPr/>
        </p:nvPicPr>
        <p:blipFill>
          <a:blip r:embed="rId2" cstate="print"/>
          <a:stretch>
            <a:fillRect/>
          </a:stretch>
        </p:blipFill>
        <p:spPr>
          <a:xfrm>
            <a:off x="2683796" y="374663"/>
            <a:ext cx="6824409" cy="5266651"/>
          </a:xfrm>
          <a:prstGeom prst="rect">
            <a:avLst/>
          </a:prstGeom>
        </p:spPr>
      </p:pic>
      <p:sp>
        <p:nvSpPr>
          <p:cNvPr id="6" name="Obdélník 5"/>
          <p:cNvSpPr/>
          <p:nvPr/>
        </p:nvSpPr>
        <p:spPr>
          <a:xfrm>
            <a:off x="2841811" y="2324991"/>
            <a:ext cx="6549615" cy="7534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557421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stretch>
            <a:fillRect/>
          </a:stretch>
        </p:blipFill>
        <p:spPr>
          <a:xfrm>
            <a:off x="4089961" y="201271"/>
            <a:ext cx="6810499" cy="1022146"/>
          </a:xfrm>
          <a:prstGeom prst="rect">
            <a:avLst/>
          </a:prstGeom>
        </p:spPr>
      </p:pic>
      <p:pic>
        <p:nvPicPr>
          <p:cNvPr id="5" name="Obrázek 4"/>
          <p:cNvPicPr>
            <a:picLocks noChangeAspect="1"/>
          </p:cNvPicPr>
          <p:nvPr/>
        </p:nvPicPr>
        <p:blipFill rotWithShape="1">
          <a:blip r:embed="rId3" cstate="print"/>
          <a:srcRect b="74183"/>
          <a:stretch/>
        </p:blipFill>
        <p:spPr>
          <a:xfrm>
            <a:off x="3995909" y="1407485"/>
            <a:ext cx="6904550" cy="1602911"/>
          </a:xfrm>
          <a:prstGeom prst="rect">
            <a:avLst/>
          </a:prstGeom>
        </p:spPr>
      </p:pic>
      <p:pic>
        <p:nvPicPr>
          <p:cNvPr id="6" name="Obrázek 5"/>
          <p:cNvPicPr>
            <a:picLocks noChangeAspect="1"/>
          </p:cNvPicPr>
          <p:nvPr/>
        </p:nvPicPr>
        <p:blipFill rotWithShape="1">
          <a:blip r:embed="rId3" cstate="print"/>
          <a:srcRect t="30691" r="6265"/>
          <a:stretch/>
        </p:blipFill>
        <p:spPr>
          <a:xfrm>
            <a:off x="3105491" y="3123211"/>
            <a:ext cx="5501018" cy="3657600"/>
          </a:xfrm>
          <a:prstGeom prst="rect">
            <a:avLst/>
          </a:prstGeom>
        </p:spPr>
      </p:pic>
      <p:sp>
        <p:nvSpPr>
          <p:cNvPr id="7" name="TextovéPole 6"/>
          <p:cNvSpPr txBox="1"/>
          <p:nvPr/>
        </p:nvSpPr>
        <p:spPr>
          <a:xfrm>
            <a:off x="290456" y="914400"/>
            <a:ext cx="3277051" cy="523220"/>
          </a:xfrm>
          <a:prstGeom prst="rect">
            <a:avLst/>
          </a:prstGeom>
          <a:noFill/>
        </p:spPr>
        <p:txBody>
          <a:bodyPr wrap="none" rtlCol="0">
            <a:spAutoFit/>
          </a:bodyPr>
          <a:lstStyle/>
          <a:p>
            <a:r>
              <a:rPr lang="cs-CZ" sz="2800" b="1" dirty="0">
                <a:solidFill>
                  <a:srgbClr val="FF0000"/>
                </a:solidFill>
              </a:rPr>
              <a:t>Rozpadové diagramy</a:t>
            </a:r>
          </a:p>
        </p:txBody>
      </p:sp>
    </p:spTree>
    <p:extLst>
      <p:ext uri="{BB962C8B-B14F-4D97-AF65-F5344CB8AC3E}">
        <p14:creationId xmlns:p14="http://schemas.microsoft.com/office/powerpoint/2010/main" val="2871046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8887012" y="5493345"/>
            <a:ext cx="3036047" cy="923330"/>
          </a:xfrm>
          <a:prstGeom prst="rect">
            <a:avLst/>
          </a:prstGeom>
        </p:spPr>
        <p:txBody>
          <a:bodyPr wrap="square">
            <a:spAutoFit/>
          </a:bodyPr>
          <a:lstStyle/>
          <a:p>
            <a:r>
              <a:rPr lang="en-US" dirty="0">
                <a:solidFill>
                  <a:srgbClr val="0000FF"/>
                </a:solidFill>
              </a:rPr>
              <a:t>The </a:t>
            </a:r>
            <a:r>
              <a:rPr lang="en-US" b="1" dirty="0">
                <a:solidFill>
                  <a:srgbClr val="0000FF"/>
                </a:solidFill>
              </a:rPr>
              <a:t>Larger</a:t>
            </a:r>
            <a:r>
              <a:rPr lang="en-US" dirty="0">
                <a:solidFill>
                  <a:srgbClr val="0000FF"/>
                </a:solidFill>
              </a:rPr>
              <a:t> the </a:t>
            </a:r>
            <a:r>
              <a:rPr lang="en-US" b="1" dirty="0">
                <a:solidFill>
                  <a:srgbClr val="0000FF"/>
                </a:solidFill>
              </a:rPr>
              <a:t>Mass</a:t>
            </a:r>
            <a:r>
              <a:rPr lang="en-US" dirty="0">
                <a:solidFill>
                  <a:srgbClr val="0000FF"/>
                </a:solidFill>
              </a:rPr>
              <a:t> of the </a:t>
            </a:r>
            <a:r>
              <a:rPr lang="en-US" b="1" dirty="0">
                <a:solidFill>
                  <a:srgbClr val="0000FF"/>
                </a:solidFill>
              </a:rPr>
              <a:t>Gauge Boson</a:t>
            </a:r>
            <a:r>
              <a:rPr lang="en-US" dirty="0">
                <a:solidFill>
                  <a:srgbClr val="0000FF"/>
                </a:solidFill>
              </a:rPr>
              <a:t>, the </a:t>
            </a:r>
            <a:r>
              <a:rPr lang="en-US" b="1" dirty="0">
                <a:solidFill>
                  <a:srgbClr val="0000FF"/>
                </a:solidFill>
              </a:rPr>
              <a:t>Shorter</a:t>
            </a:r>
            <a:r>
              <a:rPr lang="en-US" dirty="0">
                <a:solidFill>
                  <a:srgbClr val="0000FF"/>
                </a:solidFill>
              </a:rPr>
              <a:t> the </a:t>
            </a:r>
            <a:r>
              <a:rPr lang="en-US" b="1" dirty="0">
                <a:solidFill>
                  <a:srgbClr val="0000FF"/>
                </a:solidFill>
              </a:rPr>
              <a:t>Range</a:t>
            </a:r>
            <a:r>
              <a:rPr lang="en-US" dirty="0">
                <a:solidFill>
                  <a:srgbClr val="0000FF"/>
                </a:solidFill>
              </a:rPr>
              <a:t> of the </a:t>
            </a:r>
            <a:r>
              <a:rPr lang="en-US" b="1" dirty="0">
                <a:solidFill>
                  <a:srgbClr val="0000FF"/>
                </a:solidFill>
              </a:rPr>
              <a:t>Force</a:t>
            </a:r>
            <a:endParaRPr lang="cs-CZ" dirty="0"/>
          </a:p>
        </p:txBody>
      </p:sp>
      <p:sp>
        <p:nvSpPr>
          <p:cNvPr id="11" name="Obdélník 10"/>
          <p:cNvSpPr/>
          <p:nvPr/>
        </p:nvSpPr>
        <p:spPr>
          <a:xfrm>
            <a:off x="242606" y="523567"/>
            <a:ext cx="11803188" cy="923330"/>
          </a:xfrm>
          <a:prstGeom prst="rect">
            <a:avLst/>
          </a:prstGeom>
        </p:spPr>
        <p:txBody>
          <a:bodyPr wrap="square">
            <a:spAutoFit/>
          </a:bodyPr>
          <a:lstStyle/>
          <a:p>
            <a:r>
              <a:rPr lang="en-US" dirty="0"/>
              <a:t>1) The </a:t>
            </a:r>
            <a:r>
              <a:rPr lang="en-US" b="1" dirty="0"/>
              <a:t>W bosons</a:t>
            </a:r>
            <a:r>
              <a:rPr lang="en-US" dirty="0"/>
              <a:t> have a </a:t>
            </a:r>
            <a:r>
              <a:rPr lang="en-US" b="1" dirty="0"/>
              <a:t>mass</a:t>
            </a:r>
            <a:r>
              <a:rPr lang="en-US" dirty="0"/>
              <a:t> of about </a:t>
            </a:r>
            <a:r>
              <a:rPr lang="en-US" b="1" dirty="0"/>
              <a:t>100 times that of a proton</a:t>
            </a:r>
            <a:r>
              <a:rPr lang="en-US" dirty="0"/>
              <a:t>, which gives the weak force a </a:t>
            </a:r>
            <a:r>
              <a:rPr lang="en-US" b="1" dirty="0"/>
              <a:t>very short range</a:t>
            </a:r>
            <a:r>
              <a:rPr lang="en-US" dirty="0"/>
              <a:t>. </a:t>
            </a:r>
            <a:r>
              <a:rPr lang="cs-CZ" dirty="0"/>
              <a:t>                  …</a:t>
            </a:r>
            <a:r>
              <a:rPr lang="en-US" dirty="0"/>
              <a:t>Creating a </a:t>
            </a:r>
            <a:r>
              <a:rPr lang="en-US" b="1" dirty="0"/>
              <a:t>virtual W particle</a:t>
            </a:r>
            <a:r>
              <a:rPr lang="en-US" dirty="0"/>
              <a:t> uses </a:t>
            </a:r>
            <a:r>
              <a:rPr lang="en-US" b="1" dirty="0"/>
              <a:t>so much energy</a:t>
            </a:r>
            <a:r>
              <a:rPr lang="en-US" dirty="0"/>
              <a:t> that it can only exist for a </a:t>
            </a:r>
            <a:r>
              <a:rPr lang="en-US" b="1" dirty="0"/>
              <a:t>very short time</a:t>
            </a:r>
            <a:r>
              <a:rPr lang="en-US" dirty="0"/>
              <a:t> and it </a:t>
            </a:r>
            <a:r>
              <a:rPr lang="en-US" b="1" dirty="0"/>
              <a:t>can’t travel far</a:t>
            </a:r>
            <a:r>
              <a:rPr lang="en-US" dirty="0"/>
              <a:t>.</a:t>
            </a:r>
            <a:br>
              <a:rPr lang="en-US" dirty="0"/>
            </a:br>
            <a:r>
              <a:rPr lang="en-US" dirty="0"/>
              <a:t>2) On the other hand, the </a:t>
            </a:r>
            <a:r>
              <a:rPr lang="en-US" b="1" dirty="0"/>
              <a:t>photon</a:t>
            </a:r>
            <a:r>
              <a:rPr lang="en-US" dirty="0"/>
              <a:t> has </a:t>
            </a:r>
            <a:r>
              <a:rPr lang="en-US" b="1" dirty="0"/>
              <a:t>zero mass</a:t>
            </a:r>
            <a:r>
              <a:rPr lang="en-US" dirty="0"/>
              <a:t>, which gives you a force with </a:t>
            </a:r>
            <a:r>
              <a:rPr lang="en-US" b="1" dirty="0"/>
              <a:t>infinite range</a:t>
            </a:r>
            <a:r>
              <a:rPr lang="en-US" dirty="0"/>
              <a:t>.</a:t>
            </a:r>
            <a:endParaRPr lang="cs-CZ" dirty="0"/>
          </a:p>
        </p:txBody>
      </p:sp>
      <p:pic>
        <p:nvPicPr>
          <p:cNvPr id="16" name="Obrázek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782" y="1569462"/>
            <a:ext cx="6612405" cy="5086465"/>
          </a:xfrm>
          <a:prstGeom prst="rect">
            <a:avLst/>
          </a:prstGeom>
        </p:spPr>
      </p:pic>
      <p:pic>
        <p:nvPicPr>
          <p:cNvPr id="20" name="Obrázek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498" y="1569461"/>
            <a:ext cx="6768603" cy="5086465"/>
          </a:xfrm>
          <a:prstGeom prst="rect">
            <a:avLst/>
          </a:prstGeom>
        </p:spPr>
      </p:pic>
      <p:sp>
        <p:nvSpPr>
          <p:cNvPr id="21" name="TextovéPole 20"/>
          <p:cNvSpPr txBox="1"/>
          <p:nvPr/>
        </p:nvSpPr>
        <p:spPr>
          <a:xfrm>
            <a:off x="8887012" y="3626766"/>
            <a:ext cx="2898587" cy="646331"/>
          </a:xfrm>
          <a:prstGeom prst="rect">
            <a:avLst/>
          </a:prstGeom>
          <a:noFill/>
        </p:spPr>
        <p:txBody>
          <a:bodyPr wrap="square" rtlCol="0">
            <a:spAutoFit/>
          </a:bodyPr>
          <a:lstStyle/>
          <a:p>
            <a:r>
              <a:rPr lang="cs-CZ" dirty="0"/>
              <a:t>Prakticky ale odstínění díky existenci dvou nábojů</a:t>
            </a:r>
          </a:p>
        </p:txBody>
      </p:sp>
    </p:spTree>
    <p:extLst>
      <p:ext uri="{BB962C8B-B14F-4D97-AF65-F5344CB8AC3E}">
        <p14:creationId xmlns:p14="http://schemas.microsoft.com/office/powerpoint/2010/main" val="1275621240"/>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27998</TotalTime>
  <Words>6683</Words>
  <Application>Microsoft Office PowerPoint</Application>
  <PresentationFormat>Širokoúhlá obrazovka</PresentationFormat>
  <Paragraphs>580</Paragraphs>
  <Slides>89</Slides>
  <Notes>2</Notes>
  <HiddenSlides>0</HiddenSlides>
  <MMClips>1</MMClips>
  <ScaleCrop>false</ScaleCrop>
  <HeadingPairs>
    <vt:vector size="8" baseType="variant">
      <vt:variant>
        <vt:lpstr>Použitá písma</vt:lpstr>
      </vt:variant>
      <vt:variant>
        <vt:i4>9</vt:i4>
      </vt:variant>
      <vt:variant>
        <vt:lpstr>Motiv</vt:lpstr>
      </vt:variant>
      <vt:variant>
        <vt:i4>1</vt:i4>
      </vt:variant>
      <vt:variant>
        <vt:lpstr>Vložené servery OLE</vt:lpstr>
      </vt:variant>
      <vt:variant>
        <vt:i4>2</vt:i4>
      </vt:variant>
      <vt:variant>
        <vt:lpstr>Nadpisy snímků</vt:lpstr>
      </vt:variant>
      <vt:variant>
        <vt:i4>89</vt:i4>
      </vt:variant>
    </vt:vector>
  </HeadingPairs>
  <TitlesOfParts>
    <vt:vector size="101" baseType="lpstr">
      <vt:lpstr>Arial</vt:lpstr>
      <vt:lpstr>Calibri</vt:lpstr>
      <vt:lpstr>Calibri Light</vt:lpstr>
      <vt:lpstr>Cambria Math</vt:lpstr>
      <vt:lpstr>DejaVuSans</vt:lpstr>
      <vt:lpstr>Symbol</vt:lpstr>
      <vt:lpstr>Times New Roman</vt:lpstr>
      <vt:lpstr>TimesNewRoman</vt:lpstr>
      <vt:lpstr>Wingdings</vt:lpstr>
      <vt:lpstr>Motiv Office</vt:lpstr>
      <vt:lpstr>Rovnice</vt:lpstr>
      <vt:lpstr>List</vt:lpstr>
      <vt:lpstr>Radiační biofyzika</vt:lpstr>
      <vt:lpstr>Základní síly</vt:lpstr>
      <vt:lpstr>Silná j. interakce</vt:lpstr>
      <vt:lpstr>Silná j. interakce</vt:lpstr>
      <vt:lpstr>Silná j. interakce - Shrnutí</vt:lpstr>
      <vt:lpstr>JADERNÁ POTENCIÁLOVÁ JÁMA</vt:lpstr>
      <vt:lpstr>Prezentace aplikace PowerPoint</vt:lpstr>
      <vt:lpstr>Prezentace aplikace PowerPoint</vt:lpstr>
      <vt:lpstr>Prezentace aplikace PowerPoint</vt:lpstr>
      <vt:lpstr>Antičástice</vt:lpstr>
      <vt:lpstr>Antičástice</vt:lpstr>
      <vt:lpstr>Prezentace aplikace PowerPoint</vt:lpstr>
      <vt:lpstr>Prezentace aplikace PowerPoint</vt:lpstr>
      <vt:lpstr>ZDROJE ANTIHMOTY</vt:lpstr>
      <vt:lpstr>Prezentace aplikace PowerPoint</vt:lpstr>
      <vt:lpstr>Prezentace aplikace PowerPoint</vt:lpstr>
      <vt:lpstr>Prezentace aplikace PowerPoint</vt:lpstr>
      <vt:lpstr>Prezentace aplikace PowerPoint</vt:lpstr>
      <vt:lpstr>Antihmotová bomba</vt:lpstr>
      <vt:lpstr>Problémy s antihmotou</vt:lpstr>
      <vt:lpstr>ANTIATOMY (ANTI-DEUTERON)</vt:lpstr>
      <vt:lpstr>EXOTICKÉ ATOMY a ANTIATOMY</vt:lpstr>
      <vt:lpstr>Koexistence hmoty a antihmoty - Positronium (Ps): </vt:lpstr>
      <vt:lpstr>Prezentace aplikace PowerPoint</vt:lpstr>
      <vt:lpstr>Prezentace aplikace PowerPoint</vt:lpstr>
      <vt:lpstr>Prezentace aplikace PowerPoint</vt:lpstr>
      <vt:lpstr>Prezentace aplikace PowerPoint</vt:lpstr>
      <vt:lpstr>KVARKY A LEPTONY – Fundamentální částice?</vt:lpstr>
      <vt:lpstr>MODELY ATOMOVÉHO JÁDRA</vt:lpstr>
      <vt:lpstr>MODELY JÁDRA</vt:lpstr>
      <vt:lpstr>MODELY</vt:lpstr>
      <vt:lpstr>Prezentace aplikace PowerPoint</vt:lpstr>
      <vt:lpstr>Tvar a poloměr jádra:</vt:lpstr>
      <vt:lpstr>Prezentace aplikace PowerPoint</vt:lpstr>
      <vt:lpstr>HMOTNOST A VAZEBNÁ ENERGIE JÁDRA</vt:lpstr>
      <vt:lpstr>Vazebná energie jádra</vt:lpstr>
      <vt:lpstr>HMOTNOST A VAZEBNÁ ENERGIE JÁDRA</vt:lpstr>
      <vt:lpstr>HMOTNOST A VAZEBNÁ ENERGIE JÁDRA</vt:lpstr>
      <vt:lpstr>HMOTNOST A VAZEBNÁ ENERGIE JÁDRA – fúze vs. štěpení</vt:lpstr>
      <vt:lpstr>STABILITA JADER ATOMŮ</vt:lpstr>
      <vt:lpstr>Prezentace aplikace PowerPoint</vt:lpstr>
      <vt:lpstr>ZAJÍMAVOSTI: VAZEBNÁ ENERGIE JÁDRA</vt:lpstr>
      <vt:lpstr>Kapkový model jádra</vt:lpstr>
      <vt:lpstr>2. Statistický model  </vt:lpstr>
      <vt:lpstr>Model složeného jádra  (Compound nucleus model, multi-step reaction model)   </vt:lpstr>
      <vt:lpstr>Model složeného jádra  (Compound nucleus model, multi-step reaction model)   </vt:lpstr>
      <vt:lpstr>HLADINOVÝ MODEL JÁDRA</vt:lpstr>
      <vt:lpstr>HLADINOVÝ MODEL JÁDRA</vt:lpstr>
      <vt:lpstr>(NE)STABILITA JADER ATOMŮ a RADIOAKTIVITA</vt:lpstr>
      <vt:lpstr>(NE)STABILITA JADER ATOMŮ a RADIOAKTIVITA</vt:lpstr>
      <vt:lpstr>STABILITA JADER ATOMŮ</vt:lpstr>
      <vt:lpstr>Radioaktivní prvky </vt:lpstr>
      <vt:lpstr>Prezentace aplikace PowerPoint</vt:lpstr>
      <vt:lpstr>STABILITA JADER ATOMŮ</vt:lpstr>
      <vt:lpstr>STABILITA JADER ATOMŮ – NUKLEONŮ</vt:lpstr>
      <vt:lpstr>Prezentace aplikace PowerPoint</vt:lpstr>
      <vt:lpstr>Obdobně pro izotopy uhlíku</vt:lpstr>
      <vt:lpstr>Nuklidy podle vazebné energie</vt:lpstr>
      <vt:lpstr>Tendence k samovolným radioaktivním přeměnám všech známých atomových jader (nuklidů)</vt:lpstr>
      <vt:lpstr>„Řeka stability“</vt:lpstr>
      <vt:lpstr>Inverzní analogie  – ostrůvky stability v moři nestability</vt:lpstr>
      <vt:lpstr>Tendence k samovolným radioaktivním přeměnám všech známých atomových jader (nuklidů)</vt:lpstr>
      <vt:lpstr>Zvláštnosti na liniích přesycenosti </vt:lpstr>
      <vt:lpstr>Prezentace aplikace PowerPoint</vt:lpstr>
      <vt:lpstr>Ostrov stability v oblasti supertěžkých jader</vt:lpstr>
      <vt:lpstr>N vs. Z                                         a poločas rozpadu</vt:lpstr>
      <vt:lpstr>Zajímavost: Bi</vt:lpstr>
      <vt:lpstr>HLADINOVÝ MODEL JÁDRA</vt:lpstr>
      <vt:lpstr>HLADINOVÝ MODEL JÁDRA</vt:lpstr>
      <vt:lpstr>Závislost stability jádra na p+ a n0 konfiguraci</vt:lpstr>
      <vt:lpstr>Prezentace aplikace PowerPoint</vt:lpstr>
      <vt:lpstr>HLADINOVÝ MODEL JÁDRA</vt:lpstr>
      <vt:lpstr>Prezentace aplikace PowerPoint</vt:lpstr>
      <vt:lpstr>Stabilita jader - SHRNUTÍ</vt:lpstr>
      <vt:lpstr>STABILITA NUKLIDŮ - shrnutí</vt:lpstr>
      <vt:lpstr>Prezentace aplikace PowerPoint</vt:lpstr>
      <vt:lpstr>Prezentace aplikace PowerPoint</vt:lpstr>
      <vt:lpstr>Přirozené radioaktivní prvky         s dlouhým T1/2</vt:lpstr>
      <vt:lpstr>Prezentace aplikace PowerPoint</vt:lpstr>
      <vt:lpstr>RADIOAKTIVITA</vt:lpstr>
      <vt:lpstr>RADIOAKTIVITA</vt:lpstr>
      <vt:lpstr>Prezentace aplikace PowerPoint</vt:lpstr>
      <vt:lpstr>Základní typy přeměn (8 typů + 3 procesy deexcitace)</vt:lpstr>
      <vt:lpstr>Základní typy přeměn (8 typů + 3 procesy deexcitace)</vt:lpstr>
      <vt:lpstr>Skupiny radioaktivních přeměn: </vt:lpstr>
      <vt:lpstr>8 základních přeměn</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Martin Falk</dc:creator>
  <cp:lastModifiedBy>REVIEWER1</cp:lastModifiedBy>
  <cp:revision>667</cp:revision>
  <cp:lastPrinted>2022-03-16T19:08:46Z</cp:lastPrinted>
  <dcterms:created xsi:type="dcterms:W3CDTF">2019-03-03T09:56:32Z</dcterms:created>
  <dcterms:modified xsi:type="dcterms:W3CDTF">2022-03-17T07:50:14Z</dcterms:modified>
</cp:coreProperties>
</file>