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6" r:id="rId5"/>
    <p:sldId id="262" r:id="rId6"/>
    <p:sldId id="264" r:id="rId7"/>
    <p:sldId id="268" r:id="rId8"/>
    <p:sldId id="261" r:id="rId9"/>
    <p:sldId id="263" r:id="rId10"/>
    <p:sldId id="269" r:id="rId11"/>
    <p:sldId id="267" r:id="rId12"/>
    <p:sldId id="26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34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37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58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68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3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22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07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31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03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40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85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3F7D8-16FF-4F4E-9F22-C0E59DD3CDF3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06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451283@mail.muni.cz" TargetMode="External"/><Relationship Id="rId2" Type="http://schemas.openxmlformats.org/officeDocument/2006/relationships/hyperlink" Target="mailto:423482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218DE-D69D-4FB8-B2E4-7A8193C58F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Historická a stratigrafická geologie – 1. cvičení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ED9153-433F-44B0-A5A4-FED2DF44A1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Vojtěch Cígler – </a:t>
            </a:r>
            <a:r>
              <a:rPr lang="cs-CZ" dirty="0">
                <a:hlinkClick r:id="rId2"/>
              </a:rPr>
              <a:t>vojtech.cigler@mail.muni.cz</a:t>
            </a:r>
            <a:endParaRPr lang="cs-CZ" dirty="0"/>
          </a:p>
          <a:p>
            <a:r>
              <a:rPr lang="cs-CZ" dirty="0"/>
              <a:t>Petr </a:t>
            </a:r>
            <a:r>
              <a:rPr lang="cs-CZ" dirty="0" err="1"/>
              <a:t>Hykš</a:t>
            </a:r>
            <a:r>
              <a:rPr lang="cs-CZ" dirty="0"/>
              <a:t> – </a:t>
            </a:r>
            <a:r>
              <a:rPr lang="cs-CZ" dirty="0">
                <a:hlinkClick r:id="rId3"/>
              </a:rPr>
              <a:t>451283@mail.muni.cz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242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14B08-14F2-43F2-A98F-3E735CE2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stratigrafie III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259FFA-7C15-4F3F-9A74-35BBA46ED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konformní rozhraní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skrytá diskordance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úhlová diskordance</a:t>
            </a:r>
          </a:p>
        </p:txBody>
      </p:sp>
      <p:pic>
        <p:nvPicPr>
          <p:cNvPr id="5" name="Obrázek 4" descr="Obsah obrázku příroda&#10;&#10;Popis byl vytvořen automaticky">
            <a:extLst>
              <a:ext uri="{FF2B5EF4-FFF2-40B4-BE49-F238E27FC236}">
                <a16:creationId xmlns:a16="http://schemas.microsoft.com/office/drawing/2014/main" id="{5390B3AE-79CF-411E-B3C2-4F23DECA3D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2" t="28628" r="16860"/>
          <a:stretch/>
        </p:blipFill>
        <p:spPr>
          <a:xfrm>
            <a:off x="7209551" y="3983992"/>
            <a:ext cx="4982450" cy="287400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C14DBE8-997F-4069-BBA5-33152CB97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50" y="0"/>
            <a:ext cx="4982449" cy="37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13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F21866-8CF3-4303-87A2-A46CABA6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 z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B4ABF1-DA82-4074-AEC0-D14E81F62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Výsledkem budou 3 soubory v odevzdávárně v </a:t>
            </a:r>
            <a:r>
              <a:rPr lang="cs-CZ" dirty="0" err="1"/>
              <a:t>ISu</a:t>
            </a:r>
            <a:r>
              <a:rPr lang="cs-CZ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vypočítaná absolutní datace (cvičení 1a)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vyplněný obrázek s litologickým profilem (cvičení 1b, body 2–5)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odevzdaný </a:t>
            </a:r>
            <a:r>
              <a:rPr lang="cs-CZ" dirty="0" err="1"/>
              <a:t>word</a:t>
            </a:r>
            <a:r>
              <a:rPr lang="cs-CZ" dirty="0"/>
              <a:t> s vyobrazenými fosiliemi, s jejich stářím a systematickým zařazením a s popisem hypotetického geologického vývoje zobrazeného sledu (cvičení 1b, body 1, 6)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40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08EA60-7DD0-4544-A9D8-4F2F2E50D5C5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887139" y="2902119"/>
            <a:ext cx="5134583" cy="1053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/>
              <a:t>www.</a:t>
            </a:r>
            <a:r>
              <a:rPr lang="cs-CZ" sz="4000" dirty="0"/>
              <a:t>stratigraphy</a:t>
            </a:r>
            <a:r>
              <a:rPr lang="cs-CZ" sz="3600" dirty="0"/>
              <a:t>.org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FB6C62-EE0A-40FE-9E2A-2FCFBF5BC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7" y="1"/>
            <a:ext cx="93313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42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a ukončení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5 % známky </a:t>
            </a:r>
            <a:r>
              <a:rPr lang="cs-CZ" sz="2400" dirty="0"/>
              <a:t>– přítomnost na cvičení (za každou předem neomluvenou absenci ztráta 1 %)</a:t>
            </a:r>
          </a:p>
          <a:p>
            <a:r>
              <a:rPr lang="cs-CZ" sz="2400" b="1" dirty="0"/>
              <a:t>10 % známky </a:t>
            </a:r>
            <a:r>
              <a:rPr lang="cs-CZ" sz="2400" dirty="0"/>
              <a:t>– protokoly ze cvičení – bude hodnocena kvalita odevzdaných protokolů, jejich autentičnost (žádné plagiátorství!) a jejich včasné odevzdání</a:t>
            </a:r>
          </a:p>
          <a:p>
            <a:r>
              <a:rPr lang="cs-CZ" sz="2400" b="1" dirty="0"/>
              <a:t>15 % známky </a:t>
            </a:r>
            <a:r>
              <a:rPr lang="cs-CZ" sz="2400" dirty="0"/>
              <a:t>– 3 průběžné testy (přes </a:t>
            </a:r>
            <a:r>
              <a:rPr lang="cs-CZ" sz="2400" dirty="0" err="1"/>
              <a:t>odpovědníky</a:t>
            </a:r>
            <a:r>
              <a:rPr lang="cs-CZ" sz="2400" dirty="0"/>
              <a:t>)</a:t>
            </a:r>
          </a:p>
          <a:p>
            <a:r>
              <a:rPr lang="cs-CZ" sz="2400" b="1" dirty="0"/>
              <a:t>70 % známky </a:t>
            </a:r>
            <a:r>
              <a:rPr lang="cs-CZ" sz="2400" dirty="0"/>
              <a:t>– závěrečná písemná zkouška (po udělení zápočtu)</a:t>
            </a:r>
          </a:p>
          <a:p>
            <a:endParaRPr lang="cs-CZ" sz="2400" dirty="0"/>
          </a:p>
          <a:p>
            <a:r>
              <a:rPr lang="cs-CZ" sz="2400" dirty="0"/>
              <a:t>podmínkou připuštění ke zkoušce je odevzdání všech protokolů a přednesení prezentace</a:t>
            </a:r>
          </a:p>
          <a:p>
            <a:r>
              <a:rPr lang="cs-CZ" sz="2400" dirty="0"/>
              <a:t>pro úspěšné absolvování předmětu je třeba získat </a:t>
            </a:r>
            <a:r>
              <a:rPr lang="cs-CZ" sz="2400" b="1" dirty="0"/>
              <a:t>minimálně</a:t>
            </a:r>
            <a:r>
              <a:rPr lang="cs-CZ" sz="2400" dirty="0"/>
              <a:t> </a:t>
            </a:r>
            <a:r>
              <a:rPr lang="cs-CZ" sz="2400" b="1" dirty="0"/>
              <a:t>60 %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286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E2D26-E1AF-47AB-AB0B-C3C4338A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24FFE5-E628-4504-96A3-42CA18D1A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student bude mít jednu prezentaci v průběhu cvičení</a:t>
            </a:r>
          </a:p>
          <a:p>
            <a:r>
              <a:rPr lang="cs-CZ" dirty="0"/>
              <a:t>prezentovat se bude vždy na začátku cvičení</a:t>
            </a:r>
          </a:p>
          <a:p>
            <a:r>
              <a:rPr lang="cs-CZ" dirty="0"/>
              <a:t>délka prezentace 8–10 minut</a:t>
            </a:r>
          </a:p>
          <a:p>
            <a:r>
              <a:rPr lang="cs-CZ" dirty="0"/>
              <a:t>celkem tedy budou vždy tři prezentace na jedno cvičení</a:t>
            </a:r>
          </a:p>
          <a:p>
            <a:r>
              <a:rPr lang="cs-CZ" dirty="0"/>
              <a:t>témata rozešleme tento týden</a:t>
            </a:r>
          </a:p>
        </p:txBody>
      </p:sp>
    </p:spTree>
    <p:extLst>
      <p:ext uri="{BB962C8B-B14F-4D97-AF65-F5344CB8AC3E}">
        <p14:creationId xmlns:p14="http://schemas.microsoft.com/office/powerpoint/2010/main" val="206150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699CC-438F-4BB7-AECD-888273ECF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a cíle 1. cvičení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C1E90B13-AE90-4F69-9763-B67F4F15E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24" y="1577009"/>
            <a:ext cx="6828376" cy="4351338"/>
          </a:xfrm>
        </p:spPr>
      </p:pic>
      <p:graphicFrame>
        <p:nvGraphicFramePr>
          <p:cNvPr id="4" name="Zástupný obsah 4">
            <a:extLst>
              <a:ext uri="{FF2B5EF4-FFF2-40B4-BE49-F238E27FC236}">
                <a16:creationId xmlns:a16="http://schemas.microsoft.com/office/drawing/2014/main" id="{E8ADB33C-7046-488E-8702-C43AAE6EEE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313919"/>
              </p:ext>
            </p:extLst>
          </p:nvPr>
        </p:nvGraphicFramePr>
        <p:xfrm>
          <a:off x="0" y="5599878"/>
          <a:ext cx="5254926" cy="1258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4691">
                  <a:extLst>
                    <a:ext uri="{9D8B030D-6E8A-4147-A177-3AD203B41FA5}">
                      <a16:colId xmlns:a16="http://schemas.microsoft.com/office/drawing/2014/main" val="4067017759"/>
                    </a:ext>
                  </a:extLst>
                </a:gridCol>
                <a:gridCol w="476666">
                  <a:extLst>
                    <a:ext uri="{9D8B030D-6E8A-4147-A177-3AD203B41FA5}">
                      <a16:colId xmlns:a16="http://schemas.microsoft.com/office/drawing/2014/main" val="577683506"/>
                    </a:ext>
                  </a:extLst>
                </a:gridCol>
                <a:gridCol w="517838">
                  <a:extLst>
                    <a:ext uri="{9D8B030D-6E8A-4147-A177-3AD203B41FA5}">
                      <a16:colId xmlns:a16="http://schemas.microsoft.com/office/drawing/2014/main" val="3019416524"/>
                    </a:ext>
                  </a:extLst>
                </a:gridCol>
                <a:gridCol w="517838">
                  <a:extLst>
                    <a:ext uri="{9D8B030D-6E8A-4147-A177-3AD203B41FA5}">
                      <a16:colId xmlns:a16="http://schemas.microsoft.com/office/drawing/2014/main" val="938660734"/>
                    </a:ext>
                  </a:extLst>
                </a:gridCol>
                <a:gridCol w="517838">
                  <a:extLst>
                    <a:ext uri="{9D8B030D-6E8A-4147-A177-3AD203B41FA5}">
                      <a16:colId xmlns:a16="http://schemas.microsoft.com/office/drawing/2014/main" val="1636392476"/>
                    </a:ext>
                  </a:extLst>
                </a:gridCol>
                <a:gridCol w="513779">
                  <a:extLst>
                    <a:ext uri="{9D8B030D-6E8A-4147-A177-3AD203B41FA5}">
                      <a16:colId xmlns:a16="http://schemas.microsoft.com/office/drawing/2014/main" val="384197231"/>
                    </a:ext>
                  </a:extLst>
                </a:gridCol>
                <a:gridCol w="513779">
                  <a:extLst>
                    <a:ext uri="{9D8B030D-6E8A-4147-A177-3AD203B41FA5}">
                      <a16:colId xmlns:a16="http://schemas.microsoft.com/office/drawing/2014/main" val="3656533330"/>
                    </a:ext>
                  </a:extLst>
                </a:gridCol>
                <a:gridCol w="513779">
                  <a:extLst>
                    <a:ext uri="{9D8B030D-6E8A-4147-A177-3AD203B41FA5}">
                      <a16:colId xmlns:a16="http://schemas.microsoft.com/office/drawing/2014/main" val="1242256287"/>
                    </a:ext>
                  </a:extLst>
                </a:gridCol>
                <a:gridCol w="514359">
                  <a:extLst>
                    <a:ext uri="{9D8B030D-6E8A-4147-A177-3AD203B41FA5}">
                      <a16:colId xmlns:a16="http://schemas.microsoft.com/office/drawing/2014/main" val="4066017573"/>
                    </a:ext>
                  </a:extLst>
                </a:gridCol>
                <a:gridCol w="514359">
                  <a:extLst>
                    <a:ext uri="{9D8B030D-6E8A-4147-A177-3AD203B41FA5}">
                      <a16:colId xmlns:a16="http://schemas.microsoft.com/office/drawing/2014/main" val="3502848625"/>
                    </a:ext>
                  </a:extLst>
                </a:gridCol>
              </a:tblGrid>
              <a:tr h="184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Poločas r.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1/16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1/8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1/4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1/2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0994452"/>
                  </a:ext>
                </a:extLst>
              </a:tr>
              <a:tr h="377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Mateřský izotop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3324820"/>
                  </a:ext>
                </a:extLst>
              </a:tr>
              <a:tr h="377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Dceřiný izotop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4029440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8C136721-73FC-4A71-9A61-41944D0BFBD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7009"/>
            <a:ext cx="5254927" cy="4022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186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02AAB-F915-44F5-ACAE-5E7084E78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Absolutní datování hornin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FF9691AD-5B28-4D70-A666-940DF7886A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69216"/>
              </p:ext>
            </p:extLst>
          </p:nvPr>
        </p:nvGraphicFramePr>
        <p:xfrm>
          <a:off x="838200" y="5619749"/>
          <a:ext cx="5754370" cy="873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6915">
                  <a:extLst>
                    <a:ext uri="{9D8B030D-6E8A-4147-A177-3AD203B41FA5}">
                      <a16:colId xmlns:a16="http://schemas.microsoft.com/office/drawing/2014/main" val="4067017759"/>
                    </a:ext>
                  </a:extLst>
                </a:gridCol>
                <a:gridCol w="521970">
                  <a:extLst>
                    <a:ext uri="{9D8B030D-6E8A-4147-A177-3AD203B41FA5}">
                      <a16:colId xmlns:a16="http://schemas.microsoft.com/office/drawing/2014/main" val="577683506"/>
                    </a:ext>
                  </a:extLst>
                </a:gridCol>
                <a:gridCol w="567055">
                  <a:extLst>
                    <a:ext uri="{9D8B030D-6E8A-4147-A177-3AD203B41FA5}">
                      <a16:colId xmlns:a16="http://schemas.microsoft.com/office/drawing/2014/main" val="3019416524"/>
                    </a:ext>
                  </a:extLst>
                </a:gridCol>
                <a:gridCol w="567055">
                  <a:extLst>
                    <a:ext uri="{9D8B030D-6E8A-4147-A177-3AD203B41FA5}">
                      <a16:colId xmlns:a16="http://schemas.microsoft.com/office/drawing/2014/main" val="938660734"/>
                    </a:ext>
                  </a:extLst>
                </a:gridCol>
                <a:gridCol w="567055">
                  <a:extLst>
                    <a:ext uri="{9D8B030D-6E8A-4147-A177-3AD203B41FA5}">
                      <a16:colId xmlns:a16="http://schemas.microsoft.com/office/drawing/2014/main" val="1636392476"/>
                    </a:ext>
                  </a:extLst>
                </a:gridCol>
                <a:gridCol w="562610">
                  <a:extLst>
                    <a:ext uri="{9D8B030D-6E8A-4147-A177-3AD203B41FA5}">
                      <a16:colId xmlns:a16="http://schemas.microsoft.com/office/drawing/2014/main" val="384197231"/>
                    </a:ext>
                  </a:extLst>
                </a:gridCol>
                <a:gridCol w="562610">
                  <a:extLst>
                    <a:ext uri="{9D8B030D-6E8A-4147-A177-3AD203B41FA5}">
                      <a16:colId xmlns:a16="http://schemas.microsoft.com/office/drawing/2014/main" val="3656533330"/>
                    </a:ext>
                  </a:extLst>
                </a:gridCol>
                <a:gridCol w="562610">
                  <a:extLst>
                    <a:ext uri="{9D8B030D-6E8A-4147-A177-3AD203B41FA5}">
                      <a16:colId xmlns:a16="http://schemas.microsoft.com/office/drawing/2014/main" val="1242256287"/>
                    </a:ext>
                  </a:extLst>
                </a:gridCol>
                <a:gridCol w="563245">
                  <a:extLst>
                    <a:ext uri="{9D8B030D-6E8A-4147-A177-3AD203B41FA5}">
                      <a16:colId xmlns:a16="http://schemas.microsoft.com/office/drawing/2014/main" val="4066017573"/>
                    </a:ext>
                  </a:extLst>
                </a:gridCol>
                <a:gridCol w="563245">
                  <a:extLst>
                    <a:ext uri="{9D8B030D-6E8A-4147-A177-3AD203B41FA5}">
                      <a16:colId xmlns:a16="http://schemas.microsoft.com/office/drawing/2014/main" val="35028486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Poločas r.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1/16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1/8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1/4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1/2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0994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Mateřský izotop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3324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Dceřiný izotop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4029440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54910911-9F06-4C71-BA78-0AA68635DB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1625"/>
            <a:ext cx="5254927" cy="40228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AB1346D-6910-429A-A51E-C7AD1630B12D}"/>
              </a:ext>
            </a:extLst>
          </p:cNvPr>
          <p:cNvSpPr txBox="1"/>
          <p:nvPr/>
        </p:nvSpPr>
        <p:spPr>
          <a:xfrm>
            <a:off x="6903308" y="1531625"/>
            <a:ext cx="4018440" cy="3063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Poločas rozpadu a produkt rozpadu (dceřiný prvek):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……………………..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 ……………………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235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…………………….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232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 ……………………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87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Rb ……………………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………………………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1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95ED1E-1143-4866-BABB-01F06D091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Absolutní datování hornin II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184CC98-B5D7-49C2-BBBA-56E59DB969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568" y="0"/>
            <a:ext cx="4448432" cy="686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24EF337B-D7B4-47F1-B48F-12E4060D759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8477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/>
              <a:t>Co je poločas rozpadu?</a:t>
            </a:r>
          </a:p>
          <a:p>
            <a:r>
              <a:rPr lang="cs-CZ" dirty="0"/>
              <a:t>= doba za kterou se rozpadne přesně ½ mateřského izotopu na dceřiný izotop</a:t>
            </a:r>
          </a:p>
          <a:p>
            <a:r>
              <a:rPr lang="cs-CZ" dirty="0"/>
              <a:t>dtto 2 poločasy rozpadu...</a:t>
            </a:r>
          </a:p>
          <a:p>
            <a:pPr marL="0" indent="0">
              <a:buNone/>
            </a:pPr>
            <a:r>
              <a:rPr lang="cs-CZ" b="1" dirty="0"/>
              <a:t>Co je to tzv. rozpadová řada (=</a:t>
            </a:r>
            <a:r>
              <a:rPr lang="cs-CZ" b="1" dirty="0" err="1"/>
              <a:t>decay</a:t>
            </a:r>
            <a:r>
              <a:rPr lang="cs-CZ" b="1" dirty="0"/>
              <a:t> </a:t>
            </a:r>
            <a:r>
              <a:rPr lang="cs-CZ" b="1" dirty="0" err="1"/>
              <a:t>chain</a:t>
            </a:r>
            <a:r>
              <a:rPr lang="cs-CZ" b="1" dirty="0"/>
              <a:t>)?</a:t>
            </a:r>
          </a:p>
          <a:p>
            <a:r>
              <a:rPr lang="cs-CZ" dirty="0"/>
              <a:t>= řada radioaktivních přeměn nestabilních izotopů prvků končící izotopem stabilním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02AAB-F915-44F5-ACAE-5E7084E78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Absolutní datování hornin III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FF9691AD-5B28-4D70-A666-940DF7886A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5619749"/>
          <a:ext cx="5754370" cy="873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6915">
                  <a:extLst>
                    <a:ext uri="{9D8B030D-6E8A-4147-A177-3AD203B41FA5}">
                      <a16:colId xmlns:a16="http://schemas.microsoft.com/office/drawing/2014/main" val="4067017759"/>
                    </a:ext>
                  </a:extLst>
                </a:gridCol>
                <a:gridCol w="521970">
                  <a:extLst>
                    <a:ext uri="{9D8B030D-6E8A-4147-A177-3AD203B41FA5}">
                      <a16:colId xmlns:a16="http://schemas.microsoft.com/office/drawing/2014/main" val="577683506"/>
                    </a:ext>
                  </a:extLst>
                </a:gridCol>
                <a:gridCol w="567055">
                  <a:extLst>
                    <a:ext uri="{9D8B030D-6E8A-4147-A177-3AD203B41FA5}">
                      <a16:colId xmlns:a16="http://schemas.microsoft.com/office/drawing/2014/main" val="3019416524"/>
                    </a:ext>
                  </a:extLst>
                </a:gridCol>
                <a:gridCol w="567055">
                  <a:extLst>
                    <a:ext uri="{9D8B030D-6E8A-4147-A177-3AD203B41FA5}">
                      <a16:colId xmlns:a16="http://schemas.microsoft.com/office/drawing/2014/main" val="938660734"/>
                    </a:ext>
                  </a:extLst>
                </a:gridCol>
                <a:gridCol w="567055">
                  <a:extLst>
                    <a:ext uri="{9D8B030D-6E8A-4147-A177-3AD203B41FA5}">
                      <a16:colId xmlns:a16="http://schemas.microsoft.com/office/drawing/2014/main" val="1636392476"/>
                    </a:ext>
                  </a:extLst>
                </a:gridCol>
                <a:gridCol w="562610">
                  <a:extLst>
                    <a:ext uri="{9D8B030D-6E8A-4147-A177-3AD203B41FA5}">
                      <a16:colId xmlns:a16="http://schemas.microsoft.com/office/drawing/2014/main" val="384197231"/>
                    </a:ext>
                  </a:extLst>
                </a:gridCol>
                <a:gridCol w="562610">
                  <a:extLst>
                    <a:ext uri="{9D8B030D-6E8A-4147-A177-3AD203B41FA5}">
                      <a16:colId xmlns:a16="http://schemas.microsoft.com/office/drawing/2014/main" val="3656533330"/>
                    </a:ext>
                  </a:extLst>
                </a:gridCol>
                <a:gridCol w="562610">
                  <a:extLst>
                    <a:ext uri="{9D8B030D-6E8A-4147-A177-3AD203B41FA5}">
                      <a16:colId xmlns:a16="http://schemas.microsoft.com/office/drawing/2014/main" val="1242256287"/>
                    </a:ext>
                  </a:extLst>
                </a:gridCol>
                <a:gridCol w="563245">
                  <a:extLst>
                    <a:ext uri="{9D8B030D-6E8A-4147-A177-3AD203B41FA5}">
                      <a16:colId xmlns:a16="http://schemas.microsoft.com/office/drawing/2014/main" val="4066017573"/>
                    </a:ext>
                  </a:extLst>
                </a:gridCol>
                <a:gridCol w="563245">
                  <a:extLst>
                    <a:ext uri="{9D8B030D-6E8A-4147-A177-3AD203B41FA5}">
                      <a16:colId xmlns:a16="http://schemas.microsoft.com/office/drawing/2014/main" val="35028486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Poločas r.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1/16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1/8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1/4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1/2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0994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Mateřský izotop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3324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Dceřiný izotop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4029440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54910911-9F06-4C71-BA78-0AA68635DB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1625"/>
            <a:ext cx="5254927" cy="40228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AB1346D-6910-429A-A51E-C7AD1630B12D}"/>
              </a:ext>
            </a:extLst>
          </p:cNvPr>
          <p:cNvSpPr txBox="1"/>
          <p:nvPr/>
        </p:nvSpPr>
        <p:spPr>
          <a:xfrm>
            <a:off x="6903308" y="1531625"/>
            <a:ext cx="4018440" cy="3063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Poločas rozpadu a produkt rozpadu (dceřiný prvek):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……………………..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 ……………………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235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…………………….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232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 ……………………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87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Rb ……………………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………………………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23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55CCC-3990-4E57-97D4-897CC7C9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stratigrafie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67D0E1-D728-48E0-B4E5-95971F9EA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F4498A3-A60E-4392-BC14-5512C6986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381925"/>
            <a:ext cx="8043153" cy="51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6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B6D5B-2E8F-40C1-A844-D15103784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stratigrafie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34EC67-4DED-4B90-A9D4-D184228F7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Co je třeba při plnění protokolu vzít v potaz?</a:t>
            </a:r>
          </a:p>
          <a:p>
            <a:r>
              <a:rPr lang="cs-CZ" dirty="0"/>
              <a:t>princip superpozice</a:t>
            </a:r>
          </a:p>
          <a:p>
            <a:r>
              <a:rPr lang="cs-CZ" dirty="0"/>
              <a:t>princip průniku</a:t>
            </a:r>
          </a:p>
          <a:p>
            <a:r>
              <a:rPr lang="cs-CZ" dirty="0"/>
              <a:t>princip stratigrafické inkluze</a:t>
            </a:r>
          </a:p>
          <a:p>
            <a:r>
              <a:rPr lang="cs-CZ" dirty="0" err="1"/>
              <a:t>biostratigrafie</a:t>
            </a:r>
            <a:endParaRPr lang="cs-CZ" dirty="0"/>
          </a:p>
          <a:p>
            <a:r>
              <a:rPr lang="cs-CZ" dirty="0"/>
              <a:t>absolutní datování</a:t>
            </a:r>
          </a:p>
        </p:txBody>
      </p:sp>
    </p:spTree>
    <p:extLst>
      <p:ext uri="{BB962C8B-B14F-4D97-AF65-F5344CB8AC3E}">
        <p14:creationId xmlns:p14="http://schemas.microsoft.com/office/powerpoint/2010/main" val="38057668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522</Words>
  <Application>Microsoft Office PowerPoint</Application>
  <PresentationFormat>Širokoúhlá obrazovka</PresentationFormat>
  <Paragraphs>153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Historická a stratigrafická geologie – 1. cvičení</vt:lpstr>
      <vt:lpstr>Hodnocení a ukončení předmětu</vt:lpstr>
      <vt:lpstr>Prezentace</vt:lpstr>
      <vt:lpstr>Zadání a cíle 1. cvičení</vt:lpstr>
      <vt:lpstr>Absolutní datování hornin</vt:lpstr>
      <vt:lpstr>Absolutní datování hornin II</vt:lpstr>
      <vt:lpstr>Absolutní datování hornin III</vt:lpstr>
      <vt:lpstr>Principy stratigrafie</vt:lpstr>
      <vt:lpstr>Principy stratigrafie II</vt:lpstr>
      <vt:lpstr>Principy stratigrafie III</vt:lpstr>
      <vt:lpstr>Výstup z cvičení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</dc:creator>
  <cp:lastModifiedBy>Cígler Vojtěch</cp:lastModifiedBy>
  <cp:revision>31</cp:revision>
  <dcterms:created xsi:type="dcterms:W3CDTF">2020-02-18T16:01:28Z</dcterms:created>
  <dcterms:modified xsi:type="dcterms:W3CDTF">2021-03-03T10:09:45Z</dcterms:modified>
</cp:coreProperties>
</file>