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1" r:id="rId3"/>
    <p:sldId id="270" r:id="rId4"/>
    <p:sldId id="273" r:id="rId5"/>
    <p:sldId id="275" r:id="rId6"/>
    <p:sldId id="272" r:id="rId7"/>
    <p:sldId id="260" r:id="rId8"/>
    <p:sldId id="259" r:id="rId9"/>
    <p:sldId id="266" r:id="rId10"/>
    <p:sldId id="267" r:id="rId11"/>
    <p:sldId id="277" r:id="rId12"/>
    <p:sldId id="27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CC901"/>
    <a:srgbClr val="BA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-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oefdier007/3665651563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ain_harris/11226347826/in/pool-earth_science_teaching_resourc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602840-F04D-4062-AA43-1A4BB1AF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-1553581" y="0"/>
            <a:ext cx="14626861" cy="717630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1D4AF90-487F-48D6-9841-F2BD543B4B84}"/>
              </a:ext>
            </a:extLst>
          </p:cNvPr>
          <p:cNvSpPr txBox="1">
            <a:spLocks/>
          </p:cNvSpPr>
          <p:nvPr/>
        </p:nvSpPr>
        <p:spPr>
          <a:xfrm>
            <a:off x="3512273" y="663147"/>
            <a:ext cx="4583574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/>
              <a:t>Litostratigrafie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BD3CB4-857A-4BD6-9EAD-2C8CAD48DFA0}"/>
              </a:ext>
            </a:extLst>
          </p:cNvPr>
          <p:cNvSpPr txBox="1"/>
          <p:nvPr/>
        </p:nvSpPr>
        <p:spPr>
          <a:xfrm>
            <a:off x="0" y="6534834"/>
            <a:ext cx="730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Autor: </a:t>
            </a:r>
            <a:r>
              <a:rPr lang="cs-CZ" dirty="0" err="1">
                <a:hlinkClick r:id="rId3"/>
              </a:rPr>
              <a:t>proefdier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0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522837-7B27-4051-A49C-BAB7A5550D00}"/>
              </a:ext>
            </a:extLst>
          </p:cNvPr>
          <p:cNvSpPr/>
          <p:nvPr/>
        </p:nvSpPr>
        <p:spPr>
          <a:xfrm rot="16200000">
            <a:off x="6062465" y="3487931"/>
            <a:ext cx="6985343" cy="17203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0"/>
            <a:ext cx="11201400" cy="5499319"/>
          </a:xfrm>
        </p:spPr>
        <p:txBody>
          <a:bodyPr>
            <a:normAutofit/>
          </a:bodyPr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Výsledek: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Pozdní část zóny </a:t>
            </a:r>
            <a:r>
              <a:rPr lang="cs-CZ" i="1" dirty="0" err="1">
                <a:solidFill>
                  <a:srgbClr val="FF0000"/>
                </a:solidFill>
              </a:rPr>
              <a:t>expansa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23F3422-B671-4554-98AA-F6C3994685DF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6B2139-5D13-4F36-8981-04B90CDF27B4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76D20FB-DFFA-41B7-8ED8-5A4372D8BE5C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A9C696-9984-4CD3-A169-BD2CD459E645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1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0C4E749-D5A0-40AF-A668-11D2675B74F2}"/>
              </a:ext>
            </a:extLst>
          </p:cNvPr>
          <p:cNvSpPr txBox="1"/>
          <p:nvPr/>
        </p:nvSpPr>
        <p:spPr>
          <a:xfrm>
            <a:off x="182880" y="426720"/>
            <a:ext cx="12009120" cy="671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Úkol B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Určete, jaké 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biozóně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odpovídají vzorky A 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b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základě konodontové fauny: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Palmatolepis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gracilis</a:t>
            </a:r>
            <a:b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Palmatolepis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stopelli</a:t>
            </a:r>
            <a:b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Palmatolepis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glabra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distorta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Palmatolepis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trachytera</a:t>
            </a:r>
            <a:b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Pa. p. maxima</a:t>
            </a:r>
            <a:b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Pa. glabra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lepta</a:t>
            </a:r>
            <a:b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Pa.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rugosa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ampla</a:t>
            </a:r>
            <a:br>
              <a:rPr lang="cs-CZ" sz="140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400" i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Určete, jaké 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biozóně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odpovídají vzorky A 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b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základě 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amonoidové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fauny: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Pseudoclymenia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pseudogoniatites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Pemoceras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dorsatum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Sporadoceras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muensteri</a:t>
            </a:r>
            <a: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Prolobites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delphinus</a:t>
            </a:r>
            <a:b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Sporadocera</a:t>
            </a:r>
            <a:r>
              <a:rPr lang="cs-CZ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muensteri</a:t>
            </a:r>
            <a: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Shodují se stáří vzorků, porovnáme-li konodontovou a 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amonoidovou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zonaci? (srovnání obou zón na obrázku s </a:t>
            </a:r>
            <a:r>
              <a:rPr lang="cs-CZ" sz="1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amonoidovou</a:t>
            </a: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zonací)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Pokud ne, jaké je vysvětlení nesouladu?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D7426E-D0C3-4046-8DD3-D8D5E4AE2E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70" y="777240"/>
            <a:ext cx="3219450" cy="37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A021208-9EFE-4B19-A589-7EB2D262F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6" y="746760"/>
            <a:ext cx="4041351" cy="44958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3C2FDC-0626-451D-9AB6-F71764F2CD84}"/>
              </a:ext>
            </a:extLst>
          </p:cNvPr>
          <p:cNvSpPr txBox="1"/>
          <p:nvPr/>
        </p:nvSpPr>
        <p:spPr>
          <a:xfrm>
            <a:off x="5455920" y="396240"/>
            <a:ext cx="12009120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konodontová zonace</a:t>
            </a:r>
            <a:r>
              <a:rPr lang="cs-CZ" sz="1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6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amonoidová</a:t>
            </a:r>
            <a:r>
              <a:rPr lang="cs-CZ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zonace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5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0C4E749-D5A0-40AF-A668-11D2675B74F2}"/>
              </a:ext>
            </a:extLst>
          </p:cNvPr>
          <p:cNvSpPr txBox="1"/>
          <p:nvPr/>
        </p:nvSpPr>
        <p:spPr>
          <a:xfrm>
            <a:off x="91440" y="126635"/>
            <a:ext cx="12009120" cy="136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Úkol A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Vyobrazeno je šest profilů (A-F). Najděte litologické hranice mezi horninami (1-8) a spojte je jednoduchými liniemi. Poté seřaďte položky v legendě od nejmladších po nejstarší. Situaci komplikují post-sedimentární stavby (I.-II.), které vznikly dlouho po vzniku hornin. Málo mocná tělesa, která se zastupují s mocnějšími, uveďte do závorky.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1406D5-ED49-43D2-8AA5-EAD2183B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45" y="1411833"/>
            <a:ext cx="5880371" cy="54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EE7CABC-98C7-4082-B735-03797719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-1553581" y="0"/>
            <a:ext cx="14626861" cy="717630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6380416-B412-47A7-A63D-27B6714E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840" cy="1067435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cs-CZ" dirty="0" err="1"/>
              <a:t>Litostratigrafie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4AC9FA8-4B48-4671-BF5B-EEB4A72E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621437"/>
            <a:ext cx="11047718" cy="4982563"/>
          </a:xfrm>
          <a:solidFill>
            <a:schemeClr val="bg1">
              <a:alpha val="39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korelace hranic mezi horninami se společnými litologickými znaky</a:t>
            </a:r>
            <a:br>
              <a:rPr lang="cs-CZ" dirty="0"/>
            </a:br>
            <a:r>
              <a:rPr lang="cs-CZ" dirty="0"/>
              <a:t>(struktura, textura, fosilní obsah)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tyto hranice nemusí ležet ve stejné úrovni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základní jednotky: </a:t>
            </a:r>
            <a:r>
              <a:rPr lang="cs-CZ" b="1" dirty="0"/>
              <a:t>souvrství</a:t>
            </a:r>
          </a:p>
          <a:p>
            <a:endParaRPr lang="cs-CZ" dirty="0"/>
          </a:p>
          <a:p>
            <a:r>
              <a:rPr lang="cs-CZ" dirty="0"/>
              <a:t>předpoklad, že horniny s podobnou litologií </a:t>
            </a:r>
            <a:br>
              <a:rPr lang="cs-CZ" dirty="0"/>
            </a:br>
            <a:r>
              <a:rPr lang="cs-CZ" dirty="0"/>
              <a:t>se ukládaly zhruba ve stejném čase (často neplatí)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výjimkou např. marker </a:t>
            </a:r>
            <a:r>
              <a:rPr lang="cs-CZ" dirty="0" err="1"/>
              <a:t>beds</a:t>
            </a:r>
            <a:r>
              <a:rPr lang="cs-CZ" dirty="0"/>
              <a:t> (iridiová vrstva, sopečný popel)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5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9AFD4B9-72E3-48A5-B1A2-61FAF8371AD9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2F6E96F2-9731-4778-BA4F-074E66B2513F}"/>
              </a:ext>
            </a:extLst>
          </p:cNvPr>
          <p:cNvSpPr/>
          <p:nvPr/>
        </p:nvSpPr>
        <p:spPr>
          <a:xfrm>
            <a:off x="4579619" y="775504"/>
            <a:ext cx="3124201" cy="5243331"/>
          </a:xfrm>
          <a:custGeom>
            <a:avLst/>
            <a:gdLst>
              <a:gd name="connsiteX0" fmla="*/ 0 w 3159888"/>
              <a:gd name="connsiteY0" fmla="*/ 0 h 5347504"/>
              <a:gd name="connsiteX1" fmla="*/ 3159888 w 3159888"/>
              <a:gd name="connsiteY1" fmla="*/ 0 h 5347504"/>
              <a:gd name="connsiteX2" fmla="*/ 3159888 w 3159888"/>
              <a:gd name="connsiteY2" fmla="*/ 3169749 h 5347504"/>
              <a:gd name="connsiteX3" fmla="*/ 826898 w 3159888"/>
              <a:gd name="connsiteY3" fmla="*/ 5347504 h 5347504"/>
              <a:gd name="connsiteX4" fmla="*/ 0 w 3159888"/>
              <a:gd name="connsiteY4" fmla="*/ 5347504 h 534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888" h="5347504">
                <a:moveTo>
                  <a:pt x="0" y="0"/>
                </a:moveTo>
                <a:lnTo>
                  <a:pt x="3159888" y="0"/>
                </a:lnTo>
                <a:lnTo>
                  <a:pt x="3159888" y="3169749"/>
                </a:lnTo>
                <a:lnTo>
                  <a:pt x="826898" y="5347504"/>
                </a:lnTo>
                <a:lnTo>
                  <a:pt x="0" y="534750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A6462B-D729-4577-80BD-13A7F3AE6F5F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527BBC3-5108-472D-BB90-8CC29D37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6AF832-9358-43CD-9B39-0A23ADFA4F4D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7D11A6-5816-4F4B-B53E-B00EE12FD927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10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0C4E749-D5A0-40AF-A668-11D2675B74F2}"/>
              </a:ext>
            </a:extLst>
          </p:cNvPr>
          <p:cNvSpPr txBox="1"/>
          <p:nvPr/>
        </p:nvSpPr>
        <p:spPr>
          <a:xfrm>
            <a:off x="91440" y="126635"/>
            <a:ext cx="12009120" cy="136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Úkol A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Vyobrazeno je šest profilů (A-F). Najděte litologické hranice mezi horninami (1-8) a spojte je jednoduchými liniemi. Poté seřaďte položky v legendě od nejmladších po nejstarší. Situaci komplikují post-sedimentární stavby (I.-II.), které vznikly dlouho po vzniku hornin. Málo mocná tělesa, která se zastupují s mocnějšími, uveďte do závorky.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DFF6C4D-330E-41EA-BBAD-F2FF58BFE5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1440180"/>
            <a:ext cx="5410200" cy="541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3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5918F7-7D96-42A4-8FCF-4E8E1094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0" y="-934720"/>
            <a:ext cx="12192000" cy="794521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CCD318A-69D2-42EF-B019-6DF802E92112}"/>
              </a:ext>
            </a:extLst>
          </p:cNvPr>
          <p:cNvSpPr txBox="1">
            <a:spLocks/>
          </p:cNvSpPr>
          <p:nvPr/>
        </p:nvSpPr>
        <p:spPr>
          <a:xfrm>
            <a:off x="3928833" y="663147"/>
            <a:ext cx="3904527" cy="106487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/>
              <a:t>Biostratigrafie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FEB1B5-D0B7-45D2-99EC-13E944331D28}"/>
              </a:ext>
            </a:extLst>
          </p:cNvPr>
          <p:cNvSpPr txBox="1"/>
          <p:nvPr/>
        </p:nvSpPr>
        <p:spPr>
          <a:xfrm>
            <a:off x="0" y="6534834"/>
            <a:ext cx="7309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Autor</a:t>
            </a:r>
            <a:r>
              <a:rPr lang="cs-CZ"/>
              <a:t>: </a:t>
            </a:r>
            <a:r>
              <a:rPr lang="cs-CZ">
                <a:hlinkClick r:id="rId3"/>
              </a:rPr>
              <a:t>Iain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Harris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7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">
            <a:extLst>
              <a:ext uri="{FF2B5EF4-FFF2-40B4-BE49-F238E27FC236}">
                <a16:creationId xmlns:a16="http://schemas.microsoft.com/office/drawing/2014/main" id="{FD2156F7-4C80-4EB9-9571-BDE53476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4" y="2867488"/>
            <a:ext cx="5261761" cy="38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490761"/>
            <a:ext cx="10515600" cy="4351338"/>
          </a:xfrm>
        </p:spPr>
        <p:txBody>
          <a:bodyPr/>
          <a:lstStyle/>
          <a:p>
            <a:r>
              <a:rPr lang="cs-CZ" dirty="0"/>
              <a:t>relativní určení stáří podle společenstev indexových fosilií</a:t>
            </a:r>
          </a:p>
          <a:p>
            <a:r>
              <a:rPr lang="cs-CZ" dirty="0" err="1"/>
              <a:t>biozóny</a:t>
            </a:r>
            <a:r>
              <a:rPr lang="cs-CZ" dirty="0"/>
              <a:t>, někdy až </a:t>
            </a:r>
            <a:r>
              <a:rPr lang="cs-CZ" dirty="0" err="1"/>
              <a:t>subzóny</a:t>
            </a:r>
            <a:r>
              <a:rPr lang="cs-CZ" dirty="0"/>
              <a:t> a </a:t>
            </a:r>
            <a:r>
              <a:rPr lang="cs-CZ" dirty="0" err="1"/>
              <a:t>biohorizonty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2CF533B-8FE3-42B2-9F2C-3AE23759F962}"/>
              </a:ext>
            </a:extLst>
          </p:cNvPr>
          <p:cNvSpPr/>
          <p:nvPr/>
        </p:nvSpPr>
        <p:spPr>
          <a:xfrm>
            <a:off x="1340528" y="4332302"/>
            <a:ext cx="9765437" cy="128726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AB39D3D-2296-471F-A5E6-220395B02A9B}"/>
              </a:ext>
            </a:extLst>
          </p:cNvPr>
          <p:cNvSpPr txBox="1">
            <a:spLocks/>
          </p:cNvSpPr>
          <p:nvPr/>
        </p:nvSpPr>
        <p:spPr>
          <a:xfrm>
            <a:off x="8720535" y="4697372"/>
            <a:ext cx="2453640" cy="120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biozóna</a:t>
            </a:r>
            <a:r>
              <a:rPr lang="cs-CZ" dirty="0"/>
              <a:t>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CC8EBB2-5A11-4DC2-9A29-D7AF566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Biostratigrafie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0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3D1D3-19C0-4C81-A0E8-4982A56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indexové fosilie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A5351-7098-405C-97F3-69B839E1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rychlá evoluce (krátká doba výskytu)</a:t>
            </a:r>
          </a:p>
          <a:p>
            <a:pPr lvl="1"/>
            <a:r>
              <a:rPr lang="cs-CZ" dirty="0"/>
              <a:t>globální geografické rozšíření</a:t>
            </a:r>
          </a:p>
          <a:p>
            <a:pPr lvl="1"/>
            <a:r>
              <a:rPr lang="cs-CZ" dirty="0"/>
              <a:t>velmi hojná a velmi snadno fosilizuje</a:t>
            </a:r>
          </a:p>
          <a:p>
            <a:pPr lvl="1"/>
            <a:r>
              <a:rPr lang="cs-CZ" dirty="0"/>
              <a:t>minimální závislost na typu sedimentu</a:t>
            </a:r>
          </a:p>
          <a:p>
            <a:pPr lvl="1"/>
            <a:r>
              <a:rPr lang="cs-CZ" dirty="0"/>
              <a:t>snadná determinace</a:t>
            </a:r>
          </a:p>
          <a:p>
            <a:pPr lvl="1"/>
            <a:endParaRPr lang="cs-CZ" dirty="0"/>
          </a:p>
          <a:p>
            <a:r>
              <a:rPr lang="cs-CZ" dirty="0"/>
              <a:t>Devon - konodonti</a:t>
            </a:r>
          </a:p>
          <a:p>
            <a:endParaRPr lang="cs-CZ" dirty="0"/>
          </a:p>
        </p:txBody>
      </p:sp>
      <p:pic>
        <p:nvPicPr>
          <p:cNvPr id="5" name="Obrázek 4" descr="Obsah obrázku zvíře, držení&#10;&#10;Popis byl vytvořen automaticky">
            <a:extLst>
              <a:ext uri="{FF2B5EF4-FFF2-40B4-BE49-F238E27FC236}">
                <a16:creationId xmlns:a16="http://schemas.microsoft.com/office/drawing/2014/main" id="{BA379751-F266-420A-B0CF-D2D101136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28168"/>
          <a:stretch/>
        </p:blipFill>
        <p:spPr>
          <a:xfrm>
            <a:off x="7208613" y="1690688"/>
            <a:ext cx="4100775" cy="46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1"/>
            <a:ext cx="11201400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A5A75E-6718-4D28-B492-2DF5AA850738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C24A4F7-3508-43D7-9564-8FD7B7A850D4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E9C55D1-B96F-49DF-A60D-982FDACE304D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6DA2D6E-6E87-4E31-B6B7-808897C4E35E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06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433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Litostratigrafie</vt:lpstr>
      <vt:lpstr>Prezentace aplikace PowerPoint</vt:lpstr>
      <vt:lpstr>Prezentace aplikace PowerPoint</vt:lpstr>
      <vt:lpstr>Prezentace aplikace PowerPoint</vt:lpstr>
      <vt:lpstr>Prezentace aplikace PowerPoint</vt:lpstr>
      <vt:lpstr>Biostratigrafie</vt:lpstr>
      <vt:lpstr>Ideální indexové fosilie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hykspet@gmail.com</cp:lastModifiedBy>
  <cp:revision>43</cp:revision>
  <dcterms:created xsi:type="dcterms:W3CDTF">2020-02-18T16:01:28Z</dcterms:created>
  <dcterms:modified xsi:type="dcterms:W3CDTF">2021-03-16T18:13:19Z</dcterms:modified>
</cp:coreProperties>
</file>