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652" r:id="rId1"/>
  </p:sldMasterIdLst>
  <p:notesMasterIdLst>
    <p:notesMasterId r:id="rId36"/>
  </p:notesMasterIdLst>
  <p:sldIdLst>
    <p:sldId id="256" r:id="rId2"/>
    <p:sldId id="257" r:id="rId3"/>
    <p:sldId id="288" r:id="rId4"/>
    <p:sldId id="289" r:id="rId5"/>
    <p:sldId id="297" r:id="rId6"/>
    <p:sldId id="291" r:id="rId7"/>
    <p:sldId id="292" r:id="rId8"/>
    <p:sldId id="293" r:id="rId9"/>
    <p:sldId id="294" r:id="rId10"/>
    <p:sldId id="301" r:id="rId11"/>
    <p:sldId id="302" r:id="rId12"/>
    <p:sldId id="304" r:id="rId13"/>
    <p:sldId id="316" r:id="rId14"/>
    <p:sldId id="317" r:id="rId15"/>
    <p:sldId id="318" r:id="rId16"/>
    <p:sldId id="319" r:id="rId17"/>
    <p:sldId id="328" r:id="rId18"/>
    <p:sldId id="329" r:id="rId19"/>
    <p:sldId id="313" r:id="rId20"/>
    <p:sldId id="314" r:id="rId21"/>
    <p:sldId id="309" r:id="rId22"/>
    <p:sldId id="315" r:id="rId23"/>
    <p:sldId id="303" r:id="rId24"/>
    <p:sldId id="320" r:id="rId25"/>
    <p:sldId id="331" r:id="rId26"/>
    <p:sldId id="321" r:id="rId27"/>
    <p:sldId id="322" r:id="rId28"/>
    <p:sldId id="325" r:id="rId29"/>
    <p:sldId id="330" r:id="rId30"/>
    <p:sldId id="323" r:id="rId31"/>
    <p:sldId id="324" r:id="rId32"/>
    <p:sldId id="290" r:id="rId33"/>
    <p:sldId id="326" r:id="rId34"/>
    <p:sldId id="327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9738" autoAdjust="0"/>
  </p:normalViewPr>
  <p:slideViewPr>
    <p:cSldViewPr snapToGrid="0" snapToObjects="1">
      <p:cViewPr varScale="1">
        <p:scale>
          <a:sx n="120" d="100"/>
          <a:sy n="12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FCB2BB-1B3D-4A6D-8DD6-AF6BCC963F36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955F60-7E23-4CD5-9669-110B94E28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4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fld id="{38D42648-68B9-4408-8DD8-B912B5E481F9}" type="slidenum">
              <a:rPr lang="en-US" altLang="cs-CZ" smtClean="0"/>
              <a:pPr eaLnBrk="1" hangingPunct="1"/>
              <a:t>5</a:t>
            </a:fld>
            <a:endParaRPr lang="en-US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 smtClean="0"/>
              <a:t>arsenáty - nováčekit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fld id="{95332D42-B7BF-4C61-83AD-97FA59636B94}" type="slidenum">
              <a:rPr lang="en-US" altLang="cs-CZ" smtClean="0"/>
              <a:pPr eaLnBrk="1" hangingPunct="1"/>
              <a:t>6</a:t>
            </a:fld>
            <a:endParaRPr lang="en-US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zvýšení koncentrace U z rud s obsahem 0,3 % (3 kg U na 1 t rudy) na 70% (700 kg na 1 t rudy)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fld id="{D7BEF5FF-746C-4DE7-B2A2-B3ED53CE6AFE}" type="slidenum">
              <a:rPr lang="en-US" altLang="cs-CZ" smtClean="0"/>
              <a:pPr eaLnBrk="1" hangingPunct="1"/>
              <a:t>13</a:t>
            </a:fld>
            <a:endParaRPr lang="en-US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fld id="{3D32353F-6EA6-423C-973D-554289918686}" type="slidenum">
              <a:rPr lang="en-US" altLang="cs-CZ" smtClean="0"/>
              <a:pPr eaLnBrk="1" hangingPunct="1"/>
              <a:t>14</a:t>
            </a:fld>
            <a:endParaRPr lang="en-US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b="1" smtClean="0"/>
              <a:t>difúze</a:t>
            </a:r>
            <a:r>
              <a:rPr lang="cs-CZ" altLang="cs-CZ" smtClean="0"/>
              <a:t> = UF6 je pod tlakem protlačován keramickými porézními přepážkami v mnohastupňových difúzních kaskádách. Molekuly hexafluoridu s izotopem U235 jsou lehčí a tedy oproti molekulám s izotopem U238 nepatrně pohyblivější, takže procházejí o něco málo rychleji. Aby ve výsledném produktu byl více zastoupen izotop U235, je třeba proces asi 1000x opakovat (USA, Francie).</a:t>
            </a:r>
          </a:p>
          <a:p>
            <a:pPr eaLnBrk="1" hangingPunct="1"/>
            <a:r>
              <a:rPr lang="cs-CZ" altLang="cs-CZ" smtClean="0"/>
              <a:t>MOX = směsné palivo s ochuzeným uranem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fld id="{50878EAA-1C86-44BC-B3CA-5503DEA4D42C}" type="slidenum">
              <a:rPr lang="en-US" altLang="cs-CZ" smtClean="0"/>
              <a:pPr eaLnBrk="1" hangingPunct="1"/>
              <a:t>15</a:t>
            </a:fld>
            <a:endParaRPr lang="en-US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Dukovany – 126 palivových proutků, souborů v reaktoru 349, délka 2,5 m</a:t>
            </a:r>
          </a:p>
          <a:p>
            <a:pPr eaLnBrk="1" hangingPunct="1"/>
            <a:r>
              <a:rPr lang="cs-CZ" altLang="cs-CZ" smtClean="0"/>
              <a:t>Temelín – 312 palivových proutků (386 ks pelet v jednom), souborů v reaktoru 126, délka 3,5 m</a:t>
            </a: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fld id="{C42736B4-9161-4B19-BEAE-A89F8EF464C1}" type="slidenum">
              <a:rPr lang="en-US" altLang="cs-CZ" smtClean="0"/>
              <a:pPr eaLnBrk="1" hangingPunct="1"/>
              <a:t>16</a:t>
            </a:fld>
            <a:endParaRPr lang="en-US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7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4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3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2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9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6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6CF70E-2820-40C4-BC96-2E410E6ACAEC}" type="datetimeFigureOut">
              <a:rPr lang="en-US" smtClean="0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2DB2F0-D9BF-46A3-940D-132A3A7E2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7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  <p:sldLayoutId id="2147485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Nerostné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zdroje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světa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 </a:t>
            </a:r>
            <a:b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</a:b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/>
            </a:r>
            <a:b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</a:b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energetické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suroviny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 – URAN</a:t>
            </a:r>
            <a:b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</a:b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/>
            </a:r>
            <a:b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</a:b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086600" cy="12192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Uran</a:t>
            </a:r>
            <a:endParaRPr lang="en-US" sz="3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" name="Picture 3" descr="U-atom.jpg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15" y="4053384"/>
            <a:ext cx="2410401" cy="2599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882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Klasifikace uranových ložisek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</p:nvPr>
        </p:nvGraphicFramePr>
        <p:xfrm>
          <a:off x="457200" y="1079500"/>
          <a:ext cx="8359775" cy="5557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478"/>
                <a:gridCol w="1230709"/>
                <a:gridCol w="1812146"/>
                <a:gridCol w="1850909"/>
                <a:gridCol w="2238533"/>
              </a:tblGrid>
              <a:tr h="1653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Série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Skupina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Podtyp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97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Endogenní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pegmatitová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metasomatizované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U-Th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karbonatitová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akumulace v ultrabazikách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apatit-magnetitová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46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akumulace v karbonatitech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pyrochlorová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17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magmatogenní metasomatity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skarnová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U-skarny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7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albititová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U-Th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7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porfyrových rud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uran-molybdenitová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17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hydrotermální žilná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plutonická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křemen-uranová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U-Au-Mo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7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U-karbonátová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uraninit-karbonátový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6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uraninit-sulfidicko-karbonátový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7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pětiprvkový (</a:t>
                      </a:r>
                      <a:r>
                        <a:rPr lang="cs-CZ" sz="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-U-</a:t>
                      </a:r>
                      <a:r>
                        <a:rPr lang="cs-CZ" sz="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</a:t>
                      </a:r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-Co-Ni)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hematit-brekciová (IOCG-U)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unconformity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5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regionálně </a:t>
                      </a:r>
                      <a:r>
                        <a:rPr lang="cs-CZ" sz="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metamorfogenní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regionálně metamorfovaná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fosilní rýžoviska (Au-U)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178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</a:t>
                      </a:r>
                      <a:r>
                        <a:rPr lang="cs-CZ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-endogenní (přechodná)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infiltrační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uranonosné pískovce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U-Mo-</a:t>
                      </a:r>
                      <a:r>
                        <a:rPr lang="cs-CZ" sz="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U-V-</a:t>
                      </a:r>
                      <a:r>
                        <a:rPr lang="cs-CZ" sz="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13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U-FeS</a:t>
                      </a:r>
                      <a:r>
                        <a:rPr lang="cs-CZ" sz="900" u="none" strike="noStrike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7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U-Zr-Ti-P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7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uhelné sloje a břidlice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U±V,Ge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46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kaustobiolity živičné řady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uranonosné vápence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779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Exogenní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sedimentární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klastická: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fosilní rýžoviska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Au-U konglomeráty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7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plážová rýžoviska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U-</a:t>
                      </a:r>
                      <a:r>
                        <a:rPr lang="cs-CZ" sz="9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-Zr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46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chemogenní a biochemická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oxidy U,V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7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černé břidlice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fosfority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7797"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779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Tab. 1: Genetická klasifikace uranových ložisek (podle Havelky, 1981), upraveno </a:t>
                      </a:r>
                      <a:r>
                        <a:rPr lang="cs-CZ" sz="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[3]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vál 11"/>
          <p:cNvSpPr/>
          <p:nvPr/>
        </p:nvSpPr>
        <p:spPr>
          <a:xfrm>
            <a:off x="1765300" y="2795588"/>
            <a:ext cx="1030288" cy="51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765300" y="4356100"/>
            <a:ext cx="1030288" cy="50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765300" y="5492750"/>
            <a:ext cx="1030288" cy="51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Klasifikace </a:t>
            </a: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podle IAEA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09688"/>
            <a:ext cx="8229600" cy="520223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ložiskových kategorií </a:t>
            </a:r>
            <a:br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(dle geologického uložení a ekonomického významu)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1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unconformity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sandstone</a:t>
            </a:r>
            <a:r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breccia</a:t>
            </a:r>
            <a:r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vein</a:t>
            </a:r>
            <a:r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volcanic</a:t>
            </a:r>
            <a:r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intrusive</a:t>
            </a:r>
            <a:r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metasomatite</a:t>
            </a:r>
            <a:r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surficial</a:t>
            </a:r>
            <a:r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quartz-pebble conglomerate</a:t>
            </a:r>
            <a:endParaRPr lang="cs-CZ" altLang="cs-CZ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2400"/>
            <a:ext cx="8894763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ovéPole 6"/>
          <p:cNvSpPr txBox="1">
            <a:spLocks noChangeArrowheads="1"/>
          </p:cNvSpPr>
          <p:nvPr/>
        </p:nvSpPr>
        <p:spPr bwMode="auto">
          <a:xfrm>
            <a:off x="185738" y="6256338"/>
            <a:ext cx="883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7: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Typy uranových ložisek, dle klasifikace IAEA.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2516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Úprava uranové rudy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1536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71675"/>
            <a:ext cx="7356475" cy="3705225"/>
          </a:xfrm>
        </p:spPr>
      </p:pic>
      <p:sp>
        <p:nvSpPr>
          <p:cNvPr id="15364" name="TextovéPole 4"/>
          <p:cNvSpPr txBox="1">
            <a:spLocks noChangeArrowheads="1"/>
          </p:cNvSpPr>
          <p:nvPr/>
        </p:nvSpPr>
        <p:spPr bwMode="auto">
          <a:xfrm>
            <a:off x="374650" y="1736725"/>
            <a:ext cx="1728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hlubinná, povrchová těžba</a:t>
            </a:r>
          </a:p>
        </p:txBody>
      </p:sp>
      <p:sp>
        <p:nvSpPr>
          <p:cNvPr id="15365" name="TextovéPole 5"/>
          <p:cNvSpPr txBox="1">
            <a:spLocks noChangeArrowheads="1"/>
          </p:cNvSpPr>
          <p:nvPr/>
        </p:nvSpPr>
        <p:spPr bwMode="auto">
          <a:xfrm>
            <a:off x="1804988" y="3886200"/>
            <a:ext cx="70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000">
                <a:latin typeface="Times New Roman" pitchFamily="18" charset="0"/>
                <a:cs typeface="Times New Roman" pitchFamily="18" charset="0"/>
              </a:rPr>
              <a:t>tlaková</a:t>
            </a:r>
          </a:p>
          <a:p>
            <a:pPr algn="ctr" eaLnBrk="1" hangingPunct="1"/>
            <a:r>
              <a:rPr lang="cs-CZ" altLang="cs-CZ" sz="1000">
                <a:latin typeface="Times New Roman" pitchFamily="18" charset="0"/>
                <a:cs typeface="Times New Roman" pitchFamily="18" charset="0"/>
              </a:rPr>
              <a:t>filtrace</a:t>
            </a:r>
          </a:p>
        </p:txBody>
      </p:sp>
      <p:sp>
        <p:nvSpPr>
          <p:cNvPr id="15366" name="TextovéPole 6"/>
          <p:cNvSpPr txBox="1">
            <a:spLocks noChangeArrowheads="1"/>
          </p:cNvSpPr>
          <p:nvPr/>
        </p:nvSpPr>
        <p:spPr bwMode="auto">
          <a:xfrm>
            <a:off x="4273550" y="1604963"/>
            <a:ext cx="1773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oddělení kapalné složky </a:t>
            </a:r>
          </a:p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rmutu od pevné</a:t>
            </a:r>
          </a:p>
        </p:txBody>
      </p:sp>
      <p:sp>
        <p:nvSpPr>
          <p:cNvPr id="15367" name="TextovéPole 7"/>
          <p:cNvSpPr txBox="1">
            <a:spLocks noChangeArrowheads="1"/>
          </p:cNvSpPr>
          <p:nvPr/>
        </p:nvSpPr>
        <p:spPr bwMode="auto">
          <a:xfrm>
            <a:off x="6215063" y="1584325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kyselé – H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alkalické – Na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368" name="TextovéPole 8"/>
          <p:cNvSpPr txBox="1">
            <a:spLocks noChangeArrowheads="1"/>
          </p:cNvSpPr>
          <p:nvPr/>
        </p:nvSpPr>
        <p:spPr bwMode="auto">
          <a:xfrm>
            <a:off x="7813675" y="3159125"/>
            <a:ext cx="1330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„vychytání“ kationtů UO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aniontů U- komplexů z výluhu, pomocí měničů iontů; </a:t>
            </a:r>
            <a:r>
              <a:rPr lang="cs-CZ" altLang="cs-CZ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ionexy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organický skelet s funkční skupinou; kuličky vel. 0,3-1,5 mm</a:t>
            </a:r>
          </a:p>
          <a:p>
            <a:pPr eaLnBrk="1" hangingPunct="1"/>
            <a:endParaRPr lang="cs-CZ" altLang="cs-CZ" sz="1000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ovéPole 9"/>
          <p:cNvSpPr txBox="1">
            <a:spLocks noChangeArrowheads="1"/>
          </p:cNvSpPr>
          <p:nvPr/>
        </p:nvSpPr>
        <p:spPr bwMode="auto">
          <a:xfrm>
            <a:off x="411163" y="3074988"/>
            <a:ext cx="1546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cake</a:t>
            </a:r>
          </a:p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(NH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370" name="TextovéPole 10"/>
          <p:cNvSpPr txBox="1">
            <a:spLocks noChangeArrowheads="1"/>
          </p:cNvSpPr>
          <p:nvPr/>
        </p:nvSpPr>
        <p:spPr bwMode="auto">
          <a:xfrm>
            <a:off x="1920875" y="4949825"/>
            <a:ext cx="147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yellow cake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(= diuranan sodný nebo amonný zbavený vody)</a:t>
            </a:r>
          </a:p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&gt;80 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U)</a:t>
            </a:r>
          </a:p>
        </p:txBody>
      </p:sp>
      <p:sp>
        <p:nvSpPr>
          <p:cNvPr id="15371" name="TextovéPole 11"/>
          <p:cNvSpPr txBox="1">
            <a:spLocks noChangeArrowheads="1"/>
          </p:cNvSpPr>
          <p:nvPr/>
        </p:nvSpPr>
        <p:spPr bwMode="auto">
          <a:xfrm>
            <a:off x="4276725" y="2954338"/>
            <a:ext cx="1773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 „vypírání“</a:t>
            </a:r>
          </a:p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kationty – H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anionty – NH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HNO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372" name="TextovéPole 13"/>
          <p:cNvSpPr txBox="1">
            <a:spLocks noChangeArrowheads="1"/>
          </p:cNvSpPr>
          <p:nvPr/>
        </p:nvSpPr>
        <p:spPr bwMode="auto">
          <a:xfrm>
            <a:off x="2376488" y="308768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cs-CZ" altLang="cs-CZ" sz="10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cs-CZ" altLang="cs-CZ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vzduch</a:t>
            </a:r>
            <a:endParaRPr lang="cs-CZ" altLang="cs-CZ" sz="1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dříve NaOH, Mg(OH)</a:t>
            </a:r>
            <a:r>
              <a:rPr lang="cs-CZ" altLang="cs-CZ" sz="1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altLang="cs-CZ" sz="1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TextovéPole 14"/>
          <p:cNvSpPr txBox="1">
            <a:spLocks noChangeArrowheads="1"/>
          </p:cNvSpPr>
          <p:nvPr/>
        </p:nvSpPr>
        <p:spPr bwMode="auto">
          <a:xfrm>
            <a:off x="900113" y="4360863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vypalování</a:t>
            </a:r>
          </a:p>
          <a:p>
            <a:pPr algn="ctr" eaLnBrk="1" hangingPunct="1"/>
            <a:r>
              <a:rPr lang="en-US" altLang="cs-CZ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cs-CZ" altLang="cs-CZ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750 °C</a:t>
            </a:r>
          </a:p>
        </p:txBody>
      </p:sp>
      <p:sp>
        <p:nvSpPr>
          <p:cNvPr id="15374" name="TextovéPole 15"/>
          <p:cNvSpPr txBox="1">
            <a:spLocks noChangeArrowheads="1"/>
          </p:cNvSpPr>
          <p:nvPr/>
        </p:nvSpPr>
        <p:spPr bwMode="auto">
          <a:xfrm>
            <a:off x="2376488" y="1624013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0,07-0,30 mm</a:t>
            </a:r>
          </a:p>
          <a:p>
            <a:pPr algn="ctr" eaLnBrk="1" hangingPunct="1"/>
            <a:r>
              <a:rPr lang="cs-CZ" altLang="cs-CZ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třídění</a:t>
            </a:r>
          </a:p>
        </p:txBody>
      </p:sp>
      <p:sp>
        <p:nvSpPr>
          <p:cNvPr id="15375" name="TextovéPole 16"/>
          <p:cNvSpPr txBox="1">
            <a:spLocks noChangeArrowheads="1"/>
          </p:cNvSpPr>
          <p:nvPr/>
        </p:nvSpPr>
        <p:spPr bwMode="auto">
          <a:xfrm>
            <a:off x="411163" y="5751513"/>
            <a:ext cx="740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8: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Schéma úpravy uranové rudy.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020"/>
            <a:ext cx="4946517" cy="88710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Yellow</a:t>
            </a: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cs-CZ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cake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16387" name="Zástupný symbol pro obsah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33550"/>
            <a:ext cx="6667500" cy="4421188"/>
          </a:xfrm>
        </p:spPr>
      </p:pic>
      <p:pic>
        <p:nvPicPr>
          <p:cNvPr id="16388" name="Zástupný symbol pro obsah 2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3850" y="463550"/>
            <a:ext cx="3446463" cy="2586038"/>
          </a:xfrm>
        </p:spPr>
      </p:pic>
      <p:sp>
        <p:nvSpPr>
          <p:cNvPr id="16389" name="TextovéPole 4"/>
          <p:cNvSpPr txBox="1">
            <a:spLocks noChangeArrowheads="1"/>
          </p:cNvSpPr>
          <p:nvPr/>
        </p:nvSpPr>
        <p:spPr bwMode="auto">
          <a:xfrm>
            <a:off x="457200" y="6154738"/>
            <a:ext cx="8393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9, 10: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Zpracování  uranové rudy na tzv. „žlutý koláč“ – výrobní linka a konečný poloprodukt.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Šipka doleva a nahoru 6"/>
          <p:cNvSpPr/>
          <p:nvPr/>
        </p:nvSpPr>
        <p:spPr>
          <a:xfrm>
            <a:off x="7246938" y="5786438"/>
            <a:ext cx="355600" cy="368300"/>
          </a:xfrm>
          <a:prstGeom prst="lef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Palivový cyklus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17411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" y="1130300"/>
            <a:ext cx="6275388" cy="5119688"/>
          </a:xfr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523038" y="1584325"/>
            <a:ext cx="2620962" cy="554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2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UO</a:t>
            </a:r>
            <a:r>
              <a:rPr lang="cs-CZ" sz="1200" baseline="-250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2</a:t>
            </a:r>
            <a:r>
              <a:rPr lang="cs-CZ" sz="12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(s) + 4HF(g) --&gt; UF</a:t>
            </a:r>
            <a:r>
              <a:rPr lang="cs-CZ" sz="1200" baseline="-250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4</a:t>
            </a:r>
            <a:r>
              <a:rPr lang="cs-CZ" sz="12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(s) + 4H</a:t>
            </a:r>
            <a:r>
              <a:rPr lang="cs-CZ" sz="1200" baseline="-250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2</a:t>
            </a:r>
            <a:r>
              <a:rPr lang="cs-CZ" sz="12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O(g)</a:t>
            </a:r>
          </a:p>
          <a:p>
            <a:pPr>
              <a:spcBef>
                <a:spcPct val="50000"/>
              </a:spcBef>
              <a:defRPr/>
            </a:pPr>
            <a:r>
              <a:rPr lang="cs-CZ" sz="12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UF</a:t>
            </a:r>
            <a:r>
              <a:rPr lang="cs-CZ" sz="1200" baseline="-250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4</a:t>
            </a:r>
            <a:r>
              <a:rPr lang="cs-CZ" sz="12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(s) + F</a:t>
            </a:r>
            <a:r>
              <a:rPr lang="cs-CZ" sz="1200" baseline="-250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2</a:t>
            </a:r>
            <a:r>
              <a:rPr lang="cs-CZ" sz="12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(g) --&gt; UF</a:t>
            </a:r>
            <a:r>
              <a:rPr lang="cs-CZ" sz="1200" baseline="-250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6</a:t>
            </a:r>
            <a:r>
              <a:rPr lang="cs-CZ" sz="12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(g)</a:t>
            </a:r>
          </a:p>
        </p:txBody>
      </p:sp>
      <p:sp>
        <p:nvSpPr>
          <p:cNvPr id="17413" name="TextovéPole 10"/>
          <p:cNvSpPr txBox="1">
            <a:spLocks noChangeArrowheads="1"/>
          </p:cNvSpPr>
          <p:nvPr/>
        </p:nvSpPr>
        <p:spPr bwMode="auto">
          <a:xfrm>
            <a:off x="6523038" y="1135063"/>
            <a:ext cx="2525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cs-CZ" b="1">
                <a:latin typeface="Times New Roman" pitchFamily="18" charset="0"/>
                <a:cs typeface="Times New Roman" pitchFamily="18" charset="0"/>
              </a:rPr>
              <a:t>konverze U</a:t>
            </a:r>
            <a:r>
              <a:rPr lang="cs-CZ" altLang="cs-CZ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b="1" baseline="-25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altLang="cs-CZ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523038" y="2500313"/>
            <a:ext cx="2620962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obohacování </a:t>
            </a:r>
            <a:r>
              <a:rPr lang="cs-CZ" b="1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plynná difúze</a:t>
            </a: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centrifugace</a:t>
            </a: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energeticky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časově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technologicky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náročné</a:t>
            </a:r>
            <a:endParaRPr lang="cs-C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cs-CZ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obohacené palivo ve formě UO</a:t>
            </a:r>
            <a:r>
              <a:rPr lang="cs-CZ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 lisuje a slinuje do tablet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cs-CZ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oxide </a:t>
            </a:r>
            <a:r>
              <a:rPr lang="cs-CZ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fuel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cs-CZ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palivo s více jak jedním oxidem štěpného materiálu</a:t>
            </a: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cs-CZ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obvykle UO</a:t>
            </a:r>
            <a:r>
              <a:rPr lang="cs-CZ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PuO</a:t>
            </a:r>
            <a:r>
              <a:rPr lang="cs-CZ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cs-CZ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alternativní palivo pro LWR (</a:t>
            </a:r>
            <a:r>
              <a:rPr lang="cs-CZ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cs-CZ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cs-CZ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reactor</a:t>
            </a:r>
            <a:r>
              <a:rPr lang="cs-CZ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ovéPole 6"/>
          <p:cNvSpPr txBox="1">
            <a:spLocks noChangeArrowheads="1"/>
          </p:cNvSpPr>
          <p:nvPr/>
        </p:nvSpPr>
        <p:spPr bwMode="auto">
          <a:xfrm>
            <a:off x="457200" y="6249988"/>
            <a:ext cx="606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11: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Výroba jaderného paliva.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[8]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Jaderné palivo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18435" name="Zástupný symbol pro obsah 1228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" y="2511425"/>
            <a:ext cx="3941763" cy="2363788"/>
          </a:xfrm>
        </p:spPr>
      </p:pic>
      <p:pic>
        <p:nvPicPr>
          <p:cNvPr id="18436" name="Zástupný symbol pro obsah 1228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2488" y="1309688"/>
            <a:ext cx="3989387" cy="4646612"/>
          </a:xfrm>
        </p:spPr>
      </p:pic>
      <p:sp>
        <p:nvSpPr>
          <p:cNvPr id="18437" name="TextovéPole 6"/>
          <p:cNvSpPr txBox="1">
            <a:spLocks noChangeArrowheads="1"/>
          </p:cNvSpPr>
          <p:nvPr/>
        </p:nvSpPr>
        <p:spPr bwMode="auto">
          <a:xfrm>
            <a:off x="441325" y="4876800"/>
            <a:ext cx="39417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12: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Palivová peleta (cca 1x1 cm).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[9]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38" name="TextovéPole 7"/>
          <p:cNvSpPr txBox="1">
            <a:spLocks noChangeArrowheads="1"/>
          </p:cNvSpPr>
          <p:nvPr/>
        </p:nvSpPr>
        <p:spPr bwMode="auto">
          <a:xfrm>
            <a:off x="4662488" y="5956300"/>
            <a:ext cx="3941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13: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Palivové proutky.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[10]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World</a:t>
            </a:r>
            <a:r>
              <a:rPr lang="cs-CZ" dirty="0" smtClean="0"/>
              <a:t> uranium </a:t>
            </a:r>
            <a:r>
              <a:rPr lang="cs-CZ" dirty="0" err="1" smtClean="0"/>
              <a:t>deposits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28" y="1479191"/>
            <a:ext cx="68865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96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U – USA, Wyoming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97038"/>
            <a:ext cx="5076825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0" y="1752600"/>
            <a:ext cx="2355850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infiltrační ložiska</a:t>
            </a:r>
          </a:p>
        </p:txBody>
      </p:sp>
    </p:spTree>
    <p:extLst>
      <p:ext uri="{BB962C8B-B14F-4D97-AF65-F5344CB8AC3E}">
        <p14:creationId xmlns:p14="http://schemas.microsoft.com/office/powerpoint/2010/main" val="34391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U – Austrálie</a:t>
            </a:r>
            <a:endParaRPr lang="cs-CZ" sz="4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5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3" y="1390650"/>
            <a:ext cx="5753100" cy="4949825"/>
          </a:xfrm>
        </p:spPr>
      </p:pic>
      <p:sp>
        <p:nvSpPr>
          <p:cNvPr id="19460" name="TextovéPole 8"/>
          <p:cNvSpPr txBox="1">
            <a:spLocks noChangeArrowheads="1"/>
          </p:cNvSpPr>
          <p:nvPr/>
        </p:nvSpPr>
        <p:spPr bwMode="auto">
          <a:xfrm>
            <a:off x="485775" y="6354763"/>
            <a:ext cx="5437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14: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Uranová ložiska Austrálie.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61" name="TextovéPole 6"/>
          <p:cNvSpPr txBox="1">
            <a:spLocks noChangeArrowheads="1"/>
          </p:cNvSpPr>
          <p:nvPr/>
        </p:nvSpPr>
        <p:spPr bwMode="auto">
          <a:xfrm>
            <a:off x="5922963" y="1390650"/>
            <a:ext cx="322103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4 činná ložiska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a dalších 30 neaktivních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infiltrační pískovce a vápence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unconformity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hematit-brekciová formace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celkové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zásoby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 1,6 Mt 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kovnatost nízká (</a:t>
            </a: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0,3 % U</a:t>
            </a:r>
            <a:r>
              <a:rPr lang="cs-CZ" altLang="cs-CZ" sz="16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1600" baseline="-25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těžba OP, UG, ISL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celková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produkce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: 5983 t U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Olympic Dam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největší důl světa v kategorii polymetal. hydrotermálních lož.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primární produkce – Cu, 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v menší míře Ag, Au, REE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zásoby </a:t>
            </a: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~ 300 kt 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ěžba – 2955 t U/ročně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251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noProof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Energetické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cs-CZ" sz="4400" noProof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suroviny</a:t>
            </a:r>
            <a:endParaRPr lang="cs-CZ" sz="4400" noProof="1">
              <a:ln w="10160">
                <a:solidFill>
                  <a:schemeClr val="accent1"/>
                </a:solidFill>
                <a:prstDash val="solid"/>
              </a:ln>
              <a:effectLst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766888"/>
            <a:ext cx="8229600" cy="43592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3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uhlí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3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ropa, zemní plyn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3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hydráty metanu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3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uran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cs-CZ" sz="3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3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geotermální energie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cs-CZ" sz="3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60" y="1012019"/>
            <a:ext cx="3849237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Olympic</a:t>
            </a: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 Dam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20484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7638" y="450850"/>
            <a:ext cx="4967287" cy="2797175"/>
          </a:xfrm>
        </p:spPr>
      </p:pic>
      <p:pic>
        <p:nvPicPr>
          <p:cNvPr id="20483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6" y="3543300"/>
            <a:ext cx="4038600" cy="3028950"/>
          </a:xfrm>
        </p:spPr>
      </p:pic>
      <p:sp>
        <p:nvSpPr>
          <p:cNvPr id="20485" name="TextovéPole 7"/>
          <p:cNvSpPr txBox="1">
            <a:spLocks noChangeArrowheads="1"/>
          </p:cNvSpPr>
          <p:nvPr/>
        </p:nvSpPr>
        <p:spPr bwMode="auto">
          <a:xfrm>
            <a:off x="5105400" y="3389313"/>
            <a:ext cx="3865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15, 16: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cs-CZ" sz="1400"/>
              <a:t>BHP's Olympic Dam mine.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12, 13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6" name="TextovéPole 6"/>
          <p:cNvSpPr txBox="1">
            <a:spLocks noChangeArrowheads="1"/>
          </p:cNvSpPr>
          <p:nvPr/>
        </p:nvSpPr>
        <p:spPr bwMode="auto">
          <a:xfrm>
            <a:off x="5186363" y="4667250"/>
            <a:ext cx="3730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2400" b="1"/>
              <a:t>rozměry dolu: </a:t>
            </a:r>
          </a:p>
          <a:p>
            <a:pPr algn="ctr" eaLnBrk="1" hangingPunct="1"/>
            <a:r>
              <a:rPr lang="cs-CZ" altLang="cs-CZ" sz="2400" b="1"/>
              <a:t>4,1 x 3,5 x 1 km</a:t>
            </a:r>
          </a:p>
        </p:txBody>
      </p:sp>
      <p:sp>
        <p:nvSpPr>
          <p:cNvPr id="9" name="Šipka doleva a nahoru 8"/>
          <p:cNvSpPr/>
          <p:nvPr/>
        </p:nvSpPr>
        <p:spPr>
          <a:xfrm>
            <a:off x="4859338" y="3302000"/>
            <a:ext cx="354012" cy="368300"/>
          </a:xfrm>
          <a:prstGeom prst="lef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U – Kanada, </a:t>
            </a:r>
            <a:r>
              <a:rPr lang="cs-CZ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Athabasca</a:t>
            </a: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cs-CZ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basin</a:t>
            </a:r>
            <a:endParaRPr lang="cs-CZ" sz="4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03363"/>
            <a:ext cx="5865813" cy="4010025"/>
          </a:xfrm>
        </p:spPr>
      </p:pic>
      <p:sp>
        <p:nvSpPr>
          <p:cNvPr id="21508" name="TextovéPole 10"/>
          <p:cNvSpPr txBox="1">
            <a:spLocks noChangeArrowheads="1"/>
          </p:cNvSpPr>
          <p:nvPr/>
        </p:nvSpPr>
        <p:spPr bwMode="auto">
          <a:xfrm>
            <a:off x="0" y="5568950"/>
            <a:ext cx="5922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17: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Uranová ložiska Kanady.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9" name="TextovéPole 11"/>
          <p:cNvSpPr txBox="1">
            <a:spLocks noChangeArrowheads="1"/>
          </p:cNvSpPr>
          <p:nvPr/>
        </p:nvSpPr>
        <p:spPr bwMode="auto">
          <a:xfrm>
            <a:off x="5922963" y="1462088"/>
            <a:ext cx="32210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2 činná ložiska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8 neaktivních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unconformity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hematit-brekciová formace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celkové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zásoby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 500 kt 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kovnatost vysoká (až 26 % U</a:t>
            </a:r>
            <a:r>
              <a:rPr lang="cs-CZ" altLang="cs-CZ" sz="16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1600" baseline="-25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těžba OP, UG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celková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produkce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: 9145 t U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McArthur River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nejproduktivnější důl světa – 7339 t U/rok (15 % svět. těžby)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zásoby </a:t>
            </a: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00 kt 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kovnatost – prům. 13%</a:t>
            </a: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altLang="cs-CZ" sz="16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cs-CZ" sz="1600" baseline="-25000">
                <a:latin typeface="Times New Roman" pitchFamily="18" charset="0"/>
                <a:cs typeface="Times New Roman" pitchFamily="18" charset="0"/>
              </a:rPr>
              <a:t>8</a:t>
            </a:r>
            <a:endParaRPr lang="cs-CZ" altLang="cs-CZ" sz="1600" baseline="-25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U – Kazachstán</a:t>
            </a:r>
            <a:endParaRPr lang="cs-CZ" sz="4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50" y="1390650"/>
            <a:ext cx="5370513" cy="4949825"/>
          </a:xfrm>
        </p:spPr>
      </p:pic>
      <p:sp>
        <p:nvSpPr>
          <p:cNvPr id="22532" name="TextovéPole 8"/>
          <p:cNvSpPr txBox="1">
            <a:spLocks noChangeArrowheads="1"/>
          </p:cNvSpPr>
          <p:nvPr/>
        </p:nvSpPr>
        <p:spPr bwMode="auto">
          <a:xfrm>
            <a:off x="485775" y="6354763"/>
            <a:ext cx="5437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18: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Uranová ložiska Kazachstánu.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3" name="TextovéPole 6"/>
          <p:cNvSpPr txBox="1">
            <a:spLocks noChangeArrowheads="1"/>
          </p:cNvSpPr>
          <p:nvPr/>
        </p:nvSpPr>
        <p:spPr bwMode="auto">
          <a:xfrm>
            <a:off x="5922963" y="1390650"/>
            <a:ext cx="3221037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6 uranonosných provincií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22 činných ložisek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37 neaktivních (prozkoumaných)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infiltrační pískovce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hydrotermální žilná (vein type)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celkové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zásoby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 800 kt 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kovnatost nízká (</a:t>
            </a: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0,2 % U</a:t>
            </a:r>
            <a:r>
              <a:rPr lang="cs-CZ" altLang="cs-CZ" sz="16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1600" baseline="-25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těžba ISL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celková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produkce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: 19451 t U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největší producent U od r. 2009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36 % světové produkce</a:t>
            </a:r>
            <a:endParaRPr lang="cs-CZ" altLang="cs-CZ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potenciální zdroje v různých lož. typech </a:t>
            </a: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~ 3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cs-CZ" sz="1600">
                <a:latin typeface="Times New Roman" pitchFamily="18" charset="0"/>
                <a:cs typeface="Times New Roman" pitchFamily="18" charset="0"/>
              </a:rPr>
              <a:t>0 kt 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produkce činných ložisek: </a:t>
            </a:r>
            <a:br>
              <a:rPr lang="cs-CZ" altLang="cs-CZ" sz="160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502-2600 t U/ročně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nejvýznamnější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600" b="1">
                <a:latin typeface="Times New Roman" pitchFamily="18" charset="0"/>
                <a:cs typeface="Times New Roman" pitchFamily="18" charset="0"/>
              </a:rPr>
              <a:t>doly</a:t>
            </a: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: Trotkuduk, Inkai, Budenovskoye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62" y="91274"/>
            <a:ext cx="2181433" cy="110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Zásoby uranu vs. náklady na těžbu</a:t>
            </a:r>
            <a:endParaRPr lang="en-US" sz="40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2355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95375"/>
            <a:ext cx="8229600" cy="5030788"/>
          </a:xfrm>
        </p:spPr>
      </p:pic>
      <p:sp>
        <p:nvSpPr>
          <p:cNvPr id="23556" name="TextovéPole 5"/>
          <p:cNvSpPr txBox="1">
            <a:spLocks noChangeArrowheads="1"/>
          </p:cNvSpPr>
          <p:nvPr/>
        </p:nvSpPr>
        <p:spPr bwMode="auto">
          <a:xfrm>
            <a:off x="457200" y="6126163"/>
            <a:ext cx="822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19: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Zásoby uranu (recoverable resources) ve vybraných zemích, rozdělené podle nákladů na těžbu.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Cena uranu</a:t>
            </a:r>
            <a:endParaRPr lang="en-US" sz="40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4580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0925"/>
            <a:ext cx="8229600" cy="53070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okamžité obchody/dlouhodobé, smluvní kontrakty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nabídka přesáhne v následujících letech poptávku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produkční, ekonomické problémy =</a:t>
            </a:r>
            <a:r>
              <a:rPr lang="en-US" alt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cs-CZ" alt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zranitelnost trhu</a:t>
            </a:r>
          </a:p>
        </p:txBody>
      </p:sp>
      <p:sp>
        <p:nvSpPr>
          <p:cNvPr id="24579" name="TextovéPole 5"/>
          <p:cNvSpPr txBox="1">
            <a:spLocks noChangeArrowheads="1"/>
          </p:cNvSpPr>
          <p:nvPr/>
        </p:nvSpPr>
        <p:spPr bwMode="auto">
          <a:xfrm>
            <a:off x="712788" y="6357938"/>
            <a:ext cx="771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20: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Vývoj ceny uranového koncentrátu U</a:t>
            </a:r>
            <a:r>
              <a:rPr lang="cs-CZ" altLang="cs-CZ" sz="1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1400" baseline="-25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v USD/lb.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81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417763"/>
            <a:ext cx="77184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ovéPole 8"/>
          <p:cNvSpPr txBox="1">
            <a:spLocks noChangeArrowheads="1"/>
          </p:cNvSpPr>
          <p:nvPr/>
        </p:nvSpPr>
        <p:spPr bwMode="auto">
          <a:xfrm>
            <a:off x="4148138" y="2387600"/>
            <a:ext cx="1201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historické maximum</a:t>
            </a:r>
          </a:p>
          <a:p>
            <a:pPr algn="ctr" eaLnBrk="1" hangingPunct="1"/>
            <a:r>
              <a:rPr lang="en-US" altLang="cs-C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cs-CZ" altLang="cs-C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136/lb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5227638" y="2711450"/>
            <a:ext cx="354012" cy="1730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5667375" y="3444875"/>
            <a:ext cx="669925" cy="18494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6337300" y="3179763"/>
            <a:ext cx="647700" cy="696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TextovéPole 15"/>
          <p:cNvSpPr txBox="1">
            <a:spLocks noChangeArrowheads="1"/>
          </p:cNvSpPr>
          <p:nvPr/>
        </p:nvSpPr>
        <p:spPr bwMode="auto">
          <a:xfrm>
            <a:off x="6865938" y="2722563"/>
            <a:ext cx="906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finanční krize a globální recese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Reaktory a zásoby uranu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561657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94150"/>
            <a:ext cx="59991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0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Uranová ložiska v ČR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5603" name="TextovéPole 5"/>
          <p:cNvSpPr txBox="1">
            <a:spLocks noChangeArrowheads="1"/>
          </p:cNvSpPr>
          <p:nvPr/>
        </p:nvSpPr>
        <p:spPr bwMode="auto">
          <a:xfrm>
            <a:off x="806450" y="6357938"/>
            <a:ext cx="7531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21: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Hlavní těžební a úpravárenské kapacity uranového hornictví 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209675"/>
            <a:ext cx="729615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ovéPole 6"/>
          <p:cNvSpPr txBox="1">
            <a:spLocks noChangeArrowheads="1"/>
          </p:cNvSpPr>
          <p:nvPr/>
        </p:nvSpPr>
        <p:spPr bwMode="auto">
          <a:xfrm>
            <a:off x="923925" y="4356100"/>
            <a:ext cx="17351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Rožná</a:t>
            </a:r>
          </a:p>
          <a:p>
            <a:pPr eaLnBrk="1" hangingPunct="1"/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2 – Brzkov</a:t>
            </a:r>
          </a:p>
          <a:p>
            <a:pPr eaLnBrk="1" hangingPunct="1"/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3 – Břevniště</a:t>
            </a:r>
          </a:p>
          <a:p>
            <a:pPr eaLnBrk="1" hangingPunct="1"/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4 – Hamr</a:t>
            </a:r>
          </a:p>
          <a:p>
            <a:pPr eaLnBrk="1" hangingPunct="1"/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5 – Jasenice-Pucov</a:t>
            </a:r>
          </a:p>
          <a:p>
            <a:pPr eaLnBrk="1" hangingPunct="1"/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6 – Osečná-Kotel</a:t>
            </a:r>
          </a:p>
          <a:p>
            <a:pPr eaLnBrk="1" hangingPunct="1"/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7 – Stráž p. Ralskem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Těžba uranu v ČR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6628" name="Zástupný symbol pro obsah 3"/>
          <p:cNvSpPr>
            <a:spLocks noGrp="1"/>
          </p:cNvSpPr>
          <p:nvPr>
            <p:ph idx="1"/>
          </p:nvPr>
        </p:nvSpPr>
        <p:spPr>
          <a:xfrm>
            <a:off x="457200" y="1160463"/>
            <a:ext cx="8229600" cy="214153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cs-CZ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ložiska hydrotermálního a infiltračního typu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prozkoumáno 164 ložisek, těženo 66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celková produkce v období 1946-2000 činí 107080 t U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největší</a:t>
            </a:r>
            <a:r>
              <a:rPr lang="cs-CZ" altLang="cs-CZ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ložiska</a:t>
            </a:r>
            <a:r>
              <a:rPr lang="cs-CZ" altLang="cs-CZ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Příbram (8), Rožná, Stráž, Hamr, Jáchymov (9)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jediná těžební společnost – Diamo </a:t>
            </a:r>
          </a:p>
        </p:txBody>
      </p:sp>
      <p:sp>
        <p:nvSpPr>
          <p:cNvPr id="26627" name="TextovéPole 5"/>
          <p:cNvSpPr txBox="1">
            <a:spLocks noChangeArrowheads="1"/>
          </p:cNvSpPr>
          <p:nvPr/>
        </p:nvSpPr>
        <p:spPr bwMode="auto">
          <a:xfrm>
            <a:off x="1428750" y="6384925"/>
            <a:ext cx="625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Tab. 2: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Základní statistické údaje o uranových ložiskách v ČR.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328988"/>
            <a:ext cx="6257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7205663" y="3633788"/>
            <a:ext cx="468312" cy="29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894513" y="4167188"/>
            <a:ext cx="738187" cy="29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Jaderná energetika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7651" name="Zástupný symbol pro obsah 3"/>
          <p:cNvSpPr>
            <a:spLocks noGrp="1"/>
          </p:cNvSpPr>
          <p:nvPr>
            <p:ph idx="1"/>
          </p:nvPr>
        </p:nvSpPr>
        <p:spPr>
          <a:xfrm>
            <a:off x="457200" y="1160463"/>
            <a:ext cx="8229600" cy="510381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cs-CZ" altLang="cs-C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současnosti v provozu </a:t>
            </a:r>
            <a:r>
              <a:rPr lang="cs-CZ" altLang="cs-CZ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435 jaderných reaktorů</a:t>
            </a:r>
            <a:r>
              <a:rPr lang="cs-CZ" altLang="cs-C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celkovou kapacitou 374 GW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výstavbě (65), objednaných (167), navržených (317)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jaderné</a:t>
            </a:r>
            <a:r>
              <a:rPr lang="cs-CZ" altLang="cs-C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velmoci</a:t>
            </a:r>
            <a:r>
              <a:rPr lang="cs-CZ" altLang="cs-C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USA, Rusko, Japonsko, J. Korea, EU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nejběžnější typy reaktorů jsou lehkovodní (PWR, VVR) – tzv. 2. generace, budované v 70.-80. letech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budoucností pak reaktory 3. a 4. generace (EPR, AP1000 nebo SFR, SCWR a další)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Několik čísel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187450" y="3429000"/>
            <a:ext cx="748823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itchFamily="18" charset="0"/>
              </a:rPr>
              <a:t>V Evropě se uloží na skládky ročně kolem 50 miliónů tun popílku. Obsah uranu tu kolísá od </a:t>
            </a:r>
            <a:r>
              <a:rPr lang="cs-CZ" altLang="cs-CZ" sz="1200" dirty="0">
                <a:solidFill>
                  <a:srgbClr val="C00000"/>
                </a:solidFill>
                <a:latin typeface="Times New Roman" pitchFamily="18" charset="0"/>
              </a:rPr>
              <a:t>0,01% až do 0,03% U3O8</a:t>
            </a:r>
            <a:r>
              <a:rPr lang="cs-CZ" altLang="cs-CZ" sz="1200" dirty="0">
                <a:latin typeface="Times New Roman" pitchFamily="18" charset="0"/>
              </a:rPr>
              <a:t>. </a:t>
            </a:r>
            <a:r>
              <a:rPr lang="cs-CZ" altLang="cs-CZ" sz="1200" dirty="0" err="1">
                <a:latin typeface="Times New Roman" pitchFamily="18" charset="0"/>
              </a:rPr>
              <a:t>WildHorse</a:t>
            </a:r>
            <a:r>
              <a:rPr lang="cs-CZ" altLang="cs-CZ" sz="1200" dirty="0">
                <a:latin typeface="Times New Roman" pitchFamily="18" charset="0"/>
              </a:rPr>
              <a:t> se domnívá, že </a:t>
            </a:r>
            <a:r>
              <a:rPr lang="cs-CZ" altLang="cs-CZ" sz="1200" dirty="0" err="1">
                <a:latin typeface="Times New Roman" pitchFamily="18" charset="0"/>
              </a:rPr>
              <a:t>vyloužení</a:t>
            </a:r>
            <a:r>
              <a:rPr lang="cs-CZ" altLang="cs-CZ" sz="1200" dirty="0">
                <a:latin typeface="Times New Roman" pitchFamily="18" charset="0"/>
              </a:rPr>
              <a:t> uranu z tohoto popílku může být levnou a rychlou cestou, jak získat uran pro jadernou energetiku. </a:t>
            </a:r>
            <a:br>
              <a:rPr lang="cs-CZ" altLang="cs-CZ" sz="1200" dirty="0">
                <a:latin typeface="Times New Roman" pitchFamily="18" charset="0"/>
              </a:rPr>
            </a:br>
            <a:r>
              <a:rPr lang="cs-CZ" altLang="cs-CZ" sz="1200" dirty="0">
                <a:latin typeface="Times New Roman" pitchFamily="18" charset="0"/>
              </a:rPr>
              <a:t>Uhelná elektrárna o výkonu 1000 MW spotřebuje během ročního provozu 5 miliónů tun uhlí a také 440 tisíc tun vápence pro odsiřovací zařízení. Za stejnou dobu vyprodukuje 6,5 miliónu tun oxidu uhličitého, 750 tisíc tun popela, 7700 tun oxidu siřičitého, asi 4000 tun oxidů dusíku a 400 tun těžkých kovů (mimo jiné kadmia, olova, arzénu a rtuti). Severočeské uhlí obsahuje </a:t>
            </a:r>
            <a:r>
              <a:rPr lang="cs-CZ" altLang="cs-CZ" sz="1200" dirty="0">
                <a:solidFill>
                  <a:srgbClr val="C00000"/>
                </a:solidFill>
                <a:latin typeface="Times New Roman" pitchFamily="18" charset="0"/>
              </a:rPr>
              <a:t>4 až 9 gramů uranu na tunu</a:t>
            </a:r>
            <a:r>
              <a:rPr lang="cs-CZ" altLang="cs-CZ" sz="1200" dirty="0">
                <a:latin typeface="Times New Roman" pitchFamily="18" charset="0"/>
              </a:rPr>
              <a:t>, což znamená, že v popelu z uhelného 1000 MW bloku bude za rok 20 až 40 tun uranu. Spotřeba přírodního uranu pro jeden rok provozu JE Temelín je cca 690 tun, Dukovany 330t/r. Uhelné elektrárny jako zdroj uranu pro jaderné zdroje?</a:t>
            </a:r>
            <a:br>
              <a:rPr lang="cs-CZ" altLang="cs-CZ" sz="1200" dirty="0">
                <a:latin typeface="Times New Roman" pitchFamily="18" charset="0"/>
              </a:rPr>
            </a:br>
            <a:endParaRPr lang="cs-CZ" altLang="cs-CZ" sz="1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itchFamily="18" charset="0"/>
              </a:rPr>
              <a:t>Zdroj: WNA, </a:t>
            </a:r>
            <a:r>
              <a:rPr lang="cs-CZ" altLang="cs-CZ" sz="1200" dirty="0" err="1">
                <a:latin typeface="Times New Roman" pitchFamily="18" charset="0"/>
              </a:rPr>
              <a:t>Sparton</a:t>
            </a:r>
            <a:r>
              <a:rPr lang="cs-CZ" altLang="cs-CZ" sz="1200" dirty="0">
                <a:latin typeface="Times New Roman" pitchFamily="18" charset="0"/>
              </a:rPr>
              <a:t> </a:t>
            </a:r>
            <a:r>
              <a:rPr lang="cs-CZ" altLang="cs-CZ" sz="1200" dirty="0" err="1">
                <a:latin typeface="Times New Roman" pitchFamily="18" charset="0"/>
              </a:rPr>
              <a:t>Resources</a:t>
            </a:r>
            <a:r>
              <a:rPr lang="cs-CZ" altLang="cs-CZ" sz="1200" dirty="0">
                <a:latin typeface="Times New Roman" pitchFamily="18" charset="0"/>
              </a:rPr>
              <a:t>, Vesmír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Energie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 – </a:t>
            </a: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spotřeba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/</a:t>
            </a: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suroviny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 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06414"/>
            <a:ext cx="9144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n w="10160">
                  <a:solidFill>
                    <a:schemeClr val="accent1"/>
                  </a:solidFill>
                  <a:prstDash val="solid"/>
                </a:ln>
                <a:latin typeface="Times New Roman"/>
                <a:ea typeface="ＭＳ Ｐゴシック" charset="0"/>
                <a:cs typeface="Times New Roman"/>
              </a:rPr>
              <a:t>1 t oil of equivalent = 1,5 t hard coal, 3 t lignite (solid fuel); 12 </a:t>
            </a:r>
            <a:r>
              <a:rPr lang="en-US" sz="1400" dirty="0" err="1">
                <a:ln w="10160">
                  <a:solidFill>
                    <a:schemeClr val="accent1"/>
                  </a:solidFill>
                  <a:prstDash val="solid"/>
                </a:ln>
                <a:latin typeface="Times New Roman"/>
                <a:ea typeface="ＭＳ Ｐゴシック" charset="0"/>
                <a:cs typeface="Times New Roman"/>
              </a:rPr>
              <a:t>MWh</a:t>
            </a:r>
            <a:r>
              <a:rPr lang="en-US" sz="1400" dirty="0">
                <a:ln w="10160">
                  <a:solidFill>
                    <a:schemeClr val="accent1"/>
                  </a:solidFill>
                  <a:prstDash val="solid"/>
                </a:ln>
                <a:latin typeface="Times New Roman"/>
                <a:ea typeface="ＭＳ Ｐゴシック" charset="0"/>
                <a:cs typeface="Times New Roman"/>
              </a:rPr>
              <a:t> (electricity); 42 GJ (heat unit)</a:t>
            </a:r>
            <a:endParaRPr lang="en-US" sz="1400" dirty="0">
              <a:latin typeface="Palatino Linotyp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5" name="TextovéPole 2"/>
          <p:cNvSpPr txBox="1">
            <a:spLocks noChangeArrowheads="1"/>
          </p:cNvSpPr>
          <p:nvPr/>
        </p:nvSpPr>
        <p:spPr bwMode="auto">
          <a:xfrm>
            <a:off x="314325" y="6132513"/>
            <a:ext cx="851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1: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Světová spotřeba  primární energie.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3" y="1406760"/>
            <a:ext cx="7604760" cy="458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2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Jaderná energetika – rizika a perspektivy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8675" name="Zástupný symbol pro obsah 3"/>
          <p:cNvSpPr>
            <a:spLocks noGrp="1"/>
          </p:cNvSpPr>
          <p:nvPr>
            <p:ph idx="1"/>
          </p:nvPr>
        </p:nvSpPr>
        <p:spPr>
          <a:xfrm>
            <a:off x="457200" y="1160463"/>
            <a:ext cx="8229600" cy="51038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5050"/>
              </a:buClr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uložení a likvidace vyhořelého paliva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5050"/>
              </a:buClr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havárie jaderné elektrárny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5050"/>
              </a:buClr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výroba jaderných zbraní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využívání vyhořelého radioaktivního paliva 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reaktory 3. – 4. generace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minimální produkce skleníkových plynů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6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Jaderná energetika vs. životní prostředí</a:t>
            </a:r>
            <a:endParaRPr lang="en-US" sz="36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9699" name="Zástupný symbol pro obsah 3"/>
          <p:cNvSpPr>
            <a:spLocks noGrp="1"/>
          </p:cNvSpPr>
          <p:nvPr>
            <p:ph idx="1"/>
          </p:nvPr>
        </p:nvSpPr>
        <p:spPr>
          <a:xfrm>
            <a:off x="457200" y="1338263"/>
            <a:ext cx="8229600" cy="49260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Uhelná elektrárna (o výkonu 1000MW) spotřebuje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2-6 mil. tun uhlí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vyprodukuje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960t 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cs-CZ" altLang="cs-CZ" sz="2300" baseline="-25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/GWh</a:t>
            </a:r>
          </a:p>
          <a:p>
            <a:pPr>
              <a:buFont typeface="Wingdings" pitchFamily="2" charset="2"/>
              <a:buChar char="§"/>
            </a:pPr>
            <a:endParaRPr lang="cs-CZ" altLang="cs-CZ" sz="2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plynová elektrárna spotřebuje ročně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2-3 mld. m</a:t>
            </a:r>
            <a:r>
              <a:rPr lang="cs-CZ" altLang="cs-CZ" sz="2300" b="1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plynu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produkuje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480t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cs-CZ" altLang="cs-CZ" sz="2300" baseline="-25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/GWh</a:t>
            </a:r>
          </a:p>
          <a:p>
            <a:pPr>
              <a:buFont typeface="Wingdings" pitchFamily="2" charset="2"/>
              <a:buChar char="§"/>
            </a:pPr>
            <a:endParaRPr lang="cs-CZ" altLang="cs-CZ" sz="2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olejová elektrárna spotřebuje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topného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oleje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vyprodukuje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730t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cs-CZ" altLang="cs-CZ" sz="2300" baseline="-25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/GWh</a:t>
            </a:r>
          </a:p>
          <a:p>
            <a:pPr>
              <a:buFont typeface="Wingdings" pitchFamily="2" charset="2"/>
              <a:buChar char="§"/>
            </a:pPr>
            <a:endParaRPr lang="cs-CZ" altLang="cs-CZ" sz="2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jaderná elektrárna spotřebuje ročně pouhých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t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paliva a vyprodukuje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47krát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méně „skleníkových plynů“ než elektrárna na zemní plyn a </a:t>
            </a:r>
            <a:r>
              <a:rPr lang="cs-CZ" altLang="cs-CZ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97krát</a:t>
            </a:r>
            <a:r>
              <a:rPr lang="cs-CZ" altLang="cs-CZ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méně než v případě uhelné elektrárny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Times New Roman"/>
                <a:ea typeface="ＭＳ Ｐゴシック" charset="0"/>
                <a:cs typeface="Times New Roman"/>
              </a:rPr>
              <a:t>Použitá l</a:t>
            </a: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Times New Roman"/>
                <a:ea typeface="ＭＳ Ｐゴシック" charset="0"/>
                <a:cs typeface="Times New Roman"/>
              </a:rPr>
              <a:t>iteratura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41313" y="1173163"/>
            <a:ext cx="8639175" cy="54737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BP Global.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2013-03-18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http://www.bp.com/liveassets/bp_internet/globalbp/globalbp_uk_english/reports_and_publications/statistical_energy_review_2011/STAGING/local_assets/pdf/nuclear_energy_section_2012.pdf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Mineralogy Database.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2013-03-18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http://www.mindat.org</a:t>
            </a:r>
            <a:endParaRPr lang="cs-CZ" altLang="cs-CZ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Havelka, J.: Prolémy zajišťování nerostných surovinových zdrojů. Praha, VŠB, Geoindustria 1981.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Freewest Resources.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2013-03-18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http://www.freewest.com/properties/quebec/george_river/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[5] 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for Power.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2013-03-19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http://www.allforpower.cz/UserFiles/files/frybort_jadernepalivo.pdf</a:t>
            </a:r>
            <a:endParaRPr lang="cs-CZ" altLang="cs-CZ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Basiswissen-Kernenergie.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2013-03-19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http://www.kernenergie-wissen.de/uran2.html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Atom Info.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2013-03-19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http://atominfo.cz/2011/10/iran-zacal-vyrabet-„zluty-kolac“-polotovar-pro-jaderne-palivo/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Times New Roman"/>
                <a:ea typeface="ＭＳ Ｐゴシック" charset="0"/>
                <a:cs typeface="Times New Roman"/>
              </a:rPr>
              <a:t>Použitá l</a:t>
            </a: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Times New Roman"/>
                <a:ea typeface="ＭＳ Ｐゴシック" charset="0"/>
                <a:cs typeface="Times New Roman"/>
              </a:rPr>
              <a:t>iteratura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33475"/>
            <a:ext cx="8399463" cy="5253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[8] Nuclear fuel fabrication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2013-03-19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http://www.world-nuclear.org/info/Nuclear-Fuel-Cycle/Conversion-Enrichment-and-Fabrication/Fuel-Fabrication/#.UUnjvSrKB-Q</a:t>
            </a:r>
            <a:endParaRPr lang="cs-CZ" altLang="cs-CZ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[9]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Vesmír.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2013-03-19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http://www.vesmir.cz/clanek/odpady-z-palivoveho-cyklu-jadernych-elektraren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[10] 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web.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2013-03-19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http://www.energyweb.cz/web/index.php?display_page=2&amp;subitem=1&amp;ee_chapter=3.6.7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WNA.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2013-03-20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http://www.world-nuclear.org/info/Country-Profiles/Countries-A-F/Australia--Uranium/#.UUnD2yrKB-Q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Adelaidenow.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2013-03-20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http://www.adelaidenow.com.au/news/south-australia/not-dammed-sa-has-a-bright-future/story-e6frea83-1226459396215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SBS.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2013-03-20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http://www.sbs.com.au/news/article/1608781/SA-MPs-approve-Olympic-Dam-expansion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WNA.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2013-03-20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http://www.world-nuclear.org/info/Country-Profiles/Countries-A-F/Canada--Uranium/#.UUnD0yrKB-Q</a:t>
            </a:r>
          </a:p>
          <a:p>
            <a:pPr marL="0" indent="0" eaLnBrk="1" hangingPunct="1">
              <a:buFont typeface="Arial" charset="0"/>
              <a:buNone/>
            </a:pPr>
            <a:endParaRPr lang="en-US" altLang="cs-CZ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Times New Roman"/>
                <a:ea typeface="ＭＳ Ｐゴシック" charset="0"/>
                <a:cs typeface="Times New Roman"/>
              </a:rPr>
              <a:t>Použitá l</a:t>
            </a: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Times New Roman"/>
                <a:ea typeface="ＭＳ Ｐゴシック" charset="0"/>
                <a:cs typeface="Times New Roman"/>
              </a:rPr>
              <a:t>iteratura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119188"/>
            <a:ext cx="8229600" cy="52546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WNA.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2013-03-20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http://www.world-nuclear.org/info/Nuclear-Fuel-Cycle/Mining-of-Uranium/World-Uranium-Mining-Production/#.UUnSUCrKB-T</a:t>
            </a:r>
            <a:endParaRPr lang="en-US" altLang="cs-CZ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WNA.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2013-03-20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http://www.world-nuclear.org/info/Country-Profiles/Countries-G-N/Kazakhstan/#.UUnWyirKB-Q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World uranium resources.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2013-03-20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http://www.wise-uranium.org/umaps.html?set=ures.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UxC.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2013-03-21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http://www.uxc.com/review/uxc_PriceChart.aspx?chart=spot-u3o8-full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Investičníweb.cz.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2013-03-21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http://www.investicniweb.cz/fx-komodity/komodity/2010/8/4/uran-trilety-medvedi-trh-konci/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ČGS.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2013-03-21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http://www.geology.cz/extranet/publikace/online/surovinove-zdroje/SUROVINOVE-ZDROJE-CESKE-REPUBLIKY-2012.pdf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WNA.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2013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cit. 2013-03-21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Dostupné na: http://www.world-nuclear.org/info/Facts-and-Figures/World-Nuclear-Power-Reactors-and-Uranium-Requirements/#.UUo5ASrKB-Q</a:t>
            </a:r>
            <a:endParaRPr lang="en-US" altLang="cs-CZ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Energie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 – </a:t>
            </a: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spotřeba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/</a:t>
            </a: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kontinenty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148" name="TextovéPole 3"/>
          <p:cNvSpPr txBox="1">
            <a:spLocks noChangeArrowheads="1"/>
          </p:cNvSpPr>
          <p:nvPr/>
        </p:nvSpPr>
        <p:spPr bwMode="auto">
          <a:xfrm>
            <a:off x="314325" y="6132513"/>
            <a:ext cx="851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cs-CZ" sz="1400" b="1">
                <a:latin typeface="Times New Roman" pitchFamily="18" charset="0"/>
                <a:cs typeface="Times New Roman" pitchFamily="18" charset="0"/>
              </a:rPr>
              <a:t>Obr. 2: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Regionální spotřeba primární energie. 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cs-CZ" sz="14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2679"/>
            <a:ext cx="6341165" cy="488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2516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Uran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v přírodě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20838"/>
            <a:ext cx="8229600" cy="489108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nejtěžší prvek v přírodě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průměrný obsah v litosféře a hydrosféře 2-4 </a:t>
            </a:r>
            <a:r>
              <a:rPr lang="cs-CZ" altLang="cs-CZ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ppm</a:t>
            </a:r>
            <a:endParaRPr lang="cs-CZ" altLang="cs-CZ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uran – průměrný obsah</a:t>
            </a:r>
            <a:r>
              <a:rPr lang="en-US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izotopů</a:t>
            </a:r>
            <a:br>
              <a:rPr lang="cs-CZ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altLang="cs-CZ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cs-CZ" alt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– 99,284 %</a:t>
            </a:r>
            <a:r>
              <a:rPr lang="en-US" alt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altLang="cs-CZ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cs-CZ" alt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– 0,711 %</a:t>
            </a:r>
            <a:r>
              <a:rPr lang="cs-CZ" alt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cs-CZ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234</a:t>
            </a:r>
            <a:r>
              <a:rPr lang="cs-CZ" alt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– 0,005 %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cs-CZ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 štěpné reakce přímo využitelný jen</a:t>
            </a:r>
            <a:r>
              <a:rPr lang="en-US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cs-CZ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izotop</a:t>
            </a:r>
            <a:r>
              <a:rPr lang="en-US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cs-CZ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nutnost</a:t>
            </a:r>
            <a:r>
              <a:rPr lang="en-US" alt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cs-CZ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obohacování</a:t>
            </a:r>
            <a:r>
              <a:rPr lang="en-US" alt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cs-CZ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3-5 %</a:t>
            </a:r>
            <a:endParaRPr lang="cs-CZ" altLang="cs-CZ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222514"/>
            <a:ext cx="2857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48" y="3994039"/>
            <a:ext cx="1905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251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Uranové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/uranonosné </a:t>
            </a: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minerály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1173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oxidy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hydroxidy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uraninit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smolinec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(UO</a:t>
            </a:r>
            <a:r>
              <a:rPr lang="en-US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brannerit,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davidit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silikáty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coffinit U(SiO</a:t>
            </a:r>
            <a:r>
              <a:rPr lang="en-US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)(OH)</a:t>
            </a:r>
            <a:r>
              <a:rPr lang="en-US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thorit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uranofán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fosfáty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vanadáty,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azrenáty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torbernit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Cu(UO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.8-12H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O, </a:t>
            </a: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autunit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[Ca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ningyoit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(U,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 H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brockit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monazit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carnotit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(UO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.3H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O, </a:t>
            </a: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ťujamunit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[Ca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251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Uranové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/uranonosné </a:t>
            </a: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minerály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20838"/>
            <a:ext cx="8229600" cy="489108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karbonáty</a:t>
            </a:r>
            <a: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schröckingerit, liebigit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sulfáty</a:t>
            </a:r>
            <a: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zippeit, uranopilit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organolity</a:t>
            </a:r>
            <a: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U-antraxolit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cs-CZ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počet U-minerálů v ČR – 113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nejvíce zastoupeny fosfáty-vanadáty a oxidy-hydroxidy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nejhojnější lokality Jáchymov, Zálesí, Příbram, Rožná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79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Uranové minerály</a:t>
            </a:r>
            <a:endParaRPr lang="cs-CZ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0243" name="Text Placeholder 3"/>
          <p:cNvSpPr>
            <a:spLocks noGrp="1"/>
          </p:cNvSpPr>
          <p:nvPr>
            <p:ph type="body" idx="1"/>
          </p:nvPr>
        </p:nvSpPr>
        <p:spPr>
          <a:xfrm>
            <a:off x="458788" y="5605463"/>
            <a:ext cx="4040187" cy="609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 3: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uraninit </a:t>
            </a:r>
          </a:p>
          <a:p>
            <a:pPr eaLnBrk="1" hangingPunct="1"/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(Shinkolobwe mine/Katanga/D.R.C.)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pic>
        <p:nvPicPr>
          <p:cNvPr id="10245" name="Content Placeholder 14" descr="uraninit_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r="9351"/>
          <a:stretch>
            <a:fillRect/>
          </a:stretch>
        </p:blipFill>
        <p:spPr>
          <a:xfrm>
            <a:off x="457200" y="1550988"/>
            <a:ext cx="4041775" cy="3913187"/>
          </a:xfrm>
        </p:spPr>
      </p:pic>
      <p:sp>
        <p:nvSpPr>
          <p:cNvPr id="102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013" y="5605463"/>
            <a:ext cx="4041775" cy="609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 4: </a:t>
            </a:r>
            <a:r>
              <a:rPr lang="en-US" altLang="cs-CZ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cs-CZ" altLang="cs-CZ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ieta</a:t>
            </a:r>
            <a:r>
              <a:rPr lang="en-US" altLang="cs-CZ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uraninitu/smolinec </a:t>
            </a:r>
          </a:p>
          <a:p>
            <a:pPr eaLnBrk="1" hangingPunct="1"/>
            <a:r>
              <a:rPr lang="en-US" altLang="cs-CZ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(Jáchymov/ČR)</a:t>
            </a:r>
            <a:r>
              <a:rPr lang="cs-CZ" altLang="cs-CZ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cs-CZ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cs-CZ" sz="1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Content Placeholder 16" descr="pitchblende_5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01"/>
          <a:stretch>
            <a:fillRect/>
          </a:stretch>
        </p:blipFill>
        <p:spPr>
          <a:xfrm>
            <a:off x="4672013" y="1563688"/>
            <a:ext cx="4041775" cy="391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79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Uranové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effectLst/>
                <a:latin typeface="Arial"/>
                <a:ea typeface="ＭＳ Ｐゴシック" charset="0"/>
                <a:cs typeface="Arial"/>
              </a:rPr>
              <a:t>minerály</a:t>
            </a:r>
            <a:endParaRPr lang="cs-CZ" sz="4400" dirty="0">
              <a:ln w="10160">
                <a:solidFill>
                  <a:schemeClr val="accent1"/>
                </a:solidFill>
                <a:prstDash val="solid"/>
              </a:ln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1267" name="Text Placeholder 3"/>
          <p:cNvSpPr>
            <a:spLocks noGrp="1"/>
          </p:cNvSpPr>
          <p:nvPr>
            <p:ph type="body" idx="1"/>
          </p:nvPr>
        </p:nvSpPr>
        <p:spPr>
          <a:xfrm>
            <a:off x="458788" y="5605463"/>
            <a:ext cx="4040187" cy="60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 5: </a:t>
            </a:r>
            <a:r>
              <a:rPr lang="en-US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ťujamunit</a:t>
            </a:r>
            <a:r>
              <a:rPr lang="cs-CZ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žlutá</a:t>
            </a:r>
            <a:r>
              <a:rPr lang="cs-CZ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malachit</a:t>
            </a:r>
            <a:r>
              <a:rPr lang="cs-CZ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zelená</a:t>
            </a:r>
            <a:r>
              <a:rPr lang="cs-CZ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(Mashamba west mine/Katanga/D.R.C.)</a:t>
            </a:r>
            <a:r>
              <a:rPr lang="cs-CZ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pic>
        <p:nvPicPr>
          <p:cNvPr id="11269" name="Content Placeholder 5" descr="tyuyamuni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r="11269"/>
          <a:stretch>
            <a:fillRect/>
          </a:stretch>
        </p:blipFill>
        <p:spPr>
          <a:xfrm>
            <a:off x="457200" y="1577975"/>
            <a:ext cx="4041775" cy="3913188"/>
          </a:xfrm>
        </p:spPr>
      </p:pic>
      <p:sp>
        <p:nvSpPr>
          <p:cNvPr id="1126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013" y="5605463"/>
            <a:ext cx="4014787" cy="609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 6: </a:t>
            </a:r>
            <a:r>
              <a:rPr lang="en-US" altLang="cs-CZ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torbernit</a:t>
            </a:r>
            <a:r>
              <a:rPr lang="cs-CZ" altLang="cs-CZ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cs-CZ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tmavá</a:t>
            </a:r>
            <a:r>
              <a:rPr lang="cs-CZ" altLang="cs-CZ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z.)</a:t>
            </a:r>
            <a:r>
              <a:rPr lang="en-US" altLang="cs-CZ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autunit</a:t>
            </a:r>
            <a:r>
              <a:rPr lang="cs-CZ" altLang="cs-CZ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cs-CZ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světlá</a:t>
            </a:r>
            <a:r>
              <a:rPr lang="cs-CZ" altLang="cs-CZ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z.)</a:t>
            </a:r>
            <a:endParaRPr lang="en-US" altLang="cs-CZ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cs-CZ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(Le Boucheron/Limousin reg./France)</a:t>
            </a:r>
            <a:r>
              <a:rPr lang="cs-CZ" altLang="cs-CZ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cs-CZ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cs-CZ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Content Placeholder 7" descr="torberni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r="11823"/>
          <a:stretch>
            <a:fillRect/>
          </a:stretch>
        </p:blipFill>
        <p:spPr>
          <a:xfrm>
            <a:off x="4672013" y="1577975"/>
            <a:ext cx="4041775" cy="3913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5133</TotalTime>
  <Words>1938</Words>
  <Application>Microsoft Office PowerPoint</Application>
  <PresentationFormat>Předvádění na obrazovce (4:3)</PresentationFormat>
  <Paragraphs>329</Paragraphs>
  <Slides>34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Nerostné zdroje světa   energetické suroviny – URAN  </vt:lpstr>
      <vt:lpstr>Energetické suroviny</vt:lpstr>
      <vt:lpstr>Energie – spotřeba/suroviny </vt:lpstr>
      <vt:lpstr>Energie – spotřeba/kontinenty</vt:lpstr>
      <vt:lpstr>Uran v přírodě</vt:lpstr>
      <vt:lpstr>Uranové/uranonosné minerály</vt:lpstr>
      <vt:lpstr>Uranové/uranonosné minerály</vt:lpstr>
      <vt:lpstr>Uranové minerály</vt:lpstr>
      <vt:lpstr>Uranové minerály</vt:lpstr>
      <vt:lpstr>Klasifikace uranových ložisek</vt:lpstr>
      <vt:lpstr>Klasifikace podle IAEA</vt:lpstr>
      <vt:lpstr>Prezentace aplikace PowerPoint</vt:lpstr>
      <vt:lpstr>Úprava uranové rudy</vt:lpstr>
      <vt:lpstr>Yellow cake</vt:lpstr>
      <vt:lpstr>Palivový cyklus</vt:lpstr>
      <vt:lpstr>Jaderné palivo</vt:lpstr>
      <vt:lpstr>World uranium deposits</vt:lpstr>
      <vt:lpstr>U – USA, Wyoming</vt:lpstr>
      <vt:lpstr>U – Austrálie</vt:lpstr>
      <vt:lpstr>Olympic Dam</vt:lpstr>
      <vt:lpstr>U – Kanada, Athabasca basin</vt:lpstr>
      <vt:lpstr>U – Kazachstán</vt:lpstr>
      <vt:lpstr>Zásoby uranu vs. náklady na těžbu</vt:lpstr>
      <vt:lpstr>Cena uranu</vt:lpstr>
      <vt:lpstr>Reaktory a zásoby uranu</vt:lpstr>
      <vt:lpstr>Uranová ložiska v ČR</vt:lpstr>
      <vt:lpstr>Těžba uranu v ČR</vt:lpstr>
      <vt:lpstr>Jaderná energetika</vt:lpstr>
      <vt:lpstr>Několik čísel</vt:lpstr>
      <vt:lpstr>Jaderná energetika – rizika a perspektivy</vt:lpstr>
      <vt:lpstr>Jaderná energetika vs. životní prostředí</vt:lpstr>
      <vt:lpstr>Použitá literatura</vt:lpstr>
      <vt:lpstr>Použitá literatura</vt:lpstr>
      <vt:lpstr>Použitá literatura</vt:lpstr>
    </vt:vector>
  </TitlesOfParts>
  <Company>Bikonikomp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 Mikysek</dc:creator>
  <cp:lastModifiedBy>Marek</cp:lastModifiedBy>
  <cp:revision>313</cp:revision>
  <dcterms:created xsi:type="dcterms:W3CDTF">2013-03-17T13:21:33Z</dcterms:created>
  <dcterms:modified xsi:type="dcterms:W3CDTF">2017-03-28T09:45:25Z</dcterms:modified>
</cp:coreProperties>
</file>