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5"/>
  </p:notesMasterIdLst>
  <p:sldIdLst>
    <p:sldId id="258" r:id="rId2"/>
    <p:sldId id="292" r:id="rId3"/>
    <p:sldId id="296" r:id="rId4"/>
    <p:sldId id="297" r:id="rId5"/>
    <p:sldId id="294" r:id="rId6"/>
    <p:sldId id="298" r:id="rId7"/>
    <p:sldId id="276" r:id="rId8"/>
    <p:sldId id="299" r:id="rId9"/>
    <p:sldId id="301" r:id="rId10"/>
    <p:sldId id="302" r:id="rId11"/>
    <p:sldId id="304" r:id="rId12"/>
    <p:sldId id="305" r:id="rId13"/>
    <p:sldId id="306" r:id="rId14"/>
    <p:sldId id="308" r:id="rId15"/>
    <p:sldId id="307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FF99"/>
    <a:srgbClr val="CCFF99"/>
    <a:srgbClr val="0000FF"/>
    <a:srgbClr val="CCFF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13" autoAdjust="0"/>
    <p:restoredTop sz="94249" autoAdjust="0"/>
  </p:normalViewPr>
  <p:slideViewPr>
    <p:cSldViewPr>
      <p:cViewPr>
        <p:scale>
          <a:sx n="70" d="100"/>
          <a:sy n="70" d="100"/>
        </p:scale>
        <p:origin x="-14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F2DA7-9949-4D2F-A1E8-6E85D1936F0B}" type="datetimeFigureOut">
              <a:rPr lang="cs-CZ" smtClean="0"/>
              <a:t>10.4.2021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9874D-5F00-46AE-B4B5-9A6E9E37C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878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717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69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349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802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959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844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403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3880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4482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069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181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203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74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8428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604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="" xmlns:a16="http://schemas.microsoft.com/office/drawing/2014/main" id="{A7CCCF54-BB3A-4CCA-9488-24FD9C7F1C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038F380-F931-4E1F-A4A6-9F808270A69A}" type="slidenum">
              <a:rPr lang="cs-CZ" altLang="cs-CZ"/>
              <a:pPr eaLnBrk="1" hangingPunct="1"/>
              <a:t>7</a:t>
            </a:fld>
            <a:endParaRPr lang="cs-CZ" altLang="cs-CZ"/>
          </a:p>
        </p:txBody>
      </p:sp>
      <p:sp>
        <p:nvSpPr>
          <p:cNvPr id="25603" name="Rectangle 2">
            <a:extLst>
              <a:ext uri="{FF2B5EF4-FFF2-40B4-BE49-F238E27FC236}">
                <a16:creationId xmlns="" xmlns:a16="http://schemas.microsoft.com/office/drawing/2014/main" id="{BDF74C2B-5919-4530-B19D-4458F1E7AC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="" xmlns:a16="http://schemas.microsoft.com/office/drawing/2014/main" id="{AA16669A-6F2C-4BFE-9D30-65EB1B78EA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5154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720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051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516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="" xmlns:a16="http://schemas.microsoft.com/office/drawing/2014/main" id="{06AC2AB2-7F89-48A0-83E8-5E28C5611515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" name="Group 3">
              <a:extLst>
                <a:ext uri="{FF2B5EF4-FFF2-40B4-BE49-F238E27FC236}">
                  <a16:creationId xmlns="" xmlns:a16="http://schemas.microsoft.com/office/drawing/2014/main" id="{8EF0DDA1-A6E0-4EDB-A8BB-20BE05EEE24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>
                <a:extLst>
                  <a:ext uri="{FF2B5EF4-FFF2-40B4-BE49-F238E27FC236}">
                    <a16:creationId xmlns="" xmlns:a16="http://schemas.microsoft.com/office/drawing/2014/main" id="{2841F4F5-1EA0-4BF1-A12F-E217A9730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9" name="Rectangle 5">
                <a:extLst>
                  <a:ext uri="{FF2B5EF4-FFF2-40B4-BE49-F238E27FC236}">
                    <a16:creationId xmlns="" xmlns:a16="http://schemas.microsoft.com/office/drawing/2014/main" id="{44CE0A75-AFFD-4E59-8EEB-FE5892C2C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0" name="Rectangle 6">
                <a:extLst>
                  <a:ext uri="{FF2B5EF4-FFF2-40B4-BE49-F238E27FC236}">
                    <a16:creationId xmlns="" xmlns:a16="http://schemas.microsoft.com/office/drawing/2014/main" id="{EAD66054-CAD9-439B-8892-0F49101F3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1" name="Rectangle 7">
                <a:extLst>
                  <a:ext uri="{FF2B5EF4-FFF2-40B4-BE49-F238E27FC236}">
                    <a16:creationId xmlns="" xmlns:a16="http://schemas.microsoft.com/office/drawing/2014/main" id="{66E892F8-C180-4AE5-B3C4-02873339D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2" name="Rectangle 8">
                <a:extLst>
                  <a:ext uri="{FF2B5EF4-FFF2-40B4-BE49-F238E27FC236}">
                    <a16:creationId xmlns="" xmlns:a16="http://schemas.microsoft.com/office/drawing/2014/main" id="{F419E637-E703-48D0-9B7A-81FCB32B6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3" name="Rectangle 9">
                <a:extLst>
                  <a:ext uri="{FF2B5EF4-FFF2-40B4-BE49-F238E27FC236}">
                    <a16:creationId xmlns="" xmlns:a16="http://schemas.microsoft.com/office/drawing/2014/main" id="{B8D238E3-719E-4ABB-B639-24FAA743F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4" name="Rectangle 10">
                <a:extLst>
                  <a:ext uri="{FF2B5EF4-FFF2-40B4-BE49-F238E27FC236}">
                    <a16:creationId xmlns="" xmlns:a16="http://schemas.microsoft.com/office/drawing/2014/main" id="{C6E3B349-B86C-4A6C-AC96-6C0C611C4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5" name="Rectangle 11">
                <a:extLst>
                  <a:ext uri="{FF2B5EF4-FFF2-40B4-BE49-F238E27FC236}">
                    <a16:creationId xmlns="" xmlns:a16="http://schemas.microsoft.com/office/drawing/2014/main" id="{E0D5DBA7-C187-4E0D-A4A7-680FD75FF0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6" name="Rectangle 12">
                <a:extLst>
                  <a:ext uri="{FF2B5EF4-FFF2-40B4-BE49-F238E27FC236}">
                    <a16:creationId xmlns="" xmlns:a16="http://schemas.microsoft.com/office/drawing/2014/main" id="{1B7FB7A5-48DB-4BCE-AD04-E76523DF9D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7" name="Rectangle 13">
                <a:extLst>
                  <a:ext uri="{FF2B5EF4-FFF2-40B4-BE49-F238E27FC236}">
                    <a16:creationId xmlns="" xmlns:a16="http://schemas.microsoft.com/office/drawing/2014/main" id="{0A3A8D9D-F76E-45C3-9564-7556E7AB0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8" name="Rectangle 14">
                <a:extLst>
                  <a:ext uri="{FF2B5EF4-FFF2-40B4-BE49-F238E27FC236}">
                    <a16:creationId xmlns="" xmlns:a16="http://schemas.microsoft.com/office/drawing/2014/main" id="{EDED61B0-CCF1-4427-8927-01956888D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9" name="Rectangle 15">
                <a:extLst>
                  <a:ext uri="{FF2B5EF4-FFF2-40B4-BE49-F238E27FC236}">
                    <a16:creationId xmlns="" xmlns:a16="http://schemas.microsoft.com/office/drawing/2014/main" id="{BA7EF15D-441D-45E3-B037-73F7A2715E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0" name="Rectangle 16">
                <a:extLst>
                  <a:ext uri="{FF2B5EF4-FFF2-40B4-BE49-F238E27FC236}">
                    <a16:creationId xmlns="" xmlns:a16="http://schemas.microsoft.com/office/drawing/2014/main" id="{B966BFC0-76F7-4EB4-9D80-DB1A961D4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1" name="Rectangle 17">
                <a:extLst>
                  <a:ext uri="{FF2B5EF4-FFF2-40B4-BE49-F238E27FC236}">
                    <a16:creationId xmlns="" xmlns:a16="http://schemas.microsoft.com/office/drawing/2014/main" id="{B5BAD601-4DCC-4A0B-B906-2C8A21B77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2" name="Rectangle 18">
                <a:extLst>
                  <a:ext uri="{FF2B5EF4-FFF2-40B4-BE49-F238E27FC236}">
                    <a16:creationId xmlns="" xmlns:a16="http://schemas.microsoft.com/office/drawing/2014/main" id="{A274FFAA-8973-4609-9142-4BB1AB7F0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3" name="Rectangle 19">
                <a:extLst>
                  <a:ext uri="{FF2B5EF4-FFF2-40B4-BE49-F238E27FC236}">
                    <a16:creationId xmlns="" xmlns:a16="http://schemas.microsoft.com/office/drawing/2014/main" id="{D38CAFCF-41D9-4C69-8A00-811770FF2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4" name="Rectangle 20">
                <a:extLst>
                  <a:ext uri="{FF2B5EF4-FFF2-40B4-BE49-F238E27FC236}">
                    <a16:creationId xmlns="" xmlns:a16="http://schemas.microsoft.com/office/drawing/2014/main" id="{A27A866A-5D08-4A86-AFF6-CDE928FE8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5" name="Rectangle 21">
                <a:extLst>
                  <a:ext uri="{FF2B5EF4-FFF2-40B4-BE49-F238E27FC236}">
                    <a16:creationId xmlns="" xmlns:a16="http://schemas.microsoft.com/office/drawing/2014/main" id="{38A366AA-B023-4D56-83F8-A95A768AD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6" name="Rectangle 22">
                <a:extLst>
                  <a:ext uri="{FF2B5EF4-FFF2-40B4-BE49-F238E27FC236}">
                    <a16:creationId xmlns="" xmlns:a16="http://schemas.microsoft.com/office/drawing/2014/main" id="{5A22F11C-6B2E-4E29-AC45-20C900FBE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7" name="Rectangle 23">
                <a:extLst>
                  <a:ext uri="{FF2B5EF4-FFF2-40B4-BE49-F238E27FC236}">
                    <a16:creationId xmlns="" xmlns:a16="http://schemas.microsoft.com/office/drawing/2014/main" id="{BABFA75A-7BF1-4602-AD9E-3550B3AB2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8" name="Rectangle 24">
                <a:extLst>
                  <a:ext uri="{FF2B5EF4-FFF2-40B4-BE49-F238E27FC236}">
                    <a16:creationId xmlns="" xmlns:a16="http://schemas.microsoft.com/office/drawing/2014/main" id="{0455B0B6-DF65-4276-BF85-D9F3C3328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9" name="Rectangle 25">
                <a:extLst>
                  <a:ext uri="{FF2B5EF4-FFF2-40B4-BE49-F238E27FC236}">
                    <a16:creationId xmlns="" xmlns:a16="http://schemas.microsoft.com/office/drawing/2014/main" id="{927AAC72-C1B4-4FA1-B728-6F942D16D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0" name="Rectangle 26">
                <a:extLst>
                  <a:ext uri="{FF2B5EF4-FFF2-40B4-BE49-F238E27FC236}">
                    <a16:creationId xmlns="" xmlns:a16="http://schemas.microsoft.com/office/drawing/2014/main" id="{9881053C-A400-407F-A99F-FD2A908C47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1" name="Rectangle 27">
                <a:extLst>
                  <a:ext uri="{FF2B5EF4-FFF2-40B4-BE49-F238E27FC236}">
                    <a16:creationId xmlns="" xmlns:a16="http://schemas.microsoft.com/office/drawing/2014/main" id="{C5214007-1FD6-42C6-8978-B6A9080F3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2" name="Rectangle 28">
                <a:extLst>
                  <a:ext uri="{FF2B5EF4-FFF2-40B4-BE49-F238E27FC236}">
                    <a16:creationId xmlns="" xmlns:a16="http://schemas.microsoft.com/office/drawing/2014/main" id="{AD8EA1C7-794C-4804-984A-0DE9A2580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3" name="Rectangle 29">
                <a:extLst>
                  <a:ext uri="{FF2B5EF4-FFF2-40B4-BE49-F238E27FC236}">
                    <a16:creationId xmlns="" xmlns:a16="http://schemas.microsoft.com/office/drawing/2014/main" id="{C7D061AA-2186-4364-ADAE-42B1A3E07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4" name="Rectangle 30">
                <a:extLst>
                  <a:ext uri="{FF2B5EF4-FFF2-40B4-BE49-F238E27FC236}">
                    <a16:creationId xmlns="" xmlns:a16="http://schemas.microsoft.com/office/drawing/2014/main" id="{99CD3B73-4574-4471-9588-E0CD4B29A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5" name="Rectangle 31">
                <a:extLst>
                  <a:ext uri="{FF2B5EF4-FFF2-40B4-BE49-F238E27FC236}">
                    <a16:creationId xmlns="" xmlns:a16="http://schemas.microsoft.com/office/drawing/2014/main" id="{1E2604D8-02AA-460B-8A72-4EB5BD71C1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6" name="Rectangle 32">
                <a:extLst>
                  <a:ext uri="{FF2B5EF4-FFF2-40B4-BE49-F238E27FC236}">
                    <a16:creationId xmlns="" xmlns:a16="http://schemas.microsoft.com/office/drawing/2014/main" id="{CCCDF646-7CBC-4BE2-879F-CFE2A95C4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7" name="Rectangle 33">
                <a:extLst>
                  <a:ext uri="{FF2B5EF4-FFF2-40B4-BE49-F238E27FC236}">
                    <a16:creationId xmlns="" xmlns:a16="http://schemas.microsoft.com/office/drawing/2014/main" id="{9CDAF899-B7B6-4663-BD3D-C9F9D02A8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8" name="Rectangle 34">
                <a:extLst>
                  <a:ext uri="{FF2B5EF4-FFF2-40B4-BE49-F238E27FC236}">
                    <a16:creationId xmlns="" xmlns:a16="http://schemas.microsoft.com/office/drawing/2014/main" id="{476C7782-038D-4526-9EE5-892E7D99E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9" name="Rectangle 35">
                <a:extLst>
                  <a:ext uri="{FF2B5EF4-FFF2-40B4-BE49-F238E27FC236}">
                    <a16:creationId xmlns="" xmlns:a16="http://schemas.microsoft.com/office/drawing/2014/main" id="{4791137B-7355-4DF9-8211-35BC4D83A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0" name="Rectangle 36">
                <a:extLst>
                  <a:ext uri="{FF2B5EF4-FFF2-40B4-BE49-F238E27FC236}">
                    <a16:creationId xmlns="" xmlns:a16="http://schemas.microsoft.com/office/drawing/2014/main" id="{2A81777F-FBE5-4F9D-96EA-D8899CCE0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1" name="Rectangle 37">
                <a:extLst>
                  <a:ext uri="{FF2B5EF4-FFF2-40B4-BE49-F238E27FC236}">
                    <a16:creationId xmlns="" xmlns:a16="http://schemas.microsoft.com/office/drawing/2014/main" id="{20E024D2-E902-455E-8CAB-77B23702F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2" name="Rectangle 38">
                <a:extLst>
                  <a:ext uri="{FF2B5EF4-FFF2-40B4-BE49-F238E27FC236}">
                    <a16:creationId xmlns="" xmlns:a16="http://schemas.microsoft.com/office/drawing/2014/main" id="{9F7E0496-D573-43CD-9C17-9E9FA0FE9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3" name="Rectangle 39">
                <a:extLst>
                  <a:ext uri="{FF2B5EF4-FFF2-40B4-BE49-F238E27FC236}">
                    <a16:creationId xmlns="" xmlns:a16="http://schemas.microsoft.com/office/drawing/2014/main" id="{97C90121-1D05-420B-843E-67152C643B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4" name="Rectangle 40">
                <a:extLst>
                  <a:ext uri="{FF2B5EF4-FFF2-40B4-BE49-F238E27FC236}">
                    <a16:creationId xmlns="" xmlns:a16="http://schemas.microsoft.com/office/drawing/2014/main" id="{30D996AF-CC7A-412E-B8AF-E4D403B6A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5" name="Rectangle 41">
                <a:extLst>
                  <a:ext uri="{FF2B5EF4-FFF2-40B4-BE49-F238E27FC236}">
                    <a16:creationId xmlns="" xmlns:a16="http://schemas.microsoft.com/office/drawing/2014/main" id="{B0D9208D-A482-4573-939B-E5AF1D59F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6" name="Rectangle 42">
                <a:extLst>
                  <a:ext uri="{FF2B5EF4-FFF2-40B4-BE49-F238E27FC236}">
                    <a16:creationId xmlns="" xmlns:a16="http://schemas.microsoft.com/office/drawing/2014/main" id="{BC8D7B96-C9AF-4604-852E-3A652D101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7" name="Rectangle 43">
                <a:extLst>
                  <a:ext uri="{FF2B5EF4-FFF2-40B4-BE49-F238E27FC236}">
                    <a16:creationId xmlns="" xmlns:a16="http://schemas.microsoft.com/office/drawing/2014/main" id="{0FC94C49-1366-46DA-B7ED-3E9BB0024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8" name="Rectangle 44">
                <a:extLst>
                  <a:ext uri="{FF2B5EF4-FFF2-40B4-BE49-F238E27FC236}">
                    <a16:creationId xmlns="" xmlns:a16="http://schemas.microsoft.com/office/drawing/2014/main" id="{8CFA4D98-4B1A-460A-ABB8-95F3E96B4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9" name="Rectangle 45">
                <a:extLst>
                  <a:ext uri="{FF2B5EF4-FFF2-40B4-BE49-F238E27FC236}">
                    <a16:creationId xmlns="" xmlns:a16="http://schemas.microsoft.com/office/drawing/2014/main" id="{3A8326F9-1FE5-4D26-A3E8-73A9D20ED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0" name="Rectangle 46">
                <a:extLst>
                  <a:ext uri="{FF2B5EF4-FFF2-40B4-BE49-F238E27FC236}">
                    <a16:creationId xmlns="" xmlns:a16="http://schemas.microsoft.com/office/drawing/2014/main" id="{6656F2B5-23B0-4D32-889E-880CEF101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1" name="Rectangle 47">
                <a:extLst>
                  <a:ext uri="{FF2B5EF4-FFF2-40B4-BE49-F238E27FC236}">
                    <a16:creationId xmlns="" xmlns:a16="http://schemas.microsoft.com/office/drawing/2014/main" id="{8C131F75-4C7A-4FBD-B041-E91D7C85E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2" name="Rectangle 48">
                <a:extLst>
                  <a:ext uri="{FF2B5EF4-FFF2-40B4-BE49-F238E27FC236}">
                    <a16:creationId xmlns="" xmlns:a16="http://schemas.microsoft.com/office/drawing/2014/main" id="{1EF94C50-EE63-4DA6-89A7-5808E691D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3" name="Rectangle 49">
                <a:extLst>
                  <a:ext uri="{FF2B5EF4-FFF2-40B4-BE49-F238E27FC236}">
                    <a16:creationId xmlns="" xmlns:a16="http://schemas.microsoft.com/office/drawing/2014/main" id="{E450AAA1-7684-4E2F-AC1C-26BF282AD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4" name="Rectangle 50">
                <a:extLst>
                  <a:ext uri="{FF2B5EF4-FFF2-40B4-BE49-F238E27FC236}">
                    <a16:creationId xmlns="" xmlns:a16="http://schemas.microsoft.com/office/drawing/2014/main" id="{42FDD09C-0A09-4AEC-A2BB-6DE166EA9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5" name="Rectangle 51">
                <a:extLst>
                  <a:ext uri="{FF2B5EF4-FFF2-40B4-BE49-F238E27FC236}">
                    <a16:creationId xmlns="" xmlns:a16="http://schemas.microsoft.com/office/drawing/2014/main" id="{E5CF8E54-8423-4AE3-B9E8-D80415867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6" name="Rectangle 52">
                <a:extLst>
                  <a:ext uri="{FF2B5EF4-FFF2-40B4-BE49-F238E27FC236}">
                    <a16:creationId xmlns="" xmlns:a16="http://schemas.microsoft.com/office/drawing/2014/main" id="{CEF19153-A302-4893-8EE9-A138DBEBF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7" name="Rectangle 53">
                <a:extLst>
                  <a:ext uri="{FF2B5EF4-FFF2-40B4-BE49-F238E27FC236}">
                    <a16:creationId xmlns="" xmlns:a16="http://schemas.microsoft.com/office/drawing/2014/main" id="{90D1952D-1371-4332-A503-67DAA7F8B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8" name="Rectangle 54">
                <a:extLst>
                  <a:ext uri="{FF2B5EF4-FFF2-40B4-BE49-F238E27FC236}">
                    <a16:creationId xmlns="" xmlns:a16="http://schemas.microsoft.com/office/drawing/2014/main" id="{5764E473-BC48-4FFE-B7CF-9524C8ECA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9" name="Rectangle 55">
                <a:extLst>
                  <a:ext uri="{FF2B5EF4-FFF2-40B4-BE49-F238E27FC236}">
                    <a16:creationId xmlns="" xmlns:a16="http://schemas.microsoft.com/office/drawing/2014/main" id="{0C1D43F1-B788-4A83-8CB7-97EA6DD0D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0" name="Rectangle 56">
                <a:extLst>
                  <a:ext uri="{FF2B5EF4-FFF2-40B4-BE49-F238E27FC236}">
                    <a16:creationId xmlns="" xmlns:a16="http://schemas.microsoft.com/office/drawing/2014/main" id="{4AFFA2C2-22F8-4FF2-833A-3075701BC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1" name="Rectangle 57">
                <a:extLst>
                  <a:ext uri="{FF2B5EF4-FFF2-40B4-BE49-F238E27FC236}">
                    <a16:creationId xmlns="" xmlns:a16="http://schemas.microsoft.com/office/drawing/2014/main" id="{CEAF91FE-449C-467F-8BBB-E878FFE81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2" name="Rectangle 58">
                <a:extLst>
                  <a:ext uri="{FF2B5EF4-FFF2-40B4-BE49-F238E27FC236}">
                    <a16:creationId xmlns="" xmlns:a16="http://schemas.microsoft.com/office/drawing/2014/main" id="{224CC779-C48D-4FCF-819D-EBBA9AD9C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3" name="Rectangle 59">
                <a:extLst>
                  <a:ext uri="{FF2B5EF4-FFF2-40B4-BE49-F238E27FC236}">
                    <a16:creationId xmlns="" xmlns:a16="http://schemas.microsoft.com/office/drawing/2014/main" id="{64A55F42-B483-449A-8525-AB4744809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4" name="Rectangle 60">
                <a:extLst>
                  <a:ext uri="{FF2B5EF4-FFF2-40B4-BE49-F238E27FC236}">
                    <a16:creationId xmlns="" xmlns:a16="http://schemas.microsoft.com/office/drawing/2014/main" id="{169C7393-1969-49F4-8E35-A711F4A26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5" name="Rectangle 61">
                <a:extLst>
                  <a:ext uri="{FF2B5EF4-FFF2-40B4-BE49-F238E27FC236}">
                    <a16:creationId xmlns="" xmlns:a16="http://schemas.microsoft.com/office/drawing/2014/main" id="{E04C0DCB-F081-4B10-9801-1A4EBF804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6" name="Rectangle 62">
                <a:extLst>
                  <a:ext uri="{FF2B5EF4-FFF2-40B4-BE49-F238E27FC236}">
                    <a16:creationId xmlns="" xmlns:a16="http://schemas.microsoft.com/office/drawing/2014/main" id="{DD01914C-C7F8-4FE8-826F-5D29B14DD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7" name="Rectangle 63">
                <a:extLst>
                  <a:ext uri="{FF2B5EF4-FFF2-40B4-BE49-F238E27FC236}">
                    <a16:creationId xmlns="" xmlns:a16="http://schemas.microsoft.com/office/drawing/2014/main" id="{C364D295-EDDC-4779-8EDD-972B93E07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</p:grpSp>
        <p:sp>
          <p:nvSpPr>
            <p:cNvPr id="6" name="Rectangle 64">
              <a:extLst>
                <a:ext uri="{FF2B5EF4-FFF2-40B4-BE49-F238E27FC236}">
                  <a16:creationId xmlns="" xmlns:a16="http://schemas.microsoft.com/office/drawing/2014/main" id="{AFFFA218-EF8E-48FE-92F9-FE9642F566D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7" name="Rectangle 65">
              <a:extLst>
                <a:ext uri="{FF2B5EF4-FFF2-40B4-BE49-F238E27FC236}">
                  <a16:creationId xmlns="" xmlns:a16="http://schemas.microsoft.com/office/drawing/2014/main" id="{9AF34984-499C-4731-BF16-EAE69EED35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</p:grpSp>
      <p:sp>
        <p:nvSpPr>
          <p:cNvPr id="68" name="Rectangle 66">
            <a:extLst>
              <a:ext uri="{FF2B5EF4-FFF2-40B4-BE49-F238E27FC236}">
                <a16:creationId xmlns="" xmlns:a16="http://schemas.microsoft.com/office/drawing/2014/main" id="{EE6EFD73-2421-47F9-B4B2-6867414F2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endParaRPr kumimoji="1" lang="cs-CZ" altLang="cs-CZ"/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096963"/>
            <a:ext cx="7678737" cy="143192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69" name="Rectangle 69">
            <a:extLst>
              <a:ext uri="{FF2B5EF4-FFF2-40B4-BE49-F238E27FC236}">
                <a16:creationId xmlns="" xmlns:a16="http://schemas.microsoft.com/office/drawing/2014/main" id="{94DDA1D2-633C-4C77-89AE-A14A00B1BFE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0" name="Rectangle 70">
            <a:extLst>
              <a:ext uri="{FF2B5EF4-FFF2-40B4-BE49-F238E27FC236}">
                <a16:creationId xmlns="" xmlns:a16="http://schemas.microsoft.com/office/drawing/2014/main" id="{55C5243E-CB26-4422-A1B5-909A458A7A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1" name="Rectangle 71">
            <a:extLst>
              <a:ext uri="{FF2B5EF4-FFF2-40B4-BE49-F238E27FC236}">
                <a16:creationId xmlns="" xmlns:a16="http://schemas.microsoft.com/office/drawing/2014/main" id="{E98EAC52-0413-4C2B-8D1C-51E0BFC25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D887A0E-67F0-4917-9C08-E0FA219C19B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1463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="" xmlns:a16="http://schemas.microsoft.com/office/drawing/2014/main" id="{309A4326-9CD8-436B-A864-50085158CB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8">
            <a:extLst>
              <a:ext uri="{FF2B5EF4-FFF2-40B4-BE49-F238E27FC236}">
                <a16:creationId xmlns="" xmlns:a16="http://schemas.microsoft.com/office/drawing/2014/main" id="{5E7A6FEA-A863-4A2C-AE96-CE5DADD3B1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9">
            <a:extLst>
              <a:ext uri="{FF2B5EF4-FFF2-40B4-BE49-F238E27FC236}">
                <a16:creationId xmlns="" xmlns:a16="http://schemas.microsoft.com/office/drawing/2014/main" id="{999CB821-C145-448E-92A7-DA62163FE6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AF1347-9538-4F4A-A73F-E353F8DA83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4526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994525" y="192088"/>
            <a:ext cx="2039938" cy="5903912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71538" y="192088"/>
            <a:ext cx="5970587" cy="5903912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="" xmlns:a16="http://schemas.microsoft.com/office/drawing/2014/main" id="{9128117A-D787-465E-B5EA-906C59BA7A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8">
            <a:extLst>
              <a:ext uri="{FF2B5EF4-FFF2-40B4-BE49-F238E27FC236}">
                <a16:creationId xmlns="" xmlns:a16="http://schemas.microsoft.com/office/drawing/2014/main" id="{0846B8EC-B364-457C-A0A0-4CBE08DA99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9">
            <a:extLst>
              <a:ext uri="{FF2B5EF4-FFF2-40B4-BE49-F238E27FC236}">
                <a16:creationId xmlns="" xmlns:a16="http://schemas.microsoft.com/office/drawing/2014/main" id="{28459CE7-A762-4E8A-88C6-C33A03D91A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CE4EAA-927A-4A3F-970F-3870C8D6C40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4713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44A006FA-5E39-44B3-B1B1-4947DB3862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6D7AD51E-22FF-43A3-B0E5-BDB42ED79B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A4A40FA5-4E1F-4866-AC67-4A59DCCBA0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AA8CE5-9DD1-48F5-9716-F6C6D251319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437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="" xmlns:a16="http://schemas.microsoft.com/office/drawing/2014/main" id="{2CD04322-4008-4AF3-BB21-9A17DEFA88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8">
            <a:extLst>
              <a:ext uri="{FF2B5EF4-FFF2-40B4-BE49-F238E27FC236}">
                <a16:creationId xmlns="" xmlns:a16="http://schemas.microsoft.com/office/drawing/2014/main" id="{389F1C88-C1B8-4CBF-BC73-F5F9AFD49D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9">
            <a:extLst>
              <a:ext uri="{FF2B5EF4-FFF2-40B4-BE49-F238E27FC236}">
                <a16:creationId xmlns="" xmlns:a16="http://schemas.microsoft.com/office/drawing/2014/main" id="{B5C9B7A9-64E9-4757-94F7-9F92B60096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99DD85-DDFE-4333-A8F2-0A676E858A3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382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="" xmlns:a16="http://schemas.microsoft.com/office/drawing/2014/main" id="{9E184D67-8059-4333-96D9-9BDEDB77F6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8">
            <a:extLst>
              <a:ext uri="{FF2B5EF4-FFF2-40B4-BE49-F238E27FC236}">
                <a16:creationId xmlns="" xmlns:a16="http://schemas.microsoft.com/office/drawing/2014/main" id="{F278ABB8-547E-43E3-A6C4-C7B0FD06A5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9">
            <a:extLst>
              <a:ext uri="{FF2B5EF4-FFF2-40B4-BE49-F238E27FC236}">
                <a16:creationId xmlns="" xmlns:a16="http://schemas.microsoft.com/office/drawing/2014/main" id="{79AA6B3A-9A10-44B3-9AB6-71C871CCC9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FD2033-4BDB-419B-B07F-4FF3D2919E8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499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="" xmlns:a16="http://schemas.microsoft.com/office/drawing/2014/main" id="{69FC65D1-5F9C-4826-BCDF-25A15AE65F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8">
            <a:extLst>
              <a:ext uri="{FF2B5EF4-FFF2-40B4-BE49-F238E27FC236}">
                <a16:creationId xmlns="" xmlns:a16="http://schemas.microsoft.com/office/drawing/2014/main" id="{A4471B74-196E-4CDC-BD2C-BDDAE7763B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9">
            <a:extLst>
              <a:ext uri="{FF2B5EF4-FFF2-40B4-BE49-F238E27FC236}">
                <a16:creationId xmlns="" xmlns:a16="http://schemas.microsoft.com/office/drawing/2014/main" id="{AD218C3C-BAAD-4CA9-BBDE-170FAF76EB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AFC283-147A-439C-AEA1-3C666273C08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6351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="" xmlns:a16="http://schemas.microsoft.com/office/drawing/2014/main" id="{608303A6-CA86-4555-BDED-6BC831F93B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8">
            <a:extLst>
              <a:ext uri="{FF2B5EF4-FFF2-40B4-BE49-F238E27FC236}">
                <a16:creationId xmlns="" xmlns:a16="http://schemas.microsoft.com/office/drawing/2014/main" id="{0AFF7F53-6261-49DC-B9EC-569C8688EA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9">
            <a:extLst>
              <a:ext uri="{FF2B5EF4-FFF2-40B4-BE49-F238E27FC236}">
                <a16:creationId xmlns="" xmlns:a16="http://schemas.microsoft.com/office/drawing/2014/main" id="{8FD00627-B783-4218-8EE0-C96EE4048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29C33-7BAC-4879-8956-E5A3607B0E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741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67">
            <a:extLst>
              <a:ext uri="{FF2B5EF4-FFF2-40B4-BE49-F238E27FC236}">
                <a16:creationId xmlns="" xmlns:a16="http://schemas.microsoft.com/office/drawing/2014/main" id="{43EA30CF-E992-417F-BC68-899E6E019A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8">
            <a:extLst>
              <a:ext uri="{FF2B5EF4-FFF2-40B4-BE49-F238E27FC236}">
                <a16:creationId xmlns="" xmlns:a16="http://schemas.microsoft.com/office/drawing/2014/main" id="{D67D70C1-74F1-4F14-BD98-E3888FA73D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9">
            <a:extLst>
              <a:ext uri="{FF2B5EF4-FFF2-40B4-BE49-F238E27FC236}">
                <a16:creationId xmlns="" xmlns:a16="http://schemas.microsoft.com/office/drawing/2014/main" id="{1D6B48EA-4E32-45CE-9C84-A45ED8F27F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6417D-F7AB-4061-B858-236B761E75F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5202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>
            <a:extLst>
              <a:ext uri="{FF2B5EF4-FFF2-40B4-BE49-F238E27FC236}">
                <a16:creationId xmlns="" xmlns:a16="http://schemas.microsoft.com/office/drawing/2014/main" id="{3043D4F1-21AB-4F23-9FBB-18E47668A6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68">
            <a:extLst>
              <a:ext uri="{FF2B5EF4-FFF2-40B4-BE49-F238E27FC236}">
                <a16:creationId xmlns="" xmlns:a16="http://schemas.microsoft.com/office/drawing/2014/main" id="{B11B6232-2C39-4DA8-85D1-62C7F59892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9">
            <a:extLst>
              <a:ext uri="{FF2B5EF4-FFF2-40B4-BE49-F238E27FC236}">
                <a16:creationId xmlns="" xmlns:a16="http://schemas.microsoft.com/office/drawing/2014/main" id="{A5E7265D-D67F-4DBA-BEE4-13405A5B61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420C6D-2870-4B40-BBA2-B94C8696FB3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805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="" xmlns:a16="http://schemas.microsoft.com/office/drawing/2014/main" id="{5EF2AD38-7B64-4507-930A-D0DC56CAF3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8">
            <a:extLst>
              <a:ext uri="{FF2B5EF4-FFF2-40B4-BE49-F238E27FC236}">
                <a16:creationId xmlns="" xmlns:a16="http://schemas.microsoft.com/office/drawing/2014/main" id="{852560E2-46F7-4B82-B46D-D8C93BCEE3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9">
            <a:extLst>
              <a:ext uri="{FF2B5EF4-FFF2-40B4-BE49-F238E27FC236}">
                <a16:creationId xmlns="" xmlns:a16="http://schemas.microsoft.com/office/drawing/2014/main" id="{F8F50796-8EE7-412A-B063-5E268889E2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9C166D-EF9F-4F89-8A85-2381EBF4EFB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931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="" xmlns:a16="http://schemas.microsoft.com/office/drawing/2014/main" id="{C7F187F1-3BF2-40A2-9553-7F30710F28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8">
            <a:extLst>
              <a:ext uri="{FF2B5EF4-FFF2-40B4-BE49-F238E27FC236}">
                <a16:creationId xmlns="" xmlns:a16="http://schemas.microsoft.com/office/drawing/2014/main" id="{3A3BD325-E0C7-4AE5-9A41-B57AC2F5C1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9">
            <a:extLst>
              <a:ext uri="{FF2B5EF4-FFF2-40B4-BE49-F238E27FC236}">
                <a16:creationId xmlns="" xmlns:a16="http://schemas.microsoft.com/office/drawing/2014/main" id="{EACFD3D2-3CED-487C-BA75-102C4E6371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AA9649-B9F0-4E9D-8660-9E972F8709F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970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="" xmlns:a16="http://schemas.microsoft.com/office/drawing/2014/main" id="{894F806C-2FC4-4886-9B9A-8774477D072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032" name="Rectangle 3">
              <a:extLst>
                <a:ext uri="{FF2B5EF4-FFF2-40B4-BE49-F238E27FC236}">
                  <a16:creationId xmlns="" xmlns:a16="http://schemas.microsoft.com/office/drawing/2014/main" id="{D8FB6AF0-B1EA-443D-97DC-B8D2960654D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3" name="Rectangle 4">
              <a:extLst>
                <a:ext uri="{FF2B5EF4-FFF2-40B4-BE49-F238E27FC236}">
                  <a16:creationId xmlns="" xmlns:a16="http://schemas.microsoft.com/office/drawing/2014/main" id="{FF03F7E3-40FF-4134-B021-E34975477E2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4" name="Rectangle 5">
              <a:extLst>
                <a:ext uri="{FF2B5EF4-FFF2-40B4-BE49-F238E27FC236}">
                  <a16:creationId xmlns="" xmlns:a16="http://schemas.microsoft.com/office/drawing/2014/main" id="{D181E740-31EC-4D81-9B13-0251738C17E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5" name="Rectangle 6">
              <a:extLst>
                <a:ext uri="{FF2B5EF4-FFF2-40B4-BE49-F238E27FC236}">
                  <a16:creationId xmlns="" xmlns:a16="http://schemas.microsoft.com/office/drawing/2014/main" id="{B8FB803D-8E15-4D41-BB94-DEBDDDEFDDF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6" name="Rectangle 7">
              <a:extLst>
                <a:ext uri="{FF2B5EF4-FFF2-40B4-BE49-F238E27FC236}">
                  <a16:creationId xmlns="" xmlns:a16="http://schemas.microsoft.com/office/drawing/2014/main" id="{1E9AC139-4F5E-49A8-92EF-59F67E7EC9D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7" name="Rectangle 8">
              <a:extLst>
                <a:ext uri="{FF2B5EF4-FFF2-40B4-BE49-F238E27FC236}">
                  <a16:creationId xmlns="" xmlns:a16="http://schemas.microsoft.com/office/drawing/2014/main" id="{AAE3E4FA-79F8-4D1A-80CA-BC15FACACED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8" name="Rectangle 9">
              <a:extLst>
                <a:ext uri="{FF2B5EF4-FFF2-40B4-BE49-F238E27FC236}">
                  <a16:creationId xmlns="" xmlns:a16="http://schemas.microsoft.com/office/drawing/2014/main" id="{7FE0739B-20E5-47B5-AFD3-30AF5453E3D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9" name="Rectangle 10">
              <a:extLst>
                <a:ext uri="{FF2B5EF4-FFF2-40B4-BE49-F238E27FC236}">
                  <a16:creationId xmlns="" xmlns:a16="http://schemas.microsoft.com/office/drawing/2014/main" id="{26CE6CAE-7DCD-4EFF-B903-CDB356DC919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0" name="Rectangle 11">
              <a:extLst>
                <a:ext uri="{FF2B5EF4-FFF2-40B4-BE49-F238E27FC236}">
                  <a16:creationId xmlns="" xmlns:a16="http://schemas.microsoft.com/office/drawing/2014/main" id="{C78BD80A-5102-42FA-BA69-DAC7BEF394F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1" name="Rectangle 12">
              <a:extLst>
                <a:ext uri="{FF2B5EF4-FFF2-40B4-BE49-F238E27FC236}">
                  <a16:creationId xmlns="" xmlns:a16="http://schemas.microsoft.com/office/drawing/2014/main" id="{F319D21A-F9D2-45A3-B04C-F8D9BA5BA86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2" name="Rectangle 13">
              <a:extLst>
                <a:ext uri="{FF2B5EF4-FFF2-40B4-BE49-F238E27FC236}">
                  <a16:creationId xmlns="" xmlns:a16="http://schemas.microsoft.com/office/drawing/2014/main" id="{CB401F0C-6295-4302-9FFD-57B424267FA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3" name="Rectangle 14">
              <a:extLst>
                <a:ext uri="{FF2B5EF4-FFF2-40B4-BE49-F238E27FC236}">
                  <a16:creationId xmlns="" xmlns:a16="http://schemas.microsoft.com/office/drawing/2014/main" id="{F271BF05-A652-4E08-B8BB-8BF3A785B80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4" name="Rectangle 15">
              <a:extLst>
                <a:ext uri="{FF2B5EF4-FFF2-40B4-BE49-F238E27FC236}">
                  <a16:creationId xmlns="" xmlns:a16="http://schemas.microsoft.com/office/drawing/2014/main" id="{34573897-96E5-4B4B-8415-A92369BA132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5" name="Rectangle 16">
              <a:extLst>
                <a:ext uri="{FF2B5EF4-FFF2-40B4-BE49-F238E27FC236}">
                  <a16:creationId xmlns="" xmlns:a16="http://schemas.microsoft.com/office/drawing/2014/main" id="{8D459854-5B9B-421C-99C8-3D9D7E6B8F7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6" name="Rectangle 17">
              <a:extLst>
                <a:ext uri="{FF2B5EF4-FFF2-40B4-BE49-F238E27FC236}">
                  <a16:creationId xmlns="" xmlns:a16="http://schemas.microsoft.com/office/drawing/2014/main" id="{C5DD06A3-FD93-498C-ADA1-3FD47447B2B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7" name="Rectangle 18">
              <a:extLst>
                <a:ext uri="{FF2B5EF4-FFF2-40B4-BE49-F238E27FC236}">
                  <a16:creationId xmlns="" xmlns:a16="http://schemas.microsoft.com/office/drawing/2014/main" id="{70BF42A7-AC35-48B2-AFA1-C9D7EED64A1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8" name="Rectangle 19">
              <a:extLst>
                <a:ext uri="{FF2B5EF4-FFF2-40B4-BE49-F238E27FC236}">
                  <a16:creationId xmlns="" xmlns:a16="http://schemas.microsoft.com/office/drawing/2014/main" id="{B9CA748C-DE47-42B6-B5DC-59FF4DBE6B1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9" name="Rectangle 20">
              <a:extLst>
                <a:ext uri="{FF2B5EF4-FFF2-40B4-BE49-F238E27FC236}">
                  <a16:creationId xmlns="" xmlns:a16="http://schemas.microsoft.com/office/drawing/2014/main" id="{81042E36-C945-47EE-9E33-A71BC771452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0" name="Rectangle 21">
              <a:extLst>
                <a:ext uri="{FF2B5EF4-FFF2-40B4-BE49-F238E27FC236}">
                  <a16:creationId xmlns="" xmlns:a16="http://schemas.microsoft.com/office/drawing/2014/main" id="{398199A9-9727-4E17-B105-57E080DFCB8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1" name="Rectangle 22">
              <a:extLst>
                <a:ext uri="{FF2B5EF4-FFF2-40B4-BE49-F238E27FC236}">
                  <a16:creationId xmlns="" xmlns:a16="http://schemas.microsoft.com/office/drawing/2014/main" id="{B7081098-FAF7-4321-8F4C-2D3E1469FB7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2" name="Rectangle 23">
              <a:extLst>
                <a:ext uri="{FF2B5EF4-FFF2-40B4-BE49-F238E27FC236}">
                  <a16:creationId xmlns="" xmlns:a16="http://schemas.microsoft.com/office/drawing/2014/main" id="{0B858482-9B38-48EC-9F89-37AEDC2480A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3" name="Rectangle 24">
              <a:extLst>
                <a:ext uri="{FF2B5EF4-FFF2-40B4-BE49-F238E27FC236}">
                  <a16:creationId xmlns="" xmlns:a16="http://schemas.microsoft.com/office/drawing/2014/main" id="{BF12B145-05B9-4899-9640-90DA9FAFE3A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4" name="Rectangle 25">
              <a:extLst>
                <a:ext uri="{FF2B5EF4-FFF2-40B4-BE49-F238E27FC236}">
                  <a16:creationId xmlns="" xmlns:a16="http://schemas.microsoft.com/office/drawing/2014/main" id="{AB34A5D2-BCF3-4CDC-A3EF-8DC45768D7F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5" name="Rectangle 26">
              <a:extLst>
                <a:ext uri="{FF2B5EF4-FFF2-40B4-BE49-F238E27FC236}">
                  <a16:creationId xmlns="" xmlns:a16="http://schemas.microsoft.com/office/drawing/2014/main" id="{ED841044-9A2A-4E60-BB98-E9990BFEA7A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6" name="Rectangle 27">
              <a:extLst>
                <a:ext uri="{FF2B5EF4-FFF2-40B4-BE49-F238E27FC236}">
                  <a16:creationId xmlns="" xmlns:a16="http://schemas.microsoft.com/office/drawing/2014/main" id="{CD5DD7FE-0C0A-4020-B78E-E44B84FB692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7" name="Rectangle 28">
              <a:extLst>
                <a:ext uri="{FF2B5EF4-FFF2-40B4-BE49-F238E27FC236}">
                  <a16:creationId xmlns="" xmlns:a16="http://schemas.microsoft.com/office/drawing/2014/main" id="{15947CD7-8066-4F93-8F3F-39926E600E8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8" name="Rectangle 29">
              <a:extLst>
                <a:ext uri="{FF2B5EF4-FFF2-40B4-BE49-F238E27FC236}">
                  <a16:creationId xmlns="" xmlns:a16="http://schemas.microsoft.com/office/drawing/2014/main" id="{F8964E9F-3E67-4CF4-A9CE-BD334F253F1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9" name="Rectangle 30">
              <a:extLst>
                <a:ext uri="{FF2B5EF4-FFF2-40B4-BE49-F238E27FC236}">
                  <a16:creationId xmlns="" xmlns:a16="http://schemas.microsoft.com/office/drawing/2014/main" id="{94197EA8-65EF-47DD-B491-E869D8813AD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0" name="Rectangle 31">
              <a:extLst>
                <a:ext uri="{FF2B5EF4-FFF2-40B4-BE49-F238E27FC236}">
                  <a16:creationId xmlns="" xmlns:a16="http://schemas.microsoft.com/office/drawing/2014/main" id="{52697546-09F8-4B54-B6BD-00476D851D4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1" name="Rectangle 32">
              <a:extLst>
                <a:ext uri="{FF2B5EF4-FFF2-40B4-BE49-F238E27FC236}">
                  <a16:creationId xmlns="" xmlns:a16="http://schemas.microsoft.com/office/drawing/2014/main" id="{99C20CD2-EE23-4BC3-9156-09664EAC782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2" name="Rectangle 33">
              <a:extLst>
                <a:ext uri="{FF2B5EF4-FFF2-40B4-BE49-F238E27FC236}">
                  <a16:creationId xmlns="" xmlns:a16="http://schemas.microsoft.com/office/drawing/2014/main" id="{DDBCA65C-23CE-4884-AFF3-B09C6FC6EDF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3" name="Rectangle 34">
              <a:extLst>
                <a:ext uri="{FF2B5EF4-FFF2-40B4-BE49-F238E27FC236}">
                  <a16:creationId xmlns="" xmlns:a16="http://schemas.microsoft.com/office/drawing/2014/main" id="{06DF3E01-95CF-444D-9D12-D159527F79A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4" name="Rectangle 35">
              <a:extLst>
                <a:ext uri="{FF2B5EF4-FFF2-40B4-BE49-F238E27FC236}">
                  <a16:creationId xmlns="" xmlns:a16="http://schemas.microsoft.com/office/drawing/2014/main" id="{805680F0-4B03-40BF-A59B-6C65E4A4F63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5" name="Rectangle 36">
              <a:extLst>
                <a:ext uri="{FF2B5EF4-FFF2-40B4-BE49-F238E27FC236}">
                  <a16:creationId xmlns="" xmlns:a16="http://schemas.microsoft.com/office/drawing/2014/main" id="{944A02E1-2FF6-4D7C-AB9D-3825D985418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6" name="Rectangle 37">
              <a:extLst>
                <a:ext uri="{FF2B5EF4-FFF2-40B4-BE49-F238E27FC236}">
                  <a16:creationId xmlns="" xmlns:a16="http://schemas.microsoft.com/office/drawing/2014/main" id="{F5CEC92E-6F0D-43B1-A2A5-B8682558D49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7" name="Rectangle 38">
              <a:extLst>
                <a:ext uri="{FF2B5EF4-FFF2-40B4-BE49-F238E27FC236}">
                  <a16:creationId xmlns="" xmlns:a16="http://schemas.microsoft.com/office/drawing/2014/main" id="{46BF5163-5501-48EF-A278-D3E9E6DFCA9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8" name="Rectangle 39">
              <a:extLst>
                <a:ext uri="{FF2B5EF4-FFF2-40B4-BE49-F238E27FC236}">
                  <a16:creationId xmlns="" xmlns:a16="http://schemas.microsoft.com/office/drawing/2014/main" id="{E8A573F0-AD73-4147-A69B-0B7058093D2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9" name="Rectangle 40">
              <a:extLst>
                <a:ext uri="{FF2B5EF4-FFF2-40B4-BE49-F238E27FC236}">
                  <a16:creationId xmlns="" xmlns:a16="http://schemas.microsoft.com/office/drawing/2014/main" id="{0B84352A-84C4-4EB7-B85B-607760DD855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0" name="Rectangle 41">
              <a:extLst>
                <a:ext uri="{FF2B5EF4-FFF2-40B4-BE49-F238E27FC236}">
                  <a16:creationId xmlns="" xmlns:a16="http://schemas.microsoft.com/office/drawing/2014/main" id="{079BC674-4133-4D5E-A66C-1E5AD80AB8C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1" name="Rectangle 42">
              <a:extLst>
                <a:ext uri="{FF2B5EF4-FFF2-40B4-BE49-F238E27FC236}">
                  <a16:creationId xmlns="" xmlns:a16="http://schemas.microsoft.com/office/drawing/2014/main" id="{28BFF233-9A14-40F0-B133-E796F465F88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2" name="Rectangle 43">
              <a:extLst>
                <a:ext uri="{FF2B5EF4-FFF2-40B4-BE49-F238E27FC236}">
                  <a16:creationId xmlns="" xmlns:a16="http://schemas.microsoft.com/office/drawing/2014/main" id="{413B9AFC-5799-4513-9ABC-D05282FD19B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3" name="Rectangle 44">
              <a:extLst>
                <a:ext uri="{FF2B5EF4-FFF2-40B4-BE49-F238E27FC236}">
                  <a16:creationId xmlns="" xmlns:a16="http://schemas.microsoft.com/office/drawing/2014/main" id="{1D37A508-B290-4FC8-962A-7B332960224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4" name="Rectangle 45">
              <a:extLst>
                <a:ext uri="{FF2B5EF4-FFF2-40B4-BE49-F238E27FC236}">
                  <a16:creationId xmlns="" xmlns:a16="http://schemas.microsoft.com/office/drawing/2014/main" id="{55863F27-AE38-47C8-99CA-F5CDF35ADCC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5" name="Rectangle 46">
              <a:extLst>
                <a:ext uri="{FF2B5EF4-FFF2-40B4-BE49-F238E27FC236}">
                  <a16:creationId xmlns="" xmlns:a16="http://schemas.microsoft.com/office/drawing/2014/main" id="{415276E7-74EC-46A2-9F74-F789232041D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6" name="Rectangle 47">
              <a:extLst>
                <a:ext uri="{FF2B5EF4-FFF2-40B4-BE49-F238E27FC236}">
                  <a16:creationId xmlns="" xmlns:a16="http://schemas.microsoft.com/office/drawing/2014/main" id="{9E3322D2-7DD2-4FCA-8612-CB6882AEDAA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7" name="Rectangle 48">
              <a:extLst>
                <a:ext uri="{FF2B5EF4-FFF2-40B4-BE49-F238E27FC236}">
                  <a16:creationId xmlns="" xmlns:a16="http://schemas.microsoft.com/office/drawing/2014/main" id="{DAFF649E-6567-4FC1-AF09-00FD1C3345D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8" name="Rectangle 49">
              <a:extLst>
                <a:ext uri="{FF2B5EF4-FFF2-40B4-BE49-F238E27FC236}">
                  <a16:creationId xmlns="" xmlns:a16="http://schemas.microsoft.com/office/drawing/2014/main" id="{D3830DEC-20CC-4CBB-AC52-BC8538B0479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9" name="Rectangle 50">
              <a:extLst>
                <a:ext uri="{FF2B5EF4-FFF2-40B4-BE49-F238E27FC236}">
                  <a16:creationId xmlns="" xmlns:a16="http://schemas.microsoft.com/office/drawing/2014/main" id="{8D1AF8A2-94B5-476C-9748-091EB90FA6C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0" name="Rectangle 51">
              <a:extLst>
                <a:ext uri="{FF2B5EF4-FFF2-40B4-BE49-F238E27FC236}">
                  <a16:creationId xmlns="" xmlns:a16="http://schemas.microsoft.com/office/drawing/2014/main" id="{78F04A42-8D87-4913-93D0-C83556350FF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1" name="Rectangle 52">
              <a:extLst>
                <a:ext uri="{FF2B5EF4-FFF2-40B4-BE49-F238E27FC236}">
                  <a16:creationId xmlns="" xmlns:a16="http://schemas.microsoft.com/office/drawing/2014/main" id="{8EE483EF-20E8-4DE9-A0F3-E2B48B16079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2" name="Rectangle 53">
              <a:extLst>
                <a:ext uri="{FF2B5EF4-FFF2-40B4-BE49-F238E27FC236}">
                  <a16:creationId xmlns="" xmlns:a16="http://schemas.microsoft.com/office/drawing/2014/main" id="{63567CFB-63E2-4DDF-8C94-4EC9E6CD83C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3" name="Rectangle 54">
              <a:extLst>
                <a:ext uri="{FF2B5EF4-FFF2-40B4-BE49-F238E27FC236}">
                  <a16:creationId xmlns="" xmlns:a16="http://schemas.microsoft.com/office/drawing/2014/main" id="{D7D0E6E5-D706-413E-9B76-33784161F23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4" name="Rectangle 55">
              <a:extLst>
                <a:ext uri="{FF2B5EF4-FFF2-40B4-BE49-F238E27FC236}">
                  <a16:creationId xmlns="" xmlns:a16="http://schemas.microsoft.com/office/drawing/2014/main" id="{3B31C7CA-69BC-4094-A858-8CD3C2819ED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5" name="Rectangle 56">
              <a:extLst>
                <a:ext uri="{FF2B5EF4-FFF2-40B4-BE49-F238E27FC236}">
                  <a16:creationId xmlns="" xmlns:a16="http://schemas.microsoft.com/office/drawing/2014/main" id="{EE8006AB-7CD6-4AE0-952F-7659783E41D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6" name="Rectangle 57">
              <a:extLst>
                <a:ext uri="{FF2B5EF4-FFF2-40B4-BE49-F238E27FC236}">
                  <a16:creationId xmlns="" xmlns:a16="http://schemas.microsoft.com/office/drawing/2014/main" id="{86E05D67-45AE-49A8-A652-FF2313E9899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7" name="Rectangle 58">
              <a:extLst>
                <a:ext uri="{FF2B5EF4-FFF2-40B4-BE49-F238E27FC236}">
                  <a16:creationId xmlns="" xmlns:a16="http://schemas.microsoft.com/office/drawing/2014/main" id="{49F4B053-2D11-4E1F-9550-811D149B108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8" name="Rectangle 59">
              <a:extLst>
                <a:ext uri="{FF2B5EF4-FFF2-40B4-BE49-F238E27FC236}">
                  <a16:creationId xmlns="" xmlns:a16="http://schemas.microsoft.com/office/drawing/2014/main" id="{911B2E9E-9BC8-436C-A04F-A6326B571EC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9" name="Rectangle 60">
              <a:extLst>
                <a:ext uri="{FF2B5EF4-FFF2-40B4-BE49-F238E27FC236}">
                  <a16:creationId xmlns="" xmlns:a16="http://schemas.microsoft.com/office/drawing/2014/main" id="{C70662DC-9BA2-4082-84AD-49F31175086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90" name="Rectangle 61">
              <a:extLst>
                <a:ext uri="{FF2B5EF4-FFF2-40B4-BE49-F238E27FC236}">
                  <a16:creationId xmlns="" xmlns:a16="http://schemas.microsoft.com/office/drawing/2014/main" id="{F9E181BE-6468-407B-A95D-B9B08DE2688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91" name="Rectangle 62">
              <a:extLst>
                <a:ext uri="{FF2B5EF4-FFF2-40B4-BE49-F238E27FC236}">
                  <a16:creationId xmlns="" xmlns:a16="http://schemas.microsoft.com/office/drawing/2014/main" id="{32591796-8AC5-4F23-83C7-13B525006F3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92" name="Rectangle 63">
              <a:extLst>
                <a:ext uri="{FF2B5EF4-FFF2-40B4-BE49-F238E27FC236}">
                  <a16:creationId xmlns="" xmlns:a16="http://schemas.microsoft.com/office/drawing/2014/main" id="{57DCED37-645F-474F-A495-A72415AA01C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93" name="Rectangle 64">
              <a:extLst>
                <a:ext uri="{FF2B5EF4-FFF2-40B4-BE49-F238E27FC236}">
                  <a16:creationId xmlns="" xmlns:a16="http://schemas.microsoft.com/office/drawing/2014/main" id="{16E838F7-BC7E-400B-A248-9DB2AA75835B}"/>
                </a:ext>
              </a:extLst>
            </p:cNvPr>
            <p:cNvSpPr>
              <a:spLocks noChangeArrowheads="1"/>
            </p:cNvSpPr>
            <p:nvPr userDrawn="1"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</p:grpSp>
      <p:sp>
        <p:nvSpPr>
          <p:cNvPr id="1027" name="Rectangle 65">
            <a:extLst>
              <a:ext uri="{FF2B5EF4-FFF2-40B4-BE49-F238E27FC236}">
                <a16:creationId xmlns="" xmlns:a16="http://schemas.microsoft.com/office/drawing/2014/main" id="{6EF37FAE-8702-4A3A-BC03-04622FD0D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92088"/>
            <a:ext cx="81629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66">
            <a:extLst>
              <a:ext uri="{FF2B5EF4-FFF2-40B4-BE49-F238E27FC236}">
                <a16:creationId xmlns="" xmlns:a16="http://schemas.microsoft.com/office/drawing/2014/main" id="{2A0D73CA-E8BF-40B4-BD1B-6708CABA84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163" name="Rectangle 67">
            <a:extLst>
              <a:ext uri="{FF2B5EF4-FFF2-40B4-BE49-F238E27FC236}">
                <a16:creationId xmlns="" xmlns:a16="http://schemas.microsoft.com/office/drawing/2014/main" id="{4BDEF1D7-5856-4DCB-8153-25CFF26BA2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64" name="Rectangle 68">
            <a:extLst>
              <a:ext uri="{FF2B5EF4-FFF2-40B4-BE49-F238E27FC236}">
                <a16:creationId xmlns="" xmlns:a16="http://schemas.microsoft.com/office/drawing/2014/main" id="{905B915D-741A-4BE6-875D-F2F4501F3E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65" name="Rectangle 69">
            <a:extLst>
              <a:ext uri="{FF2B5EF4-FFF2-40B4-BE49-F238E27FC236}">
                <a16:creationId xmlns="" xmlns:a16="http://schemas.microsoft.com/office/drawing/2014/main" id="{DA113FF3-D001-47E8-87C7-4235246C6D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5A4020A-BA02-46B3-85F0-49982D9DF69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3" r:id="rId2"/>
    <p:sldLayoutId id="2147483862" r:id="rId3"/>
    <p:sldLayoutId id="2147483861" r:id="rId4"/>
    <p:sldLayoutId id="2147483860" r:id="rId5"/>
    <p:sldLayoutId id="2147483859" r:id="rId6"/>
    <p:sldLayoutId id="2147483858" r:id="rId7"/>
    <p:sldLayoutId id="2147483857" r:id="rId8"/>
    <p:sldLayoutId id="2147483856" r:id="rId9"/>
    <p:sldLayoutId id="2147483855" r:id="rId10"/>
    <p:sldLayoutId id="2147483854" r:id="rId11"/>
    <p:sldLayoutId id="214748386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.png"/><Relationship Id="rId5" Type="http://schemas.openxmlformats.org/officeDocument/2006/relationships/image" Target="../media/image22.tiff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image" Target="../media/image1.png"/><Relationship Id="rId3" Type="http://schemas.openxmlformats.org/officeDocument/2006/relationships/audio" Target="../media/media13.wav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6.wmf"/><Relationship Id="rId2" Type="http://schemas.microsoft.com/office/2007/relationships/media" Target="../media/media13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5.w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3.bin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.png"/><Relationship Id="rId5" Type="http://schemas.openxmlformats.org/officeDocument/2006/relationships/image" Target="../media/image27.tiff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.png"/><Relationship Id="rId5" Type="http://schemas.openxmlformats.org/officeDocument/2006/relationships/image" Target="../media/image28.tiff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.png"/><Relationship Id="rId5" Type="http://schemas.openxmlformats.org/officeDocument/2006/relationships/image" Target="../media/image2.tiff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.png"/><Relationship Id="rId5" Type="http://schemas.openxmlformats.org/officeDocument/2006/relationships/image" Target="../media/image38.tiff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microsoft.com/office/2007/relationships/hdphoto" Target="../media/hdphoto1.wdp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jpeg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14.tif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="" xmlns:a16="http://schemas.microsoft.com/office/drawing/2014/main" id="{A5F2CB5C-4AC7-4885-9670-AD70393DD5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987824" y="974338"/>
            <a:ext cx="5904656" cy="1446550"/>
          </a:xfrm>
        </p:spPr>
        <p:txBody>
          <a:bodyPr/>
          <a:lstStyle/>
          <a:p>
            <a:pPr algn="ctr" eaLnBrk="1" hangingPunct="1">
              <a:spcAft>
                <a:spcPts val="300"/>
              </a:spcAf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Antropogenní ovlivnění</a:t>
            </a:r>
            <a:b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jeskynního mikroklimatu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21EEEEC-4AD3-41AF-93EF-29A475D91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872" y="2927166"/>
            <a:ext cx="5112568" cy="27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26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02 Studie - Balcarka</a:t>
            </a: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    • dynamika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/dýchání návštěvníků</a:t>
            </a: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    • pohyb návštěvníků v jesk. prostředí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    • otevírání</a:t>
            </a:r>
            <a:r>
              <a:rPr lang="cs-CZ" altLang="cs-CZ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dveří</a:t>
            </a:r>
            <a:r>
              <a:rPr lang="cs-CZ" altLang="cs-CZ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návštěvníky</a:t>
            </a:r>
            <a:r>
              <a:rPr lang="cs-CZ" altLang="cs-CZ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jeskyně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="" xmlns:a16="http://schemas.microsoft.com/office/drawing/2014/main" id="{EB318E5D-407E-40EF-AAFE-6DB83DD77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692696"/>
            <a:ext cx="62646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Studie 1: hlavní závěry</a:t>
            </a:r>
            <a:endParaRPr lang="cs-CZ" altLang="cs-CZ" sz="4800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7904C35F-07D2-4E69-8866-8A600CACF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024" y="2070720"/>
            <a:ext cx="8028464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Konc.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na Galerii byly řízeny různými faktory v závislosti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podmínkách: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bez přítomnosti návštěvníků byly  koncentrace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na Galerii řízeny toky 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ze sousedních prostor (závislost na koncentracích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tepl.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rozdílu)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během pobytu návštěvníků byly koncentrace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na Galerii řízeny antro-</a:t>
            </a:r>
          </a:p>
          <a:p>
            <a:pPr algn="l" eaLnBrk="1" hangingPunct="1">
              <a:spcAft>
                <a:spcPts val="2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pogenními toky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(závislost na počtu návštěvníků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délce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jejich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pobytu)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 případě dostatečně dlouhého pobytu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antropogenní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vyde-</a:t>
            </a:r>
          </a:p>
          <a:p>
            <a:pPr algn="l" eaLnBrk="1" hangingPunct="1">
              <a:spcAft>
                <a:spcPts val="2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chovaný návštěvníky téměř ztrojnásobil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přírodní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koncentrace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Galerii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lepší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ochranu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jeskynního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prostředí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nutná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redukce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délky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pobytu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skupin      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návštěvníků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jeskyni</a:t>
            </a:r>
            <a:r>
              <a:rPr lang="cs-CZ" altLang="cs-CZ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 zvýšení časového intervalu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mezi prohlídkami jeskyně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8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ázek 34">
            <a:extLst>
              <a:ext uri="{FF2B5EF4-FFF2-40B4-BE49-F238E27FC236}">
                <a16:creationId xmlns="" xmlns:a16="http://schemas.microsoft.com/office/drawing/2014/main" id="{5AC0DD32-28CE-4D5B-9672-1FE3CDF797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39"/>
            <a:ext cx="4752528" cy="6525859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89BDD9AB-31A7-42AE-B412-085DF4AE0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330622"/>
            <a:ext cx="3672408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cs-CZ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Studie 2: Pohyb osob</a:t>
            </a:r>
          </a:p>
          <a:p>
            <a:pPr algn="ctr" eaLnBrk="1" hangingPunct="1">
              <a:spcAft>
                <a:spcPts val="1800"/>
              </a:spcAft>
            </a:pPr>
            <a:r>
              <a:rPr lang="cs-CZ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jeskynním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prostředí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41604663-E85D-4EDF-854D-3BE6E0FC0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1989995"/>
            <a:ext cx="403244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Acta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Carsologica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(publ.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duben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2015)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Vstupní dóm (u vchodu, úzký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profil</a:t>
            </a:r>
            <a:r>
              <a:rPr lang="cs-CZ" altLang="cs-CZ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jedna monitorovací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kampaň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(48–h.)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(17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skupin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návštěvníků;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celkem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269)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měření 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teploty a návštěvnost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analýza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antropogenních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vlivů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 úzko-profilových pasážích jeskyně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kvantifikace těchto vlivů na základě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dynamického modelu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v jeskyni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0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="" xmlns:a16="http://schemas.microsoft.com/office/drawing/2014/main" id="{ECDDD34C-35F4-42D1-861A-D003E6C31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692696"/>
            <a:ext cx="65527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Studie</a:t>
            </a:r>
            <a:r>
              <a:rPr lang="cs-CZ" altLang="cs-CZ" sz="3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2:</a:t>
            </a:r>
            <a:r>
              <a:rPr lang="cs-CZ" altLang="cs-CZ" sz="3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dynamický</a:t>
            </a:r>
            <a:r>
              <a:rPr lang="cs-CZ" altLang="cs-CZ" sz="3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lang="cs-CZ" altLang="cs-CZ" sz="4600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F64AD6AC-FF18-4F68-8223-0919471CA6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78354"/>
            <a:ext cx="7344816" cy="424458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2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>
            <a:extLst>
              <a:ext uri="{FF2B5EF4-FFF2-40B4-BE49-F238E27FC236}">
                <a16:creationId xmlns="" xmlns:a16="http://schemas.microsoft.com/office/drawing/2014/main" id="{B6B0CFC6-E04A-457C-912D-F14766553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692696"/>
            <a:ext cx="65527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Studie</a:t>
            </a:r>
            <a:r>
              <a:rPr lang="cs-CZ" altLang="cs-CZ" sz="3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2:</a:t>
            </a:r>
            <a:r>
              <a:rPr lang="cs-CZ" altLang="cs-CZ" sz="3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dynamický</a:t>
            </a:r>
            <a:r>
              <a:rPr lang="cs-CZ" altLang="cs-CZ" sz="3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lang="cs-CZ" altLang="cs-CZ" sz="4600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">
            <a:extLst>
              <a:ext uri="{FF2B5EF4-FFF2-40B4-BE49-F238E27FC236}">
                <a16:creationId xmlns="" xmlns:a16="http://schemas.microsoft.com/office/drawing/2014/main" id="{7E82F1AD-99A8-48A4-BC5D-27FD529E1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1985059"/>
            <a:ext cx="8225335" cy="432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ts val="300"/>
              </a:spcBef>
              <a:spcAft>
                <a:spcPts val="15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celkový tok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do Vstupního dómu dán rovnicí (suma dílčích toků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algn="l" eaLnBrk="1" hangingPunct="1">
              <a:spcAft>
                <a:spcPts val="3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2000" b="1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: celková rychlostí proudění vzduchu dána:</a:t>
            </a:r>
          </a:p>
          <a:p>
            <a:pPr algn="l" eaLnBrk="1" hangingPunct="1">
              <a:spcAft>
                <a:spcPts val="4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přírodní rychlost:                                 antrop. rychlost:</a:t>
            </a:r>
          </a:p>
          <a:p>
            <a:pPr algn="l" eaLnBrk="1" hangingPunct="1">
              <a:spcAft>
                <a:spcPts val="10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modelované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(hledané)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parametry: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cs-CZ" altLang="cs-CZ" sz="2000" b="1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altLang="cs-CZ" sz="2000" b="1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cs-CZ" altLang="cs-CZ" sz="2000" b="1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cs-CZ" altLang="cs-CZ" sz="2000" b="1" kern="0" baseline="-25000" dirty="0">
                <a:latin typeface="Symbol" panose="05050102010706020507" pitchFamily="18" charset="2"/>
                <a:cs typeface="Calibri" panose="020F0502020204030204" pitchFamily="34" charset="0"/>
              </a:rPr>
              <a:t>D</a:t>
            </a:r>
            <a:r>
              <a:rPr lang="cs-CZ" altLang="cs-CZ" sz="2000" b="1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j</a:t>
            </a:r>
            <a:r>
              <a:rPr lang="cs-CZ" altLang="cs-CZ" sz="2000" b="1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(AP)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(nejlepší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proložení)</a:t>
            </a:r>
            <a:endParaRPr lang="cs-CZ" altLang="cs-CZ" sz="2000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="" xmlns:a16="http://schemas.microsoft.com/office/drawing/2014/main" id="{065706C2-706C-4D1F-B177-F0202952E0EA}"/>
              </a:ext>
            </a:extLst>
          </p:cNvPr>
          <p:cNvSpPr txBox="1"/>
          <p:nvPr/>
        </p:nvSpPr>
        <p:spPr>
          <a:xfrm>
            <a:off x="3995936" y="3574757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antrop.</a:t>
            </a:r>
          </a:p>
          <a:p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tok</a:t>
            </a:r>
          </a:p>
        </p:txBody>
      </p:sp>
      <p:sp>
        <p:nvSpPr>
          <p:cNvPr id="56" name="TextovéPole 55">
            <a:extLst>
              <a:ext uri="{FF2B5EF4-FFF2-40B4-BE49-F238E27FC236}">
                <a16:creationId xmlns="" xmlns:a16="http://schemas.microsoft.com/office/drawing/2014/main" id="{3FDE765A-E574-47B6-9908-AD04E7E60F96}"/>
              </a:ext>
            </a:extLst>
          </p:cNvPr>
          <p:cNvSpPr txBox="1"/>
          <p:nvPr/>
        </p:nvSpPr>
        <p:spPr>
          <a:xfrm>
            <a:off x="3203848" y="3573016"/>
            <a:ext cx="67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přír.</a:t>
            </a:r>
          </a:p>
          <a:p>
            <a:r>
              <a:rPr lang="cs-CZ" sz="1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tok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="" xmlns:a16="http://schemas.microsoft.com/office/drawing/2014/main" id="{EA4FD61F-F4AE-4BFD-913A-1C954C32AF0A}"/>
              </a:ext>
            </a:extLst>
          </p:cNvPr>
          <p:cNvSpPr txBox="1"/>
          <p:nvPr/>
        </p:nvSpPr>
        <p:spPr>
          <a:xfrm>
            <a:off x="5292080" y="371703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advektivní toky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B21C67A8-EFAD-4925-8473-CDBF4E6BB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39" y="332655"/>
            <a:ext cx="48005" cy="567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7DAC355-769D-4806-A454-208AFF238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704" y="4437112"/>
            <a:ext cx="144016" cy="7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="" xmlns:a16="http://schemas.microsoft.com/office/drawing/2014/main" id="{57C8FCBD-C52A-49BC-A502-D6AE2E5A86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574832"/>
              </p:ext>
            </p:extLst>
          </p:nvPr>
        </p:nvGraphicFramePr>
        <p:xfrm>
          <a:off x="5796136" y="4293096"/>
          <a:ext cx="1716004" cy="46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" r:id="rId5" imgW="838200" imgH="228600" progId="Equation.3">
                  <p:embed/>
                </p:oleObj>
              </mc:Choice>
              <mc:Fallback>
                <p:oleObj r:id="rId5" imgW="8382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4293096"/>
                        <a:ext cx="1716004" cy="4680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B55BFB1B-52C2-4538-BA06-E32B66011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41426" y="2668913"/>
            <a:ext cx="45719" cy="9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" name="Objekt 7">
            <a:extLst>
              <a:ext uri="{FF2B5EF4-FFF2-40B4-BE49-F238E27FC236}">
                <a16:creationId xmlns="" xmlns:a16="http://schemas.microsoft.com/office/drawing/2014/main" id="{5511285F-E554-48AF-9BB0-FD7449013E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877752"/>
              </p:ext>
            </p:extLst>
          </p:nvPr>
        </p:nvGraphicFramePr>
        <p:xfrm>
          <a:off x="2884638" y="5049232"/>
          <a:ext cx="1615354" cy="46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" r:id="rId7" imgW="1016000" imgH="292100" progId="Equation.3">
                  <p:embed/>
                </p:oleObj>
              </mc:Choice>
              <mc:Fallback>
                <p:oleObj r:id="rId7" imgW="1016000" imgH="2921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4638" y="5049232"/>
                        <a:ext cx="1615354" cy="4680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7">
            <a:extLst>
              <a:ext uri="{FF2B5EF4-FFF2-40B4-BE49-F238E27FC236}">
                <a16:creationId xmlns="" xmlns:a16="http://schemas.microsoft.com/office/drawing/2014/main" id="{5DD8142E-665C-4008-8DD5-E1BAACC50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902" y="1948833"/>
            <a:ext cx="45719" cy="9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Rectangle 9">
            <a:extLst>
              <a:ext uri="{FF2B5EF4-FFF2-40B4-BE49-F238E27FC236}">
                <a16:creationId xmlns="" xmlns:a16="http://schemas.microsoft.com/office/drawing/2014/main" id="{722B4D43-D9FA-4AE7-ACF9-3C668CBE4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9" y="3645022"/>
            <a:ext cx="1080120" cy="7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0" name="Objekt 9">
            <a:extLst>
              <a:ext uri="{FF2B5EF4-FFF2-40B4-BE49-F238E27FC236}">
                <a16:creationId xmlns="" xmlns:a16="http://schemas.microsoft.com/office/drawing/2014/main" id="{B2C845EB-3BEE-4B73-8050-E24E48D5CE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237494"/>
              </p:ext>
            </p:extLst>
          </p:nvPr>
        </p:nvGraphicFramePr>
        <p:xfrm>
          <a:off x="6495647" y="5085184"/>
          <a:ext cx="2036793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" r:id="rId9" imgW="1104900" imgH="241300" progId="Equation.3">
                  <p:embed/>
                </p:oleObj>
              </mc:Choice>
              <mc:Fallback>
                <p:oleObj r:id="rId9" imgW="1104900" imgH="2413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5647" y="5085184"/>
                        <a:ext cx="2036793" cy="43204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9">
            <a:extLst>
              <a:ext uri="{FF2B5EF4-FFF2-40B4-BE49-F238E27FC236}">
                <a16:creationId xmlns="" xmlns:a16="http://schemas.microsoft.com/office/drawing/2014/main" id="{EF66AC30-A524-4912-97AE-14C2BC7A0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113" y="2420888"/>
            <a:ext cx="1080120" cy="7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Rectangle 19">
            <a:extLst>
              <a:ext uri="{FF2B5EF4-FFF2-40B4-BE49-F238E27FC236}">
                <a16:creationId xmlns="" xmlns:a16="http://schemas.microsoft.com/office/drawing/2014/main" id="{E412C63C-0AF7-4894-A61F-492989900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59" y="3284982"/>
            <a:ext cx="3672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6" name="Rectangle 19">
            <a:extLst>
              <a:ext uri="{FF2B5EF4-FFF2-40B4-BE49-F238E27FC236}">
                <a16:creationId xmlns="" xmlns:a16="http://schemas.microsoft.com/office/drawing/2014/main" id="{7C32AD6D-3026-44D2-B469-951BD398B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5" y="908718"/>
            <a:ext cx="3672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3" name="Skupina 12">
            <a:extLst>
              <a:ext uri="{FF2B5EF4-FFF2-40B4-BE49-F238E27FC236}">
                <a16:creationId xmlns="" xmlns:a16="http://schemas.microsoft.com/office/drawing/2014/main" id="{E25F5904-1ECD-4E19-85C1-2033D384C576}"/>
              </a:ext>
            </a:extLst>
          </p:cNvPr>
          <p:cNvGrpSpPr/>
          <p:nvPr/>
        </p:nvGrpSpPr>
        <p:grpSpPr>
          <a:xfrm>
            <a:off x="2555776" y="2564904"/>
            <a:ext cx="4464496" cy="936104"/>
            <a:chOff x="2627784" y="2564904"/>
            <a:chExt cx="4464496" cy="936104"/>
          </a:xfrm>
        </p:grpSpPr>
        <p:graphicFrame>
          <p:nvGraphicFramePr>
            <p:cNvPr id="12" name="Objekt 11">
              <a:extLst>
                <a:ext uri="{FF2B5EF4-FFF2-40B4-BE49-F238E27FC236}">
                  <a16:creationId xmlns="" xmlns:a16="http://schemas.microsoft.com/office/drawing/2014/main" id="{38B751C9-9854-49FE-BCC2-84451F43386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7497040"/>
                </p:ext>
              </p:extLst>
            </p:nvPr>
          </p:nvGraphicFramePr>
          <p:xfrm>
            <a:off x="2627784" y="2636912"/>
            <a:ext cx="4457945" cy="8640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5" r:id="rId11" imgW="2159000" imgH="419100" progId="Equation.3">
                    <p:embed/>
                  </p:oleObj>
                </mc:Choice>
                <mc:Fallback>
                  <p:oleObj r:id="rId11" imgW="2159000" imgH="419100" progId="Equation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7784" y="2636912"/>
                          <a:ext cx="4457945" cy="864095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Ovál 51">
              <a:extLst>
                <a:ext uri="{FF2B5EF4-FFF2-40B4-BE49-F238E27FC236}">
                  <a16:creationId xmlns="" xmlns:a16="http://schemas.microsoft.com/office/drawing/2014/main" id="{C62D4E88-FB5C-4C8E-9BC1-F9B447E98947}"/>
                </a:ext>
              </a:extLst>
            </p:cNvPr>
            <p:cNvSpPr/>
            <p:nvPr/>
          </p:nvSpPr>
          <p:spPr bwMode="auto">
            <a:xfrm>
              <a:off x="3275856" y="2564904"/>
              <a:ext cx="504056" cy="93610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1" name="Ovál 50">
              <a:extLst>
                <a:ext uri="{FF2B5EF4-FFF2-40B4-BE49-F238E27FC236}">
                  <a16:creationId xmlns="" xmlns:a16="http://schemas.microsoft.com/office/drawing/2014/main" id="{C8106E90-33AF-46DF-A554-D179E3BC5327}"/>
                </a:ext>
              </a:extLst>
            </p:cNvPr>
            <p:cNvSpPr/>
            <p:nvPr/>
          </p:nvSpPr>
          <p:spPr bwMode="auto">
            <a:xfrm>
              <a:off x="3923928" y="2564904"/>
              <a:ext cx="1008112" cy="936104"/>
            </a:xfrm>
            <a:prstGeom prst="ellipse">
              <a:avLst/>
            </a:prstGeom>
            <a:noFill/>
            <a:ln w="38100" cap="flat" cmpd="sng" algn="ctr">
              <a:solidFill>
                <a:srgbClr val="0070C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3" name="Obdélník: se zakulacenými rohy 52">
              <a:extLst>
                <a:ext uri="{FF2B5EF4-FFF2-40B4-BE49-F238E27FC236}">
                  <a16:creationId xmlns="" xmlns:a16="http://schemas.microsoft.com/office/drawing/2014/main" id="{AD834593-0011-4A88-8526-C2DD3CC53A67}"/>
                </a:ext>
              </a:extLst>
            </p:cNvPr>
            <p:cNvSpPr/>
            <p:nvPr/>
          </p:nvSpPr>
          <p:spPr bwMode="auto">
            <a:xfrm>
              <a:off x="5148064" y="2636912"/>
              <a:ext cx="1944216" cy="864096"/>
            </a:xfrm>
            <a:prstGeom prst="roundRect">
              <a:avLst/>
            </a:prstGeom>
            <a:noFill/>
            <a:ln w="38100" cap="flat" cmpd="sng" algn="ctr">
              <a:solidFill>
                <a:srgbClr val="00B050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4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BFF01A66-9320-4443-BB70-D0C819A52C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5760640" cy="648072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4A7A2848-435F-4F88-B63A-CEA02B83B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168" y="2027312"/>
            <a:ext cx="2952328" cy="44012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efekt v úzko-profilových</a:t>
            </a:r>
            <a:endParaRPr lang="cs-CZ" altLang="cs-CZ" sz="2000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chodbách uvnitř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jeskyně</a:t>
            </a:r>
            <a:endParaRPr lang="cs-CZ" altLang="cs-CZ" sz="2000" kern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skupina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představuje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píst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tlačící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před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sebou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vzduch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UAF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mód: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stejný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směr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i v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→ v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je dána sumou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v DAF módu pohyb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osob</a:t>
            </a:r>
            <a:endParaRPr lang="cs-CZ" altLang="cs-CZ" sz="2000" b="1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proti směru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př.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(i) v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(přír.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proudění)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(ii) v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(změna módu)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9BF6DC5A-A002-45DE-84D9-732F8E9B0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168" y="369094"/>
            <a:ext cx="2952328" cy="111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300"/>
              </a:spcAft>
            </a:pPr>
            <a:r>
              <a:rPr lang="cs-CZ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Studie 2: Pohyb </a:t>
            </a:r>
          </a:p>
          <a:p>
            <a:pPr algn="ctr" eaLnBrk="1" hangingPunct="1">
              <a:spcAft>
                <a:spcPts val="0"/>
              </a:spcAft>
            </a:pPr>
            <a:r>
              <a:rPr lang="cs-CZ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osob v jeskyni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3DBE132F-CFFD-4A6D-A45C-74AC91817B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8" y="188640"/>
            <a:ext cx="5778612" cy="648072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726B501D-8DD1-4B54-AFCF-CC18A164C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162" y="1985059"/>
            <a:ext cx="2899334" cy="43242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Vliv advektivních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toků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v DAF módu nárůst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cs-CZ" sz="2000" kern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v UAF módu pokles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Antropogenní vlivy na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dýchání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píky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křivce </a:t>
            </a: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(tok 3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cs-CZ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mol s</a:t>
            </a:r>
            <a:r>
              <a:rPr lang="cs-CZ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pohyb: změna proudění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(antr.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až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60x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vyšší než přír. proudění,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změna směru proudění)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D3D9CED1-E19E-48FB-B355-86EED93F8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176" y="194881"/>
            <a:ext cx="2808312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300"/>
              </a:spcAft>
            </a:pPr>
            <a:r>
              <a:rPr lang="cs-CZ" altLang="cs-CZ" sz="4000" kern="0" dirty="0">
                <a:latin typeface="Calibri" panose="020F0502020204030204" pitchFamily="34" charset="0"/>
                <a:cs typeface="Calibri" panose="020F0502020204030204" pitchFamily="34" charset="0"/>
              </a:rPr>
              <a:t>Studie 2: </a:t>
            </a:r>
          </a:p>
          <a:p>
            <a:pPr algn="ctr" eaLnBrk="1" hangingPunct="1">
              <a:spcAft>
                <a:spcPts val="0"/>
              </a:spcAft>
            </a:pPr>
            <a:r>
              <a:rPr lang="cs-CZ" altLang="cs-CZ" sz="4000" kern="0" dirty="0">
                <a:latin typeface="Calibri" panose="020F0502020204030204" pitchFamily="34" charset="0"/>
                <a:cs typeface="Calibri" panose="020F0502020204030204" pitchFamily="34" charset="0"/>
              </a:rPr>
              <a:t>Regrese dat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9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="" xmlns:a16="http://schemas.microsoft.com/office/drawing/2014/main" id="{EB318E5D-407E-40EF-AAFE-6DB83DD77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692696"/>
            <a:ext cx="62646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Studie 2: hlavní závěry</a:t>
            </a:r>
            <a:endParaRPr lang="cs-CZ" altLang="cs-CZ" sz="4800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7904C35F-07D2-4E69-8866-8A600CACF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2015643"/>
            <a:ext cx="7884448" cy="422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Konc.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ve Vstupním dómu byly řízeny konc.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v sousedních dómech: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UAF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módu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pokles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konc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(transport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vstupních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pasáží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jeskyně)</a:t>
            </a:r>
          </a:p>
          <a:p>
            <a:pPr algn="l" eaLnBrk="1" hangingPunct="1">
              <a:spcAft>
                <a:spcPts val="2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v DAF módu nárůst konc.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(transport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hlubších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pasáží/epikrasu)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Modelování ukázalo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hlavní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antropogenní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fenomény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ovlivňující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konc.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 eaLnBrk="1" hangingPunct="1">
              <a:spcAft>
                <a:spcPts val="2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dýchání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návštěvníků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jejich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pohyb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úzko-profilových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chodbách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Identifikace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komponent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vzduchu: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(i)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přírodní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(ii)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antropogenní     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antr. proudění může dosahovat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až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60x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vyšších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hodnot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oproti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přírodnímu</a:t>
            </a:r>
          </a:p>
          <a:p>
            <a:pPr algn="l" eaLnBrk="1" hangingPunct="1">
              <a:spcAft>
                <a:spcPts val="2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změna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směru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působící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proti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pohybu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směr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shodný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pohybem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Antropogenní fenomény ovlivňující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se mohou vzájemně neutralizovat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89BDD9AB-31A7-42AE-B412-085DF4AE0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056" y="361400"/>
            <a:ext cx="3960440" cy="11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cs-CZ" altLang="cs-CZ" sz="3000" kern="0" dirty="0">
                <a:latin typeface="Calibri" panose="020F0502020204030204" pitchFamily="34" charset="0"/>
                <a:cs typeface="Calibri" panose="020F0502020204030204" pitchFamily="34" charset="0"/>
              </a:rPr>
              <a:t>Studie 3: Otevírání dveří</a:t>
            </a:r>
          </a:p>
          <a:p>
            <a:pPr algn="ctr" eaLnBrk="1" hangingPunct="1">
              <a:spcAft>
                <a:spcPts val="1800"/>
              </a:spcAft>
            </a:pPr>
            <a:r>
              <a:rPr lang="cs-CZ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návštěvníky jeskyně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41604663-E85D-4EDF-854D-3BE6E0FC0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1989995"/>
            <a:ext cx="403244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International Journal of Speleology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článek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otištěn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časopise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září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monitoring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Vstupní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dóm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Galerie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měření –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tepl. rozdíl, proudění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5 monitorovacích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kampaní (4 expe-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rimenty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dveřmi, 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měření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/AF)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detailní ověření vlivu otvírání dveří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(i)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vzduchu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(ii)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koncentrace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v jesk. atmosféře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DA54F127-27FC-43C3-893F-54CCDBA5A8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752528" cy="648072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6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3573DF00-2785-466C-8291-9DC685F90A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6" y="188640"/>
            <a:ext cx="4767142" cy="648072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69A25CBE-9585-43FD-A8FD-0B73FB5FF1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16832"/>
            <a:ext cx="4176464" cy="4752528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8D40C674-3C98-49F9-BAA9-A77FF9ECE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404664"/>
            <a:ext cx="3816424" cy="111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300"/>
              </a:spcAft>
            </a:pPr>
            <a:r>
              <a:rPr lang="cs-CZ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Studie 3: Experiment</a:t>
            </a:r>
          </a:p>
          <a:p>
            <a:pPr algn="ctr" eaLnBrk="1" hangingPunct="1">
              <a:spcAft>
                <a:spcPts val="0"/>
              </a:spcAft>
            </a:pPr>
            <a:r>
              <a:rPr lang="cs-CZ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s otvíráním jesk. dveří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2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75FD9C74-7661-455E-A801-B5C3482B7D8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9344"/>
            <a:ext cx="4104000" cy="5256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7D8CB585-7C58-4552-9088-6D36FE52D9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8760"/>
            <a:ext cx="4104456" cy="5256584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="" xmlns:a16="http://schemas.microsoft.com/office/drawing/2014/main" id="{4B94BBE6-D5FD-4E9F-861F-0A536F7FF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506870"/>
            <a:ext cx="39604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Data UAF mód</a:t>
            </a:r>
            <a:endParaRPr lang="cs-CZ" altLang="cs-CZ" sz="3200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B1A41E9F-8FA3-4219-AD6A-357F3920E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476672"/>
            <a:ext cx="41044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Data DAF mód</a:t>
            </a:r>
            <a:endParaRPr lang="cs-CZ" altLang="cs-CZ" sz="3200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8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692696"/>
            <a:ext cx="62646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Jeskyně Balcarka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291B3206-5599-4E14-8469-BB3E65C66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5975"/>
            <a:ext cx="6202698" cy="4825393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A9D90D6E-FAB2-4057-9475-46F50F556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208" y="2003787"/>
            <a:ext cx="2592288" cy="459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severní část M. krasu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30-40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tisíc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turistů/rok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celková délka: 350 m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dvě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patra: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rozdíl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existence 3 známých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vstupů + další otvory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(Objevitelský komín)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monitorovací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místa: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(1) Vstupní dóm …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(2) dóm Galerie  …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8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B1A41E9F-8FA3-4219-AD6A-357F3920E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76672"/>
            <a:ext cx="84969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Ověřovací kampaně v DAF módu</a:t>
            </a:r>
            <a:endParaRPr lang="cs-CZ" altLang="cs-CZ" sz="3200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E8FBC6F2-3F5F-49F8-B2B7-E187F465D1E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4104000" cy="5256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6FF2F833-881E-45F6-B7EC-E7F3D6CBD0D4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72" y="1268760"/>
            <a:ext cx="4104000" cy="525600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5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="" xmlns:a16="http://schemas.microsoft.com/office/drawing/2014/main" id="{EB318E5D-407E-40EF-AAFE-6DB83DD77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692696"/>
            <a:ext cx="62646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Studie 3: </a:t>
            </a:r>
            <a:r>
              <a:rPr lang="en-US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tok</a:t>
            </a: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y CO</a:t>
            </a:r>
            <a:r>
              <a:rPr lang="cs-CZ" altLang="cs-CZ" sz="48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9211D1A8-9AB5-42B2-9357-CDC1BB9F0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60848"/>
            <a:ext cx="4032448" cy="23423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97912E15-BD3F-4B0E-8BF6-A3FC4CD64C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581128"/>
            <a:ext cx="4032448" cy="2016224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="" xmlns:a16="http://schemas.microsoft.com/office/drawing/2014/main" id="{CDEE39A0-0E37-4BB1-92EB-8AE367AFD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1988840"/>
            <a:ext cx="4032448" cy="447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vliv dveří 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 a 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3: nárůst konc.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(efekt zesílený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otevřením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dveří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CD)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dveře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pokles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koncentrací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(suma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přes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dveře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3)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dif. tok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z epikrasu do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dómu: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    1,5 x 10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-9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- 3,9 x 10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mol s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adv. tok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z Galerie do V. dómu: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1,7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2,0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mol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t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3,0</a:t>
            </a:r>
            <a:r>
              <a:rPr lang="cs-CZ" altLang="cs-CZ" sz="14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adv.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tok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epikrasu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V.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dómu: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3,6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5,9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mol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t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0,1</a:t>
            </a:r>
            <a:r>
              <a:rPr lang="cs-CZ" altLang="cs-CZ" sz="14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3592AC09-E4BD-4328-BF6F-30B2149D7712}"/>
              </a:ext>
            </a:extLst>
          </p:cNvPr>
          <p:cNvSpPr txBox="1"/>
          <p:nvPr/>
        </p:nvSpPr>
        <p:spPr>
          <a:xfrm>
            <a:off x="7164288" y="2852936"/>
            <a:ext cx="158417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+ #3 + CD</a:t>
            </a:r>
            <a:endParaRPr lang="cs-CZ" sz="1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celk. tok CO</a:t>
            </a:r>
            <a:r>
              <a:rPr lang="cs-CZ" sz="1600" b="1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cs-CZ" altLang="cs-CZ" sz="1600" b="1" kern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1,1 x 10</a:t>
            </a:r>
            <a:r>
              <a:rPr lang="cs-CZ" altLang="cs-CZ" sz="1600" b="1" kern="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lang="cs-CZ" altLang="cs-CZ" sz="1600" b="1" kern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mol s</a:t>
            </a:r>
            <a:r>
              <a:rPr lang="cs-CZ" altLang="cs-CZ" sz="1600" b="1" kern="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endParaRPr lang="cs-CZ" sz="1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="" xmlns:a16="http://schemas.microsoft.com/office/drawing/2014/main" id="{C6F5DBBD-BDB4-4DA4-BA84-ECCFFA9EB397}"/>
              </a:ext>
            </a:extLst>
          </p:cNvPr>
          <p:cNvSpPr/>
          <p:nvPr/>
        </p:nvSpPr>
        <p:spPr bwMode="auto">
          <a:xfrm>
            <a:off x="7380312" y="5301208"/>
            <a:ext cx="1512168" cy="2520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2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83B0C67C-AFEE-4769-9FB8-59CAD43550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2967208" cy="6336704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D88B0E9-8EB7-4DE3-AD2F-6612294CF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872" y="228417"/>
            <a:ext cx="5544616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300"/>
              </a:spcAft>
            </a:pPr>
            <a:r>
              <a:rPr lang="cs-CZ" altLang="cs-CZ" sz="4000" kern="0" dirty="0">
                <a:latin typeface="Calibri" panose="020F0502020204030204" pitchFamily="34" charset="0"/>
                <a:cs typeface="Calibri" panose="020F0502020204030204" pitchFamily="34" charset="0"/>
              </a:rPr>
              <a:t>Studie 3: vliv ventilačních</a:t>
            </a:r>
          </a:p>
          <a:p>
            <a:pPr algn="ctr" eaLnBrk="1" hangingPunct="1">
              <a:spcAft>
                <a:spcPts val="1800"/>
              </a:spcAft>
            </a:pPr>
            <a:r>
              <a:rPr lang="cs-CZ" altLang="cs-CZ" sz="4000" kern="0" dirty="0">
                <a:latin typeface="Calibri" panose="020F0502020204030204" pitchFamily="34" charset="0"/>
                <a:cs typeface="Calibri" panose="020F0502020204030204" pitchFamily="34" charset="0"/>
              </a:rPr>
              <a:t>větví na koncentrace CO</a:t>
            </a:r>
            <a:r>
              <a:rPr lang="cs-CZ" altLang="cs-CZ" sz="4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18E2D78-33ED-4502-B56A-1209F021B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1916832"/>
            <a:ext cx="5472608" cy="450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Tři hl. ventilační větve v jeskyni během UAF módu:</a:t>
            </a: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(1)</a:t>
            </a:r>
            <a:r>
              <a:rPr lang="cs-CZ" altLang="cs-CZ" sz="20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cs-CZ" altLang="cs-CZ" sz="20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– CD     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(2) </a:t>
            </a:r>
            <a:r>
              <a:rPr lang="cs-CZ" altLang="cs-CZ" sz="2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(ii) </a:t>
            </a:r>
            <a:r>
              <a:rPr lang="en-US" altLang="cs-CZ" sz="2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cs-CZ" altLang="cs-CZ" sz="2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– EC – GC     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(3)</a:t>
            </a:r>
            <a:r>
              <a:rPr lang="en-US" altLang="cs-CZ" sz="20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#</a:t>
            </a:r>
            <a:r>
              <a:rPr lang="cs-CZ" altLang="cs-CZ" sz="20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–</a:t>
            </a:r>
            <a:r>
              <a:rPr lang="en-US" altLang="cs-CZ" sz="20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#</a:t>
            </a:r>
            <a:r>
              <a:rPr lang="cs-CZ" altLang="cs-CZ" sz="20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všechny ventilační větve z jeskyně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obj.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komínem</a:t>
            </a:r>
          </a:p>
          <a:p>
            <a:pPr algn="l" eaLnBrk="1" hangingPunct="1">
              <a:spcAft>
                <a:spcPts val="2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pokles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ve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Vstupním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dómu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přínos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venk.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 DAF módu kompletně odlišné v. větve v jeskyni:</a:t>
            </a: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nárůst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ve Vstupním dómu = přínos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z EK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nižší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na Galerii =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vyšší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mezi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Galerií,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Vstupním dómem a obj. komínem přes dveře 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(žádné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ovlivnění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Vst.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dómu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díky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větší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vzdálenosti)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dveře 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4 sumarizují proudění přes dveře 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 a 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="" xmlns:a16="http://schemas.microsoft.com/office/drawing/2014/main" id="{37C755CD-3002-401B-ABB0-7DC38C30F67E}"/>
              </a:ext>
            </a:extLst>
          </p:cNvPr>
          <p:cNvSpPr/>
          <p:nvPr/>
        </p:nvSpPr>
        <p:spPr bwMode="auto">
          <a:xfrm>
            <a:off x="5148064" y="2420888"/>
            <a:ext cx="2160240" cy="36004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5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="" xmlns:a16="http://schemas.microsoft.com/office/drawing/2014/main" id="{EB318E5D-407E-40EF-AAFE-6DB83DD77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692696"/>
            <a:ext cx="62646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Studie 3: hlavní závěry</a:t>
            </a:r>
            <a:endParaRPr lang="cs-CZ" altLang="cs-CZ" sz="4800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C78F86F9-98EF-48E3-A4B8-2E7163CBA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2060848"/>
            <a:ext cx="7884448" cy="406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 základě otevírání dveří byly rozlišeny různé v. větve pro UAF/DAF mód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UAF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mód: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nárůst proudění vzduchu  →  zvýšené adv. toky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z jeskyně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(uplatnění ve Vstupním dómu – přínos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ze vstupních pasáží jeskyně)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DAF mód: otevření některých kombinací dveří = změna směru proudění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a hlavního zdroje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→ významný nárůst konc.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ve Vstupním dómu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(nárůst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transportem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zvýšených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koncentrací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adv.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toky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epikrasu)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Krátkodobé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změny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ventilace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mohou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významně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ovlivnit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mikroklima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jeskyně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u frekventových zpřístupněných jeskyní opatření pro udržení podmínek</a:t>
            </a:r>
          </a:p>
          <a:p>
            <a:pPr algn="l" eaLnBrk="1" hangingPunct="1">
              <a:spcAft>
                <a:spcPts val="2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automatické uzavírání dveří, harmonizace vstupů/odchodů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návštěvníků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4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Obraz0167">
            <a:extLst>
              <a:ext uri="{FF2B5EF4-FFF2-40B4-BE49-F238E27FC236}">
                <a16:creationId xmlns="" xmlns:a16="http://schemas.microsoft.com/office/drawing/2014/main" id="{22D4A256-7B20-45E1-A48F-DC1773B54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84" y="-1"/>
            <a:ext cx="2768459" cy="220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6E774A5C-3DE6-4751-8F3F-0B890946A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0361"/>
            <a:ext cx="3099684" cy="219096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85" y="4548944"/>
            <a:ext cx="2744994" cy="23364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48" y="2204864"/>
            <a:ext cx="1658479" cy="23440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79" y="1"/>
            <a:ext cx="3299321" cy="220132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9" y="2197898"/>
            <a:ext cx="1619671" cy="235104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84" y="2204256"/>
            <a:ext cx="2761755" cy="234468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80" y="4546065"/>
            <a:ext cx="3299830" cy="234337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05566"/>
            <a:ext cx="3099684" cy="4686756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8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A9D90D6E-FAB2-4057-9475-46F50F556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1903179"/>
            <a:ext cx="4032448" cy="447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International</a:t>
            </a:r>
            <a:r>
              <a:rPr lang="cs-CZ" altLang="cs-CZ" sz="25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Journal of Speleology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článek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byl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publikován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květnu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monitoring na Galerii (vrchní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patro)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měření 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teploty a návštěvnost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tři měření v průběhu podzimu 2013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(48–h. měření s až 265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návštěvníky)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návrh dyn. modelu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simulujícího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určení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parametrů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kontrolujících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uvnitř dómu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navštěvované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jeskyni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2525F131-441F-46A9-8C5F-21C80E9720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752528" cy="6504723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="" xmlns:a16="http://schemas.microsoft.com/office/drawing/2014/main" id="{78014A43-CEC8-4696-8C07-6319D681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330622"/>
            <a:ext cx="4032448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cs-CZ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Studie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1: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Dynamika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32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ctr" eaLnBrk="1" hangingPunct="1">
              <a:spcAft>
                <a:spcPts val="1800"/>
              </a:spcAft>
            </a:pPr>
            <a:r>
              <a:rPr lang="cs-CZ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a dýchání návštěvníků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39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8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D0D408B9-72B6-433C-8737-D1749EAB70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90" y="1916832"/>
            <a:ext cx="5207378" cy="4753234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5B338107-6E6A-4EDA-90C0-093EEE212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84" y="1755194"/>
            <a:ext cx="2664296" cy="491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3 hl. rezervoáry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(1) hl. dóm - Galerie</a:t>
            </a:r>
            <a:endParaRPr lang="cs-CZ" altLang="cs-CZ" sz="2000" kern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(2) dóm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 nižší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(3) dóm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vyšší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6 hlavních toků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(i) přímý přírodní tok</a:t>
            </a:r>
            <a:endParaRPr lang="cs-CZ" altLang="cs-CZ" sz="2000" b="1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(ii) antropogenní tok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(iii) adv. vstupní tok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(iv) adv. výstupní tok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(v) dif. vstupní tok</a:t>
            </a: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(vi) dif. výstupní tok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="" xmlns:a16="http://schemas.microsoft.com/office/drawing/2014/main" id="{ECDDD34C-35F4-42D1-861A-D003E6C31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692696"/>
            <a:ext cx="65527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Studie</a:t>
            </a:r>
            <a:r>
              <a:rPr lang="cs-CZ" altLang="cs-CZ" sz="3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1:</a:t>
            </a:r>
            <a:r>
              <a:rPr lang="cs-CZ" altLang="cs-CZ" sz="3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dynamický</a:t>
            </a:r>
            <a:r>
              <a:rPr lang="cs-CZ" altLang="cs-CZ" sz="3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lang="cs-CZ" altLang="cs-CZ" sz="4600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8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>
            <a:extLst>
              <a:ext uri="{FF2B5EF4-FFF2-40B4-BE49-F238E27FC236}">
                <a16:creationId xmlns="" xmlns:a16="http://schemas.microsoft.com/office/drawing/2014/main" id="{B6B0CFC6-E04A-457C-912D-F14766553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692696"/>
            <a:ext cx="65527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Studie</a:t>
            </a:r>
            <a:r>
              <a:rPr lang="cs-CZ" altLang="cs-CZ" sz="3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1:</a:t>
            </a:r>
            <a:r>
              <a:rPr lang="cs-CZ" altLang="cs-CZ" sz="3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dynamický</a:t>
            </a:r>
            <a:r>
              <a:rPr lang="cs-CZ" altLang="cs-CZ" sz="3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lang="cs-CZ" altLang="cs-CZ" sz="4600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">
            <a:extLst>
              <a:ext uri="{FF2B5EF4-FFF2-40B4-BE49-F238E27FC236}">
                <a16:creationId xmlns="" xmlns:a16="http://schemas.microsoft.com/office/drawing/2014/main" id="{7E82F1AD-99A8-48A4-BC5D-27FD529E1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160" y="1988840"/>
            <a:ext cx="8225335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ts val="300"/>
              </a:spcBef>
              <a:spcAft>
                <a:spcPts val="3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celkový tok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do dómu Galerie dán rovnicí:</a:t>
            </a:r>
          </a:p>
          <a:p>
            <a:pPr algn="l" eaLnBrk="1" hangingPunct="1">
              <a:spcAft>
                <a:spcPts val="11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koncentrace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v dómu Galerie v průběhu jednotlivých módu proudění:</a:t>
            </a:r>
          </a:p>
          <a:p>
            <a:pPr algn="l" eaLnBrk="1" hangingPunct="1">
              <a:spcAft>
                <a:spcPts val="10200"/>
              </a:spcAft>
            </a:pP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0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modelované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(hledané)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parametry: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cs-CZ" altLang="cs-CZ" sz="2000" b="1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altLang="cs-CZ" sz="2000" b="1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cs-CZ" altLang="cs-CZ" sz="2000" b="1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cs-CZ" altLang="cs-CZ" sz="2000" b="1" kern="0" baseline="-25000" dirty="0">
                <a:latin typeface="Symbol" panose="05050102010706020507" pitchFamily="18" charset="2"/>
                <a:cs typeface="Calibri" panose="020F0502020204030204" pitchFamily="34" charset="0"/>
              </a:rPr>
              <a:t>D</a:t>
            </a:r>
            <a:r>
              <a:rPr lang="cs-CZ" altLang="cs-CZ" sz="2000" b="1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(do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nejlepšího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proložení)</a:t>
            </a:r>
            <a:endParaRPr lang="cs-CZ" altLang="cs-CZ" sz="2000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Obrázek 42">
            <a:extLst>
              <a:ext uri="{FF2B5EF4-FFF2-40B4-BE49-F238E27FC236}">
                <a16:creationId xmlns="" xmlns:a16="http://schemas.microsoft.com/office/drawing/2014/main" id="{949A77BA-6883-4BBA-B33D-11E40FC22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1988840"/>
            <a:ext cx="2664295" cy="576064"/>
          </a:xfrm>
          <a:prstGeom prst="rect">
            <a:avLst/>
          </a:prstGeom>
        </p:spPr>
      </p:pic>
      <p:pic>
        <p:nvPicPr>
          <p:cNvPr id="44" name="Obrázek 43">
            <a:extLst>
              <a:ext uri="{FF2B5EF4-FFF2-40B4-BE49-F238E27FC236}">
                <a16:creationId xmlns="" xmlns:a16="http://schemas.microsoft.com/office/drawing/2014/main" id="{308856D1-3EB7-4749-AC4F-42AE8D625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93050"/>
            <a:ext cx="7056784" cy="828038"/>
          </a:xfrm>
          <a:prstGeom prst="rect">
            <a:avLst/>
          </a:prstGeom>
        </p:spPr>
      </p:pic>
      <p:pic>
        <p:nvPicPr>
          <p:cNvPr id="45" name="Obrázek 44">
            <a:extLst>
              <a:ext uri="{FF2B5EF4-FFF2-40B4-BE49-F238E27FC236}">
                <a16:creationId xmlns="" xmlns:a16="http://schemas.microsoft.com/office/drawing/2014/main" id="{15C74949-A4CA-4459-97D2-5E3E715EC1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111305"/>
            <a:ext cx="7056784" cy="765967"/>
          </a:xfrm>
          <a:prstGeom prst="rect">
            <a:avLst/>
          </a:prstGeom>
        </p:spPr>
      </p:pic>
      <p:sp>
        <p:nvSpPr>
          <p:cNvPr id="29" name="Ovál 28">
            <a:extLst>
              <a:ext uri="{FF2B5EF4-FFF2-40B4-BE49-F238E27FC236}">
                <a16:creationId xmlns="" xmlns:a16="http://schemas.microsoft.com/office/drawing/2014/main" id="{5579763F-B881-468C-B9D9-7CBC1B2C654F}"/>
              </a:ext>
            </a:extLst>
          </p:cNvPr>
          <p:cNvSpPr/>
          <p:nvPr/>
        </p:nvSpPr>
        <p:spPr bwMode="auto">
          <a:xfrm>
            <a:off x="2123728" y="3356992"/>
            <a:ext cx="792088" cy="864096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7" name="Ovál 46">
            <a:extLst>
              <a:ext uri="{FF2B5EF4-FFF2-40B4-BE49-F238E27FC236}">
                <a16:creationId xmlns="" xmlns:a16="http://schemas.microsoft.com/office/drawing/2014/main" id="{9690D979-7B98-42F0-B0F7-5156B7CB0AEB}"/>
              </a:ext>
            </a:extLst>
          </p:cNvPr>
          <p:cNvSpPr/>
          <p:nvPr/>
        </p:nvSpPr>
        <p:spPr bwMode="auto">
          <a:xfrm>
            <a:off x="3059832" y="3356992"/>
            <a:ext cx="432048" cy="86409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" name="Obdélník: se zakulacenými rohy 29">
            <a:extLst>
              <a:ext uri="{FF2B5EF4-FFF2-40B4-BE49-F238E27FC236}">
                <a16:creationId xmlns="" xmlns:a16="http://schemas.microsoft.com/office/drawing/2014/main" id="{AE2B9564-45F8-4073-B10A-ED0BD0BD3B48}"/>
              </a:ext>
            </a:extLst>
          </p:cNvPr>
          <p:cNvSpPr/>
          <p:nvPr/>
        </p:nvSpPr>
        <p:spPr bwMode="auto">
          <a:xfrm>
            <a:off x="3707904" y="3356992"/>
            <a:ext cx="2304256" cy="864096"/>
          </a:xfrm>
          <a:prstGeom prst="roundRect">
            <a:avLst/>
          </a:prstGeom>
          <a:noFill/>
          <a:ln w="38100" cap="flat" cmpd="sng" algn="ctr">
            <a:solidFill>
              <a:srgbClr val="00B05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0" name="Obdélník: se zakulacenými rohy 49">
            <a:extLst>
              <a:ext uri="{FF2B5EF4-FFF2-40B4-BE49-F238E27FC236}">
                <a16:creationId xmlns="" xmlns:a16="http://schemas.microsoft.com/office/drawing/2014/main" id="{8F1D3A58-9848-4A7D-99A1-D826DC4E8DD3}"/>
              </a:ext>
            </a:extLst>
          </p:cNvPr>
          <p:cNvSpPr/>
          <p:nvPr/>
        </p:nvSpPr>
        <p:spPr bwMode="auto">
          <a:xfrm>
            <a:off x="6228184" y="3356992"/>
            <a:ext cx="2376264" cy="864096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1" name="Ovál 50">
            <a:extLst>
              <a:ext uri="{FF2B5EF4-FFF2-40B4-BE49-F238E27FC236}">
                <a16:creationId xmlns="" xmlns:a16="http://schemas.microsoft.com/office/drawing/2014/main" id="{C8106E90-33AF-46DF-A554-D179E3BC5327}"/>
              </a:ext>
            </a:extLst>
          </p:cNvPr>
          <p:cNvSpPr/>
          <p:nvPr/>
        </p:nvSpPr>
        <p:spPr bwMode="auto">
          <a:xfrm>
            <a:off x="2123728" y="5085184"/>
            <a:ext cx="792088" cy="792088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2" name="Ovál 51">
            <a:extLst>
              <a:ext uri="{FF2B5EF4-FFF2-40B4-BE49-F238E27FC236}">
                <a16:creationId xmlns="" xmlns:a16="http://schemas.microsoft.com/office/drawing/2014/main" id="{C62D4E88-FB5C-4C8E-9BC1-F9B447E98947}"/>
              </a:ext>
            </a:extLst>
          </p:cNvPr>
          <p:cNvSpPr/>
          <p:nvPr/>
        </p:nvSpPr>
        <p:spPr bwMode="auto">
          <a:xfrm>
            <a:off x="3059832" y="5085184"/>
            <a:ext cx="432048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3" name="Obdélník: se zakulacenými rohy 52">
            <a:extLst>
              <a:ext uri="{FF2B5EF4-FFF2-40B4-BE49-F238E27FC236}">
                <a16:creationId xmlns="" xmlns:a16="http://schemas.microsoft.com/office/drawing/2014/main" id="{AD834593-0011-4A88-8526-C2DD3CC53A67}"/>
              </a:ext>
            </a:extLst>
          </p:cNvPr>
          <p:cNvSpPr/>
          <p:nvPr/>
        </p:nvSpPr>
        <p:spPr bwMode="auto">
          <a:xfrm>
            <a:off x="3707904" y="5085184"/>
            <a:ext cx="2304256" cy="792088"/>
          </a:xfrm>
          <a:prstGeom prst="roundRect">
            <a:avLst/>
          </a:prstGeom>
          <a:noFill/>
          <a:ln w="38100" cap="flat" cmpd="sng" algn="ctr">
            <a:solidFill>
              <a:srgbClr val="00B05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4" name="Obdélník: se zakulacenými rohy 53">
            <a:extLst>
              <a:ext uri="{FF2B5EF4-FFF2-40B4-BE49-F238E27FC236}">
                <a16:creationId xmlns="" xmlns:a16="http://schemas.microsoft.com/office/drawing/2014/main" id="{49CD0C28-BC83-4CBF-BD7B-9560472E3826}"/>
              </a:ext>
            </a:extLst>
          </p:cNvPr>
          <p:cNvSpPr/>
          <p:nvPr/>
        </p:nvSpPr>
        <p:spPr bwMode="auto">
          <a:xfrm>
            <a:off x="6228184" y="5085184"/>
            <a:ext cx="2376264" cy="792088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="" xmlns:a16="http://schemas.microsoft.com/office/drawing/2014/main" id="{065706C2-706C-4D1F-B177-F0202952E0EA}"/>
              </a:ext>
            </a:extLst>
          </p:cNvPr>
          <p:cNvSpPr txBox="1"/>
          <p:nvPr/>
        </p:nvSpPr>
        <p:spPr>
          <a:xfrm>
            <a:off x="2123728" y="436510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antrop.</a:t>
            </a:r>
          </a:p>
          <a:p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tok</a:t>
            </a:r>
          </a:p>
        </p:txBody>
      </p:sp>
      <p:sp>
        <p:nvSpPr>
          <p:cNvPr id="56" name="TextovéPole 55">
            <a:extLst>
              <a:ext uri="{FF2B5EF4-FFF2-40B4-BE49-F238E27FC236}">
                <a16:creationId xmlns="" xmlns:a16="http://schemas.microsoft.com/office/drawing/2014/main" id="{3FDE765A-E574-47B6-9908-AD04E7E60F96}"/>
              </a:ext>
            </a:extLst>
          </p:cNvPr>
          <p:cNvSpPr txBox="1"/>
          <p:nvPr/>
        </p:nvSpPr>
        <p:spPr>
          <a:xfrm>
            <a:off x="2987824" y="436510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přír.</a:t>
            </a:r>
          </a:p>
          <a:p>
            <a:r>
              <a:rPr lang="cs-CZ" sz="1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tok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="" xmlns:a16="http://schemas.microsoft.com/office/drawing/2014/main" id="{EA4FD61F-F4AE-4BFD-913A-1C954C32AF0A}"/>
              </a:ext>
            </a:extLst>
          </p:cNvPr>
          <p:cNvSpPr txBox="1"/>
          <p:nvPr/>
        </p:nvSpPr>
        <p:spPr>
          <a:xfrm>
            <a:off x="3995936" y="449982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advektivní toky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="" xmlns:a16="http://schemas.microsoft.com/office/drawing/2014/main" id="{349E6AD3-0682-421A-A0A8-AC24B4D644B2}"/>
              </a:ext>
            </a:extLst>
          </p:cNvPr>
          <p:cNvSpPr txBox="1"/>
          <p:nvPr/>
        </p:nvSpPr>
        <p:spPr>
          <a:xfrm>
            <a:off x="6228184" y="449982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difuzní toky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="" xmlns:a16="http://schemas.microsoft.com/office/drawing/2014/main" id="{90134D67-BB36-4EC0-B5AC-021220320E82}"/>
              </a:ext>
            </a:extLst>
          </p:cNvPr>
          <p:cNvSpPr txBox="1"/>
          <p:nvPr/>
        </p:nvSpPr>
        <p:spPr>
          <a:xfrm>
            <a:off x="899592" y="364502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UAF: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87DC0FE2-B136-4393-A32B-6BD83058B4A8}"/>
              </a:ext>
            </a:extLst>
          </p:cNvPr>
          <p:cNvSpPr txBox="1"/>
          <p:nvPr/>
        </p:nvSpPr>
        <p:spPr>
          <a:xfrm>
            <a:off x="899592" y="5333146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DAF: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1" descr="Spring">
            <a:extLst>
              <a:ext uri="{FF2B5EF4-FFF2-40B4-BE49-F238E27FC236}">
                <a16:creationId xmlns="" xmlns:a16="http://schemas.microsoft.com/office/drawing/2014/main" id="{220000A8-8672-49AB-9D1B-CD48A1976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942642" cy="468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55773CB1-4B83-4C1E-8320-69169409B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723474"/>
            <a:ext cx="662473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Studie</a:t>
            </a:r>
            <a:r>
              <a:rPr lang="cs-CZ" altLang="cs-CZ" sz="4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1:</a:t>
            </a:r>
            <a:r>
              <a:rPr lang="cs-CZ" altLang="cs-CZ" sz="4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vliv</a:t>
            </a:r>
            <a:r>
              <a:rPr lang="cs-CZ" altLang="cs-CZ" sz="3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přír.</a:t>
            </a:r>
            <a:r>
              <a:rPr lang="cs-CZ" altLang="cs-CZ" sz="3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toků</a:t>
            </a:r>
            <a:r>
              <a:rPr lang="cs-CZ" altLang="cs-CZ" sz="3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46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BCE75218-112C-4C7E-A28D-93F2EBAFB440}"/>
              </a:ext>
            </a:extLst>
          </p:cNvPr>
          <p:cNvSpPr txBox="1"/>
          <p:nvPr/>
        </p:nvSpPr>
        <p:spPr>
          <a:xfrm>
            <a:off x="4932040" y="4869160"/>
            <a:ext cx="3600400" cy="74635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jaro: nízké koncentrace CO</a:t>
            </a:r>
            <a:r>
              <a:rPr lang="cs-CZ" sz="2000" b="1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díky</a:t>
            </a:r>
          </a:p>
          <a:p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intenzivní ventilaci během zimy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EC240A4A-8F5B-4D2B-96CB-B223DBFA19B4}"/>
              </a:ext>
            </a:extLst>
          </p:cNvPr>
          <p:cNvSpPr txBox="1"/>
          <p:nvPr/>
        </p:nvSpPr>
        <p:spPr>
          <a:xfrm>
            <a:off x="2627784" y="4941168"/>
            <a:ext cx="2160240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potlačení ventilací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="" xmlns:a16="http://schemas.microsoft.com/office/drawing/2014/main" id="{C3ADCEA3-636A-4C25-89D4-135E0D4C7547}"/>
              </a:ext>
            </a:extLst>
          </p:cNvPr>
          <p:cNvSpPr txBox="1"/>
          <p:nvPr/>
        </p:nvSpPr>
        <p:spPr>
          <a:xfrm>
            <a:off x="3347864" y="2524834"/>
            <a:ext cx="3096344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dominance přírodních toků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 descr="Autumn">
            <a:extLst>
              <a:ext uri="{FF2B5EF4-FFF2-40B4-BE49-F238E27FC236}">
                <a16:creationId xmlns="" xmlns:a16="http://schemas.microsoft.com/office/drawing/2014/main" id="{617C162C-86C7-4FF4-A948-6E9C6C495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992888" cy="471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61E6AD69-5C7E-4A28-BDAC-B612F8335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723474"/>
            <a:ext cx="6552728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Studie</a:t>
            </a:r>
            <a:r>
              <a:rPr lang="cs-CZ" altLang="cs-CZ" sz="4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1:</a:t>
            </a:r>
            <a:r>
              <a:rPr lang="cs-CZ" altLang="cs-CZ" sz="4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600" kern="0" dirty="0">
                <a:latin typeface="Calibri" panose="020F0502020204030204" pitchFamily="34" charset="0"/>
                <a:cs typeface="Calibri" panose="020F0502020204030204" pitchFamily="34" charset="0"/>
              </a:rPr>
              <a:t>vliv okolního CO</a:t>
            </a:r>
            <a:r>
              <a:rPr lang="cs-CZ" altLang="cs-CZ" sz="46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7ABA9EA0-64D8-41A3-9991-29E7626EA7D8}"/>
              </a:ext>
            </a:extLst>
          </p:cNvPr>
          <p:cNvSpPr txBox="1"/>
          <p:nvPr/>
        </p:nvSpPr>
        <p:spPr>
          <a:xfrm>
            <a:off x="4788024" y="4869160"/>
            <a:ext cx="3744416" cy="74635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podzim: hlubší pasáže = vyšší CO</a:t>
            </a:r>
            <a:r>
              <a:rPr lang="cs-CZ" sz="2000" b="1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>
              <a:spcAft>
                <a:spcPts val="300"/>
              </a:spcAft>
            </a:pPr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léta, vstupní pasáže = nízké CO</a:t>
            </a:r>
            <a:r>
              <a:rPr lang="cs-CZ" sz="2000" b="1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FFAEB47F-58FF-44FC-A273-6D33F96DF16A}"/>
              </a:ext>
            </a:extLst>
          </p:cNvPr>
          <p:cNvSpPr txBox="1"/>
          <p:nvPr/>
        </p:nvSpPr>
        <p:spPr>
          <a:xfrm>
            <a:off x="2699792" y="4077072"/>
            <a:ext cx="1296144" cy="1015663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přínos</a:t>
            </a:r>
            <a:r>
              <a:rPr lang="cs-CZ" sz="1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sz="2000" b="1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ctr"/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hlubších pasáží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54DBB69C-51E4-4899-8397-7906EA709928}"/>
              </a:ext>
            </a:extLst>
          </p:cNvPr>
          <p:cNvSpPr txBox="1"/>
          <p:nvPr/>
        </p:nvSpPr>
        <p:spPr>
          <a:xfrm>
            <a:off x="4067944" y="2708920"/>
            <a:ext cx="1512168" cy="1015663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přínos</a:t>
            </a:r>
            <a:r>
              <a:rPr lang="cs-CZ" sz="1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sz="2000" b="1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ctr"/>
            <a:r>
              <a:rPr lang="cs-CZ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 vstupních pasáží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Data_II">
            <a:extLst>
              <a:ext uri="{FF2B5EF4-FFF2-40B4-BE49-F238E27FC236}">
                <a16:creationId xmlns="" xmlns:a16="http://schemas.microsoft.com/office/drawing/2014/main" id="{1DD55EC4-42E9-4913-BD1F-D618BE05D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7401157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EC76E79F-0DBF-44D6-A156-ACD4DAE8095C}"/>
              </a:ext>
            </a:extLst>
          </p:cNvPr>
          <p:cNvSpPr txBox="1"/>
          <p:nvPr/>
        </p:nvSpPr>
        <p:spPr>
          <a:xfrm>
            <a:off x="5724128" y="2861935"/>
            <a:ext cx="2952328" cy="135421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Antr. toky:   3,5 x 10</a:t>
            </a:r>
            <a:r>
              <a:rPr lang="cs-CZ" sz="1800" b="1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mol s</a:t>
            </a:r>
            <a:r>
              <a:rPr lang="cs-CZ" sz="1800" b="1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</a:p>
          <a:p>
            <a:pPr>
              <a:spcAft>
                <a:spcPts val="400"/>
              </a:spcAft>
            </a:pPr>
            <a:r>
              <a:rPr lang="cs-CZ" sz="9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Adv. toky:   </a:t>
            </a:r>
            <a:r>
              <a:rPr lang="cs-CZ" sz="9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1,5 x 10</a:t>
            </a:r>
            <a:r>
              <a:rPr lang="cs-CZ" sz="1800" b="1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mol s</a:t>
            </a:r>
            <a:r>
              <a:rPr lang="cs-CZ" sz="1800" b="1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</a:p>
          <a:p>
            <a:pPr>
              <a:spcAft>
                <a:spcPts val="400"/>
              </a:spcAft>
            </a:pPr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Přír. toky:   </a:t>
            </a:r>
            <a:r>
              <a:rPr lang="cs-CZ" sz="1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6,7 x 10</a:t>
            </a:r>
            <a:r>
              <a:rPr lang="cs-CZ" sz="1800" b="1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mol s</a:t>
            </a:r>
            <a:r>
              <a:rPr lang="cs-CZ" sz="1800" b="1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endParaRPr lang="cs-CZ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Dif. toky:    </a:t>
            </a:r>
            <a:r>
              <a:rPr lang="cs-CZ" sz="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4,8 x 10</a:t>
            </a:r>
            <a:r>
              <a:rPr lang="cs-CZ" sz="1800" b="1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-8</a:t>
            </a:r>
            <a:r>
              <a:rPr lang="cs-CZ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mol s</a:t>
            </a:r>
            <a:r>
              <a:rPr lang="cs-CZ" sz="1800" b="1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endParaRPr lang="cs-CZ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68D28E9-B0A5-4ABC-AC12-58ED5C350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653787"/>
            <a:ext cx="62646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Studie 1: regrese dat</a:t>
            </a:r>
            <a:endParaRPr lang="cs-CZ" altLang="cs-CZ" sz="4800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3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Široké pruhy">
  <a:themeElements>
    <a:clrScheme name="Široké pruhy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Široké pruh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Široké pruhy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iroké pruhy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iroké pruhy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iroké pruhy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Designs\Široké pruhy.pot</Template>
  <TotalTime>7789</TotalTime>
  <Words>1456</Words>
  <Application>Microsoft Office PowerPoint</Application>
  <PresentationFormat>Předvádění na obrazovce (4:3)</PresentationFormat>
  <Paragraphs>207</Paragraphs>
  <Slides>23</Slides>
  <Notes>20</Notes>
  <HiddenSlides>0</HiddenSlides>
  <MMClips>23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5" baseType="lpstr">
      <vt:lpstr>Široké pruhy</vt:lpstr>
      <vt:lpstr>Equation.3</vt:lpstr>
      <vt:lpstr>Antropogenní ovlivnění jeskynního mikroklimatu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Vliv lidské aktivity</dc:title>
  <dc:creator>Slobodnik</dc:creator>
  <cp:lastModifiedBy>student</cp:lastModifiedBy>
  <cp:revision>422</cp:revision>
  <dcterms:created xsi:type="dcterms:W3CDTF">2007-11-01T09:08:37Z</dcterms:created>
  <dcterms:modified xsi:type="dcterms:W3CDTF">2021-04-10T15:40:52Z</dcterms:modified>
</cp:coreProperties>
</file>