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7" r:id="rId3"/>
    <p:sldId id="288" r:id="rId4"/>
    <p:sldId id="28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C8CF39-CDD0-4AFC-ADED-F679D657F48F}" v="1" dt="2020-02-27T14:15:59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18C8CF39-CDD0-4AFC-ADED-F679D657F48F}"/>
    <pc:docChg chg="modSld">
      <pc:chgData name="Vojtěch Wertich" userId="979c3f01-25ae-4c9e-a512-d63cb0df9f33" providerId="ADAL" clId="{18C8CF39-CDD0-4AFC-ADED-F679D657F48F}" dt="2020-02-27T14:16:03.500" v="3" actId="14100"/>
      <pc:docMkLst>
        <pc:docMk/>
      </pc:docMkLst>
      <pc:sldChg chg="modSp">
        <pc:chgData name="Vojtěch Wertich" userId="979c3f01-25ae-4c9e-a512-d63cb0df9f33" providerId="ADAL" clId="{18C8CF39-CDD0-4AFC-ADED-F679D657F48F}" dt="2020-02-27T14:16:03.500" v="3" actId="14100"/>
        <pc:sldMkLst>
          <pc:docMk/>
          <pc:sldMk cId="177518869" sldId="290"/>
        </pc:sldMkLst>
        <pc:picChg chg="mod">
          <ac:chgData name="Vojtěch Wertich" userId="979c3f01-25ae-4c9e-a512-d63cb0df9f33" providerId="ADAL" clId="{18C8CF39-CDD0-4AFC-ADED-F679D657F48F}" dt="2020-02-27T14:16:03.500" v="3" actId="14100"/>
          <ac:picMkLst>
            <pc:docMk/>
            <pc:sldMk cId="177518869" sldId="290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9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2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92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54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8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61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1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33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14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8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9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22108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4558" y="4941168"/>
            <a:ext cx="1787470" cy="7149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13464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Lekce: </a:t>
            </a:r>
          </a:p>
          <a:p>
            <a:pPr algn="l"/>
            <a:r>
              <a:rPr lang="cs-CZ" b="1" dirty="0" err="1">
                <a:solidFill>
                  <a:schemeClr val="tx1"/>
                </a:solidFill>
              </a:rPr>
              <a:t>Wolfpass</a:t>
            </a:r>
            <a:r>
              <a:rPr lang="cs-CZ" b="1" dirty="0">
                <a:solidFill>
                  <a:schemeClr val="tx1"/>
                </a:solidFill>
              </a:rPr>
              <a:t> - úvod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sp>
        <p:nvSpPr>
          <p:cNvPr id="12" name="Podnadpis 2"/>
          <p:cNvSpPr txBox="1">
            <a:spLocks/>
          </p:cNvSpPr>
          <p:nvPr/>
        </p:nvSpPr>
        <p:spPr>
          <a:xfrm>
            <a:off x="395536" y="6201786"/>
            <a:ext cx="3694018" cy="65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solidFill>
                  <a:schemeClr val="tx1"/>
                </a:solidFill>
              </a:rPr>
              <a:t>Realizováno v rámci projektu </a:t>
            </a:r>
            <a:r>
              <a:rPr lang="en-GB" sz="1200" b="1" dirty="0">
                <a:solidFill>
                  <a:schemeClr val="tx1"/>
                </a:solidFill>
              </a:rPr>
              <a:t>MUNI/FR/1282/2015</a:t>
            </a:r>
            <a:r>
              <a:rPr lang="cs-CZ" sz="1200" b="1" dirty="0">
                <a:solidFill>
                  <a:schemeClr val="tx1"/>
                </a:solidFill>
              </a:rPr>
              <a:t> – Podpora praktické výuky ložiskové geologie inovací tří volitelných předmětů 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5525"/>
            <a:ext cx="4202412" cy="31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30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Nový projekt – Wolf </a:t>
            </a:r>
            <a:r>
              <a:rPr lang="cs-CZ" dirty="0" err="1"/>
              <a:t>Pass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Data ve složce </a:t>
            </a:r>
            <a:r>
              <a:rPr lang="cs-CZ" i="1" dirty="0" err="1"/>
              <a:t>Sessions</a:t>
            </a:r>
            <a:r>
              <a:rPr lang="cs-CZ" i="1" dirty="0"/>
              <a:t>/Session 10–17 Wolf </a:t>
            </a:r>
            <a:r>
              <a:rPr lang="cs-CZ" i="1" dirty="0" err="1"/>
              <a:t>Pass</a:t>
            </a:r>
            <a:endParaRPr lang="cs-CZ" i="1" dirty="0"/>
          </a:p>
          <a:p>
            <a:pPr marL="285750" indent="-285750">
              <a:buFontTx/>
              <a:buChar char="-"/>
            </a:pPr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/>
              <a:t>Import topografických (LIDAR) bodů (</a:t>
            </a:r>
            <a:r>
              <a:rPr lang="cs-CZ" i="1" dirty="0" err="1"/>
              <a:t>Points</a:t>
            </a:r>
            <a:r>
              <a:rPr lang="cs-CZ" i="1" dirty="0"/>
              <a:t> </a:t>
            </a:r>
            <a:r>
              <a:rPr lang="cs-CZ" i="1" dirty="0">
                <a:latin typeface="Calibri" panose="020F0502020204030204" pitchFamily="34" charset="0"/>
              </a:rPr>
              <a:t>→ Import </a:t>
            </a:r>
            <a:r>
              <a:rPr lang="cs-CZ" i="1" dirty="0" err="1">
                <a:latin typeface="Calibri" panose="020F0502020204030204" pitchFamily="34" charset="0"/>
              </a:rPr>
              <a:t>Points</a:t>
            </a:r>
            <a:r>
              <a:rPr lang="cs-CZ" i="1" dirty="0">
                <a:latin typeface="Calibri" panose="020F0502020204030204" pitchFamily="34" charset="0"/>
              </a:rPr>
              <a:t> (adresář </a:t>
            </a:r>
            <a:r>
              <a:rPr lang="cs-CZ" i="1" dirty="0" err="1">
                <a:latin typeface="Calibri" panose="020F0502020204030204" pitchFamily="34" charset="0"/>
              </a:rPr>
              <a:t>Sessions</a:t>
            </a:r>
            <a:r>
              <a:rPr lang="cs-CZ" i="1" dirty="0">
                <a:latin typeface="Calibri" panose="020F0502020204030204" pitchFamily="34" charset="0"/>
              </a:rPr>
              <a:t>/11-17 Wolf </a:t>
            </a:r>
            <a:r>
              <a:rPr lang="cs-CZ" i="1" dirty="0" err="1">
                <a:latin typeface="Calibri" panose="020F0502020204030204" pitchFamily="34" charset="0"/>
              </a:rPr>
              <a:t>Pass</a:t>
            </a:r>
            <a:r>
              <a:rPr lang="cs-CZ" i="1" dirty="0">
                <a:latin typeface="Calibri" panose="020F0502020204030204" pitchFamily="34" charset="0"/>
              </a:rPr>
              <a:t>/12 </a:t>
            </a:r>
            <a:r>
              <a:rPr lang="cs-CZ" i="1" dirty="0" err="1">
                <a:latin typeface="Calibri" panose="020F0502020204030204" pitchFamily="34" charset="0"/>
              </a:rPr>
              <a:t>Drillholes</a:t>
            </a:r>
            <a:r>
              <a:rPr lang="cs-CZ" i="1" dirty="0">
                <a:latin typeface="Calibri" panose="020F0502020204030204" pitchFamily="34" charset="0"/>
              </a:rPr>
              <a:t> and </a:t>
            </a:r>
            <a:r>
              <a:rPr lang="cs-CZ" i="1" dirty="0" err="1">
                <a:latin typeface="Calibri" panose="020F0502020204030204" pitchFamily="34" charset="0"/>
              </a:rPr>
              <a:t>Topography</a:t>
            </a:r>
            <a:r>
              <a:rPr lang="cs-CZ" i="1" dirty="0">
                <a:latin typeface="Calibri" panose="020F0502020204030204" pitchFamily="34" charset="0"/>
              </a:rPr>
              <a:t>/</a:t>
            </a:r>
            <a:r>
              <a:rPr lang="cs-CZ" i="1" dirty="0" err="1">
                <a:latin typeface="Calibri" panose="020F0502020204030204" pitchFamily="34" charset="0"/>
              </a:rPr>
              <a:t>Topography</a:t>
            </a:r>
            <a:r>
              <a:rPr lang="cs-CZ" i="1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LIDAR_Topo</a:t>
            </a:r>
            <a:r>
              <a:rPr lang="cs-CZ" dirty="0"/>
              <a:t> (skoro 700 tis. bodů); </a:t>
            </a:r>
            <a:r>
              <a:rPr lang="cs-CZ" dirty="0" err="1"/>
              <a:t>Low_Quality_Topo</a:t>
            </a:r>
            <a:r>
              <a:rPr lang="cs-CZ" dirty="0"/>
              <a:t> (19 tis. bodů)</a:t>
            </a:r>
          </a:p>
          <a:p>
            <a:pPr marL="285750" indent="-285750">
              <a:buFontTx/>
              <a:buChar char="-"/>
            </a:pPr>
            <a:r>
              <a:rPr lang="cs-CZ" dirty="0"/>
              <a:t>Pokud bychom se snažili vytvořit topografii přímo z bodů, proces by byl velmi pomalý a náročný na výpočetní vlastnosti PC</a:t>
            </a:r>
          </a:p>
          <a:p>
            <a:pPr marL="285750" indent="-285750">
              <a:buFontTx/>
              <a:buChar char="-"/>
            </a:pPr>
            <a:r>
              <a:rPr lang="cs-CZ" dirty="0"/>
              <a:t>Proto použijeme jiný triangulační algoritmus - </a:t>
            </a:r>
            <a:r>
              <a:rPr lang="cs-CZ" dirty="0" err="1"/>
              <a:t>Meshes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Pracuje podobně jako standartní triangulace, ale máme možnost si nastavit mezní hodnotu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i="1" dirty="0" err="1"/>
              <a:t>Meshes</a:t>
            </a:r>
            <a:r>
              <a:rPr lang="cs-CZ" i="1" dirty="0"/>
              <a:t> </a:t>
            </a:r>
            <a:r>
              <a:rPr lang="cs-CZ" i="1" dirty="0">
                <a:latin typeface="Calibri" panose="020F0502020204030204" pitchFamily="34" charset="0"/>
              </a:rPr>
              <a:t>→ New </a:t>
            </a:r>
            <a:r>
              <a:rPr lang="cs-CZ" i="1" dirty="0" err="1">
                <a:latin typeface="Calibri" panose="020F0502020204030204" pitchFamily="34" charset="0"/>
              </a:rPr>
              <a:t>Triangulated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Mesh</a:t>
            </a:r>
            <a:r>
              <a:rPr lang="cs-CZ" i="1" dirty="0">
                <a:latin typeface="Calibri" panose="020F0502020204030204" pitchFamily="34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Points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277" y="3525116"/>
            <a:ext cx="3633333" cy="1800000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Wolfpass</a:t>
            </a:r>
            <a:r>
              <a:rPr lang="cs-CZ" sz="1400" b="1" dirty="0">
                <a:solidFill>
                  <a:schemeClr val="tx1"/>
                </a:solidFill>
              </a:rPr>
              <a:t> – úvod	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91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64390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i="1" dirty="0" err="1">
                <a:latin typeface="Calibri" panose="020F0502020204030204" pitchFamily="34" charset="0"/>
              </a:rPr>
              <a:t>Error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Threshold</a:t>
            </a:r>
            <a:r>
              <a:rPr lang="cs-CZ" dirty="0">
                <a:latin typeface="Calibri" panose="020F0502020204030204" pitchFamily="34" charset="0"/>
              </a:rPr>
              <a:t> – vyloučení bodů, např. pokud nastavíme hodnotu 0.5 a rozdíl mezi body bude méně než 0,5 m, jeden bod bude „vyloučen“ a do triangulace připadne bod „další“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Kompromis mezi přesností a výpočetním časem</a:t>
            </a: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U našeho projektu </a:t>
            </a:r>
            <a:r>
              <a:rPr lang="cs-CZ" i="1" dirty="0">
                <a:latin typeface="Calibri" panose="020F0502020204030204" pitchFamily="34" charset="0"/>
              </a:rPr>
              <a:t>Wolf </a:t>
            </a:r>
            <a:r>
              <a:rPr lang="cs-CZ" i="1" dirty="0" err="1">
                <a:latin typeface="Calibri" panose="020F0502020204030204" pitchFamily="34" charset="0"/>
              </a:rPr>
              <a:t>Pass</a:t>
            </a:r>
            <a:r>
              <a:rPr lang="cs-CZ" dirty="0">
                <a:latin typeface="Calibri" panose="020F0502020204030204" pitchFamily="34" charset="0"/>
              </a:rPr>
              <a:t> nastavíme hodnotu </a:t>
            </a:r>
            <a:r>
              <a:rPr lang="cs-CZ" i="1" dirty="0" err="1">
                <a:latin typeface="Calibri" panose="020F0502020204030204" pitchFamily="34" charset="0"/>
              </a:rPr>
              <a:t>error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threshold</a:t>
            </a:r>
            <a:r>
              <a:rPr lang="cs-CZ" dirty="0">
                <a:latin typeface="Calibri" panose="020F0502020204030204" pitchFamily="34" charset="0"/>
              </a:rPr>
              <a:t> na 0.1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Vytvoříme topografii z takto vytvořené plochy</a:t>
            </a:r>
          </a:p>
          <a:p>
            <a:pPr marL="285750" indent="-285750">
              <a:buFontTx/>
              <a:buChar char="-"/>
            </a:pPr>
            <a:r>
              <a:rPr lang="cs-CZ" i="1" dirty="0" err="1">
                <a:latin typeface="Calibri" panose="020F0502020204030204" pitchFamily="34" charset="0"/>
              </a:rPr>
              <a:t>Topographies</a:t>
            </a:r>
            <a:r>
              <a:rPr lang="cs-CZ" i="1" dirty="0">
                <a:latin typeface="Calibri" panose="020F0502020204030204" pitchFamily="34" charset="0"/>
              </a:rPr>
              <a:t> → New </a:t>
            </a:r>
            <a:r>
              <a:rPr lang="cs-CZ" i="1" dirty="0" err="1">
                <a:latin typeface="Calibri" panose="020F0502020204030204" pitchFamily="34" charset="0"/>
              </a:rPr>
              <a:t>Topography</a:t>
            </a:r>
            <a:r>
              <a:rPr lang="cs-CZ" i="1" dirty="0">
                <a:latin typeface="Calibri" panose="020F0502020204030204" pitchFamily="34" charset="0"/>
              </a:rPr>
              <a:t> →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Surface</a:t>
            </a:r>
            <a:endParaRPr lang="cs-CZ" i="1" dirty="0">
              <a:latin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92" y="540000"/>
            <a:ext cx="2181034" cy="288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486" y="3570177"/>
            <a:ext cx="3291840" cy="20452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29300" y="5777345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Vlevo </a:t>
            </a:r>
            <a:r>
              <a:rPr lang="cs-CZ" i="1" dirty="0" err="1"/>
              <a:t>error</a:t>
            </a:r>
            <a:r>
              <a:rPr lang="cs-CZ" i="1" dirty="0"/>
              <a:t> </a:t>
            </a:r>
            <a:r>
              <a:rPr lang="cs-CZ" i="1" dirty="0" err="1"/>
              <a:t>threshlold</a:t>
            </a:r>
            <a:r>
              <a:rPr lang="cs-CZ" dirty="0"/>
              <a:t> 0.1, vpravo bez aplikace </a:t>
            </a:r>
            <a:r>
              <a:rPr lang="cs-CZ" i="1" dirty="0" err="1"/>
              <a:t>error</a:t>
            </a:r>
            <a:r>
              <a:rPr lang="cs-CZ" i="1" dirty="0"/>
              <a:t> </a:t>
            </a:r>
            <a:r>
              <a:rPr lang="cs-CZ" i="1" dirty="0" err="1"/>
              <a:t>threshold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2" y="3864118"/>
            <a:ext cx="4400550" cy="1457325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6619009" y="2078182"/>
            <a:ext cx="696191" cy="540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Wolfpass</a:t>
            </a:r>
            <a:r>
              <a:rPr lang="cs-CZ" sz="1400" b="1" dirty="0">
                <a:solidFill>
                  <a:schemeClr val="tx1"/>
                </a:solidFill>
              </a:rPr>
              <a:t> – úvod	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463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2989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i="1" dirty="0">
                <a:latin typeface="Calibri" panose="020F0502020204030204" pitchFamily="34" charset="0"/>
              </a:rPr>
              <a:t>2D </a:t>
            </a:r>
            <a:r>
              <a:rPr lang="cs-CZ" i="1" dirty="0" err="1">
                <a:latin typeface="Calibri" panose="020F0502020204030204" pitchFamily="34" charset="0"/>
              </a:rPr>
              <a:t>grid</a:t>
            </a:r>
            <a:r>
              <a:rPr lang="cs-CZ" dirty="0">
                <a:latin typeface="Calibri" panose="020F0502020204030204" pitchFamily="34" charset="0"/>
              </a:rPr>
              <a:t> – </a:t>
            </a:r>
            <a:r>
              <a:rPr lang="cs-CZ" dirty="0" err="1">
                <a:latin typeface="Calibri" panose="020F0502020204030204" pitchFamily="34" charset="0"/>
              </a:rPr>
              <a:t>Leapfrog</a:t>
            </a:r>
            <a:r>
              <a:rPr lang="cs-CZ" dirty="0">
                <a:latin typeface="Calibri" panose="020F0502020204030204" pitchFamily="34" charset="0"/>
              </a:rPr>
              <a:t> umí pracovat s tzv. </a:t>
            </a:r>
            <a:r>
              <a:rPr lang="cs-CZ" dirty="0" err="1">
                <a:latin typeface="Calibri" panose="020F0502020204030204" pitchFamily="34" charset="0"/>
              </a:rPr>
              <a:t>gridama</a:t>
            </a:r>
            <a:r>
              <a:rPr lang="cs-CZ" dirty="0">
                <a:latin typeface="Calibri" panose="020F0502020204030204" pitchFamily="34" charset="0"/>
              </a:rPr>
              <a:t> - mřížky 2D bodů s určitou informací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Wolf </a:t>
            </a:r>
            <a:r>
              <a:rPr lang="cs-CZ" dirty="0" err="1">
                <a:latin typeface="Calibri" panose="020F0502020204030204" pitchFamily="34" charset="0"/>
              </a:rPr>
              <a:t>Pass</a:t>
            </a:r>
            <a:r>
              <a:rPr lang="cs-CZ" dirty="0">
                <a:latin typeface="Calibri" panose="020F0502020204030204" pitchFamily="34" charset="0"/>
              </a:rPr>
              <a:t>  - orientace, sklon svahu, nadmořská výška</a:t>
            </a:r>
          </a:p>
          <a:p>
            <a:pPr marL="285750" indent="-285750">
              <a:buFontTx/>
              <a:buChar char="-"/>
            </a:pPr>
            <a:r>
              <a:rPr lang="cs-CZ" i="1" dirty="0">
                <a:latin typeface="Calibri" panose="020F0502020204030204" pitchFamily="34" charset="0"/>
              </a:rPr>
              <a:t>GIS Data, … → Import 2D </a:t>
            </a:r>
            <a:r>
              <a:rPr lang="cs-CZ" i="1" dirty="0" err="1">
                <a:latin typeface="Calibri" panose="020F0502020204030204" pitchFamily="34" charset="0"/>
              </a:rPr>
              <a:t>Grid</a:t>
            </a:r>
            <a:r>
              <a:rPr lang="cs-CZ" i="1" dirty="0">
                <a:latin typeface="Calibri" panose="020F0502020204030204" pitchFamily="34" charset="0"/>
              </a:rPr>
              <a:t> → 12 </a:t>
            </a:r>
            <a:r>
              <a:rPr lang="cs-CZ" i="1" dirty="0" err="1">
                <a:latin typeface="Calibri" panose="020F0502020204030204" pitchFamily="34" charset="0"/>
              </a:rPr>
              <a:t>Drillholes</a:t>
            </a:r>
            <a:r>
              <a:rPr lang="cs-CZ" i="1" dirty="0">
                <a:latin typeface="Calibri" panose="020F0502020204030204" pitchFamily="34" charset="0"/>
              </a:rPr>
              <a:t> and </a:t>
            </a:r>
            <a:r>
              <a:rPr lang="cs-CZ" i="1" dirty="0" err="1">
                <a:latin typeface="Calibri" panose="020F0502020204030204" pitchFamily="34" charset="0"/>
              </a:rPr>
              <a:t>Topography</a:t>
            </a:r>
            <a:r>
              <a:rPr lang="cs-CZ" i="1" dirty="0">
                <a:latin typeface="Calibri" panose="020F0502020204030204" pitchFamily="34" charset="0"/>
              </a:rPr>
              <a:t> → 2D </a:t>
            </a:r>
            <a:r>
              <a:rPr lang="cs-CZ" i="1" dirty="0" err="1">
                <a:latin typeface="Calibri" panose="020F0502020204030204" pitchFamily="34" charset="0"/>
              </a:rPr>
              <a:t>Grid</a:t>
            </a:r>
            <a:endParaRPr lang="cs-CZ" i="1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Postupně naimportujeme všechny 3 soubory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„Mapy“ již jsou </a:t>
            </a:r>
            <a:r>
              <a:rPr lang="cs-CZ" dirty="0" err="1">
                <a:latin typeface="Calibri" panose="020F0502020204030204" pitchFamily="34" charset="0"/>
              </a:rPr>
              <a:t>referencované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Pokud si je prohlédneme ve scéně – </a:t>
            </a:r>
            <a:r>
              <a:rPr lang="cs-CZ" dirty="0" err="1">
                <a:latin typeface="Calibri" panose="020F0502020204030204" pitchFamily="34" charset="0"/>
              </a:rPr>
              <a:t>nadm</a:t>
            </a:r>
            <a:r>
              <a:rPr lang="cs-CZ" dirty="0">
                <a:latin typeface="Calibri" panose="020F0502020204030204" pitchFamily="34" charset="0"/>
              </a:rPr>
              <a:t>. výška 0 m</a:t>
            </a: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Pravý klik na jeden z 2D </a:t>
            </a:r>
            <a:r>
              <a:rPr lang="cs-CZ" dirty="0" err="1">
                <a:latin typeface="Calibri" panose="020F0502020204030204" pitchFamily="34" charset="0"/>
              </a:rPr>
              <a:t>gridů</a:t>
            </a:r>
            <a:r>
              <a:rPr lang="cs-CZ" dirty="0">
                <a:latin typeface="Calibri" panose="020F0502020204030204" pitchFamily="34" charset="0"/>
              </a:rPr>
              <a:t> → </a:t>
            </a:r>
            <a:r>
              <a:rPr lang="cs-CZ" i="1" dirty="0">
                <a:latin typeface="Calibri" panose="020F0502020204030204" pitchFamily="34" charset="0"/>
              </a:rPr>
              <a:t>Set </a:t>
            </a:r>
            <a:r>
              <a:rPr lang="cs-CZ" i="1" dirty="0" err="1">
                <a:latin typeface="Calibri" panose="020F0502020204030204" pitchFamily="34" charset="0"/>
              </a:rPr>
              <a:t>Elevation</a:t>
            </a:r>
            <a:endParaRPr lang="cs-CZ" dirty="0">
              <a:latin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</a:rPr>
              <a:t>→ </a:t>
            </a:r>
            <a:r>
              <a:rPr lang="cs-CZ" i="1" dirty="0" err="1">
                <a:latin typeface="Calibri" panose="020F0502020204030204" pitchFamily="34" charset="0"/>
              </a:rPr>
              <a:t>From</a:t>
            </a:r>
            <a:r>
              <a:rPr lang="cs-CZ" i="1" dirty="0">
                <a:latin typeface="Calibri" panose="020F0502020204030204" pitchFamily="34" charset="0"/>
              </a:rPr>
              <a:t> </a:t>
            </a:r>
            <a:r>
              <a:rPr lang="cs-CZ" i="1" dirty="0" err="1">
                <a:latin typeface="Calibri" panose="020F0502020204030204" pitchFamily="34" charset="0"/>
              </a:rPr>
              <a:t>Surface</a:t>
            </a:r>
            <a:r>
              <a:rPr lang="cs-CZ" i="1" dirty="0">
                <a:latin typeface="Calibri" panose="020F0502020204030204" pitchFamily="34" charset="0"/>
              </a:rPr>
              <a:t> (</a:t>
            </a:r>
            <a:r>
              <a:rPr lang="cs-CZ" i="1" dirty="0" err="1">
                <a:latin typeface="Calibri" panose="020F0502020204030204" pitchFamily="34" charset="0"/>
              </a:rPr>
              <a:t>Topography</a:t>
            </a:r>
            <a:r>
              <a:rPr lang="cs-CZ" i="1" dirty="0">
                <a:latin typeface="Calibri" panose="020F050202020403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Opakovat pro zbylé 2 </a:t>
            </a:r>
            <a:r>
              <a:rPr lang="cs-CZ" dirty="0" err="1">
                <a:latin typeface="Calibri" panose="020F0502020204030204" pitchFamily="34" charset="0"/>
              </a:rPr>
              <a:t>gridy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Import GIS dat – žíly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Hranice s podložím a nadložím žíly 1</a:t>
            </a:r>
          </a:p>
          <a:p>
            <a:pPr marL="285750" indent="-285750">
              <a:buFontTx/>
              <a:buChar char="-"/>
            </a:pPr>
            <a:r>
              <a:rPr lang="cs-CZ" i="1" dirty="0">
                <a:latin typeface="Calibri" panose="020F0502020204030204" pitchFamily="34" charset="0"/>
              </a:rPr>
              <a:t>GIS Data, … → Import </a:t>
            </a:r>
            <a:r>
              <a:rPr lang="cs-CZ" i="1" dirty="0" err="1">
                <a:latin typeface="Calibri" panose="020F0502020204030204" pitchFamily="34" charset="0"/>
              </a:rPr>
              <a:t>Vector</a:t>
            </a:r>
            <a:r>
              <a:rPr lang="cs-CZ" i="1" dirty="0">
                <a:latin typeface="Calibri" panose="020F0502020204030204" pitchFamily="34" charset="0"/>
              </a:rPr>
              <a:t> Data →</a:t>
            </a:r>
          </a:p>
          <a:p>
            <a:r>
              <a:rPr lang="cs-CZ" i="1" dirty="0">
                <a:latin typeface="Calibri" panose="020F0502020204030204" pitchFamily="34" charset="0"/>
              </a:rPr>
              <a:t>12 </a:t>
            </a:r>
            <a:r>
              <a:rPr lang="cs-CZ" i="1" dirty="0" err="1">
                <a:latin typeface="Calibri" panose="020F0502020204030204" pitchFamily="34" charset="0"/>
              </a:rPr>
              <a:t>Drillholes</a:t>
            </a:r>
            <a:r>
              <a:rPr lang="cs-CZ" i="1" dirty="0">
                <a:latin typeface="Calibri" panose="020F0502020204030204" pitchFamily="34" charset="0"/>
              </a:rPr>
              <a:t> and </a:t>
            </a:r>
            <a:r>
              <a:rPr lang="cs-CZ" i="1" dirty="0" err="1">
                <a:latin typeface="Calibri" panose="020F0502020204030204" pitchFamily="34" charset="0"/>
              </a:rPr>
              <a:t>Topography</a:t>
            </a:r>
            <a:r>
              <a:rPr lang="cs-CZ" i="1" dirty="0">
                <a:latin typeface="Calibri" panose="020F0502020204030204" pitchFamily="34" charset="0"/>
              </a:rPr>
              <a:t> → GIS Data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Calibri" panose="020F0502020204030204" pitchFamily="34" charset="0"/>
              </a:rPr>
              <a:t>Odškrtnout </a:t>
            </a:r>
            <a:r>
              <a:rPr lang="cs-CZ" i="1" dirty="0" err="1">
                <a:latin typeface="Calibri" panose="020F0502020204030204" pitchFamily="34" charset="0"/>
              </a:rPr>
              <a:t>Filter</a:t>
            </a:r>
            <a:r>
              <a:rPr lang="cs-CZ" i="1" dirty="0">
                <a:latin typeface="Calibri" panose="020F0502020204030204" pitchFamily="34" charset="0"/>
              </a:rPr>
              <a:t> Data</a:t>
            </a:r>
            <a:endParaRPr lang="cs-CZ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35" y="1464683"/>
            <a:ext cx="3571875" cy="17049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16" y="3263390"/>
            <a:ext cx="3724275" cy="1790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34" y="4645163"/>
            <a:ext cx="3495675" cy="203835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Wolfpass</a:t>
            </a:r>
            <a:r>
              <a:rPr lang="cs-CZ" sz="1400" b="1" dirty="0">
                <a:solidFill>
                  <a:schemeClr val="tx1"/>
                </a:solidFill>
              </a:rPr>
              <a:t> – úvod	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9" name="Skupina 8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48088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</TotalTime>
  <Words>396</Words>
  <Application>Microsoft Office PowerPoint</Application>
  <PresentationFormat>Předvádění na obrazovce (4:3)</PresentationFormat>
  <Paragraphs>44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GI231 3D modelování v programu Leapfrog Geo 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Premda</dc:creator>
  <cp:lastModifiedBy>Vojtěch Wertich</cp:lastModifiedBy>
  <cp:revision>120</cp:revision>
  <dcterms:created xsi:type="dcterms:W3CDTF">2016-01-17T10:06:38Z</dcterms:created>
  <dcterms:modified xsi:type="dcterms:W3CDTF">2020-02-27T14:16:05Z</dcterms:modified>
</cp:coreProperties>
</file>