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A0270-A6A1-4B5E-878F-2044D3D1D3F8}" v="1" dt="2020-02-27T14:20:1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798A0270-A6A1-4B5E-878F-2044D3D1D3F8}"/>
    <pc:docChg chg="modSld">
      <pc:chgData name="Vojtěch Wertich" userId="979c3f01-25ae-4c9e-a512-d63cb0df9f33" providerId="ADAL" clId="{798A0270-A6A1-4B5E-878F-2044D3D1D3F8}" dt="2020-02-27T14:20:18.994" v="2" actId="14100"/>
      <pc:docMkLst>
        <pc:docMk/>
      </pc:docMkLst>
      <pc:sldChg chg="modSp">
        <pc:chgData name="Vojtěch Wertich" userId="979c3f01-25ae-4c9e-a512-d63cb0df9f33" providerId="ADAL" clId="{798A0270-A6A1-4B5E-878F-2044D3D1D3F8}" dt="2020-02-27T14:20:18.994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798A0270-A6A1-4B5E-878F-2044D3D1D3F8}" dt="2020-02-27T14:20:18.994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.jpg"/><Relationship Id="rId7" Type="http://schemas.openxmlformats.org/officeDocument/2006/relationships/image" Target="../media/image2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547" y="4926562"/>
            <a:ext cx="1676890" cy="6707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Wolfpass: Interpolace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59569" t="9507" b="30704"/>
          <a:stretch/>
        </p:blipFill>
        <p:spPr>
          <a:xfrm>
            <a:off x="4427984" y="1268760"/>
            <a:ext cx="3888433" cy="32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Tranformace</a:t>
            </a:r>
            <a:r>
              <a:rPr lang="cs-CZ" altLang="cs-CZ" sz="3200" dirty="0">
                <a:latin typeface="Calibri" panose="020F0502020204030204" pitchFamily="34" charset="0"/>
              </a:rPr>
              <a:t> dat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t="22430" r="26753" b="13963"/>
          <a:stretch>
            <a:fillRect/>
          </a:stretch>
        </p:blipFill>
        <p:spPr bwMode="auto">
          <a:xfrm>
            <a:off x="4572000" y="1412875"/>
            <a:ext cx="4032250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3216" r="26440" b="14818"/>
          <a:stretch>
            <a:fillRect/>
          </a:stretch>
        </p:blipFill>
        <p:spPr bwMode="auto">
          <a:xfrm>
            <a:off x="179388" y="1412875"/>
            <a:ext cx="41052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387" y="5013176"/>
            <a:ext cx="41052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err="1"/>
              <a:t>Lognormální</a:t>
            </a:r>
            <a:r>
              <a:rPr lang="cs-CZ" altLang="cs-CZ" sz="1400" dirty="0"/>
              <a:t> rozdělení dat, histogram je nesymetrický – protažený na jednu stranu. Byla nastavena hodnota </a:t>
            </a:r>
            <a:r>
              <a:rPr lang="cs-CZ" altLang="cs-CZ" sz="1400" dirty="0" err="1"/>
              <a:t>Upper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bound</a:t>
            </a:r>
            <a:r>
              <a:rPr lang="cs-CZ" altLang="cs-CZ" sz="1400" dirty="0"/>
              <a:t> na 5 a všechny vyšší hodnoty tedy byly přepsány na 5. Počet sloupců histogramu byl nastaven na 125.</a:t>
            </a:r>
            <a:endParaRPr lang="en-US" altLang="cs-CZ" sz="1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72000" y="5085184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/>
              <a:t>Stejná data po logaritmické transformaci, histogram je symetrický a má tvar zvonu (Gaussovy křivky).</a:t>
            </a:r>
            <a:endParaRPr lang="en-US" altLang="cs-CZ" sz="14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308304" y="2060575"/>
            <a:ext cx="1151484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288" y="2060575"/>
            <a:ext cx="1223962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9750" y="2492375"/>
            <a:ext cx="1728788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203575" y="2492375"/>
            <a:ext cx="865188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268538" y="2636838"/>
            <a:ext cx="1582737" cy="1296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908175" y="1700213"/>
            <a:ext cx="719138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24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776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Úprava parametrů interpolace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Na první model je použita lineární interpolační funkce, která se ovšem není vhodná, změníme jí tedy na sférickou.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Je zde mnoho parametrů, kterými můžeme měnit tvar interpolační funkce a které mají zásadní vliv na výsledek.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Base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Nugget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Drift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5" t="23155" r="26796" b="13763"/>
          <a:stretch>
            <a:fillRect/>
          </a:stretch>
        </p:blipFill>
        <p:spPr bwMode="auto">
          <a:xfrm>
            <a:off x="3708028" y="2132856"/>
            <a:ext cx="4824412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605457" y="2780928"/>
            <a:ext cx="974655" cy="216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35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9775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Interpolační funkce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24744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Hodnotu interpolované veličiny v kterémkoliv místě počítáme ze známých hodnot v okolním prostoru, přičemž bližší body mají větší vliv.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Na obrázku je graf průběhu interpolační funkce v závislosti na vzdálenosti od známého bodu. Standardně funkce začíná v nule a limitně se blíží hodnotě </a:t>
            </a:r>
            <a:r>
              <a:rPr lang="cs-CZ" altLang="cs-CZ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, přičemž 96% této hodnoty dosáhne ve vzdálenosti Base </a:t>
            </a:r>
            <a:r>
              <a:rPr lang="cs-CZ" altLang="cs-CZ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Hodnota interpolační funkce poté určuje, jakou váhu má hodnota ve známém bodě na výslednou hodnotu v interpolovaném místě. Hodnota 0 značí 100% váhu (to ale může nastat jen ve vzdálenosti 0 od známého bodu) a hodnota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minimální váhu.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23079" r="26518" b="13947"/>
          <a:stretch>
            <a:fillRect/>
          </a:stretch>
        </p:blipFill>
        <p:spPr bwMode="auto">
          <a:xfrm>
            <a:off x="3794398" y="2945376"/>
            <a:ext cx="432117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254776" y="4277968"/>
            <a:ext cx="781720" cy="641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Base </a:t>
            </a:r>
            <a:r>
              <a:rPr lang="cs-CZ" altLang="cs-CZ" dirty="0" err="1"/>
              <a:t>Range</a:t>
            </a:r>
            <a:endParaRPr lang="en-US" altLang="cs-CZ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37410" y="4128866"/>
            <a:ext cx="5493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/>
              <a:t>Sill</a:t>
            </a:r>
            <a:endParaRPr lang="en-US" altLang="cs-CZ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95936" y="3681508"/>
            <a:ext cx="1439863" cy="3146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128516" y="4424374"/>
            <a:ext cx="2091605" cy="53463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128516" y="3838808"/>
            <a:ext cx="18002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4427983" y="4077071"/>
            <a:ext cx="3779033" cy="39174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6876255" y="4747217"/>
            <a:ext cx="1348333" cy="98603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38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59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Base </a:t>
            </a:r>
            <a:r>
              <a:rPr lang="cs-CZ" altLang="cs-CZ" sz="3200" dirty="0" err="1">
                <a:latin typeface="Calibri" panose="020F0502020204030204" pitchFamily="34" charset="0"/>
              </a:rPr>
              <a:t>Range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980529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Base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je vzdálenost, ve které hodnota interpolační funkce dosáhne 96% hodnoty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(maximální hodnoty). Jak je patrné i z grafu, dále již funkce téměř neroste a proto mají všechny body za touto vzdáleností přibližně stejný (a velmi malý) vliv na výsledek interpolace.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Base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by měla být přibližně 2 – 2,5 násobek vzdálenosti mezi vrty (můžeme jí chápat jako kontinuitu), pokud nastavíme příliš malou, ložisko mezi vrty se nepropojí a vznikne nám „spousta brambor“, pokud nastavíme příliš velkou, propojí se klidně několik nesouvisejících ložisek do jednoho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3864" b="52719"/>
          <a:stretch>
            <a:fillRect/>
          </a:stretch>
        </p:blipFill>
        <p:spPr bwMode="auto">
          <a:xfrm>
            <a:off x="4427538" y="2763838"/>
            <a:ext cx="4105275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48521" r="5666" b="1865"/>
          <a:stretch>
            <a:fillRect/>
          </a:stretch>
        </p:blipFill>
        <p:spPr bwMode="auto">
          <a:xfrm>
            <a:off x="4427538" y="4581525"/>
            <a:ext cx="41052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4196" y="5405502"/>
            <a:ext cx="3527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1200" dirty="0"/>
              <a:t>Ukázka vlivu nastavení Base </a:t>
            </a:r>
            <a:r>
              <a:rPr lang="cs-CZ" altLang="cs-CZ" sz="1200" dirty="0" err="1"/>
              <a:t>Range</a:t>
            </a:r>
            <a:r>
              <a:rPr lang="cs-CZ" altLang="cs-CZ" sz="1200" dirty="0"/>
              <a:t> od 1 do 30 na hodnotu v interpolovaném bodě x. Vzdálenost mezi vrty je asi 4. Hodnota v bodě x se mění od 0,24 po 7,33. Optimální je Base </a:t>
            </a:r>
            <a:r>
              <a:rPr lang="cs-CZ" altLang="cs-CZ" sz="1200" dirty="0" err="1"/>
              <a:t>Range</a:t>
            </a:r>
            <a:r>
              <a:rPr lang="cs-CZ" altLang="cs-CZ" sz="1200" dirty="0"/>
              <a:t> 8</a:t>
            </a:r>
            <a:endParaRPr lang="en-US" altLang="cs-CZ" sz="1200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288131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685382" y="2807146"/>
            <a:ext cx="766217" cy="1898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932040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20272" y="40375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904619" y="59155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092280" y="59387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2724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Sill</a:t>
            </a:r>
            <a:r>
              <a:rPr lang="cs-CZ" altLang="cs-CZ" sz="3200" dirty="0">
                <a:latin typeface="Calibri" panose="020F0502020204030204" pitchFamily="34" charset="0"/>
              </a:rPr>
              <a:t> a Nugget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052537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je maximální hodnota, kterou může interpolační funkce nabývat. Sama o sobě však nemá příliš význam, jelikož je to tvar interpolační funkce (určený poměrem mezi Nugget,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a Base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), který určuje výsledek interpolace a ne absolutní hodnota. Většinou odpovídá hodnotě Variance.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Pokud Nugget i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vynásobíme stejným číslem, tvar interpolační funkce se nezmění a výsledek bude stejný.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Nugget posune začátek interpolační funkce nahoru, takže nebude začínat v bodě </a:t>
            </a:r>
            <a:r>
              <a:rPr lang="en-US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0;0</a:t>
            </a:r>
            <a:r>
              <a:rPr lang="en-US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ale v bodě</a:t>
            </a:r>
            <a:r>
              <a:rPr lang="en-US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0;Nugget</a:t>
            </a:r>
            <a:r>
              <a:rPr lang="en-US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. Výsledkem bude, že při interpolaci bude brán větší ohled na okolní hodnoty a menší na bod velmi blízko. Tímto můžeme snížit vliv extrémně vysokých/nízkých hodnot, způsobených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např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chybou měření, heterogenitou ložiska apod.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Pro připomenutí: tyto hodnoty můžeme také upravit pomocí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clipping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logaritmic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transform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Zadává se jako % z hodnoty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Hodnota nugget závisí především na typu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ložicka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porphyry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gold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10-20%;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epithermal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gold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30-60%;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lode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gold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50-70% a na kvalitě vašich dat.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28043" r="28409" b="22025"/>
          <a:stretch>
            <a:fillRect/>
          </a:stretch>
        </p:blipFill>
        <p:spPr bwMode="auto">
          <a:xfrm>
            <a:off x="4427538" y="3573463"/>
            <a:ext cx="43211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8313" y="4149725"/>
            <a:ext cx="38163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1600" dirty="0"/>
              <a:t>Nugget počítáme jako % z hodnoty </a:t>
            </a:r>
            <a:r>
              <a:rPr lang="cs-CZ" altLang="cs-CZ" sz="1600" dirty="0" err="1"/>
              <a:t>Sill</a:t>
            </a:r>
            <a:r>
              <a:rPr lang="cs-CZ" altLang="cs-CZ" sz="1600" dirty="0"/>
              <a:t>, ale do tabulky se zadává jako absolutní hodnota. Musíme jej tedy předem spočítat. Na ukázce máme nastavený </a:t>
            </a:r>
            <a:r>
              <a:rPr lang="cs-CZ" altLang="cs-CZ" sz="1600" dirty="0" err="1"/>
              <a:t>Sill</a:t>
            </a:r>
            <a:r>
              <a:rPr lang="cs-CZ" altLang="cs-CZ" sz="1600" dirty="0"/>
              <a:t> 2,5 a pokud chceme mít nugget 10%, zadáme hodnotu 0,25, pokud bychom chtěli 15%, zadáme 0,375 atd.</a:t>
            </a:r>
            <a:endParaRPr lang="en-US" altLang="cs-CZ" sz="16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076825" y="4149725"/>
            <a:ext cx="1008063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076825" y="4581129"/>
            <a:ext cx="1008063" cy="2147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11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Drift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052513"/>
            <a:ext cx="5688012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Drift nám určuje, jak bude vypadat výsledek interpolace ve větší vzdálenosti od naměřených dat (za hodnotou Base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Můžeme nastavit 3 možnosti driftu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Constant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: výsledek se bude rovnat průměru všech dat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None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: Výsledek bude 0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Linear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: výsledek se bude lineárně zmenšovat (ve velké vzdálenosti můžeme dostat záporné hodnoty</a:t>
            </a: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113074"/>
            <a:ext cx="280828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33713"/>
            <a:ext cx="280828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280828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0968"/>
            <a:ext cx="3398838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36791" y="3351123"/>
            <a:ext cx="21609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1200" dirty="0"/>
              <a:t>Na obrázku máme opět stejná data a na obrázcích vpravo vidíme rozšířenou oblast, kde data nejsou.  Nejrozumnější vzhledem k našim datům je drift </a:t>
            </a:r>
            <a:r>
              <a:rPr lang="cs-CZ" altLang="cs-CZ" sz="1200" dirty="0" err="1"/>
              <a:t>None</a:t>
            </a:r>
            <a:r>
              <a:rPr lang="cs-CZ" altLang="cs-CZ" sz="1200" dirty="0"/>
              <a:t>.</a:t>
            </a:r>
            <a:endParaRPr lang="en-US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7934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53751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Alpha</a:t>
            </a:r>
            <a:r>
              <a:rPr lang="cs-CZ" altLang="cs-CZ" sz="3200" dirty="0">
                <a:latin typeface="Calibri" panose="020F0502020204030204" pitchFamily="34" charset="0"/>
              </a:rPr>
              <a:t> a </a:t>
            </a:r>
            <a:r>
              <a:rPr lang="cs-CZ" altLang="cs-CZ" sz="3200" dirty="0" err="1">
                <a:latin typeface="Calibri" panose="020F0502020204030204" pitchFamily="34" charset="0"/>
              </a:rPr>
              <a:t>Accuracy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908521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mírně mění tvar interpolační funkce, nízká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vytvoří funkci, která roste rychleji, než při vysoké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Je možné nastavit 3, 5, 7 a 9. Nejpřesnější je 9, ale rozdíly nejsou velké a výrazně roste doba výpočtu, můžeme proto nechat 3.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Accuracy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nemá smysl dávat vyšší, než je přesnost vašich dat. Velmi se prodlouží doba výpočtu a výsledek může být špatný.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Leapfrog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většinou sám určí správnou hodnotu, takže není třeba měnit.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9750" y="5373216"/>
            <a:ext cx="3527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1200" dirty="0"/>
              <a:t>Na obrázku vlevo máme opět stejná data, vpravo nahoře je ukázka tvaru funkce při různých </a:t>
            </a:r>
            <a:r>
              <a:rPr lang="cs-CZ" altLang="cs-CZ" sz="1200" dirty="0" err="1"/>
              <a:t>Alpha</a:t>
            </a:r>
            <a:r>
              <a:rPr lang="cs-CZ" altLang="cs-CZ" sz="1200" dirty="0"/>
              <a:t>. Vlevo dole vidíme pouze malé rozdíly při použití </a:t>
            </a:r>
            <a:r>
              <a:rPr lang="cs-CZ" altLang="cs-CZ" sz="1200" dirty="0" err="1"/>
              <a:t>alpha</a:t>
            </a:r>
            <a:r>
              <a:rPr lang="cs-CZ" altLang="cs-CZ" sz="1200" dirty="0"/>
              <a:t> 3 (hodnota je 7,05) a </a:t>
            </a:r>
            <a:r>
              <a:rPr lang="cs-CZ" altLang="cs-CZ" sz="1200" dirty="0" err="1"/>
              <a:t>Alpha</a:t>
            </a:r>
            <a:r>
              <a:rPr lang="cs-CZ" altLang="cs-CZ" sz="1200" dirty="0"/>
              <a:t> 9 (hodnota je 7,38).</a:t>
            </a:r>
            <a:endParaRPr lang="en-US" altLang="cs-CZ" sz="12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0" y="2691358"/>
            <a:ext cx="288131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23" y="2411773"/>
            <a:ext cx="295592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3600" b="2730"/>
          <a:stretch>
            <a:fillRect/>
          </a:stretch>
        </p:blipFill>
        <p:spPr bwMode="auto">
          <a:xfrm>
            <a:off x="4211638" y="4643438"/>
            <a:ext cx="47879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769162" y="61520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84691" y="61742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3314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Nastavení parametrů funkce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196752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Pro naše cvičení nastavíme: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Spheroidal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– 3;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– 1; Nugget – 0,15; Base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– 250; Drift –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None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Accuracy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– 0,01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9" t="22610" r="26962" b="15794"/>
          <a:stretch>
            <a:fillRect/>
          </a:stretch>
        </p:blipFill>
        <p:spPr bwMode="auto">
          <a:xfrm>
            <a:off x="2142382" y="1983147"/>
            <a:ext cx="4859235" cy="41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4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Nastavení hodnoty pro vytvoření povrchů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981075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Záložka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Isosurfaces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Volumes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Můžeme zde nastavit libovolné množství povrchů (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add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remove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), pojmenovat je, připsat (dvojklikem) k nim konkrétní hodnoty a rozlišení.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Rozlišení by mělo být ideálně stejné jako je délka sloučených intervalů (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compositing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lenght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), v našem případě 6 metrů. Jelikož by to ale trvalo dlouho, nastavíme 12.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Vytvoříme povrchy pro hodnoty 0,5; 0,75; 1; 1,25 a 1,5 a v záložce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Volumes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enclose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ponecháme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intervals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9910"/>
          <a:stretch>
            <a:fillRect/>
          </a:stretch>
        </p:blipFill>
        <p:spPr bwMode="auto">
          <a:xfrm>
            <a:off x="748879" y="2944759"/>
            <a:ext cx="7668468" cy="33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88876" y="3311238"/>
            <a:ext cx="1079500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89736" y="4457788"/>
            <a:ext cx="5048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12764" y="3621998"/>
            <a:ext cx="407107" cy="8357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Kopírování interpolantu a nastavení rozsahu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24744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Chceme vytvořit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, který bude počítat jen v rámci hranic Early Diorite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Nejdříve si původní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zkopírujeme (pravý klik a copy) a přejmenujeme na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Au_gpt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clipped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to Early Diorite“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Zkopírovaný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rozklikneme,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abychm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viděli složku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Boundary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“, klikneme pravým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New lateral extent  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rom model volume  Early Diorite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Rozsah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interpolantu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je nyní shodný s hranicemi Early Diorite a zároveň jsou nyní ignorována všechna data vně této hranice, takže budeme muset změnit parametry interpolační funkce.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18546"/>
          <a:stretch>
            <a:fillRect/>
          </a:stretch>
        </p:blipFill>
        <p:spPr bwMode="auto">
          <a:xfrm>
            <a:off x="269081" y="3128509"/>
            <a:ext cx="862806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Co je to interpolace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268561"/>
            <a:ext cx="489585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Interpolační funkce nám umožňuje vypočítat hodnotu nějakého číselného parametru v prostoru na základě znalosti hodnot tohoto parametru v různých bodech v prostoru okolo počítaného bodu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Jedná se vždy o odhad. Čím více bodů máme, tím je větší pravděpodobnost, že interpolovaná hodnota odpovídá realitě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Funkce pracuje tak, že přisuzuje větší váhu bodům, které jsou blíže a menší těm, které jsou dále od interpolovaného bodu.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Vypočítáme tedy pozici bodů, kde výsledek interpolace odpovídá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poža-dované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hodnotě (např. hodnotě zvoleného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cut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off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, nebo 1g/t Au...) tyto body v prostoru spojíme a získáme tak povrch (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isosurface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), ze kterého poté můžeme spočítat např. objem zásob atd.</a:t>
            </a:r>
            <a:endParaRPr lang="en-US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21" y="2204864"/>
            <a:ext cx="3558542" cy="32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940152" y="4712898"/>
            <a:ext cx="358775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372200" y="3933825"/>
            <a:ext cx="0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6588224" y="3933825"/>
            <a:ext cx="1368326" cy="71931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6501744" y="2997200"/>
            <a:ext cx="1599269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Přenastavení parametrů interpolační funkce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341438"/>
            <a:ext cx="8229600" cy="216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nastavíme na hodnotu „Variance“, podle toho dopočteme nugget, aby byl roven 15%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Sill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, Drift necháme na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None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17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 Strukturní trendy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339850"/>
            <a:ext cx="8280400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Podobně jako v případě modelování intruzí, můžeme do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interpolantu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přidat globální trend (definovaný nějakou rovinou). Kromě toho při modelování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interpolantů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nemusíme využít pouze jeden globální trend, ale můžeme přidat libovolné množství tzv. strukturních trendů, které jsou definované pomocí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 Velkou výhodou je fakt, že tyto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mohou mít v podstatě jakýkoliv tvar (různě zakřivené plochy, ne jen rovina jako v případě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global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trend).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Z našeho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interpolantu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si do scény dáme jen povrchy reprezentující dvě nejvyšší kovnatosti kvůli lepší přehlednosti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Podíváme se, jestli v modelu vidíme, že by bylo dobré těmito povrchy proložit nějakou plochu, aby se spojily (podobně jako když jsme modelovali intruzi, ovšem nyní můžeme použít i zakřivené plochy).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budeme vytvářet z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curved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Nejlepší je si tyto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nakreslit dopředu (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curved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polyline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, než budeme dělat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kreslíme vždy na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sliceru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 Musíme vytvořit alespoň 2, lépe však 3 čáry pro každou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, aby byla plocha dobře definovaná.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Těchto několik čar pro každou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mesh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však musí být jako jedna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 Když tedy dokončíme jednu čáru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uložíme jí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ukončíme editor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zrušíme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slicer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řízneme model jinde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dáme znovu editovat a kreslíme další čáru.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Vytvoříme 2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: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Vertical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trend“ a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dipping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trend“.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1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26977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Výsledek kreslení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polylines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124397"/>
            <a:ext cx="82296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>
                <a:latin typeface="Calibri" panose="020F0502020204030204" pitchFamily="34" charset="0"/>
              </a:rPr>
              <a:t>Zeleně je v obrázku </a:t>
            </a:r>
            <a:r>
              <a:rPr lang="cs-CZ" altLang="cs-CZ" sz="1600" dirty="0" err="1">
                <a:latin typeface="Calibri" panose="020F0502020204030204" pitchFamily="34" charset="0"/>
              </a:rPr>
              <a:t>polyline</a:t>
            </a:r>
            <a:r>
              <a:rPr lang="cs-CZ" altLang="cs-CZ" sz="1600" dirty="0">
                <a:latin typeface="Calibri" panose="020F0502020204030204" pitchFamily="34" charset="0"/>
              </a:rPr>
              <a:t> (skládající se ze 3 čar) „</a:t>
            </a:r>
            <a:r>
              <a:rPr lang="cs-CZ" altLang="cs-CZ" sz="1600" dirty="0" err="1">
                <a:latin typeface="Calibri" panose="020F0502020204030204" pitchFamily="34" charset="0"/>
              </a:rPr>
              <a:t>vertical</a:t>
            </a:r>
            <a:r>
              <a:rPr lang="cs-CZ" altLang="cs-CZ" sz="1600" dirty="0">
                <a:latin typeface="Calibri" panose="020F0502020204030204" pitchFamily="34" charset="0"/>
              </a:rPr>
              <a:t> trend“, která bude později definovat plochu (</a:t>
            </a:r>
            <a:r>
              <a:rPr lang="cs-CZ" altLang="cs-CZ" sz="1600" dirty="0" err="1">
                <a:latin typeface="Calibri" panose="020F0502020204030204" pitchFamily="34" charset="0"/>
              </a:rPr>
              <a:t>mesh</a:t>
            </a:r>
            <a:r>
              <a:rPr lang="cs-CZ" altLang="cs-CZ" sz="1600" dirty="0">
                <a:latin typeface="Calibri" panose="020F0502020204030204" pitchFamily="34" charset="0"/>
              </a:rPr>
              <a:t>) jednoho strukturního trendu. Analogicky pro modrou </a:t>
            </a:r>
            <a:r>
              <a:rPr lang="cs-CZ" altLang="cs-CZ" sz="1600" dirty="0" err="1">
                <a:latin typeface="Calibri" panose="020F0502020204030204" pitchFamily="34" charset="0"/>
              </a:rPr>
              <a:t>polyline</a:t>
            </a:r>
            <a:r>
              <a:rPr lang="cs-CZ" altLang="cs-CZ" sz="1600" dirty="0">
                <a:latin typeface="Calibri" panose="020F0502020204030204" pitchFamily="34" charset="0"/>
              </a:rPr>
              <a:t> „</a:t>
            </a:r>
            <a:r>
              <a:rPr lang="cs-CZ" altLang="cs-CZ" sz="1600" dirty="0" err="1">
                <a:latin typeface="Calibri" panose="020F0502020204030204" pitchFamily="34" charset="0"/>
              </a:rPr>
              <a:t>Dipping</a:t>
            </a:r>
            <a:r>
              <a:rPr lang="cs-CZ" altLang="cs-CZ" sz="1600" dirty="0">
                <a:latin typeface="Calibri" panose="020F0502020204030204" pitchFamily="34" charset="0"/>
              </a:rPr>
              <a:t> trend“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r="26062" b="7854"/>
          <a:stretch>
            <a:fillRect/>
          </a:stretch>
        </p:blipFill>
        <p:spPr bwMode="auto">
          <a:xfrm>
            <a:off x="1555305" y="1988840"/>
            <a:ext cx="6033389" cy="41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0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Vytváření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196752"/>
            <a:ext cx="82296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err="1">
                <a:latin typeface="Calibri" panose="020F0502020204030204" pitchFamily="34" charset="0"/>
              </a:rPr>
              <a:t>Meshes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New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mesh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From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Curved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Polyline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extent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necháme,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resolution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třeba 20 (není až tak důležité)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OK 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polyline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from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existing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curved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polyline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OK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latin typeface="Calibri" panose="020F0502020204030204" pitchFamily="34" charset="0"/>
                <a:sym typeface="Wingdings" panose="05000000000000000000" pitchFamily="2" charset="2"/>
              </a:rPr>
              <a:t> výsledek viz obrázek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r="7857" b="7387"/>
          <a:stretch>
            <a:fillRect/>
          </a:stretch>
        </p:blipFill>
        <p:spPr bwMode="auto">
          <a:xfrm>
            <a:off x="867440" y="2176186"/>
            <a:ext cx="7409119" cy="41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3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Vytváření strukturního trendu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8312" y="1339850"/>
            <a:ext cx="3217069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1400" dirty="0" err="1">
                <a:latin typeface="Calibri" panose="020F0502020204030204" pitchFamily="34" charset="0"/>
              </a:rPr>
              <a:t>Structural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</a:rPr>
              <a:t>trends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  <a:r>
              <a:rPr lang="en-US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New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structural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trend</a:t>
            </a:r>
          </a:p>
          <a:p>
            <a:pPr algn="just">
              <a:lnSpc>
                <a:spcPct val="80000"/>
              </a:lnSpc>
            </a:pP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Můžeme nastavit 3 typy trendu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200" dirty="0">
                <a:latin typeface="Calibri" panose="020F0502020204030204" pitchFamily="34" charset="0"/>
              </a:rPr>
              <a:t>Non </a:t>
            </a:r>
            <a:r>
              <a:rPr lang="cs-CZ" altLang="cs-CZ" sz="1200" dirty="0" err="1">
                <a:latin typeface="Calibri" panose="020F0502020204030204" pitchFamily="34" charset="0"/>
              </a:rPr>
              <a:t>decayng</a:t>
            </a:r>
            <a:r>
              <a:rPr lang="cs-CZ" altLang="cs-CZ" sz="1200" dirty="0">
                <a:latin typeface="Calibri" panose="020F0502020204030204" pitchFamily="34" charset="0"/>
              </a:rPr>
              <a:t>: Strukturní trend bude všude stejně silný bez ohledu na vzdálenost od </a:t>
            </a:r>
            <a:r>
              <a:rPr lang="cs-CZ" altLang="cs-CZ" sz="1200" dirty="0" err="1">
                <a:latin typeface="Calibri" panose="020F0502020204030204" pitchFamily="34" charset="0"/>
              </a:rPr>
              <a:t>Meshe</a:t>
            </a:r>
            <a:r>
              <a:rPr lang="cs-CZ" altLang="cs-CZ" sz="1200" dirty="0">
                <a:latin typeface="Calibri" panose="020F0502020204030204" pitchFamily="34" charset="0"/>
              </a:rPr>
              <a:t>, která jej definuje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200" dirty="0" err="1">
                <a:latin typeface="Calibri" panose="020F0502020204030204" pitchFamily="34" charset="0"/>
              </a:rPr>
              <a:t>Blending</a:t>
            </a:r>
            <a:r>
              <a:rPr lang="cs-CZ" altLang="cs-CZ" sz="1200" dirty="0">
                <a:latin typeface="Calibri" panose="020F0502020204030204" pitchFamily="34" charset="0"/>
              </a:rPr>
              <a:t>: Interpoluje strukturní trend v každém bodě podle vzdálenosti od jednotlivých </a:t>
            </a:r>
            <a:r>
              <a:rPr lang="cs-CZ" altLang="cs-CZ" sz="1200" dirty="0" err="1">
                <a:latin typeface="Calibri" panose="020F0502020204030204" pitchFamily="34" charset="0"/>
              </a:rPr>
              <a:t>Meshes</a:t>
            </a:r>
            <a:endParaRPr lang="cs-CZ" altLang="cs-CZ" sz="1200" dirty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cs-CZ" altLang="cs-CZ" sz="1200" dirty="0" err="1">
                <a:latin typeface="Calibri" panose="020F0502020204030204" pitchFamily="34" charset="0"/>
              </a:rPr>
              <a:t>Strongest</a:t>
            </a:r>
            <a:r>
              <a:rPr lang="cs-CZ" altLang="cs-CZ" sz="1200" dirty="0"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</a:rPr>
              <a:t>along</a:t>
            </a:r>
            <a:r>
              <a:rPr lang="cs-CZ" altLang="cs-CZ" sz="1200" dirty="0"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</a:rPr>
              <a:t>Meshes</a:t>
            </a:r>
            <a:r>
              <a:rPr lang="cs-CZ" altLang="cs-CZ" sz="1200" dirty="0">
                <a:latin typeface="Calibri" panose="020F0502020204030204" pitchFamily="34" charset="0"/>
              </a:rPr>
              <a:t>: Strukturní trend je nejsilnější přímo na </a:t>
            </a:r>
            <a:r>
              <a:rPr lang="cs-CZ" altLang="cs-CZ" sz="1200" dirty="0" err="1">
                <a:latin typeface="Calibri" panose="020F0502020204030204" pitchFamily="34" charset="0"/>
              </a:rPr>
              <a:t>Mesh</a:t>
            </a:r>
            <a:r>
              <a:rPr lang="cs-CZ" altLang="cs-CZ" sz="1200" dirty="0">
                <a:latin typeface="Calibri" panose="020F0502020204030204" pitchFamily="34" charset="0"/>
              </a:rPr>
              <a:t> a lineárně klesá až na vzdálenost </a:t>
            </a:r>
            <a:r>
              <a:rPr lang="cs-CZ" altLang="cs-CZ" sz="1200" dirty="0" err="1">
                <a:latin typeface="Calibri" panose="020F0502020204030204" pitchFamily="34" charset="0"/>
              </a:rPr>
              <a:t>Range</a:t>
            </a:r>
            <a:r>
              <a:rPr lang="cs-CZ" altLang="cs-CZ" sz="1200" dirty="0">
                <a:latin typeface="Calibri" panose="020F0502020204030204" pitchFamily="34" charset="0"/>
              </a:rPr>
              <a:t> (kolmo k ploše), kde se ztrácí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200" dirty="0">
                <a:latin typeface="Calibri" panose="020F0502020204030204" pitchFamily="34" charset="0"/>
              </a:rPr>
              <a:t>Použijeme </a:t>
            </a:r>
            <a:r>
              <a:rPr lang="cs-CZ" altLang="cs-CZ" sz="1200" dirty="0" err="1">
                <a:latin typeface="Calibri" panose="020F0502020204030204" pitchFamily="34" charset="0"/>
              </a:rPr>
              <a:t>Strongest</a:t>
            </a:r>
            <a:r>
              <a:rPr lang="cs-CZ" altLang="cs-CZ" sz="1200" dirty="0"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</a:rPr>
              <a:t>along</a:t>
            </a:r>
            <a:r>
              <a:rPr lang="cs-CZ" altLang="cs-CZ" sz="1200" dirty="0"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</a:rPr>
              <a:t>Meshes</a:t>
            </a:r>
            <a:endParaRPr lang="cs-CZ" altLang="cs-CZ" sz="1200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1400" dirty="0" err="1">
                <a:latin typeface="Calibri" panose="020F0502020204030204" pitchFamily="34" charset="0"/>
              </a:rPr>
              <a:t>Strength</a:t>
            </a:r>
            <a:r>
              <a:rPr lang="cs-CZ" altLang="cs-CZ" sz="1400" dirty="0">
                <a:latin typeface="Calibri" panose="020F0502020204030204" pitchFamily="34" charset="0"/>
              </a:rPr>
              <a:t> udává jak silný trend je, tedy jak moc se model přednostně „roztáhne“ v ploše strukturního trendu. Například </a:t>
            </a:r>
            <a:r>
              <a:rPr lang="cs-CZ" altLang="cs-CZ" sz="1400" dirty="0" err="1">
                <a:latin typeface="Calibri" panose="020F0502020204030204" pitchFamily="34" charset="0"/>
              </a:rPr>
              <a:t>strength</a:t>
            </a:r>
            <a:r>
              <a:rPr lang="cs-CZ" altLang="cs-CZ" sz="1400" dirty="0">
                <a:latin typeface="Calibri" panose="020F0502020204030204" pitchFamily="34" charset="0"/>
              </a:rPr>
              <a:t> 5 odpovídá elipsoid </a:t>
            </a:r>
            <a:r>
              <a:rPr lang="cs-CZ" altLang="cs-CZ" sz="1400" dirty="0" err="1">
                <a:latin typeface="Calibri" panose="020F0502020204030204" pitchFamily="34" charset="0"/>
              </a:rPr>
              <a:t>ratios</a:t>
            </a:r>
            <a:r>
              <a:rPr lang="cs-CZ" altLang="cs-CZ" sz="1400" dirty="0">
                <a:latin typeface="Calibri" panose="020F0502020204030204" pitchFamily="34" charset="0"/>
              </a:rPr>
              <a:t> 5:5:1 v případě modelování intruzí</a:t>
            </a:r>
          </a:p>
          <a:p>
            <a:pPr algn="just">
              <a:lnSpc>
                <a:spcPct val="80000"/>
              </a:lnSpc>
            </a:pPr>
            <a:r>
              <a:rPr lang="cs-CZ" altLang="cs-CZ" sz="1400" dirty="0" err="1">
                <a:latin typeface="Calibri" panose="020F0502020204030204" pitchFamily="34" charset="0"/>
              </a:rPr>
              <a:t>Range</a:t>
            </a:r>
            <a:r>
              <a:rPr lang="cs-CZ" altLang="cs-CZ" sz="1400" dirty="0">
                <a:latin typeface="Calibri" panose="020F0502020204030204" pitchFamily="34" charset="0"/>
              </a:rPr>
              <a:t> udává kolmou vzdálenost od plochy, kde má tato plocha na strukturní trend vliv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6" t="16241" r="37178" b="30527"/>
          <a:stretch>
            <a:fillRect/>
          </a:stretch>
        </p:blipFill>
        <p:spPr bwMode="auto">
          <a:xfrm>
            <a:off x="3897313" y="1341438"/>
            <a:ext cx="46355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211638" y="2492375"/>
            <a:ext cx="1873250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284663" y="4868863"/>
            <a:ext cx="792162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219700" y="3357563"/>
            <a:ext cx="1081088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8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3417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Vytváření strukturního trendu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528" y="1339850"/>
            <a:ext cx="295116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800" dirty="0">
                <a:latin typeface="Calibri" panose="020F0502020204030204" pitchFamily="34" charset="0"/>
              </a:rPr>
              <a:t>Když si dáme </a:t>
            </a:r>
            <a:r>
              <a:rPr lang="cs-CZ" altLang="cs-CZ" sz="1800" dirty="0" err="1">
                <a:latin typeface="Calibri" panose="020F0502020204030204" pitchFamily="34" charset="0"/>
              </a:rPr>
              <a:t>structural</a:t>
            </a:r>
            <a:r>
              <a:rPr lang="cs-CZ" altLang="cs-CZ" sz="1800" dirty="0">
                <a:latin typeface="Calibri" panose="020F0502020204030204" pitchFamily="34" charset="0"/>
              </a:rPr>
              <a:t> trend do scény, vidíme, že se vytvořily elipsoidy anizotropie</a:t>
            </a:r>
          </a:p>
          <a:p>
            <a:pPr algn="just"/>
            <a:r>
              <a:rPr lang="cs-CZ" altLang="cs-CZ" sz="1800" dirty="0">
                <a:latin typeface="Calibri" panose="020F0502020204030204" pitchFamily="34" charset="0"/>
              </a:rPr>
              <a:t>Jejich orientace udává směr trendu, velikost pak jeho intensitu</a:t>
            </a:r>
          </a:p>
          <a:p>
            <a:pPr algn="just"/>
            <a:r>
              <a:rPr lang="cs-CZ" altLang="cs-CZ" sz="1800" dirty="0">
                <a:latin typeface="Calibri" panose="020F0502020204030204" pitchFamily="34" charset="0"/>
              </a:rPr>
              <a:t>Ty které jsou dál od ploch </a:t>
            </a:r>
            <a:r>
              <a:rPr lang="cs-CZ" altLang="cs-CZ" sz="1800" dirty="0" err="1">
                <a:latin typeface="Calibri" panose="020F0502020204030204" pitchFamily="34" charset="0"/>
              </a:rPr>
              <a:t>Meshes</a:t>
            </a:r>
            <a:r>
              <a:rPr lang="cs-CZ" altLang="cs-CZ" sz="1800" dirty="0">
                <a:latin typeface="Calibri" panose="020F0502020204030204" pitchFamily="34" charset="0"/>
              </a:rPr>
              <a:t> jsou menší a žádný není dále než 100 m (naše hodnota </a:t>
            </a:r>
            <a:r>
              <a:rPr lang="cs-CZ" altLang="cs-CZ" sz="1800" dirty="0" err="1">
                <a:latin typeface="Calibri" panose="020F0502020204030204" pitchFamily="34" charset="0"/>
              </a:rPr>
              <a:t>range</a:t>
            </a:r>
            <a:r>
              <a:rPr lang="cs-CZ" altLang="cs-CZ" sz="1800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1147" r="32220" b="9106"/>
          <a:stretch>
            <a:fillRect/>
          </a:stretch>
        </p:blipFill>
        <p:spPr bwMode="auto">
          <a:xfrm>
            <a:off x="3553198" y="1339850"/>
            <a:ext cx="4896320" cy="48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6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Vložení strukturního trendu do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interpolantu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124397"/>
            <a:ext cx="82296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Nejdříve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latin typeface="Calibri" panose="020F0502020204030204" pitchFamily="34" charset="0"/>
              </a:rPr>
              <a:t> zkopírujeme a přejmenujeme na: „</a:t>
            </a:r>
            <a:r>
              <a:rPr lang="cs-CZ" altLang="cs-CZ" sz="1600" dirty="0" err="1">
                <a:latin typeface="Calibri" panose="020F0502020204030204" pitchFamily="34" charset="0"/>
              </a:rPr>
              <a:t>AU_gpt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clipped</a:t>
            </a:r>
            <a:r>
              <a:rPr lang="cs-CZ" altLang="cs-CZ" sz="1600" dirty="0">
                <a:latin typeface="Calibri" panose="020F0502020204030204" pitchFamily="34" charset="0"/>
              </a:rPr>
              <a:t> to Early Diorite </a:t>
            </a:r>
            <a:r>
              <a:rPr lang="cs-CZ" altLang="cs-CZ" sz="1600" dirty="0" err="1">
                <a:latin typeface="Calibri" panose="020F0502020204030204" pitchFamily="34" charset="0"/>
              </a:rPr>
              <a:t>Structural</a:t>
            </a:r>
            <a:r>
              <a:rPr lang="cs-CZ" altLang="cs-CZ" sz="1600" dirty="0">
                <a:latin typeface="Calibri" panose="020F0502020204030204" pitchFamily="34" charset="0"/>
              </a:rPr>
              <a:t> Trend“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Ve zkopírovaném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interpolantu</a:t>
            </a:r>
            <a:r>
              <a:rPr lang="cs-CZ" altLang="cs-CZ" sz="1600" dirty="0">
                <a:latin typeface="Calibri" panose="020F0502020204030204" pitchFamily="34" charset="0"/>
              </a:rPr>
              <a:t> v záložce Trend zatrhneme </a:t>
            </a:r>
            <a:r>
              <a:rPr lang="cs-CZ" altLang="cs-CZ" sz="1600" dirty="0" err="1">
                <a:latin typeface="Calibri" panose="020F0502020204030204" pitchFamily="34" charset="0"/>
              </a:rPr>
              <a:t>Structural</a:t>
            </a:r>
            <a:r>
              <a:rPr lang="cs-CZ" altLang="cs-CZ" sz="1600" dirty="0">
                <a:latin typeface="Calibri" panose="020F0502020204030204" pitchFamily="34" charset="0"/>
              </a:rPr>
              <a:t> trend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r="26976" b="22127"/>
          <a:stretch>
            <a:fillRect/>
          </a:stretch>
        </p:blipFill>
        <p:spPr bwMode="auto">
          <a:xfrm>
            <a:off x="825500" y="2127274"/>
            <a:ext cx="763428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51920" y="4037830"/>
            <a:ext cx="2880320" cy="61530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25759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Manuální úprava povrchů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908372"/>
            <a:ext cx="82296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Pokud se nám tvar povrchu nelíbí, můžeme jej upravit ručně pomocí </a:t>
            </a:r>
            <a:r>
              <a:rPr lang="cs-CZ" altLang="cs-CZ" sz="1600" dirty="0" err="1">
                <a:latin typeface="Calibri" panose="020F0502020204030204" pitchFamily="34" charset="0"/>
              </a:rPr>
              <a:t>polylines</a:t>
            </a:r>
            <a:endParaRPr lang="cs-CZ" altLang="cs-CZ" sz="1600" dirty="0">
              <a:latin typeface="Calibri" panose="020F0502020204030204" pitchFamily="34" charset="0"/>
            </a:endParaRP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Rozklikneme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latin typeface="Calibri" panose="020F0502020204030204" pitchFamily="34" charset="0"/>
              </a:rPr>
              <a:t>, abychom viděli jeho hodnoty a dáme New </a:t>
            </a:r>
            <a:r>
              <a:rPr lang="cs-CZ" altLang="cs-CZ" sz="1600" dirty="0" err="1">
                <a:latin typeface="Calibri" panose="020F0502020204030204" pitchFamily="34" charset="0"/>
              </a:rPr>
              <a:t>Contour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Polyline</a:t>
            </a:r>
            <a:r>
              <a:rPr lang="cs-CZ" altLang="cs-CZ" sz="1600" dirty="0">
                <a:latin typeface="Calibri" panose="020F0502020204030204" pitchFamily="34" charset="0"/>
              </a:rPr>
              <a:t>, pak můžeme nastavit, jakou hodnotu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interpolantu</a:t>
            </a:r>
            <a:r>
              <a:rPr lang="cs-CZ" altLang="cs-CZ" sz="1600" dirty="0">
                <a:latin typeface="Calibri" panose="020F0502020204030204" pitchFamily="34" charset="0"/>
              </a:rPr>
              <a:t> má naše čára představovat (nastavíme hodnotu nějakého povrchu, který chceme editovat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Model si řízneme a nějaký povrch zeditujeme (pozor, </a:t>
            </a:r>
            <a:r>
              <a:rPr lang="cs-CZ" altLang="cs-CZ" sz="1600" dirty="0" err="1">
                <a:latin typeface="Calibri" panose="020F0502020204030204" pitchFamily="34" charset="0"/>
              </a:rPr>
              <a:t>polylines</a:t>
            </a:r>
            <a:r>
              <a:rPr lang="cs-CZ" altLang="cs-CZ" sz="1600" dirty="0">
                <a:latin typeface="Calibri" panose="020F0502020204030204" pitchFamily="34" charset="0"/>
              </a:rPr>
              <a:t> nesmí být v rozporu s vrtnými daty, jinak vyjde nesmysl)</a:t>
            </a:r>
          </a:p>
          <a:p>
            <a:pPr algn="just"/>
            <a:endParaRPr lang="cs-CZ" altLang="cs-CZ" sz="1600" dirty="0">
              <a:latin typeface="Calibri" panose="020F050202020403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7706"/>
          <a:stretch>
            <a:fillRect/>
          </a:stretch>
        </p:blipFill>
        <p:spPr bwMode="auto">
          <a:xfrm>
            <a:off x="1078917" y="2614338"/>
            <a:ext cx="7008391" cy="357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372200" y="5445224"/>
            <a:ext cx="647700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Výsledek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t="10738" r="41986" b="37054"/>
          <a:stretch>
            <a:fillRect/>
          </a:stretch>
        </p:blipFill>
        <p:spPr bwMode="auto">
          <a:xfrm>
            <a:off x="457200" y="1320236"/>
            <a:ext cx="3575050" cy="476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11749" r="33965" b="7246"/>
          <a:stretch>
            <a:fillRect/>
          </a:stretch>
        </p:blipFill>
        <p:spPr bwMode="auto">
          <a:xfrm>
            <a:off x="4922666" y="1326091"/>
            <a:ext cx="3730995" cy="476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067944" y="3284984"/>
            <a:ext cx="75577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00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Statistika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0825" y="1512837"/>
            <a:ext cx="4249167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400" dirty="0">
                <a:latin typeface="Calibri" panose="020F0502020204030204" pitchFamily="34" charset="0"/>
              </a:rPr>
              <a:t>Až máme </a:t>
            </a:r>
            <a:r>
              <a:rPr lang="cs-CZ" altLang="cs-CZ" sz="14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400" dirty="0">
                <a:latin typeface="Calibri" panose="020F0502020204030204" pitchFamily="34" charset="0"/>
              </a:rPr>
              <a:t> namodelovaný, můžeme si zobrazit jeho charakteristiky</a:t>
            </a:r>
          </a:p>
          <a:p>
            <a:pPr algn="just"/>
            <a:r>
              <a:rPr lang="cs-CZ" altLang="cs-CZ" sz="1400" dirty="0">
                <a:latin typeface="Calibri" panose="020F0502020204030204" pitchFamily="34" charset="0"/>
              </a:rPr>
              <a:t>Klikneme na </a:t>
            </a:r>
            <a:r>
              <a:rPr lang="cs-CZ" altLang="cs-CZ" sz="14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400" dirty="0">
                <a:latin typeface="Calibri" panose="020F0502020204030204" pitchFamily="34" charset="0"/>
              </a:rPr>
              <a:t> pravým tlačítkem </a:t>
            </a:r>
            <a:r>
              <a:rPr lang="en-US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 properties  statistics</a:t>
            </a:r>
          </a:p>
          <a:p>
            <a:pPr algn="just"/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Několik charakteristik:</a:t>
            </a:r>
          </a:p>
          <a:p>
            <a:pPr lvl="1" algn="just"/>
            <a:r>
              <a:rPr lang="en-US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Interval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: ukazuje hodnoty, které jsme zadali do intervalů</a:t>
            </a:r>
          </a:p>
          <a:p>
            <a:pPr lvl="1" algn="just"/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Interval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: ukazuje objem intervalu (v jednotkách)</a:t>
            </a:r>
          </a:p>
          <a:p>
            <a:pPr lvl="1" algn="just"/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Value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: průměrná hodnota v rámci intervalu – je to pouze aritmetický průměr horní a dolní hranice. U okrajových intervalů, které mají jen jednu hranici se bere právě tato (viz obrázek). Pokud chceme větší přesnost můžeme zvýšit počet intervalů</a:t>
            </a:r>
          </a:p>
          <a:p>
            <a:pPr lvl="1" algn="just"/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Units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: Interval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násobený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value</a:t>
            </a:r>
            <a:r>
              <a:rPr lang="cs-CZ" altLang="cs-CZ" sz="1400" dirty="0">
                <a:latin typeface="Calibri" panose="020F0502020204030204" pitchFamily="34" charset="0"/>
                <a:sym typeface="Wingdings" panose="05000000000000000000" pitchFamily="2" charset="2"/>
              </a:rPr>
              <a:t> (pokud máme objem v metrech a koncentraci v g/t, musíme údaj ještě vynásobit hustotou a dostaneme počet gramů</a:t>
            </a:r>
          </a:p>
          <a:p>
            <a:pPr lvl="1"/>
            <a:endParaRPr lang="cs-CZ" altLang="cs-CZ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cs-CZ" altLang="cs-CZ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1" t="24683" r="23412" b="20018"/>
          <a:stretch>
            <a:fillRect/>
          </a:stretch>
        </p:blipFill>
        <p:spPr bwMode="auto">
          <a:xfrm>
            <a:off x="4657426" y="1647652"/>
            <a:ext cx="4287475" cy="37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660232" y="1988840"/>
            <a:ext cx="504056" cy="3077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Lineární a sférická interpolační funkce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V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Leapfrogu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jsou dva typy interpolačních funkcí</a:t>
            </a:r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Lineární (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linear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 - u této funkce míra závislosti klesá lineárně, tedy například dvakrát vzdálenější bod bude mít poloviční váhu, než bod dvakrát bližší. </a:t>
            </a:r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Sférická (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spherical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 – graf této funkce není přímka, ale připomíná svým tvarem logaritmus. Vliv na výsledek interpolace tedy neklesá lineárně a od určité vzdálenosti (kde se funkce asymptoticky blíží své limitě) již tyto hodnoty nemají vliv. </a:t>
            </a:r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U většiny typů ložisek, která jsou nějak prostorově omezená (vázaná na nějakou žílu, vrstvu, intruzi) a nevyznívají postupně „do nekonečna“ se používá sférická interpolační funkce.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212976"/>
            <a:ext cx="4183063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12976"/>
            <a:ext cx="4148138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64678" y="588251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/>
              <a:t>Linear</a:t>
            </a:r>
            <a:r>
              <a:rPr lang="cs-CZ" altLang="cs-CZ" dirty="0"/>
              <a:t> </a:t>
            </a:r>
            <a:r>
              <a:rPr lang="cs-CZ" altLang="cs-CZ" dirty="0" err="1"/>
              <a:t>interpolant</a:t>
            </a:r>
            <a:endParaRPr lang="en-US" altLang="cs-CZ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64163" y="5877272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Spherical interpolant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4116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Indicator</a:t>
            </a: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interpolant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8313" y="981075"/>
            <a:ext cx="820737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600" dirty="0" err="1">
                <a:latin typeface="Calibri" panose="020F0502020204030204" pitchFamily="34" charset="0"/>
              </a:rPr>
              <a:t>Indicator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latin typeface="Calibri" panose="020F0502020204030204" pitchFamily="34" charset="0"/>
              </a:rPr>
              <a:t> funguje na stejném principu jako klasický, ovšem počítá pouze s hodnotami 0 a 1.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Zvolíme si nějakou konkrétní hodnotu (zpravidla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) a hodnotu ISO </a:t>
            </a:r>
            <a:r>
              <a:rPr lang="cs-CZ" altLang="cs-CZ" sz="1600" dirty="0" err="1">
                <a:latin typeface="Calibri" panose="020F0502020204030204" pitchFamily="34" charset="0"/>
              </a:rPr>
              <a:t>value</a:t>
            </a:r>
            <a:r>
              <a:rPr lang="cs-CZ" altLang="cs-CZ" sz="1600" dirty="0">
                <a:latin typeface="Calibri" panose="020F0502020204030204" pitchFamily="34" charset="0"/>
              </a:rPr>
              <a:t> (pravděpodobnost).</a:t>
            </a:r>
          </a:p>
          <a:p>
            <a:pPr algn="just"/>
            <a:r>
              <a:rPr lang="cs-CZ" altLang="cs-CZ" sz="1600" dirty="0" err="1">
                <a:latin typeface="Calibri" panose="020F0502020204030204" pitchFamily="34" charset="0"/>
              </a:rPr>
              <a:t>Interpolant</a:t>
            </a:r>
            <a:r>
              <a:rPr lang="cs-CZ" altLang="cs-CZ" sz="1600" dirty="0">
                <a:latin typeface="Calibri" panose="020F0502020204030204" pitchFamily="34" charset="0"/>
              </a:rPr>
              <a:t> vytvoří povrch, který rozdělí model na 2 části : vyšší než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 a nižší než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. Hodnota </a:t>
            </a:r>
            <a:r>
              <a:rPr lang="cs-CZ" altLang="cs-CZ" sz="1600" dirty="0" err="1">
                <a:latin typeface="Calibri" panose="020F0502020204030204" pitchFamily="34" charset="0"/>
              </a:rPr>
              <a:t>iso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value</a:t>
            </a:r>
            <a:r>
              <a:rPr lang="cs-CZ" altLang="cs-CZ" sz="1600" dirty="0">
                <a:latin typeface="Calibri" panose="020F0502020204030204" pitchFamily="34" charset="0"/>
              </a:rPr>
              <a:t> (můžeme nastavit od 0,1 do 0,9 v krocích po 0,1) representuje pravděpodobnost, že body uvnitř vzniklého povrchu jsou skutečně vyšší, než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cs-CZ" altLang="cs-CZ" sz="1600" dirty="0" err="1">
                <a:latin typeface="Calibri" panose="020F0502020204030204" pitchFamily="34" charset="0"/>
              </a:rPr>
              <a:t>Interpolants</a:t>
            </a:r>
            <a:r>
              <a:rPr lang="en-US" altLang="cs-CZ" sz="1600" dirty="0">
                <a:latin typeface="Calibri" panose="020F0502020204030204" pitchFamily="34" charset="0"/>
              </a:rPr>
              <a:t> </a:t>
            </a:r>
            <a:r>
              <a:rPr lang="en-US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new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indicator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interpolant</a:t>
            </a:r>
            <a:endParaRPr lang="cs-CZ" altLang="cs-CZ" sz="1600" dirty="0">
              <a:latin typeface="Calibri" panose="020F0502020204030204" pitchFamily="34" charset="0"/>
            </a:endParaRP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Nastavíme: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 na 0,6; </a:t>
            </a:r>
            <a:r>
              <a:rPr lang="cs-CZ" altLang="cs-CZ" sz="1600" dirty="0" err="1">
                <a:latin typeface="Calibri" panose="020F0502020204030204" pitchFamily="34" charset="0"/>
              </a:rPr>
              <a:t>iso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</a:rPr>
              <a:t>value</a:t>
            </a:r>
            <a:r>
              <a:rPr lang="cs-CZ" altLang="cs-CZ" sz="1600" dirty="0">
                <a:latin typeface="Calibri" panose="020F0502020204030204" pitchFamily="34" charset="0"/>
              </a:rPr>
              <a:t> 0,6, </a:t>
            </a:r>
            <a:r>
              <a:rPr lang="cs-CZ" altLang="cs-CZ" sz="1600" dirty="0" err="1">
                <a:latin typeface="Calibri" panose="020F0502020204030204" pitchFamily="34" charset="0"/>
              </a:rPr>
              <a:t>compositing</a:t>
            </a:r>
            <a:r>
              <a:rPr lang="cs-CZ" altLang="cs-CZ" sz="1600" dirty="0">
                <a:latin typeface="Calibri" panose="020F0502020204030204" pitchFamily="34" charset="0"/>
              </a:rPr>
              <a:t> stejně jako náš model pro zlato (6; 100%).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Necháme spočítat a pak podobně jako v předchozím modelu upravíme parametry interpolační funkce (</a:t>
            </a:r>
            <a:r>
              <a:rPr lang="cs-CZ" altLang="cs-CZ" sz="1600" dirty="0" err="1">
                <a:latin typeface="Calibri" panose="020F0502020204030204" pitchFamily="34" charset="0"/>
              </a:rPr>
              <a:t>sill</a:t>
            </a:r>
            <a:r>
              <a:rPr lang="cs-CZ" altLang="cs-CZ" sz="1600" dirty="0">
                <a:latin typeface="Calibri" panose="020F0502020204030204" pitchFamily="34" charset="0"/>
              </a:rPr>
              <a:t> 0,25; base </a:t>
            </a:r>
            <a:r>
              <a:rPr lang="cs-CZ" altLang="cs-CZ" sz="1600" dirty="0" err="1">
                <a:latin typeface="Calibri" panose="020F0502020204030204" pitchFamily="34" charset="0"/>
              </a:rPr>
              <a:t>range</a:t>
            </a:r>
            <a:r>
              <a:rPr lang="cs-CZ" altLang="cs-CZ" sz="1600" dirty="0">
                <a:latin typeface="Calibri" panose="020F0502020204030204" pitchFamily="34" charset="0"/>
              </a:rPr>
              <a:t> 250; drift </a:t>
            </a:r>
            <a:r>
              <a:rPr lang="cs-CZ" altLang="cs-CZ" sz="1600" dirty="0" err="1">
                <a:latin typeface="Calibri" panose="020F0502020204030204" pitchFamily="34" charset="0"/>
              </a:rPr>
              <a:t>none</a:t>
            </a:r>
            <a:r>
              <a:rPr lang="cs-CZ" altLang="cs-CZ" sz="1600" dirty="0">
                <a:latin typeface="Calibri" panose="020F0502020204030204" pitchFamily="34" charset="0"/>
              </a:rPr>
              <a:t>; </a:t>
            </a:r>
            <a:r>
              <a:rPr lang="cs-CZ" altLang="cs-CZ" sz="1600" dirty="0" err="1">
                <a:latin typeface="Calibri" panose="020F0502020204030204" pitchFamily="34" charset="0"/>
              </a:rPr>
              <a:t>alpha</a:t>
            </a:r>
            <a:r>
              <a:rPr lang="cs-CZ" altLang="cs-CZ" sz="1600" dirty="0">
                <a:latin typeface="Calibri" panose="020F0502020204030204" pitchFamily="34" charset="0"/>
              </a:rPr>
              <a:t> 3 a nugget 15% hodnoty </a:t>
            </a:r>
            <a:r>
              <a:rPr lang="cs-CZ" altLang="cs-CZ" sz="1600" dirty="0" err="1">
                <a:latin typeface="Calibri" panose="020F0502020204030204" pitchFamily="34" charset="0"/>
              </a:rPr>
              <a:t>sill</a:t>
            </a:r>
            <a:r>
              <a:rPr lang="cs-CZ" altLang="cs-CZ" sz="1600" dirty="0">
                <a:latin typeface="Calibri" panose="020F0502020204030204" pitchFamily="34" charset="0"/>
              </a:rPr>
              <a:t>) a přidáme stejný strukturní trend. 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V záložce </a:t>
            </a:r>
            <a:r>
              <a:rPr lang="cs-CZ" altLang="cs-CZ" sz="1600" dirty="0" err="1">
                <a:latin typeface="Calibri" panose="020F0502020204030204" pitchFamily="34" charset="0"/>
              </a:rPr>
              <a:t>Volumes</a:t>
            </a:r>
            <a:r>
              <a:rPr lang="cs-CZ" altLang="cs-CZ" sz="1600" dirty="0">
                <a:latin typeface="Calibri" panose="020F0502020204030204" pitchFamily="34" charset="0"/>
              </a:rPr>
              <a:t> můžeme nastavit, aby model ignoroval objemy menší, než určitá hranice (které by se nevyplatilo těžit)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Výsledek pak můžeme použít například jako hranici modelu zásob (abychom modelovali jen tam, kde je kovnatost vyšší, než </a:t>
            </a:r>
            <a:r>
              <a:rPr lang="cs-CZ" altLang="cs-CZ" sz="1600" dirty="0" err="1">
                <a:latin typeface="Calibri" panose="020F0502020204030204" pitchFamily="34" charset="0"/>
              </a:rPr>
              <a:t>cut-off</a:t>
            </a:r>
            <a:r>
              <a:rPr lang="cs-CZ" altLang="cs-CZ" sz="1600" dirty="0">
                <a:latin typeface="Calibri" panose="020F0502020204030204" pitchFamily="34" charset="0"/>
              </a:rPr>
              <a:t>).</a:t>
            </a:r>
          </a:p>
          <a:p>
            <a:endParaRPr lang="cs-CZ" altLang="cs-CZ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58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Vytváření spojených intervalů</a:t>
            </a:r>
            <a:endParaRPr lang="en-US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981075"/>
            <a:ext cx="820737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Spojování intervalů (</a:t>
            </a:r>
            <a:r>
              <a:rPr lang="cs-CZ" altLang="cs-CZ" sz="1600" dirty="0" err="1">
                <a:latin typeface="Calibri" panose="020F0502020204030204" pitchFamily="34" charset="0"/>
              </a:rPr>
              <a:t>compositioning</a:t>
            </a:r>
            <a:r>
              <a:rPr lang="cs-CZ" altLang="cs-CZ" sz="1600" dirty="0">
                <a:latin typeface="Calibri" panose="020F0502020204030204" pitchFamily="34" charset="0"/>
              </a:rPr>
              <a:t>) můžeme udělat také přímo z vrtných dat.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</a:rPr>
              <a:t>Pod </a:t>
            </a:r>
            <a:r>
              <a:rPr lang="cs-CZ" altLang="cs-CZ" sz="1600" dirty="0" err="1">
                <a:latin typeface="Calibri" panose="020F0502020204030204" pitchFamily="34" charset="0"/>
              </a:rPr>
              <a:t>drillholes</a:t>
            </a:r>
            <a:r>
              <a:rPr lang="cs-CZ" altLang="cs-CZ" sz="1600" dirty="0">
                <a:latin typeface="Calibri" panose="020F0502020204030204" pitchFamily="34" charset="0"/>
              </a:rPr>
              <a:t> je složka </a:t>
            </a:r>
            <a:r>
              <a:rPr lang="cs-CZ" altLang="cs-CZ" sz="1600" dirty="0" err="1">
                <a:latin typeface="Calibri" panose="020F0502020204030204" pitchFamily="34" charset="0"/>
              </a:rPr>
              <a:t>composites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  <a:r>
              <a:rPr lang="en-US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cs-CZ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  <a:sym typeface="Wingdings" panose="05000000000000000000" pitchFamily="2" charset="2"/>
              </a:rPr>
              <a:t>numeric</a:t>
            </a:r>
            <a:r>
              <a:rPr lang="cs-CZ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600" dirty="0" err="1">
                <a:latin typeface="Calibri" panose="020F0502020204030204" pitchFamily="34" charset="0"/>
                <a:sym typeface="Wingdings" panose="05000000000000000000" pitchFamily="2" charset="2"/>
              </a:rPr>
              <a:t>composite</a:t>
            </a:r>
            <a:r>
              <a:rPr lang="cs-CZ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cs-CZ" altLang="cs-CZ" sz="1600" dirty="0">
                <a:latin typeface="Calibri" panose="020F0502020204030204" pitchFamily="34" charset="0"/>
                <a:sym typeface="Wingdings" panose="05000000000000000000" pitchFamily="2" charset="2"/>
              </a:rPr>
              <a:t>Máme 3 záložky</a:t>
            </a:r>
          </a:p>
          <a:p>
            <a:pPr lvl="1" algn="just"/>
            <a:r>
              <a:rPr lang="cs-CZ" altLang="cs-CZ" sz="1400" dirty="0" err="1">
                <a:latin typeface="Calibri" panose="020F0502020204030204" pitchFamily="34" charset="0"/>
              </a:rPr>
              <a:t>Compositoning</a:t>
            </a:r>
            <a:r>
              <a:rPr lang="cs-CZ" altLang="cs-CZ" sz="1400" dirty="0">
                <a:latin typeface="Calibri" panose="020F0502020204030204" pitchFamily="34" charset="0"/>
              </a:rPr>
              <a:t>: zde postupujeme stejně jako v případě našeho </a:t>
            </a:r>
            <a:r>
              <a:rPr lang="cs-CZ" altLang="cs-CZ" sz="1400" dirty="0" err="1">
                <a:latin typeface="Calibri" panose="020F0502020204030204" pitchFamily="34" charset="0"/>
              </a:rPr>
              <a:t>interpolantu</a:t>
            </a:r>
            <a:r>
              <a:rPr lang="cs-CZ" altLang="cs-CZ" sz="1400" dirty="0">
                <a:latin typeface="Calibri" panose="020F0502020204030204" pitchFamily="34" charset="0"/>
              </a:rPr>
              <a:t> (6; 100%)</a:t>
            </a:r>
          </a:p>
          <a:p>
            <a:pPr lvl="1" algn="just"/>
            <a:r>
              <a:rPr lang="cs-CZ" altLang="cs-CZ" sz="1400" dirty="0">
                <a:latin typeface="Calibri" panose="020F0502020204030204" pitchFamily="34" charset="0"/>
              </a:rPr>
              <a:t>Region: můžeme zvolit, jestli vytvoříme intervaly pro celé vrty, nebo jen pro určité litologie. Zvolíme </a:t>
            </a:r>
            <a:r>
              <a:rPr lang="cs-CZ" altLang="cs-CZ" sz="1400" dirty="0" err="1">
                <a:latin typeface="Calibri" panose="020F0502020204030204" pitchFamily="34" charset="0"/>
              </a:rPr>
              <a:t>grouped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</a:rPr>
              <a:t>lith</a:t>
            </a:r>
            <a:r>
              <a:rPr lang="cs-CZ" altLang="cs-CZ" sz="1400" dirty="0">
                <a:latin typeface="Calibri" panose="020F0502020204030204" pitchFamily="34" charset="0"/>
              </a:rPr>
              <a:t> a zde všechny litologie, kromě </a:t>
            </a:r>
            <a:r>
              <a:rPr lang="cs-CZ" altLang="cs-CZ" sz="1400" dirty="0" err="1">
                <a:latin typeface="Calibri" panose="020F0502020204030204" pitchFamily="34" charset="0"/>
              </a:rPr>
              <a:t>dacitu</a:t>
            </a:r>
            <a:endParaRPr lang="cs-CZ" altLang="cs-CZ" sz="1400" dirty="0">
              <a:latin typeface="Calibri" panose="020F0502020204030204" pitchFamily="34" charset="0"/>
            </a:endParaRPr>
          </a:p>
          <a:p>
            <a:pPr lvl="1" algn="just"/>
            <a:r>
              <a:rPr lang="cs-CZ" altLang="cs-CZ" sz="1400" dirty="0">
                <a:latin typeface="Calibri" panose="020F0502020204030204" pitchFamily="34" charset="0"/>
              </a:rPr>
              <a:t>Output </a:t>
            </a:r>
            <a:r>
              <a:rPr lang="cs-CZ" altLang="cs-CZ" sz="1400" dirty="0" err="1">
                <a:latin typeface="Calibri" panose="020F0502020204030204" pitchFamily="34" charset="0"/>
              </a:rPr>
              <a:t>columns</a:t>
            </a:r>
            <a:r>
              <a:rPr lang="cs-CZ" altLang="cs-CZ" sz="1400" dirty="0">
                <a:latin typeface="Calibri" panose="020F0502020204030204" pitchFamily="34" charset="0"/>
              </a:rPr>
              <a:t>: zde zvolíme </a:t>
            </a:r>
            <a:r>
              <a:rPr lang="cs-CZ" altLang="cs-CZ" sz="1400" dirty="0" err="1">
                <a:latin typeface="Calibri" panose="020F0502020204030204" pitchFamily="34" charset="0"/>
              </a:rPr>
              <a:t>Au_gpt</a:t>
            </a:r>
            <a:r>
              <a:rPr lang="cs-CZ" altLang="cs-CZ" sz="1400" dirty="0">
                <a:latin typeface="Calibri" panose="020F0502020204030204" pitchFamily="34" charset="0"/>
              </a:rPr>
              <a:t> a </a:t>
            </a:r>
            <a:r>
              <a:rPr lang="cs-CZ" altLang="cs-CZ" sz="1400" dirty="0" err="1">
                <a:latin typeface="Calibri" panose="020F0502020204030204" pitchFamily="34" charset="0"/>
              </a:rPr>
              <a:t>Cu_pct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</a:p>
          <a:p>
            <a:endParaRPr lang="cs-CZ" altLang="cs-CZ" sz="1800" dirty="0">
              <a:latin typeface="Calibri" panose="020F050202020403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r="28091" b="9503"/>
          <a:stretch>
            <a:fillRect/>
          </a:stretch>
        </p:blipFill>
        <p:spPr bwMode="auto">
          <a:xfrm>
            <a:off x="3669220" y="2918832"/>
            <a:ext cx="5151252" cy="33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588224" y="3573016"/>
            <a:ext cx="720080" cy="21488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796136" y="2918831"/>
            <a:ext cx="1368152" cy="2221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3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Merged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err="1">
                <a:latin typeface="Calibri" panose="020F0502020204030204" pitchFamily="34" charset="0"/>
              </a:rPr>
              <a:t>tables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Dobrý způsob, jak rychle zjistit, jestli spolu nějaké parametry souvisí (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např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hornina a obsah kovu), je vytvořit si sloučenou tabulku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merged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table“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Drillholes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new merged table  </a:t>
            </a:r>
            <a:r>
              <a:rPr lang="en-US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chceme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á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 </a:t>
            </a:r>
            <a:r>
              <a:rPr lang="en-US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dohromad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y všechny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assay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tables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společně s ROCK a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Grouped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Lith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r="20859" b="23271"/>
          <a:stretch>
            <a:fillRect/>
          </a:stretch>
        </p:blipFill>
        <p:spPr bwMode="auto">
          <a:xfrm>
            <a:off x="1115616" y="2492897"/>
            <a:ext cx="7596584" cy="37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91880" y="2888022"/>
            <a:ext cx="1295400" cy="75700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01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Zobrazení merged table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>
                <a:solidFill>
                  <a:schemeClr val="tx1"/>
                </a:solidFill>
                <a:latin typeface="Calibri" panose="020F0502020204030204" pitchFamily="34" charset="0"/>
              </a:rPr>
              <a:t>Merged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table I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properties  histogram  rock  Au </a:t>
            </a:r>
            <a:r>
              <a:rPr lang="en-US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gpt</a:t>
            </a: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Můžeme se dozvědět jednak podíl jednotlivých litologií na celkové délce vrtů a také si jednotlivé litologie můžeme seřadit podle obsahu jednotlivých komponent a zjistíme například, že nejvíce zlata se nachází v Early Diorite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 r="18170" b="16847"/>
          <a:stretch>
            <a:fillRect/>
          </a:stretch>
        </p:blipFill>
        <p:spPr bwMode="auto">
          <a:xfrm>
            <a:off x="975033" y="2359181"/>
            <a:ext cx="7216159" cy="392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109119" y="2457086"/>
            <a:ext cx="576263" cy="3671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078287" y="2636912"/>
            <a:ext cx="504825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31816" y="2852936"/>
            <a:ext cx="936625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588224" y="3106316"/>
            <a:ext cx="431800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4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7989984" cy="106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První interpolační model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7989984" cy="202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Vytvoříme si první hrubý model, který budeme poté dále zpřesňovat</a:t>
            </a: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Interpolants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new interpolant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Nasta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víme, že chceme modelovat zlato (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Au_gpt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), rozsah modelu stejný, jako GM a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resolution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20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9" r="26758" b="18729"/>
          <a:stretch>
            <a:fillRect/>
          </a:stretch>
        </p:blipFill>
        <p:spPr bwMode="auto">
          <a:xfrm>
            <a:off x="758520" y="2326150"/>
            <a:ext cx="7626960" cy="38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607961" y="2780928"/>
            <a:ext cx="1188176" cy="274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76256" y="4797152"/>
            <a:ext cx="1368152" cy="216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77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Compositing the data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216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Pro zpřehlednění a zjednodušení dat, které jsou nerovnoměrně distribuované v prostoru (například pokud máme v rámci vrtu různě dlouhé intervaly s naměřenými kovnatostmi) je můžeme sloučit do stejně velkých intervalů.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Dva parametry, které ovlivňují výsledek jsou: „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Compositing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length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“ – tedy délka nových intervalů a „Minimum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Coverage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“ – tedy podíl délky intervalu, pro kterou máme k dispozici data ku celkové délce intervalu. Pokud je oblast, kde máme data menší, než Minimum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Coverage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, nový interval se nevytvoří a tyto hodnoty jsou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odstraňěny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z dalších výpočtů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Algoritmus používá pro výpočet nové hodnoty vážený průměr, zohledňuje tedy délku jednotlivých původních úseků na výsledek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Pokud máme data z vrtů v pravidelných intervalech, přesto se nám často vyplatí je sloučit do větších úseků (záleží na typu ložiska a dobývací metodě).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Compositing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Length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by měl být násobkem délky těchto intervalů.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V našem případě nastavíme délku na 6 m a Minimum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Coverage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na 100%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24823"/>
          <a:stretch>
            <a:fillRect/>
          </a:stretch>
        </p:blipFill>
        <p:spPr bwMode="auto">
          <a:xfrm>
            <a:off x="468313" y="2854349"/>
            <a:ext cx="8208962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1619251" y="3284983"/>
            <a:ext cx="432470" cy="20882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411413" y="3140968"/>
            <a:ext cx="504825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32138" y="3573016"/>
            <a:ext cx="215900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132138" y="3788594"/>
            <a:ext cx="215900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9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4525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Ukázka principu fungování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8" descr="Figure-5-edi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9" y="1116013"/>
            <a:ext cx="3177655" cy="22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559" r="42050" b="12422"/>
          <a:stretch>
            <a:fillRect/>
          </a:stretch>
        </p:blipFill>
        <p:spPr bwMode="auto">
          <a:xfrm>
            <a:off x="4077593" y="1116013"/>
            <a:ext cx="4609207" cy="50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Figure-6-edit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9" y="3557101"/>
            <a:ext cx="3096022" cy="23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32363" y="6237288"/>
            <a:ext cx="4211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/>
              <a:t>Composite intervals o délce 6 metrů vytvořené z dvoumetrových úseků v modelu Wolfpass</a:t>
            </a:r>
            <a:endParaRPr lang="en-US" altLang="cs-CZ" sz="140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410733" y="3152069"/>
            <a:ext cx="1043260" cy="4339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Interpolace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776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Tranformace</a:t>
            </a:r>
            <a:r>
              <a:rPr lang="cs-CZ" altLang="cs-CZ" sz="3200" dirty="0">
                <a:latin typeface="Calibri" panose="020F0502020204030204" pitchFamily="34" charset="0"/>
              </a:rPr>
              <a:t> dat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V záložce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Value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transform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 najdeme histogram použitých hodnot. Jak vidíme, naše data nemají normální rozdělení ale log-normální (histogram nemá tvar zvonu, ale je „rozplizlý“ na jednu stranu – pro více informací doporučuji si zapsat G3101 Základy zpracování geologických dat). Můžeme tedy provést logaritmickou transformaci dat a získat tak hodnoty s normálním rozdělením.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K rozhodnutí, zda transformaci provést či ne, potřebujeme výsledky (a znalosti) statistické analýzy dat. Obecně však platí, že po transformaci získáme vždycky menší objemy zásob, než bez ní. Můžeme také vytvořit 2 modely a vybrat si ten, který se nám zdá reálnější.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Kromě transformace můžeme také přepsat příliš nízké, nebo příliš vysoké hodnoty („Do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pre-transform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clipping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“). Tato funkce je důležitá především pro odstranění tzv.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nuggets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“, tedy anomálně vysokých hodnot.  Pokud takové hodnoty mezi daty necháme, po interpolaci nám většinou vyjde lepší ložisko, než odpovídá realitě. Pokud tedy nastavíme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upper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bound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 např. na 5 (jako v našem cvičení), všechny hodnoty větší než 5 se automaticky přepíší na tuto hodnotu.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Jaká hodnota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upper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bound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 je ta správná je opět záležitost statistiky. Jednoduché, ovšem pouze orientační pravidlo říká, že leží v oblasti, kde sloupce v histogramu nejsou těsně vedle sebe, ale začínají se mezi nimi objevovat mezery (což je částečně závislé na počtu sloupců histogramu – „Bin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count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 a správná volba počtu sloupců opět plyne ze statistického zpracování dat...).</a:t>
            </a:r>
          </a:p>
          <a:p>
            <a:pPr algn="just">
              <a:lnSpc>
                <a:spcPct val="80000"/>
              </a:lnSpc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8090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97</TotalTime>
  <Words>3401</Words>
  <Application>Microsoft Office PowerPoint</Application>
  <PresentationFormat>Předvádění na obrazovce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GI231 3D modelování v programu Leapfrog Geo</dc:title>
  <dc:creator>Jakub</dc:creator>
  <cp:lastModifiedBy>Vojtěch Wertich</cp:lastModifiedBy>
  <cp:revision>16</cp:revision>
  <dcterms:created xsi:type="dcterms:W3CDTF">2016-05-31T10:31:09Z</dcterms:created>
  <dcterms:modified xsi:type="dcterms:W3CDTF">2020-02-27T14:20:21Z</dcterms:modified>
</cp:coreProperties>
</file>