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298" r:id="rId13"/>
    <p:sldId id="299" r:id="rId14"/>
    <p:sldId id="300" r:id="rId15"/>
    <p:sldId id="30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9A92F-82F0-4652-9705-8CD3E4BE165D}" v="1" dt="2020-02-27T14:20:36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F629A92F-82F0-4652-9705-8CD3E4BE165D}"/>
    <pc:docChg chg="modSld">
      <pc:chgData name="Vojtěch Wertich" userId="979c3f01-25ae-4c9e-a512-d63cb0df9f33" providerId="ADAL" clId="{F629A92F-82F0-4652-9705-8CD3E4BE165D}" dt="2020-02-27T14:20:41.572" v="2" actId="14100"/>
      <pc:docMkLst>
        <pc:docMk/>
      </pc:docMkLst>
      <pc:sldChg chg="modSp">
        <pc:chgData name="Vojtěch Wertich" userId="979c3f01-25ae-4c9e-a512-d63cb0df9f33" providerId="ADAL" clId="{F629A92F-82F0-4652-9705-8CD3E4BE165D}" dt="2020-02-27T14:20:41.572" v="2" actId="14100"/>
        <pc:sldMkLst>
          <pc:docMk/>
          <pc:sldMk cId="2829805965" sldId="296"/>
        </pc:sldMkLst>
        <pc:picChg chg="mod">
          <ac:chgData name="Vojtěch Wertich" userId="979c3f01-25ae-4c9e-a512-d63cb0df9f33" providerId="ADAL" clId="{F629A92F-82F0-4652-9705-8CD3E4BE165D}" dt="2020-02-27T14:20:41.572" v="2" actId="14100"/>
          <ac:picMkLst>
            <pc:docMk/>
            <pc:sldMk cId="2829805965" sldId="296"/>
            <ac:picMk id="7" creationId="{00000000-0000-0000-0000-000000000000}"/>
          </ac:picMkLst>
        </pc:picChg>
      </pc:sldChg>
    </pc:docChg>
  </pc:docChgLst>
  <pc:docChgLst>
    <pc:chgData name="Vojtěch Wertich" userId="S::269400@muni.cz::979c3f01-25ae-4c9e-a512-d63cb0df9f33" providerId="AD" clId="Web-{B726A833-C11B-4C14-BEC9-8F62A04914B4}"/>
    <pc:docChg chg="modSld">
      <pc:chgData name="Vojtěch Wertich" userId="S::269400@muni.cz::979c3f01-25ae-4c9e-a512-d63cb0df9f33" providerId="AD" clId="Web-{B726A833-C11B-4C14-BEC9-8F62A04914B4}" dt="2019-04-30T15:17:36.311" v="7" actId="20577"/>
      <pc:docMkLst>
        <pc:docMk/>
      </pc:docMkLst>
      <pc:sldChg chg="modSp">
        <pc:chgData name="Vojtěch Wertich" userId="S::269400@muni.cz::979c3f01-25ae-4c9e-a512-d63cb0df9f33" providerId="AD" clId="Web-{B726A833-C11B-4C14-BEC9-8F62A04914B4}" dt="2019-04-30T15:17:36.296" v="6" actId="20577"/>
        <pc:sldMkLst>
          <pc:docMk/>
          <pc:sldMk cId="2542915728" sldId="257"/>
        </pc:sldMkLst>
        <pc:spChg chg="mod">
          <ac:chgData name="Vojtěch Wertich" userId="S::269400@muni.cz::979c3f01-25ae-4c9e-a512-d63cb0df9f33" providerId="AD" clId="Web-{B726A833-C11B-4C14-BEC9-8F62A04914B4}" dt="2019-04-30T15:17:36.296" v="6" actId="20577"/>
          <ac:spMkLst>
            <pc:docMk/>
            <pc:sldMk cId="2542915728" sldId="257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1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10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8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5.JPG"/><Relationship Id="rId7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8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G"/><Relationship Id="rId7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0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JPG"/><Relationship Id="rId7" Type="http://schemas.openxmlformats.org/officeDocument/2006/relationships/image" Target="../media/image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>
                <a:latin typeface="+mn-lt"/>
              </a:rPr>
              <a:t>GI231 </a:t>
            </a:r>
            <a:r>
              <a:rPr lang="en-GB" sz="4000" b="1">
                <a:latin typeface="+mn-lt"/>
              </a:rPr>
              <a:t>3D </a:t>
            </a:r>
            <a:r>
              <a:rPr lang="en-GB" sz="4000" b="1" err="1">
                <a:latin typeface="+mn-lt"/>
              </a:rPr>
              <a:t>modelování</a:t>
            </a:r>
            <a:r>
              <a:rPr lang="en-GB" sz="4000" b="1">
                <a:latin typeface="+mn-lt"/>
              </a:rPr>
              <a:t> v </a:t>
            </a:r>
            <a:r>
              <a:rPr lang="en-GB" sz="4000" b="1" err="1">
                <a:latin typeface="+mn-lt"/>
              </a:rPr>
              <a:t>programu</a:t>
            </a:r>
            <a:r>
              <a:rPr lang="en-GB" sz="4000" b="1">
                <a:latin typeface="+mn-lt"/>
              </a:rPr>
              <a:t> </a:t>
            </a:r>
            <a:r>
              <a:rPr lang="cs-CZ" sz="4000" b="1">
                <a:latin typeface="+mn-lt"/>
              </a:rPr>
              <a:t>Leapfrog</a:t>
            </a:r>
            <a:r>
              <a:rPr lang="en-GB" sz="4000" b="1">
                <a:latin typeface="+mn-lt"/>
              </a:rPr>
              <a:t> Geo</a:t>
            </a:r>
            <a:br>
              <a:rPr lang="cs-CZ" b="1">
                <a:latin typeface="+mn-lt"/>
              </a:rPr>
            </a:br>
            <a:endParaRPr lang="cs-CZ" b="1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221088"/>
            <a:ext cx="3488432" cy="1752600"/>
          </a:xfrm>
        </p:spPr>
        <p:txBody>
          <a:bodyPr/>
          <a:lstStyle/>
          <a:p>
            <a:pPr algn="l"/>
            <a:r>
              <a:rPr lang="cs-CZ" b="1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58" y="4916041"/>
            <a:ext cx="1809750" cy="723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134648"/>
            <a:ext cx="4518636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err="1">
                <a:solidFill>
                  <a:schemeClr val="tx1"/>
                </a:solidFill>
              </a:rPr>
              <a:t>Wolfpass</a:t>
            </a:r>
            <a:r>
              <a:rPr lang="cs-CZ" b="1">
                <a:solidFill>
                  <a:schemeClr val="tx1"/>
                </a:solidFill>
              </a:rPr>
              <a:t> – </a:t>
            </a:r>
            <a:r>
              <a:rPr lang="cs-CZ" b="1" err="1">
                <a:solidFill>
                  <a:schemeClr val="tx1"/>
                </a:solidFill>
              </a:rPr>
              <a:t>cross-sections</a:t>
            </a:r>
            <a:endParaRPr lang="cs-CZ" b="1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395536" y="6201786"/>
            <a:ext cx="3694018" cy="6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>
                <a:solidFill>
                  <a:schemeClr val="tx1"/>
                </a:solidFill>
              </a:rPr>
              <a:t>Realizováno v rámci projektu </a:t>
            </a:r>
            <a:r>
              <a:rPr lang="en-GB" sz="1200" b="1">
                <a:solidFill>
                  <a:schemeClr val="tx1"/>
                </a:solidFill>
              </a:rPr>
              <a:t>MUNI/FR/1282/2015</a:t>
            </a:r>
            <a:r>
              <a:rPr lang="cs-CZ" sz="1200" b="1">
                <a:solidFill>
                  <a:schemeClr val="tx1"/>
                </a:solidFill>
              </a:rPr>
              <a:t> – Podpora praktické výuky ložiskové geologie inovací tří volitelných předmětů 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1" t="11441" r="21075" b="20485"/>
          <a:stretch/>
        </p:blipFill>
        <p:spPr>
          <a:xfrm>
            <a:off x="4925291" y="1468423"/>
            <a:ext cx="3240349" cy="33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0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„Výroba“ tzv. </a:t>
            </a:r>
            <a:r>
              <a:rPr lang="cs-CZ" i="1">
                <a:latin typeface="Calibri" panose="020F0502020204030204" pitchFamily="34" charset="0"/>
              </a:rPr>
              <a:t>Fence </a:t>
            </a:r>
            <a:r>
              <a:rPr lang="cs-CZ" i="1" err="1">
                <a:latin typeface="Calibri" panose="020F0502020204030204" pitchFamily="34" charset="0"/>
              </a:rPr>
              <a:t>Cross</a:t>
            </a:r>
            <a:r>
              <a:rPr lang="cs-CZ" i="1">
                <a:latin typeface="Calibri" panose="020F050202020403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</a:rPr>
              <a:t>Section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Řez z lomených čar (existujících, příp. nově vytvořených)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Opět potřeba přidat data do tohoto řezu a vytvořit </a:t>
            </a:r>
            <a:r>
              <a:rPr lang="cs-CZ" i="1">
                <a:latin typeface="Calibri" panose="020F0502020204030204" pitchFamily="34" charset="0"/>
              </a:rPr>
              <a:t>Layout</a:t>
            </a:r>
            <a:endParaRPr lang="cs-CZ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87" y="612421"/>
            <a:ext cx="2160000" cy="8509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1870724"/>
            <a:ext cx="5400000" cy="4335093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52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Další způsoby prezentace modelu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Je několik dalších možností jak „prezentovat“ vytvořený model, krom již zmíněných „</a:t>
            </a:r>
            <a:r>
              <a:rPr lang="cs-CZ" err="1">
                <a:latin typeface="Calibri" panose="020F0502020204030204" pitchFamily="34" charset="0"/>
              </a:rPr>
              <a:t>cross-sections</a:t>
            </a:r>
            <a:r>
              <a:rPr lang="cs-CZ">
                <a:latin typeface="Calibri" panose="020F0502020204030204" pitchFamily="34" charset="0"/>
              </a:rPr>
              <a:t>“</a:t>
            </a:r>
          </a:p>
          <a:p>
            <a:endParaRPr lang="cs-CZ">
              <a:latin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cs-CZ">
                <a:latin typeface="Calibri" panose="020F0502020204030204" pitchFamily="34" charset="0"/>
              </a:rPr>
              <a:t>„</a:t>
            </a:r>
            <a:r>
              <a:rPr lang="cs-CZ" err="1">
                <a:latin typeface="Calibri" panose="020F0502020204030204" pitchFamily="34" charset="0"/>
              </a:rPr>
              <a:t>sreen</a:t>
            </a:r>
            <a:r>
              <a:rPr lang="cs-CZ">
                <a:latin typeface="Calibri" panose="020F0502020204030204" pitchFamily="34" charset="0"/>
              </a:rPr>
              <a:t>-shot“ 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 hlavním menu </a:t>
            </a:r>
            <a:r>
              <a:rPr lang="cs-CZ" err="1">
                <a:latin typeface="Calibri" panose="020F0502020204030204" pitchFamily="34" charset="0"/>
              </a:rPr>
              <a:t>Leapfrogu</a:t>
            </a:r>
            <a:r>
              <a:rPr lang="cs-CZ">
                <a:latin typeface="Calibri" panose="020F0502020204030204" pitchFamily="34" charset="0"/>
              </a:rPr>
              <a:t> možnost </a:t>
            </a:r>
            <a:r>
              <a:rPr lang="cs-CZ" i="1" err="1">
                <a:latin typeface="Calibri" panose="020F0502020204030204" pitchFamily="34" charset="0"/>
              </a:rPr>
              <a:t>Render</a:t>
            </a:r>
            <a:r>
              <a:rPr lang="cs-CZ" i="1">
                <a:latin typeface="Calibri" panose="020F0502020204030204" pitchFamily="34" charset="0"/>
              </a:rPr>
              <a:t> Image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Vytvoříme obrázek toho, co máme právě ve scéně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Můžeme měnit velikost (max. 40 000 × 10 000 pixelů)</a:t>
            </a:r>
          </a:p>
          <a:p>
            <a:pPr marL="285750" indent="-285750">
              <a:buFontTx/>
              <a:buChar char="-"/>
            </a:pPr>
            <a:r>
              <a:rPr lang="cs-CZ" err="1">
                <a:latin typeface="Calibri" panose="020F0502020204030204" pitchFamily="34" charset="0"/>
              </a:rPr>
              <a:t>Supersampling</a:t>
            </a:r>
            <a:r>
              <a:rPr lang="cs-CZ">
                <a:latin typeface="Calibri" panose="020F0502020204030204" pitchFamily="34" charset="0"/>
              </a:rPr>
              <a:t> – vyhlazení hran (4×4 – nejpomalejší, ale nejlepší kvalita)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 každé změně musíme znovu obrázek „</a:t>
            </a:r>
            <a:r>
              <a:rPr lang="cs-CZ" err="1">
                <a:latin typeface="Calibri" panose="020F0502020204030204" pitchFamily="34" charset="0"/>
              </a:rPr>
              <a:t>vyrenderovat</a:t>
            </a:r>
            <a:r>
              <a:rPr lang="cs-CZ">
                <a:latin typeface="Calibri" panose="020F0502020204030204" pitchFamily="34" charset="0"/>
              </a:rPr>
              <a:t>“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Pokus jsme spokojení s výsledkem, dáme uložit jako .</a:t>
            </a:r>
            <a:r>
              <a:rPr lang="cs-CZ" err="1">
                <a:latin typeface="Calibri" panose="020F0502020204030204" pitchFamily="34" charset="0"/>
              </a:rPr>
              <a:t>jpg</a:t>
            </a:r>
            <a:r>
              <a:rPr lang="cs-CZ">
                <a:latin typeface="Calibri" panose="020F0502020204030204" pitchFamily="34" charset="0"/>
              </a:rPr>
              <a:t> nebo .</a:t>
            </a:r>
            <a:r>
              <a:rPr lang="cs-CZ" err="1">
                <a:latin typeface="Calibri" panose="020F0502020204030204" pitchFamily="34" charset="0"/>
              </a:rPr>
              <a:t>png</a:t>
            </a:r>
            <a:endParaRPr lang="cs-CZ">
              <a:latin typeface="Calibri" panose="020F0502020204030204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68" y="1264086"/>
            <a:ext cx="2273004" cy="144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84" y="3618000"/>
            <a:ext cx="520241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2) </a:t>
            </a:r>
            <a:r>
              <a:rPr lang="cs-CZ" i="1" err="1">
                <a:latin typeface="Calibri" panose="020F0502020204030204" pitchFamily="34" charset="0"/>
              </a:rPr>
              <a:t>Saved</a:t>
            </a:r>
            <a:r>
              <a:rPr lang="cs-CZ" i="1">
                <a:latin typeface="Calibri" panose="020F050202020403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</a:rPr>
              <a:t>Scenes</a:t>
            </a:r>
            <a:endParaRPr lang="cs-CZ" i="1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/>
              <a:t>V projektovém adresáři </a:t>
            </a:r>
            <a:r>
              <a:rPr lang="cs-CZ">
                <a:cs typeface="Arial" panose="020B0604020202020204" pitchFamily="34" charset="0"/>
              </a:rPr>
              <a:t>→ </a:t>
            </a:r>
            <a:r>
              <a:rPr lang="cs-CZ" i="1" err="1">
                <a:cs typeface="Arial" panose="020B0604020202020204" pitchFamily="34" charset="0"/>
              </a:rPr>
              <a:t>Saved</a:t>
            </a:r>
            <a:r>
              <a:rPr lang="cs-CZ" i="1">
                <a:cs typeface="Arial" panose="020B0604020202020204" pitchFamily="34" charset="0"/>
              </a:rPr>
              <a:t> </a:t>
            </a:r>
            <a:r>
              <a:rPr lang="cs-CZ" i="1" err="1">
                <a:cs typeface="Arial" panose="020B0604020202020204" pitchFamily="34" charset="0"/>
              </a:rPr>
              <a:t>Scenes</a:t>
            </a:r>
            <a:r>
              <a:rPr lang="cs-CZ" i="1">
                <a:cs typeface="Arial" panose="020B0604020202020204" pitchFamily="34" charset="0"/>
              </a:rPr>
              <a:t> and </a:t>
            </a:r>
            <a:r>
              <a:rPr lang="cs-CZ" i="1" err="1">
                <a:cs typeface="Arial" panose="020B0604020202020204" pitchFamily="34" charset="0"/>
              </a:rPr>
              <a:t>Movies</a:t>
            </a:r>
            <a:r>
              <a:rPr lang="cs-CZ" i="1">
                <a:cs typeface="Arial" panose="020B0604020202020204" pitchFamily="34" charset="0"/>
              </a:rPr>
              <a:t> </a:t>
            </a:r>
            <a:r>
              <a:rPr lang="cs-CZ">
                <a:cs typeface="Arial" panose="020B0604020202020204" pitchFamily="34" charset="0"/>
              </a:rPr>
              <a:t>→ </a:t>
            </a:r>
            <a:r>
              <a:rPr lang="cs-CZ" i="1" err="1">
                <a:cs typeface="Arial" panose="020B0604020202020204" pitchFamily="34" charset="0"/>
              </a:rPr>
              <a:t>Save</a:t>
            </a:r>
            <a:r>
              <a:rPr lang="cs-CZ" i="1">
                <a:cs typeface="Arial" panose="020B0604020202020204" pitchFamily="34" charset="0"/>
              </a:rPr>
              <a:t> </a:t>
            </a:r>
            <a:r>
              <a:rPr lang="cs-CZ" i="1" err="1">
                <a:cs typeface="Arial" panose="020B0604020202020204" pitchFamily="34" charset="0"/>
              </a:rPr>
              <a:t>Current</a:t>
            </a:r>
            <a:r>
              <a:rPr lang="cs-CZ" i="1">
                <a:cs typeface="Arial" panose="020B0604020202020204" pitchFamily="34" charset="0"/>
              </a:rPr>
              <a:t> </a:t>
            </a:r>
            <a:r>
              <a:rPr lang="cs-CZ" i="1" err="1">
                <a:cs typeface="Arial" panose="020B0604020202020204" pitchFamily="34" charset="0"/>
              </a:rPr>
              <a:t>Scene</a:t>
            </a:r>
            <a:endParaRPr lang="cs-CZ" i="1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cs typeface="Arial" panose="020B0604020202020204" pitchFamily="34" charset="0"/>
              </a:rPr>
              <a:t>Můžeme si zvolit název konkrétní scény a vložit vlastní popis</a:t>
            </a:r>
          </a:p>
          <a:p>
            <a:pPr marL="285750" indent="-285750">
              <a:buFontTx/>
              <a:buChar char="-"/>
            </a:pPr>
            <a:r>
              <a:rPr lang="cs-CZ">
                <a:cs typeface="Arial" panose="020B0604020202020204" pitchFamily="34" charset="0"/>
              </a:rPr>
              <a:t>P</a:t>
            </a:r>
            <a:r>
              <a:rPr lang="cs-CZ">
                <a:latin typeface="Calibri" panose="020F0502020204030204" pitchFamily="34" charset="0"/>
              </a:rPr>
              <a:t>omocí tohoto nástroje uložíme co je právě ve scéně, ale tento „model“ lze otevřít v programu </a:t>
            </a:r>
            <a:r>
              <a:rPr lang="cs-CZ" err="1">
                <a:latin typeface="Calibri" panose="020F0502020204030204" pitchFamily="34" charset="0"/>
              </a:rPr>
              <a:t>Leapfrog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Viewer</a:t>
            </a:r>
            <a:r>
              <a:rPr lang="cs-CZ">
                <a:latin typeface="Calibri" panose="020F0502020204030204" pitchFamily="34" charset="0"/>
              </a:rPr>
              <a:t> (free software), kde si můžeme tento model prohlížet (rotace, zoom, řezy modelu, změna průhlednosti, detaily jako objem atd.)</a:t>
            </a:r>
          </a:p>
          <a:p>
            <a:pPr marL="285750" indent="-285750">
              <a:buFontTx/>
              <a:buChar char="-"/>
            </a:pPr>
            <a:r>
              <a:rPr lang="cs-CZ" i="1" err="1">
                <a:latin typeface="Calibri" panose="020F0502020204030204" pitchFamily="34" charset="0"/>
              </a:rPr>
              <a:t>Saved</a:t>
            </a:r>
            <a:r>
              <a:rPr lang="cs-CZ" i="1">
                <a:latin typeface="Calibri" panose="020F050202020403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</a:rPr>
              <a:t>Scenes</a:t>
            </a:r>
            <a:r>
              <a:rPr lang="cs-CZ" i="1">
                <a:latin typeface="Calibri" panose="020F0502020204030204" pitchFamily="34" charset="0"/>
              </a:rPr>
              <a:t> and </a:t>
            </a:r>
            <a:r>
              <a:rPr lang="cs-CZ" i="1" err="1">
                <a:latin typeface="Calibri" panose="020F0502020204030204" pitchFamily="34" charset="0"/>
              </a:rPr>
              <a:t>Movies</a:t>
            </a:r>
            <a:r>
              <a:rPr lang="cs-CZ" i="1">
                <a:latin typeface="Calibri" panose="020F0502020204030204" pitchFamily="34" charset="0"/>
              </a:rPr>
              <a:t> </a:t>
            </a:r>
            <a:r>
              <a:rPr lang="cs-CZ">
                <a:cs typeface="Arial" panose="020B0604020202020204" pitchFamily="34" charset="0"/>
              </a:rPr>
              <a:t>→ </a:t>
            </a:r>
            <a:r>
              <a:rPr lang="cs-CZ" i="1">
                <a:cs typeface="Arial" panose="020B0604020202020204" pitchFamily="34" charset="0"/>
              </a:rPr>
              <a:t>Export </a:t>
            </a:r>
            <a:r>
              <a:rPr lang="cs-CZ" i="1" err="1">
                <a:cs typeface="Arial" panose="020B0604020202020204" pitchFamily="34" charset="0"/>
              </a:rPr>
              <a:t>Scenes</a:t>
            </a:r>
            <a:endParaRPr lang="cs-CZ" i="1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  <a:cs typeface="Arial" panose="020B0604020202020204" pitchFamily="34" charset="0"/>
              </a:rPr>
              <a:t>Dvojklikem vybereme scény, které chceme exportovat</a:t>
            </a:r>
          </a:p>
          <a:p>
            <a:pPr marL="285750" indent="-285750">
              <a:buFontTx/>
              <a:buChar char="-"/>
            </a:pPr>
            <a:r>
              <a:rPr lang="cs-CZ" i="1" err="1">
                <a:latin typeface="Calibri" panose="020F0502020204030204" pitchFamily="34" charset="0"/>
                <a:cs typeface="Arial" panose="020B0604020202020204" pitchFamily="34" charset="0"/>
              </a:rPr>
              <a:t>Hidden</a:t>
            </a: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>
                <a:latin typeface="Calibri" panose="020F0502020204030204" pitchFamily="34" charset="0"/>
                <a:cs typeface="Arial" panose="020B0604020202020204" pitchFamily="34" charset="0"/>
              </a:rPr>
              <a:t>pokud zaškrtneme, uloží se i objekty, které jsou ve scéně, ale právě nejsou viditelné</a:t>
            </a:r>
          </a:p>
          <a:p>
            <a:pPr marL="285750" indent="-285750">
              <a:buFontTx/>
              <a:buChar char="-"/>
            </a:pP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Export </a:t>
            </a:r>
            <a:r>
              <a:rPr lang="cs-CZ" i="1" err="1">
                <a:latin typeface="Calibri" panose="020F0502020204030204" pitchFamily="34" charset="0"/>
                <a:cs typeface="Arial" panose="020B0604020202020204" pitchFamily="34" charset="0"/>
              </a:rPr>
              <a:t>shapes</a:t>
            </a: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>
                <a:latin typeface="Calibri" panose="020F0502020204030204" pitchFamily="34" charset="0"/>
                <a:cs typeface="Arial" panose="020B0604020202020204" pitchFamily="34" charset="0"/>
              </a:rPr>
              <a:t>vyexportuje pouze objekty</a:t>
            </a:r>
          </a:p>
          <a:p>
            <a:pPr marL="285750" indent="-285750">
              <a:buFontTx/>
              <a:buChar char="-"/>
            </a:pP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Export </a:t>
            </a:r>
            <a:r>
              <a:rPr lang="cs-CZ" i="1" err="1">
                <a:latin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cs-CZ" i="1" err="1">
                <a:latin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  <a:cs typeface="Arial" panose="020B0604020202020204" pitchFamily="34" charset="0"/>
              </a:rPr>
              <a:t>appears</a:t>
            </a:r>
            <a:r>
              <a:rPr lang="cs-CZ" i="1">
                <a:latin typeface="Calibri" panose="020F0502020204030204" pitchFamily="34" charset="0"/>
                <a:cs typeface="Arial" panose="020B0604020202020204" pitchFamily="34" charset="0"/>
              </a:rPr>
              <a:t>… - </a:t>
            </a:r>
            <a:r>
              <a:rPr lang="cs-CZ">
                <a:latin typeface="Calibri" panose="020F0502020204030204" pitchFamily="34" charset="0"/>
                <a:cs typeface="Arial" panose="020B0604020202020204" pitchFamily="34" charset="0"/>
              </a:rPr>
              <a:t>vyexportuje i detaily k objektům (objem, plocha, souřadnice x, y, z; u vrtů id, interval , litologii, analýzy, …)</a:t>
            </a:r>
            <a:endParaRPr lang="cs-CZ">
              <a:latin typeface="Calibri" panose="020F0502020204030204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3" y="4720478"/>
            <a:ext cx="2880000" cy="7643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09" y="4205287"/>
            <a:ext cx="4320000" cy="25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0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Prostředí programu </a:t>
            </a:r>
            <a:r>
              <a:rPr lang="cs-CZ" err="1">
                <a:latin typeface="Calibri" panose="020F0502020204030204" pitchFamily="34" charset="0"/>
              </a:rPr>
              <a:t>Leapfrog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Viewer</a:t>
            </a:r>
            <a:r>
              <a:rPr lang="cs-CZ">
                <a:latin typeface="Calibri" panose="020F0502020204030204" pitchFamily="34" charset="0"/>
              </a:rPr>
              <a:t> se zobrazeným geologickým modelem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006"/>
            <a:ext cx="9144000" cy="4789987"/>
          </a:xfrm>
          <a:prstGeom prst="rect">
            <a:avLst/>
          </a:prstGeom>
        </p:spPr>
      </p:pic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579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3) Video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Nástroj vhodný pro prezentaci dat na konferenci atd.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Video je vytvářeno z uložených scén, které rotují podél osy z, proto je dobré si před uložením těchto scén uvědomit, jak bude rotace probíhat a podle toho nastavit úhel pohledu na model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Ve videu lze nastavit pouze rychlost rotace (danou za jaký čas se model otočí o 360°), zda bude model rotovat po nebo proti směru hodinových ručiček a způsob a délku přechodu na nový model</a:t>
            </a:r>
          </a:p>
          <a:p>
            <a:pPr marL="285750" indent="-285750">
              <a:buFontTx/>
              <a:buChar char="-"/>
            </a:pPr>
            <a:r>
              <a:rPr lang="cs-CZ" i="1" err="1"/>
              <a:t>Saved</a:t>
            </a:r>
            <a:r>
              <a:rPr lang="cs-CZ" i="1"/>
              <a:t> </a:t>
            </a:r>
            <a:r>
              <a:rPr lang="cs-CZ" i="1" err="1"/>
              <a:t>Scenes</a:t>
            </a:r>
            <a:r>
              <a:rPr lang="cs-CZ" i="1"/>
              <a:t> and </a:t>
            </a:r>
            <a:r>
              <a:rPr lang="cs-CZ" i="1" err="1"/>
              <a:t>Movies</a:t>
            </a:r>
            <a:r>
              <a:rPr lang="cs-CZ" i="1"/>
              <a:t> </a:t>
            </a:r>
            <a:r>
              <a:rPr lang="cs-CZ" i="1">
                <a:cs typeface="Arial" panose="020B0604020202020204" pitchFamily="34" charset="0"/>
              </a:rPr>
              <a:t>→ New </a:t>
            </a:r>
            <a:r>
              <a:rPr lang="cs-CZ" i="1" err="1">
                <a:cs typeface="Arial" panose="020B0604020202020204" pitchFamily="34" charset="0"/>
              </a:rPr>
              <a:t>Movie</a:t>
            </a:r>
            <a:endParaRPr lang="cs-CZ" i="1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/>
              <a:t>Vlevo jsou všechny uložené scény, ze kterých můžeme vybírat</a:t>
            </a:r>
          </a:p>
          <a:p>
            <a:pPr marL="285750" indent="-285750">
              <a:buFontTx/>
              <a:buChar char="-"/>
            </a:pPr>
            <a:r>
              <a:rPr lang="cs-CZ"/>
              <a:t>2x klik přidáme scénu  do videa</a:t>
            </a:r>
          </a:p>
          <a:p>
            <a:pPr marL="285750" indent="-285750">
              <a:buFontTx/>
              <a:buChar char="-"/>
            </a:pPr>
            <a:r>
              <a:rPr lang="cs-CZ"/>
              <a:t>Vlastnosti u scény</a:t>
            </a:r>
          </a:p>
          <a:p>
            <a:pPr marL="742950" lvl="1" indent="-285750">
              <a:buFontTx/>
              <a:buChar char="-"/>
            </a:pPr>
            <a:r>
              <a:rPr lang="cs-CZ" i="1" err="1"/>
              <a:t>Still</a:t>
            </a:r>
            <a:r>
              <a:rPr lang="cs-CZ" i="1"/>
              <a:t> </a:t>
            </a:r>
            <a:r>
              <a:rPr lang="cs-CZ" i="1" err="1"/>
              <a:t>for</a:t>
            </a:r>
            <a:r>
              <a:rPr lang="cs-CZ"/>
              <a:t> – jak dlouho bude pohled na model v uloženém úhlu, než začne rotace/přejde se na další scénu</a:t>
            </a:r>
          </a:p>
          <a:p>
            <a:pPr marL="742950" lvl="1" indent="-285750">
              <a:buFontTx/>
              <a:buChar char="-"/>
            </a:pPr>
            <a:r>
              <a:rPr lang="cs-CZ" i="1" err="1"/>
              <a:t>Rotate</a:t>
            </a:r>
            <a:r>
              <a:rPr lang="cs-CZ" i="1"/>
              <a:t> 360°</a:t>
            </a:r>
            <a:r>
              <a:rPr lang="cs-CZ"/>
              <a:t> – zaškrtnutí této položky umožní rotaci o 360°</a:t>
            </a:r>
          </a:p>
          <a:p>
            <a:pPr marL="742950" lvl="1" indent="-285750">
              <a:buFontTx/>
              <a:buChar char="-"/>
            </a:pPr>
            <a:r>
              <a:rPr lang="cs-CZ" i="1" err="1"/>
              <a:t>Rotate</a:t>
            </a:r>
            <a:r>
              <a:rPr lang="cs-CZ" i="1"/>
              <a:t> </a:t>
            </a:r>
            <a:r>
              <a:rPr lang="cs-CZ" i="1" err="1"/>
              <a:t>for</a:t>
            </a:r>
            <a:r>
              <a:rPr lang="cs-CZ"/>
              <a:t> – jak dlouho rotovat model (odvíjí se od toho rychlost rotace)</a:t>
            </a:r>
          </a:p>
          <a:p>
            <a:pPr marL="742950" lvl="1" indent="-285750">
              <a:buFontTx/>
              <a:buChar char="-"/>
            </a:pPr>
            <a:r>
              <a:rPr lang="cs-CZ" i="1" err="1"/>
              <a:t>Clockwise</a:t>
            </a:r>
            <a:r>
              <a:rPr lang="cs-CZ" i="1"/>
              <a:t> </a:t>
            </a:r>
            <a:r>
              <a:rPr lang="cs-CZ"/>
              <a:t>- po a nebo proti směru hodinových ručiček</a:t>
            </a:r>
            <a:endParaRPr lang="cs-CZ" i="1"/>
          </a:p>
          <a:p>
            <a:pPr marL="285750" indent="-285750">
              <a:buFontTx/>
              <a:buChar char="-"/>
            </a:pPr>
            <a:r>
              <a:rPr lang="cs-CZ"/>
              <a:t>Vlastnosti u přechodu</a:t>
            </a:r>
          </a:p>
          <a:p>
            <a:pPr marL="742950" lvl="1" indent="-285750">
              <a:buFontTx/>
              <a:buChar char="-"/>
            </a:pPr>
            <a:r>
              <a:rPr lang="cs-CZ" i="1" err="1"/>
              <a:t>Duration</a:t>
            </a:r>
            <a:r>
              <a:rPr lang="cs-CZ"/>
              <a:t> – délka přechodu</a:t>
            </a:r>
          </a:p>
          <a:p>
            <a:pPr marL="742950" lvl="1" indent="-285750">
              <a:buFontTx/>
              <a:buChar char="-"/>
            </a:pPr>
            <a:r>
              <a:rPr lang="cs-CZ" i="1" err="1"/>
              <a:t>Direction</a:t>
            </a:r>
            <a:r>
              <a:rPr lang="cs-CZ" i="1"/>
              <a:t> – </a:t>
            </a:r>
            <a:r>
              <a:rPr lang="cs-CZ"/>
              <a:t>je možno vybrat z několik způsobů přechodu na nový model</a:t>
            </a:r>
            <a:endParaRPr lang="cs-CZ" i="1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45" y="2765323"/>
            <a:ext cx="2520000" cy="720000"/>
          </a:xfrm>
          <a:prstGeom prst="rect">
            <a:avLst/>
          </a:prstGeom>
        </p:spPr>
      </p:pic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67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3) Video</a:t>
            </a: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Pokud jsme s videem a jeho nastavením spokojeni, můžeme video vyexportovat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Před samotným exportem můžeme upravit kvalitu videa (rozlišení, </a:t>
            </a:r>
            <a:r>
              <a:rPr lang="cs-CZ" err="1">
                <a:latin typeface="Calibri" panose="020F0502020204030204" pitchFamily="34" charset="0"/>
              </a:rPr>
              <a:t>fps</a:t>
            </a:r>
            <a:r>
              <a:rPr lang="cs-CZ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64" y="406667"/>
            <a:ext cx="7200000" cy="416758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85" y="4977312"/>
            <a:ext cx="1369286" cy="1800000"/>
          </a:xfrm>
          <a:prstGeom prst="rect">
            <a:avLst/>
          </a:prstGeom>
        </p:spPr>
      </p:pic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419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30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„výroba“ řezů a dalších možností prezentace jakéhokoliv modelu v </a:t>
            </a:r>
            <a:r>
              <a:rPr lang="cs-CZ" err="1">
                <a:latin typeface="Calibri" panose="020F0502020204030204" pitchFamily="34" charset="0"/>
              </a:rPr>
              <a:t>Leapfrogu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Do scény vložte pouze geologický model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Řízněte model v místě, kde chcete vytvořit „</a:t>
            </a: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“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Ve složce </a:t>
            </a:r>
            <a:r>
              <a:rPr lang="cs-CZ" i="1" err="1">
                <a:latin typeface="Calibri" panose="020F0502020204030204" pitchFamily="34" charset="0"/>
              </a:rPr>
              <a:t>Cross</a:t>
            </a:r>
            <a:r>
              <a:rPr lang="cs-CZ" i="1">
                <a:latin typeface="Calibri" panose="020F050202020403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</a:rPr>
              <a:t>Sections</a:t>
            </a:r>
            <a:r>
              <a:rPr lang="cs-CZ" i="1">
                <a:latin typeface="Calibri" panose="020F0502020204030204" pitchFamily="34" charset="0"/>
              </a:rPr>
              <a:t> and </a:t>
            </a:r>
            <a:r>
              <a:rPr lang="cs-CZ" i="1" err="1">
                <a:latin typeface="Calibri" panose="020F0502020204030204" pitchFamily="34" charset="0"/>
              </a:rPr>
              <a:t>Contours</a:t>
            </a:r>
            <a:r>
              <a:rPr lang="cs-CZ">
                <a:latin typeface="Calibri" panose="020F0502020204030204" pitchFamily="34" charset="0"/>
              </a:rPr>
              <a:t> vyberte </a:t>
            </a:r>
            <a:r>
              <a:rPr lang="cs-CZ" i="1">
                <a:latin typeface="Calibri" panose="020F0502020204030204" pitchFamily="34" charset="0"/>
              </a:rPr>
              <a:t>New </a:t>
            </a:r>
            <a:r>
              <a:rPr lang="cs-CZ" i="1" err="1">
                <a:latin typeface="Calibri" panose="020F0502020204030204" pitchFamily="34" charset="0"/>
              </a:rPr>
              <a:t>Cross</a:t>
            </a:r>
            <a:r>
              <a:rPr lang="cs-CZ" i="1">
                <a:latin typeface="Calibri" panose="020F0502020204030204" pitchFamily="34" charset="0"/>
              </a:rPr>
              <a:t> </a:t>
            </a:r>
            <a:r>
              <a:rPr lang="cs-CZ" i="1" err="1">
                <a:latin typeface="Calibri" panose="020F0502020204030204" pitchFamily="34" charset="0"/>
              </a:rPr>
              <a:t>Section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36" y="2005878"/>
            <a:ext cx="2880000" cy="10206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3240586"/>
            <a:ext cx="5040000" cy="292097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80000" y="2340000"/>
            <a:ext cx="4458242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Rovina „</a:t>
            </a: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“ se zobrazí v místě řezu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/>
                <a:cs typeface="Calibri"/>
              </a:rPr>
              <a:t>Pokud se nám pozice nelíbí, tak ji můžeme libovolně upravit pomocí šipek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/>
                <a:cs typeface="Calibri"/>
              </a:rPr>
              <a:t>V nástrojovém panelu můžeme taktéž upravovat pozici,</a:t>
            </a:r>
          </a:p>
          <a:p>
            <a:r>
              <a:rPr lang="cs-CZ">
                <a:latin typeface="Calibri" panose="020F0502020204030204" pitchFamily="34" charset="0"/>
              </a:rPr>
              <a:t>azimut a sklon,</a:t>
            </a:r>
          </a:p>
          <a:p>
            <a:r>
              <a:rPr lang="cs-CZ">
                <a:latin typeface="Calibri" panose="020F0502020204030204" pitchFamily="34" charset="0"/>
              </a:rPr>
              <a:t>pozici řezu – S-J nebo V-Z</a:t>
            </a:r>
          </a:p>
          <a:p>
            <a:r>
              <a:rPr lang="cs-CZ">
                <a:latin typeface="Calibri" panose="020F0502020204030204" pitchFamily="34" charset="0"/>
              </a:rPr>
              <a:t>přední a zadní stranu řezu</a:t>
            </a: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223655" y="3939897"/>
            <a:ext cx="3127663" cy="761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641764" y="4171583"/>
            <a:ext cx="3917372" cy="780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599285" y="4558060"/>
            <a:ext cx="2752033" cy="788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2599285" y="4821495"/>
            <a:ext cx="2038957" cy="525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9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30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Vytvořil se nám řez do kterého musíme přidat data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Na rovinu řezu můžeme „umístit“ buď modely nebo povrchy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Pravý klik na právě vytvořený </a:t>
            </a: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 -</a:t>
            </a:r>
            <a:r>
              <a:rPr lang="en-US">
                <a:latin typeface="Calibri" panose="020F0502020204030204" pitchFamily="34" charset="0"/>
              </a:rPr>
              <a:t>&gt;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Evaluations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Vybereme co chceme (např. geologický model)</a:t>
            </a: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Další krok spočívá ve vytvoření „layoutu“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Pravý klik na vytvořený </a:t>
            </a: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 -</a:t>
            </a:r>
            <a:r>
              <a:rPr lang="en-US">
                <a:latin typeface="Calibri" panose="020F0502020204030204" pitchFamily="34" charset="0"/>
              </a:rPr>
              <a:t>&gt;</a:t>
            </a:r>
            <a:r>
              <a:rPr lang="cs-CZ">
                <a:latin typeface="Calibri" panose="020F0502020204030204" pitchFamily="34" charset="0"/>
              </a:rPr>
              <a:t> New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 Layout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 nástrojovém okně si můžete nastavit:</a:t>
            </a:r>
          </a:p>
          <a:p>
            <a:r>
              <a:rPr lang="cs-CZ">
                <a:latin typeface="Calibri" panose="020F0502020204030204" pitchFamily="34" charset="0"/>
              </a:rPr>
              <a:t>Měřítko</a:t>
            </a:r>
          </a:p>
          <a:p>
            <a:r>
              <a:rPr lang="cs-CZ">
                <a:latin typeface="Calibri" panose="020F0502020204030204" pitchFamily="34" charset="0"/>
              </a:rPr>
              <a:t>Velikost a orientaci stránky</a:t>
            </a:r>
          </a:p>
          <a:p>
            <a:r>
              <a:rPr lang="cs-CZ">
                <a:latin typeface="Calibri" panose="020F0502020204030204" pitchFamily="34" charset="0"/>
              </a:rPr>
              <a:t>Co bude na řezu</a:t>
            </a:r>
          </a:p>
          <a:p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OK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5" y="1186331"/>
            <a:ext cx="2160000" cy="15719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5" y="2940657"/>
            <a:ext cx="2160000" cy="15719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58" y="3348838"/>
            <a:ext cx="3960000" cy="2901045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96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30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Dostáváme „přístup“ od editačního okna „</a:t>
            </a: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 Layoutu“, kde jsou 4 hlavní položky – </a:t>
            </a:r>
            <a:r>
              <a:rPr lang="cs-CZ" err="1">
                <a:latin typeface="Calibri" panose="020F0502020204030204" pitchFamily="34" charset="0"/>
              </a:rPr>
              <a:t>Page</a:t>
            </a:r>
            <a:r>
              <a:rPr lang="cs-CZ">
                <a:latin typeface="Calibri" panose="020F0502020204030204" pitchFamily="34" charset="0"/>
              </a:rPr>
              <a:t>,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, Legend Group a </a:t>
            </a:r>
            <a:r>
              <a:rPr lang="cs-CZ" err="1">
                <a:latin typeface="Calibri" panose="020F0502020204030204" pitchFamily="34" charset="0"/>
              </a:rPr>
              <a:t>Annotations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Můžeme zde nastavovat plno dalších věcí – např. vzhled, písmo, </a:t>
            </a:r>
            <a:r>
              <a:rPr lang="cs-CZ" err="1">
                <a:latin typeface="Calibri" panose="020F0502020204030204" pitchFamily="34" charset="0"/>
              </a:rPr>
              <a:t>tl</a:t>
            </a:r>
            <a:r>
              <a:rPr lang="cs-CZ">
                <a:latin typeface="Calibri" panose="020F0502020204030204" pitchFamily="34" charset="0"/>
              </a:rPr>
              <a:t>. čáry, barvu ,…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 samotném okně </a:t>
            </a:r>
            <a:r>
              <a:rPr lang="cs-CZ" i="1">
                <a:latin typeface="Calibri" panose="020F0502020204030204" pitchFamily="34" charset="0"/>
              </a:rPr>
              <a:t>Layoutu</a:t>
            </a:r>
            <a:r>
              <a:rPr lang="cs-CZ">
                <a:latin typeface="Calibri" panose="020F0502020204030204" pitchFamily="34" charset="0"/>
              </a:rPr>
              <a:t> můžeme jednotlivé položky libovolně přesouvat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824106"/>
            <a:ext cx="6480000" cy="4424837"/>
          </a:xfrm>
          <a:prstGeom prst="rect">
            <a:avLst/>
          </a:prstGeom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64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30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err="1">
                <a:latin typeface="Calibri" panose="020F0502020204030204" pitchFamily="34" charset="0"/>
              </a:rPr>
              <a:t>Sections</a:t>
            </a: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Modely – </a:t>
            </a:r>
            <a:r>
              <a:rPr lang="cs-CZ" err="1">
                <a:latin typeface="Calibri" panose="020F0502020204030204" pitchFamily="34" charset="0"/>
              </a:rPr>
              <a:t>geo</a:t>
            </a:r>
            <a:r>
              <a:rPr lang="cs-CZ">
                <a:latin typeface="Calibri" panose="020F0502020204030204" pitchFamily="34" charset="0"/>
              </a:rPr>
              <a:t>, </a:t>
            </a:r>
            <a:r>
              <a:rPr lang="cs-CZ" err="1">
                <a:latin typeface="Calibri" panose="020F0502020204030204" pitchFamily="34" charset="0"/>
              </a:rPr>
              <a:t>refined</a:t>
            </a:r>
            <a:r>
              <a:rPr lang="cs-CZ">
                <a:latin typeface="Calibri" panose="020F0502020204030204" pitchFamily="34" charset="0"/>
              </a:rPr>
              <a:t>, kombinovaný, </a:t>
            </a:r>
            <a:r>
              <a:rPr lang="cs-CZ" err="1">
                <a:latin typeface="Calibri" panose="020F0502020204030204" pitchFamily="34" charset="0"/>
              </a:rPr>
              <a:t>interpolanty</a:t>
            </a: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Povrchy – např. </a:t>
            </a:r>
            <a:r>
              <a:rPr lang="cs-CZ" err="1">
                <a:latin typeface="Calibri" panose="020F0502020204030204" pitchFamily="34" charset="0"/>
              </a:rPr>
              <a:t>meshes</a:t>
            </a:r>
            <a:r>
              <a:rPr lang="cs-CZ">
                <a:latin typeface="Calibri" panose="020F0502020204030204" pitchFamily="34" charset="0"/>
              </a:rPr>
              <a:t>, zlomy, hranice, topografie, objemy těles, …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Vrty – litologie a analýzy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Modely a povrchy musí být nejdříve přidány do řezu v projektovém adresáři </a:t>
            </a:r>
            <a:r>
              <a:rPr lang="cs-CZ" err="1">
                <a:latin typeface="Calibri" panose="020F0502020204030204" pitchFamily="34" charset="0"/>
              </a:rPr>
              <a:t>Leapfrogu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Vrty mohou být přidávány přímo</a:t>
            </a: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Přidání povrchů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Pravý klik na „náš“ </a:t>
            </a: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 -</a:t>
            </a:r>
            <a:r>
              <a:rPr lang="en-US">
                <a:latin typeface="Calibri" panose="020F0502020204030204" pitchFamily="34" charset="0"/>
              </a:rPr>
              <a:t>&gt; </a:t>
            </a:r>
            <a:r>
              <a:rPr lang="cs-CZ" err="1">
                <a:latin typeface="Calibri" panose="020F0502020204030204" pitchFamily="34" charset="0"/>
              </a:rPr>
              <a:t>Evaluate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Surface</a:t>
            </a: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Přidáme Topografii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K zobrazení topografie na řezu, ji</a:t>
            </a:r>
          </a:p>
          <a:p>
            <a:pPr lvl="1"/>
            <a:r>
              <a:rPr lang="cs-CZ">
                <a:latin typeface="Calibri" panose="020F0502020204030204" pitchFamily="34" charset="0"/>
              </a:rPr>
              <a:t>	musíme „aktivovat“ v editoru Layoutu</a:t>
            </a:r>
          </a:p>
          <a:p>
            <a:pPr marL="742950" lvl="1" indent="-285750">
              <a:buFontTx/>
              <a:buChar char="-"/>
            </a:pPr>
            <a:r>
              <a:rPr lang="cs-CZ" err="1">
                <a:latin typeface="Calibri" panose="020F0502020204030204" pitchFamily="34" charset="0"/>
              </a:rPr>
              <a:t>Pr</a:t>
            </a:r>
            <a:r>
              <a:rPr lang="cs-CZ">
                <a:latin typeface="Calibri" panose="020F0502020204030204" pitchFamily="34" charset="0"/>
              </a:rPr>
              <a:t>. klik na </a:t>
            </a:r>
            <a:r>
              <a:rPr lang="cs-CZ" err="1">
                <a:latin typeface="Calibri" panose="020F0502020204030204" pitchFamily="34" charset="0"/>
              </a:rPr>
              <a:t>surface</a:t>
            </a:r>
            <a:r>
              <a:rPr lang="cs-CZ">
                <a:latin typeface="Calibri" panose="020F0502020204030204" pitchFamily="34" charset="0"/>
              </a:rPr>
              <a:t> -</a:t>
            </a:r>
            <a:r>
              <a:rPr lang="en-US">
                <a:latin typeface="Calibri" panose="020F0502020204030204" pitchFamily="34" charset="0"/>
              </a:rPr>
              <a:t>&gt;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Add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Surface</a:t>
            </a:r>
            <a:r>
              <a:rPr lang="cs-CZ">
                <a:latin typeface="Calibri" panose="020F0502020204030204" pitchFamily="34" charset="0"/>
              </a:rPr>
              <a:t>, vybrat topografii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Můžeme upravit šířku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a vzhled linie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Přidáme do legendy</a:t>
            </a: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52" y="1995719"/>
            <a:ext cx="2160000" cy="136763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52" y="3559077"/>
            <a:ext cx="2520000" cy="25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52" y="4289939"/>
            <a:ext cx="2520000" cy="2147727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2857500" y="3190009"/>
            <a:ext cx="4802652" cy="749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07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30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Přidání vrtů do řezu</a:t>
            </a:r>
          </a:p>
          <a:p>
            <a:pPr marL="285750" indent="-285750">
              <a:buFontTx/>
              <a:buChar char="-"/>
            </a:pPr>
            <a:r>
              <a:rPr lang="cs-CZ" err="1">
                <a:latin typeface="Calibri" panose="020F0502020204030204" pitchFamily="34" charset="0"/>
              </a:rPr>
              <a:t>Pr</a:t>
            </a:r>
            <a:r>
              <a:rPr lang="cs-CZ">
                <a:latin typeface="Calibri" panose="020F0502020204030204" pitchFamily="34" charset="0"/>
              </a:rPr>
              <a:t>. klik na </a:t>
            </a:r>
            <a:r>
              <a:rPr lang="cs-CZ" err="1">
                <a:latin typeface="Calibri" panose="020F0502020204030204" pitchFamily="34" charset="0"/>
              </a:rPr>
              <a:t>drillholes</a:t>
            </a:r>
            <a:r>
              <a:rPr lang="cs-CZ">
                <a:latin typeface="Calibri" panose="020F0502020204030204" pitchFamily="34" charset="0"/>
              </a:rPr>
              <a:t> přímo v editoru řezu -</a:t>
            </a:r>
            <a:r>
              <a:rPr lang="en-US">
                <a:latin typeface="Calibri" panose="020F0502020204030204" pitchFamily="34" charset="0"/>
              </a:rPr>
              <a:t>&gt;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Add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drillholes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Přidáme </a:t>
            </a:r>
            <a:r>
              <a:rPr lang="cs-CZ" err="1">
                <a:latin typeface="Calibri" panose="020F0502020204030204" pitchFamily="34" charset="0"/>
              </a:rPr>
              <a:t>WP_assay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Vrty mohou být filtrovány podle vzdálenosti od roviny řezu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Vybereme požadované vrty – OK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 řezu se zobrazí pouze stopy vrtů, takže musíme přidat data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 možnostech </a:t>
            </a:r>
            <a:r>
              <a:rPr lang="cs-CZ" i="1" err="1">
                <a:latin typeface="Calibri" panose="020F0502020204030204" pitchFamily="34" charset="0"/>
              </a:rPr>
              <a:t>Colouring</a:t>
            </a:r>
            <a:r>
              <a:rPr lang="cs-CZ">
                <a:latin typeface="Calibri" panose="020F0502020204030204" pitchFamily="34" charset="0"/>
              </a:rPr>
              <a:t> zaškrtneme „</a:t>
            </a:r>
            <a:r>
              <a:rPr lang="cs-CZ" err="1">
                <a:latin typeface="Calibri" panose="020F0502020204030204" pitchFamily="34" charset="0"/>
              </a:rPr>
              <a:t>Left</a:t>
            </a:r>
            <a:r>
              <a:rPr lang="cs-CZ">
                <a:latin typeface="Calibri" panose="020F0502020204030204" pitchFamily="34" charset="0"/>
              </a:rPr>
              <a:t>“ a vybereme </a:t>
            </a:r>
            <a:r>
              <a:rPr lang="cs-CZ" err="1">
                <a:latin typeface="Calibri" panose="020F0502020204030204" pitchFamily="34" charset="0"/>
              </a:rPr>
              <a:t>Au_gpt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Klik na </a:t>
            </a:r>
            <a:r>
              <a:rPr lang="cs-CZ" i="1" err="1">
                <a:latin typeface="Calibri" panose="020F0502020204030204" pitchFamily="34" charset="0"/>
              </a:rPr>
              <a:t>Options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Můžeme zvolit filtr hodnot – pro nás nastavit min. 0.5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A šířku „vrtu“ nastavíme na 2.5</a:t>
            </a: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36" y="361085"/>
            <a:ext cx="1800000" cy="1073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36" y="1441734"/>
            <a:ext cx="1440000" cy="21982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36" y="3639964"/>
            <a:ext cx="2160000" cy="31733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1" y="3844524"/>
            <a:ext cx="4320000" cy="2386878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H="1">
            <a:off x="4135582" y="2478503"/>
            <a:ext cx="2078182" cy="2883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512127" y="3117273"/>
            <a:ext cx="1839191" cy="1558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18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6501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Editace finálního řezu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Rozkliknout </a:t>
            </a:r>
            <a:r>
              <a:rPr lang="cs-CZ" i="1" err="1">
                <a:latin typeface="Calibri" panose="020F0502020204030204" pitchFamily="34" charset="0"/>
              </a:rPr>
              <a:t>Section</a:t>
            </a:r>
            <a:r>
              <a:rPr lang="cs-CZ" i="1">
                <a:latin typeface="Calibri" panose="020F0502020204030204" pitchFamily="34" charset="0"/>
              </a:rPr>
              <a:t> – Model</a:t>
            </a:r>
            <a:r>
              <a:rPr lang="cs-CZ">
                <a:latin typeface="Calibri" panose="020F0502020204030204" pitchFamily="34" charset="0"/>
              </a:rPr>
              <a:t> až na Output </a:t>
            </a:r>
            <a:r>
              <a:rPr lang="cs-CZ" err="1">
                <a:latin typeface="Calibri" panose="020F0502020204030204" pitchFamily="34" charset="0"/>
              </a:rPr>
              <a:t>Volume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Klik např. na </a:t>
            </a:r>
            <a:r>
              <a:rPr lang="cs-CZ" i="1" err="1">
                <a:latin typeface="Calibri" panose="020F0502020204030204" pitchFamily="34" charset="0"/>
              </a:rPr>
              <a:t>Basement</a:t>
            </a:r>
            <a:r>
              <a:rPr lang="cs-CZ">
                <a:latin typeface="Calibri" panose="020F0502020204030204" pitchFamily="34" charset="0"/>
              </a:rPr>
              <a:t> – vyvolá možnosti úprav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(Ne)viditelné ve finálním řezu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Popis v legendě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Zvýraznění obrysu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Výplň – barva a šrafa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Šrafa – nejdříve zaškrtnout </a:t>
            </a:r>
            <a:r>
              <a:rPr lang="cs-CZ" i="1" err="1">
                <a:latin typeface="Calibri" panose="020F0502020204030204" pitchFamily="34" charset="0"/>
              </a:rPr>
              <a:t>Hatch</a:t>
            </a:r>
            <a:endParaRPr lang="cs-CZ" i="1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Klik na </a:t>
            </a:r>
          </a:p>
          <a:p>
            <a:pPr marL="1200150" lvl="2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Do vyhledávání napsat </a:t>
            </a:r>
            <a:r>
              <a:rPr lang="cs-CZ" i="1" err="1">
                <a:latin typeface="Calibri" panose="020F0502020204030204" pitchFamily="34" charset="0"/>
              </a:rPr>
              <a:t>Schist</a:t>
            </a:r>
            <a:r>
              <a:rPr lang="cs-CZ">
                <a:latin typeface="Calibri" panose="020F0502020204030204" pitchFamily="34" charset="0"/>
              </a:rPr>
              <a:t> a vybrat hned první</a:t>
            </a:r>
          </a:p>
          <a:p>
            <a:pPr marL="1200150" lvl="2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Můžeme také měnit vzdálenost jednotlivých šraf od sebe a šířku linie šrafy, příp. barvu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436420"/>
            <a:ext cx="2160000" cy="42107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73" y="3944460"/>
            <a:ext cx="5040000" cy="2277295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1018309" y="3034145"/>
            <a:ext cx="1340427" cy="2576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9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Editace finálního řezu – </a:t>
            </a:r>
            <a:r>
              <a:rPr lang="cs-CZ" i="1" err="1">
                <a:latin typeface="Calibri" panose="020F0502020204030204" pitchFamily="34" charset="0"/>
              </a:rPr>
              <a:t>Annotations</a:t>
            </a:r>
            <a:endParaRPr lang="cs-CZ" i="1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Editace názvu, hlavičky, měřítka, lokalizace, můžeme </a:t>
            </a:r>
            <a:r>
              <a:rPr lang="cs-CZ" err="1">
                <a:latin typeface="Calibri" panose="020F0502020204030204" pitchFamily="34" charset="0"/>
              </a:rPr>
              <a:t>tež</a:t>
            </a:r>
            <a:r>
              <a:rPr lang="cs-CZ">
                <a:latin typeface="Calibri" panose="020F0502020204030204" pitchFamily="34" charset="0"/>
              </a:rPr>
              <a:t> přidávat vlastní textové pole aj obrázky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Přidání obrázku – vhodné, abychom věděli, kde v modelu se řez nachází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Nejdříve musíme vytvořit obrázek modelu – buď přímo v </a:t>
            </a:r>
            <a:r>
              <a:rPr lang="cs-CZ" err="1">
                <a:latin typeface="Calibri" panose="020F0502020204030204" pitchFamily="34" charset="0"/>
              </a:rPr>
              <a:t>Leapfrogu</a:t>
            </a:r>
            <a:r>
              <a:rPr lang="cs-CZ">
                <a:latin typeface="Calibri" panose="020F0502020204030204" pitchFamily="34" charset="0"/>
              </a:rPr>
              <a:t> (Menu -</a:t>
            </a:r>
            <a:r>
              <a:rPr lang="en-US">
                <a:latin typeface="Calibri" panose="020F0502020204030204" pitchFamily="34" charset="0"/>
              </a:rPr>
              <a:t>&gt;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Render</a:t>
            </a:r>
            <a:r>
              <a:rPr lang="cs-CZ">
                <a:latin typeface="Calibri" panose="020F0502020204030204" pitchFamily="34" charset="0"/>
              </a:rPr>
              <a:t> Image) nebo jakýmkoliv „</a:t>
            </a:r>
            <a:r>
              <a:rPr lang="cs-CZ" err="1">
                <a:latin typeface="Calibri" panose="020F0502020204030204" pitchFamily="34" charset="0"/>
              </a:rPr>
              <a:t>screen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capture</a:t>
            </a:r>
            <a:r>
              <a:rPr lang="cs-CZ">
                <a:latin typeface="Calibri" panose="020F0502020204030204" pitchFamily="34" charset="0"/>
              </a:rPr>
              <a:t>“ programem</a:t>
            </a:r>
          </a:p>
          <a:p>
            <a:pPr marL="742950" lvl="1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Poté tento obr. přidat v „</a:t>
            </a: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r>
              <a:rPr lang="cs-CZ">
                <a:latin typeface="Calibri" panose="020F0502020204030204" pitchFamily="34" charset="0"/>
              </a:rPr>
              <a:t> Layout“ editoru</a:t>
            </a: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Pokud jsme s finální podobou řezu spokojení – </a:t>
            </a:r>
            <a:r>
              <a:rPr lang="cs-CZ" err="1">
                <a:latin typeface="Calibri" panose="020F0502020204030204" pitchFamily="34" charset="0"/>
              </a:rPr>
              <a:t>Save</a:t>
            </a:r>
            <a:r>
              <a:rPr lang="cs-CZ">
                <a:latin typeface="Calibri" panose="020F0502020204030204" pitchFamily="34" charset="0"/>
              </a:rPr>
              <a:t> and Export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Možnost </a:t>
            </a:r>
            <a:r>
              <a:rPr lang="cs-CZ" i="1" err="1">
                <a:latin typeface="Calibri" panose="020F0502020204030204" pitchFamily="34" charset="0"/>
              </a:rPr>
              <a:t>Save</a:t>
            </a:r>
            <a:r>
              <a:rPr lang="cs-CZ">
                <a:latin typeface="Calibri" panose="020F0502020204030204" pitchFamily="34" charset="0"/>
              </a:rPr>
              <a:t> uloží finální řez pouze do projektu v </a:t>
            </a:r>
            <a:r>
              <a:rPr lang="cs-CZ" err="1">
                <a:latin typeface="Calibri" panose="020F0502020204030204" pitchFamily="34" charset="0"/>
              </a:rPr>
              <a:t>Leapfrogu</a:t>
            </a:r>
            <a:endParaRPr lang="cs-CZ" i="1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3924649"/>
            <a:ext cx="2160000" cy="22625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0" y="2294326"/>
            <a:ext cx="2520000" cy="1594576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5283572" y="2459530"/>
            <a:ext cx="1615992" cy="3151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82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69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latin typeface="Calibri" panose="020F0502020204030204" pitchFamily="34" charset="0"/>
              </a:rPr>
              <a:t>„Výroba“ několika řezů najednou</a:t>
            </a:r>
          </a:p>
          <a:p>
            <a:pPr marL="285750" indent="-285750">
              <a:buFontTx/>
              <a:buChar char="-"/>
            </a:pPr>
            <a:r>
              <a:rPr lang="cs-CZ" err="1">
                <a:latin typeface="Calibri" panose="020F0502020204030204" pitchFamily="34" charset="0"/>
              </a:rPr>
              <a:t>Cross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Sections</a:t>
            </a:r>
            <a:r>
              <a:rPr lang="cs-CZ">
                <a:latin typeface="Calibri" panose="020F0502020204030204" pitchFamily="34" charset="0"/>
              </a:rPr>
              <a:t> and </a:t>
            </a:r>
            <a:r>
              <a:rPr lang="cs-CZ" err="1">
                <a:latin typeface="Calibri" panose="020F0502020204030204" pitchFamily="34" charset="0"/>
              </a:rPr>
              <a:t>Contours</a:t>
            </a:r>
            <a:r>
              <a:rPr lang="cs-CZ">
                <a:latin typeface="Calibri" panose="020F0502020204030204" pitchFamily="34" charset="0"/>
              </a:rPr>
              <a:t> -</a:t>
            </a:r>
            <a:r>
              <a:rPr lang="en-US">
                <a:latin typeface="Calibri" panose="020F0502020204030204" pitchFamily="34" charset="0"/>
              </a:rPr>
              <a:t>&gt;</a:t>
            </a:r>
            <a:r>
              <a:rPr lang="cs-CZ">
                <a:latin typeface="Calibri" panose="020F0502020204030204" pitchFamily="34" charset="0"/>
              </a:rPr>
              <a:t> New </a:t>
            </a:r>
            <a:r>
              <a:rPr lang="cs-CZ" err="1">
                <a:latin typeface="Calibri" panose="020F0502020204030204" pitchFamily="34" charset="0"/>
              </a:rPr>
              <a:t>Serial</a:t>
            </a:r>
            <a:r>
              <a:rPr lang="cs-CZ">
                <a:latin typeface="Calibri" panose="020F0502020204030204" pitchFamily="34" charset="0"/>
              </a:rPr>
              <a:t> </a:t>
            </a:r>
            <a:r>
              <a:rPr lang="cs-CZ" err="1">
                <a:latin typeface="Calibri" panose="020F0502020204030204" pitchFamily="34" charset="0"/>
              </a:rPr>
              <a:t>Section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Opět možnost nastavení pozice, azimutu, sklonu, …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Nastavení počtu řezů – velikostí mezer mezi nimi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Počet řezů na každou stranu od středu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Opět přes </a:t>
            </a:r>
            <a:r>
              <a:rPr lang="cs-CZ" err="1">
                <a:latin typeface="Calibri" panose="020F0502020204030204" pitchFamily="34" charset="0"/>
              </a:rPr>
              <a:t>pr</a:t>
            </a:r>
            <a:r>
              <a:rPr lang="cs-CZ">
                <a:latin typeface="Calibri" panose="020F0502020204030204" pitchFamily="34" charset="0"/>
              </a:rPr>
              <a:t>. klik – </a:t>
            </a:r>
            <a:r>
              <a:rPr lang="cs-CZ" i="1" err="1">
                <a:latin typeface="Calibri" panose="020F0502020204030204" pitchFamily="34" charset="0"/>
              </a:rPr>
              <a:t>Evaluations</a:t>
            </a:r>
            <a:r>
              <a:rPr lang="cs-CZ">
                <a:latin typeface="Calibri" panose="020F0502020204030204" pitchFamily="34" charset="0"/>
              </a:rPr>
              <a:t> vložíme do řezu data (GM)</a:t>
            </a:r>
            <a:endParaRPr lang="cs-CZ" i="1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Pro každý řez je potřeba vytvořit </a:t>
            </a:r>
            <a:r>
              <a:rPr lang="cs-CZ" i="1">
                <a:latin typeface="Calibri" panose="020F0502020204030204" pitchFamily="34" charset="0"/>
              </a:rPr>
              <a:t>Layout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Můžete vytvořit nový a nebo kopírovat z předešlého řezu</a:t>
            </a: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Pravý klik na řez -</a:t>
            </a:r>
            <a:r>
              <a:rPr lang="en-US">
                <a:latin typeface="Calibri" panose="020F0502020204030204" pitchFamily="34" charset="0"/>
              </a:rPr>
              <a:t>&gt; </a:t>
            </a:r>
            <a:r>
              <a:rPr lang="cs-CZ" i="1">
                <a:latin typeface="Calibri" panose="020F0502020204030204" pitchFamily="34" charset="0"/>
              </a:rPr>
              <a:t>Copy </a:t>
            </a:r>
            <a:r>
              <a:rPr lang="cs-CZ" i="1" err="1">
                <a:latin typeface="Calibri" panose="020F0502020204030204" pitchFamily="34" charset="0"/>
              </a:rPr>
              <a:t>Section</a:t>
            </a:r>
            <a:r>
              <a:rPr lang="cs-CZ" i="1">
                <a:latin typeface="Calibri" panose="020F0502020204030204" pitchFamily="34" charset="0"/>
              </a:rPr>
              <a:t> Layout</a:t>
            </a:r>
            <a:endParaRPr lang="cs-CZ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>
                <a:latin typeface="Calibri" panose="020F0502020204030204" pitchFamily="34" charset="0"/>
              </a:rPr>
              <a:t>Vybrat </a:t>
            </a:r>
            <a:r>
              <a:rPr lang="cs-CZ" i="1">
                <a:latin typeface="Calibri" panose="020F0502020204030204" pitchFamily="34" charset="0"/>
              </a:rPr>
              <a:t>Layout</a:t>
            </a:r>
            <a:r>
              <a:rPr lang="cs-CZ">
                <a:latin typeface="Calibri" panose="020F0502020204030204" pitchFamily="34" charset="0"/>
              </a:rPr>
              <a:t> z předešlého řezu</a:t>
            </a:r>
          </a:p>
          <a:p>
            <a:pPr marL="285750" indent="-285750">
              <a:buFontTx/>
              <a:buChar char="-"/>
            </a:pPr>
            <a:endParaRPr lang="cs-CZ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432089"/>
            <a:ext cx="2880000" cy="105333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45" y="1666070"/>
            <a:ext cx="2160000" cy="2748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375360"/>
            <a:ext cx="2520000" cy="27654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73" y="3374265"/>
            <a:ext cx="2520000" cy="2634175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4196576" y="2937512"/>
            <a:ext cx="1435297" cy="2486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308644" y="3284467"/>
            <a:ext cx="917651" cy="79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>
                <a:solidFill>
                  <a:schemeClr val="tx1"/>
                </a:solidFill>
              </a:rPr>
              <a:t>Lekce: </a:t>
            </a:r>
            <a:r>
              <a:rPr lang="cs-CZ" sz="1400" b="1" err="1">
                <a:solidFill>
                  <a:schemeClr val="tx1"/>
                </a:solidFill>
              </a:rPr>
              <a:t>Wolfpass</a:t>
            </a:r>
            <a:r>
              <a:rPr lang="cs-CZ" sz="1400" b="1">
                <a:solidFill>
                  <a:schemeClr val="tx1"/>
                </a:solidFill>
              </a:rPr>
              <a:t> – </a:t>
            </a:r>
            <a:r>
              <a:rPr lang="cs-CZ" sz="1400" b="1" err="1">
                <a:solidFill>
                  <a:schemeClr val="tx1"/>
                </a:solidFill>
              </a:rPr>
              <a:t>cross-sections</a:t>
            </a:r>
            <a:r>
              <a:rPr lang="cs-CZ" sz="1400" b="1">
                <a:solidFill>
                  <a:schemeClr val="tx1"/>
                </a:solidFill>
              </a:rPr>
              <a:t>			               GI231 - </a:t>
            </a:r>
            <a:r>
              <a:rPr lang="en-GB" sz="1400" b="1">
                <a:solidFill>
                  <a:schemeClr val="tx1"/>
                </a:solidFill>
              </a:rPr>
              <a:t>3D </a:t>
            </a:r>
            <a:r>
              <a:rPr lang="en-GB" sz="1400" b="1" err="1">
                <a:solidFill>
                  <a:schemeClr val="tx1"/>
                </a:solidFill>
              </a:rPr>
              <a:t>modelování</a:t>
            </a:r>
            <a:r>
              <a:rPr lang="en-GB" sz="1400" b="1">
                <a:solidFill>
                  <a:schemeClr val="tx1"/>
                </a:solidFill>
              </a:rPr>
              <a:t> v </a:t>
            </a:r>
            <a:r>
              <a:rPr lang="en-GB" sz="1400" b="1" err="1">
                <a:solidFill>
                  <a:schemeClr val="tx1"/>
                </a:solidFill>
              </a:rPr>
              <a:t>programu</a:t>
            </a:r>
            <a:r>
              <a:rPr lang="en-GB" sz="1400" b="1">
                <a:solidFill>
                  <a:schemeClr val="tx1"/>
                </a:solidFill>
              </a:rPr>
              <a:t> </a:t>
            </a:r>
            <a:r>
              <a:rPr lang="cs-CZ" sz="1400" b="1">
                <a:solidFill>
                  <a:schemeClr val="tx1"/>
                </a:solidFill>
              </a:rPr>
              <a:t>Leapfrog</a:t>
            </a:r>
            <a:r>
              <a:rPr lang="en-GB" sz="1400" b="1">
                <a:solidFill>
                  <a:schemeClr val="tx1"/>
                </a:solidFill>
              </a:rPr>
              <a:t> Geo</a:t>
            </a:r>
            <a:endParaRPr lang="cs-CZ" sz="1400" b="1">
              <a:solidFill>
                <a:schemeClr val="tx1"/>
              </a:solidFill>
            </a:endParaRPr>
          </a:p>
        </p:txBody>
      </p: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873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1407</Words>
  <Application>Microsoft Office PowerPoint</Application>
  <PresentationFormat>Předvádění na obrazovce (4:3)</PresentationFormat>
  <Paragraphs>168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Wertich</dc:creator>
  <cp:lastModifiedBy>Vojtěch Wertich</cp:lastModifiedBy>
  <cp:revision>1</cp:revision>
  <dcterms:created xsi:type="dcterms:W3CDTF">2016-01-17T10:06:38Z</dcterms:created>
  <dcterms:modified xsi:type="dcterms:W3CDTF">2020-02-27T14:20:43Z</dcterms:modified>
</cp:coreProperties>
</file>