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62" r:id="rId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96B3278-9CB7-4894-92F1-64CFA4B29BA9}" v="1" dt="2020-02-27T14:12:27.33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>
      <p:cViewPr varScale="1">
        <p:scale>
          <a:sx n="114" d="100"/>
          <a:sy n="114" d="100"/>
        </p:scale>
        <p:origin x="1272" y="90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ojtěch Wertich" userId="979c3f01-25ae-4c9e-a512-d63cb0df9f33" providerId="ADAL" clId="{596B3278-9CB7-4894-92F1-64CFA4B29BA9}"/>
    <pc:docChg chg="modSld">
      <pc:chgData name="Vojtěch Wertich" userId="979c3f01-25ae-4c9e-a512-d63cb0df9f33" providerId="ADAL" clId="{596B3278-9CB7-4894-92F1-64CFA4B29BA9}" dt="2020-02-27T14:12:33.107" v="2" actId="14100"/>
      <pc:docMkLst>
        <pc:docMk/>
      </pc:docMkLst>
      <pc:sldChg chg="modSp">
        <pc:chgData name="Vojtěch Wertich" userId="979c3f01-25ae-4c9e-a512-d63cb0df9f33" providerId="ADAL" clId="{596B3278-9CB7-4894-92F1-64CFA4B29BA9}" dt="2020-02-27T14:12:33.107" v="2" actId="14100"/>
        <pc:sldMkLst>
          <pc:docMk/>
          <pc:sldMk cId="4235314286" sldId="256"/>
        </pc:sldMkLst>
        <pc:picChg chg="mod">
          <ac:chgData name="Vojtěch Wertich" userId="979c3f01-25ae-4c9e-a512-d63cb0df9f33" providerId="ADAL" clId="{596B3278-9CB7-4894-92F1-64CFA4B29BA9}" dt="2020-02-27T14:12:33.107" v="2" actId="14100"/>
          <ac:picMkLst>
            <pc:docMk/>
            <pc:sldMk cId="4235314286" sldId="256"/>
            <ac:picMk id="7" creationId="{00000000-0000-0000-0000-000000000000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94C4A-E503-4682-B729-5872A354FD3E}" type="datetimeFigureOut">
              <a:rPr lang="cs-CZ" smtClean="0"/>
              <a:t>27.02.2020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B5ED5-8B5D-49A7-9ACB-39231D4FE9B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782097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94C4A-E503-4682-B729-5872A354FD3E}" type="datetimeFigureOut">
              <a:rPr lang="cs-CZ" smtClean="0"/>
              <a:t>27.02.2020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B5ED5-8B5D-49A7-9ACB-39231D4FE9B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333250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94C4A-E503-4682-B729-5872A354FD3E}" type="datetimeFigureOut">
              <a:rPr lang="cs-CZ" smtClean="0"/>
              <a:t>27.02.2020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B5ED5-8B5D-49A7-9ACB-39231D4FE9B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407352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94C4A-E503-4682-B729-5872A354FD3E}" type="datetimeFigureOut">
              <a:rPr lang="cs-CZ" smtClean="0"/>
              <a:t>27.02.2020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B5ED5-8B5D-49A7-9ACB-39231D4FE9B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54459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94C4A-E503-4682-B729-5872A354FD3E}" type="datetimeFigureOut">
              <a:rPr lang="cs-CZ" smtClean="0"/>
              <a:t>27.02.2020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B5ED5-8B5D-49A7-9ACB-39231D4FE9B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981340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94C4A-E503-4682-B729-5872A354FD3E}" type="datetimeFigureOut">
              <a:rPr lang="cs-CZ" smtClean="0"/>
              <a:t>27.02.2020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B5ED5-8B5D-49A7-9ACB-39231D4FE9B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124011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94C4A-E503-4682-B729-5872A354FD3E}" type="datetimeFigureOut">
              <a:rPr lang="cs-CZ" smtClean="0"/>
              <a:t>27.02.2020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B5ED5-8B5D-49A7-9ACB-39231D4FE9B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871469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94C4A-E503-4682-B729-5872A354FD3E}" type="datetimeFigureOut">
              <a:rPr lang="cs-CZ" smtClean="0"/>
              <a:t>27.02.2020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B5ED5-8B5D-49A7-9ACB-39231D4FE9B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24120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94C4A-E503-4682-B729-5872A354FD3E}" type="datetimeFigureOut">
              <a:rPr lang="cs-CZ" smtClean="0"/>
              <a:t>27.02.2020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B5ED5-8B5D-49A7-9ACB-39231D4FE9B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667841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94C4A-E503-4682-B729-5872A354FD3E}" type="datetimeFigureOut">
              <a:rPr lang="cs-CZ" smtClean="0"/>
              <a:t>27.02.2020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B5ED5-8B5D-49A7-9ACB-39231D4FE9B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897386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94C4A-E503-4682-B729-5872A354FD3E}" type="datetimeFigureOut">
              <a:rPr lang="cs-CZ" smtClean="0"/>
              <a:t>27.02.2020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B5ED5-8B5D-49A7-9ACB-39231D4FE9B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29754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C94C4A-E503-4682-B729-5872A354FD3E}" type="datetimeFigureOut">
              <a:rPr lang="cs-CZ" smtClean="0"/>
              <a:t>27.02.2020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7B5ED5-8B5D-49A7-9ACB-39231D4FE9B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771417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5" Type="http://schemas.openxmlformats.org/officeDocument/2006/relationships/image" Target="../media/image8.jpeg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png"/><Relationship Id="rId5" Type="http://schemas.openxmlformats.org/officeDocument/2006/relationships/image" Target="../media/image8.jpeg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95536" y="174637"/>
            <a:ext cx="7772400" cy="2276872"/>
          </a:xfrm>
        </p:spPr>
        <p:txBody>
          <a:bodyPr>
            <a:normAutofit/>
          </a:bodyPr>
          <a:lstStyle/>
          <a:p>
            <a:pPr algn="l"/>
            <a:r>
              <a:rPr lang="cs-CZ" sz="4000" b="1" dirty="0">
                <a:latin typeface="+mn-lt"/>
              </a:rPr>
              <a:t>GI231 </a:t>
            </a:r>
            <a:r>
              <a:rPr lang="en-GB" sz="4000" b="1" dirty="0">
                <a:latin typeface="+mn-lt"/>
              </a:rPr>
              <a:t>3D </a:t>
            </a:r>
            <a:r>
              <a:rPr lang="en-GB" sz="4000" b="1" dirty="0" err="1">
                <a:latin typeface="+mn-lt"/>
              </a:rPr>
              <a:t>modelování</a:t>
            </a:r>
            <a:r>
              <a:rPr lang="en-GB" sz="4000" b="1" dirty="0">
                <a:latin typeface="+mn-lt"/>
              </a:rPr>
              <a:t> v </a:t>
            </a:r>
            <a:r>
              <a:rPr lang="en-GB" sz="4000" b="1" dirty="0" err="1">
                <a:latin typeface="+mn-lt"/>
              </a:rPr>
              <a:t>programu</a:t>
            </a:r>
            <a:r>
              <a:rPr lang="en-GB" sz="4000" b="1" dirty="0">
                <a:latin typeface="+mn-lt"/>
              </a:rPr>
              <a:t> </a:t>
            </a:r>
            <a:r>
              <a:rPr lang="cs-CZ" sz="4000" b="1" dirty="0">
                <a:latin typeface="+mn-lt"/>
              </a:rPr>
              <a:t>Leapfrog</a:t>
            </a:r>
            <a:r>
              <a:rPr lang="en-GB" sz="4000" b="1" dirty="0">
                <a:latin typeface="+mn-lt"/>
              </a:rPr>
              <a:t> Geo</a:t>
            </a:r>
            <a:br>
              <a:rPr lang="cs-CZ" b="1" dirty="0">
                <a:latin typeface="+mn-lt"/>
              </a:rPr>
            </a:br>
            <a:endParaRPr lang="cs-CZ" b="1" dirty="0">
              <a:latin typeface="+mn-lt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92087" y="4221088"/>
            <a:ext cx="3488432" cy="1752600"/>
          </a:xfrm>
        </p:spPr>
        <p:txBody>
          <a:bodyPr/>
          <a:lstStyle/>
          <a:p>
            <a:pPr algn="l"/>
            <a:r>
              <a:rPr lang="cs-CZ" b="1" dirty="0">
                <a:solidFill>
                  <a:schemeClr val="tx1"/>
                </a:solidFill>
              </a:rPr>
              <a:t>Jakub Výravský</a:t>
            </a:r>
          </a:p>
          <a:p>
            <a:pPr algn="l"/>
            <a:r>
              <a:rPr lang="cs-CZ" b="1" dirty="0">
                <a:solidFill>
                  <a:schemeClr val="tx1"/>
                </a:solidFill>
              </a:rPr>
              <a:t>Vojtěch Wertich</a:t>
            </a:r>
          </a:p>
          <a:p>
            <a:pPr algn="l"/>
            <a:r>
              <a:rPr lang="cs-CZ" b="1" dirty="0">
                <a:solidFill>
                  <a:schemeClr val="tx1"/>
                </a:solidFill>
              </a:rPr>
              <a:t>Přemysl Pořádek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725306" y="4941168"/>
            <a:ext cx="1787470" cy="714988"/>
          </a:xfrm>
          <a:prstGeom prst="rect">
            <a:avLst/>
          </a:prstGeom>
        </p:spPr>
      </p:pic>
      <p:pic>
        <p:nvPicPr>
          <p:cNvPr id="8" name="Obrázek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6031471"/>
            <a:ext cx="2257425" cy="723900"/>
          </a:xfrm>
          <a:prstGeom prst="rect">
            <a:avLst/>
          </a:prstGeom>
        </p:spPr>
      </p:pic>
      <p:pic>
        <p:nvPicPr>
          <p:cNvPr id="9" name="Obrázek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4941168"/>
            <a:ext cx="2040226" cy="1224136"/>
          </a:xfrm>
          <a:prstGeom prst="rect">
            <a:avLst/>
          </a:prstGeom>
        </p:spPr>
      </p:pic>
      <p:sp>
        <p:nvSpPr>
          <p:cNvPr id="10" name="Podnadpis 2"/>
          <p:cNvSpPr txBox="1">
            <a:spLocks/>
          </p:cNvSpPr>
          <p:nvPr/>
        </p:nvSpPr>
        <p:spPr>
          <a:xfrm>
            <a:off x="323528" y="2134648"/>
            <a:ext cx="4323929" cy="129435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b="1" dirty="0">
                <a:solidFill>
                  <a:schemeClr val="tx1"/>
                </a:solidFill>
              </a:rPr>
              <a:t>Lekce: </a:t>
            </a:r>
          </a:p>
          <a:p>
            <a:pPr algn="l"/>
            <a:r>
              <a:rPr lang="cs-CZ" b="1" dirty="0" err="1">
                <a:solidFill>
                  <a:schemeClr val="tx1"/>
                </a:solidFill>
              </a:rPr>
              <a:t>Combined</a:t>
            </a:r>
            <a:r>
              <a:rPr lang="cs-CZ" b="1" dirty="0">
                <a:solidFill>
                  <a:schemeClr val="tx1"/>
                </a:solidFill>
              </a:rPr>
              <a:t> </a:t>
            </a:r>
            <a:r>
              <a:rPr lang="cs-CZ" b="1" dirty="0" err="1">
                <a:solidFill>
                  <a:schemeClr val="tx1"/>
                </a:solidFill>
              </a:rPr>
              <a:t>geological</a:t>
            </a:r>
            <a:r>
              <a:rPr lang="cs-CZ" b="1" dirty="0">
                <a:solidFill>
                  <a:schemeClr val="tx1"/>
                </a:solidFill>
              </a:rPr>
              <a:t> model</a:t>
            </a:r>
          </a:p>
        </p:txBody>
      </p:sp>
      <p:pic>
        <p:nvPicPr>
          <p:cNvPr id="11" name="Obrázek 1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19594" y="5656156"/>
            <a:ext cx="1018295" cy="1018295"/>
          </a:xfrm>
          <a:prstGeom prst="rect">
            <a:avLst/>
          </a:prstGeom>
        </p:spPr>
      </p:pic>
      <p:pic>
        <p:nvPicPr>
          <p:cNvPr id="4" name="Obrázek 3"/>
          <p:cNvPicPr>
            <a:picLocks noChangeAspect="1"/>
          </p:cNvPicPr>
          <p:nvPr/>
        </p:nvPicPr>
        <p:blipFill rotWithShape="1">
          <a:blip r:embed="rId6"/>
          <a:srcRect l="55187" t="10596" b="16516"/>
          <a:stretch/>
        </p:blipFill>
        <p:spPr>
          <a:xfrm>
            <a:off x="4572000" y="1236284"/>
            <a:ext cx="3935362" cy="3600400"/>
          </a:xfrm>
          <a:prstGeom prst="rect">
            <a:avLst/>
          </a:prstGeom>
        </p:spPr>
      </p:pic>
      <p:sp>
        <p:nvSpPr>
          <p:cNvPr id="12" name="Podnadpis 2"/>
          <p:cNvSpPr txBox="1">
            <a:spLocks/>
          </p:cNvSpPr>
          <p:nvPr/>
        </p:nvSpPr>
        <p:spPr>
          <a:xfrm>
            <a:off x="395536" y="6201786"/>
            <a:ext cx="3694018" cy="6562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sz="1200" b="1" dirty="0">
                <a:solidFill>
                  <a:schemeClr val="tx1"/>
                </a:solidFill>
              </a:rPr>
              <a:t>Realizováno v rámci projektu </a:t>
            </a:r>
            <a:r>
              <a:rPr lang="en-GB" sz="1200" b="1" dirty="0">
                <a:solidFill>
                  <a:schemeClr val="tx1"/>
                </a:solidFill>
              </a:rPr>
              <a:t>MUNI/FR/1282/2015</a:t>
            </a:r>
            <a:r>
              <a:rPr lang="cs-CZ" sz="1200" b="1" dirty="0">
                <a:solidFill>
                  <a:schemeClr val="tx1"/>
                </a:solidFill>
              </a:rPr>
              <a:t> – Podpora praktické výuky ložiskové geologie inovací tří volitelných předmětů  </a:t>
            </a:r>
          </a:p>
        </p:txBody>
      </p:sp>
    </p:spTree>
    <p:extLst>
      <p:ext uri="{BB962C8B-B14F-4D97-AF65-F5344CB8AC3E}">
        <p14:creationId xmlns:p14="http://schemas.microsoft.com/office/powerpoint/2010/main" val="42353142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odnadpis 2"/>
          <p:cNvSpPr txBox="1">
            <a:spLocks/>
          </p:cNvSpPr>
          <p:nvPr/>
        </p:nvSpPr>
        <p:spPr>
          <a:xfrm>
            <a:off x="93390" y="44624"/>
            <a:ext cx="8957220" cy="72408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sz="1400" b="1" dirty="0">
                <a:solidFill>
                  <a:schemeClr val="tx1"/>
                </a:solidFill>
              </a:rPr>
              <a:t>Lekce: </a:t>
            </a:r>
            <a:r>
              <a:rPr lang="cs-CZ" sz="1400" b="1" dirty="0" err="1">
                <a:solidFill>
                  <a:schemeClr val="tx1"/>
                </a:solidFill>
              </a:rPr>
              <a:t>Combined</a:t>
            </a:r>
            <a:r>
              <a:rPr lang="cs-CZ" sz="1400" b="1" dirty="0">
                <a:solidFill>
                  <a:schemeClr val="tx1"/>
                </a:solidFill>
              </a:rPr>
              <a:t> </a:t>
            </a:r>
            <a:r>
              <a:rPr lang="cs-CZ" sz="1400" b="1" dirty="0" err="1">
                <a:solidFill>
                  <a:schemeClr val="tx1"/>
                </a:solidFill>
              </a:rPr>
              <a:t>geological</a:t>
            </a:r>
            <a:r>
              <a:rPr lang="cs-CZ" sz="1400" b="1" dirty="0">
                <a:solidFill>
                  <a:schemeClr val="tx1"/>
                </a:solidFill>
              </a:rPr>
              <a:t> model			               GI231 - </a:t>
            </a:r>
            <a:r>
              <a:rPr lang="en-GB" sz="1400" b="1" dirty="0">
                <a:solidFill>
                  <a:schemeClr val="tx1"/>
                </a:solidFill>
              </a:rPr>
              <a:t>3D </a:t>
            </a:r>
            <a:r>
              <a:rPr lang="en-GB" sz="1400" b="1" dirty="0" err="1">
                <a:solidFill>
                  <a:schemeClr val="tx1"/>
                </a:solidFill>
              </a:rPr>
              <a:t>modelování</a:t>
            </a:r>
            <a:r>
              <a:rPr lang="en-GB" sz="1400" b="1" dirty="0">
                <a:solidFill>
                  <a:schemeClr val="tx1"/>
                </a:solidFill>
              </a:rPr>
              <a:t> v </a:t>
            </a:r>
            <a:r>
              <a:rPr lang="en-GB" sz="1400" b="1" dirty="0" err="1">
                <a:solidFill>
                  <a:schemeClr val="tx1"/>
                </a:solidFill>
              </a:rPr>
              <a:t>programu</a:t>
            </a:r>
            <a:r>
              <a:rPr lang="en-GB" sz="1400" b="1" dirty="0">
                <a:solidFill>
                  <a:schemeClr val="tx1"/>
                </a:solidFill>
              </a:rPr>
              <a:t> </a:t>
            </a:r>
            <a:r>
              <a:rPr lang="cs-CZ" sz="1400" b="1" dirty="0">
                <a:solidFill>
                  <a:schemeClr val="tx1"/>
                </a:solidFill>
              </a:rPr>
              <a:t>Leapfrog</a:t>
            </a:r>
            <a:r>
              <a:rPr lang="en-GB" sz="1400" b="1" dirty="0">
                <a:solidFill>
                  <a:schemeClr val="tx1"/>
                </a:solidFill>
              </a:rPr>
              <a:t> Geo</a:t>
            </a:r>
            <a:endParaRPr lang="cs-CZ" sz="1400" b="1" dirty="0">
              <a:solidFill>
                <a:schemeClr val="tx1"/>
              </a:solidFill>
            </a:endParaRPr>
          </a:p>
        </p:txBody>
      </p:sp>
      <p:grpSp>
        <p:nvGrpSpPr>
          <p:cNvPr id="3" name="Skupina 2"/>
          <p:cNvGrpSpPr>
            <a:grpSpLocks noChangeAspect="1"/>
          </p:cNvGrpSpPr>
          <p:nvPr/>
        </p:nvGrpSpPr>
        <p:grpSpPr>
          <a:xfrm>
            <a:off x="93390" y="6237312"/>
            <a:ext cx="3591992" cy="540000"/>
            <a:chOff x="93390" y="6014247"/>
            <a:chExt cx="5273589" cy="792802"/>
          </a:xfrm>
        </p:grpSpPr>
        <p:pic>
          <p:nvPicPr>
            <p:cNvPr id="7" name="Obrázek 6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623320" y="6088109"/>
              <a:ext cx="1008112" cy="697924"/>
            </a:xfrm>
            <a:prstGeom prst="rect">
              <a:avLst/>
            </a:prstGeom>
          </p:spPr>
        </p:pic>
        <p:pic>
          <p:nvPicPr>
            <p:cNvPr id="8" name="Obrázek 7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8488" b="11881"/>
            <a:stretch/>
          </p:blipFill>
          <p:spPr>
            <a:xfrm>
              <a:off x="1498821" y="6192779"/>
              <a:ext cx="2137075" cy="477184"/>
            </a:xfrm>
            <a:prstGeom prst="rect">
              <a:avLst/>
            </a:prstGeom>
          </p:spPr>
        </p:pic>
        <p:pic>
          <p:nvPicPr>
            <p:cNvPr id="9" name="Obrázek 8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3390" y="6014247"/>
              <a:ext cx="1238250" cy="742950"/>
            </a:xfrm>
            <a:prstGeom prst="rect">
              <a:avLst/>
            </a:prstGeom>
          </p:spPr>
        </p:pic>
        <p:pic>
          <p:nvPicPr>
            <p:cNvPr id="5" name="Obrázek 4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644008" y="6084078"/>
              <a:ext cx="722971" cy="722971"/>
            </a:xfrm>
            <a:prstGeom prst="rect">
              <a:avLst/>
            </a:prstGeom>
          </p:spPr>
        </p:pic>
      </p:grpSp>
      <p:pic>
        <p:nvPicPr>
          <p:cNvPr id="11" name="Picture 1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7435" b="7396"/>
          <a:stretch>
            <a:fillRect/>
          </a:stretch>
        </p:blipFill>
        <p:spPr bwMode="auto">
          <a:xfrm>
            <a:off x="4643438" y="1700213"/>
            <a:ext cx="4186237" cy="4608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" name="Rectangle 2"/>
          <p:cNvSpPr txBox="1">
            <a:spLocks noChangeArrowheads="1"/>
          </p:cNvSpPr>
          <p:nvPr/>
        </p:nvSpPr>
        <p:spPr>
          <a:xfrm>
            <a:off x="468313" y="26035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altLang="cs-CZ" sz="3200">
                <a:latin typeface="Calibri" panose="020F0502020204030204" pitchFamily="34" charset="0"/>
              </a:rPr>
              <a:t>Kombinace geologického a weathering modelu</a:t>
            </a:r>
            <a:endParaRPr lang="en-US" altLang="cs-CZ" sz="3200">
              <a:latin typeface="Calibri" panose="020F0502020204030204" pitchFamily="34" charset="0"/>
            </a:endParaRPr>
          </a:p>
        </p:txBody>
      </p:sp>
      <p:sp>
        <p:nvSpPr>
          <p:cNvPr id="13" name="Rectangle 3"/>
          <p:cNvSpPr txBox="1">
            <a:spLocks noChangeArrowheads="1"/>
          </p:cNvSpPr>
          <p:nvPr/>
        </p:nvSpPr>
        <p:spPr>
          <a:xfrm>
            <a:off x="251520" y="1628775"/>
            <a:ext cx="3899793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just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altLang="cs-CZ" sz="2000" dirty="0">
                <a:solidFill>
                  <a:schemeClr val="tx1"/>
                </a:solidFill>
                <a:latin typeface="Calibri" panose="020F0502020204030204" pitchFamily="34" charset="0"/>
              </a:rPr>
              <a:t>Klikneme pravým tlačítkem na </a:t>
            </a:r>
            <a:r>
              <a:rPr lang="cs-CZ" altLang="cs-CZ" sz="2000" dirty="0" err="1">
                <a:solidFill>
                  <a:schemeClr val="tx1"/>
                </a:solidFill>
                <a:latin typeface="Calibri" panose="020F0502020204030204" pitchFamily="34" charset="0"/>
              </a:rPr>
              <a:t>Combined</a:t>
            </a:r>
            <a:r>
              <a:rPr lang="cs-CZ" altLang="cs-CZ" sz="2000" dirty="0">
                <a:solidFill>
                  <a:schemeClr val="tx1"/>
                </a:solidFill>
                <a:latin typeface="Calibri" panose="020F0502020204030204" pitchFamily="34" charset="0"/>
              </a:rPr>
              <a:t> </a:t>
            </a:r>
            <a:r>
              <a:rPr lang="cs-CZ" altLang="cs-CZ" sz="2000" dirty="0" err="1">
                <a:solidFill>
                  <a:schemeClr val="tx1"/>
                </a:solidFill>
                <a:latin typeface="Calibri" panose="020F0502020204030204" pitchFamily="34" charset="0"/>
              </a:rPr>
              <a:t>Models</a:t>
            </a:r>
            <a:r>
              <a:rPr lang="cs-CZ" altLang="cs-CZ" sz="2000" dirty="0">
                <a:solidFill>
                  <a:schemeClr val="tx1"/>
                </a:solidFill>
                <a:latin typeface="Calibri" panose="020F0502020204030204" pitchFamily="34" charset="0"/>
              </a:rPr>
              <a:t> a dáme New </a:t>
            </a:r>
            <a:r>
              <a:rPr lang="cs-CZ" altLang="cs-CZ" sz="2000" dirty="0" err="1">
                <a:solidFill>
                  <a:schemeClr val="tx1"/>
                </a:solidFill>
                <a:latin typeface="Calibri" panose="020F0502020204030204" pitchFamily="34" charset="0"/>
              </a:rPr>
              <a:t>Combined</a:t>
            </a:r>
            <a:r>
              <a:rPr lang="cs-CZ" altLang="cs-CZ" sz="2000" dirty="0">
                <a:solidFill>
                  <a:schemeClr val="tx1"/>
                </a:solidFill>
                <a:latin typeface="Calibri" panose="020F0502020204030204" pitchFamily="34" charset="0"/>
              </a:rPr>
              <a:t> Model.</a:t>
            </a:r>
          </a:p>
          <a:p>
            <a:pPr marL="342900" indent="-342900" algn="just">
              <a:lnSpc>
                <a:spcPct val="80000"/>
              </a:lnSpc>
              <a:buFont typeface="Arial" panose="020B0604020202020204" pitchFamily="34" charset="0"/>
              <a:buChar char="•"/>
            </a:pPr>
            <a:endParaRPr lang="cs-CZ" altLang="cs-CZ" sz="2000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marL="342900" indent="-342900" algn="just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altLang="cs-CZ" sz="2000" dirty="0">
                <a:solidFill>
                  <a:schemeClr val="tx1"/>
                </a:solidFill>
                <a:latin typeface="Calibri" panose="020F0502020204030204" pitchFamily="34" charset="0"/>
              </a:rPr>
              <a:t>Nastavíme, které modely chceme zkombinovat, </a:t>
            </a:r>
            <a:r>
              <a:rPr lang="cs-CZ" altLang="cs-CZ" sz="2000" dirty="0" err="1">
                <a:solidFill>
                  <a:schemeClr val="tx1"/>
                </a:solidFill>
                <a:latin typeface="Calibri" panose="020F0502020204030204" pitchFamily="34" charset="0"/>
              </a:rPr>
              <a:t>pojmenu-jeme</a:t>
            </a:r>
            <a:r>
              <a:rPr lang="cs-CZ" altLang="cs-CZ" sz="2000" dirty="0">
                <a:solidFill>
                  <a:schemeClr val="tx1"/>
                </a:solidFill>
                <a:latin typeface="Calibri" panose="020F0502020204030204" pitchFamily="34" charset="0"/>
              </a:rPr>
              <a:t> model a v dalším okně nastavíme konkrétní objemy hornin, které mají být </a:t>
            </a:r>
            <a:r>
              <a:rPr lang="cs-CZ" altLang="cs-CZ" sz="2000" dirty="0" err="1">
                <a:solidFill>
                  <a:schemeClr val="tx1"/>
                </a:solidFill>
                <a:latin typeface="Calibri" panose="020F0502020204030204" pitchFamily="34" charset="0"/>
              </a:rPr>
              <a:t>zkombi-novány</a:t>
            </a:r>
            <a:r>
              <a:rPr lang="cs-CZ" altLang="cs-CZ" sz="2000" dirty="0">
                <a:solidFill>
                  <a:schemeClr val="tx1"/>
                </a:solidFill>
                <a:latin typeface="Calibri" panose="020F0502020204030204" pitchFamily="34" charset="0"/>
              </a:rPr>
              <a:t> (můžeme zatrhnout vše, nebo si vybrat)</a:t>
            </a:r>
          </a:p>
          <a:p>
            <a:pPr marL="342900" indent="-342900" algn="just">
              <a:lnSpc>
                <a:spcPct val="80000"/>
              </a:lnSpc>
              <a:buFont typeface="Arial" panose="020B0604020202020204" pitchFamily="34" charset="0"/>
              <a:buChar char="•"/>
            </a:pPr>
            <a:endParaRPr lang="cs-CZ" altLang="cs-CZ" sz="2000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marL="342900" indent="-342900" algn="just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altLang="cs-CZ" sz="2000" dirty="0">
                <a:solidFill>
                  <a:schemeClr val="tx1"/>
                </a:solidFill>
                <a:latin typeface="Calibri" panose="020F0502020204030204" pitchFamily="34" charset="0"/>
              </a:rPr>
              <a:t>Jelikož výpočty trvají dlouho, v rámci tohoto cvičení stačí z geologického modelu použít jen </a:t>
            </a:r>
            <a:r>
              <a:rPr lang="cs-CZ" altLang="cs-CZ" sz="2000" dirty="0" err="1">
                <a:solidFill>
                  <a:schemeClr val="tx1"/>
                </a:solidFill>
                <a:latin typeface="Calibri" panose="020F0502020204030204" pitchFamily="34" charset="0"/>
              </a:rPr>
              <a:t>vein</a:t>
            </a:r>
            <a:r>
              <a:rPr lang="cs-CZ" altLang="cs-CZ" sz="2000" dirty="0">
                <a:solidFill>
                  <a:schemeClr val="tx1"/>
                </a:solidFill>
                <a:latin typeface="Calibri" panose="020F0502020204030204" pitchFamily="34" charset="0"/>
              </a:rPr>
              <a:t>, </a:t>
            </a:r>
            <a:r>
              <a:rPr lang="cs-CZ" altLang="cs-CZ" sz="2000" dirty="0" err="1">
                <a:solidFill>
                  <a:schemeClr val="tx1"/>
                </a:solidFill>
                <a:latin typeface="Calibri" panose="020F0502020204030204" pitchFamily="34" charset="0"/>
              </a:rPr>
              <a:t>porphyry</a:t>
            </a:r>
            <a:r>
              <a:rPr lang="cs-CZ" altLang="cs-CZ" sz="2000" dirty="0">
                <a:solidFill>
                  <a:schemeClr val="tx1"/>
                </a:solidFill>
                <a:latin typeface="Calibri" panose="020F0502020204030204" pitchFamily="34" charset="0"/>
              </a:rPr>
              <a:t> a diorite</a:t>
            </a:r>
            <a:endParaRPr lang="en-US" altLang="cs-CZ" sz="2000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14" name="Line 5"/>
          <p:cNvSpPr>
            <a:spLocks noChangeShapeType="1"/>
          </p:cNvSpPr>
          <p:nvPr/>
        </p:nvSpPr>
        <p:spPr bwMode="auto">
          <a:xfrm flipV="1">
            <a:off x="6372225" y="2133600"/>
            <a:ext cx="576263" cy="19431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5" name="Line 6"/>
          <p:cNvSpPr>
            <a:spLocks noChangeShapeType="1"/>
          </p:cNvSpPr>
          <p:nvPr/>
        </p:nvSpPr>
        <p:spPr bwMode="auto">
          <a:xfrm>
            <a:off x="7812088" y="2420938"/>
            <a:ext cx="73025" cy="720725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6" name="Line 7"/>
          <p:cNvSpPr>
            <a:spLocks noChangeShapeType="1"/>
          </p:cNvSpPr>
          <p:nvPr/>
        </p:nvSpPr>
        <p:spPr bwMode="auto">
          <a:xfrm>
            <a:off x="8027988" y="3357563"/>
            <a:ext cx="431800" cy="142875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" name="Line 8"/>
          <p:cNvSpPr>
            <a:spLocks noChangeShapeType="1"/>
          </p:cNvSpPr>
          <p:nvPr/>
        </p:nvSpPr>
        <p:spPr bwMode="auto">
          <a:xfrm flipH="1">
            <a:off x="7524750" y="3716338"/>
            <a:ext cx="1008063" cy="504825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8" name="Line 10"/>
          <p:cNvSpPr>
            <a:spLocks noChangeShapeType="1"/>
          </p:cNvSpPr>
          <p:nvPr/>
        </p:nvSpPr>
        <p:spPr bwMode="auto">
          <a:xfrm>
            <a:off x="8027988" y="5229225"/>
            <a:ext cx="288925" cy="8636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9" name="Text Box 11"/>
          <p:cNvSpPr txBox="1">
            <a:spLocks noChangeArrowheads="1"/>
          </p:cNvSpPr>
          <p:nvPr/>
        </p:nvSpPr>
        <p:spPr bwMode="auto">
          <a:xfrm>
            <a:off x="4643438" y="5013325"/>
            <a:ext cx="1873250" cy="1474788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/>
              <a:t>V rámci cvičení použijte pouze Vein, Porphyry a Diorite, jinak se nedočkáte....</a:t>
            </a:r>
            <a:endParaRPr lang="en-US" altLang="cs-CZ"/>
          </a:p>
        </p:txBody>
      </p:sp>
      <p:sp>
        <p:nvSpPr>
          <p:cNvPr id="20" name="Line 13"/>
          <p:cNvSpPr>
            <a:spLocks noChangeShapeType="1"/>
          </p:cNvSpPr>
          <p:nvPr/>
        </p:nvSpPr>
        <p:spPr bwMode="auto">
          <a:xfrm flipV="1">
            <a:off x="6588125" y="4581525"/>
            <a:ext cx="504825" cy="935038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255917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odnadpis 2"/>
          <p:cNvSpPr txBox="1">
            <a:spLocks/>
          </p:cNvSpPr>
          <p:nvPr/>
        </p:nvSpPr>
        <p:spPr>
          <a:xfrm>
            <a:off x="93390" y="44624"/>
            <a:ext cx="8957220" cy="72408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sz="1400" b="1" dirty="0">
                <a:solidFill>
                  <a:schemeClr val="tx1"/>
                </a:solidFill>
              </a:rPr>
              <a:t>Lekce: </a:t>
            </a:r>
            <a:r>
              <a:rPr lang="cs-CZ" sz="1400" b="1" dirty="0" err="1">
                <a:solidFill>
                  <a:schemeClr val="tx1"/>
                </a:solidFill>
              </a:rPr>
              <a:t>Combined</a:t>
            </a:r>
            <a:r>
              <a:rPr lang="cs-CZ" sz="1400" b="1" dirty="0">
                <a:solidFill>
                  <a:schemeClr val="tx1"/>
                </a:solidFill>
              </a:rPr>
              <a:t> </a:t>
            </a:r>
            <a:r>
              <a:rPr lang="cs-CZ" sz="1400" b="1" dirty="0" err="1">
                <a:solidFill>
                  <a:schemeClr val="tx1"/>
                </a:solidFill>
              </a:rPr>
              <a:t>geological</a:t>
            </a:r>
            <a:r>
              <a:rPr lang="cs-CZ" sz="1400" b="1" dirty="0">
                <a:solidFill>
                  <a:schemeClr val="tx1"/>
                </a:solidFill>
              </a:rPr>
              <a:t> model			               GI231 - </a:t>
            </a:r>
            <a:r>
              <a:rPr lang="en-GB" sz="1400" b="1" dirty="0">
                <a:solidFill>
                  <a:schemeClr val="tx1"/>
                </a:solidFill>
              </a:rPr>
              <a:t>3D </a:t>
            </a:r>
            <a:r>
              <a:rPr lang="en-GB" sz="1400" b="1" dirty="0" err="1">
                <a:solidFill>
                  <a:schemeClr val="tx1"/>
                </a:solidFill>
              </a:rPr>
              <a:t>modelování</a:t>
            </a:r>
            <a:r>
              <a:rPr lang="en-GB" sz="1400" b="1" dirty="0">
                <a:solidFill>
                  <a:schemeClr val="tx1"/>
                </a:solidFill>
              </a:rPr>
              <a:t> v </a:t>
            </a:r>
            <a:r>
              <a:rPr lang="en-GB" sz="1400" b="1" dirty="0" err="1">
                <a:solidFill>
                  <a:schemeClr val="tx1"/>
                </a:solidFill>
              </a:rPr>
              <a:t>programu</a:t>
            </a:r>
            <a:r>
              <a:rPr lang="en-GB" sz="1400" b="1" dirty="0">
                <a:solidFill>
                  <a:schemeClr val="tx1"/>
                </a:solidFill>
              </a:rPr>
              <a:t> </a:t>
            </a:r>
            <a:r>
              <a:rPr lang="cs-CZ" sz="1400" b="1" dirty="0">
                <a:solidFill>
                  <a:schemeClr val="tx1"/>
                </a:solidFill>
              </a:rPr>
              <a:t>Leapfrog</a:t>
            </a:r>
            <a:r>
              <a:rPr lang="en-GB" sz="1400" b="1" dirty="0">
                <a:solidFill>
                  <a:schemeClr val="tx1"/>
                </a:solidFill>
              </a:rPr>
              <a:t> Geo</a:t>
            </a:r>
            <a:endParaRPr lang="cs-CZ" sz="1400" b="1" dirty="0">
              <a:solidFill>
                <a:schemeClr val="tx1"/>
              </a:solidFill>
            </a:endParaRPr>
          </a:p>
        </p:txBody>
      </p:sp>
      <p:grpSp>
        <p:nvGrpSpPr>
          <p:cNvPr id="3" name="Skupina 2"/>
          <p:cNvGrpSpPr>
            <a:grpSpLocks noChangeAspect="1"/>
          </p:cNvGrpSpPr>
          <p:nvPr/>
        </p:nvGrpSpPr>
        <p:grpSpPr>
          <a:xfrm>
            <a:off x="93390" y="6237312"/>
            <a:ext cx="3591992" cy="540000"/>
            <a:chOff x="93390" y="6014247"/>
            <a:chExt cx="5273589" cy="792802"/>
          </a:xfrm>
        </p:grpSpPr>
        <p:pic>
          <p:nvPicPr>
            <p:cNvPr id="7" name="Obrázek 6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623320" y="6088109"/>
              <a:ext cx="1008112" cy="697924"/>
            </a:xfrm>
            <a:prstGeom prst="rect">
              <a:avLst/>
            </a:prstGeom>
          </p:spPr>
        </p:pic>
        <p:pic>
          <p:nvPicPr>
            <p:cNvPr id="8" name="Obrázek 7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8488" b="11881"/>
            <a:stretch/>
          </p:blipFill>
          <p:spPr>
            <a:xfrm>
              <a:off x="1498821" y="6192779"/>
              <a:ext cx="2137075" cy="477184"/>
            </a:xfrm>
            <a:prstGeom prst="rect">
              <a:avLst/>
            </a:prstGeom>
          </p:spPr>
        </p:pic>
        <p:pic>
          <p:nvPicPr>
            <p:cNvPr id="9" name="Obrázek 8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3390" y="6014247"/>
              <a:ext cx="1238250" cy="742950"/>
            </a:xfrm>
            <a:prstGeom prst="rect">
              <a:avLst/>
            </a:prstGeom>
          </p:spPr>
        </p:pic>
        <p:pic>
          <p:nvPicPr>
            <p:cNvPr id="5" name="Obrázek 4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644008" y="6084078"/>
              <a:ext cx="722971" cy="722971"/>
            </a:xfrm>
            <a:prstGeom prst="rect">
              <a:avLst/>
            </a:prstGeom>
          </p:spPr>
        </p:pic>
      </p:grpSp>
      <p:pic>
        <p:nvPicPr>
          <p:cNvPr id="11" name="Picture 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34" r="482" b="7396"/>
          <a:stretch>
            <a:fillRect/>
          </a:stretch>
        </p:blipFill>
        <p:spPr bwMode="auto">
          <a:xfrm>
            <a:off x="1187624" y="2207926"/>
            <a:ext cx="7128023" cy="40190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" name="Rectangle 5"/>
          <p:cNvSpPr txBox="1">
            <a:spLocks noChangeArrowheads="1"/>
          </p:cNvSpPr>
          <p:nvPr/>
        </p:nvSpPr>
        <p:spPr>
          <a:xfrm>
            <a:off x="395288" y="98648"/>
            <a:ext cx="8229600" cy="9540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altLang="cs-CZ" sz="3200" dirty="0">
                <a:latin typeface="Calibri" panose="020F0502020204030204" pitchFamily="34" charset="0"/>
              </a:rPr>
              <a:t>Výsledek</a:t>
            </a:r>
            <a:endParaRPr lang="en-US" altLang="cs-CZ" sz="3200" dirty="0">
              <a:latin typeface="Calibri" panose="020F0502020204030204" pitchFamily="34" charset="0"/>
            </a:endParaRPr>
          </a:p>
        </p:txBody>
      </p:sp>
      <p:sp>
        <p:nvSpPr>
          <p:cNvPr id="13" name="Rectangle 7"/>
          <p:cNvSpPr txBox="1">
            <a:spLocks noChangeArrowheads="1"/>
          </p:cNvSpPr>
          <p:nvPr/>
        </p:nvSpPr>
        <p:spPr>
          <a:xfrm>
            <a:off x="395288" y="836613"/>
            <a:ext cx="8229600" cy="4525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altLang="cs-CZ" sz="1800" dirty="0">
                <a:solidFill>
                  <a:schemeClr val="tx1"/>
                </a:solidFill>
                <a:latin typeface="Calibri" panose="020F0502020204030204" pitchFamily="34" charset="0"/>
              </a:rPr>
              <a:t>Objem každé horniny se rozdělil na 3 části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altLang="cs-CZ" sz="1800" dirty="0">
                <a:solidFill>
                  <a:schemeClr val="tx1"/>
                </a:solidFill>
                <a:latin typeface="Calibri" panose="020F0502020204030204" pitchFamily="34" charset="0"/>
              </a:rPr>
              <a:t>Můžeme upravit barvy v legendě a pokud chceme zjistit objem jednotlivých částí, klikneme na ně přímo ve scéně levým tlačítkem, nebo v produktovém stromu pravým a zvolíme </a:t>
            </a:r>
            <a:r>
              <a:rPr lang="cs-CZ" altLang="cs-CZ" sz="1800" dirty="0" err="1">
                <a:solidFill>
                  <a:schemeClr val="tx1"/>
                </a:solidFill>
                <a:latin typeface="Calibri" panose="020F0502020204030204" pitchFamily="34" charset="0"/>
              </a:rPr>
              <a:t>properties</a:t>
            </a:r>
            <a:endParaRPr lang="en-US" altLang="cs-CZ" sz="1800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14" name="Line 8"/>
          <p:cNvSpPr>
            <a:spLocks noChangeShapeType="1"/>
          </p:cNvSpPr>
          <p:nvPr/>
        </p:nvSpPr>
        <p:spPr bwMode="auto">
          <a:xfrm>
            <a:off x="3779913" y="2564904"/>
            <a:ext cx="1440160" cy="792088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5" name="Line 9"/>
          <p:cNvSpPr>
            <a:spLocks noChangeShapeType="1"/>
          </p:cNvSpPr>
          <p:nvPr/>
        </p:nvSpPr>
        <p:spPr bwMode="auto">
          <a:xfrm>
            <a:off x="5364411" y="3356991"/>
            <a:ext cx="1909737" cy="860473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6" name="Line 10"/>
          <p:cNvSpPr>
            <a:spLocks noChangeShapeType="1"/>
          </p:cNvSpPr>
          <p:nvPr/>
        </p:nvSpPr>
        <p:spPr bwMode="auto">
          <a:xfrm>
            <a:off x="2411760" y="4217465"/>
            <a:ext cx="360363" cy="503238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2120449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otiv" id="{9AB0BEB9-AB7F-49F5-A1D3-E6D68CBFDBF7}" vid="{33D7DB3A-C1B8-45BD-BD72-84039761415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motiv1</Template>
  <TotalTime>41</TotalTime>
  <Words>194</Words>
  <Application>Microsoft Office PowerPoint</Application>
  <PresentationFormat>Předvádění na obrazovce (4:3)</PresentationFormat>
  <Paragraphs>19</Paragraphs>
  <Slides>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</vt:i4>
      </vt:variant>
    </vt:vector>
  </HeadingPairs>
  <TitlesOfParts>
    <vt:vector size="6" baseType="lpstr">
      <vt:lpstr>Arial</vt:lpstr>
      <vt:lpstr>Calibri</vt:lpstr>
      <vt:lpstr>Motiv systému Office</vt:lpstr>
      <vt:lpstr>GI231 3D modelování v programu Leapfrog Geo </vt:lpstr>
      <vt:lpstr>Prezentace aplikace PowerPoint</vt:lpstr>
      <vt:lpstr>Prezentace aplikace PowerPoint</vt:lpstr>
    </vt:vector>
  </TitlesOfParts>
  <Company>UGV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GI231 3D modelování v programu Leapfrog Geo</dc:title>
  <dc:creator>Jakub</dc:creator>
  <cp:lastModifiedBy>Vojtěch Wertich</cp:lastModifiedBy>
  <cp:revision>5</cp:revision>
  <dcterms:created xsi:type="dcterms:W3CDTF">2016-05-31T08:36:26Z</dcterms:created>
  <dcterms:modified xsi:type="dcterms:W3CDTF">2020-02-27T14:12:35Z</dcterms:modified>
</cp:coreProperties>
</file>