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6" r:id="rId4"/>
    <p:sldId id="287" r:id="rId5"/>
    <p:sldId id="288" r:id="rId6"/>
    <p:sldId id="289" r:id="rId7"/>
    <p:sldId id="291" r:id="rId8"/>
    <p:sldId id="295" r:id="rId9"/>
    <p:sldId id="29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F9BE3-A066-458D-A2D6-D60B178E804D}" v="1" dt="2020-02-27T14:13:55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Wertich" userId="979c3f01-25ae-4c9e-a512-d63cb0df9f33" providerId="ADAL" clId="{9F6F9BE3-A066-458D-A2D6-D60B178E804D}"/>
    <pc:docChg chg="modSld">
      <pc:chgData name="Vojtěch Wertich" userId="979c3f01-25ae-4c9e-a512-d63cb0df9f33" providerId="ADAL" clId="{9F6F9BE3-A066-458D-A2D6-D60B178E804D}" dt="2020-02-27T14:13:59.953" v="2" actId="14100"/>
      <pc:docMkLst>
        <pc:docMk/>
      </pc:docMkLst>
      <pc:sldChg chg="modSp">
        <pc:chgData name="Vojtěch Wertich" userId="979c3f01-25ae-4c9e-a512-d63cb0df9f33" providerId="ADAL" clId="{9F6F9BE3-A066-458D-A2D6-D60B178E804D}" dt="2020-02-27T14:13:59.953" v="2" actId="14100"/>
        <pc:sldMkLst>
          <pc:docMk/>
          <pc:sldMk cId="4235314286" sldId="256"/>
        </pc:sldMkLst>
        <pc:picChg chg="mod">
          <ac:chgData name="Vojtěch Wertich" userId="979c3f01-25ae-4c9e-a512-d63cb0df9f33" providerId="ADAL" clId="{9F6F9BE3-A066-458D-A2D6-D60B178E804D}" dt="2020-02-27T14:13:59.953" v="2" actId="14100"/>
          <ac:picMkLst>
            <pc:docMk/>
            <pc:sldMk cId="4235314286" sldId="256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32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73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4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3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14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41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78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3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97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14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4637"/>
            <a:ext cx="7772400" cy="2276872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+mn-lt"/>
              </a:rPr>
              <a:t>GI231 </a:t>
            </a:r>
            <a:r>
              <a:rPr lang="en-GB" sz="4000" b="1" dirty="0">
                <a:latin typeface="+mn-lt"/>
              </a:rPr>
              <a:t>3D </a:t>
            </a:r>
            <a:r>
              <a:rPr lang="en-GB" sz="4000" b="1" dirty="0" err="1">
                <a:latin typeface="+mn-lt"/>
              </a:rPr>
              <a:t>modelování</a:t>
            </a:r>
            <a:r>
              <a:rPr lang="en-GB" sz="4000" b="1" dirty="0">
                <a:latin typeface="+mn-lt"/>
              </a:rPr>
              <a:t> v </a:t>
            </a:r>
            <a:r>
              <a:rPr lang="en-GB" sz="4000" b="1" dirty="0" err="1">
                <a:latin typeface="+mn-lt"/>
              </a:rPr>
              <a:t>programu</a:t>
            </a:r>
            <a:r>
              <a:rPr lang="en-GB" sz="4000" b="1" dirty="0">
                <a:latin typeface="+mn-lt"/>
              </a:rPr>
              <a:t> </a:t>
            </a:r>
            <a:r>
              <a:rPr lang="cs-CZ" sz="4000" b="1" dirty="0" err="1">
                <a:latin typeface="+mn-lt"/>
              </a:rPr>
              <a:t>Leapfrog</a:t>
            </a:r>
            <a:r>
              <a:rPr lang="en-GB" sz="4000" b="1" dirty="0">
                <a:latin typeface="+mn-lt"/>
              </a:rPr>
              <a:t> Geo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087" y="4941168"/>
            <a:ext cx="3488432" cy="17526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1"/>
                </a:solidFill>
              </a:rPr>
              <a:t>Jakub Výravský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Vojtěch Wertich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Přemysl Pořádek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4558" y="4941168"/>
            <a:ext cx="1787470" cy="7149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31471"/>
            <a:ext cx="2257425" cy="723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2040226" cy="122413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323528" y="2494688"/>
            <a:ext cx="4323929" cy="129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tx1"/>
                </a:solidFill>
              </a:rPr>
              <a:t>Lekce 6: 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Vytvoření modelu z mapy za použití GIS dat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94" y="5656156"/>
            <a:ext cx="1018295" cy="101829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t="13664" b="23480"/>
          <a:stretch/>
        </p:blipFill>
        <p:spPr>
          <a:xfrm>
            <a:off x="4647457" y="1951384"/>
            <a:ext cx="3950666" cy="24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6: Vytvoření modelu z mapy za použití GIS dat      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90" y="445569"/>
            <a:ext cx="2462385" cy="5568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1. </a:t>
            </a:r>
            <a:r>
              <a:rPr lang="cs-CZ" sz="2000" dirty="0">
                <a:solidFill>
                  <a:schemeClr val="tx1"/>
                </a:solidFill>
              </a:rPr>
              <a:t>Vytvořte si nový model, nazvěte jej </a:t>
            </a:r>
            <a:r>
              <a:rPr lang="cs-CZ" sz="2000" dirty="0" err="1">
                <a:solidFill>
                  <a:schemeClr val="tx1"/>
                </a:solidFill>
              </a:rPr>
              <a:t>Folded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Geological</a:t>
            </a:r>
            <a:r>
              <a:rPr lang="cs-CZ" sz="2000" dirty="0">
                <a:solidFill>
                  <a:schemeClr val="tx1"/>
                </a:solidFill>
              </a:rPr>
              <a:t> Map</a:t>
            </a:r>
          </a:p>
          <a:p>
            <a:pPr algn="l"/>
            <a:r>
              <a:rPr lang="cs-CZ" sz="2000" b="1" dirty="0">
                <a:solidFill>
                  <a:srgbClr val="FF0000"/>
                </a:solidFill>
              </a:rPr>
              <a:t>2. </a:t>
            </a:r>
            <a:r>
              <a:rPr lang="cs-CZ" sz="2000" dirty="0" err="1">
                <a:solidFill>
                  <a:schemeClr val="tx1"/>
                </a:solidFill>
              </a:rPr>
              <a:t>Nainportujte</a:t>
            </a:r>
            <a:r>
              <a:rPr lang="cs-CZ" sz="2000" dirty="0">
                <a:solidFill>
                  <a:schemeClr val="tx1"/>
                </a:solidFill>
              </a:rPr>
              <a:t> mapu </a:t>
            </a:r>
          </a:p>
          <a:p>
            <a:pPr algn="l"/>
            <a:r>
              <a:rPr lang="cs-CZ" sz="1400" dirty="0">
                <a:solidFill>
                  <a:schemeClr val="tx1"/>
                </a:solidFill>
              </a:rPr>
              <a:t>GIS Data, </a:t>
            </a:r>
            <a:r>
              <a:rPr lang="cs-CZ" sz="1400" dirty="0" err="1">
                <a:solidFill>
                  <a:schemeClr val="tx1"/>
                </a:solidFill>
              </a:rPr>
              <a:t>Maps</a:t>
            </a:r>
            <a:r>
              <a:rPr lang="cs-CZ" sz="1400" dirty="0">
                <a:solidFill>
                  <a:schemeClr val="tx1"/>
                </a:solidFill>
              </a:rPr>
              <a:t> and </a:t>
            </a:r>
            <a:r>
              <a:rPr lang="cs-CZ" sz="1400" dirty="0" err="1">
                <a:solidFill>
                  <a:schemeClr val="tx1"/>
                </a:solidFill>
              </a:rPr>
              <a:t>Photos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&gt; Import Map. </a:t>
            </a:r>
            <a:r>
              <a:rPr lang="en-US" sz="1400" dirty="0" err="1">
                <a:solidFill>
                  <a:schemeClr val="tx1"/>
                </a:solidFill>
              </a:rPr>
              <a:t>Mapu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najdete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slo</a:t>
            </a:r>
            <a:r>
              <a:rPr lang="cs-CZ" sz="1400" dirty="0" err="1">
                <a:solidFill>
                  <a:schemeClr val="tx1"/>
                </a:solidFill>
              </a:rPr>
              <a:t>žce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Sessions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&gt; 8 – building from a map using GIS lines &gt; Folded Geological Map</a:t>
            </a:r>
          </a:p>
          <a:p>
            <a:pPr algn="l"/>
            <a:r>
              <a:rPr lang="en-US" sz="1400" dirty="0" err="1">
                <a:solidFill>
                  <a:schemeClr val="tx1"/>
                </a:solidFill>
              </a:rPr>
              <a:t>Jak</a:t>
            </a:r>
            <a:r>
              <a:rPr lang="en-US" sz="1400" dirty="0">
                <a:solidFill>
                  <a:schemeClr val="tx1"/>
                </a:solidFill>
              </a:rPr>
              <a:t> vid</a:t>
            </a:r>
            <a:r>
              <a:rPr lang="cs-CZ" sz="1400" dirty="0" err="1">
                <a:solidFill>
                  <a:schemeClr val="tx1"/>
                </a:solidFill>
              </a:rPr>
              <a:t>íte</a:t>
            </a:r>
            <a:r>
              <a:rPr lang="cs-CZ" sz="1400" dirty="0">
                <a:solidFill>
                  <a:schemeClr val="tx1"/>
                </a:solidFill>
              </a:rPr>
              <a:t>, mapa již je </a:t>
            </a:r>
            <a:r>
              <a:rPr lang="cs-CZ" sz="1400" dirty="0" err="1">
                <a:solidFill>
                  <a:schemeClr val="tx1"/>
                </a:solidFill>
              </a:rPr>
              <a:t>georeferncovaná</a:t>
            </a:r>
            <a:r>
              <a:rPr lang="cs-CZ" sz="1400" dirty="0">
                <a:solidFill>
                  <a:schemeClr val="tx1"/>
                </a:solidFill>
              </a:rPr>
              <a:t>, takže ji rovnou klik na Import (nebo OK – ve starší verzi </a:t>
            </a:r>
            <a:r>
              <a:rPr lang="cs-CZ" sz="1400" dirty="0" err="1">
                <a:solidFill>
                  <a:schemeClr val="tx1"/>
                </a:solidFill>
              </a:rPr>
              <a:t>Leapfrogu</a:t>
            </a:r>
            <a:r>
              <a:rPr lang="cs-CZ" sz="1400" dirty="0">
                <a:solidFill>
                  <a:schemeClr val="tx1"/>
                </a:solidFill>
              </a:rPr>
              <a:t>) a přetáhněte ji do scény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52" y="506879"/>
            <a:ext cx="6311958" cy="5446058"/>
          </a:xfrm>
          <a:prstGeom prst="rect">
            <a:avLst/>
          </a:prstGeom>
        </p:spPr>
      </p:pic>
      <p:cxnSp>
        <p:nvCxnSpPr>
          <p:cNvPr id="3" name="Přímá spojnice se šipkou 2"/>
          <p:cNvCxnSpPr/>
          <p:nvPr/>
        </p:nvCxnSpPr>
        <p:spPr>
          <a:xfrm flipV="1">
            <a:off x="2411760" y="1124745"/>
            <a:ext cx="1211560" cy="122413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7740352" y="548680"/>
            <a:ext cx="504056" cy="26251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9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6: Vytvoření modelu z mapy za použití GIS dat      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90" y="445569"/>
            <a:ext cx="2462385" cy="4711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6. </a:t>
            </a:r>
            <a:r>
              <a:rPr lang="cs-CZ" sz="2000" dirty="0">
                <a:solidFill>
                  <a:schemeClr val="tx1"/>
                </a:solidFill>
              </a:rPr>
              <a:t>Vytvoření topografie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Před vytvořením topografie si nastavíme hranice – dejte si pohled </a:t>
            </a:r>
            <a:r>
              <a:rPr lang="cs-CZ" sz="1400" dirty="0" err="1">
                <a:solidFill>
                  <a:schemeClr val="tx1"/>
                </a:solidFill>
              </a:rPr>
              <a:t>zezhora</a:t>
            </a:r>
            <a:r>
              <a:rPr lang="cs-CZ" sz="1400" dirty="0">
                <a:solidFill>
                  <a:schemeClr val="tx1"/>
                </a:solidFill>
              </a:rPr>
              <a:t> (klávesa D) a klik na </a:t>
            </a:r>
            <a:r>
              <a:rPr lang="cs-CZ" sz="1400" dirty="0" err="1">
                <a:solidFill>
                  <a:schemeClr val="tx1"/>
                </a:solidFill>
              </a:rPr>
              <a:t>Topographies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&gt; Set Clipping </a:t>
            </a:r>
            <a:r>
              <a:rPr lang="en-US" sz="1400" dirty="0" err="1">
                <a:solidFill>
                  <a:schemeClr val="tx1"/>
                </a:solidFill>
              </a:rPr>
              <a:t>Boundery</a:t>
            </a:r>
            <a:endParaRPr lang="en-US" sz="14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400" dirty="0" err="1">
                <a:solidFill>
                  <a:schemeClr val="tx1"/>
                </a:solidFill>
              </a:rPr>
              <a:t>Pomoc</a:t>
            </a:r>
            <a:r>
              <a:rPr lang="cs-CZ" sz="1400" dirty="0">
                <a:solidFill>
                  <a:schemeClr val="tx1"/>
                </a:solidFill>
              </a:rPr>
              <a:t>í červených šipek manuálně upravte hranice tak, aby souhlasily s okraji litologie na mapě</a:t>
            </a:r>
          </a:p>
          <a:p>
            <a:pPr algn="l"/>
            <a:r>
              <a:rPr lang="cs-CZ" sz="2000" b="1" dirty="0">
                <a:solidFill>
                  <a:srgbClr val="FF0000"/>
                </a:solidFill>
              </a:rPr>
              <a:t>4. </a:t>
            </a:r>
            <a:r>
              <a:rPr lang="cs-CZ" sz="2000" dirty="0" err="1">
                <a:solidFill>
                  <a:schemeClr val="tx1"/>
                </a:solidFill>
              </a:rPr>
              <a:t>Nainportujte</a:t>
            </a:r>
            <a:r>
              <a:rPr lang="cs-CZ" sz="2000" dirty="0">
                <a:solidFill>
                  <a:schemeClr val="tx1"/>
                </a:solidFill>
              </a:rPr>
              <a:t> body </a:t>
            </a:r>
          </a:p>
          <a:p>
            <a:pPr algn="l"/>
            <a:r>
              <a:rPr lang="cs-CZ" sz="1400" dirty="0">
                <a:solidFill>
                  <a:schemeClr val="tx1"/>
                </a:solidFill>
              </a:rPr>
              <a:t>Ze stejné složky naimportujte CSV soubor s body (</a:t>
            </a:r>
            <a:r>
              <a:rPr lang="cs-CZ" sz="1400" dirty="0" err="1">
                <a:solidFill>
                  <a:schemeClr val="tx1"/>
                </a:solidFill>
              </a:rPr>
              <a:t>Topography_points</a:t>
            </a:r>
            <a:r>
              <a:rPr lang="cs-CZ" sz="1400" dirty="0">
                <a:solidFill>
                  <a:schemeClr val="tx1"/>
                </a:solidFill>
              </a:rPr>
              <a:t>). </a:t>
            </a:r>
            <a:r>
              <a:rPr lang="cs-CZ" sz="1400" dirty="0" err="1">
                <a:solidFill>
                  <a:schemeClr val="tx1"/>
                </a:solidFill>
              </a:rPr>
              <a:t>Points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&gt; Import </a:t>
            </a:r>
            <a:r>
              <a:rPr lang="cs-CZ" sz="1400" dirty="0" err="1">
                <a:solidFill>
                  <a:schemeClr val="tx1"/>
                </a:solidFill>
              </a:rPr>
              <a:t>Points</a:t>
            </a:r>
            <a:r>
              <a:rPr lang="cs-CZ" sz="1400" dirty="0">
                <a:solidFill>
                  <a:schemeClr val="tx1"/>
                </a:solidFill>
              </a:rPr>
              <a:t>. Body mají správně nastavené souřadnice, takže klikněte rovnou na </a:t>
            </a:r>
            <a:r>
              <a:rPr lang="cs-CZ" sz="1400" dirty="0" err="1">
                <a:solidFill>
                  <a:schemeClr val="tx1"/>
                </a:solidFill>
              </a:rPr>
              <a:t>Finish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54" y="486060"/>
            <a:ext cx="6311958" cy="4021879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8416032" y="2492897"/>
            <a:ext cx="504056" cy="432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40606"/>
            <a:ext cx="4300014" cy="135143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3390" y="5229200"/>
            <a:ext cx="45380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5. </a:t>
            </a:r>
            <a:r>
              <a:rPr lang="cs-CZ" sz="2000" dirty="0"/>
              <a:t>Vytvořte novou topografii z bodů</a:t>
            </a:r>
          </a:p>
          <a:p>
            <a:r>
              <a:rPr lang="cs-CZ" sz="1400" dirty="0"/>
              <a:t>Přetáhněte topografii do scény a jako pohled, povrch nastavte </a:t>
            </a:r>
            <a:r>
              <a:rPr lang="cs-CZ" sz="1400" dirty="0" err="1"/>
              <a:t>Folded</a:t>
            </a:r>
            <a:r>
              <a:rPr lang="cs-CZ" sz="1400" dirty="0"/>
              <a:t> </a:t>
            </a:r>
            <a:r>
              <a:rPr lang="cs-CZ" sz="1400" dirty="0" err="1"/>
              <a:t>Geological</a:t>
            </a:r>
            <a:r>
              <a:rPr lang="cs-CZ" sz="1400" dirty="0"/>
              <a:t> Map (viz lekce topografie)</a:t>
            </a:r>
          </a:p>
          <a:p>
            <a:endParaRPr lang="en-GB" dirty="0"/>
          </a:p>
        </p:txBody>
      </p:sp>
      <p:sp>
        <p:nvSpPr>
          <p:cNvPr id="14" name="Obdélník 13"/>
          <p:cNvSpPr/>
          <p:nvPr/>
        </p:nvSpPr>
        <p:spPr>
          <a:xfrm>
            <a:off x="6732240" y="4045070"/>
            <a:ext cx="504056" cy="432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élník 14"/>
          <p:cNvSpPr/>
          <p:nvPr/>
        </p:nvSpPr>
        <p:spPr>
          <a:xfrm>
            <a:off x="5114951" y="2530903"/>
            <a:ext cx="504056" cy="432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délník 15"/>
          <p:cNvSpPr/>
          <p:nvPr/>
        </p:nvSpPr>
        <p:spPr>
          <a:xfrm>
            <a:off x="6794015" y="913316"/>
            <a:ext cx="504056" cy="432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8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6: Vytvoření modelu z mapy za použití GIS dat      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90" y="445570"/>
            <a:ext cx="2462385" cy="1401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6. </a:t>
            </a:r>
            <a:r>
              <a:rPr lang="cs-CZ" sz="2000" dirty="0">
                <a:solidFill>
                  <a:schemeClr val="tx1"/>
                </a:solidFill>
              </a:rPr>
              <a:t>Vytvoření modelu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Vytvořte si nový geologický model – změňte rozlišení a jako ohraničení modelu vyberte rozsah Topografie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" y="1846683"/>
            <a:ext cx="3497285" cy="402187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8680"/>
            <a:ext cx="4386107" cy="382413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95936" y="4437112"/>
            <a:ext cx="4538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7. </a:t>
            </a:r>
            <a:r>
              <a:rPr lang="cs-CZ" sz="2000" dirty="0"/>
              <a:t>Definování litologie</a:t>
            </a:r>
          </a:p>
          <a:p>
            <a:r>
              <a:rPr lang="cs-CZ" sz="1400" dirty="0"/>
              <a:t>Protože nemáme žádná vrtná data, musíme si litologii nadefinovat sami podle mapy.</a:t>
            </a:r>
          </a:p>
          <a:p>
            <a:r>
              <a:rPr lang="cs-CZ" sz="1400" dirty="0" err="1"/>
              <a:t>Litholoiges</a:t>
            </a:r>
            <a:r>
              <a:rPr lang="cs-CZ" sz="1400" dirty="0"/>
              <a:t> </a:t>
            </a:r>
            <a:r>
              <a:rPr lang="en-US" sz="1400" dirty="0"/>
              <a:t>&gt;</a:t>
            </a:r>
            <a:r>
              <a:rPr lang="cs-CZ" sz="1400" dirty="0"/>
              <a:t> Open </a:t>
            </a:r>
            <a:r>
              <a:rPr lang="en-US" sz="1400" dirty="0"/>
              <a:t>&gt;</a:t>
            </a:r>
            <a:r>
              <a:rPr lang="cs-CZ" sz="1400" dirty="0"/>
              <a:t> 3x přidejte novou litologii, pojmenujete ji podle barvy na mapě a zároveň jim tu barvu vyberte – a klik OK</a:t>
            </a:r>
          </a:p>
          <a:p>
            <a:endParaRPr lang="en-GB" dirty="0"/>
          </a:p>
        </p:txBody>
      </p:sp>
      <p:sp>
        <p:nvSpPr>
          <p:cNvPr id="14" name="Obdélník 13"/>
          <p:cNvSpPr/>
          <p:nvPr/>
        </p:nvSpPr>
        <p:spPr>
          <a:xfrm>
            <a:off x="1791264" y="4573599"/>
            <a:ext cx="1440160" cy="2160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délník 15"/>
          <p:cNvSpPr/>
          <p:nvPr/>
        </p:nvSpPr>
        <p:spPr>
          <a:xfrm>
            <a:off x="1362106" y="2845407"/>
            <a:ext cx="717189" cy="3248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bdélník 16"/>
          <p:cNvSpPr/>
          <p:nvPr/>
        </p:nvSpPr>
        <p:spPr>
          <a:xfrm>
            <a:off x="5830394" y="3493260"/>
            <a:ext cx="717189" cy="3248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Přímá spojnice se šipkou 18"/>
          <p:cNvCxnSpPr/>
          <p:nvPr/>
        </p:nvCxnSpPr>
        <p:spPr>
          <a:xfrm flipV="1">
            <a:off x="5583208" y="2132856"/>
            <a:ext cx="356944" cy="107400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76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6: Vytvoření modelu z mapy za použití GIS dat      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90" y="445570"/>
            <a:ext cx="5126682" cy="1529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8. </a:t>
            </a:r>
            <a:r>
              <a:rPr lang="cs-CZ" sz="2000" dirty="0">
                <a:solidFill>
                  <a:schemeClr val="tx1"/>
                </a:solidFill>
              </a:rPr>
              <a:t>Modelování kontaktů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V dalším korku je potřeba namodelovat kontakty mezi jednotlivými litologiemi – k tomu použijeme nástroj New GIS Line. Jde v podstatě o </a:t>
            </a:r>
            <a:r>
              <a:rPr lang="cs-CZ" sz="1400" dirty="0" err="1">
                <a:solidFill>
                  <a:schemeClr val="tx1"/>
                </a:solidFill>
              </a:rPr>
              <a:t>vektorizaci</a:t>
            </a:r>
            <a:r>
              <a:rPr lang="cs-CZ" sz="1400" dirty="0">
                <a:solidFill>
                  <a:schemeClr val="tx1"/>
                </a:solidFill>
              </a:rPr>
              <a:t>, nakreslení GIS linie, tak jak to znáte z prostředí </a:t>
            </a:r>
            <a:r>
              <a:rPr lang="cs-CZ" sz="1400" dirty="0" err="1">
                <a:solidFill>
                  <a:schemeClr val="tx1"/>
                </a:solidFill>
              </a:rPr>
              <a:t>ArcGISu</a:t>
            </a:r>
            <a:r>
              <a:rPr lang="cs-CZ" sz="1400" dirty="0">
                <a:solidFill>
                  <a:schemeClr val="tx1"/>
                </a:solidFill>
              </a:rPr>
              <a:t>. První GIS linii nazvěte Green </a:t>
            </a:r>
            <a:r>
              <a:rPr lang="cs-CZ" sz="1400" dirty="0" err="1">
                <a:solidFill>
                  <a:schemeClr val="tx1"/>
                </a:solidFill>
              </a:rPr>
              <a:t>Yellow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Contact</a:t>
            </a:r>
            <a:r>
              <a:rPr lang="cs-CZ" sz="1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75" y="418431"/>
            <a:ext cx="3571523" cy="168429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3" y="1844824"/>
            <a:ext cx="4238043" cy="396284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429693" y="2041678"/>
            <a:ext cx="471430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9. </a:t>
            </a:r>
            <a:r>
              <a:rPr lang="cs-CZ" sz="2000" dirty="0"/>
              <a:t>Kreslení GIS linie</a:t>
            </a:r>
          </a:p>
          <a:p>
            <a:r>
              <a:rPr lang="cs-CZ" sz="1400" dirty="0"/>
              <a:t>Nejprve si vyčistěte scénu (1), dejte si tam pouze topografii. Opět doporučuji použit pohled shora (klávesa D) a nechat si tento pohled po celou dobu kreslení.</a:t>
            </a:r>
          </a:p>
          <a:p>
            <a:r>
              <a:rPr lang="cs-CZ" sz="1400" dirty="0"/>
              <a:t>Zaktivovala se vám ikona </a:t>
            </a:r>
            <a:r>
              <a:rPr lang="cs-CZ" sz="1400" dirty="0" err="1"/>
              <a:t>Draw</a:t>
            </a:r>
            <a:r>
              <a:rPr lang="cs-CZ" sz="1400" dirty="0"/>
              <a:t> lines (2) – klikněte na ni a začněte kreslit, doporučuji si scénu více přiblížit, dávat více bodů = přesnější kontakt. Pokud budete chtít linii ukončit klikněte pravým tlačítkem myši.</a:t>
            </a:r>
          </a:p>
          <a:p>
            <a:r>
              <a:rPr lang="cs-CZ" sz="1400" dirty="0"/>
              <a:t>Po ukončení kreslení nezapomeňte změny uložit pomocí ikony </a:t>
            </a:r>
            <a:r>
              <a:rPr lang="cs-CZ" sz="1400" dirty="0" err="1"/>
              <a:t>Save</a:t>
            </a:r>
            <a:r>
              <a:rPr lang="cs-CZ" sz="1400" dirty="0"/>
              <a:t> </a:t>
            </a:r>
            <a:r>
              <a:rPr lang="cs-CZ" sz="1400" dirty="0" err="1"/>
              <a:t>changes</a:t>
            </a:r>
            <a:r>
              <a:rPr lang="cs-CZ" sz="1400" dirty="0"/>
              <a:t> to </a:t>
            </a:r>
            <a:r>
              <a:rPr lang="cs-CZ" sz="1400" dirty="0" err="1"/>
              <a:t>drawing</a:t>
            </a:r>
            <a:r>
              <a:rPr lang="cs-CZ" sz="1400" dirty="0"/>
              <a:t> (3).</a:t>
            </a:r>
          </a:p>
          <a:p>
            <a:r>
              <a:rPr lang="cs-CZ" sz="1400" dirty="0"/>
              <a:t>Pomocí klasické šipky (4) můžete pak </a:t>
            </a:r>
            <a:r>
              <a:rPr lang="cs-CZ" sz="1400" dirty="0" err="1"/>
              <a:t>lini</a:t>
            </a:r>
            <a:r>
              <a:rPr lang="cs-CZ" sz="1400" dirty="0"/>
              <a:t> vybrat a táhnutím změnit polohu některého bodu nebo po kliknutí na konkrétní bod (pozor abyste neměli vybraný celý úsek linie) jej pomocí tlačítka </a:t>
            </a:r>
            <a:r>
              <a:rPr lang="cs-CZ" sz="1400" dirty="0" err="1"/>
              <a:t>Delete</a:t>
            </a:r>
            <a:r>
              <a:rPr lang="cs-CZ" sz="1400" dirty="0"/>
              <a:t> </a:t>
            </a:r>
            <a:r>
              <a:rPr lang="cs-CZ" sz="1400" dirty="0" err="1"/>
              <a:t>selected</a:t>
            </a:r>
            <a:r>
              <a:rPr lang="cs-CZ" sz="1400" dirty="0"/>
              <a:t> </a:t>
            </a:r>
            <a:r>
              <a:rPr lang="cs-CZ" sz="1400" dirty="0" err="1"/>
              <a:t>items</a:t>
            </a:r>
            <a:r>
              <a:rPr lang="cs-CZ" sz="1400" dirty="0"/>
              <a:t> (5) prostě vymazat.</a:t>
            </a:r>
          </a:p>
          <a:p>
            <a:r>
              <a:rPr lang="cs-CZ" sz="1400" dirty="0"/>
              <a:t>Měli byste nakreslit tři linie všude přesně na místech, kde zelená hraničí s žlutou (vyjma zlomu – viz obrázek).</a:t>
            </a:r>
          </a:p>
          <a:p>
            <a:r>
              <a:rPr lang="cs-CZ" sz="1400" dirty="0"/>
              <a:t>Toto stejné opakujte také pro </a:t>
            </a:r>
            <a:r>
              <a:rPr lang="cs-CZ" sz="1400" dirty="0" err="1"/>
              <a:t>Yellow</a:t>
            </a:r>
            <a:r>
              <a:rPr lang="cs-CZ" sz="1400" dirty="0"/>
              <a:t> Orange </a:t>
            </a:r>
            <a:r>
              <a:rPr lang="cs-CZ" sz="1400" dirty="0" err="1"/>
              <a:t>Contact</a:t>
            </a:r>
            <a:r>
              <a:rPr lang="cs-CZ" sz="1400" dirty="0"/>
              <a:t> (založte jej opět jako další New GIS Line)</a:t>
            </a:r>
          </a:p>
          <a:p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-113" y="1711489"/>
            <a:ext cx="42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22273" y="1717697"/>
            <a:ext cx="42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665986" y="1711489"/>
            <a:ext cx="42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271055" y="1717697"/>
            <a:ext cx="42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343709" y="1717697"/>
            <a:ext cx="42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6: Vytvoření modelu z mapy za použití GIS dat      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90" y="445570"/>
            <a:ext cx="8871098" cy="1471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10. </a:t>
            </a:r>
            <a:r>
              <a:rPr lang="cs-CZ" sz="2000" dirty="0">
                <a:solidFill>
                  <a:schemeClr val="tx1"/>
                </a:solidFill>
              </a:rPr>
              <a:t>Vytvoření povrchu kontaktů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Nyní si nadefinujeme povrchy pro jednotlivé kontakty. Pravý klik na </a:t>
            </a:r>
            <a:r>
              <a:rPr lang="cs-CZ" sz="1400" dirty="0" err="1">
                <a:solidFill>
                  <a:schemeClr val="tx1"/>
                </a:solidFill>
              </a:rPr>
              <a:t>Surface</a:t>
            </a:r>
            <a:r>
              <a:rPr lang="cs-CZ" sz="1400" dirty="0">
                <a:solidFill>
                  <a:schemeClr val="tx1"/>
                </a:solidFill>
              </a:rPr>
              <a:t> Chronology </a:t>
            </a:r>
            <a:r>
              <a:rPr lang="en-US" sz="1400" dirty="0">
                <a:solidFill>
                  <a:schemeClr val="tx1"/>
                </a:solidFill>
              </a:rPr>
              <a:t>&gt; New Deposit &gt; From GIS Vector Data. </a:t>
            </a:r>
            <a:r>
              <a:rPr lang="en-US" sz="1400" dirty="0" err="1">
                <a:solidFill>
                  <a:schemeClr val="tx1"/>
                </a:solidFill>
              </a:rPr>
              <a:t>Nejprve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vyberte</a:t>
            </a:r>
            <a:r>
              <a:rPr lang="cs-CZ" sz="1400" dirty="0">
                <a:solidFill>
                  <a:schemeClr val="tx1"/>
                </a:solidFill>
              </a:rPr>
              <a:t> GIS </a:t>
            </a:r>
            <a:r>
              <a:rPr lang="cs-CZ" sz="1400" dirty="0" err="1">
                <a:solidFill>
                  <a:schemeClr val="tx1"/>
                </a:solidFill>
              </a:rPr>
              <a:t>vector</a:t>
            </a:r>
            <a:r>
              <a:rPr lang="cs-CZ" sz="1400" dirty="0">
                <a:solidFill>
                  <a:schemeClr val="tx1"/>
                </a:solidFill>
              </a:rPr>
              <a:t> data Green </a:t>
            </a:r>
            <a:r>
              <a:rPr lang="cs-CZ" sz="1400" dirty="0" err="1">
                <a:solidFill>
                  <a:schemeClr val="tx1"/>
                </a:solidFill>
              </a:rPr>
              <a:t>Yellow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Contact</a:t>
            </a:r>
            <a:r>
              <a:rPr lang="cs-CZ" sz="1400" dirty="0">
                <a:solidFill>
                  <a:schemeClr val="tx1"/>
                </a:solidFill>
              </a:rPr>
              <a:t> (</a:t>
            </a:r>
            <a:r>
              <a:rPr lang="cs-CZ" sz="1400" b="1" dirty="0">
                <a:solidFill>
                  <a:schemeClr val="tx1"/>
                </a:solidFill>
              </a:rPr>
              <a:t>On </a:t>
            </a:r>
            <a:r>
              <a:rPr lang="cs-CZ" sz="1400" b="1" dirty="0" err="1">
                <a:solidFill>
                  <a:schemeClr val="tx1"/>
                </a:solidFill>
              </a:rPr>
              <a:t>Topogrphy</a:t>
            </a:r>
            <a:r>
              <a:rPr lang="cs-CZ" sz="1400" dirty="0">
                <a:solidFill>
                  <a:schemeClr val="tx1"/>
                </a:solidFill>
              </a:rPr>
              <a:t>). Je důležité, abyste zadali verzi GIS linie promítnuté na Topografii, protože samotné kreslení probíhá v rovině umístěné nad topografií – tedy mimo zadaný  rozsah našeho modelu.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5" y="1772816"/>
            <a:ext cx="6641762" cy="42289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717751" y="1801267"/>
            <a:ext cx="23166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Jako první mladší litologii si zadejte Green a druhou litologii pak </a:t>
            </a:r>
            <a:r>
              <a:rPr lang="cs-CZ" sz="1400" dirty="0" err="1"/>
              <a:t>Yellow</a:t>
            </a:r>
            <a:r>
              <a:rPr lang="cs-CZ" sz="1400" dirty="0"/>
              <a:t>. A klik OK. Zopakujte to i pro druhou GIS </a:t>
            </a:r>
            <a:r>
              <a:rPr lang="cs-CZ" sz="1400" dirty="0" err="1"/>
              <a:t>lini</a:t>
            </a:r>
            <a:r>
              <a:rPr lang="cs-CZ" sz="1400" dirty="0"/>
              <a:t> – kontakt </a:t>
            </a:r>
            <a:r>
              <a:rPr lang="cs-CZ" sz="1400" dirty="0" err="1"/>
              <a:t>Yellow</a:t>
            </a:r>
            <a:r>
              <a:rPr lang="cs-CZ" sz="1400" dirty="0"/>
              <a:t> – Orange. </a:t>
            </a:r>
            <a:r>
              <a:rPr lang="cs-CZ" sz="1400" dirty="0" err="1"/>
              <a:t>Yellow</a:t>
            </a:r>
            <a:r>
              <a:rPr lang="cs-CZ" sz="1400" dirty="0"/>
              <a:t> první litologie, Orange druhá – starší. Opět OK a přetáhněte oba povrchy do scény</a:t>
            </a:r>
          </a:p>
          <a:p>
            <a:endParaRPr lang="cs-CZ" sz="1400" dirty="0"/>
          </a:p>
          <a:p>
            <a:r>
              <a:rPr lang="cs-CZ" sz="1400" dirty="0"/>
              <a:t>Všimněte se, že jsme nezadali žádné směry sklonu, </a:t>
            </a:r>
            <a:r>
              <a:rPr lang="cs-CZ" sz="1400" dirty="0" err="1"/>
              <a:t>Leapfrog</a:t>
            </a:r>
            <a:r>
              <a:rPr lang="cs-CZ" sz="1400" dirty="0"/>
              <a:t> je sám vypočítá z topografie – budu předpokládat, že kontakty pokračují stejně jako je sklon svahu.</a:t>
            </a:r>
          </a:p>
          <a:p>
            <a:endParaRPr lang="cs-CZ" sz="1400" dirty="0"/>
          </a:p>
          <a:p>
            <a:endParaRPr lang="en-GB" dirty="0"/>
          </a:p>
        </p:txBody>
      </p:sp>
      <p:sp>
        <p:nvSpPr>
          <p:cNvPr id="14" name="Obdélník 13"/>
          <p:cNvSpPr/>
          <p:nvPr/>
        </p:nvSpPr>
        <p:spPr>
          <a:xfrm>
            <a:off x="3093444" y="4797152"/>
            <a:ext cx="1766588" cy="2160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délník 15"/>
          <p:cNvSpPr/>
          <p:nvPr/>
        </p:nvSpPr>
        <p:spPr>
          <a:xfrm>
            <a:off x="3623321" y="5117846"/>
            <a:ext cx="588640" cy="3248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bdélník 16"/>
          <p:cNvSpPr/>
          <p:nvPr/>
        </p:nvSpPr>
        <p:spPr>
          <a:xfrm>
            <a:off x="4319137" y="5609968"/>
            <a:ext cx="540896" cy="3393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03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6: Vytvoření modelu z mapy za použití GIS dat      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90" y="445570"/>
            <a:ext cx="5126682" cy="1529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11. </a:t>
            </a:r>
            <a:r>
              <a:rPr lang="cs-CZ" sz="2000" dirty="0">
                <a:solidFill>
                  <a:schemeClr val="tx1"/>
                </a:solidFill>
              </a:rPr>
              <a:t>Nakreslení zlomu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Nejspíše vidíte, že v horní části modelu vypadají kontaktní povrchy dost divně. Je to dáno tím, že nemáme nadefinovaný zlom, který je důležitým geologickým fenoménem v této krajině.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3676"/>
            <a:ext cx="3885362" cy="171714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0" y="1556792"/>
            <a:ext cx="4238043" cy="368885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429693" y="2041678"/>
            <a:ext cx="47143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Pro nakreslení zlomu použijeme stejné možnosti, nástroje, jako při </a:t>
            </a:r>
            <a:r>
              <a:rPr lang="cs-CZ" sz="1400" dirty="0" err="1"/>
              <a:t>kreselní</a:t>
            </a:r>
            <a:r>
              <a:rPr lang="cs-CZ" sz="1400" dirty="0"/>
              <a:t> GIS linie kontaktů.</a:t>
            </a:r>
          </a:p>
          <a:p>
            <a:r>
              <a:rPr lang="cs-CZ" sz="1400" dirty="0"/>
              <a:t>Opět vyčistěte si scénu, přidejte pouze topografii, klávesa D a nakreslete GIS </a:t>
            </a:r>
            <a:r>
              <a:rPr lang="cs-CZ" sz="1400" dirty="0" err="1"/>
              <a:t>lini</a:t>
            </a:r>
            <a:r>
              <a:rPr lang="cs-CZ" sz="1400" dirty="0"/>
              <a:t> podél zlomu.</a:t>
            </a:r>
          </a:p>
          <a:p>
            <a:r>
              <a:rPr lang="cs-CZ" sz="1400" dirty="0"/>
              <a:t>Oproti </a:t>
            </a:r>
            <a:r>
              <a:rPr lang="cs-CZ" sz="1400" dirty="0" err="1"/>
              <a:t>ArcGISu</a:t>
            </a:r>
            <a:r>
              <a:rPr lang="cs-CZ" sz="1400" dirty="0"/>
              <a:t>, </a:t>
            </a:r>
            <a:r>
              <a:rPr lang="cs-CZ" sz="1400" dirty="0" err="1"/>
              <a:t>Leapfrog</a:t>
            </a:r>
            <a:r>
              <a:rPr lang="cs-CZ" sz="1400" dirty="0"/>
              <a:t> dokáže snést např. volné konce, nevyžaduje, či nedovoluje napojování jedné linie na druhou linii </a:t>
            </a:r>
          </a:p>
          <a:p>
            <a:r>
              <a:rPr lang="cs-CZ" sz="1400" dirty="0"/>
              <a:t>Pokud nejste spokojeni s liniemi můžete je editovat pomocí tlačítek myši a klávesy CTRL (napojování linie, přesun bodů apod.)</a:t>
            </a:r>
            <a:endParaRPr lang="en-GB" sz="14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76" y="4142479"/>
            <a:ext cx="2903766" cy="2527484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7261508" y="6075266"/>
            <a:ext cx="972943" cy="47411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bdélník 17"/>
          <p:cNvSpPr/>
          <p:nvPr/>
        </p:nvSpPr>
        <p:spPr>
          <a:xfrm>
            <a:off x="6288565" y="4288447"/>
            <a:ext cx="972943" cy="47411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75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6: Vytvoření modelu z mapy za použití GIS dat      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90" y="445570"/>
            <a:ext cx="5126682" cy="1529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12. </a:t>
            </a:r>
            <a:r>
              <a:rPr lang="cs-CZ" sz="2000" dirty="0">
                <a:solidFill>
                  <a:schemeClr val="tx1"/>
                </a:solidFill>
              </a:rPr>
              <a:t>Vytvoření a zaktivování zlomu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Nyní je potřeba zlom „fakticky vytvořit“ k tomu použijte menu v </a:t>
            </a:r>
            <a:r>
              <a:rPr lang="cs-CZ" sz="1400" dirty="0" err="1">
                <a:solidFill>
                  <a:schemeClr val="tx1"/>
                </a:solidFill>
              </a:rPr>
              <a:t>Geological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Models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&gt; Fault System &gt; New Fault &gt; From GIS Vector Data. V </a:t>
            </a:r>
            <a:r>
              <a:rPr lang="cs-CZ" sz="1400" dirty="0">
                <a:solidFill>
                  <a:schemeClr val="tx1"/>
                </a:solidFill>
              </a:rPr>
              <a:t>následující tabulce vyberte </a:t>
            </a:r>
            <a:r>
              <a:rPr lang="cs-CZ" sz="1400" dirty="0" err="1">
                <a:solidFill>
                  <a:schemeClr val="tx1"/>
                </a:solidFill>
              </a:rPr>
              <a:t>Fault</a:t>
            </a:r>
            <a:r>
              <a:rPr lang="cs-CZ" sz="1400" dirty="0">
                <a:solidFill>
                  <a:schemeClr val="tx1"/>
                </a:solidFill>
              </a:rPr>
              <a:t> (On </a:t>
            </a:r>
            <a:r>
              <a:rPr lang="cs-CZ" sz="1400" dirty="0" err="1">
                <a:solidFill>
                  <a:schemeClr val="tx1"/>
                </a:solidFill>
              </a:rPr>
              <a:t>Topography</a:t>
            </a:r>
            <a:r>
              <a:rPr lang="cs-CZ" sz="1400" dirty="0">
                <a:solidFill>
                  <a:schemeClr val="tx1"/>
                </a:solidFill>
              </a:rPr>
              <a:t>).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Přetáhněte si </a:t>
            </a:r>
            <a:r>
              <a:rPr lang="cs-CZ" sz="1400" dirty="0" err="1">
                <a:solidFill>
                  <a:schemeClr val="tx1"/>
                </a:solidFill>
              </a:rPr>
              <a:t>Fault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System</a:t>
            </a:r>
            <a:r>
              <a:rPr lang="cs-CZ" sz="1400" dirty="0">
                <a:solidFill>
                  <a:schemeClr val="tx1"/>
                </a:solidFill>
              </a:rPr>
              <a:t> do scény a podívejte se na něj.</a:t>
            </a:r>
          </a:p>
          <a:p>
            <a:pPr algn="l">
              <a:spcAft>
                <a:spcPts val="600"/>
              </a:spcAft>
            </a:pP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0255"/>
            <a:ext cx="3960440" cy="218122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6" y="1930324"/>
            <a:ext cx="4208323" cy="368885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444732" y="2780928"/>
            <a:ext cx="43757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Druhým krokem je pak zaktivování zlomu, které provedete pravým klikem </a:t>
            </a:r>
            <a:r>
              <a:rPr lang="en-US" sz="1400" dirty="0" err="1"/>
              <a:t>na</a:t>
            </a:r>
            <a:r>
              <a:rPr lang="en-US" sz="1400" dirty="0"/>
              <a:t> Fault </a:t>
            </a:r>
            <a:r>
              <a:rPr lang="en-US" sz="1400" dirty="0" err="1"/>
              <a:t>Sy</a:t>
            </a:r>
            <a:r>
              <a:rPr lang="cs-CZ" sz="1400" dirty="0"/>
              <a:t>s</a:t>
            </a:r>
            <a:r>
              <a:rPr lang="en-US" sz="1400" dirty="0"/>
              <a:t>tem &gt; Open </a:t>
            </a:r>
            <a:r>
              <a:rPr lang="en-US" sz="1400" dirty="0" err="1"/>
              <a:t>nebo</a:t>
            </a:r>
            <a:r>
              <a:rPr lang="en-US" sz="1400" dirty="0"/>
              <a:t> </a:t>
            </a:r>
            <a:r>
              <a:rPr lang="en-US" sz="1400" dirty="0" err="1"/>
              <a:t>dvojklikem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Fault System.</a:t>
            </a:r>
          </a:p>
          <a:p>
            <a:r>
              <a:rPr lang="cs-CZ" sz="1400" dirty="0"/>
              <a:t>Zde pouze „</a:t>
            </a:r>
            <a:r>
              <a:rPr lang="cs-CZ" sz="1400" dirty="0" err="1"/>
              <a:t>odfajfkněte</a:t>
            </a:r>
            <a:r>
              <a:rPr lang="cs-CZ" sz="1400" dirty="0"/>
              <a:t>“ políčko </a:t>
            </a:r>
            <a:r>
              <a:rPr lang="cs-CZ" sz="1400" dirty="0" err="1"/>
              <a:t>Faults</a:t>
            </a:r>
            <a:r>
              <a:rPr lang="cs-CZ" sz="1400" dirty="0"/>
              <a:t>, protože tu máme pouze jeden zlom, nemusíme řešit chronologii. A klik OK.</a:t>
            </a:r>
          </a:p>
          <a:p>
            <a:endParaRPr lang="cs-CZ" sz="1400" dirty="0"/>
          </a:p>
          <a:p>
            <a:r>
              <a:rPr lang="cs-CZ" sz="1400" dirty="0"/>
              <a:t>Program nyní rozdělí váš geologický model na dvě části – GM </a:t>
            </a:r>
            <a:r>
              <a:rPr lang="cs-CZ" sz="1400" dirty="0" err="1"/>
              <a:t>fault</a:t>
            </a:r>
            <a:r>
              <a:rPr lang="cs-CZ" sz="1400" dirty="0"/>
              <a:t> </a:t>
            </a:r>
            <a:r>
              <a:rPr lang="cs-CZ" sz="1400" dirty="0" err="1"/>
              <a:t>block</a:t>
            </a:r>
            <a:r>
              <a:rPr lang="cs-CZ" sz="1400" dirty="0"/>
              <a:t> 1 a GM </a:t>
            </a:r>
            <a:r>
              <a:rPr lang="cs-CZ" sz="1400" dirty="0" err="1"/>
              <a:t>fault</a:t>
            </a:r>
            <a:r>
              <a:rPr lang="cs-CZ" sz="1400" dirty="0"/>
              <a:t> </a:t>
            </a:r>
            <a:r>
              <a:rPr lang="cs-CZ" sz="1400" dirty="0" err="1"/>
              <a:t>block</a:t>
            </a:r>
            <a:r>
              <a:rPr lang="cs-CZ" sz="1400" dirty="0"/>
              <a:t> 2. Přetáhněte si první jeden blok a pro přehlednost si je přejmenujte například podle světové strany na East </a:t>
            </a:r>
            <a:r>
              <a:rPr lang="cs-CZ" sz="1400" dirty="0" err="1"/>
              <a:t>block</a:t>
            </a:r>
            <a:r>
              <a:rPr lang="cs-CZ" sz="1400" dirty="0"/>
              <a:t> a opakujte pro druhou část, </a:t>
            </a:r>
            <a:r>
              <a:rPr lang="cs-CZ" sz="1400" dirty="0" err="1"/>
              <a:t>West</a:t>
            </a:r>
            <a:r>
              <a:rPr lang="cs-CZ" sz="1400" dirty="0"/>
              <a:t> </a:t>
            </a:r>
            <a:r>
              <a:rPr lang="cs-CZ" sz="1400" dirty="0" err="1"/>
              <a:t>block</a:t>
            </a:r>
            <a:r>
              <a:rPr lang="cs-CZ" sz="1400" dirty="0"/>
              <a:t>.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599057" y="5145727"/>
            <a:ext cx="684911" cy="2994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bdélník 17"/>
          <p:cNvSpPr/>
          <p:nvPr/>
        </p:nvSpPr>
        <p:spPr>
          <a:xfrm>
            <a:off x="2022738" y="2351108"/>
            <a:ext cx="288032" cy="2858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59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6: Vytvoření modelu z mapy za použití GIS dat      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52" y="2060848"/>
            <a:ext cx="4748955" cy="3810890"/>
          </a:xfrm>
          <a:prstGeom prst="rect">
            <a:avLst/>
          </a:prstGeom>
        </p:spPr>
      </p:pic>
      <p:sp>
        <p:nvSpPr>
          <p:cNvPr id="13" name="Podnadpis 2"/>
          <p:cNvSpPr txBox="1">
            <a:spLocks/>
          </p:cNvSpPr>
          <p:nvPr/>
        </p:nvSpPr>
        <p:spPr>
          <a:xfrm>
            <a:off x="93389" y="445570"/>
            <a:ext cx="8724617" cy="1712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13. </a:t>
            </a:r>
            <a:r>
              <a:rPr lang="cs-CZ" sz="2000" dirty="0">
                <a:solidFill>
                  <a:schemeClr val="tx1"/>
                </a:solidFill>
              </a:rPr>
              <a:t>Vytvoření finálního modelu, objemů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Poslední věcí je povolit kontaktním povrchům, které jsme nadefinovali, aby vytvořily výsledné objemy. To provedete stejně jako poslední krok při tvorbě modelu z minulé lekce – tedy dvojklik na </a:t>
            </a:r>
            <a:r>
              <a:rPr lang="cs-CZ" sz="1400" dirty="0" err="1">
                <a:solidFill>
                  <a:schemeClr val="tx1"/>
                </a:solidFill>
              </a:rPr>
              <a:t>Surface</a:t>
            </a:r>
            <a:r>
              <a:rPr lang="cs-CZ" sz="1400" dirty="0">
                <a:solidFill>
                  <a:schemeClr val="tx1"/>
                </a:solidFill>
              </a:rPr>
              <a:t> Chronology nejprve jedné části a poté pro druhou část modelu.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Dejte si pozor na správné pořadí zelená nejmladší, oranžová nejstarší. Klik na OK a přetáhněte si Output </a:t>
            </a:r>
            <a:r>
              <a:rPr lang="cs-CZ" sz="1400" dirty="0" err="1">
                <a:solidFill>
                  <a:schemeClr val="tx1"/>
                </a:solidFill>
              </a:rPr>
              <a:t>Volumes</a:t>
            </a:r>
            <a:r>
              <a:rPr lang="cs-CZ" sz="1400" dirty="0">
                <a:solidFill>
                  <a:schemeClr val="tx1"/>
                </a:solidFill>
              </a:rPr>
              <a:t> do scény.</a:t>
            </a:r>
          </a:p>
          <a:p>
            <a:pPr algn="l">
              <a:spcAft>
                <a:spcPts val="600"/>
              </a:spcAft>
            </a:pP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8" y="2158482"/>
            <a:ext cx="2534396" cy="3741569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251521" y="2636110"/>
            <a:ext cx="288032" cy="5768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847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1124</Words>
  <Application>Microsoft Office PowerPoint</Application>
  <PresentationFormat>Předvádění na obrazovce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systému Office</vt:lpstr>
      <vt:lpstr>GI231 3D modelování v programu Leapfrog Geo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Wertich</dc:creator>
  <cp:lastModifiedBy>Vojtěch Wertich</cp:lastModifiedBy>
  <cp:revision>98</cp:revision>
  <dcterms:created xsi:type="dcterms:W3CDTF">2015-10-05T12:12:45Z</dcterms:created>
  <dcterms:modified xsi:type="dcterms:W3CDTF">2020-02-27T14:14:01Z</dcterms:modified>
</cp:coreProperties>
</file>