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463" r:id="rId4"/>
    <p:sldId id="462" r:id="rId5"/>
    <p:sldId id="461" r:id="rId6"/>
    <p:sldId id="466" r:id="rId7"/>
    <p:sldId id="467" r:id="rId8"/>
    <p:sldId id="468" r:id="rId9"/>
    <p:sldId id="469" r:id="rId10"/>
    <p:sldId id="470" r:id="rId11"/>
    <p:sldId id="471" r:id="rId12"/>
    <p:sldId id="482" r:id="rId13"/>
    <p:sldId id="473" r:id="rId14"/>
    <p:sldId id="474" r:id="rId15"/>
    <p:sldId id="483" r:id="rId16"/>
    <p:sldId id="484" r:id="rId17"/>
    <p:sldId id="475" r:id="rId18"/>
    <p:sldId id="476" r:id="rId19"/>
    <p:sldId id="477" r:id="rId20"/>
    <p:sldId id="46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těpánka Bilová" initials="Š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těpánka Bilová" userId="1003BFFD8DB6DE35@LIVE.COM" providerId="AD" clId="Web-{273D0D71-362D-457B-8246-CC7428313FE2}"/>
    <pc:docChg chg="modSld">
      <pc:chgData name="Štěpánka Bilová" userId="1003BFFD8DB6DE35@LIVE.COM" providerId="AD" clId="Web-{273D0D71-362D-457B-8246-CC7428313FE2}" dt="2018-03-05T14:40:56.971" v="82"/>
      <pc:docMkLst>
        <pc:docMk/>
      </pc:docMkLst>
      <pc:sldChg chg="modSp">
        <pc:chgData name="Štěpánka Bilová" userId="1003BFFD8DB6DE35@LIVE.COM" providerId="AD" clId="Web-{273D0D71-362D-457B-8246-CC7428313FE2}" dt="2018-03-05T14:39:40.782" v="48"/>
        <pc:sldMkLst>
          <pc:docMk/>
          <pc:sldMk cId="1394923009" sldId="256"/>
        </pc:sldMkLst>
        <pc:spChg chg="mod">
          <ac:chgData name="Štěpánka Bilová" userId="1003BFFD8DB6DE35@LIVE.COM" providerId="AD" clId="Web-{273D0D71-362D-457B-8246-CC7428313FE2}" dt="2018-03-05T14:39:40.782" v="48"/>
          <ac:spMkLst>
            <pc:docMk/>
            <pc:sldMk cId="1394923009" sldId="256"/>
            <ac:spMk id="2" creationId="{00000000-0000-0000-0000-000000000000}"/>
          </ac:spMkLst>
        </pc:spChg>
      </pc:sldChg>
      <pc:sldChg chg="modSp">
        <pc:chgData name="Štěpánka Bilová" userId="1003BFFD8DB6DE35@LIVE.COM" providerId="AD" clId="Web-{273D0D71-362D-457B-8246-CC7428313FE2}" dt="2018-03-05T14:40:56.971" v="81"/>
        <pc:sldMkLst>
          <pc:docMk/>
          <pc:sldMk cId="2087359218" sldId="264"/>
        </pc:sldMkLst>
        <pc:spChg chg="mod">
          <ac:chgData name="Štěpánka Bilová" userId="1003BFFD8DB6DE35@LIVE.COM" providerId="AD" clId="Web-{273D0D71-362D-457B-8246-CC7428313FE2}" dt="2018-03-05T14:40:00.313" v="68"/>
          <ac:spMkLst>
            <pc:docMk/>
            <pc:sldMk cId="2087359218" sldId="264"/>
            <ac:spMk id="2" creationId="{00000000-0000-0000-0000-000000000000}"/>
          </ac:spMkLst>
        </pc:spChg>
        <pc:spChg chg="mod">
          <ac:chgData name="Štěpánka Bilová" userId="1003BFFD8DB6DE35@LIVE.COM" providerId="AD" clId="Web-{273D0D71-362D-457B-8246-CC7428313FE2}" dt="2018-03-05T14:40:56.971" v="81"/>
          <ac:spMkLst>
            <pc:docMk/>
            <pc:sldMk cId="2087359218" sldId="264"/>
            <ac:spMk id="3" creationId="{00000000-0000-0000-0000-000000000000}"/>
          </ac:spMkLst>
        </pc:spChg>
      </pc:sldChg>
    </pc:docChg>
  </pc:docChgLst>
  <pc:docChgLst>
    <pc:chgData name="Štěpánka Bilová" userId="1003BFFD8DB6DE35@LIVE.COM" providerId="AD" clId="Web-{60D1DB2B-E69C-4833-9D76-60AEBCD78D9E}"/>
    <pc:docChg chg="modSld">
      <pc:chgData name="Štěpánka Bilová" userId="1003BFFD8DB6DE35@LIVE.COM" providerId="AD" clId="Web-{60D1DB2B-E69C-4833-9D76-60AEBCD78D9E}" dt="2018-02-19T18:49:38.124" v="19"/>
      <pc:docMkLst>
        <pc:docMk/>
      </pc:docMkLst>
      <pc:sldChg chg="modSp">
        <pc:chgData name="Štěpánka Bilová" userId="1003BFFD8DB6DE35@LIVE.COM" providerId="AD" clId="Web-{60D1DB2B-E69C-4833-9D76-60AEBCD78D9E}" dt="2018-02-19T18:49:14.700" v="6"/>
        <pc:sldMkLst>
          <pc:docMk/>
          <pc:sldMk cId="2128452370" sldId="257"/>
        </pc:sldMkLst>
        <pc:spChg chg="mod">
          <ac:chgData name="Štěpánka Bilová" userId="1003BFFD8DB6DE35@LIVE.COM" providerId="AD" clId="Web-{60D1DB2B-E69C-4833-9D76-60AEBCD78D9E}" dt="2018-02-19T18:49:14.700" v="6"/>
          <ac:spMkLst>
            <pc:docMk/>
            <pc:sldMk cId="2128452370" sldId="257"/>
            <ac:spMk id="3" creationId="{00000000-0000-0000-0000-000000000000}"/>
          </ac:spMkLst>
        </pc:spChg>
      </pc:sldChg>
      <pc:sldChg chg="modSp">
        <pc:chgData name="Štěpánka Bilová" userId="1003BFFD8DB6DE35@LIVE.COM" providerId="AD" clId="Web-{60D1DB2B-E69C-4833-9D76-60AEBCD78D9E}" dt="2018-02-19T18:49:36.515" v="16"/>
        <pc:sldMkLst>
          <pc:docMk/>
          <pc:sldMk cId="819382924" sldId="286"/>
        </pc:sldMkLst>
        <pc:spChg chg="mod">
          <ac:chgData name="Štěpánka Bilová" userId="1003BFFD8DB6DE35@LIVE.COM" providerId="AD" clId="Web-{60D1DB2B-E69C-4833-9D76-60AEBCD78D9E}" dt="2018-02-19T18:49:36.515" v="16"/>
          <ac:spMkLst>
            <pc:docMk/>
            <pc:sldMk cId="819382924" sldId="28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48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7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3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4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3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6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86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7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4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6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2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C208-C382-40B2-A6B2-9AAAD5A0BF23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ron_eglash_on_african_fracta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Mathematicians</a:t>
            </a:r>
            <a:r>
              <a:rPr lang="en-US" dirty="0"/>
              <a:t> I</a:t>
            </a:r>
            <a:r>
              <a:rPr lang="cs-CZ" dirty="0"/>
              <a:t>I</a:t>
            </a:r>
            <a:r>
              <a:rPr lang="en-US" dirty="0"/>
              <a:t/>
            </a:r>
            <a:br>
              <a:rPr lang="en-US" dirty="0"/>
            </a:b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smtClean="0"/>
              <a:t>1</a:t>
            </a:r>
            <a:r>
              <a:rPr lang="en-US" dirty="0" smtClean="0"/>
              <a:t>0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Fractals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/>
              <a:t>Definition</a:t>
            </a:r>
            <a:r>
              <a:rPr lang="cs-CZ" b="1" i="1" dirty="0" smtClean="0"/>
              <a:t> </a:t>
            </a:r>
            <a:r>
              <a:rPr lang="en-US" b="1" i="1" dirty="0" smtClean="0"/>
              <a:t>formula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51" t="23889" r="28723" b="62902"/>
          <a:stretch/>
        </p:blipFill>
        <p:spPr>
          <a:xfrm>
            <a:off x="522514" y="2090057"/>
            <a:ext cx="11548334" cy="15152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24216" y="3002692"/>
            <a:ext cx="2354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CLASS OF CONCEPTS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75188" y="3002692"/>
            <a:ext cx="561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SPECIFIC/CHARACTERISTIC FEATURES OF THE TERM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371" y="365125"/>
            <a:ext cx="10722429" cy="1325563"/>
          </a:xfrm>
        </p:spPr>
        <p:txBody>
          <a:bodyPr/>
          <a:lstStyle/>
          <a:p>
            <a:r>
              <a:rPr lang="en-US" b="1" i="1" dirty="0"/>
              <a:t>common grammar structures used in definitions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758945"/>
              </p:ext>
            </p:extLst>
          </p:nvPr>
        </p:nvGraphicFramePr>
        <p:xfrm>
          <a:off x="631371" y="1751919"/>
          <a:ext cx="10929257" cy="469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8645">
                  <a:extLst>
                    <a:ext uri="{9D8B030D-6E8A-4147-A177-3AD203B41FA5}">
                      <a16:colId xmlns:a16="http://schemas.microsoft.com/office/drawing/2014/main" val="2615008337"/>
                    </a:ext>
                  </a:extLst>
                </a:gridCol>
                <a:gridCol w="3070612">
                  <a:extLst>
                    <a:ext uri="{9D8B030D-6E8A-4147-A177-3AD203B41FA5}">
                      <a16:colId xmlns:a16="http://schemas.microsoft.com/office/drawing/2014/main" val="3249183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Term = class of concepts + specific feature(s)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Grammar 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055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………………………….. is an integer 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which 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</a:rPr>
                        <a:t>is divisible by two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Relative clause (that, which, who, where, …)</a:t>
                      </a:r>
                      <a:endParaRPr lang="cs-CZ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60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………………………….is a branch of mathematics deal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with the study of numbers, especially the properties of the traditional operations.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</a:rPr>
                        <a:t>ing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 structure </a:t>
                      </a:r>
                      <a:endParaRPr lang="cs-CZ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909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………………………….. is a number reach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ed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by adding all numbers in a  set.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</a:rPr>
                        <a:t>ed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 structure</a:t>
                      </a:r>
                      <a:endParaRPr lang="cs-CZ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22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………………………….. is a quantity 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two characteristics, a magnitude and a direction.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Prepositional phrase </a:t>
                      </a:r>
                      <a:endParaRPr lang="cs-CZ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031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Term =  specific feature(s) + class of concepts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4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………………………….. is the most 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frequent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value in a set. 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Adjectives </a:t>
                      </a:r>
                      <a:endParaRPr lang="cs-CZ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850695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67154" y="601136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559146" y="2109746"/>
            <a:ext cx="243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Relative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clause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(</a:t>
            </a:r>
            <a:r>
              <a:rPr lang="cs-CZ" sz="2000" b="1" dirty="0" err="1" smtClean="0">
                <a:solidFill>
                  <a:srgbClr val="FF0000"/>
                </a:solidFill>
              </a:rPr>
              <a:t>that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which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who</a:t>
            </a:r>
            <a:r>
              <a:rPr lang="cs-CZ" sz="2000" b="1" dirty="0" smtClean="0">
                <a:solidFill>
                  <a:srgbClr val="FF0000"/>
                </a:solidFill>
              </a:rPr>
              <a:t>, …)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559146" y="3151992"/>
            <a:ext cx="161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-</a:t>
            </a:r>
            <a:r>
              <a:rPr lang="cs-CZ" sz="2000" b="1" dirty="0" err="1" smtClean="0">
                <a:solidFill>
                  <a:srgbClr val="FF0000"/>
                </a:solidFill>
              </a:rPr>
              <a:t>ing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structure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559146" y="4232769"/>
            <a:ext cx="155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-</a:t>
            </a:r>
            <a:r>
              <a:rPr lang="cs-CZ" sz="2000" b="1" dirty="0" err="1" smtClean="0">
                <a:solidFill>
                  <a:srgbClr val="FF0000"/>
                </a:solidFill>
              </a:rPr>
              <a:t>ed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structure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559146" y="5113491"/>
            <a:ext cx="2373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Prepositional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phrase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568095" y="6031778"/>
            <a:ext cx="125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adjectives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371" y="365125"/>
            <a:ext cx="10722429" cy="1325563"/>
          </a:xfrm>
        </p:spPr>
        <p:txBody>
          <a:bodyPr/>
          <a:lstStyle/>
          <a:p>
            <a:r>
              <a:rPr lang="en-US" b="1" i="1" dirty="0"/>
              <a:t>common grammar structures used in definitions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354874"/>
              </p:ext>
            </p:extLst>
          </p:nvPr>
        </p:nvGraphicFramePr>
        <p:xfrm>
          <a:off x="631371" y="1751919"/>
          <a:ext cx="10929257" cy="469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8645">
                  <a:extLst>
                    <a:ext uri="{9D8B030D-6E8A-4147-A177-3AD203B41FA5}">
                      <a16:colId xmlns:a16="http://schemas.microsoft.com/office/drawing/2014/main" val="2615008337"/>
                    </a:ext>
                  </a:extLst>
                </a:gridCol>
                <a:gridCol w="3070612">
                  <a:extLst>
                    <a:ext uri="{9D8B030D-6E8A-4147-A177-3AD203B41FA5}">
                      <a16:colId xmlns:a16="http://schemas.microsoft.com/office/drawing/2014/main" val="3249183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Term = class of concepts + specific feature(s)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Grammar 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055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………………………….. is an integer 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which 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</a:rPr>
                        <a:t>is divisible by two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Relative clause (that, which, who, where, …)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60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………………………….is a branch of mathematics deal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with the study of numbers, especially the properties of the traditional operations.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structure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909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………………………….. is a number reach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ed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by adding all numbers in a  set.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structure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22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………………………….. is a quantity 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two characteristics, a magnitude and a direction.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Prepositional phrase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031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Term =  specific feature(s) + class of concepts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4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………………………….. is the most 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</a:rPr>
                        <a:t>frequent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value in a set. 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Adjectives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85069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52647" y="2063579"/>
            <a:ext cx="160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e</a:t>
            </a:r>
            <a:r>
              <a:rPr lang="cs-CZ" sz="2000" b="1" dirty="0" err="1" smtClean="0">
                <a:solidFill>
                  <a:srgbClr val="FF0000"/>
                </a:solidFill>
              </a:rPr>
              <a:t>ven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number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3762" y="2879125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arithmetic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1371" y="4055798"/>
            <a:ext cx="2387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t</a:t>
            </a:r>
            <a:r>
              <a:rPr lang="cs-CZ" sz="2000" b="1" dirty="0" err="1" smtClean="0">
                <a:solidFill>
                  <a:srgbClr val="FF0000"/>
                </a:solidFill>
              </a:rPr>
              <a:t>otal</a:t>
            </a:r>
            <a:r>
              <a:rPr lang="cs-CZ" sz="2000" b="1" dirty="0" smtClean="0">
                <a:solidFill>
                  <a:srgbClr val="FF0000"/>
                </a:solidFill>
              </a:rPr>
              <a:t>/sum/</a:t>
            </a:r>
            <a:r>
              <a:rPr lang="cs-CZ" sz="2000" b="1" dirty="0" err="1" smtClean="0">
                <a:solidFill>
                  <a:srgbClr val="FF0000"/>
                </a:solidFill>
              </a:rPr>
              <a:t>aggregate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09511" y="4782707"/>
            <a:ext cx="856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vector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67154" y="6011362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mode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What is wrong with the </a:t>
            </a:r>
            <a:r>
              <a:rPr lang="en-US" b="1" i="1" dirty="0" smtClean="0"/>
              <a:t>“</a:t>
            </a:r>
            <a:r>
              <a:rPr lang="en-US" b="1" i="1" dirty="0"/>
              <a:t>definitions”?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Primes are numbers. </a:t>
            </a:r>
            <a:endParaRPr lang="cs-CZ" dirty="0"/>
          </a:p>
          <a:p>
            <a:endParaRPr lang="cs-CZ" dirty="0" smtClean="0"/>
          </a:p>
          <a:p>
            <a:r>
              <a:rPr lang="en-US" dirty="0" smtClean="0"/>
              <a:t>Platonic </a:t>
            </a:r>
            <a:r>
              <a:rPr lang="cs-CZ" dirty="0" err="1" smtClean="0"/>
              <a:t>solids</a:t>
            </a:r>
            <a:r>
              <a:rPr lang="en-US" dirty="0" smtClean="0"/>
              <a:t> </a:t>
            </a:r>
            <a:r>
              <a:rPr lang="en-US" dirty="0"/>
              <a:t>are amazing. </a:t>
            </a:r>
            <a:endParaRPr lang="cs-CZ" dirty="0"/>
          </a:p>
          <a:p>
            <a:endParaRPr lang="cs-CZ" dirty="0" smtClean="0"/>
          </a:p>
          <a:p>
            <a:r>
              <a:rPr lang="en-US" dirty="0" smtClean="0"/>
              <a:t>Parabola </a:t>
            </a:r>
            <a:r>
              <a:rPr lang="en-US" dirty="0"/>
              <a:t>looks like a rainbow. </a:t>
            </a:r>
            <a:endParaRPr lang="cs-CZ" dirty="0"/>
          </a:p>
          <a:p>
            <a:endParaRPr lang="cs-CZ" dirty="0" smtClean="0"/>
          </a:p>
          <a:p>
            <a:r>
              <a:rPr lang="en-US" dirty="0" smtClean="0"/>
              <a:t>A </a:t>
            </a:r>
            <a:r>
              <a:rPr lang="en-US" dirty="0"/>
              <a:t>cone has one vertex. 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49380" y="2367575"/>
            <a:ext cx="1004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… </a:t>
            </a:r>
            <a:r>
              <a:rPr lang="cs-CZ" b="1" dirty="0" err="1" smtClean="0">
                <a:solidFill>
                  <a:srgbClr val="FF0000"/>
                </a:solidFill>
              </a:rPr>
              <a:t>integers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greater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than</a:t>
            </a:r>
            <a:r>
              <a:rPr lang="cs-CZ" b="1" dirty="0" smtClean="0">
                <a:solidFill>
                  <a:srgbClr val="FF0000"/>
                </a:solidFill>
              </a:rPr>
              <a:t> 1 </a:t>
            </a:r>
            <a:r>
              <a:rPr lang="cs-CZ" b="1" dirty="0" err="1" smtClean="0">
                <a:solidFill>
                  <a:srgbClr val="FF0000"/>
                </a:solidFill>
              </a:rPr>
              <a:t>which</a:t>
            </a:r>
            <a:r>
              <a:rPr lang="cs-CZ" b="1" dirty="0" smtClean="0">
                <a:solidFill>
                  <a:srgbClr val="FF0000"/>
                </a:solidFill>
              </a:rPr>
              <a:t> are </a:t>
            </a:r>
            <a:r>
              <a:rPr lang="en-US" b="1" dirty="0" smtClean="0">
                <a:solidFill>
                  <a:srgbClr val="FF0000"/>
                </a:solidFill>
              </a:rPr>
              <a:t>divisible </a:t>
            </a:r>
            <a:r>
              <a:rPr lang="en-US" b="1" dirty="0">
                <a:solidFill>
                  <a:srgbClr val="FF0000"/>
                </a:solidFill>
              </a:rPr>
              <a:t>only by itself and </a:t>
            </a:r>
            <a:r>
              <a:rPr lang="cs-CZ" b="1" dirty="0" smtClean="0">
                <a:solidFill>
                  <a:srgbClr val="FF0000"/>
                </a:solidFill>
              </a:rPr>
              <a:t>1.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81534" y="3082280"/>
            <a:ext cx="10040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… </a:t>
            </a:r>
            <a:r>
              <a:rPr lang="cs-CZ" b="1" dirty="0" err="1">
                <a:solidFill>
                  <a:srgbClr val="FF0000"/>
                </a:solidFill>
              </a:rPr>
              <a:t>regular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convex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polyhedra</a:t>
            </a:r>
            <a:r>
              <a:rPr lang="cs-CZ" b="1" dirty="0" smtClean="0">
                <a:solidFill>
                  <a:srgbClr val="FF0000"/>
                </a:solidFill>
              </a:rPr>
              <a:t>/ </a:t>
            </a:r>
            <a:r>
              <a:rPr lang="cs-CZ" b="1" dirty="0" err="1" smtClean="0">
                <a:solidFill>
                  <a:srgbClr val="FF0000"/>
                </a:solidFill>
              </a:rPr>
              <a:t>solids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constructed </a:t>
            </a:r>
            <a:r>
              <a:rPr lang="en-US" b="1" dirty="0">
                <a:solidFill>
                  <a:srgbClr val="FF0000"/>
                </a:solidFill>
              </a:rPr>
              <a:t>by </a:t>
            </a:r>
            <a:r>
              <a:rPr lang="en-US" b="1" dirty="0" smtClean="0">
                <a:solidFill>
                  <a:srgbClr val="FF0000"/>
                </a:solidFill>
              </a:rPr>
              <a:t>congruent </a:t>
            </a:r>
            <a:r>
              <a:rPr lang="en-US" b="1" dirty="0">
                <a:solidFill>
                  <a:srgbClr val="FF0000"/>
                </a:solidFill>
              </a:rPr>
              <a:t>regular </a:t>
            </a:r>
            <a:r>
              <a:rPr lang="en-US" b="1" dirty="0" smtClean="0">
                <a:solidFill>
                  <a:srgbClr val="FF0000"/>
                </a:solidFill>
              </a:rPr>
              <a:t>polygonal </a:t>
            </a:r>
            <a:r>
              <a:rPr lang="en-US" b="1" dirty="0">
                <a:solidFill>
                  <a:srgbClr val="FF0000"/>
                </a:solidFill>
              </a:rPr>
              <a:t>faces with the same number of faces meeting at each vertex </a:t>
            </a:r>
            <a:r>
              <a:rPr lang="cs-CZ" b="1" dirty="0" smtClean="0">
                <a:solidFill>
                  <a:srgbClr val="FF0000"/>
                </a:solidFill>
              </a:rPr>
              <a:t>/ are 5 </a:t>
            </a:r>
            <a:r>
              <a:rPr lang="cs-CZ" b="1" dirty="0" err="1" smtClean="0">
                <a:solidFill>
                  <a:srgbClr val="FF0000"/>
                </a:solidFill>
              </a:rPr>
              <a:t>solids</a:t>
            </a:r>
            <a:r>
              <a:rPr lang="cs-CZ" b="1" dirty="0" smtClean="0">
                <a:solidFill>
                  <a:srgbClr val="FF0000"/>
                </a:solidFill>
              </a:rPr>
              <a:t>: a </a:t>
            </a:r>
            <a:r>
              <a:rPr lang="cs-CZ" b="1" dirty="0" err="1" smtClean="0">
                <a:solidFill>
                  <a:srgbClr val="FF0000"/>
                </a:solidFill>
              </a:rPr>
              <a:t>tetrahedron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cube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octahedron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dodecahedron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icosahedron</a:t>
            </a:r>
            <a:r>
              <a:rPr lang="cs-CZ" b="1" dirty="0" smtClean="0">
                <a:solidFill>
                  <a:srgbClr val="FF0000"/>
                </a:solidFill>
              </a:rPr>
              <a:t>  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81534" y="4181415"/>
            <a:ext cx="10040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…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locus of points in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plane that are equidistant from both the </a:t>
            </a:r>
            <a:r>
              <a:rPr lang="en-US" b="1" dirty="0" err="1">
                <a:solidFill>
                  <a:srgbClr val="FF0000"/>
                </a:solidFill>
              </a:rPr>
              <a:t>directrix</a:t>
            </a:r>
            <a:r>
              <a:rPr lang="en-US" b="1" dirty="0">
                <a:solidFill>
                  <a:srgbClr val="FF0000"/>
                </a:solidFill>
              </a:rPr>
              <a:t> and the </a:t>
            </a:r>
            <a:r>
              <a:rPr lang="en-US" b="1" dirty="0" smtClean="0">
                <a:solidFill>
                  <a:srgbClr val="FF0000"/>
                </a:solidFill>
              </a:rPr>
              <a:t>focus</a:t>
            </a:r>
            <a:r>
              <a:rPr lang="cs-CZ" b="1" dirty="0" smtClean="0">
                <a:solidFill>
                  <a:srgbClr val="FF0000"/>
                </a:solidFill>
              </a:rPr>
              <a:t> /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b="1" dirty="0">
                <a:solidFill>
                  <a:srgbClr val="FF0000"/>
                </a:solidFill>
              </a:rPr>
              <a:t>conic section, created from the intersection of a right circular conical surface and a plane which is parallel to another plane that is tangential to the conical </a:t>
            </a:r>
            <a:r>
              <a:rPr lang="en-US" b="1" dirty="0" smtClean="0">
                <a:solidFill>
                  <a:srgbClr val="FF0000"/>
                </a:solidFill>
              </a:rPr>
              <a:t>surface</a:t>
            </a:r>
            <a:r>
              <a:rPr lang="cs-CZ" b="1" dirty="0" smtClean="0">
                <a:solidFill>
                  <a:srgbClr val="FF0000"/>
                </a:solidFill>
              </a:rPr>
              <a:t> /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b="1" dirty="0">
                <a:solidFill>
                  <a:srgbClr val="FF0000"/>
                </a:solidFill>
              </a:rPr>
              <a:t>graph of a quadratic </a:t>
            </a:r>
            <a:r>
              <a:rPr lang="en-US" b="1" dirty="0" smtClean="0">
                <a:solidFill>
                  <a:srgbClr val="FF0000"/>
                </a:solidFill>
              </a:rPr>
              <a:t>function </a:t>
            </a:r>
            <a:r>
              <a:rPr lang="en-US" b="1" dirty="0">
                <a:solidFill>
                  <a:srgbClr val="FF0000"/>
                </a:solidFill>
              </a:rPr>
              <a:t>y =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81533" y="5295369"/>
            <a:ext cx="1004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…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three-dimensional </a:t>
            </a:r>
            <a:r>
              <a:rPr lang="en-US" b="1" dirty="0" smtClean="0">
                <a:solidFill>
                  <a:srgbClr val="FF0000"/>
                </a:solidFill>
              </a:rPr>
              <a:t>solid in </a:t>
            </a:r>
            <a:r>
              <a:rPr lang="en-US" b="1" dirty="0">
                <a:solidFill>
                  <a:srgbClr val="FF0000"/>
                </a:solidFill>
              </a:rPr>
              <a:t>which the base is a circle and upper surface narrows to form a </a:t>
            </a:r>
            <a:r>
              <a:rPr lang="en-US" b="1" dirty="0" smtClean="0">
                <a:solidFill>
                  <a:srgbClr val="FF0000"/>
                </a:solidFill>
              </a:rPr>
              <a:t>point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called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vertex </a:t>
            </a:r>
            <a:r>
              <a:rPr lang="cs-CZ" b="1" dirty="0" err="1" smtClean="0">
                <a:solidFill>
                  <a:srgbClr val="FF0000"/>
                </a:solidFill>
              </a:rPr>
              <a:t>or</a:t>
            </a:r>
            <a:r>
              <a:rPr lang="cs-CZ" b="1" dirty="0" smtClean="0">
                <a:solidFill>
                  <a:srgbClr val="FF0000"/>
                </a:solidFill>
              </a:rPr>
              <a:t> apex / … 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Complete the definitions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02706"/>
              </p:ext>
            </p:extLst>
          </p:nvPr>
        </p:nvGraphicFramePr>
        <p:xfrm>
          <a:off x="396240" y="2072413"/>
          <a:ext cx="11399519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122">
                  <a:extLst>
                    <a:ext uri="{9D8B030D-6E8A-4147-A177-3AD203B41FA5}">
                      <a16:colId xmlns:a16="http://schemas.microsoft.com/office/drawing/2014/main" val="3177074657"/>
                    </a:ext>
                  </a:extLst>
                </a:gridCol>
                <a:gridCol w="2899363">
                  <a:extLst>
                    <a:ext uri="{9D8B030D-6E8A-4147-A177-3AD203B41FA5}">
                      <a16:colId xmlns:a16="http://schemas.microsoft.com/office/drawing/2014/main" val="2193149161"/>
                    </a:ext>
                  </a:extLst>
                </a:gridCol>
                <a:gridCol w="6185034">
                  <a:extLst>
                    <a:ext uri="{9D8B030D-6E8A-4147-A177-3AD203B41FA5}">
                      <a16:colId xmlns:a16="http://schemas.microsoft.com/office/drawing/2014/main" val="2823358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Geometry is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that the values of two mathematical expressions are equal. 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01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An equation is 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locus of all points in the plane such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dealing with the relations of the sides and angles of triangles and with the relevant functions of any angles.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78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Trigonometry is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branch of mathematics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concerned with the properties and relations of points, lines, surfaces, solids, and higher dimensional analogues.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95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An ellipse is 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statement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that the difference between the distance to two fixed points is constant.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8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A theorem is 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that the sum of the distances from two fixed points is a constant.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1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A hyperbola is 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that can be demonstrated to be true by accepted mathematical operations and arguments.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1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1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Complete the definitions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567367"/>
              </p:ext>
            </p:extLst>
          </p:nvPr>
        </p:nvGraphicFramePr>
        <p:xfrm>
          <a:off x="396240" y="2072413"/>
          <a:ext cx="11399519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122">
                  <a:extLst>
                    <a:ext uri="{9D8B030D-6E8A-4147-A177-3AD203B41FA5}">
                      <a16:colId xmlns:a16="http://schemas.microsoft.com/office/drawing/2014/main" val="3177074657"/>
                    </a:ext>
                  </a:extLst>
                </a:gridCol>
                <a:gridCol w="2899363">
                  <a:extLst>
                    <a:ext uri="{9D8B030D-6E8A-4147-A177-3AD203B41FA5}">
                      <a16:colId xmlns:a16="http://schemas.microsoft.com/office/drawing/2014/main" val="2193149161"/>
                    </a:ext>
                  </a:extLst>
                </a:gridCol>
                <a:gridCol w="6185034">
                  <a:extLst>
                    <a:ext uri="{9D8B030D-6E8A-4147-A177-3AD203B41FA5}">
                      <a16:colId xmlns:a16="http://schemas.microsoft.com/office/drawing/2014/main" val="2823358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7030A0"/>
                          </a:solidFill>
                          <a:effectLst/>
                        </a:rPr>
                        <a:t>Geometry is</a:t>
                      </a:r>
                      <a:endParaRPr lang="cs-CZ" sz="20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C000"/>
                          </a:solidFill>
                          <a:effectLst/>
                        </a:rPr>
                        <a:t>that the values of two mathematical expressions are equal. </a:t>
                      </a:r>
                      <a:endParaRPr lang="cs-CZ" sz="2000" b="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01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C000"/>
                          </a:solidFill>
                          <a:effectLst/>
                        </a:rPr>
                        <a:t>An equation is </a:t>
                      </a:r>
                      <a:endParaRPr lang="cs-CZ" sz="2000" b="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</a:rPr>
                        <a:t>a locus of all points in the plane such</a:t>
                      </a:r>
                      <a:endParaRPr lang="cs-CZ" sz="20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</a:rPr>
                        <a:t>dealing with the relations of the sides and angles of triangles and with the relevant functions of any angles.</a:t>
                      </a:r>
                      <a:endParaRPr lang="cs-CZ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78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</a:rPr>
                        <a:t>Trigonometry is</a:t>
                      </a:r>
                      <a:endParaRPr lang="cs-CZ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7030A0"/>
                          </a:solidFill>
                          <a:effectLst/>
                        </a:rPr>
                        <a:t>a branch of mathematics</a:t>
                      </a:r>
                      <a:endParaRPr lang="cs-CZ" sz="20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7030A0"/>
                          </a:solidFill>
                          <a:effectLst/>
                        </a:rPr>
                        <a:t>concerned with the properties and relations of points, lines, surfaces, solids, and higher dimensional analogues.</a:t>
                      </a:r>
                      <a:endParaRPr lang="cs-CZ" sz="20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95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</a:rPr>
                        <a:t>An ellipse is </a:t>
                      </a:r>
                      <a:endParaRPr lang="cs-CZ" sz="20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C000"/>
                          </a:solidFill>
                          <a:effectLst/>
                        </a:rPr>
                        <a:t>a statement</a:t>
                      </a:r>
                      <a:endParaRPr lang="cs-CZ" sz="2000" b="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6"/>
                          </a:solidFill>
                          <a:effectLst/>
                        </a:rPr>
                        <a:t>that the difference between the distance to two fixed points is constant.</a:t>
                      </a:r>
                      <a:endParaRPr lang="cs-CZ" sz="20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8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2"/>
                          </a:solidFill>
                          <a:effectLst/>
                        </a:rPr>
                        <a:t>A theorem is </a:t>
                      </a:r>
                      <a:endParaRPr lang="cs-CZ" sz="20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</a:rPr>
                        <a:t>that the sum of the distances from two fixed points is a constant.</a:t>
                      </a:r>
                      <a:endParaRPr lang="cs-CZ" sz="20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1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6"/>
                          </a:solidFill>
                          <a:effectLst/>
                        </a:rPr>
                        <a:t>A hyperbola is </a:t>
                      </a:r>
                      <a:endParaRPr lang="cs-CZ" sz="20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2"/>
                          </a:solidFill>
                          <a:effectLst/>
                        </a:rPr>
                        <a:t>that can be demonstrated to be true by accepted mathematical operations and arguments. </a:t>
                      </a:r>
                      <a:endParaRPr lang="cs-CZ" sz="20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1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Crossword</a:t>
            </a:r>
            <a:r>
              <a:rPr lang="cs-CZ" dirty="0" smtClean="0"/>
              <a:t> puzzle - </a:t>
            </a:r>
            <a:r>
              <a:rPr lang="cs-CZ" dirty="0" err="1" smtClean="0"/>
              <a:t>definitions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5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axiom can be explained as ………………………</a:t>
            </a:r>
            <a:endParaRPr lang="cs-CZ" dirty="0"/>
          </a:p>
          <a:p>
            <a:endParaRPr lang="cs-CZ" dirty="0" smtClean="0"/>
          </a:p>
          <a:p>
            <a:r>
              <a:rPr lang="en-US" dirty="0" smtClean="0"/>
              <a:t>A </a:t>
            </a:r>
            <a:r>
              <a:rPr lang="en-US" dirty="0"/>
              <a:t>matrix can be explained as ………………………</a:t>
            </a:r>
            <a:endParaRPr lang="cs-CZ" dirty="0"/>
          </a:p>
          <a:p>
            <a:endParaRPr lang="cs-CZ" dirty="0" smtClean="0"/>
          </a:p>
          <a:p>
            <a:r>
              <a:rPr lang="en-US" dirty="0" smtClean="0"/>
              <a:t>Iteration </a:t>
            </a:r>
            <a:r>
              <a:rPr lang="en-US" dirty="0"/>
              <a:t>can be explained as ………………………</a:t>
            </a:r>
            <a:endParaRPr lang="cs-CZ" dirty="0"/>
          </a:p>
          <a:p>
            <a:endParaRPr lang="cs-CZ" dirty="0" smtClean="0"/>
          </a:p>
          <a:p>
            <a:r>
              <a:rPr lang="en-US" dirty="0" smtClean="0"/>
              <a:t>Recursion </a:t>
            </a:r>
            <a:r>
              <a:rPr lang="en-US" dirty="0"/>
              <a:t>can be explained as ………………………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49378" y="2296544"/>
            <a:ext cx="1004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statement that is taken to be true, to serve as a premise or starting point for further reasoning and </a:t>
            </a:r>
            <a:r>
              <a:rPr lang="en-US" b="1" dirty="0" smtClean="0">
                <a:solidFill>
                  <a:srgbClr val="FF0000"/>
                </a:solidFill>
              </a:rPr>
              <a:t>arguments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49379" y="3413794"/>
            <a:ext cx="1004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rectangular array of numbers, symbols, or expressions, arranged in rows and </a:t>
            </a:r>
            <a:r>
              <a:rPr lang="cs-CZ" b="1" dirty="0" err="1" smtClean="0">
                <a:solidFill>
                  <a:srgbClr val="FF0000"/>
                </a:solidFill>
              </a:rPr>
              <a:t>enclosed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brackets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49378" y="4321513"/>
            <a:ext cx="1004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repetition of a mathematical or computational procedure applied to the result of a previous </a:t>
            </a:r>
            <a:r>
              <a:rPr lang="en-US" b="1" dirty="0" smtClean="0">
                <a:solidFill>
                  <a:srgbClr val="FF0000"/>
                </a:solidFill>
              </a:rPr>
              <a:t>application </a:t>
            </a:r>
            <a:r>
              <a:rPr lang="cs-CZ" b="1" dirty="0" err="1" smtClean="0">
                <a:solidFill>
                  <a:srgbClr val="FF0000"/>
                </a:solidFill>
              </a:rPr>
              <a:t>with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aim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approaching</a:t>
            </a:r>
            <a:r>
              <a:rPr lang="cs-CZ" b="1" dirty="0" smtClean="0">
                <a:solidFill>
                  <a:srgbClr val="FF0000"/>
                </a:solidFill>
              </a:rPr>
              <a:t> a </a:t>
            </a:r>
            <a:r>
              <a:rPr lang="cs-CZ" b="1" dirty="0" err="1" smtClean="0">
                <a:solidFill>
                  <a:srgbClr val="FF0000"/>
                </a:solidFill>
              </a:rPr>
              <a:t>desired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goal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81533" y="5387737"/>
            <a:ext cx="1004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the process of defining a problem (or the solution to a problem) in terms of </a:t>
            </a:r>
            <a:r>
              <a:rPr lang="en-US" b="1" dirty="0" smtClean="0">
                <a:solidFill>
                  <a:srgbClr val="FF0000"/>
                </a:solidFill>
              </a:rPr>
              <a:t>itself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Fractals</a:t>
            </a:r>
            <a:r>
              <a:rPr lang="cs-CZ" dirty="0" smtClean="0"/>
              <a:t> – TED talk 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Pre-listening</a:t>
            </a:r>
            <a:r>
              <a:rPr lang="cs-CZ" dirty="0" smtClean="0"/>
              <a:t> – </a:t>
            </a:r>
            <a:r>
              <a:rPr lang="cs-CZ" dirty="0" err="1" smtClean="0"/>
              <a:t>vocab</a:t>
            </a:r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37113"/>
              </p:ext>
            </p:extLst>
          </p:nvPr>
        </p:nvGraphicFramePr>
        <p:xfrm>
          <a:off x="689065" y="2776900"/>
          <a:ext cx="10813869" cy="304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145">
                  <a:extLst>
                    <a:ext uri="{9D8B030D-6E8A-4147-A177-3AD203B41FA5}">
                      <a16:colId xmlns:a16="http://schemas.microsoft.com/office/drawing/2014/main" val="1703478386"/>
                    </a:ext>
                  </a:extLst>
                </a:gridCol>
                <a:gridCol w="8268724">
                  <a:extLst>
                    <a:ext uri="{9D8B030D-6E8A-4147-A177-3AD203B41FA5}">
                      <a16:colId xmlns:a16="http://schemas.microsoft.com/office/drawing/2014/main" val="3867047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mission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social scaling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altar     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termite mound   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crinkle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a wrinkle or crease on the surface of something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an important assignment typically involving travel abroad, can be of religious character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a complex „hill“ of soil which is constructed by small tropical insects that live there in large colonies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sorting people into different levels, from lowest to highest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a table or flat-topped block used as the focus for a religious ritual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64088"/>
                  </a:ext>
                </a:extLst>
              </a:tr>
            </a:tbl>
          </a:graphicData>
        </a:graphic>
      </p:graphicFrame>
      <p:cxnSp>
        <p:nvCxnSpPr>
          <p:cNvPr id="5" name="Přímá spojnice se šipkou 4"/>
          <p:cNvCxnSpPr/>
          <p:nvPr/>
        </p:nvCxnSpPr>
        <p:spPr>
          <a:xfrm>
            <a:off x="1826447" y="3448738"/>
            <a:ext cx="1411023" cy="35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414510" y="3934526"/>
            <a:ext cx="822960" cy="1255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442416" y="4411995"/>
            <a:ext cx="1795054" cy="12225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703776" y="4299027"/>
            <a:ext cx="533694" cy="521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1740685" y="3079851"/>
            <a:ext cx="1373218" cy="21815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Video</a:t>
            </a:r>
            <a:r>
              <a:rPr lang="cs-CZ" dirty="0"/>
              <a:t> </a:t>
            </a:r>
            <a:r>
              <a:rPr lang="cs-CZ" dirty="0" smtClean="0"/>
              <a:t>Ron </a:t>
            </a:r>
            <a:r>
              <a:rPr lang="cs-CZ" dirty="0" err="1" smtClean="0"/>
              <a:t>Eglash</a:t>
            </a:r>
            <a:r>
              <a:rPr lang="cs-CZ" dirty="0" smtClean="0"/>
              <a:t>: On </a:t>
            </a:r>
            <a:r>
              <a:rPr lang="cs-CZ" dirty="0" err="1" smtClean="0"/>
              <a:t>African</a:t>
            </a:r>
            <a:r>
              <a:rPr lang="cs-CZ" dirty="0" smtClean="0"/>
              <a:t> </a:t>
            </a:r>
            <a:r>
              <a:rPr lang="cs-CZ" dirty="0" err="1" smtClean="0"/>
              <a:t>Fractals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1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Georg </a:t>
            </a:r>
            <a:r>
              <a:rPr lang="cs-CZ" dirty="0" err="1"/>
              <a:t>Cantor</a:t>
            </a:r>
            <a:r>
              <a:rPr lang="cs-CZ" dirty="0"/>
              <a:t> </a:t>
            </a:r>
            <a:r>
              <a:rPr lang="cs-CZ" dirty="0" err="1"/>
              <a:t>discover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 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/>
              <a:t>did</a:t>
            </a:r>
            <a:r>
              <a:rPr lang="cs-CZ" dirty="0"/>
              <a:t> von Koch do?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 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Benoit</a:t>
            </a:r>
            <a:r>
              <a:rPr lang="cs-CZ" dirty="0"/>
              <a:t> Mandelbrot </a:t>
            </a:r>
            <a:r>
              <a:rPr lang="cs-CZ" dirty="0" err="1"/>
              <a:t>realize</a:t>
            </a:r>
            <a:r>
              <a:rPr lang="cs-CZ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 </a:t>
            </a: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/>
              <a:t>does</a:t>
            </a:r>
            <a:r>
              <a:rPr lang="cs-CZ" dirty="0"/>
              <a:t> Ron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audience to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hand?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 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/>
              <a:t>did</a:t>
            </a:r>
            <a:r>
              <a:rPr lang="cs-CZ" dirty="0"/>
              <a:t> Ron </a:t>
            </a: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scholarship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 </a:t>
            </a:r>
            <a:r>
              <a:rPr lang="cs-CZ" dirty="0" smtClean="0"/>
              <a:t>In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Ron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phrase</a:t>
            </a:r>
            <a:r>
              <a:rPr lang="cs-CZ" dirty="0"/>
              <a:t> “I </a:t>
            </a:r>
            <a:r>
              <a:rPr lang="cs-CZ" dirty="0" err="1"/>
              <a:t>am</a:t>
            </a:r>
            <a:r>
              <a:rPr lang="cs-CZ" dirty="0"/>
              <a:t> a </a:t>
            </a:r>
            <a:r>
              <a:rPr lang="cs-CZ" dirty="0" err="1"/>
              <a:t>mathematician</a:t>
            </a:r>
            <a:r>
              <a:rPr lang="cs-CZ" dirty="0"/>
              <a:t> and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stand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roof</a:t>
            </a:r>
            <a:r>
              <a:rPr lang="cs-CZ" dirty="0"/>
              <a:t>.” 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 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royal</a:t>
            </a:r>
            <a:r>
              <a:rPr lang="cs-CZ" dirty="0"/>
              <a:t> </a:t>
            </a:r>
            <a:r>
              <a:rPr lang="cs-CZ" dirty="0" err="1"/>
              <a:t>palace</a:t>
            </a:r>
            <a:r>
              <a:rPr lang="cs-CZ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 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/>
              <a:t>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village</a:t>
            </a:r>
            <a:r>
              <a:rPr lang="cs-CZ" dirty="0"/>
              <a:t> in </a:t>
            </a:r>
            <a:r>
              <a:rPr lang="cs-CZ" dirty="0" err="1"/>
              <a:t>southern</a:t>
            </a:r>
            <a:r>
              <a:rPr lang="cs-CZ" dirty="0"/>
              <a:t> </a:t>
            </a:r>
            <a:r>
              <a:rPr lang="cs-CZ" dirty="0" err="1"/>
              <a:t>Zambia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51889" y="2162971"/>
            <a:ext cx="1004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He </a:t>
            </a:r>
            <a:r>
              <a:rPr lang="cs-CZ" b="1" dirty="0" err="1" smtClean="0">
                <a:solidFill>
                  <a:srgbClr val="FF0000"/>
                </a:solidFill>
              </a:rPr>
              <a:t>discovered</a:t>
            </a:r>
            <a:r>
              <a:rPr lang="cs-CZ" b="1" dirty="0" smtClean="0">
                <a:solidFill>
                  <a:srgbClr val="FF0000"/>
                </a:solidFill>
              </a:rPr>
              <a:t> a set </a:t>
            </a:r>
            <a:r>
              <a:rPr lang="cs-CZ" b="1" dirty="0" err="1" smtClean="0">
                <a:solidFill>
                  <a:srgbClr val="FF0000"/>
                </a:solidFill>
              </a:rPr>
              <a:t>whose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number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elements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was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larger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than</a:t>
            </a:r>
            <a:r>
              <a:rPr lang="cs-CZ" b="1" dirty="0" smtClean="0">
                <a:solidFill>
                  <a:srgbClr val="FF0000"/>
                </a:solidFill>
              </a:rPr>
              <a:t> infinity.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He </a:t>
            </a:r>
            <a:r>
              <a:rPr lang="cs-CZ" b="1" dirty="0" err="1" smtClean="0">
                <a:solidFill>
                  <a:srgbClr val="FF0000"/>
                </a:solidFill>
              </a:rPr>
              <a:t>checked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into</a:t>
            </a:r>
            <a:r>
              <a:rPr lang="cs-CZ" b="1" dirty="0" smtClean="0">
                <a:solidFill>
                  <a:srgbClr val="FF0000"/>
                </a:solidFill>
              </a:rPr>
              <a:t> a (</a:t>
            </a:r>
            <a:r>
              <a:rPr lang="cs-CZ" b="1" dirty="0" err="1" smtClean="0">
                <a:solidFill>
                  <a:srgbClr val="FF0000"/>
                </a:solidFill>
              </a:rPr>
              <a:t>mental</a:t>
            </a:r>
            <a:r>
              <a:rPr lang="cs-CZ" b="1" dirty="0" smtClean="0">
                <a:solidFill>
                  <a:srgbClr val="FF0000"/>
                </a:solidFill>
              </a:rPr>
              <a:t>) sanatorium.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25581" y="2724352"/>
            <a:ext cx="469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He </a:t>
            </a:r>
            <a:r>
              <a:rPr lang="cs-CZ" b="1" dirty="0" err="1" smtClean="0">
                <a:solidFill>
                  <a:srgbClr val="FF0000"/>
                </a:solidFill>
              </a:rPr>
              <a:t>added</a:t>
            </a:r>
            <a:r>
              <a:rPr lang="cs-CZ" b="1" dirty="0" smtClean="0">
                <a:solidFill>
                  <a:srgbClr val="FF0000"/>
                </a:solidFill>
              </a:rPr>
              <a:t> lines </a:t>
            </a:r>
            <a:r>
              <a:rPr lang="cs-CZ" b="1" dirty="0" err="1" smtClean="0">
                <a:solidFill>
                  <a:srgbClr val="FF0000"/>
                </a:solidFill>
              </a:rPr>
              <a:t>istead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substracting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them</a:t>
            </a:r>
            <a:r>
              <a:rPr lang="cs-CZ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81419" y="3005862"/>
            <a:ext cx="367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These </a:t>
            </a:r>
            <a:r>
              <a:rPr lang="cs-CZ" b="1" dirty="0" err="1" smtClean="0">
                <a:solidFill>
                  <a:srgbClr val="FF0000"/>
                </a:solidFill>
              </a:rPr>
              <a:t>shapes</a:t>
            </a:r>
            <a:r>
              <a:rPr lang="cs-CZ" b="1" dirty="0" smtClean="0">
                <a:solidFill>
                  <a:srgbClr val="FF0000"/>
                </a:solidFill>
              </a:rPr>
              <a:t> are </a:t>
            </a:r>
            <a:r>
              <a:rPr lang="cs-CZ" b="1" dirty="0" err="1" smtClean="0">
                <a:solidFill>
                  <a:srgbClr val="FF0000"/>
                </a:solidFill>
              </a:rPr>
              <a:t>shapes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nature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(not </a:t>
            </a:r>
            <a:r>
              <a:rPr lang="cs-CZ" b="1" dirty="0" err="1" smtClean="0">
                <a:solidFill>
                  <a:srgbClr val="FF0000"/>
                </a:solidFill>
              </a:rPr>
              <a:t>pathologically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useless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shapes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98942" y="3813090"/>
            <a:ext cx="75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To </a:t>
            </a:r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a </a:t>
            </a:r>
            <a:r>
              <a:rPr lang="cs-CZ" b="1" dirty="0" err="1" smtClean="0">
                <a:solidFill>
                  <a:srgbClr val="FF0000"/>
                </a:solidFill>
              </a:rPr>
              <a:t>cricle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within</a:t>
            </a:r>
            <a:r>
              <a:rPr lang="cs-CZ" b="1" dirty="0" smtClean="0">
                <a:solidFill>
                  <a:srgbClr val="FF0000"/>
                </a:solidFill>
              </a:rPr>
              <a:t> a </a:t>
            </a:r>
            <a:r>
              <a:rPr lang="cs-CZ" b="1" dirty="0" err="1" smtClean="0">
                <a:solidFill>
                  <a:srgbClr val="FF0000"/>
                </a:solidFill>
              </a:rPr>
              <a:t>crincle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where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thumb</a:t>
            </a:r>
            <a:r>
              <a:rPr lang="cs-CZ" b="1" dirty="0" smtClean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index </a:t>
            </a:r>
            <a:r>
              <a:rPr lang="cs-CZ" b="1" dirty="0" err="1" smtClean="0">
                <a:solidFill>
                  <a:srgbClr val="FF0000"/>
                </a:solidFill>
              </a:rPr>
              <a:t>finger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meet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09711" y="4177451"/>
            <a:ext cx="581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For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travelling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round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Africa</a:t>
            </a:r>
            <a:r>
              <a:rPr lang="cs-CZ" b="1" dirty="0" smtClean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studying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fractal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buildings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31362" y="5089263"/>
            <a:ext cx="694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Speaking</a:t>
            </a:r>
            <a:r>
              <a:rPr lang="cs-CZ" b="1" dirty="0" smtClean="0">
                <a:solidFill>
                  <a:srgbClr val="FF0000"/>
                </a:solidFill>
              </a:rPr>
              <a:t> to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chief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when</a:t>
            </a:r>
            <a:r>
              <a:rPr lang="cs-CZ" b="1" dirty="0" smtClean="0">
                <a:solidFill>
                  <a:srgbClr val="FF0000"/>
                </a:solidFill>
              </a:rPr>
              <a:t> he </a:t>
            </a:r>
            <a:r>
              <a:rPr lang="cs-CZ" b="1" dirty="0" err="1" smtClean="0">
                <a:solidFill>
                  <a:srgbClr val="FF0000"/>
                </a:solidFill>
              </a:rPr>
              <a:t>wanted</a:t>
            </a:r>
            <a:r>
              <a:rPr lang="cs-CZ" b="1" dirty="0" smtClean="0">
                <a:solidFill>
                  <a:srgbClr val="FF0000"/>
                </a:solidFill>
              </a:rPr>
              <a:t> to </a:t>
            </a:r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structure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city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43294" y="5545600"/>
            <a:ext cx="578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Social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scaling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mapped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 smtClean="0">
                <a:solidFill>
                  <a:srgbClr val="FF0000"/>
                </a:solidFill>
              </a:rPr>
              <a:t>nto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geometric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scaling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spiral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23240" y="6207877"/>
            <a:ext cx="421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f</a:t>
            </a:r>
            <a:r>
              <a:rPr lang="cs-CZ" b="1" dirty="0" err="1" smtClean="0">
                <a:solidFill>
                  <a:srgbClr val="FF0000"/>
                </a:solidFill>
              </a:rPr>
              <a:t>amily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enclosures</a:t>
            </a:r>
            <a:r>
              <a:rPr lang="cs-CZ" b="1" dirty="0" smtClean="0">
                <a:solidFill>
                  <a:srgbClr val="FF0000"/>
                </a:solidFill>
              </a:rPr>
              <a:t> (a ring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rings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rings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Unit</a:t>
            </a:r>
            <a:r>
              <a:rPr lang="en-US" dirty="0"/>
              <a:t> </a:t>
            </a:r>
            <a:r>
              <a:rPr lang="cs-CZ" dirty="0" smtClean="0"/>
              <a:t>1</a:t>
            </a:r>
            <a:r>
              <a:rPr lang="en-US" dirty="0" smtClean="0"/>
              <a:t>0 </a:t>
            </a:r>
            <a:r>
              <a:rPr lang="en-US" dirty="0"/>
              <a:t>– </a:t>
            </a:r>
            <a:r>
              <a:rPr lang="cs-CZ" dirty="0" err="1" smtClean="0"/>
              <a:t>Fractals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 smtClean="0">
                <a:cs typeface="Calibri"/>
              </a:rPr>
              <a:t>Fractals</a:t>
            </a:r>
            <a:r>
              <a:rPr lang="cs-CZ" dirty="0" smtClean="0">
                <a:cs typeface="Calibri"/>
              </a:rPr>
              <a:t> </a:t>
            </a:r>
          </a:p>
          <a:p>
            <a:pPr lvl="1"/>
            <a:r>
              <a:rPr lang="cs-CZ" dirty="0" err="1" smtClean="0">
                <a:cs typeface="Calibri"/>
              </a:rPr>
              <a:t>Definition</a:t>
            </a:r>
            <a:endParaRPr lang="cs-CZ" dirty="0" smtClean="0">
              <a:cs typeface="Calibri"/>
            </a:endParaRPr>
          </a:p>
          <a:p>
            <a:pPr lvl="1"/>
            <a:r>
              <a:rPr lang="cs-CZ" dirty="0" err="1" smtClean="0">
                <a:cs typeface="Calibri"/>
              </a:rPr>
              <a:t>History</a:t>
            </a:r>
            <a:endParaRPr lang="cs-CZ" dirty="0" smtClean="0">
              <a:cs typeface="Calibri"/>
            </a:endParaRPr>
          </a:p>
          <a:p>
            <a:pPr lvl="1"/>
            <a:r>
              <a:rPr lang="cs-CZ" dirty="0" err="1" smtClean="0">
                <a:cs typeface="Calibri"/>
              </a:rPr>
              <a:t>Examples</a:t>
            </a:r>
            <a:r>
              <a:rPr lang="cs-CZ" dirty="0" smtClean="0">
                <a:cs typeface="Calibri"/>
              </a:rPr>
              <a:t> </a:t>
            </a:r>
            <a:r>
              <a:rPr lang="cs-CZ" dirty="0" err="1" smtClean="0">
                <a:cs typeface="Calibri"/>
              </a:rPr>
              <a:t>from</a:t>
            </a:r>
            <a:r>
              <a:rPr lang="cs-CZ" dirty="0" smtClean="0">
                <a:cs typeface="Calibri"/>
              </a:rPr>
              <a:t> </a:t>
            </a:r>
            <a:r>
              <a:rPr lang="cs-CZ" dirty="0" err="1" smtClean="0">
                <a:cs typeface="Calibri"/>
              </a:rPr>
              <a:t>nature</a:t>
            </a:r>
            <a:endParaRPr lang="cs-CZ" dirty="0" smtClean="0">
              <a:cs typeface="Calibri"/>
            </a:endParaRPr>
          </a:p>
          <a:p>
            <a:r>
              <a:rPr lang="cs-CZ" dirty="0" err="1" smtClean="0"/>
              <a:t>Definitions</a:t>
            </a:r>
            <a:r>
              <a:rPr lang="cs-CZ" dirty="0" smtClean="0"/>
              <a:t> in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endParaRPr lang="cs-CZ" dirty="0" smtClean="0"/>
          </a:p>
          <a:p>
            <a:pPr lvl="1"/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cs-CZ" dirty="0" smtClean="0"/>
          </a:p>
          <a:p>
            <a:pPr lvl="1"/>
            <a:r>
              <a:rPr lang="cs-CZ" dirty="0" err="1" smtClean="0"/>
              <a:t>Examples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Practice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cs-CZ" dirty="0" err="1" smtClean="0"/>
              <a:t>Listening</a:t>
            </a:r>
            <a:r>
              <a:rPr lang="cs-CZ" dirty="0" smtClean="0"/>
              <a:t> – </a:t>
            </a:r>
            <a:r>
              <a:rPr lang="cs-CZ" dirty="0" err="1" smtClean="0"/>
              <a:t>Fractals</a:t>
            </a:r>
            <a:r>
              <a:rPr lang="cs-CZ" dirty="0" smtClean="0"/>
              <a:t> in </a:t>
            </a:r>
            <a:r>
              <a:rPr lang="cs-CZ" dirty="0" err="1" smtClean="0"/>
              <a:t>Africa</a:t>
            </a:r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3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2372"/>
          </a:xfrm>
        </p:spPr>
        <p:txBody>
          <a:bodyPr>
            <a:normAutofit/>
          </a:bodyPr>
          <a:lstStyle/>
          <a:p>
            <a:r>
              <a:rPr lang="cs-CZ" dirty="0" err="1" smtClean="0"/>
              <a:t>Write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a </a:t>
            </a:r>
            <a:r>
              <a:rPr lang="cs-CZ" dirty="0" err="1" smtClean="0"/>
              <a:t>short</a:t>
            </a:r>
            <a:r>
              <a:rPr lang="cs-CZ" dirty="0" smtClean="0"/>
              <a:t> text (3-4 </a:t>
            </a:r>
            <a:r>
              <a:rPr lang="cs-CZ" dirty="0" err="1" smtClean="0"/>
              <a:t>sentences</a:t>
            </a:r>
            <a:r>
              <a:rPr lang="cs-CZ" dirty="0" smtClean="0"/>
              <a:t>) </a:t>
            </a:r>
            <a:r>
              <a:rPr lang="cs-CZ" dirty="0" err="1" smtClean="0"/>
              <a:t>summarizing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fractals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use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i="1" dirty="0" err="1"/>
              <a:t>fractal</a:t>
            </a:r>
            <a:r>
              <a:rPr lang="cs-CZ" i="1" dirty="0"/>
              <a:t>, </a:t>
            </a:r>
            <a:r>
              <a:rPr lang="cs-CZ" i="1" dirty="0" err="1"/>
              <a:t>iteration</a:t>
            </a:r>
            <a:r>
              <a:rPr lang="cs-CZ" i="1" dirty="0"/>
              <a:t>, </a:t>
            </a:r>
            <a:r>
              <a:rPr lang="cs-CZ" i="1" dirty="0" err="1"/>
              <a:t>self-similar</a:t>
            </a:r>
            <a:r>
              <a:rPr lang="cs-CZ" i="1" dirty="0"/>
              <a:t>, </a:t>
            </a:r>
            <a:r>
              <a:rPr lang="cs-CZ" i="1" dirty="0" err="1"/>
              <a:t>nature</a:t>
            </a:r>
            <a:r>
              <a:rPr lang="cs-CZ" i="1" dirty="0"/>
              <a:t>, </a:t>
            </a:r>
            <a:r>
              <a:rPr lang="cs-CZ" i="1" dirty="0" err="1"/>
              <a:t>Africa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08" y="2507421"/>
            <a:ext cx="3746183" cy="3239942"/>
          </a:xfrm>
        </p:spPr>
      </p:pic>
    </p:spTree>
    <p:extLst>
      <p:ext uri="{BB962C8B-B14F-4D97-AF65-F5344CB8AC3E}">
        <p14:creationId xmlns:p14="http://schemas.microsoft.com/office/powerpoint/2010/main" val="21766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Sierpinski</a:t>
            </a:r>
            <a:r>
              <a:rPr lang="cs-CZ" dirty="0"/>
              <a:t> triangle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08" y="2507421"/>
            <a:ext cx="3746183" cy="3239942"/>
          </a:xfrm>
        </p:spPr>
      </p:pic>
    </p:spTree>
    <p:extLst>
      <p:ext uri="{BB962C8B-B14F-4D97-AF65-F5344CB8AC3E}">
        <p14:creationId xmlns:p14="http://schemas.microsoft.com/office/powerpoint/2010/main" val="36468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fractals</a:t>
            </a:r>
            <a:r>
              <a:rPr lang="cs-CZ" dirty="0"/>
              <a:t> are?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08" y="2507421"/>
            <a:ext cx="3746183" cy="3239942"/>
          </a:xfrm>
        </p:spPr>
      </p:pic>
    </p:spTree>
    <p:extLst>
      <p:ext uri="{BB962C8B-B14F-4D97-AF65-F5344CB8AC3E}">
        <p14:creationId xmlns:p14="http://schemas.microsoft.com/office/powerpoint/2010/main" val="17779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Read  </a:t>
            </a:r>
            <a:r>
              <a:rPr lang="en-US" b="1" i="1" dirty="0"/>
              <a:t>the text, </a:t>
            </a:r>
            <a:r>
              <a:rPr lang="en-US" b="1" i="1" u="sng" dirty="0"/>
              <a:t>underline definitions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a) Who was the first to use the term “fractal?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) Where can fractals be useful?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) Where can you find fractals in nature?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) Is a straight Euclidean line a fractal? Why Y/N?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49380" y="2367575"/>
            <a:ext cx="1004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Benoît</a:t>
            </a:r>
            <a:r>
              <a:rPr lang="cs-CZ" b="1" dirty="0" smtClean="0">
                <a:solidFill>
                  <a:srgbClr val="FF0000"/>
                </a:solidFill>
              </a:rPr>
              <a:t> Mandelbrot, 1975,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term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derived </a:t>
            </a:r>
            <a:r>
              <a:rPr lang="en-US" b="1" dirty="0">
                <a:solidFill>
                  <a:srgbClr val="FF0000"/>
                </a:solidFill>
              </a:rPr>
              <a:t>from the Latin </a:t>
            </a:r>
            <a:r>
              <a:rPr lang="en-US" b="1" dirty="0" err="1">
                <a:solidFill>
                  <a:srgbClr val="FF0000"/>
                </a:solidFill>
              </a:rPr>
              <a:t>fractus</a:t>
            </a:r>
            <a:r>
              <a:rPr lang="en-US" b="1" dirty="0">
                <a:solidFill>
                  <a:srgbClr val="FF0000"/>
                </a:solidFill>
              </a:rPr>
              <a:t> meaning "broken" or "</a:t>
            </a:r>
            <a:r>
              <a:rPr lang="en-US" b="1" dirty="0" smtClean="0">
                <a:solidFill>
                  <a:srgbClr val="FF0000"/>
                </a:solidFill>
              </a:rPr>
              <a:t>fractured"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49379" y="3381800"/>
            <a:ext cx="1004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medicine, soil mechanics, seismology, and technical </a:t>
            </a:r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49378" y="4293082"/>
            <a:ext cx="1004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b="1" dirty="0">
                <a:solidFill>
                  <a:srgbClr val="FF0000"/>
                </a:solidFill>
              </a:rPr>
              <a:t>, mountain ranges, lightning bolts, coastlines, snow flakes, various vegetables, and animal coloration </a:t>
            </a:r>
            <a:r>
              <a:rPr lang="en-US" b="1" dirty="0" smtClean="0">
                <a:solidFill>
                  <a:srgbClr val="FF0000"/>
                </a:solidFill>
              </a:rPr>
              <a:t>patterns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49378" y="5522667"/>
            <a:ext cx="1004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No – </a:t>
            </a:r>
            <a:r>
              <a:rPr lang="cs-CZ" b="1" dirty="0" err="1" smtClean="0">
                <a:solidFill>
                  <a:srgbClr val="FF0000"/>
                </a:solidFill>
              </a:rPr>
              <a:t>even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though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 formally </a:t>
            </a:r>
            <a:r>
              <a:rPr lang="en-US" b="1" dirty="0" smtClean="0">
                <a:solidFill>
                  <a:srgbClr val="FF0000"/>
                </a:solidFill>
              </a:rPr>
              <a:t>self-similar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fails to have other fractal characteristics; </a:t>
            </a:r>
            <a:r>
              <a:rPr lang="cs-CZ" b="1" dirty="0" err="1" smtClean="0">
                <a:solidFill>
                  <a:srgbClr val="FF0000"/>
                </a:solidFill>
              </a:rPr>
              <a:t>e.g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it </a:t>
            </a:r>
            <a:r>
              <a:rPr lang="cs-CZ" b="1" dirty="0" err="1" smtClean="0">
                <a:solidFill>
                  <a:srgbClr val="FF0000"/>
                </a:solidFill>
              </a:rPr>
              <a:t>can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 described in Euclidean </a:t>
            </a:r>
            <a:r>
              <a:rPr lang="en-US" b="1" dirty="0" smtClean="0">
                <a:solidFill>
                  <a:srgbClr val="FF0000"/>
                </a:solidFill>
              </a:rPr>
              <a:t>terms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46" t="33068" r="32515" b="24709"/>
          <a:stretch/>
        </p:blipFill>
        <p:spPr>
          <a:xfrm>
            <a:off x="224372" y="109368"/>
            <a:ext cx="6333182" cy="39648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9311" t="26787" r="31730" b="34691"/>
          <a:stretch/>
        </p:blipFill>
        <p:spPr>
          <a:xfrm>
            <a:off x="6172366" y="3448594"/>
            <a:ext cx="6129867" cy="340940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03111" y="746116"/>
            <a:ext cx="5068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DISCUSS:</a:t>
            </a:r>
          </a:p>
          <a:p>
            <a:r>
              <a:rPr lang="en-US" sz="2400" b="1" i="1" dirty="0" smtClean="0"/>
              <a:t>what the</a:t>
            </a:r>
            <a:r>
              <a:rPr lang="cs-CZ" sz="2400" b="1" i="1" dirty="0" smtClean="0"/>
              <a:t>se </a:t>
            </a:r>
            <a:r>
              <a:rPr lang="cs-CZ" sz="2400" b="1" i="1" dirty="0" err="1" smtClean="0"/>
              <a:t>shapes</a:t>
            </a:r>
            <a:r>
              <a:rPr lang="cs-CZ" sz="2400" b="1" i="1" dirty="0" smtClean="0"/>
              <a:t> </a:t>
            </a:r>
            <a:r>
              <a:rPr lang="en-US" sz="2400" b="1" i="1" dirty="0" smtClean="0"/>
              <a:t>are/might </a:t>
            </a:r>
            <a:r>
              <a:rPr lang="en-US" sz="2400" b="1" i="1" dirty="0"/>
              <a:t>be and </a:t>
            </a:r>
            <a:endParaRPr lang="cs-CZ" sz="2400" b="1" i="1" dirty="0" smtClean="0"/>
          </a:p>
          <a:p>
            <a:r>
              <a:rPr lang="en-US" sz="2400" b="1" i="1" dirty="0" smtClean="0"/>
              <a:t>which </a:t>
            </a:r>
            <a:r>
              <a:rPr lang="en-US" sz="2400" b="1" i="1" dirty="0"/>
              <a:t>fractal features you can identify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36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Read  the text, </a:t>
            </a:r>
            <a:r>
              <a:rPr lang="en-US" b="1" i="1" u="sng" dirty="0"/>
              <a:t>underline definitions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 fractal</a:t>
            </a:r>
            <a:r>
              <a:rPr lang="en-US" dirty="0"/>
              <a:t>, by definition, </a:t>
            </a:r>
            <a:r>
              <a:rPr lang="en-US" u="sng" dirty="0"/>
              <a:t>is “a rough or fragmented geometric shape that can be split into parts, each of which is (at least approximately) a reduced-size copy of the whole</a:t>
            </a:r>
            <a:r>
              <a:rPr lang="en-US" dirty="0"/>
              <a:t>”. The properties of fractals include self-similarity and scale-independency.  </a:t>
            </a:r>
            <a:r>
              <a:rPr lang="en-US" u="sng" dirty="0"/>
              <a:t>Self-similarity is the idea that as an object is magnified the original shape of the whole is repeated over and over again</a:t>
            </a:r>
            <a:r>
              <a:rPr lang="en-US" dirty="0"/>
              <a:t>.  </a:t>
            </a:r>
            <a:r>
              <a:rPr lang="en-US" u="sng" dirty="0"/>
              <a:t>Scale-independency means that by zooming in on a fractal a person cannot determine whether they are looking at the smallest or largest part of the shape</a:t>
            </a:r>
            <a:r>
              <a:rPr lang="en-US" dirty="0"/>
              <a:t>, since the shape is being repeated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What is a typical “definition formula”?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32518</TotalTime>
  <Words>1290</Words>
  <Application>Microsoft Office PowerPoint</Application>
  <PresentationFormat>Širokoúhlá obrazovka</PresentationFormat>
  <Paragraphs>179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English for Mathematicians II Week 10 – Fractals</vt:lpstr>
      <vt:lpstr>Unit 10 – Fractals</vt:lpstr>
      <vt:lpstr>Prezentace aplikace PowerPoint</vt:lpstr>
      <vt:lpstr>Prezentace aplikace PowerPoint</vt:lpstr>
      <vt:lpstr>The Sierpinski triangle</vt:lpstr>
      <vt:lpstr>Can you explain what fractals are?</vt:lpstr>
      <vt:lpstr>Read  the text, underline definitions</vt:lpstr>
      <vt:lpstr>h</vt:lpstr>
      <vt:lpstr>Read  the text, underline definitions</vt:lpstr>
      <vt:lpstr>Definition formula</vt:lpstr>
      <vt:lpstr>common grammar structures used in definitions </vt:lpstr>
      <vt:lpstr>common grammar structures used in definitions </vt:lpstr>
      <vt:lpstr>What is wrong with the “definitions”? </vt:lpstr>
      <vt:lpstr>Complete the definitions</vt:lpstr>
      <vt:lpstr>Complete the definitions</vt:lpstr>
      <vt:lpstr>Crossword puzzle - definitions</vt:lpstr>
      <vt:lpstr>Define</vt:lpstr>
      <vt:lpstr>Fractals – TED talk video</vt:lpstr>
      <vt:lpstr>Video Ron Eglash: On African Fractals</vt:lpstr>
      <vt:lpstr>Write down a short text (3-4 sentences) summarizing the information about fractals  - use words fractal, iteration, self-similar, nature, Africa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Mathematicians I</dc:title>
  <dc:creator>Štěpánka Bilová</dc:creator>
  <cp:lastModifiedBy>Coupkova</cp:lastModifiedBy>
  <cp:revision>365</cp:revision>
  <dcterms:created xsi:type="dcterms:W3CDTF">2017-09-02T16:40:02Z</dcterms:created>
  <dcterms:modified xsi:type="dcterms:W3CDTF">2019-05-06T07:24:44Z</dcterms:modified>
</cp:coreProperties>
</file>