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85" r:id="rId12"/>
    <p:sldId id="270" r:id="rId13"/>
    <p:sldId id="271" r:id="rId14"/>
    <p:sldId id="286" r:id="rId15"/>
    <p:sldId id="281" r:id="rId16"/>
    <p:sldId id="272" r:id="rId17"/>
    <p:sldId id="275" r:id="rId18"/>
    <p:sldId id="277" r:id="rId19"/>
    <p:sldId id="278" r:id="rId20"/>
    <p:sldId id="276" r:id="rId21"/>
    <p:sldId id="279" r:id="rId22"/>
    <p:sldId id="287" r:id="rId23"/>
    <p:sldId id="284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B2D3"/>
    <a:srgbClr val="9FC4DD"/>
    <a:srgbClr val="4088B8"/>
    <a:srgbClr val="808080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18" d="100"/>
          <a:sy n="118" d="100"/>
        </p:scale>
        <p:origin x="10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3E5401A4-8B33-40AC-86D9-883A46D862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4B2754F-A045-4F29-81FE-40AB55E4184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79C9E61-BD9B-46D8-9B4F-A31D904BFBE7}" type="datetimeFigureOut">
              <a:rPr lang="cs-CZ"/>
              <a:pPr>
                <a:defRPr/>
              </a:pPr>
              <a:t>28.04.2021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583C0672-E24C-4EA3-A370-9BBD580AE38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76A05BA9-0A71-48F4-A1D9-07A7DAFAE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F7ED23-FB0C-42B5-8E5F-733F42193D0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62CF81-A3CA-4744-90F5-F492830402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3541A3-AEE6-4B5E-9409-A891F2CC2A0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>
            <a:extLst>
              <a:ext uri="{FF2B5EF4-FFF2-40B4-BE49-F238E27FC236}">
                <a16:creationId xmlns:a16="http://schemas.microsoft.com/office/drawing/2014/main" id="{498D0D9B-570B-4767-B765-85889C5F8B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Zástupný symbol pro poznámky 2">
            <a:extLst>
              <a:ext uri="{FF2B5EF4-FFF2-40B4-BE49-F238E27FC236}">
                <a16:creationId xmlns:a16="http://schemas.microsoft.com/office/drawing/2014/main" id="{F9A499E8-E421-4258-A792-023020E144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/>
          </a:p>
        </p:txBody>
      </p:sp>
      <p:sp>
        <p:nvSpPr>
          <p:cNvPr id="25603" name="Zástupný symbol pro číslo snímku 3">
            <a:extLst>
              <a:ext uri="{FF2B5EF4-FFF2-40B4-BE49-F238E27FC236}">
                <a16:creationId xmlns:a16="http://schemas.microsoft.com/office/drawing/2014/main" id="{AB90B561-3D60-4B7A-BCEE-A6A0979C3C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1CA9A178-4514-47D5-B4CB-49EF96F30AE3}" type="slidenum">
              <a:rPr lang="cs-CZ" altLang="cs-CZ" sz="1200"/>
              <a:pPr/>
              <a:t>9</a:t>
            </a:fld>
            <a:endParaRPr lang="cs-CZ" altLang="cs-CZ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E8D3E9-6AB7-4231-8080-AFF2C37A6C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E4EDED-9773-459D-875C-D0C9671277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22277C-279E-4A25-9FD4-FEAF21849C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C7634E-532A-40CC-AB52-7CBF9DDF6D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33713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74AE37-89BF-4A9E-9BF4-4E90411590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8BAF14-E0F3-46E2-884D-EC2DC4BB6A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D6113C-70ED-4DF6-8CBD-3FA7B63B3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5C0A0A-2206-40B2-BB68-5835E3809C4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3903181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81D6F1-6F8E-48D2-9FB1-A83EFB66CD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A7C2A3-7807-4558-BD13-8FBB71A95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C439AA-4F22-4FB7-9D59-8CA5FD6A99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4B703F-058F-47B7-A48D-DE13181FC1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263645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BA012B-3141-4DED-9F9F-BC5415CABC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6BC080-6149-4990-BEBF-E941382C15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1050F2-E839-4FE7-B44C-178C3E8AAD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7DB7B2-F4E4-449B-B0B4-87CEF1AABC5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024073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C682BF-8343-46A9-8C4B-45A8A3395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78CFDF-BEEA-4C93-B04A-97F46C1585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810934-7E3E-401C-AB53-04F3F659A6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DC063-2F08-4C1B-8F29-68B719EAE0B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2847287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4EAA06-B55F-4281-BD07-7807596B83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D9DC40-BFAB-483F-A683-CF85D55076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8AC98A-D1B4-4BFE-ACEF-186CA4C9D8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43DC19-E4EA-47B3-88BB-E592ABF7E3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885517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E0E637E-A82A-46DF-AFE9-0BD38B79F0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D130F31-B084-4BB0-AEEA-F65F75746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D215CF7-1514-4EF7-9A72-051C8615D6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79301B-52E9-4896-90E8-B6BBC0A778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080704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DF75467-10DA-4FE3-9D27-46096BBFBE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2E0EFE7-BBC3-4A8B-9E70-8331D34406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4621E0A-3907-47F7-8351-4B7DC59BA2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633E6-0CDF-4EDB-8847-696F57D857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3474382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6FAEA60-CE76-49B6-988E-F46FED4753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EF168C4-EE34-4641-8E0E-E6FC544607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71DF1D5-0837-4716-98AE-13EC8F0518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B3DAE-3183-4032-9574-90225AE113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6701597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C7841E-0F00-49FD-812B-45D08B75CF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56AB98-9352-4FD8-8732-B73B2014AF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672C9E-2A6F-4D09-83E4-DB6807109A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454ADA-C3DA-42E1-9916-D20F5ADC9B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6519295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9A8513-4617-4E5D-ABC9-BB676E846C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74098C-910A-42BE-9096-E09C1F07F8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1678B2-3C12-4A63-BCEC-B05C51AE57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5A557-53E5-49C9-A689-46DB12C0A5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3663503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C9F12F-4F09-458C-A894-81975BA70C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2A4C22D-7003-4456-866E-A951DBBE26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FC29B85-138F-4DE3-9B48-2A3788ADF4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B95630A-37DE-4504-8EF7-AC231F84D9A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329ED78-F6ED-4C3E-B1B1-F1BD752BA1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F9B6D8-6FC6-4644-B418-205F65651DC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4C8BAB8E-588B-4AEE-90DC-4F4FE3984CB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cs-CZ" altLang="cs-CZ" sz="4400" b="1" dirty="0">
                <a:solidFill>
                  <a:srgbClr val="4088B8"/>
                </a:solidFill>
                <a:latin typeface="Tahoma" panose="020B0604030504040204" pitchFamily="34" charset="0"/>
              </a:rPr>
              <a:t>Matematika</a:t>
            </a:r>
            <a:br>
              <a:rPr lang="cs-CZ" altLang="cs-CZ" sz="4400" b="1" dirty="0">
                <a:solidFill>
                  <a:srgbClr val="4088B8"/>
                </a:solidFill>
                <a:latin typeface="Tahoma" panose="020B0604030504040204" pitchFamily="34" charset="0"/>
              </a:rPr>
            </a:br>
            <a:r>
              <a:rPr lang="cs-CZ" altLang="cs-CZ" sz="4400" b="1" dirty="0">
                <a:solidFill>
                  <a:srgbClr val="4088B8"/>
                </a:solidFill>
                <a:latin typeface="Tahoma" panose="020B0604030504040204" pitchFamily="34" charset="0"/>
              </a:rPr>
              <a:t>na www.realisticky.cz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E20FD20C-50A4-48DB-BE45-E9504A84A7F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sz="3200"/>
              <a:t>Mgr. Martin Krynický</a:t>
            </a:r>
          </a:p>
          <a:p>
            <a:pPr eaLnBrk="1" hangingPunct="1"/>
            <a:r>
              <a:rPr lang="cs-CZ" altLang="cs-CZ" sz="3200"/>
              <a:t>učitel MF Gymnázium Třeboň</a:t>
            </a:r>
          </a:p>
          <a:p>
            <a:pPr eaLnBrk="1" hangingPunct="1"/>
            <a:r>
              <a:rPr lang="cs-CZ" altLang="cs-CZ" sz="3200"/>
              <a:t>otec, amatérský řemeslník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BF0AF1B0-4D50-485B-8E66-63AB2784D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2286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Nevýhody a náklady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397F3D8E-3223-44F5-9BC2-EBEF75E05E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05485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Nutnost přípravy učebnic (uspořádání, spolehlivý zdroj informací – i pro rodiče)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Ztráta kontroly nad průběhem hodiny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Větší nároky na kázeň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Nutnost udržovat žáky v obraze (to u „biflování“ neřešíte)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Věci jsou (pro učitele) více viditelné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U některých žáků nulová domácí příprava</a:t>
            </a:r>
            <a:b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(„v hodině mu to přece šlo“)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Musíte děti znát</a:t>
            </a:r>
          </a:p>
        </p:txBody>
      </p:sp>
      <p:sp>
        <p:nvSpPr>
          <p:cNvPr id="26627" name="Text Box 4">
            <a:extLst>
              <a:ext uri="{FF2B5EF4-FFF2-40B4-BE49-F238E27FC236}">
                <a16:creationId xmlns:a16="http://schemas.microsoft.com/office/drawing/2014/main" id="{5281AE5C-2ACF-4299-BFC3-5448A2A27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D46B6BA3-D540-42D7-B079-1DA4AB0BC617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4301F2C-0E68-417A-9E1D-78FA26ABB1FF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BE659CA-23C9-430A-8EAD-48B9C8530CBD}"/>
              </a:ext>
            </a:extLst>
          </p:cNvPr>
          <p:cNvSpPr/>
          <p:nvPr/>
        </p:nvSpPr>
        <p:spPr>
          <a:xfrm>
            <a:off x="1619250" y="908050"/>
            <a:ext cx="54737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E275819D-6731-4B6C-87E7-43AD24FB726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619250" y="2286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Balancování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A16D40EC-08DD-4882-9FCE-1461D0E5118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12875"/>
            <a:ext cx="705485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Tahoma" panose="020B0604030504040204" pitchFamily="34" charset="0"/>
              </a:rPr>
              <a:t>Co ještě objevovat a co vysvětlit?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Tahoma" panose="020B0604030504040204" pitchFamily="34" charset="0"/>
              </a:rPr>
              <a:t>Po jednotlivcích nebo všem?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Tahoma" panose="020B0604030504040204" pitchFamily="34" charset="0"/>
              </a:rPr>
              <a:t>Ještě se ptát nebo už instruovat?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Tahoma" panose="020B0604030504040204" pitchFamily="34" charset="0"/>
              </a:rPr>
              <a:t>Jak moc skrývat, že je to může být těžké?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Tahoma" panose="020B0604030504040204" pitchFamily="34" charset="0"/>
              </a:rPr>
              <a:t>Jak náročně prověřovat?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Tahoma" panose="020B0604030504040204" pitchFamily="34" charset="0"/>
              </a:rPr>
              <a:t>Jak dlouho pomáhat a zachraňovat?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Tahoma" panose="020B0604030504040204" pitchFamily="34" charset="0"/>
              </a:rPr>
              <a:t>Jak moc trvat na plnění úkolů?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Tahoma" panose="020B0604030504040204" pitchFamily="34" charset="0"/>
              </a:rPr>
              <a:t>…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>
              <a:latin typeface="Tahoma" panose="020B0604030504040204" pitchFamily="34" charset="0"/>
            </a:endParaRP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172D3159-A4D1-4B2A-B3AD-121F77AA3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DCCC43AA-5434-4443-B66B-AAE9BB4B331C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F999DDA-0F02-40B6-BFA8-6A7849B62D7C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0D9CEEE-4C05-448E-A09C-35BBF4D5E7AB}"/>
              </a:ext>
            </a:extLst>
          </p:cNvPr>
          <p:cNvSpPr/>
          <p:nvPr/>
        </p:nvSpPr>
        <p:spPr>
          <a:xfrm>
            <a:off x="1619250" y="908050"/>
            <a:ext cx="54737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80C70810-7624-4559-BA86-218D415F7A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2286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Zkušenosti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E8F2B251-DB8D-4453-869A-0F6C56F812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054850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  <a:cs typeface="Tahoma" panose="020B0604030504040204" pitchFamily="34" charset="0"/>
              </a:rPr>
              <a:t>Všeho s mírou, za vše (i objevování) platíme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  <a:cs typeface="Tahoma" panose="020B0604030504040204" pitchFamily="34" charset="0"/>
              </a:rPr>
              <a:t>Děti jsou chytřejší a pracovitější než se obecně soudí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  <a:cs typeface="Tahoma" panose="020B0604030504040204" pitchFamily="34" charset="0"/>
              </a:rPr>
              <a:t>To, co říkám, to, co děti slyší a to, co si z toho vezmou, jsou tři různé věci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  <a:cs typeface="Tahoma" panose="020B0604030504040204" pitchFamily="34" charset="0"/>
              </a:rPr>
              <a:t>Podstatné změny v přístupu, dovednostech nebo trvají měsíce, roky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  <a:cs typeface="Tahoma" panose="020B0604030504040204" pitchFamily="34" charset="0"/>
              </a:rPr>
              <a:t>Žáci nezavádějí (neobjevují) formalismy (řešení rovnic, mnohočleny, …)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  <a:cs typeface="Tahoma" panose="020B0604030504040204" pitchFamily="34" charset="0"/>
              </a:rPr>
              <a:t>Pro výuku žáků je nejpodstatnější pocit, že předmět zvládají</a:t>
            </a:r>
          </a:p>
        </p:txBody>
      </p:sp>
      <p:sp>
        <p:nvSpPr>
          <p:cNvPr id="33795" name="Text Box 4">
            <a:extLst>
              <a:ext uri="{FF2B5EF4-FFF2-40B4-BE49-F238E27FC236}">
                <a16:creationId xmlns:a16="http://schemas.microsoft.com/office/drawing/2014/main" id="{4987BBA4-19AB-4231-9B5A-B503A6273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BB36931-5454-4757-9FBD-FDC7339B6269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4D737D6-AAB9-4181-8CA0-8FC293813F78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68ADD5B-B954-4121-BFFE-E0EFDC2C2755}"/>
              </a:ext>
            </a:extLst>
          </p:cNvPr>
          <p:cNvSpPr/>
          <p:nvPr/>
        </p:nvSpPr>
        <p:spPr>
          <a:xfrm>
            <a:off x="1619250" y="908050"/>
            <a:ext cx="54737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803" name="Rectangle 2">
            <a:extLst>
              <a:ext uri="{FF2B5EF4-FFF2-40B4-BE49-F238E27FC236}">
                <a16:creationId xmlns:a16="http://schemas.microsoft.com/office/drawing/2014/main" id="{BA5BABF2-C633-497E-A3B0-B6DFE7BD4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DF93CCCC-F17E-4E46-9B8D-15DA0699CD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92480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Největší selhání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AE04F2DE-543A-475E-889F-0B6E706979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054850" cy="295222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Tahoma" panose="020B0604030504040204" pitchFamily="34" charset="0"/>
              </a:rPr>
              <a:t>Problém s motivací:</a:t>
            </a:r>
            <a:br>
              <a:rPr lang="cs-CZ" altLang="cs-CZ" sz="2000" dirty="0">
                <a:latin typeface="Tahoma" panose="020B0604030504040204" pitchFamily="34" charset="0"/>
              </a:rPr>
            </a:br>
            <a:r>
              <a:rPr lang="cs-CZ" altLang="cs-CZ" sz="2000" dirty="0">
                <a:latin typeface="Tahoma" panose="020B0604030504040204" pitchFamily="34" charset="0"/>
              </a:rPr>
              <a:t>Mají se žáci nutit i když se jim nechce ?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Tahoma" panose="020B0604030504040204" pitchFamily="34" charset="0"/>
              </a:rPr>
              <a:t>Balancování:</a:t>
            </a:r>
            <a:br>
              <a:rPr lang="cs-CZ" altLang="cs-CZ" sz="2000" dirty="0">
                <a:latin typeface="Tahoma" panose="020B0604030504040204" pitchFamily="34" charset="0"/>
              </a:rPr>
            </a:br>
            <a:r>
              <a:rPr lang="cs-CZ" altLang="cs-CZ" sz="2000" dirty="0">
                <a:latin typeface="Tahoma" panose="020B0604030504040204" pitchFamily="34" charset="0"/>
              </a:rPr>
              <a:t>Každého spolehlivě otráví, když ho nutíte dělat něco, co mu nejde a do čeho se mu nechce.</a:t>
            </a:r>
            <a:br>
              <a:rPr lang="cs-CZ" altLang="cs-CZ" sz="2000" dirty="0">
                <a:latin typeface="Tahoma" panose="020B0604030504040204" pitchFamily="34" charset="0"/>
              </a:rPr>
            </a:br>
            <a:r>
              <a:rPr lang="cs-CZ" altLang="cs-CZ" sz="2000" dirty="0">
                <a:latin typeface="Tahoma" panose="020B0604030504040204" pitchFamily="34" charset="0"/>
              </a:rPr>
              <a:t>X</a:t>
            </a:r>
            <a:br>
              <a:rPr lang="cs-CZ" altLang="cs-CZ" sz="2000" dirty="0">
                <a:latin typeface="Tahoma" panose="020B0604030504040204" pitchFamily="34" charset="0"/>
              </a:rPr>
            </a:br>
            <a:r>
              <a:rPr lang="cs-CZ" altLang="cs-CZ" sz="2000" dirty="0">
                <a:latin typeface="Tahoma" panose="020B0604030504040204" pitchFamily="34" charset="0"/>
              </a:rPr>
              <a:t>Mezera, kterou žák musí dohnat, aby mohl dosáhnout pocitu, že zvládá neustále roste a zaplnit ji je stále těžší.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Tahoma" panose="020B0604030504040204" pitchFamily="34" charset="0"/>
              </a:rPr>
              <a:t>Oktáva 2020 x Oktáva 2023</a:t>
            </a:r>
            <a:br>
              <a:rPr lang="cs-CZ" altLang="cs-CZ" sz="2000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2000" dirty="0">
                <a:latin typeface="Tahoma" panose="020B0604030504040204" pitchFamily="34" charset="0"/>
                <a:cs typeface="Tahoma" panose="020B0604030504040204" pitchFamily="34" charset="0"/>
              </a:rPr>
              <a:t>Asi je lepší být zlý a nepopulární, protože ta mezera se opravdu dohání velmi těžko.</a:t>
            </a:r>
            <a:endParaRPr lang="cs-CZ" altLang="cs-CZ" sz="2000" dirty="0">
              <a:latin typeface="Tahoma" panose="020B0604030504040204" pitchFamily="34" charset="0"/>
            </a:endParaRPr>
          </a:p>
        </p:txBody>
      </p:sp>
      <p:sp>
        <p:nvSpPr>
          <p:cNvPr id="34819" name="Text Box 4">
            <a:extLst>
              <a:ext uri="{FF2B5EF4-FFF2-40B4-BE49-F238E27FC236}">
                <a16:creationId xmlns:a16="http://schemas.microsoft.com/office/drawing/2014/main" id="{B1BF47AB-38D5-42E8-AB78-883560D88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0504299-44A5-4509-89B2-8A2CE473716C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496B2C4-B1A0-4BE9-A4AA-CCB6CBA3118A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F82535B-8803-4A90-8635-FBEEFFEC1B38}"/>
              </a:ext>
            </a:extLst>
          </p:cNvPr>
          <p:cNvSpPr/>
          <p:nvPr/>
        </p:nvSpPr>
        <p:spPr>
          <a:xfrm>
            <a:off x="1619250" y="908050"/>
            <a:ext cx="54737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827" name="Rectangle 2">
            <a:extLst>
              <a:ext uri="{FF2B5EF4-FFF2-40B4-BE49-F238E27FC236}">
                <a16:creationId xmlns:a16="http://schemas.microsoft.com/office/drawing/2014/main" id="{7FEA1455-2221-498C-909F-8DA3ABD29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9BC30400-70D3-41ED-9CE1-D5B01B107EC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0"/>
            <a:ext cx="792480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Co realisticky (zatím?) nedokáže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CF2BAAF9-19FA-4DC3-B50B-789009D50C0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12875"/>
            <a:ext cx="705485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  <a:cs typeface="Tahoma" panose="020B0604030504040204" pitchFamily="34" charset="0"/>
              </a:rPr>
              <a:t>Učit bez námahy (práce a vypětí), tak aby to děti vždy bavilo a nepoznaly, že se učí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  <a:cs typeface="Tahoma" panose="020B0604030504040204" pitchFamily="34" charset="0"/>
              </a:rPr>
              <a:t>Zařídit, aby si žáci dlouhodobě pamatovali (zatím se ještě nikdy nepovedlo důsledně uplatňovat vymyšlené metody)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  <a:cs typeface="Tahoma" panose="020B0604030504040204" pitchFamily="34" charset="0"/>
              </a:rPr>
              <a:t>Zařídit, aby žáci poznatky třídili a uspořádávali si je v hlavě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  <a:cs typeface="Tahoma" panose="020B0604030504040204" pitchFamily="34" charset="0"/>
              </a:rPr>
              <a:t>Zařídit, aby žáci brali fyziku jako předmět, který se týká jejich světa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180" name="Text Box 4">
            <a:extLst>
              <a:ext uri="{FF2B5EF4-FFF2-40B4-BE49-F238E27FC236}">
                <a16:creationId xmlns:a16="http://schemas.microsoft.com/office/drawing/2014/main" id="{E88CB11D-1CD4-454A-A028-E222EDBFB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E9A2FEA-02D5-4110-A3A8-A5C6E2F1D362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B20D379-5A82-4448-B836-D7218BFCD8E2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D7A14AD-02B4-43E7-ABBE-3FF90715AFE7}"/>
              </a:ext>
            </a:extLst>
          </p:cNvPr>
          <p:cNvSpPr/>
          <p:nvPr/>
        </p:nvSpPr>
        <p:spPr>
          <a:xfrm>
            <a:off x="1619250" y="908050"/>
            <a:ext cx="54737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0188" name="Rectangle 2">
            <a:extLst>
              <a:ext uri="{FF2B5EF4-FFF2-40B4-BE49-F238E27FC236}">
                <a16:creationId xmlns:a16="http://schemas.microsoft.com/office/drawing/2014/main" id="{C5E750A2-1F3B-4DC3-BD91-8D38A52F2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7FA47794-F406-49DB-9021-F1C39331B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2286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Největší otázka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B2E8AECF-C4E9-4819-A10B-2D544B299E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05485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>
                <a:latin typeface="Tahoma" panose="020B0604030504040204" pitchFamily="34" charset="0"/>
                <a:cs typeface="Tahoma" panose="020B0604030504040204" pitchFamily="34" charset="0"/>
              </a:rPr>
              <a:t>Nedělám to žákům nakonec příliš jednoduché?</a:t>
            </a:r>
            <a:br>
              <a:rPr lang="cs-CZ" altLang="cs-CZ" sz="2800" b="1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2800">
                <a:latin typeface="Tahoma" panose="020B0604030504040204" pitchFamily="34" charset="0"/>
                <a:cs typeface="Tahoma" panose="020B0604030504040204" pitchFamily="34" charset="0"/>
              </a:rPr>
              <a:t>(každý žák „postupuje po různě vysokých schodech“, nepřipravují schody optimalizované pro průměr třídy nejlepší žáky o něco důležitého)</a:t>
            </a:r>
          </a:p>
        </p:txBody>
      </p:sp>
      <p:sp>
        <p:nvSpPr>
          <p:cNvPr id="27651" name="Text Box 4">
            <a:extLst>
              <a:ext uri="{FF2B5EF4-FFF2-40B4-BE49-F238E27FC236}">
                <a16:creationId xmlns:a16="http://schemas.microsoft.com/office/drawing/2014/main" id="{36AF56F1-1CB1-449B-91FB-E68C63C00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B4D6223-D434-44CF-BB43-754C0C9F1495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6B4EA64-33B7-42A6-B0FB-CE622E29085D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45E234E-0803-4D30-9131-F3BBB148FF74}"/>
              </a:ext>
            </a:extLst>
          </p:cNvPr>
          <p:cNvSpPr/>
          <p:nvPr/>
        </p:nvSpPr>
        <p:spPr>
          <a:xfrm>
            <a:off x="1619250" y="908050"/>
            <a:ext cx="54737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A2B901E9-D9EB-488A-B31D-C0C7CFEADF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2286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Porovnání výsledků</a:t>
            </a:r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69CD3389-22D8-4715-808D-D974BC627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05485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  <a:cs typeface="Tahoma" panose="020B0604030504040204" pitchFamily="34" charset="0"/>
              </a:rPr>
              <a:t>Objektivní nezávislé porovnání výsledků podle přidaného hodnoty (rozdíl mezi vstupem a výstupem) neexistuje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  <a:cs typeface="Tahoma" panose="020B0604030504040204" pitchFamily="34" charset="0"/>
              </a:rPr>
              <a:t>Problém se získáním srovnávacího vzorku (hlavně na vstupu)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  <a:cs typeface="Tahoma" panose="020B0604030504040204" pitchFamily="34" charset="0"/>
              </a:rPr>
              <a:t>Jen částečné možnosti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  <a:cs typeface="Tahoma" panose="020B0604030504040204" pitchFamily="34" charset="0"/>
              </a:rPr>
              <a:t>Například oba dva propadlíci z matematicky do mých tříd z matematiky úspěšně státně maturovali</a:t>
            </a:r>
          </a:p>
        </p:txBody>
      </p:sp>
      <p:sp>
        <p:nvSpPr>
          <p:cNvPr id="35843" name="Text Box 4">
            <a:extLst>
              <a:ext uri="{FF2B5EF4-FFF2-40B4-BE49-F238E27FC236}">
                <a16:creationId xmlns:a16="http://schemas.microsoft.com/office/drawing/2014/main" id="{18779B8E-A62B-47ED-AED4-6309A2646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616B6DE-4AA5-45CA-B85B-FCCAF7264B08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C6F529F-D59D-4859-A95E-4174C289DC11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BD50387-1D7C-4626-92F0-427BB9D35C9C}"/>
              </a:ext>
            </a:extLst>
          </p:cNvPr>
          <p:cNvSpPr/>
          <p:nvPr/>
        </p:nvSpPr>
        <p:spPr>
          <a:xfrm>
            <a:off x="1619250" y="908050"/>
            <a:ext cx="54737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5851" name="Rectangle 2">
            <a:extLst>
              <a:ext uri="{FF2B5EF4-FFF2-40B4-BE49-F238E27FC236}">
                <a16:creationId xmlns:a16="http://schemas.microsoft.com/office/drawing/2014/main" id="{D62A10F4-305A-44EE-85E2-DAB612F08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ED3FD11E-A478-4B4F-94A0-A0236923A2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913" y="3302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Srovnávací test 2. ročníků gymnázia Strakonice 2009 </a:t>
            </a:r>
          </a:p>
        </p:txBody>
      </p:sp>
      <p:sp>
        <p:nvSpPr>
          <p:cNvPr id="39938" name="Text Box 4">
            <a:extLst>
              <a:ext uri="{FF2B5EF4-FFF2-40B4-BE49-F238E27FC236}">
                <a16:creationId xmlns:a16="http://schemas.microsoft.com/office/drawing/2014/main" id="{C2F10865-EE2B-473F-863F-A9DC97033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E241195-CB2E-4E8B-BBAB-6DAB35DEAF7A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B3C2922-F690-4EF8-8FC0-A314208693F4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2D6BF33-D57B-4D0A-A595-DE966B51046F}"/>
              </a:ext>
            </a:extLst>
          </p:cNvPr>
          <p:cNvSpPr/>
          <p:nvPr/>
        </p:nvSpPr>
        <p:spPr>
          <a:xfrm>
            <a:off x="1331913" y="1341438"/>
            <a:ext cx="6264275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946" name="Rectangle 2">
            <a:extLst>
              <a:ext uri="{FF2B5EF4-FFF2-40B4-BE49-F238E27FC236}">
                <a16:creationId xmlns:a16="http://schemas.microsoft.com/office/drawing/2014/main" id="{2DCD5138-FEEB-4E00-B3FA-794361717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48D5C332-926C-402A-B577-AB3252022B65}"/>
              </a:ext>
            </a:extLst>
          </p:cNvPr>
          <p:cNvGraphicFramePr>
            <a:graphicFrameLocks noGrp="1"/>
          </p:cNvGraphicFramePr>
          <p:nvPr/>
        </p:nvGraphicFramePr>
        <p:xfrm>
          <a:off x="971550" y="1635125"/>
          <a:ext cx="6678613" cy="1097280"/>
        </p:xfrm>
        <a:graphic>
          <a:graphicData uri="http://schemas.openxmlformats.org/drawingml/2006/table">
            <a:tbl>
              <a:tblPr/>
              <a:tblGrid>
                <a:gridCol w="1644650">
                  <a:extLst>
                    <a:ext uri="{9D8B030D-6E8A-4147-A177-3AD203B41FA5}">
                      <a16:colId xmlns:a16="http://schemas.microsoft.com/office/drawing/2014/main" val="3920533204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686699085"/>
                    </a:ext>
                  </a:extLst>
                </a:gridCol>
                <a:gridCol w="1335088">
                  <a:extLst>
                    <a:ext uri="{9D8B030D-6E8A-4147-A177-3AD203B41FA5}">
                      <a16:colId xmlns:a16="http://schemas.microsoft.com/office/drawing/2014/main" val="3182301683"/>
                    </a:ext>
                  </a:extLst>
                </a:gridCol>
                <a:gridCol w="1336675">
                  <a:extLst>
                    <a:ext uri="{9D8B030D-6E8A-4147-A177-3AD203B41FA5}">
                      <a16:colId xmlns:a16="http://schemas.microsoft.com/office/drawing/2014/main" val="1451600311"/>
                    </a:ext>
                  </a:extLst>
                </a:gridCol>
                <a:gridCol w="1336675">
                  <a:extLst>
                    <a:ext uri="{9D8B030D-6E8A-4147-A177-3AD203B41FA5}">
                      <a16:colId xmlns:a16="http://schemas.microsoft.com/office/drawing/2014/main" val="1205098648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třída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2. B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6.O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2.C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2.A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175621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body v testu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19,24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17,57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16,38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15,64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709880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procenta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123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71037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prospěch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2,199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2,105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1,966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2,303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134781"/>
                  </a:ext>
                </a:extLst>
              </a:tr>
            </a:tbl>
          </a:graphicData>
        </a:graphic>
      </p:graphicFrame>
      <p:sp>
        <p:nvSpPr>
          <p:cNvPr id="39979" name="TextovéPole 8">
            <a:extLst>
              <a:ext uri="{FF2B5EF4-FFF2-40B4-BE49-F238E27FC236}">
                <a16:creationId xmlns:a16="http://schemas.microsoft.com/office/drawing/2014/main" id="{D33F2F5B-B196-4F2B-BBBC-EF52AB407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3063875"/>
            <a:ext cx="62642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>
                <a:latin typeface="Tahoma" panose="020B0604030504040204" pitchFamily="34" charset="0"/>
                <a:cs typeface="Tahoma" panose="020B0604030504040204" pitchFamily="34" charset="0"/>
              </a:rPr>
              <a:t>Obsahem testu byly znalosti, které se probírají v dílech: Základní poznatky z matematiky, Rovnice a nerovnice, Funkce</a:t>
            </a:r>
          </a:p>
        </p:txBody>
      </p: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22A4CAD4-F0BC-48AC-803E-B4ADA2FD71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913" y="3302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Porovnání vstupního testu a testu po 2. ročníku z MA</a:t>
            </a:r>
          </a:p>
        </p:txBody>
      </p:sp>
      <p:sp>
        <p:nvSpPr>
          <p:cNvPr id="40962" name="Text Box 4">
            <a:extLst>
              <a:ext uri="{FF2B5EF4-FFF2-40B4-BE49-F238E27FC236}">
                <a16:creationId xmlns:a16="http://schemas.microsoft.com/office/drawing/2014/main" id="{1A5F99C4-B883-41E4-ADB3-DD4ABB887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2A2D777-37B9-49F6-B213-2BA7FF3C1EE4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36D8BCB6-08FC-4E85-A90F-389594047B15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2805768-5C25-49A9-A753-3A065CA3BB05}"/>
              </a:ext>
            </a:extLst>
          </p:cNvPr>
          <p:cNvSpPr/>
          <p:nvPr/>
        </p:nvSpPr>
        <p:spPr>
          <a:xfrm>
            <a:off x="1331913" y="1341438"/>
            <a:ext cx="6264275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970" name="Rectangle 2">
            <a:extLst>
              <a:ext uri="{FF2B5EF4-FFF2-40B4-BE49-F238E27FC236}">
                <a16:creationId xmlns:a16="http://schemas.microsoft.com/office/drawing/2014/main" id="{4B9124CE-D00F-4183-9807-43F8DD2CB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7F8114A5-55BE-43DF-B2EC-CB04622176EA}"/>
              </a:ext>
            </a:extLst>
          </p:cNvPr>
          <p:cNvGraphicFramePr>
            <a:graphicFrameLocks noGrp="1"/>
          </p:cNvGraphicFramePr>
          <p:nvPr/>
        </p:nvGraphicFramePr>
        <p:xfrm>
          <a:off x="1331913" y="1557338"/>
          <a:ext cx="6264275" cy="4163150"/>
        </p:xfrm>
        <a:graphic>
          <a:graphicData uri="http://schemas.openxmlformats.org/drawingml/2006/table">
            <a:tbl>
              <a:tblPr/>
              <a:tblGrid>
                <a:gridCol w="469900">
                  <a:extLst>
                    <a:ext uri="{9D8B030D-6E8A-4147-A177-3AD203B41FA5}">
                      <a16:colId xmlns:a16="http://schemas.microsoft.com/office/drawing/2014/main" val="2885988406"/>
                    </a:ext>
                  </a:extLst>
                </a:gridCol>
                <a:gridCol w="511175">
                  <a:extLst>
                    <a:ext uri="{9D8B030D-6E8A-4147-A177-3AD203B41FA5}">
                      <a16:colId xmlns:a16="http://schemas.microsoft.com/office/drawing/2014/main" val="4200786605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697412535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209853787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2507158241"/>
                    </a:ext>
                  </a:extLst>
                </a:gridCol>
                <a:gridCol w="1354137">
                  <a:extLst>
                    <a:ext uri="{9D8B030D-6E8A-4147-A177-3AD203B41FA5}">
                      <a16:colId xmlns:a16="http://schemas.microsoft.com/office/drawing/2014/main" val="1007573255"/>
                    </a:ext>
                  </a:extLst>
                </a:gridCol>
                <a:gridCol w="538163">
                  <a:extLst>
                    <a:ext uri="{9D8B030D-6E8A-4147-A177-3AD203B41FA5}">
                      <a16:colId xmlns:a16="http://schemas.microsoft.com/office/drawing/2014/main" val="2525068680"/>
                    </a:ext>
                  </a:extLst>
                </a:gridCol>
              </a:tblGrid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třída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vstupní test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vstupní test %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po 2. ročníku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po 2. ročníku %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rozdíl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226579"/>
                  </a:ext>
                </a:extLst>
              </a:tr>
              <a:tr h="1587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průměr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29,2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100,0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13,7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100,0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401726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2011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4.B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19,2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140,6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052356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4.C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16,4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120,1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628721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8.O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17,6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128,8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185610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4.A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15,6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114,2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4635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2012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 4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33,3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114,0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17,0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124,5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10,4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922178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8.O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12,2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89,3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249940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4.B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13,6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99,6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85856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4.C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14,5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106,2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036369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2013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 4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26,0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89,0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10,4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76,1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-12,9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725766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4.A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32,9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112,7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12,7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93,0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-19,7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730842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4.B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33,0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113,0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14,8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108,4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-4,7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408662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4.C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35,4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121,2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7473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8.O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33,0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113,0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923320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2015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 4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21,0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71,9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11,8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86,4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14,5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186343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4.A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26,7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91,4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909997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4.B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26,4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90,4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066325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4.C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30,7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105,1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205937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8.O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33,0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113,0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03800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2016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 4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23,5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80,5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9,3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67,7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-12,8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793048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 8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10,3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75,4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567650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2017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T4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23,1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79,1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9,8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71,7</a:t>
                      </a: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-7,4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053832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 8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13,4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98,1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790723"/>
                  </a:ext>
                </a:extLst>
              </a:tr>
              <a:tr h="158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2018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 4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24,3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83,2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754484"/>
                  </a:ext>
                </a:extLst>
              </a:tr>
              <a:tr h="165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2019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 8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35,7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122,3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22" marR="7522" marT="7522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37198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>
            <a:extLst>
              <a:ext uri="{FF2B5EF4-FFF2-40B4-BE49-F238E27FC236}">
                <a16:creationId xmlns:a16="http://schemas.microsoft.com/office/drawing/2014/main" id="{2C188946-985B-4A6C-B8C0-93E76FACF5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913" y="3302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Porovnání vstupního testu a testu po 2. ročníku z MA</a:t>
            </a:r>
          </a:p>
        </p:txBody>
      </p:sp>
      <p:sp>
        <p:nvSpPr>
          <p:cNvPr id="41986" name="Text Box 4">
            <a:extLst>
              <a:ext uri="{FF2B5EF4-FFF2-40B4-BE49-F238E27FC236}">
                <a16:creationId xmlns:a16="http://schemas.microsoft.com/office/drawing/2014/main" id="{90D7423B-A6D5-4F33-A3F9-F2A3D6B6B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608F7D9-8E25-4839-B464-4BB29C418159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90E2DB5-179B-4FBD-A83F-3E72D1B3C58F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8A4DFA0-0B24-40DC-B00E-9B7C876FD416}"/>
              </a:ext>
            </a:extLst>
          </p:cNvPr>
          <p:cNvSpPr/>
          <p:nvPr/>
        </p:nvSpPr>
        <p:spPr>
          <a:xfrm>
            <a:off x="1331913" y="1341438"/>
            <a:ext cx="6264275" cy="44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1994" name="Rectangle 2">
            <a:extLst>
              <a:ext uri="{FF2B5EF4-FFF2-40B4-BE49-F238E27FC236}">
                <a16:creationId xmlns:a16="http://schemas.microsoft.com/office/drawing/2014/main" id="{97939DE4-4668-4338-A67E-F25B8E4AC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3DC9182D-BE97-4986-97CC-603459E6EDEE}"/>
              </a:ext>
            </a:extLst>
          </p:cNvPr>
          <p:cNvGraphicFramePr>
            <a:graphicFrameLocks noGrp="1"/>
          </p:cNvGraphicFramePr>
          <p:nvPr/>
        </p:nvGraphicFramePr>
        <p:xfrm>
          <a:off x="827088" y="2624138"/>
          <a:ext cx="6823075" cy="2026920"/>
        </p:xfrm>
        <a:graphic>
          <a:graphicData uri="http://schemas.openxmlformats.org/drawingml/2006/table">
            <a:tbl>
              <a:tblPr/>
              <a:tblGrid>
                <a:gridCol w="511175">
                  <a:extLst>
                    <a:ext uri="{9D8B030D-6E8A-4147-A177-3AD203B41FA5}">
                      <a16:colId xmlns:a16="http://schemas.microsoft.com/office/drawing/2014/main" val="690829235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35486808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3359038638"/>
                    </a:ext>
                  </a:extLst>
                </a:gridCol>
                <a:gridCol w="1341438">
                  <a:extLst>
                    <a:ext uri="{9D8B030D-6E8A-4147-A177-3AD203B41FA5}">
                      <a16:colId xmlns:a16="http://schemas.microsoft.com/office/drawing/2014/main" val="2681830880"/>
                    </a:ext>
                  </a:extLst>
                </a:gridCol>
                <a:gridCol w="1233487">
                  <a:extLst>
                    <a:ext uri="{9D8B030D-6E8A-4147-A177-3AD203B41FA5}">
                      <a16:colId xmlns:a16="http://schemas.microsoft.com/office/drawing/2014/main" val="1221916636"/>
                    </a:ext>
                  </a:extLst>
                </a:gridCol>
                <a:gridCol w="1474788">
                  <a:extLst>
                    <a:ext uri="{9D8B030D-6E8A-4147-A177-3AD203B41FA5}">
                      <a16:colId xmlns:a16="http://schemas.microsoft.com/office/drawing/2014/main" val="1600320253"/>
                    </a:ext>
                  </a:extLst>
                </a:gridCol>
                <a:gridCol w="587375">
                  <a:extLst>
                    <a:ext uri="{9D8B030D-6E8A-4147-A177-3AD203B41FA5}">
                      <a16:colId xmlns:a16="http://schemas.microsoft.com/office/drawing/2014/main" val="713435230"/>
                    </a:ext>
                  </a:extLst>
                </a:gridCol>
              </a:tblGrid>
              <a:tr h="200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třída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vstupní test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vstupní test %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po 2. ročníku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po 2. ročníku %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rozdíl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19750"/>
                  </a:ext>
                </a:extLst>
              </a:tr>
              <a:tr h="20002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průměr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26,6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11,5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100,0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144944"/>
                  </a:ext>
                </a:extLst>
              </a:tr>
              <a:tr h="200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2013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 4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26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97,8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10,4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90,8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-7,0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759986"/>
                  </a:ext>
                </a:extLst>
              </a:tr>
              <a:tr h="200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4.A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32,9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123,8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12,7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110,8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-12,9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683696"/>
                  </a:ext>
                </a:extLst>
              </a:tr>
              <a:tr h="200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 4.B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33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124,1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14,8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129,2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5,0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975815"/>
                  </a:ext>
                </a:extLst>
              </a:tr>
              <a:tr h="200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2015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 4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79,0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11,8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103,0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24,0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628598"/>
                  </a:ext>
                </a:extLst>
              </a:tr>
              <a:tr h="200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2016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 4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23,5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88,4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9,25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80,7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-7,7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736111"/>
                  </a:ext>
                </a:extLst>
              </a:tr>
              <a:tr h="2095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2017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 4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23,1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86,9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9,8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85,5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-1,4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13740"/>
                  </a:ext>
                </a:extLst>
              </a:tr>
            </a:tbl>
          </a:graphicData>
        </a:graphic>
      </p:graphicFrame>
      <p:sp>
        <p:nvSpPr>
          <p:cNvPr id="42069" name="TextovéPole 9">
            <a:extLst>
              <a:ext uri="{FF2B5EF4-FFF2-40B4-BE49-F238E27FC236}">
                <a16:creationId xmlns:a16="http://schemas.microsoft.com/office/drawing/2014/main" id="{B2ABBC16-7FCB-4DD5-A34B-335C10AE0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1492250"/>
            <a:ext cx="69246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2000">
                <a:latin typeface="Tahoma" panose="020B0604030504040204" pitchFamily="34" charset="0"/>
                <a:cs typeface="Tahoma" panose="020B0604030504040204" pitchFamily="34" charset="0"/>
              </a:rPr>
              <a:t>Tabulka sestavena jen ze tříd, které psaly oba testy (vstupní na počátku studia a test po 2. ročníku na počátku 3. ročníku)</a:t>
            </a:r>
          </a:p>
        </p:txBody>
      </p:sp>
      <p:sp>
        <p:nvSpPr>
          <p:cNvPr id="42070" name="TextovéPole 10">
            <a:extLst>
              <a:ext uri="{FF2B5EF4-FFF2-40B4-BE49-F238E27FC236}">
                <a16:creationId xmlns:a16="http://schemas.microsoft.com/office/drawing/2014/main" id="{44B4FD0A-C4A9-4185-B505-37DACC50B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4729163"/>
            <a:ext cx="6926263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>
                <a:latin typeface="Tahoma" panose="020B0604030504040204" pitchFamily="34" charset="0"/>
                <a:cs typeface="Tahoma" panose="020B0604030504040204" pitchFamily="34" charset="0"/>
              </a:rPr>
              <a:t>Učebnici částečně využívám v prvním ročníku - základní poznatky. Hlavně jako zdroj úloh. Rychlá forma zadání.</a:t>
            </a:r>
          </a:p>
          <a:p>
            <a:r>
              <a:rPr lang="cs-CZ" altLang="cs-CZ" sz="1400">
                <a:latin typeface="Tahoma" panose="020B0604030504040204" pitchFamily="34" charset="0"/>
                <a:cs typeface="Tahoma" panose="020B0604030504040204" pitchFamily="34" charset="0"/>
              </a:rPr>
              <a:t>Jinak vždy nezapomenu zdůraznit, že můj výklad a poznámky v sešitu nejsou vše. Doporučuju k domácímu studiu tebe (hlavně pokud chybí na výklad - studenti v Německu nebo při nemoci) a na procvičení Petákovou.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D3748F04-7DB1-4609-BB00-E17FA59ACE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2286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Historie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F74D9B0B-87CC-457A-8C13-4230E7E7F4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05485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1991: učitelství M-F MFF UK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1994: Heuréka, Macháček, Buďánka 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2000: Strakonice: ne každý chce alternativu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2004: cvičení jako samostatná práce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2007: rozhovor s Mášou, start učebnic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2009: přestěhování do Třeboně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2011: konečně prvák, vždyť oni nic neumí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2012: přechod na nižší gymnázium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2016: hotové učebnice, rezignace, začátek stavění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2019: spolupráce s Techambition</a:t>
            </a:r>
          </a:p>
        </p:txBody>
      </p:sp>
      <p:sp>
        <p:nvSpPr>
          <p:cNvPr id="15363" name="Text Box 4">
            <a:extLst>
              <a:ext uri="{FF2B5EF4-FFF2-40B4-BE49-F238E27FC236}">
                <a16:creationId xmlns:a16="http://schemas.microsoft.com/office/drawing/2014/main" id="{64275C7B-0F37-4303-BB38-D336701AB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03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8A63C4FF-CD13-456F-88C2-C8240CC6F9A6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C6BD981-2275-45BC-96CB-9F9DE6ADDF22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B9F23D3-5D50-481C-A581-02FAEC729795}"/>
              </a:ext>
            </a:extLst>
          </p:cNvPr>
          <p:cNvSpPr/>
          <p:nvPr/>
        </p:nvSpPr>
        <p:spPr>
          <a:xfrm>
            <a:off x="1619250" y="908050"/>
            <a:ext cx="54737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330696"/>
            <a:ext cx="6838528" cy="762000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4088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Testování rovnic přímky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588224" y="5981328"/>
            <a:ext cx="21226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400" b="1" dirty="0">
                <a:solidFill>
                  <a:srgbClr val="4088B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</a:t>
            </a:r>
            <a:r>
              <a:rPr lang="cs-CZ" sz="1400" b="1" dirty="0">
                <a:solidFill>
                  <a:srgbClr val="8080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realisticky.cz</a:t>
            </a:r>
          </a:p>
          <a:p>
            <a:r>
              <a:rPr lang="cs-CZ" sz="1000" b="1" dirty="0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/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331640" y="1109796"/>
            <a:ext cx="6264696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685800" y="1325525"/>
            <a:ext cx="69250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Diplomová práce – Bc. Kateřina Pelcová: Charakteristika odlišných pojetí výuky matematiky na příkladu dvou učitelů gymnázia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82866" y="2413337"/>
            <a:ext cx="6925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Třeboň (4. 2015), průměrný výsledek 52 %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82865" y="3900427"/>
            <a:ext cx="6925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Beroun, průměrný výsledek 36 %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823373" y="2923466"/>
          <a:ext cx="6970215" cy="822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3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53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Známka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Počet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Procentuální zastoupení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29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/>
        </p:nvGraphicFramePr>
        <p:xfrm>
          <a:off x="830644" y="4351958"/>
          <a:ext cx="6970215" cy="822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3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53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Známka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Počet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Procentuální zastoupení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44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8220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>
            <a:extLst>
              <a:ext uri="{FF2B5EF4-FFF2-40B4-BE49-F238E27FC236}">
                <a16:creationId xmlns:a16="http://schemas.microsoft.com/office/drawing/2014/main" id="{6A01D411-1715-49CD-BD0E-EF2FEA40AA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2286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 dirty="0">
                <a:solidFill>
                  <a:srgbClr val="4088B8"/>
                </a:solidFill>
                <a:latin typeface="Verdana" panose="020B0604030504040204" pitchFamily="34" charset="0"/>
              </a:rPr>
              <a:t>Zajímavé knihy</a:t>
            </a:r>
          </a:p>
        </p:txBody>
      </p:sp>
      <p:sp>
        <p:nvSpPr>
          <p:cNvPr id="45058" name="Rectangle 3">
            <a:extLst>
              <a:ext uri="{FF2B5EF4-FFF2-40B4-BE49-F238E27FC236}">
                <a16:creationId xmlns:a16="http://schemas.microsoft.com/office/drawing/2014/main" id="{319B3722-76EC-40DB-8B09-8A7676D7CD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2784"/>
            <a:ext cx="7054850" cy="417680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Tahoma" panose="020B0604030504040204" pitchFamily="34" charset="0"/>
                <a:cs typeface="Tahoma" panose="020B0604030504040204" pitchFamily="34" charset="0"/>
              </a:rPr>
              <a:t>Daniel </a:t>
            </a:r>
            <a:r>
              <a:rPr lang="cs-CZ" altLang="cs-CZ" sz="2000" dirty="0" err="1">
                <a:latin typeface="Tahoma" panose="020B0604030504040204" pitchFamily="34" charset="0"/>
                <a:cs typeface="Tahoma" panose="020B0604030504040204" pitchFamily="34" charset="0"/>
              </a:rPr>
              <a:t>Kahneman</a:t>
            </a:r>
            <a:r>
              <a:rPr lang="cs-CZ" altLang="cs-CZ" sz="2000" dirty="0">
                <a:latin typeface="Tahoma" panose="020B0604030504040204" pitchFamily="34" charset="0"/>
                <a:cs typeface="Tahoma" panose="020B0604030504040204" pitchFamily="34" charset="0"/>
              </a:rPr>
              <a:t>: Myšlení rychlé a pomalé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err="1">
                <a:latin typeface="Tahoma" panose="020B0604030504040204" pitchFamily="34" charset="0"/>
                <a:cs typeface="Tahoma" panose="020B0604030504040204" pitchFamily="34" charset="0"/>
              </a:rPr>
              <a:t>Benedict</a:t>
            </a:r>
            <a:r>
              <a:rPr lang="cs-CZ" altLang="cs-CZ" sz="20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000" dirty="0" err="1">
                <a:latin typeface="Tahoma" panose="020B0604030504040204" pitchFamily="34" charset="0"/>
                <a:cs typeface="Tahoma" panose="020B0604030504040204" pitchFamily="34" charset="0"/>
              </a:rPr>
              <a:t>Carey</a:t>
            </a:r>
            <a:r>
              <a:rPr lang="cs-CZ" altLang="cs-CZ" sz="2000" dirty="0">
                <a:latin typeface="Tahoma" panose="020B0604030504040204" pitchFamily="34" charset="0"/>
                <a:cs typeface="Tahoma" panose="020B0604030504040204" pitchFamily="34" charset="0"/>
              </a:rPr>
              <a:t>: Jak se učíme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Tahoma" panose="020B0604030504040204" pitchFamily="34" charset="0"/>
                <a:cs typeface="Tahoma" panose="020B0604030504040204" pitchFamily="34" charset="0"/>
              </a:rPr>
              <a:t>Daniel </a:t>
            </a:r>
            <a:r>
              <a:rPr lang="cs-CZ" altLang="cs-CZ" sz="2000" dirty="0" err="1">
                <a:latin typeface="Tahoma" panose="020B0604030504040204" pitchFamily="34" charset="0"/>
                <a:cs typeface="Tahoma" panose="020B0604030504040204" pitchFamily="34" charset="0"/>
              </a:rPr>
              <a:t>Willingham</a:t>
            </a:r>
            <a:r>
              <a:rPr lang="cs-CZ" altLang="cs-CZ" sz="2000" dirty="0">
                <a:latin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altLang="cs-CZ" sz="2000" dirty="0">
                <a:latin typeface="Tahoma" panose="020B0604030504040204" pitchFamily="34" charset="0"/>
                <a:cs typeface="Tahoma" panose="020B0604030504040204" pitchFamily="34" charset="0"/>
              </a:rPr>
              <a:t>Why Don't Students Like School?</a:t>
            </a:r>
            <a:endParaRPr lang="cs-CZ" altLang="cs-CZ" sz="20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Tahoma" panose="020B0604030504040204" pitchFamily="34" charset="0"/>
                <a:cs typeface="Tahoma" panose="020B0604030504040204" pitchFamily="34" charset="0"/>
              </a:rPr>
              <a:t>Steven </a:t>
            </a:r>
            <a:r>
              <a:rPr lang="cs-CZ" altLang="cs-CZ" sz="2000" dirty="0" err="1">
                <a:latin typeface="Tahoma" panose="020B0604030504040204" pitchFamily="34" charset="0"/>
                <a:cs typeface="Tahoma" panose="020B0604030504040204" pitchFamily="34" charset="0"/>
              </a:rPr>
              <a:t>Pinker</a:t>
            </a:r>
            <a:r>
              <a:rPr lang="cs-CZ" altLang="cs-CZ" sz="2000" dirty="0">
                <a:latin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cs-CZ" altLang="cs-CZ" sz="2000" dirty="0" err="1">
                <a:latin typeface="Tahoma" panose="020B0604030504040204" pitchFamily="34" charset="0"/>
                <a:cs typeface="Tahoma" panose="020B0604030504040204" pitchFamily="34" charset="0"/>
              </a:rPr>
              <a:t>How</a:t>
            </a:r>
            <a:r>
              <a:rPr lang="cs-CZ" altLang="cs-CZ" sz="2000" dirty="0">
                <a:latin typeface="Tahoma" panose="020B0604030504040204" pitchFamily="34" charset="0"/>
                <a:cs typeface="Tahoma" panose="020B0604030504040204" pitchFamily="34" charset="0"/>
              </a:rPr>
              <a:t> mind </a:t>
            </a:r>
            <a:r>
              <a:rPr lang="cs-CZ" altLang="cs-CZ" sz="2000" dirty="0" err="1">
                <a:latin typeface="Tahoma" panose="020B0604030504040204" pitchFamily="34" charset="0"/>
                <a:cs typeface="Tahoma" panose="020B0604030504040204" pitchFamily="34" charset="0"/>
              </a:rPr>
              <a:t>works</a:t>
            </a:r>
            <a:endParaRPr lang="cs-CZ" altLang="cs-CZ" sz="20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059" name="Text Box 4">
            <a:extLst>
              <a:ext uri="{FF2B5EF4-FFF2-40B4-BE49-F238E27FC236}">
                <a16:creationId xmlns:a16="http://schemas.microsoft.com/office/drawing/2014/main" id="{A858A62C-02AB-4D8C-99B6-DAFEBCCED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D8303FA-005B-4626-9510-4DE3F90C353C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50CD604-A1DC-4CF9-8A7D-D1B8C8989739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2A209CE-5743-443F-AA95-CC277E665DD6}"/>
              </a:ext>
            </a:extLst>
          </p:cNvPr>
          <p:cNvSpPr/>
          <p:nvPr/>
        </p:nvSpPr>
        <p:spPr>
          <a:xfrm>
            <a:off x="1619250" y="908050"/>
            <a:ext cx="54737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067" name="Rectangle 2">
            <a:extLst>
              <a:ext uri="{FF2B5EF4-FFF2-40B4-BE49-F238E27FC236}">
                <a16:creationId xmlns:a16="http://schemas.microsoft.com/office/drawing/2014/main" id="{7C588D89-4F80-4220-93DA-36893A615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</p:spTree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>
            <a:extLst>
              <a:ext uri="{FF2B5EF4-FFF2-40B4-BE49-F238E27FC236}">
                <a16:creationId xmlns:a16="http://schemas.microsoft.com/office/drawing/2014/main" id="{6A01D411-1715-49CD-BD0E-EF2FEA40AA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2286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 dirty="0">
                <a:solidFill>
                  <a:srgbClr val="4088B8"/>
                </a:solidFill>
                <a:latin typeface="Verdana" panose="020B0604030504040204" pitchFamily="34" charset="0"/>
              </a:rPr>
              <a:t>Kognitivní otazníky</a:t>
            </a:r>
          </a:p>
        </p:txBody>
      </p:sp>
      <p:sp>
        <p:nvSpPr>
          <p:cNvPr id="45058" name="Rectangle 3">
            <a:extLst>
              <a:ext uri="{FF2B5EF4-FFF2-40B4-BE49-F238E27FC236}">
                <a16:creationId xmlns:a16="http://schemas.microsoft.com/office/drawing/2014/main" id="{319B3722-76EC-40DB-8B09-8A7676D7CD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12069"/>
            <a:ext cx="7054850" cy="427751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Omezená operační paměť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Myšlení rychlé a pomalé (dril)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Mozek není dobrý nástroj na přemýšlení</a:t>
            </a:r>
          </a:p>
          <a:p>
            <a:pPr>
              <a:lnSpc>
                <a:spcPct val="90000"/>
              </a:lnSpc>
            </a:pP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Chunking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(kouskování)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Pamatování (reziduum přemýšlení, uložení, vybavení, žádoucí potíže)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Čím víc umíme, tím víc se naučíme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Dědičnost IQ a kam až to jde dotáhnout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059" name="Text Box 4">
            <a:extLst>
              <a:ext uri="{FF2B5EF4-FFF2-40B4-BE49-F238E27FC236}">
                <a16:creationId xmlns:a16="http://schemas.microsoft.com/office/drawing/2014/main" id="{A858A62C-02AB-4D8C-99B6-DAFEBCCED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D8303FA-005B-4626-9510-4DE3F90C353C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50CD604-A1DC-4CF9-8A7D-D1B8C8989739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2A209CE-5743-443F-AA95-CC277E665DD6}"/>
              </a:ext>
            </a:extLst>
          </p:cNvPr>
          <p:cNvSpPr/>
          <p:nvPr/>
        </p:nvSpPr>
        <p:spPr>
          <a:xfrm>
            <a:off x="1619250" y="908050"/>
            <a:ext cx="54737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067" name="Rectangle 2">
            <a:extLst>
              <a:ext uri="{FF2B5EF4-FFF2-40B4-BE49-F238E27FC236}">
                <a16:creationId xmlns:a16="http://schemas.microsoft.com/office/drawing/2014/main" id="{7C588D89-4F80-4220-93DA-36893A615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3749183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818AD0A0-BB4B-49C8-A7C0-23EDAB1A46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4538" y="160338"/>
            <a:ext cx="6837362" cy="762000"/>
          </a:xfrm>
        </p:spPr>
        <p:txBody>
          <a:bodyPr/>
          <a:lstStyle/>
          <a:p>
            <a:pPr algn="l" eaLnBrk="1" hangingPunct="1"/>
            <a:r>
              <a:rPr lang="cs-CZ" altLang="cs-CZ" sz="2800" b="1">
                <a:solidFill>
                  <a:srgbClr val="4088B8"/>
                </a:solidFill>
                <a:latin typeface="Verdana" panose="020B0604030504040204" pitchFamily="34" charset="0"/>
              </a:rPr>
              <a:t>Poděkování</a:t>
            </a:r>
          </a:p>
        </p:txBody>
      </p:sp>
      <p:sp>
        <p:nvSpPr>
          <p:cNvPr id="48130" name="Rectangle 3">
            <a:extLst>
              <a:ext uri="{FF2B5EF4-FFF2-40B4-BE49-F238E27FC236}">
                <a16:creationId xmlns:a16="http://schemas.microsoft.com/office/drawing/2014/main" id="{A56B1E71-C63D-4CF6-BD7A-ABE8573630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69988"/>
            <a:ext cx="7054850" cy="39290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z="1600">
                <a:latin typeface="Tahoma" panose="020B0604030504040204" pitchFamily="34" charset="0"/>
                <a:cs typeface="Tahoma" panose="020B0604030504040204" pitchFamily="34" charset="0"/>
              </a:rPr>
              <a:t>VMDŠZ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z="1600" dirty="0">
                <a:latin typeface="Tahoma" panose="020B0604030504040204" pitchFamily="34" charset="0"/>
                <a:cs typeface="Tahoma" panose="020B0604030504040204" pitchFamily="34" charset="0"/>
              </a:rPr>
              <a:t>Jan Korous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z="1600" dirty="0">
                <a:latin typeface="Tahoma" panose="020B0604030504040204" pitchFamily="34" charset="0"/>
                <a:cs typeface="Tahoma" panose="020B0604030504040204" pitchFamily="34" charset="0"/>
              </a:rPr>
              <a:t>O2005, 4B2007, 4B2009, 4B2011, 8O2012, 4.2012, 4.2015, O2020, O2023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z="1600" dirty="0">
                <a:latin typeface="Tahoma" panose="020B0604030504040204" pitchFamily="34" charset="0"/>
                <a:cs typeface="Tahoma" panose="020B0604030504040204" pitchFamily="34" charset="0"/>
              </a:rPr>
              <a:t>Milan </a:t>
            </a:r>
            <a:r>
              <a:rPr lang="cs-CZ" altLang="cs-CZ" sz="1600" dirty="0" err="1">
                <a:latin typeface="Tahoma" panose="020B0604030504040204" pitchFamily="34" charset="0"/>
                <a:cs typeface="Tahoma" panose="020B0604030504040204" pitchFamily="34" charset="0"/>
              </a:rPr>
              <a:t>Rojko</a:t>
            </a:r>
            <a:r>
              <a:rPr lang="cs-CZ" altLang="cs-CZ" sz="1600" dirty="0">
                <a:latin typeface="Tahoma" panose="020B0604030504040204" pitchFamily="34" charset="0"/>
                <a:cs typeface="Tahoma" panose="020B0604030504040204" pitchFamily="34" charset="0"/>
              </a:rPr>
              <a:t>, Dana Mandíková, Tomáš Houška, Zdeněk Pouch, Anna Kohoutová, Marcela Miková, Zuzana Jůzlová, Marie Chaloupková, Jindřich </a:t>
            </a:r>
            <a:r>
              <a:rPr lang="cs-CZ" altLang="cs-CZ" sz="1600" dirty="0" err="1">
                <a:latin typeface="Tahoma" panose="020B0604030504040204" pitchFamily="34" charset="0"/>
                <a:cs typeface="Tahoma" panose="020B0604030504040204" pitchFamily="34" charset="0"/>
              </a:rPr>
              <a:t>Vaneček</a:t>
            </a:r>
            <a:r>
              <a:rPr lang="cs-CZ" altLang="cs-CZ" sz="1600" dirty="0">
                <a:latin typeface="Tahoma" panose="020B0604030504040204" pitchFamily="34" charset="0"/>
                <a:cs typeface="Tahoma" panose="020B0604030504040204" pitchFamily="34" charset="0"/>
              </a:rPr>
              <a:t>, Štěpánka Baierová, Naďa Stehlíková (Vondrová)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Petr Švancar, Jan Svejkovský, Helena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Honnerová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Petr Hejzlar, Jitka Březinová, Tomáš Stloukal, Lukáš Matěna, Petr Stark, Jiří Fontán, Alena Kotyzová, Jaromír Šubrt, Lukáš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Černosta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Matouš Plašil, Pavel Fukač, Andrej Gál, Jitka Gabrielová, Petr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Magnusek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David Brožek, Rita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Vemolová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Josef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Řehout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Ondřej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Krump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Jiří Marek, František Netušil, František Kuřina, Pavel Sedlák, Václav Seidler, Tomáš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Wunsch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Alena Stránská, Jan Kratochvíl, Michael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Jirouch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Šimon Rozsíval, Zdeněk Papoušek, miso16211, Helena Škodová, Libor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Potočiar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Radka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Kuraszová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Lenka Kramářová, Alena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Šteflíčková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Jitka Hromádková, Šárka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Richterková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Jiří Šperl, Petra Kučerová, Jiří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Polehradský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Přemysl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Harazin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Jan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Lustiak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scirocco, Dalibor Vágner, Kamila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Starzinská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Pavel Šalom, Michal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Kubele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Standa Mach, Bára Šimáčková, Michal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Choma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Gorn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Tuzzi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Tomáš Holan, Johan Adamec, Matěj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Sechovský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Edita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Hajdariová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Jana Racková, Michaela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Tökölyová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Martin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Tousek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kocourOggy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Roman Jonáš,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serif.serif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Sylva Klabanová, Jan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Tuzar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altLang="cs-CZ" sz="1400" dirty="0" err="1">
                <a:latin typeface="Tahoma" panose="020B0604030504040204" pitchFamily="34" charset="0"/>
                <a:cs typeface="Tahoma" panose="020B0604030504040204" pitchFamily="34" charset="0"/>
              </a:rPr>
              <a:t>kocourOggy</a:t>
            </a:r>
            <a:r>
              <a:rPr lang="cs-CZ" altLang="cs-CZ" sz="1400" dirty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z="1600" dirty="0">
                <a:latin typeface="Tahoma" panose="020B0604030504040204" pitchFamily="34" charset="0"/>
                <a:cs typeface="Tahoma" panose="020B0604030504040204" pitchFamily="34" charset="0"/>
              </a:rPr>
              <a:t>		</a:t>
            </a:r>
          </a:p>
        </p:txBody>
      </p:sp>
      <p:sp>
        <p:nvSpPr>
          <p:cNvPr id="48131" name="Text Box 4">
            <a:extLst>
              <a:ext uri="{FF2B5EF4-FFF2-40B4-BE49-F238E27FC236}">
                <a16:creationId xmlns:a16="http://schemas.microsoft.com/office/drawing/2014/main" id="{8733294E-9EC9-4C6F-AA9E-F78BFDF4F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194C7BC-3267-4B36-B1B4-90B89D6A0BE8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2CCCDF3-9BA3-4CAD-ACE1-22223BADB7D1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D40BFA4-1EB3-4BD9-B3FA-1991FCC35825}"/>
              </a:ext>
            </a:extLst>
          </p:cNvPr>
          <p:cNvSpPr/>
          <p:nvPr/>
        </p:nvSpPr>
        <p:spPr>
          <a:xfrm flipV="1">
            <a:off x="744538" y="836613"/>
            <a:ext cx="6635750" cy="857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8139" name="Rectangle 2">
            <a:extLst>
              <a:ext uri="{FF2B5EF4-FFF2-40B4-BE49-F238E27FC236}">
                <a16:creationId xmlns:a16="http://schemas.microsoft.com/office/drawing/2014/main" id="{D44654BB-D812-40F8-A983-7042AE6AD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48140" name="TextovéPole 5">
            <a:extLst>
              <a:ext uri="{FF2B5EF4-FFF2-40B4-BE49-F238E27FC236}">
                <a16:creationId xmlns:a16="http://schemas.microsoft.com/office/drawing/2014/main" id="{6C0D2D3A-8317-4B73-ADAC-BB896A752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5272088"/>
            <a:ext cx="3870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>
                <a:latin typeface="Tahoma" panose="020B0604030504040204" pitchFamily="34" charset="0"/>
                <a:cs typeface="Tahoma" panose="020B0604030504040204" pitchFamily="34" charset="0"/>
              </a:rPr>
              <a:t>a Vám děkuji za pozornost </a:t>
            </a:r>
          </a:p>
        </p:txBody>
      </p:sp>
      <p:sp>
        <p:nvSpPr>
          <p:cNvPr id="48141" name="TextovéPole 9">
            <a:extLst>
              <a:ext uri="{FF2B5EF4-FFF2-40B4-BE49-F238E27FC236}">
                <a16:creationId xmlns:a16="http://schemas.microsoft.com/office/drawing/2014/main" id="{A989C7E2-D5BE-479D-8599-53DCFB326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4813" y="5465763"/>
            <a:ext cx="2368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>
                <a:latin typeface="Tahoma" panose="020B0604030504040204" pitchFamily="34" charset="0"/>
                <a:cs typeface="Tahoma" panose="020B0604030504040204" pitchFamily="34" charset="0"/>
              </a:rPr>
              <a:t>Martin Krynický 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11784B2A-35D6-4217-AF49-E6F77E57B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4050" y="476250"/>
            <a:ext cx="7199313" cy="2265363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Výsledek učení není obrazem toho, co jsem dětem říkal, ale toho, co se dělo v jejich hlavách.</a:t>
            </a:r>
          </a:p>
        </p:txBody>
      </p:sp>
      <p:sp>
        <p:nvSpPr>
          <p:cNvPr id="16386" name="Text Box 4">
            <a:extLst>
              <a:ext uri="{FF2B5EF4-FFF2-40B4-BE49-F238E27FC236}">
                <a16:creationId xmlns:a16="http://schemas.microsoft.com/office/drawing/2014/main" id="{69F50541-3FDC-4FC5-8152-C2344D22A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2AFC28AE-75B7-4331-8B55-54FB3D727A58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0310C8C-833D-48FB-8CD2-7385CA910FE7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CC16EE4-FB6C-44B4-92F0-F2C43889B67D}"/>
              </a:ext>
            </a:extLst>
          </p:cNvPr>
          <p:cNvSpPr/>
          <p:nvPr/>
        </p:nvSpPr>
        <p:spPr>
          <a:xfrm>
            <a:off x="1517650" y="3078163"/>
            <a:ext cx="5472113" cy="714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394" name="Zástupný symbol pro obsah 4">
            <a:extLst>
              <a:ext uri="{FF2B5EF4-FFF2-40B4-BE49-F238E27FC236}">
                <a16:creationId xmlns:a16="http://schemas.microsoft.com/office/drawing/2014/main" id="{C9A6A6D9-F85E-4F93-BF50-FBD64BF16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500438"/>
            <a:ext cx="7772400" cy="2595562"/>
          </a:xfrm>
        </p:spPr>
        <p:txBody>
          <a:bodyPr/>
          <a:lstStyle/>
          <a:p>
            <a:pPr eaLnBrk="1" hangingPunct="1"/>
            <a:r>
              <a:rPr lang="cs-CZ" altLang="cs-CZ"/>
              <a:t>O tom, co se děje v hlavách dětí máme v klasické výuce pouze velmi kusé informace. Ani děti většinou neví, jak na tom jsou.</a:t>
            </a:r>
            <a:endParaRPr lang="cs-CZ" altLang="cs-CZ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AC83B7D0-9C66-425C-B3BF-8818C34D86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2286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Realistická výuka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185CB5CD-A9B2-47B4-AB51-67C857B55C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05485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Žáci samostatně řeší zadané úkoly, které je buď vedou k objevení nového nebo ověření či upevnění staršího poznatku (konstruují své poznání).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Učitel sleduje jejich práci, a tím získává informace o tom, jak na tom jsou, a na tuto situaci reaguje.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Učebnice se nemusí líbit učiteli, ale musí být umožňovat žákům konstruovat své poznání.</a:t>
            </a:r>
          </a:p>
        </p:txBody>
      </p:sp>
      <p:sp>
        <p:nvSpPr>
          <p:cNvPr id="17411" name="Text Box 4">
            <a:extLst>
              <a:ext uri="{FF2B5EF4-FFF2-40B4-BE49-F238E27FC236}">
                <a16:creationId xmlns:a16="http://schemas.microsoft.com/office/drawing/2014/main" id="{8B7EAF64-CBA4-43DB-AA3F-3CD3FD0D1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0A3DFBB-B5FC-4A11-AE00-4437EA0055FD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7F572A5-16FF-4A5D-B455-CFAEB22BE602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AB09290-D1AA-42F1-8914-B35659228400}"/>
              </a:ext>
            </a:extLst>
          </p:cNvPr>
          <p:cNvSpPr/>
          <p:nvPr/>
        </p:nvSpPr>
        <p:spPr>
          <a:xfrm>
            <a:off x="1619250" y="908050"/>
            <a:ext cx="54737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C1F879E7-002E-4BDA-B2A5-6E6786B8AC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2286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Nutné podmínky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AB63A652-9B4F-4A11-854F-DA0B763C9E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05485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Připravená výuka (učebnice od učitele, šitá na děti).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Učitel, který je schopen sledovat práci žáků a reagovat na možné situace.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Žáci, kteří jsou zvyklí pracovat během hodin, nečekají, že výsledky dostanou zadarmo, a mají dostatečné znalosti a dovednosti, aby mohli s pomocí učitele k výsledkům dojít.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Spolehlivý zdroj správných řešení (www, tabule to být nemůže).</a:t>
            </a:r>
          </a:p>
        </p:txBody>
      </p:sp>
      <p:sp>
        <p:nvSpPr>
          <p:cNvPr id="18435" name="Text Box 4">
            <a:extLst>
              <a:ext uri="{FF2B5EF4-FFF2-40B4-BE49-F238E27FC236}">
                <a16:creationId xmlns:a16="http://schemas.microsoft.com/office/drawing/2014/main" id="{A0EB5BA8-B27C-4ABA-93BA-F3931D1D0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9C2B959-CCD3-4B3E-B063-114F90141812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508AF2C-5E87-4F54-9637-B7B4213CD31F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385E4B2-424A-4606-9327-2F9169165155}"/>
              </a:ext>
            </a:extLst>
          </p:cNvPr>
          <p:cNvSpPr/>
          <p:nvPr/>
        </p:nvSpPr>
        <p:spPr>
          <a:xfrm>
            <a:off x="1619250" y="908050"/>
            <a:ext cx="54737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95E19824-87FF-442A-A790-F3F7F5D61F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2286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Příprava žáků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2943C943-4524-4428-9CFD-9FE530082B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05485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Čím starší, tím hůř si zvykají.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Radši metodu zavádět hned na začátku.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Dobrá komunikace.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Pověst?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Postavit před hotovou věc (na tabuli to prostě nebude).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Nejtěžší případy se musí řešit individuálně (rozhýbávání).</a:t>
            </a:r>
          </a:p>
        </p:txBody>
      </p:sp>
      <p:sp>
        <p:nvSpPr>
          <p:cNvPr id="19459" name="Text Box 4">
            <a:extLst>
              <a:ext uri="{FF2B5EF4-FFF2-40B4-BE49-F238E27FC236}">
                <a16:creationId xmlns:a16="http://schemas.microsoft.com/office/drawing/2014/main" id="{46D4809B-E1D3-4FA1-9DA9-BE5E224F0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87FA3C5-020D-4FA6-B030-8C2853EC1D1A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E648D34-817E-4D3F-90F7-19EAF8251816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3B3AB5F-30DB-4903-9470-BDA46007E93A}"/>
              </a:ext>
            </a:extLst>
          </p:cNvPr>
          <p:cNvSpPr/>
          <p:nvPr/>
        </p:nvSpPr>
        <p:spPr>
          <a:xfrm>
            <a:off x="1619250" y="908050"/>
            <a:ext cx="54737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5" name="Rectangle 2">
            <a:extLst>
              <a:ext uri="{FF2B5EF4-FFF2-40B4-BE49-F238E27FC236}">
                <a16:creationId xmlns:a16="http://schemas.microsoft.com/office/drawing/2014/main" id="{9C2C16CE-BBF8-4778-8677-003D8D4D12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3079" y="228600"/>
            <a:ext cx="8099361" cy="762000"/>
          </a:xfrm>
        </p:spPr>
        <p:txBody>
          <a:bodyPr/>
          <a:lstStyle/>
          <a:p>
            <a:pPr algn="l" eaLnBrk="1" hangingPunct="1"/>
            <a:r>
              <a:rPr lang="cs-CZ" altLang="cs-CZ" sz="3200" b="1" dirty="0">
                <a:solidFill>
                  <a:srgbClr val="4088B8"/>
                </a:solidFill>
                <a:latin typeface="Verdana" panose="020B0604030504040204" pitchFamily="34" charset="0"/>
              </a:rPr>
              <a:t>Klasicky, alternativně x realisticky</a:t>
            </a:r>
          </a:p>
        </p:txBody>
      </p:sp>
      <p:sp>
        <p:nvSpPr>
          <p:cNvPr id="4246" name="Rectangle 3">
            <a:extLst>
              <a:ext uri="{FF2B5EF4-FFF2-40B4-BE49-F238E27FC236}">
                <a16:creationId xmlns:a16="http://schemas.microsoft.com/office/drawing/2014/main" id="{EE665C38-AB29-4AFD-91DC-D6F60EB84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429000"/>
            <a:ext cx="7054850" cy="257846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</a:rPr>
              <a:t>x alternativně</a:t>
            </a:r>
            <a:br>
              <a:rPr lang="cs-CZ" altLang="cs-CZ" sz="2400" dirty="0">
                <a:latin typeface="Tahoma" panose="020B0604030504040204" pitchFamily="34" charset="0"/>
              </a:rPr>
            </a:br>
            <a:r>
              <a:rPr lang="cs-CZ" altLang="cs-CZ" sz="2400" dirty="0">
                <a:latin typeface="Tahoma" panose="020B0604030504040204" pitchFamily="34" charset="0"/>
              </a:rPr>
              <a:t>práce spíš individuálně než skupinově, klasický obsah, </a:t>
            </a:r>
            <a:r>
              <a:rPr lang="cs-CZ" altLang="cs-CZ" sz="2400" dirty="0" err="1">
                <a:latin typeface="Tahoma" panose="020B0604030504040204" pitchFamily="34" charset="0"/>
              </a:rPr>
              <a:t>tématické</a:t>
            </a:r>
            <a:r>
              <a:rPr lang="cs-CZ" altLang="cs-CZ" sz="2400" dirty="0">
                <a:latin typeface="Tahoma" panose="020B0604030504040204" pitchFamily="34" charset="0"/>
              </a:rPr>
              <a:t> řazení, </a:t>
            </a:r>
            <a:r>
              <a:rPr lang="cs-CZ" altLang="cs-CZ" sz="2400" dirty="0" err="1">
                <a:latin typeface="Tahoma" panose="020B0604030504040204" pitchFamily="34" charset="0"/>
              </a:rPr>
              <a:t>drillování</a:t>
            </a:r>
            <a:r>
              <a:rPr lang="cs-CZ" altLang="cs-CZ" sz="2400" dirty="0">
                <a:latin typeface="Tahoma" panose="020B0604030504040204" pitchFamily="34" charset="0"/>
              </a:rPr>
              <a:t> „nepříjemných a nezáživných“ věcí, snaha udržet určitou společnou úroveň a zmenšovat nerovnosti, objevení neznamená zapamatování, ani schopnost používat, případně stále rozumět</a:t>
            </a:r>
          </a:p>
        </p:txBody>
      </p:sp>
      <p:sp>
        <p:nvSpPr>
          <p:cNvPr id="4247" name="Text Box 4">
            <a:extLst>
              <a:ext uri="{FF2B5EF4-FFF2-40B4-BE49-F238E27FC236}">
                <a16:creationId xmlns:a16="http://schemas.microsoft.com/office/drawing/2014/main" id="{73E84D80-4FAF-4E9C-A4ED-BC562F7A0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4BF0128-5AF2-4C25-8BCD-F21AF15068D4}"/>
              </a:ext>
            </a:extLst>
          </p:cNvPr>
          <p:cNvSpPr/>
          <p:nvPr/>
        </p:nvSpPr>
        <p:spPr>
          <a:xfrm>
            <a:off x="7990841" y="980728"/>
            <a:ext cx="720080" cy="4752528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48EF85F-1702-4213-87D7-6C6C6F83D6A6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528265D-D045-4F3C-8E1C-90752AA846C4}"/>
              </a:ext>
            </a:extLst>
          </p:cNvPr>
          <p:cNvSpPr/>
          <p:nvPr/>
        </p:nvSpPr>
        <p:spPr>
          <a:xfrm>
            <a:off x="685800" y="908050"/>
            <a:ext cx="77724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256" name="Rectangle 2">
            <a:extLst>
              <a:ext uri="{FF2B5EF4-FFF2-40B4-BE49-F238E27FC236}">
                <a16:creationId xmlns:a16="http://schemas.microsoft.com/office/drawing/2014/main" id="{02FA1423-CECD-46A1-9E14-17462C4BE50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559050" y="1622425"/>
            <a:ext cx="7485063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4257" name="Rectangle 4">
            <a:extLst>
              <a:ext uri="{FF2B5EF4-FFF2-40B4-BE49-F238E27FC236}">
                <a16:creationId xmlns:a16="http://schemas.microsoft.com/office/drawing/2014/main" id="{D76C0E27-93C2-4783-A845-DEC2B7EF77E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500563" y="1554163"/>
            <a:ext cx="8277225" cy="4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4258" name="Rectangle 3">
            <a:extLst>
              <a:ext uri="{FF2B5EF4-FFF2-40B4-BE49-F238E27FC236}">
                <a16:creationId xmlns:a16="http://schemas.microsoft.com/office/drawing/2014/main" id="{958C7604-A6E0-4FC3-B89B-EDA1947CA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371600"/>
            <a:ext cx="7054850" cy="1841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latin typeface="Tahoma" panose="020B0604030504040204" pitchFamily="34" charset="0"/>
              </a:rPr>
              <a:t>x klasicky</a:t>
            </a:r>
            <a:br>
              <a:rPr lang="cs-CZ" altLang="cs-CZ" sz="2400" dirty="0">
                <a:latin typeface="Tahoma" panose="020B0604030504040204" pitchFamily="34" charset="0"/>
              </a:rPr>
            </a:br>
            <a:r>
              <a:rPr lang="cs-CZ" altLang="cs-CZ" sz="2400" dirty="0">
                <a:latin typeface="Tahoma" panose="020B0604030504040204" pitchFamily="34" charset="0"/>
              </a:rPr>
              <a:t>důraz na samostatnou práci žáka, objevování, snaha obsahovat nejen látku, ale spíše cestu k ní, „upozadění učitele“, gradování, snaha o individualizaci, přípravná prostředí</a:t>
            </a: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88BBEE1F-1242-4B01-8BE8-58C85BEAFC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2286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Výhody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4E31F993-A37F-40FE-9204-5CA650B835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05485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Nárůst samostatné práce žáků v hodinách.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Lepší přehled o těžkostech žáků s látkou.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Nárůst početní zběhlosti, lepší schopnost opisovat, přehlednější poznámky.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Větší ochota zkoušet.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Zlepšení vztahu učitel - žák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Schopnost práce s chybou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Zlepšení vztahu k předmětu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Tahoma" panose="020B0604030504040204" pitchFamily="34" charset="0"/>
                <a:cs typeface="Tahoma" panose="020B0604030504040204" pitchFamily="34" charset="0"/>
              </a:rPr>
              <a:t>Šetření učitelských hlasivek</a:t>
            </a:r>
          </a:p>
        </p:txBody>
      </p:sp>
      <p:sp>
        <p:nvSpPr>
          <p:cNvPr id="22531" name="Text Box 4">
            <a:extLst>
              <a:ext uri="{FF2B5EF4-FFF2-40B4-BE49-F238E27FC236}">
                <a16:creationId xmlns:a16="http://schemas.microsoft.com/office/drawing/2014/main" id="{10B2E413-B98B-4BD3-B8D1-8F93D3B81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DDA0595-C05D-47D1-8669-E51384A9AA03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9C20E9B-CA78-4220-923A-05DC408A9558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6F129AD-05EA-499F-B8FF-82798AC01536}"/>
              </a:ext>
            </a:extLst>
          </p:cNvPr>
          <p:cNvSpPr/>
          <p:nvPr/>
        </p:nvSpPr>
        <p:spPr>
          <a:xfrm>
            <a:off x="1619250" y="908050"/>
            <a:ext cx="54737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3" name="Rectangle 2">
            <a:extLst>
              <a:ext uri="{FF2B5EF4-FFF2-40B4-BE49-F238E27FC236}">
                <a16:creationId xmlns:a16="http://schemas.microsoft.com/office/drawing/2014/main" id="{46848FE1-3347-4B8A-88FE-D7CD4535B1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228600"/>
            <a:ext cx="6838950" cy="762000"/>
          </a:xfrm>
        </p:spPr>
        <p:txBody>
          <a:bodyPr/>
          <a:lstStyle/>
          <a:p>
            <a:pPr algn="l" eaLnBrk="1" hangingPunct="1"/>
            <a:r>
              <a:rPr lang="cs-CZ" altLang="cs-CZ" sz="3200" b="1">
                <a:solidFill>
                  <a:srgbClr val="4088B8"/>
                </a:solidFill>
                <a:latin typeface="Verdana" panose="020B0604030504040204" pitchFamily="34" charset="0"/>
              </a:rPr>
              <a:t>Práce žáků v hodinách</a:t>
            </a:r>
          </a:p>
        </p:txBody>
      </p:sp>
      <p:sp>
        <p:nvSpPr>
          <p:cNvPr id="9284" name="Text Box 4">
            <a:extLst>
              <a:ext uri="{FF2B5EF4-FFF2-40B4-BE49-F238E27FC236}">
                <a16:creationId xmlns:a16="http://schemas.microsoft.com/office/drawing/2014/main" id="{C623390E-5E73-426A-B81F-CDB27A60C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5981700"/>
            <a:ext cx="212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cs-CZ" altLang="cs-CZ" sz="1400" b="1">
                <a:solidFill>
                  <a:srgbClr val="4088B8"/>
                </a:solidFill>
                <a:latin typeface="Verdana" panose="020B0604030504040204" pitchFamily="34" charset="0"/>
              </a:rPr>
              <a:t>Www.</a:t>
            </a:r>
            <a:r>
              <a:rPr lang="cs-CZ" altLang="cs-CZ" sz="1400" b="1">
                <a:solidFill>
                  <a:srgbClr val="808080"/>
                </a:solidFill>
                <a:latin typeface="Verdana" panose="020B0604030504040204" pitchFamily="34" charset="0"/>
              </a:rPr>
              <a:t>realisticky.cz</a:t>
            </a:r>
          </a:p>
          <a:p>
            <a:r>
              <a:rPr lang="cs-CZ" altLang="cs-CZ" sz="1000" b="1">
                <a:solidFill>
                  <a:srgbClr val="404040"/>
                </a:solidFill>
                <a:latin typeface="Verdana" panose="020B0604030504040204" pitchFamily="34" charset="0"/>
              </a:rPr>
              <a:t>když (se) chcete naučit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709FB367-BC8D-41E4-A82B-FA06D6900C40}"/>
              </a:ext>
            </a:extLst>
          </p:cNvPr>
          <p:cNvSpPr/>
          <p:nvPr/>
        </p:nvSpPr>
        <p:spPr>
          <a:xfrm>
            <a:off x="7990841" y="476672"/>
            <a:ext cx="720080" cy="5256584"/>
          </a:xfrm>
          <a:prstGeom prst="rect">
            <a:avLst/>
          </a:prstGeom>
          <a:solidFill>
            <a:srgbClr val="81B2D3"/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4088B8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8FF5E52-4564-489E-A1ED-73ADD6F85FE5}"/>
              </a:ext>
            </a:extLst>
          </p:cNvPr>
          <p:cNvSpPr/>
          <p:nvPr/>
        </p:nvSpPr>
        <p:spPr>
          <a:xfrm>
            <a:off x="685800" y="6021288"/>
            <a:ext cx="590242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2F0B5B0-C7E8-47BA-A176-7415F8681702}"/>
              </a:ext>
            </a:extLst>
          </p:cNvPr>
          <p:cNvSpPr/>
          <p:nvPr/>
        </p:nvSpPr>
        <p:spPr>
          <a:xfrm>
            <a:off x="1619250" y="908050"/>
            <a:ext cx="5473700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9293" name="Object 77">
            <a:extLst>
              <a:ext uri="{FF2B5EF4-FFF2-40B4-BE49-F238E27FC236}">
                <a16:creationId xmlns:a16="http://schemas.microsoft.com/office/drawing/2014/main" id="{649719E7-7603-4A3D-9591-59C1D9CB41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330900"/>
              </p:ext>
            </p:extLst>
          </p:nvPr>
        </p:nvGraphicFramePr>
        <p:xfrm>
          <a:off x="697409" y="1043503"/>
          <a:ext cx="6957392" cy="4268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8030065" imgH="4429615" progId="Excel.Chart.8">
                  <p:embed/>
                </p:oleObj>
              </mc:Choice>
              <mc:Fallback>
                <p:oleObj name="Graf" r:id="rId3" imgW="8030065" imgH="4429615" progId="Excel.Chart.8">
                  <p:embed/>
                  <p:pic>
                    <p:nvPicPr>
                      <p:cNvPr id="0" name="Object 77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409" y="1043503"/>
                        <a:ext cx="6957392" cy="42685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34B5B559-3CA8-48D3-AEAC-2884BEA43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878" y="5382666"/>
            <a:ext cx="7129090" cy="431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1400" dirty="0">
                <a:solidFill>
                  <a:srgbClr val="00B050"/>
                </a:solidFill>
                <a:latin typeface="Tahoma" panose="020B0604030504040204" pitchFamily="34" charset="0"/>
              </a:rPr>
              <a:t>Pracují samostatně </a:t>
            </a:r>
            <a:r>
              <a:rPr lang="cs-CZ" altLang="cs-CZ" sz="1400" dirty="0">
                <a:latin typeface="Tahoma" panose="020B0604030504040204" pitchFamily="34" charset="0"/>
              </a:rPr>
              <a:t>– </a:t>
            </a:r>
            <a:r>
              <a:rPr lang="cs-CZ" altLang="cs-CZ" sz="1400" dirty="0">
                <a:solidFill>
                  <a:srgbClr val="FFC000"/>
                </a:solidFill>
                <a:latin typeface="Tahoma" panose="020B0604030504040204" pitchFamily="34" charset="0"/>
              </a:rPr>
              <a:t>občas potřebují popohnat </a:t>
            </a:r>
            <a:r>
              <a:rPr lang="cs-CZ" altLang="cs-CZ" sz="1400" dirty="0">
                <a:latin typeface="Tahoma" panose="020B0604030504040204" pitchFamily="34" charset="0"/>
              </a:rPr>
              <a:t>– </a:t>
            </a:r>
            <a:r>
              <a:rPr lang="cs-CZ" altLang="cs-CZ" sz="1400" dirty="0">
                <a:solidFill>
                  <a:srgbClr val="FF0000"/>
                </a:solidFill>
                <a:latin typeface="Tahoma" panose="020B0604030504040204" pitchFamily="34" charset="0"/>
              </a:rPr>
              <a:t>pracují jen pod dohledem či nepracují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2045</Words>
  <Application>Microsoft Office PowerPoint</Application>
  <PresentationFormat>Předvádění na obrazovce (4:3)</PresentationFormat>
  <Paragraphs>462</Paragraphs>
  <Slides>23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Tahoma</vt:lpstr>
      <vt:lpstr>Times New Roman</vt:lpstr>
      <vt:lpstr>Verdana</vt:lpstr>
      <vt:lpstr>Default Design</vt:lpstr>
      <vt:lpstr>Graf</vt:lpstr>
      <vt:lpstr>Matematika na www.realisticky.cz</vt:lpstr>
      <vt:lpstr>Historie</vt:lpstr>
      <vt:lpstr>Výsledek učení není obrazem toho, co jsem dětem říkal, ale toho, co se dělo v jejich hlavách.</vt:lpstr>
      <vt:lpstr>Realistická výuka</vt:lpstr>
      <vt:lpstr>Nutné podmínky</vt:lpstr>
      <vt:lpstr>Příprava žáků</vt:lpstr>
      <vt:lpstr>Klasicky, alternativně x realisticky</vt:lpstr>
      <vt:lpstr>Výhody</vt:lpstr>
      <vt:lpstr>Práce žáků v hodinách</vt:lpstr>
      <vt:lpstr>Nevýhody a náklady</vt:lpstr>
      <vt:lpstr>Balancování</vt:lpstr>
      <vt:lpstr>Zkušenosti</vt:lpstr>
      <vt:lpstr>Největší selhání</vt:lpstr>
      <vt:lpstr>Co realisticky (zatím?) nedokáže</vt:lpstr>
      <vt:lpstr>Největší otázka</vt:lpstr>
      <vt:lpstr>Porovnání výsledků</vt:lpstr>
      <vt:lpstr>Srovnávací test 2. ročníků gymnázia Strakonice 2009 </vt:lpstr>
      <vt:lpstr>Porovnání vstupního testu a testu po 2. ročníku z MA</vt:lpstr>
      <vt:lpstr>Porovnání vstupního testu a testu po 2. ročníku z MA</vt:lpstr>
      <vt:lpstr>Testování rovnic přímky</vt:lpstr>
      <vt:lpstr>Zajímavé knihy</vt:lpstr>
      <vt:lpstr>Kognitivní otazníky</vt:lpstr>
      <vt:lpstr>Poděkování</vt:lpstr>
    </vt:vector>
  </TitlesOfParts>
  <Company>UVD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Devět let zkušeností s www.realisticky.cz</dc:title>
  <dc:creator>mkrynicky</dc:creator>
  <cp:lastModifiedBy>Martin Krynický</cp:lastModifiedBy>
  <cp:revision>114</cp:revision>
  <dcterms:created xsi:type="dcterms:W3CDTF">2016-03-21T16:39:46Z</dcterms:created>
  <dcterms:modified xsi:type="dcterms:W3CDTF">2021-04-28T09:43:21Z</dcterms:modified>
</cp:coreProperties>
</file>