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5" r:id="rId10"/>
    <p:sldId id="301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46" autoAdjust="0"/>
  </p:normalViewPr>
  <p:slideViewPr>
    <p:cSldViewPr>
      <p:cViewPr varScale="1">
        <p:scale>
          <a:sx n="76" d="100"/>
          <a:sy n="76" d="100"/>
        </p:scale>
        <p:origin x="221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1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97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593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850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06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48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00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2605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445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99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87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46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689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8644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410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094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96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8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2983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2912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059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777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861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69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84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422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73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7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7327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3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317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8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393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93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06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631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68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498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9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47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23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55650"/>
            <a:ext cx="8569325" cy="2344738"/>
          </a:xfrm>
        </p:spPr>
        <p:txBody>
          <a:bodyPr/>
          <a:lstStyle>
            <a:lvl1pPr algn="ctr">
              <a:defRPr sz="64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3605213"/>
            <a:ext cx="7056437" cy="24352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367264-7B90-4A29-8D33-DF5460C2FEAB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52413" y="3184525"/>
            <a:ext cx="9491662" cy="222250"/>
            <a:chOff x="144" y="1680"/>
            <a:chExt cx="5424" cy="144"/>
          </a:xfrm>
        </p:grpSpPr>
        <p:sp>
          <p:nvSpPr>
            <p:cNvPr id="4711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195F-8F27-49C8-8D18-63C3DA9AF3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2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009F-91C8-4688-8415-9691D32EB4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35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6388"/>
            <a:ext cx="9072563" cy="12557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713" y="6888163"/>
            <a:ext cx="2352675" cy="503237"/>
          </a:xfrm>
        </p:spPr>
        <p:txBody>
          <a:bodyPr/>
          <a:lstStyle>
            <a:lvl1pPr>
              <a:defRPr/>
            </a:lvl1pPr>
          </a:lstStyle>
          <a:p>
            <a:fld id="{D143F989-E6B6-4550-A072-AAC49633BC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65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B0F6-84F9-41FC-9525-CA2B621A82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8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E62F-1047-483E-8584-8ABFE886B4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6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9B79-554C-4E03-95C5-16E16BFBA4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86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2F47-B1E2-456C-9AA0-ECD0A0EA12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77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C3D9-957A-4C6A-B0F1-5AE740933C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8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CEC0-B5F9-4DCC-B60D-63D40B1447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68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49011-0C2E-432B-BBDC-92E2CEAAA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50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97103-BD9A-4536-A259-AEB852C1DE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405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8163"/>
            <a:ext cx="23510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defTabSz="1008063">
              <a:defRPr sz="1100"/>
            </a:lvl1pPr>
          </a:lstStyle>
          <a:p>
            <a:endParaRPr lang="cs-CZ" alt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>
              <a:defRPr sz="1100"/>
            </a:lvl1pPr>
          </a:lstStyle>
          <a:p>
            <a:endParaRPr lang="cs-CZ" altLang="cs-CZ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defTabSz="1008063">
              <a:defRPr sz="1100"/>
            </a:lvl1pPr>
          </a:lstStyle>
          <a:p>
            <a:fld id="{6290A176-3EDD-44AF-907D-CB1A45850F1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252413" cy="25193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04825" y="1595438"/>
            <a:ext cx="89042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519363"/>
            <a:ext cx="252413" cy="2520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5040313"/>
            <a:ext cx="252413" cy="2519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1008063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2pPr>
      <a:lvl3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3pPr>
      <a:lvl4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4pPr>
      <a:lvl5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204406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b.cz/filmy/25503-vrteti-psem-wag-the-dog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fd.cz/film/778726-my-jsme-vlna/prehle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10.1177/1948550617693060" TargetMode="External"/><Relationship Id="rId2" Type="http://schemas.openxmlformats.org/officeDocument/2006/relationships/hyperlink" Target="http://journals.sagepub.com/author/Doli%C5%84ski%2C+Darius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a.org/monitor/2009/03/milgram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614248"/>
            <a:ext cx="8607425" cy="1146404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24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altLang="cs-CZ" dirty="0"/>
              <a:t>S</a:t>
            </a:r>
            <a:r>
              <a:rPr lang="en-GB" altLang="cs-CZ" dirty="0" err="1"/>
              <a:t>ociální</a:t>
            </a:r>
            <a:r>
              <a:rPr lang="en-GB" altLang="cs-CZ" dirty="0"/>
              <a:t> </a:t>
            </a:r>
            <a:r>
              <a:rPr lang="en-GB" altLang="cs-CZ" dirty="0" err="1"/>
              <a:t>psychologie</a:t>
            </a:r>
            <a:endParaRPr lang="en-GB" altLang="cs-CZ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63938"/>
            <a:ext cx="8607425" cy="27003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Skupinový vliv, 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skupinové myšlení,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manipulace,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dav a davové chování</a:t>
            </a:r>
            <a:endParaRPr lang="en-GB" altLang="cs-CZ" sz="37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8AD3486-FC58-564C-AF2E-ED12CAA32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Asch</a:t>
            </a:r>
            <a:r>
              <a:rPr lang="cs-CZ" dirty="0"/>
              <a:t> - replikace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B22403-0077-A544-99CC-B8BB611DB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Mori</a:t>
            </a:r>
            <a:r>
              <a:rPr lang="cs-CZ" dirty="0"/>
              <a:t>, Aral (2010)- potvrzeny původní výsledky (nárůst konformity u minorit) </a:t>
            </a:r>
            <a:r>
              <a:rPr lang="cs-CZ" dirty="0">
                <a:hlinkClick r:id="rId2"/>
              </a:rPr>
              <a:t>https://www.ncbi.nlm.nih.gov/pubmed/22044061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35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355600"/>
            <a:ext cx="9051925" cy="1047750"/>
          </a:xfrm>
        </p:spPr>
        <p:txBody>
          <a:bodyPr/>
          <a:lstStyle/>
          <a:p>
            <a:r>
              <a:rPr lang="cs-CZ" altLang="cs-CZ"/>
              <a:t>Zimbardův vězeňský experiment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24075"/>
            <a:ext cx="5522912" cy="4760913"/>
          </a:xfrm>
        </p:spPr>
        <p:txBody>
          <a:bodyPr/>
          <a:lstStyle/>
          <a:p>
            <a:r>
              <a:rPr lang="cs-CZ" altLang="cs-CZ"/>
              <a:t>skupinová dynamika </a:t>
            </a:r>
          </a:p>
          <a:p>
            <a:pPr lvl="1"/>
            <a:r>
              <a:rPr lang="cs-CZ" altLang="cs-CZ"/>
              <a:t>	studenti v rolích „dozorci“, „vězni“ </a:t>
            </a:r>
          </a:p>
          <a:p>
            <a:pPr lvl="1"/>
            <a:r>
              <a:rPr lang="cs-CZ" altLang="cs-CZ"/>
              <a:t>dynamika deindividuace</a:t>
            </a:r>
          </a:p>
          <a:p>
            <a:pPr lvl="1"/>
            <a:r>
              <a:rPr lang="cs-CZ" altLang="cs-CZ"/>
              <a:t>eskalace; po týdnu ukončeno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 sz="1800"/>
              <a:t>http://www.prisonexp.org/</a:t>
            </a:r>
          </a:p>
          <a:p>
            <a:r>
              <a:rPr lang="cs-CZ" altLang="cs-CZ" sz="1800"/>
              <a:t>http://en.wikipedia.org/wiki/Stanford_prison_experiment</a:t>
            </a:r>
          </a:p>
          <a:p>
            <a:r>
              <a:rPr lang="cs-CZ" altLang="cs-CZ" sz="1800"/>
              <a:t>viz. např. Zimbardo, P.G. </a:t>
            </a:r>
            <a:r>
              <a:rPr lang="cs-CZ" altLang="cs-CZ" sz="1800" i="1"/>
              <a:t>Moc a zlo</a:t>
            </a:r>
            <a:r>
              <a:rPr lang="cs-CZ" altLang="cs-CZ" sz="1800"/>
              <a:t>. Praha, MoraviaPress 2005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979613"/>
            <a:ext cx="360045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27538"/>
            <a:ext cx="360045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47700" y="5075238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Teorie sociálního srovnávání</a:t>
            </a:r>
            <a:br>
              <a:rPr lang="cs-CZ" altLang="cs-CZ"/>
            </a:br>
            <a:r>
              <a:rPr lang="cs-CZ" altLang="cs-CZ"/>
              <a:t>(Festinger, 1950, 1954)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6000"/>
              </a:lnSpc>
            </a:pPr>
            <a:r>
              <a:rPr lang="cs-CZ" altLang="cs-CZ" sz="2700" b="1"/>
              <a:t>testování fyzické reality</a:t>
            </a:r>
            <a:r>
              <a:rPr lang="cs-CZ" altLang="cs-CZ" sz="2700"/>
              <a:t> (př. </a:t>
            </a:r>
            <a:r>
              <a:rPr lang="cs-CZ" altLang="cs-CZ" sz="2700" i="1"/>
              <a:t>Jsou muži vyšší než ženy? – Změřme výšky</a:t>
            </a:r>
            <a:r>
              <a:rPr lang="cs-CZ" altLang="cs-CZ" sz="2700"/>
              <a:t>). Jedná se o racionální přístup a podle Festingera preferovaný způsob</a:t>
            </a:r>
          </a:p>
          <a:p>
            <a:pPr>
              <a:lnSpc>
                <a:spcPct val="96000"/>
              </a:lnSpc>
            </a:pPr>
            <a:endParaRPr lang="cs-CZ" altLang="cs-CZ" sz="2700"/>
          </a:p>
          <a:p>
            <a:pPr>
              <a:lnSpc>
                <a:spcPct val="96000"/>
              </a:lnSpc>
            </a:pPr>
            <a:r>
              <a:rPr lang="cs-CZ" altLang="cs-CZ" sz="2700"/>
              <a:t>existuje ale řada problémů, které takto ověřovat nejdou. V nich jsme závislí na </a:t>
            </a:r>
            <a:r>
              <a:rPr lang="cs-CZ" altLang="cs-CZ" sz="2700" b="1"/>
              <a:t>testování sociální reality</a:t>
            </a:r>
            <a:r>
              <a:rPr lang="cs-CZ" altLang="cs-CZ" sz="2700"/>
              <a:t> (</a:t>
            </a:r>
            <a:r>
              <a:rPr lang="cs-CZ" altLang="cs-CZ" sz="2700" i="1"/>
              <a:t>Vypadám v tomto oblečení příšerně? – Zeptám se ostatních)</a:t>
            </a:r>
            <a:r>
              <a:rPr lang="cs-CZ" altLang="cs-CZ" sz="2700"/>
              <a:t>. Tento postup zahrnuje získávání zpětné vazby od subjektivně významných druhých (referenční skupina) s cílem redukovat nejistotu ve vztahu k podstatě reality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Konformita – kdy a proč podléháme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759325" cy="499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Informační sociální vliv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je situace nejasná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je situace kritická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jsou druzí „odborníci“</a:t>
            </a:r>
          </a:p>
          <a:p>
            <a:pPr lvl="1">
              <a:lnSpc>
                <a:spcPct val="90000"/>
              </a:lnSpc>
            </a:pPr>
            <a:endParaRPr lang="cs-CZ" altLang="cs-CZ" sz="18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jak odolat: uvědomit si, že můj názor je stejně legitimní jako názor druhých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Vliv minority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je-li konzistentní, odolná a reagující na skupinové trendy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1275" y="1763713"/>
            <a:ext cx="4456113" cy="49942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100" b="1">
                <a:latin typeface="Arial" panose="020B0604020202020204" pitchFamily="34" charset="0"/>
              </a:rPr>
              <a:t>Normativní sociální vliv</a:t>
            </a:r>
          </a:p>
          <a:p>
            <a:pPr lvl="1"/>
            <a:r>
              <a:rPr lang="cs-CZ" altLang="cs-CZ" sz="1800">
                <a:latin typeface="Arial" panose="020B0604020202020204" pitchFamily="34" charset="0"/>
              </a:rPr>
              <a:t>člověk jako sociální bytost chce být přijímán skupinou</a:t>
            </a:r>
          </a:p>
          <a:p>
            <a:pPr lvl="1"/>
            <a:r>
              <a:rPr lang="cs-CZ" altLang="cs-CZ" sz="1800">
                <a:latin typeface="Arial" panose="020B0604020202020204" pitchFamily="34" charset="0"/>
              </a:rPr>
              <a:t>skupinový vliv je výraznější, když přichází od lidí, které máme rádi</a:t>
            </a:r>
          </a:p>
          <a:p>
            <a:pPr lvl="1"/>
            <a:endParaRPr lang="cs-CZ" altLang="cs-CZ" sz="1800">
              <a:latin typeface="Arial" panose="020B0604020202020204" pitchFamily="34" charset="0"/>
            </a:endParaRPr>
          </a:p>
          <a:p>
            <a:pPr lvl="1"/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jak odolat: nebát se, získat spojence; čas od času je skupina tolerantní ke členům jindy konformním </a:t>
            </a: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Vstřícnost, ochota vyhovět (compliance)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01850"/>
            <a:ext cx="9577387" cy="1822450"/>
          </a:xfrm>
        </p:spPr>
        <p:txBody>
          <a:bodyPr/>
          <a:lstStyle/>
          <a:p>
            <a:r>
              <a:rPr lang="cs-CZ" altLang="cs-CZ" sz="2700" b="1"/>
              <a:t>nepromyšlená konformita</a:t>
            </a:r>
            <a:r>
              <a:rPr lang="cs-CZ" altLang="cs-CZ" sz="2700"/>
              <a:t> (mindless conformity) </a:t>
            </a:r>
          </a:p>
          <a:p>
            <a:pPr lvl="1"/>
            <a:r>
              <a:rPr lang="cs-CZ" altLang="cs-CZ" sz="2200"/>
              <a:t>nepromyšlené přejímání skupinových a společenských norem; každodenní autopilot vedoucí k „správnému chování“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70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19138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/>
              <a:t>Triky, které ji využívají</a:t>
            </a:r>
          </a:p>
          <a:p>
            <a:pPr lvl="1"/>
            <a:r>
              <a:rPr lang="cs-CZ" altLang="cs-CZ" sz="1700"/>
              <a:t>noha mezi dveřmi</a:t>
            </a:r>
          </a:p>
          <a:p>
            <a:pPr lvl="1"/>
            <a:r>
              <a:rPr lang="cs-CZ" altLang="cs-CZ" sz="1700"/>
              <a:t>zabouchnuté dveře</a:t>
            </a:r>
          </a:p>
          <a:p>
            <a:pPr lvl="1"/>
            <a:r>
              <a:rPr lang="cs-CZ" altLang="cs-CZ" sz="1700"/>
              <a:t>„low ball“</a:t>
            </a:r>
          </a:p>
          <a:p>
            <a:pPr lvl="1"/>
            <a:r>
              <a:rPr lang="cs-CZ" altLang="cs-CZ" sz="1700"/>
              <a:t>„ale to ještě není všechno“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327650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>
                <a:solidFill>
                  <a:schemeClr val="tx2"/>
                </a:solidFill>
              </a:rPr>
              <a:t>Jak odolat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Znalosti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Promyšlený vztah k principům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Odpor</a:t>
            </a:r>
          </a:p>
          <a:p>
            <a:pPr lvl="1"/>
            <a:endParaRPr lang="cs-CZ" altLang="cs-CZ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92163" y="4067175"/>
            <a:ext cx="892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Poslušnost ve vztahu k autoritě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2563" cy="1911350"/>
          </a:xfrm>
        </p:spPr>
        <p:txBody>
          <a:bodyPr/>
          <a:lstStyle/>
          <a:p>
            <a:r>
              <a:rPr lang="cs-CZ" altLang="cs-CZ"/>
              <a:t>role </a:t>
            </a:r>
            <a:r>
              <a:rPr lang="cs-CZ" altLang="cs-CZ" i="1"/>
              <a:t>normativního vlivu, informačního vlivu, nedomýšlení důsledků, fenomén „noha mezi dveřmi“, redukce nesouladu s autoritou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19138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/>
              <a:t>Účinné faktory</a:t>
            </a:r>
          </a:p>
          <a:p>
            <a:pPr lvl="1"/>
            <a:r>
              <a:rPr lang="cs-CZ" altLang="cs-CZ" sz="1700"/>
              <a:t>legitimita autority</a:t>
            </a:r>
          </a:p>
          <a:p>
            <a:pPr lvl="1"/>
            <a:r>
              <a:rPr lang="cs-CZ" altLang="cs-CZ" sz="1700"/>
              <a:t>rutina</a:t>
            </a:r>
          </a:p>
          <a:p>
            <a:pPr lvl="1"/>
            <a:r>
              <a:rPr lang="cs-CZ" altLang="cs-CZ" sz="1700"/>
              <a:t>role dobrého vychování</a:t>
            </a:r>
          </a:p>
          <a:p>
            <a:pPr lvl="1"/>
            <a:r>
              <a:rPr lang="cs-CZ" altLang="cs-CZ" sz="1700"/>
              <a:t>blízkost autority</a:t>
            </a:r>
          </a:p>
          <a:p>
            <a:pPr lvl="1"/>
            <a:r>
              <a:rPr lang="cs-CZ" altLang="cs-CZ" sz="1700"/>
              <a:t>odosobnění oběti</a:t>
            </a:r>
          </a:p>
          <a:p>
            <a:pPr lvl="1"/>
            <a:r>
              <a:rPr lang="cs-CZ" altLang="cs-CZ" sz="1700"/>
              <a:t>chybění modelů odporu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27650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>
                <a:solidFill>
                  <a:schemeClr val="tx2"/>
                </a:solidFill>
              </a:rPr>
              <a:t>Jak odolat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zvýšit osobní odpovědnost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získat ostatní pro odpor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zveřejnit utrpení oběti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ptát se po motivech autority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fyzická vzdálenost od autority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blízkost k oběti</a:t>
            </a:r>
          </a:p>
          <a:p>
            <a:pPr lvl="1"/>
            <a:endParaRPr lang="cs-CZ" altLang="cs-CZ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719138" y="4067175"/>
            <a:ext cx="907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(groupthink)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 b="1"/>
              <a:t>Skupinové myšlení</a:t>
            </a:r>
            <a:r>
              <a:rPr lang="cs-CZ" altLang="cs-CZ" sz="2200"/>
              <a:t> (g</a:t>
            </a:r>
            <a:r>
              <a:rPr lang="en-US" altLang="cs-CZ" sz="2200"/>
              <a:t>roupthink</a:t>
            </a:r>
            <a:r>
              <a:rPr lang="cs-CZ" altLang="cs-CZ" sz="2200"/>
              <a:t>)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pojem zavedený </a:t>
            </a:r>
            <a:r>
              <a:rPr lang="en-US" altLang="cs-CZ" sz="2000"/>
              <a:t>Irving</a:t>
            </a:r>
            <a:r>
              <a:rPr lang="cs-CZ" altLang="cs-CZ" sz="2000"/>
              <a:t>em</a:t>
            </a:r>
            <a:r>
              <a:rPr lang="en-US" altLang="cs-CZ" sz="2000"/>
              <a:t> Janis</a:t>
            </a:r>
            <a:r>
              <a:rPr lang="cs-CZ" altLang="cs-CZ" sz="2000"/>
              <a:t>em</a:t>
            </a:r>
            <a:r>
              <a:rPr lang="en-US" altLang="cs-CZ" sz="2000"/>
              <a:t> (1972)</a:t>
            </a:r>
            <a:r>
              <a:rPr lang="cs-CZ" alt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popisuje chybná rozhodnutí sociální skupiny zapříčiněné skupinovými tlaky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 rozhodování skupiny vede ke zhoršení efektivity myšlení, odtržení od reality (reality testing)</a:t>
            </a:r>
            <a:r>
              <a:rPr lang="en-US" altLang="cs-CZ" sz="2000"/>
              <a:t> </a:t>
            </a:r>
            <a:r>
              <a:rPr lang="cs-CZ" altLang="cs-CZ" sz="2000"/>
              <a:t>a nedostatečném zvažování etických konsekvencí aktivit skupiny.</a:t>
            </a:r>
          </a:p>
          <a:p>
            <a:pPr>
              <a:lnSpc>
                <a:spcPct val="90000"/>
              </a:lnSpc>
            </a:pPr>
            <a:r>
              <a:rPr lang="cs-CZ" altLang="cs-CZ" sz="2200" b="1"/>
              <a:t>Skupiny zasažené</a:t>
            </a:r>
            <a:r>
              <a:rPr lang="cs-CZ" altLang="cs-CZ" sz="2200"/>
              <a:t> tímto fenoménem ignorují alternativy a mají tendenci k iracionálním aktivitám dehumanizujícím jiné skupiny.</a:t>
            </a:r>
            <a:r>
              <a:rPr lang="en-US" altLang="cs-CZ" sz="2200"/>
              <a:t> </a:t>
            </a: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 b="1"/>
              <a:t>Skupiny jsou náchylnější</a:t>
            </a:r>
            <a:r>
              <a:rPr lang="cs-CZ" altLang="cs-CZ" sz="2200"/>
              <a:t> ke skupinovému myšlení v případě, že: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jejich členové mají podobné zázemí a zkušenosti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skupina je izolována od názorů „zvenku“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nejsou úplně jasná pravidla pro rozhodování v rámci skupiny.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Symptomy skupinového myšlení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2563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Janis </a:t>
            </a:r>
            <a:r>
              <a:rPr lang="cs-CZ" altLang="cs-CZ" sz="1600"/>
              <a:t>uvažuje o </a:t>
            </a:r>
            <a:r>
              <a:rPr lang="cs-CZ" altLang="cs-CZ" sz="1600" b="1"/>
              <a:t>osmi symptomech</a:t>
            </a:r>
            <a:r>
              <a:rPr lang="cs-CZ" altLang="cs-CZ" sz="1600"/>
              <a:t> (příznacích) skupinového myšlení</a:t>
            </a:r>
            <a:r>
              <a:rPr lang="en-US" altLang="cs-CZ" sz="1600"/>
              <a:t>:</a:t>
            </a:r>
          </a:p>
          <a:p>
            <a:pPr>
              <a:lnSpc>
                <a:spcPct val="80000"/>
              </a:lnSpc>
            </a:pPr>
            <a:endParaRPr lang="en-US" altLang="cs-CZ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1600" b="1"/>
              <a:t>Ilu</a:t>
            </a:r>
            <a:r>
              <a:rPr lang="cs-CZ" altLang="cs-CZ" sz="1600" b="1"/>
              <a:t>ze</a:t>
            </a:r>
            <a:r>
              <a:rPr lang="en-US" altLang="cs-CZ" sz="1600" b="1"/>
              <a:t> </a:t>
            </a:r>
            <a:r>
              <a:rPr lang="cs-CZ" altLang="cs-CZ" sz="1600" b="1"/>
              <a:t>nezranitelnosti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Skupina je uvnitř velice optimistická a tenduje k akceptaci neúnosných rizik</a:t>
            </a:r>
            <a:r>
              <a:rPr lang="en-US" altLang="cs-CZ" sz="130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Kolektivní racionalizace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skupiny ignorují varovné příznaky a nejsou ochotni zvažovat své výchozí předpoklady.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Víra ve vnitřní morálku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skupiny věří v oprávněnost svých názorů a proto ignorují širší etické a morální dopady svých rozhodnutí.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Stereotypizované pohledy na členy jiných skupin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Negativní názory na „nepřátele“ vedou k přesvědčení o nevyhnutelnosti konfrontace.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Přímý tlak na vnitřní oponenty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1300"/>
              <a:t>Členové skupiny jsou tlačení k tomu, aby neprezentovali protiargumenty vůči žádnému ze skupinových názorů.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Autocenzura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Pochyby a odlišné názory od skupinového konsenzu nejsou vyjadřovány. 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Iluze jednotnosti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Většinové názory či rozhodnutí jsou považovány za jednomyslné. 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Samozvaní</a:t>
            </a:r>
            <a:r>
              <a:rPr lang="en-US" altLang="cs-CZ" sz="1600" b="1"/>
              <a:t> </a:t>
            </a:r>
            <a:r>
              <a:rPr lang="cs-CZ" altLang="cs-CZ" sz="1600" b="1"/>
              <a:t>„strážci myšlení“ (inkvizitoři)</a:t>
            </a:r>
            <a:r>
              <a:rPr lang="cs-CZ" altLang="cs-CZ" sz="1600"/>
              <a:t> 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chránící skupinu a její vedení před informacemi, které jsou problémové, nebo v rozporu se soudržností skupiny, skupinovými názory a/nebo skupinovými rozhodnutími. </a:t>
            </a:r>
            <a:endParaRPr lang="en-US" altLang="cs-CZ" sz="1300"/>
          </a:p>
          <a:p>
            <a:pPr>
              <a:lnSpc>
                <a:spcPct val="80000"/>
              </a:lnSpc>
            </a:pPr>
            <a:endParaRPr lang="cs-CZ" altLang="cs-CZ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Dynamika skupinového myšlení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Přítomnost výše uvedených symptomů nemusí nutně vést k fenoménu skupinového myšlení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Skupinové myšlení je pravděpodobnější v soudržných skupinách a za vnějšího tlaku na kvalitu rozhodnutí.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Když je tlak na jednotnost názoru dominující, jsou členové skupiny méně motivováni uvažovat realisticky nad možnými alternativami.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 těchto skupinách skupinový tlak vede nezodpovědnosti a iracionálnímu myšlení, protože v takové skupině je důležitější názorová „jednotnost“ než zvažování alternativ</a:t>
            </a:r>
            <a:r>
              <a:rPr lang="en-US" altLang="cs-CZ" sz="2200"/>
              <a:t>.</a:t>
            </a: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/>
              <a:t>Rozhodnutí vycházející ze skupinového myšlení jsou reálně méně úspěšná.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500"/>
              <a:t>Příklady skupinového myšlení a jejich dopadů (Janis)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5256213" cy="4994275"/>
          </a:xfrm>
        </p:spPr>
        <p:txBody>
          <a:bodyPr/>
          <a:lstStyle/>
          <a:p>
            <a:r>
              <a:rPr lang="cs-CZ" altLang="cs-CZ" sz="2600"/>
              <a:t>Neschopnost předpovědět japonský útok na Pearl Harbour za 2. svět války</a:t>
            </a:r>
          </a:p>
          <a:p>
            <a:endParaRPr lang="cs-CZ" altLang="cs-CZ" sz="2600"/>
          </a:p>
          <a:p>
            <a:r>
              <a:rPr lang="cs-CZ" altLang="cs-CZ" sz="2600"/>
              <a:t>Eskalace války ve Vietnamu</a:t>
            </a:r>
          </a:p>
          <a:p>
            <a:endParaRPr lang="cs-CZ" altLang="cs-CZ" sz="2600"/>
          </a:p>
          <a:p>
            <a:endParaRPr lang="cs-CZ" altLang="cs-CZ" sz="2600"/>
          </a:p>
          <a:p>
            <a:r>
              <a:rPr lang="cs-CZ" altLang="cs-CZ" sz="2600"/>
              <a:t>Neúspěšný pokus o záchranu rukojmích v Íránu (...)</a:t>
            </a:r>
          </a:p>
          <a:p>
            <a:endParaRPr lang="cs-CZ" altLang="cs-CZ" sz="26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476375"/>
            <a:ext cx="272732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132138"/>
            <a:ext cx="2719387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364163"/>
            <a:ext cx="2735262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 sz="2200"/>
              <a:t>Jedna ze základních oblastí výzkumu a teorie sociální psychologie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 i="1"/>
              <a:t>„Jedná se o pokus vysvětlit jak je myšlení, prožívání a chování jedince ovlivněno aktuální či představovanou přítomností ostatních“</a:t>
            </a:r>
            <a:r>
              <a:rPr lang="cs-CZ" altLang="cs-CZ" sz="2200"/>
              <a:t> (Allport, 1954)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/>
              <a:t>Proces, kterým je jedinec ovlivňen přímo či nepřímo myšlením, prožíváním a chováním druhých.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/>
              <a:t>Rozvoj hlavně po druhé světové válce – hledání odpovědí na otázky, které vyvolala genocida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(2)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9144000" cy="4994275"/>
          </a:xfrm>
        </p:spPr>
        <p:txBody>
          <a:bodyPr/>
          <a:lstStyle/>
          <a:p>
            <a:r>
              <a:rPr lang="cs-CZ" altLang="cs-CZ" sz="2600"/>
              <a:t>Špatný odhad rizik při letu raketoplánu Challenger </a:t>
            </a:r>
          </a:p>
          <a:p>
            <a:pPr lvl="1"/>
            <a:r>
              <a:rPr lang="cs-CZ" altLang="cs-CZ" sz="2200"/>
              <a:t>více mj.:</a:t>
            </a:r>
          </a:p>
          <a:p>
            <a:pPr lvl="2"/>
            <a:r>
              <a:rPr lang="cs-CZ" altLang="cs-CZ" sz="2000"/>
              <a:t>Richard Feynman, R. </a:t>
            </a:r>
            <a:r>
              <a:rPr lang="cs-CZ" altLang="cs-CZ" sz="2000" i="1"/>
              <a:t>To nemyslíte vážně, pane Feynmane!</a:t>
            </a:r>
            <a:r>
              <a:rPr lang="cs-CZ" altLang="cs-CZ" sz="2000"/>
              <a:t>, Praha, Aurora 2001.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708400"/>
            <a:ext cx="53276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a mediální tlak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700"/>
              <a:t>Prezentací žádoucích faktů leze vyvolat „žádoucí“ nálady veřejnosti („spin doctors“). Typické znaky:</a:t>
            </a:r>
          </a:p>
          <a:p>
            <a:pPr lvl="1">
              <a:lnSpc>
                <a:spcPct val="80000"/>
              </a:lnSpc>
            </a:pPr>
            <a:r>
              <a:rPr lang="cs-CZ" altLang="cs-CZ" sz="2200"/>
              <a:t>nejsou zvažovány </a:t>
            </a:r>
            <a:r>
              <a:rPr lang="cs-CZ" altLang="cs-CZ" sz="2200" u="sng"/>
              <a:t>opravdu všechny</a:t>
            </a:r>
            <a:r>
              <a:rPr lang="cs-CZ" altLang="cs-CZ" sz="2200"/>
              <a:t> alternativy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nejsou zvažovány </a:t>
            </a:r>
            <a:r>
              <a:rPr lang="cs-CZ" altLang="cs-CZ" sz="2200" u="sng"/>
              <a:t>všechny</a:t>
            </a:r>
            <a:r>
              <a:rPr lang="cs-CZ" altLang="cs-CZ" sz="2200"/>
              <a:t> cíle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nejsou opravdu zvažována </a:t>
            </a:r>
            <a:r>
              <a:rPr lang="cs-CZ" altLang="cs-CZ" sz="2200" u="sng"/>
              <a:t>možná rizika preferované volby</a:t>
            </a:r>
            <a:endParaRPr lang="en-US" altLang="cs-CZ" sz="2200" u="sng"/>
          </a:p>
          <a:p>
            <a:pPr lvl="1">
              <a:lnSpc>
                <a:spcPct val="80000"/>
              </a:lnSpc>
            </a:pPr>
            <a:r>
              <a:rPr lang="cs-CZ" altLang="cs-CZ" sz="2200"/>
              <a:t>neschopnost vracet se k původně zavrhnutým řešením</a:t>
            </a:r>
          </a:p>
          <a:p>
            <a:pPr lvl="1">
              <a:lnSpc>
                <a:spcPct val="80000"/>
              </a:lnSpc>
            </a:pPr>
            <a:r>
              <a:rPr lang="cs-CZ" altLang="cs-CZ" sz="2200"/>
              <a:t>špatná informovanost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výběrově působící „informační šumy“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neschopnost vytvářet plány pro pokračování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nízká pravděpodobnost úspěšných výsledků</a:t>
            </a:r>
          </a:p>
          <a:p>
            <a:pPr lvl="1">
              <a:lnSpc>
                <a:spcPct val="80000"/>
              </a:lnSpc>
            </a:pPr>
            <a:endParaRPr lang="cs-CZ" altLang="cs-CZ" sz="2200"/>
          </a:p>
          <a:p>
            <a:pPr>
              <a:lnSpc>
                <a:spcPct val="80000"/>
              </a:lnSpc>
            </a:pPr>
            <a:r>
              <a:rPr lang="cs-CZ" altLang="cs-CZ" sz="2700" i="1"/>
              <a:t>Napadá Vás nějaký příklad? ;)</a:t>
            </a:r>
            <a:endParaRPr lang="en-US" altLang="cs-CZ" sz="2700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- prevence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200"/>
              <a:t>Vedoucí skupiny může dočasně přidělit roli kritika každému členu skupiny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Vedoucí skupiny může na počátku brzdit přijetí jednoznačných preferencí a očekávání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Každý z členů skupiny se může běžně vyjadřovat ke skupinovým vymezením problému ze svého pohledu a přínosné nápady jsou skupinou přijímány</a:t>
            </a:r>
            <a:endParaRPr lang="en-US" altLang="cs-CZ" sz="2200"/>
          </a:p>
          <a:p>
            <a:pPr>
              <a:lnSpc>
                <a:spcPct val="80000"/>
              </a:lnSpc>
            </a:pPr>
            <a:r>
              <a:rPr lang="cs-CZ" altLang="cs-CZ" sz="2200"/>
              <a:t>Můžeme pozvat jednoho nebo více „expertů“ zvenku a členové skupiny mohou před nimi své nápady obhájit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Zkušenému a znalému členu skupiny je přidělena role oficiálního šťourala (tzv. ďáblův advokát) aby zpochybňoval předpoklady a plány</a:t>
            </a:r>
            <a:endParaRPr lang="en-US" altLang="cs-CZ" sz="2200"/>
          </a:p>
          <a:p>
            <a:pPr>
              <a:lnSpc>
                <a:spcPct val="80000"/>
              </a:lnSpc>
            </a:pPr>
            <a:r>
              <a:rPr lang="cs-CZ" altLang="cs-CZ" sz="2200"/>
              <a:t>Vedoucí se ujistí, zda je dostatek času věnován hledání problémů a varovných signálů, i od konkurenčních skupin a skupina a vedoucí vytváří i alternativní scénáře záměrů konkurujících skupin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Manipulace, manipulativní taktiky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Existuje široká škála postup, jak úspěšně ovlivňovat chování a prožívání druhých, které je možné pozorovat v běžných sociálních interakcích v různých prostředích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– v blízkých vztazích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Pocity viny</a:t>
            </a:r>
          </a:p>
          <a:p>
            <a:pPr lvl="1"/>
            <a:r>
              <a:rPr lang="cs-CZ" altLang="cs-CZ"/>
              <a:t>Časté v rodinných situacích – „Jak jsi mi to mohl/a udělat?“</a:t>
            </a:r>
          </a:p>
          <a:p>
            <a:r>
              <a:rPr lang="cs-CZ" altLang="cs-CZ"/>
              <a:t>Zlost</a:t>
            </a:r>
          </a:p>
          <a:p>
            <a:pPr lvl="1"/>
            <a:r>
              <a:rPr lang="cs-CZ" altLang="cs-CZ"/>
              <a:t>Viz konflikty – pro většinu osob je agrese ze strany druhých nepříjemná</a:t>
            </a:r>
          </a:p>
          <a:p>
            <a:r>
              <a:rPr lang="cs-CZ" altLang="cs-CZ"/>
              <a:t>Závazky, povinnosti</a:t>
            </a:r>
          </a:p>
          <a:p>
            <a:pPr lvl="1"/>
            <a:r>
              <a:rPr lang="cs-CZ" altLang="cs-CZ"/>
              <a:t>Vyplývající z vzájemných vztahů; místy těžko vymezitelné hranice („Vzpomínáš si, jak jsem ti tenkrát…?“)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Kritika</a:t>
            </a:r>
          </a:p>
          <a:p>
            <a:pPr lvl="1"/>
            <a:r>
              <a:rPr lang="cs-CZ" altLang="cs-CZ"/>
              <a:t>Vyvolání situace, ve které se musíme obhajovat, zatímco druzí mohou realizovat záměry</a:t>
            </a:r>
          </a:p>
          <a:p>
            <a:r>
              <a:rPr lang="cs-CZ" altLang="cs-CZ"/>
              <a:t>Nepřiměřenost</a:t>
            </a:r>
          </a:p>
          <a:p>
            <a:pPr lvl="1"/>
            <a:r>
              <a:rPr lang="cs-CZ" altLang="cs-CZ"/>
              <a:t>Objekt debaty je rozmlžen, nebo významově posunut („Já o voze, on o koze.“)</a:t>
            </a:r>
          </a:p>
          <a:p>
            <a:r>
              <a:rPr lang="cs-CZ" altLang="cs-CZ"/>
              <a:t>Bezmocnost</a:t>
            </a:r>
          </a:p>
          <a:p>
            <a:pPr lvl="1"/>
            <a:r>
              <a:rPr lang="cs-CZ" altLang="cs-CZ"/>
              <a:t>Falešná snaha vyvolat soucit („Potřebuju, abys mi pomohl…“)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Dráždění</a:t>
            </a:r>
          </a:p>
          <a:p>
            <a:pPr lvl="1"/>
            <a:r>
              <a:rPr lang="cs-CZ" altLang="cs-CZ"/>
              <a:t>S erotickým podtextem – používání flirtu jako prostředku k dosažení cíle</a:t>
            </a:r>
          </a:p>
          <a:p>
            <a:r>
              <a:rPr lang="cs-CZ" altLang="cs-CZ"/>
              <a:t>Otázky</a:t>
            </a:r>
          </a:p>
          <a:p>
            <a:pPr lvl="1"/>
            <a:r>
              <a:rPr lang="cs-CZ" altLang="cs-CZ"/>
              <a:t>Podsouvání významů, vyvolávání žádoucích pocitů („Proč jsi vlastně…?!)</a:t>
            </a:r>
          </a:p>
          <a:p>
            <a:pPr lvl="1"/>
            <a:endParaRPr lang="cs-CZ" altLang="cs-CZ"/>
          </a:p>
          <a:p>
            <a:r>
              <a:rPr lang="cs-CZ" altLang="cs-CZ"/>
              <a:t>Manipulace způsobují, že se cítíme smutní, využívaní, nebo zneužívaní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500"/>
              <a:t>Manipulativní taktiky v sociálních skupinách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288463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Zvýšení sugestibility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„změkčení zábran“ prostřednictvím technik zvyšujících vnímavost (mj. audio, video, pohyby, mantry…)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Získání kontroly nad sociálním prostředím dotyčné osoby, jejím časem i sociální oporou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Mj. sociální izolace, omezení kontaktu s lidmi nesdílejícími propagovaný názor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Vyloučení informací narušujících skupinový názor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Kontrola komunikace, zavedení „vnitroskupinového slangu“ atp.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Donutit osobu přehodnotit vlastní jádrové vlastnosti a vnímání sebe sama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Sebezkušenost je přehodnocována, vlastní historie reinterpretována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Vyvolat pocity méněcennosti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Člověk nevěří vlastnímu úsudku, ani vlastním schopnostem</a:t>
            </a:r>
          </a:p>
          <a:p>
            <a:pPr>
              <a:lnSpc>
                <a:spcPct val="90000"/>
              </a:lnSpc>
            </a:pPr>
            <a:endParaRPr lang="cs-CZ" altLang="cs-CZ" sz="2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Vytváření silných negativních emocionálních zážitků</a:t>
            </a:r>
          </a:p>
          <a:p>
            <a:pPr lvl="1"/>
            <a:r>
              <a:rPr lang="cs-CZ" altLang="cs-CZ"/>
              <a:t>Využívány k psychickému trestání (sociální izolace, změny soc. statusu, vyvolávání úzkosti)</a:t>
            </a:r>
          </a:p>
          <a:p>
            <a:r>
              <a:rPr lang="cs-CZ" altLang="cs-CZ"/>
              <a:t>Zastrašování</a:t>
            </a:r>
          </a:p>
          <a:p>
            <a:pPr lvl="1"/>
            <a:r>
              <a:rPr lang="cs-CZ" altLang="cs-CZ"/>
              <a:t>Nepřijetí skupinového názoru povede k nejrůznějším následkům (duševní porucha, drogová závislost, vyloučení z komunity…)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Manipulace v médiích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Řada taktik používaná zájmovými skupinami s dostatečným vlivem na média k prosazení vlastních cílů</a:t>
            </a:r>
          </a:p>
          <a:p>
            <a:pPr>
              <a:lnSpc>
                <a:spcPct val="90000"/>
              </a:lnSpc>
            </a:pP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/>
              <a:t>Útoky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Vytvoření „slaměného panáka“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Argumentace „ad hominem“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ale i </a:t>
            </a:r>
            <a:r>
              <a:rPr lang="cs-CZ" altLang="cs-CZ" sz="2000" i="1"/>
              <a:t>hledání obětního beránka</a:t>
            </a:r>
            <a:r>
              <a:rPr lang="cs-CZ" altLang="cs-CZ" sz="2000"/>
              <a:t> či </a:t>
            </a:r>
            <a:r>
              <a:rPr lang="cs-CZ" altLang="cs-CZ" sz="2000" i="1"/>
              <a:t>démonizace</a:t>
            </a:r>
          </a:p>
          <a:p>
            <a:pPr lvl="2">
              <a:lnSpc>
                <a:spcPct val="90000"/>
              </a:lnSpc>
            </a:pPr>
            <a:r>
              <a:rPr lang="cs-CZ" altLang="cs-CZ" sz="1800" i="1"/>
              <a:t>Př. „Židovské spiknutí – Německo před WWII“)</a:t>
            </a:r>
          </a:p>
          <a:p>
            <a:pPr lvl="1"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200"/>
              <a:t>Odvrácení pozornosti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Př. Film Vrtěti psem</a:t>
            </a:r>
          </a:p>
          <a:p>
            <a:pPr lvl="2">
              <a:lnSpc>
                <a:spcPct val="90000"/>
              </a:lnSpc>
            </a:pPr>
            <a:r>
              <a:rPr lang="cs-CZ" altLang="cs-CZ" sz="1800">
                <a:hlinkClick r:id="rId3"/>
              </a:rPr>
              <a:t>http://www.fdb.cz/filmy/25503-vrteti-psem-wag-the-dog.html</a:t>
            </a:r>
            <a:endParaRPr lang="cs-CZ" altLang="cs-CZ" sz="1800"/>
          </a:p>
          <a:p>
            <a:pPr lvl="1">
              <a:lnSpc>
                <a:spcPct val="90000"/>
              </a:lnSpc>
            </a:pPr>
            <a:r>
              <a:rPr lang="cs-CZ" altLang="cs-CZ" sz="2000"/>
              <a:t>Často také odkazy na </a:t>
            </a:r>
            <a:r>
              <a:rPr lang="cs-CZ" altLang="cs-CZ" sz="2000" i="1"/>
              <a:t>národní hrdost</a:t>
            </a:r>
            <a:r>
              <a:rPr lang="cs-CZ" altLang="cs-CZ" sz="2000"/>
              <a:t> nebo </a:t>
            </a:r>
            <a:r>
              <a:rPr lang="cs-CZ" altLang="cs-CZ" sz="2000" i="1"/>
              <a:t>patriotismus.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Úvod (pokračování)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051925" cy="4760913"/>
          </a:xfrm>
        </p:spPr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 sz="2700"/>
              <a:t>Zahrnuje postupy, kterými </a:t>
            </a:r>
            <a:r>
              <a:rPr lang="cs-CZ" altLang="cs-CZ" sz="2700" b="1"/>
              <a:t>jedinec ovlivňuje</a:t>
            </a:r>
            <a:r>
              <a:rPr lang="cs-CZ" altLang="cs-CZ" sz="2700"/>
              <a:t> postoje a chování druhých</a:t>
            </a:r>
          </a:p>
          <a:p>
            <a:pPr lvl="1">
              <a:lnSpc>
                <a:spcPct val="106000"/>
              </a:lnSpc>
            </a:pPr>
            <a:r>
              <a:rPr lang="cs-CZ" altLang="cs-CZ" sz="2200" i="1"/>
              <a:t>persuaze, kladení požadavků, uplatňování autority</a:t>
            </a:r>
          </a:p>
          <a:p>
            <a:pPr>
              <a:lnSpc>
                <a:spcPct val="106000"/>
              </a:lnSpc>
            </a:pPr>
            <a:r>
              <a:rPr lang="cs-CZ" altLang="cs-CZ" sz="2700"/>
              <a:t>Zahrnuje i procesy, kterými </a:t>
            </a:r>
            <a:r>
              <a:rPr lang="cs-CZ" altLang="cs-CZ" sz="2700" b="1"/>
              <a:t>jedince ovlivňuje skupina</a:t>
            </a:r>
            <a:r>
              <a:rPr lang="cs-CZ" altLang="cs-CZ" sz="2700"/>
              <a:t> a společnost</a:t>
            </a:r>
          </a:p>
          <a:p>
            <a:pPr lvl="1">
              <a:lnSpc>
                <a:spcPct val="106000"/>
              </a:lnSpc>
            </a:pPr>
            <a:r>
              <a:rPr lang="cs-CZ" altLang="cs-CZ" sz="2200" i="1"/>
              <a:t>konformita k normám (skupinovým, společenským)</a:t>
            </a:r>
          </a:p>
          <a:p>
            <a:pPr>
              <a:lnSpc>
                <a:spcPct val="106000"/>
              </a:lnSpc>
            </a:pPr>
            <a:endParaRPr lang="cs-CZ" altLang="cs-CZ" sz="2700"/>
          </a:p>
          <a:p>
            <a:pPr>
              <a:lnSpc>
                <a:spcPct val="106000"/>
              </a:lnSpc>
            </a:pPr>
            <a:r>
              <a:rPr lang="cs-CZ" altLang="cs-CZ" sz="2700"/>
              <a:t>Jedná se vlivy působící v běžném každodenním životě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Psychologie davu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9736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i="1"/>
              <a:t>Dav</a:t>
            </a:r>
            <a:r>
              <a:rPr lang="en-GB" altLang="cs-CZ" sz="2700" i="1"/>
              <a:t> - shluk lidí kolem ohniska společné pozornosti (Young, 1976)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 i="1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1. charakteristika davu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2. dynamika chování v davu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3. teorie davového chování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4. fenomén nepomáhajícího davu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Atributy davu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053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mnoho lidí v malém prostoru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bezprostřední kontakt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podobnost v emocích (pocitech, potřebách, motivech)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podobné reakce na stejné podněty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nevládnou normy, ale pocity a emoce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deindividualizace (anonymita), imitace chování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Základní typy davu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159875" cy="4849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shluk:</a:t>
            </a:r>
            <a:r>
              <a:rPr lang="en-GB" altLang="cs-CZ" sz="2400"/>
              <a:t> neorganizovaná masa lidí s nejasným záměrem a očekáváním, vzniká náhodně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publikum:</a:t>
            </a:r>
            <a:r>
              <a:rPr lang="en-GB" altLang="cs-CZ" sz="2400"/>
              <a:t> jistý záměr a očekávání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agresivní dav:</a:t>
            </a:r>
            <a:r>
              <a:rPr lang="en-GB" altLang="cs-CZ" sz="2400"/>
              <a:t> dav produkující násilí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lynčující:</a:t>
            </a:r>
            <a:r>
              <a:rPr lang="en-GB" altLang="cs-CZ" sz="2300"/>
              <a:t> agrese proti jednotlivci („spravedlnost“)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terorizující:</a:t>
            </a:r>
            <a:r>
              <a:rPr lang="en-GB" altLang="cs-CZ" sz="2300"/>
              <a:t> agrese proti větší skupině lidí, není tak aktivní jako lynčující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rebelující:</a:t>
            </a:r>
            <a:r>
              <a:rPr lang="en-GB" altLang="cs-CZ" sz="2300"/>
              <a:t> mění se v organizaci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únikový dav: </a:t>
            </a:r>
            <a:r>
              <a:rPr lang="en-GB" altLang="cs-CZ" sz="2400"/>
              <a:t>uplatňuje se „panika“ (stav sugesce, snížení vědomí, výrazné emoce – strach, úzkost)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akvizitivní dav </a:t>
            </a:r>
            <a:r>
              <a:rPr lang="en-GB" altLang="cs-CZ" sz="2400"/>
              <a:t>(„rabující“): snaha něco získat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expresivní dav</a:t>
            </a:r>
            <a:r>
              <a:rPr lang="en-GB" altLang="cs-CZ" sz="2400"/>
              <a:t> („afektivní“): vyjadřuje něco navenek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4800"/>
            <a:ext cx="9077325" cy="126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Psychologické charakteristiky davu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990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deindividualizace: snížení osobní identity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„snížení intelektu“ (zúžení vědomí)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„zvýšené vášně“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„akceschopnost“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Dynamika davu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990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základními faktory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sugesce: </a:t>
            </a:r>
            <a:r>
              <a:rPr lang="en-GB" altLang="cs-CZ" i="1"/>
              <a:t>snížené vědomí, zvýšené emoce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nápodoba: </a:t>
            </a:r>
            <a:r>
              <a:rPr lang="en-GB" altLang="cs-CZ" i="1"/>
              <a:t>přebírání vzorců chování bez vnitřního ztotožnění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psychická nákaza: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zúžené vědomí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zúžená pozornost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sugesce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nápodoba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Teorie davu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849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kolektivní mysli</a:t>
            </a:r>
            <a:r>
              <a:rPr lang="en-GB" altLang="cs-CZ" sz="2200"/>
              <a:t> - G. le Bon (1895): v davu se projevují instinkty, vášně (nekontrolované emoce jako hněv, impulsivita, intolerance, živelnost, fanatismus)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psychoanalytická teorie</a:t>
            </a:r>
            <a:r>
              <a:rPr lang="en-GB" altLang="cs-CZ" sz="2200"/>
              <a:t> - id je ovládáno silnými vůdci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aktuální normy</a:t>
            </a:r>
            <a:r>
              <a:rPr lang="en-GB" altLang="cs-CZ" sz="2200"/>
              <a:t> (Turner, Kilian 1972): 3 základní procesy: a) nákaza, b) shovívavost (postojů, chování – sjednocení), c) aktuální norma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sčítajících se hodnot</a:t>
            </a:r>
            <a:r>
              <a:rPr lang="en-GB" altLang="cs-CZ" sz="2200"/>
              <a:t> (Smelser, 1963): a) strukturovaná vodivost, b) strukturované napětí, c) všeobecné přesvědčení (sugesce), d) náhlá událost, e) mobilizace (pohotovost pro určitý druh chování), f) cesta ke kontrole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57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Pozitivní účinky davu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5738" cy="4997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Léčivé účinky davu: pocit sounáležitosti (sport, koncerty, náboženská setkání atd.)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57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Nepomáhající dav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159875" cy="47640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poskytnutí pomoci předpokládá: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1. povšimnout si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2. správná interpretace</a:t>
            </a:r>
          </a:p>
          <a:p>
            <a:pPr lvl="1">
              <a:lnSpc>
                <a:spcPct val="95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i="1"/>
              <a:t>„bystander effect“</a:t>
            </a:r>
            <a:r>
              <a:rPr lang="en-GB" altLang="cs-CZ" b="1"/>
              <a:t> (efekt diváka) </a:t>
            </a:r>
            <a:r>
              <a:rPr lang="en-GB" altLang="cs-CZ"/>
              <a:t>– Lattané, Darley : čím více lidí, tím menší pravděpodobnost pomoci druhých lidí</a:t>
            </a:r>
          </a:p>
          <a:p>
            <a:pPr lvl="1">
              <a:lnSpc>
                <a:spcPct val="95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i="1"/>
              <a:t>„pluralistic ignorance“</a:t>
            </a:r>
            <a:r>
              <a:rPr lang="en-GB" altLang="cs-CZ" i="1"/>
              <a:t> -</a:t>
            </a:r>
            <a:r>
              <a:rPr lang="en-GB" altLang="cs-CZ"/>
              <a:t> znásobený nezájem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3. převzetí odpovědnosti</a:t>
            </a:r>
            <a:r>
              <a:rPr lang="en-GB" altLang="cs-CZ"/>
              <a:t> (diffusion of responsibility, confusion of responsibility),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4. rozhodnutí jak pomoci</a:t>
            </a:r>
            <a:r>
              <a:rPr lang="en-GB" altLang="cs-CZ"/>
              <a:t> (audience inhibition)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sociálního vlivu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5837" cy="5133975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cs-CZ" altLang="cs-CZ" sz="2000" b="1"/>
              <a:t>konformita - </a:t>
            </a:r>
            <a:r>
              <a:rPr lang="cs-CZ" altLang="cs-CZ" sz="2000"/>
              <a:t> změna, přesvědčení či chování, která má za cíl sjednocení se skupinovým názorem </a:t>
            </a:r>
            <a:r>
              <a:rPr lang="cs-CZ" altLang="cs-CZ" sz="2000" i="1"/>
              <a:t>(většinou nepřímý vliv)</a:t>
            </a:r>
          </a:p>
          <a:p>
            <a:pPr>
              <a:lnSpc>
                <a:spcPct val="96000"/>
              </a:lnSpc>
            </a:pPr>
            <a:endParaRPr lang="cs-CZ" altLang="cs-CZ" sz="2000" b="1"/>
          </a:p>
          <a:p>
            <a:pPr>
              <a:lnSpc>
                <a:spcPct val="96000"/>
              </a:lnSpc>
            </a:pPr>
            <a:r>
              <a:rPr lang="cs-CZ" altLang="cs-CZ" sz="2000" b="1"/>
              <a:t>vstřícnost, ochota vyhovět - </a:t>
            </a:r>
            <a:r>
              <a:rPr lang="cs-CZ" altLang="cs-CZ" sz="2000"/>
              <a:t> udělám, co se mi řekne</a:t>
            </a:r>
            <a:r>
              <a:rPr lang="cs-CZ" altLang="cs-CZ" sz="2000" b="1"/>
              <a:t> </a:t>
            </a:r>
            <a:r>
              <a:rPr lang="cs-CZ" altLang="cs-CZ" sz="2000"/>
              <a:t>;)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poslušnost</a:t>
            </a:r>
            <a:r>
              <a:rPr lang="cs-CZ" altLang="cs-CZ" sz="2000"/>
              <a:t> – udělám, co mi řekne autorita; často jde proti vnitřnímu přesvědčení (př. změna chování, která není provázena postojovou změnou; </a:t>
            </a:r>
            <a:r>
              <a:rPr lang="cs-CZ" altLang="cs-CZ" sz="2000" i="1"/>
              <a:t>přímý vliv</a:t>
            </a:r>
            <a:r>
              <a:rPr lang="cs-CZ" altLang="cs-CZ" sz="2000"/>
              <a:t>)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konverze</a:t>
            </a:r>
            <a:r>
              <a:rPr lang="cs-CZ" altLang="cs-CZ" sz="2000"/>
              <a:t> – změna, která mění vnitřní přesvědčení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vliv minority</a:t>
            </a:r>
            <a:r>
              <a:rPr lang="cs-CZ" altLang="cs-CZ" sz="2000"/>
              <a:t> – procesy, kterými malá nebo málo vlivná skupina mění postoje majority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Klasické výzkumy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 err="1"/>
              <a:t>Milgram</a:t>
            </a:r>
            <a:r>
              <a:rPr lang="cs-CZ" altLang="cs-CZ" dirty="0"/>
              <a:t> (1963, 1974)</a:t>
            </a:r>
          </a:p>
          <a:p>
            <a:r>
              <a:rPr lang="cs-CZ" altLang="cs-CZ" dirty="0" err="1"/>
              <a:t>Asch</a:t>
            </a:r>
            <a:r>
              <a:rPr lang="cs-CZ" altLang="cs-CZ" dirty="0"/>
              <a:t> (1955)</a:t>
            </a:r>
          </a:p>
          <a:p>
            <a:r>
              <a:rPr lang="cs-CZ" altLang="cs-CZ" dirty="0" err="1"/>
              <a:t>Moscovici</a:t>
            </a:r>
            <a:endParaRPr lang="cs-CZ" altLang="cs-CZ" dirty="0"/>
          </a:p>
          <a:p>
            <a:r>
              <a:rPr lang="cs-CZ" altLang="cs-CZ" dirty="0" err="1"/>
              <a:t>Zimbardo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Oblíbené, citované, často součástí představy o sociální psychologii jako takové</a:t>
            </a:r>
          </a:p>
          <a:p>
            <a:pPr lvl="1"/>
            <a:r>
              <a:rPr lang="cs-CZ" altLang="cs-CZ" dirty="0">
                <a:hlinkClick r:id="rId3"/>
              </a:rPr>
              <a:t>https://www.csfd.cz/film/39655-experiment/prehled/</a:t>
            </a:r>
          </a:p>
          <a:p>
            <a:pPr lvl="1"/>
            <a:r>
              <a:rPr lang="cs-CZ" altLang="cs-CZ" dirty="0">
                <a:hlinkClick r:id="rId3"/>
              </a:rPr>
              <a:t>https://www.csfd.cz/film/778726-my-jsme-vlna/prehled/</a:t>
            </a:r>
            <a:endParaRPr lang="cs-CZ" altLang="cs-CZ" dirty="0"/>
          </a:p>
          <a:p>
            <a:pPr lvl="1"/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Milgramova studie poslušnosti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835525" cy="4027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role „učitele“v „pedagogickém experimentu“ 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„elektrické šoky“ za chybnou odpověď, vždy o 15V vyšší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	(od 15 do 450V - „nebezpečně vysoký šok“)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při každém šoku „žák“ prostestuje a nokonec odmítá odpovídat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opakovaná instrukce „experiment vyžaduje, abyste pokračoval“</a:t>
            </a: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184775" y="1979613"/>
          <a:ext cx="4535488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Chart" r:id="rId4" imgW="4105593" imgH="2895822" progId="MSGraph.Chart.8">
                  <p:embed/>
                </p:oleObj>
              </mc:Choice>
              <mc:Fallback>
                <p:oleObj name="Chart" r:id="rId4" imgW="4105593" imgH="2895822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979613"/>
                        <a:ext cx="4535488" cy="3198812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223963" y="5940425"/>
            <a:ext cx="475297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65% procent pokračovalo až do konce, když je „žák“ jen slyšet, 65% odmítlo, když byl i vidět</a:t>
            </a:r>
          </a:p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na telefonické naléhání reaguje jen 20,5%</a:t>
            </a:r>
          </a:p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když byl přítomen i druhý „vyučující“, šlo do konce 95%; když jeden odmítl pokračovat, jen 10% pak samo pokračovalo do konce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792163" y="58674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4991100"/>
            <a:ext cx="2024062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76C9089-DD9A-C440-A586-153CC660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Milgram</a:t>
            </a:r>
            <a:r>
              <a:rPr lang="cs-CZ" dirty="0"/>
              <a:t> - replikace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6D2A8F2-307B-3543-AD66-B2DAC554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Potvrzují výsledky</a:t>
            </a:r>
          </a:p>
          <a:p>
            <a:pPr lvl="1"/>
            <a:r>
              <a:rPr lang="cs-CZ" dirty="0">
                <a:hlinkClick r:id="rId2"/>
              </a:rPr>
              <a:t>Doliński</a:t>
            </a:r>
            <a:r>
              <a:rPr lang="cs-CZ" dirty="0"/>
              <a:t> a kol. (2015) – (SWPS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, Polsko)  </a:t>
            </a:r>
            <a:r>
              <a:rPr lang="cs-CZ" b="1" dirty="0">
                <a:hlinkClick r:id="rId3"/>
              </a:rPr>
              <a:t>Would You Deliver an Electric Shock in 2015? Obedience in the Experimental Paradigm Developed by Stanley Milgram in the 50 Years Following the Original Studies</a:t>
            </a:r>
            <a:endParaRPr lang="cs-CZ" b="1" dirty="0"/>
          </a:p>
          <a:p>
            <a:pPr lvl="1"/>
            <a:r>
              <a:rPr lang="cs-CZ" dirty="0"/>
              <a:t>Burger a kol. (2005)(Santa Clara, USA) </a:t>
            </a:r>
            <a:r>
              <a:rPr lang="cs-CZ" dirty="0">
                <a:hlinkClick r:id="rId4"/>
              </a:rPr>
              <a:t>http://www.apa.org/monitor/2009/03/milgram.aspx</a:t>
            </a:r>
            <a:r>
              <a:rPr lang="cs-CZ" dirty="0"/>
              <a:t> </a:t>
            </a: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044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Aschova studie konformity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454525" cy="4994275"/>
          </a:xfrm>
        </p:spPr>
        <p:txBody>
          <a:bodyPr/>
          <a:lstStyle/>
          <a:p>
            <a:r>
              <a:rPr lang="cs-CZ" altLang="cs-CZ" sz="2200">
                <a:latin typeface="Arial" panose="020B0604020202020204" pitchFamily="34" charset="0"/>
              </a:rPr>
              <a:t>„jednoduchý percepční experiment“ 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která čára je nejblíž standardu X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spolupracovníci mezi respondenty; 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75% odpovídá se skupinou špatně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procento roste s velikostí skupiny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5976938" y="2195513"/>
            <a:ext cx="3559175" cy="1712912"/>
            <a:chOff x="1008" y="2208"/>
            <a:chExt cx="3648" cy="144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008" y="2208"/>
              <a:ext cx="1680" cy="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cs-CZ" sz="2400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976" y="2208"/>
              <a:ext cx="1680" cy="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1371" y="2496"/>
              <a:ext cx="0" cy="7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851" y="2544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2331" y="2640"/>
              <a:ext cx="0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3816" y="2592"/>
              <a:ext cx="0" cy="6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1171" y="3264"/>
              <a:ext cx="40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649" y="3264"/>
              <a:ext cx="40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131" y="3264"/>
              <a:ext cx="40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3618" y="3264"/>
              <a:ext cx="40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X</a:t>
              </a:r>
            </a:p>
          </p:txBody>
        </p:sp>
      </p:grpSp>
      <p:graphicFrame>
        <p:nvGraphicFramePr>
          <p:cNvPr id="35855" name="Object 15"/>
          <p:cNvGraphicFramePr>
            <a:graphicFrameLocks noGrp="1" noChangeAspect="1"/>
          </p:cNvGraphicFramePr>
          <p:nvPr>
            <p:ph sz="half" idx="2"/>
          </p:nvPr>
        </p:nvGraphicFramePr>
        <p:xfrm>
          <a:off x="5400675" y="4284663"/>
          <a:ext cx="42275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6" name="Chart" r:id="rId4" imgW="6105712" imgH="3600450" progId="MSGraph.Chart.8">
                  <p:embed followColorScheme="full"/>
                </p:oleObj>
              </mc:Choice>
              <mc:Fallback>
                <p:oleObj name="Chart" r:id="rId4" imgW="6105712" imgH="3600450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284663"/>
                        <a:ext cx="4227513" cy="2492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740400"/>
            <a:ext cx="3024187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Moscoviciho studie vlivu minority na skupinový názor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/>
              <a:t>mírná modifikace Aschova výzkumu; spolupracovníci vystupují jako konzistentní menšina</a:t>
            </a:r>
          </a:p>
          <a:p>
            <a:pPr>
              <a:lnSpc>
                <a:spcPct val="106000"/>
              </a:lnSpc>
            </a:pPr>
            <a:r>
              <a:rPr lang="cs-CZ" altLang="cs-CZ"/>
              <a:t>mají vliv protože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narušují většinový názor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přitahují pozornost na sebe jako objekt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přitahují pozornost k alternativnímu řešení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vyřešení problému vyžaduje konsenzus</a:t>
            </a:r>
          </a:p>
          <a:p>
            <a:pPr>
              <a:lnSpc>
                <a:spcPct val="106000"/>
              </a:lnSpc>
            </a:pPr>
            <a:r>
              <a:rPr lang="cs-CZ" altLang="cs-CZ"/>
              <a:t>nutí respondenty „přemýšlet dvakrát“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nky">
  <a:themeElements>
    <a:clrScheme name="Linky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</TotalTime>
  <Words>2324</Words>
  <Application>Microsoft Macintosh PowerPoint</Application>
  <PresentationFormat>Vlastní</PresentationFormat>
  <Paragraphs>306</Paragraphs>
  <Slides>37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Garamond</vt:lpstr>
      <vt:lpstr>Times New Roman</vt:lpstr>
      <vt:lpstr>Verdana</vt:lpstr>
      <vt:lpstr>Wingdings</vt:lpstr>
      <vt:lpstr>Linky</vt:lpstr>
      <vt:lpstr>Chart</vt:lpstr>
      <vt:lpstr>Sociální psychologie</vt:lpstr>
      <vt:lpstr>Opakování</vt:lpstr>
      <vt:lpstr>Úvod (pokračování)</vt:lpstr>
      <vt:lpstr>Typy sociálního vlivu</vt:lpstr>
      <vt:lpstr>Klasické výzkumy</vt:lpstr>
      <vt:lpstr>Milgramova studie poslušnosti</vt:lpstr>
      <vt:lpstr>Milgram - replikace</vt:lpstr>
      <vt:lpstr>Aschova studie konformity</vt:lpstr>
      <vt:lpstr>Moscoviciho studie vlivu minority na skupinový názor</vt:lpstr>
      <vt:lpstr>Asch - replikace</vt:lpstr>
      <vt:lpstr>Zimbardův vězeňský experiment</vt:lpstr>
      <vt:lpstr>Teorie sociálního srovnávání (Festinger, 1950, 1954)</vt:lpstr>
      <vt:lpstr>Konformita – kdy a proč podléháme</vt:lpstr>
      <vt:lpstr>Vstřícnost, ochota vyhovět (compliance)</vt:lpstr>
      <vt:lpstr>Poslušnost ve vztahu k autoritě</vt:lpstr>
      <vt:lpstr>Skupinové myšlení (groupthink)</vt:lpstr>
      <vt:lpstr>Symptomy skupinového myšlení</vt:lpstr>
      <vt:lpstr>Dynamika skupinového myšlení</vt:lpstr>
      <vt:lpstr>Příklady skupinového myšlení a jejich dopadů (Janis)</vt:lpstr>
      <vt:lpstr>Příklady (2)</vt:lpstr>
      <vt:lpstr>Skupinové myšlení a mediální tlak</vt:lpstr>
      <vt:lpstr>Skupinové myšlení - prevence</vt:lpstr>
      <vt:lpstr>Manipulace, manipulativní taktiky</vt:lpstr>
      <vt:lpstr>Příklady – v blízkých vztazích</vt:lpstr>
      <vt:lpstr>Prezentace aplikace PowerPoint</vt:lpstr>
      <vt:lpstr>Prezentace aplikace PowerPoint</vt:lpstr>
      <vt:lpstr>Manipulativní taktiky v sociálních skupinách</vt:lpstr>
      <vt:lpstr>Prezentace aplikace PowerPoint</vt:lpstr>
      <vt:lpstr>Manipulace v médiích</vt:lpstr>
      <vt:lpstr>Psychologie davu</vt:lpstr>
      <vt:lpstr>Atributy davu</vt:lpstr>
      <vt:lpstr>Základní typy davu</vt:lpstr>
      <vt:lpstr>Psychologické charakteristiky davu</vt:lpstr>
      <vt:lpstr>Dynamika davu</vt:lpstr>
      <vt:lpstr>Teorie davu</vt:lpstr>
      <vt:lpstr>Pozitivní účinky davu</vt:lpstr>
      <vt:lpstr>Nepomáhající dav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sociální psychologie</dc:title>
  <dc:creator>Mares</dc:creator>
  <cp:lastModifiedBy>Jan Mareš</cp:lastModifiedBy>
  <cp:revision>41</cp:revision>
  <dcterms:modified xsi:type="dcterms:W3CDTF">2021-04-16T15:58:45Z</dcterms:modified>
</cp:coreProperties>
</file>