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080625" cy="7559675"/>
  <p:notesSz cx="7556500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1pPr>
    <a:lvl2pPr marL="430213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2pPr>
    <a:lvl3pPr marL="646113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3pPr>
    <a:lvl4pPr marL="862013" indent="-214313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4pPr>
    <a:lvl5pPr marL="1077913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Tahom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46"/>
  </p:normalViewPr>
  <p:slideViewPr>
    <p:cSldViewPr>
      <p:cViewPr varScale="1">
        <p:scale>
          <a:sx n="76" d="100"/>
          <a:sy n="76" d="100"/>
        </p:scale>
        <p:origin x="2216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</a:pPr>
            <a:endParaRPr lang="cs-CZ" altLang="cs-CZ"/>
          </a:p>
        </p:txBody>
      </p:sp>
      <p:sp>
        <p:nvSpPr>
          <p:cNvPr id="1024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29187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8400" y="5086350"/>
            <a:ext cx="5221288" cy="4105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912760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243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662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737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73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780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528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2362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95000"/>
              </a:lnSpc>
              <a:spcBef>
                <a:spcPct val="0"/>
              </a:spcBef>
              <a:buSzPct val="45000"/>
              <a:buFont typeface="StarSymbol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body"/>
          </p:nvPr>
        </p:nvSpPr>
        <p:spPr>
          <a:xfrm>
            <a:off x="1168400" y="5086350"/>
            <a:ext cx="5222875" cy="4108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74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1275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8400" y="5086350"/>
            <a:ext cx="5222875" cy="4017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188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1275" y="1027113"/>
            <a:ext cx="493395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68400" y="5086350"/>
            <a:ext cx="5222875" cy="4017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249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0B1FFF-C8A2-4266-8103-18E5B551A047}" type="datetimeFigureOut">
              <a:rPr lang="en-US"/>
              <a:pPr>
                <a:defRPr/>
              </a:pPr>
              <a:t>4/16/21</a:t>
            </a:fld>
            <a:endParaRPr lang="en-US" dirty="0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53731C-EF21-4680-8486-8C6595A611C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306144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173D2-52E7-47C9-81BB-8017647F521C}" type="datetimeFigureOut">
              <a:rPr lang="en-US"/>
              <a:pPr>
                <a:defRPr/>
              </a:pPr>
              <a:t>4/16/21</a:t>
            </a:fld>
            <a:endParaRPr lang="en-US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226FE-97E5-4815-AE6E-665253BA730D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7392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35D6E-006E-433D-A1DD-D18D6CDD5DD1}" type="datetimeFigureOut">
              <a:rPr lang="en-US"/>
              <a:pPr>
                <a:defRPr/>
              </a:pPr>
              <a:t>4/16/21</a:t>
            </a:fld>
            <a:endParaRPr lang="en-US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F5BDB-A960-43F9-A738-CC69ED6D522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811259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1363" y="503238"/>
            <a:ext cx="8605837" cy="136683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834503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2D03E-5375-485D-BE42-EE8E3D152BE1}" type="datetimeFigureOut">
              <a:rPr lang="en-US"/>
              <a:pPr>
                <a:defRPr/>
              </a:pPr>
              <a:t>4/16/21</a:t>
            </a:fld>
            <a:endParaRPr lang="en-US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D38F9-0AB6-464E-80C7-908562BD17B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3352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0A85-3414-4558-B52B-AAC841BDBA8B}" type="datetimeFigureOut">
              <a:rPr lang="en-US"/>
              <a:pPr>
                <a:defRPr/>
              </a:pPr>
              <a:t>4/16/21</a:t>
            </a:fld>
            <a:endParaRPr lang="en-US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/>
            </a:lvl1pPr>
          </a:lstStyle>
          <a:p>
            <a:pPr>
              <a:defRPr/>
            </a:pPr>
            <a:fld id="{FBE0D0D1-B2C8-42BF-9AE0-A14683E369B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14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822077-569D-45C9-BE83-F8BFA41145FF}" type="datetimeFigureOut">
              <a:rPr lang="en-US"/>
              <a:pPr>
                <a:defRPr/>
              </a:pPr>
              <a:t>4/16/21</a:t>
            </a:fld>
            <a:endParaRPr lang="en-US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341EA-BD70-43D6-A7EA-E56BCD2C06B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4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11BE359-C7C3-4B1E-8B2B-9CBF4DAED772}" type="datetimeFigureOut">
              <a:rPr lang="en-US"/>
              <a:pPr>
                <a:defRPr/>
              </a:pPr>
              <a:t>4/16/21</a:t>
            </a:fld>
            <a:endParaRPr lang="en-US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D125D-2C9B-4ECB-962C-883F5D7F2512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5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1B195-DF8B-48FC-8472-F6D40D832F45}" type="datetimeFigureOut">
              <a:rPr lang="en-US"/>
              <a:pPr>
                <a:defRPr/>
              </a:pPr>
              <a:t>4/16/21</a:t>
            </a:fld>
            <a:endParaRPr lang="en-US" dirty="0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89F4E-F366-4FE7-B2FC-EE9E8AFB6825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6577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9DE11-95FE-47E2-BCDA-93384698416E}" type="datetimeFigureOut">
              <a:rPr lang="en-US"/>
              <a:pPr>
                <a:defRPr/>
              </a:pPr>
              <a:t>4/16/21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8554DFD-048C-47EC-978F-0F995EC2B4F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0057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39E19-617C-4A35-A814-F6AD9C048D39}" type="datetimeFigureOut">
              <a:rPr lang="en-US"/>
              <a:pPr>
                <a:defRPr/>
              </a:pPr>
              <a:t>4/16/21</a:t>
            </a:fld>
            <a:endParaRPr lang="en-US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5205-8EDC-4C03-8B63-88BC8D6EECE3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1975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ACA2B3-764A-4EFD-B421-6B03A1344DC9}" type="datetimeFigureOut">
              <a:rPr lang="en-US"/>
              <a:pPr>
                <a:defRPr/>
              </a:pPr>
              <a:t>4/16/21</a:t>
            </a:fld>
            <a:endParaRPr lang="en-US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/>
          <a:lstStyle>
            <a:lvl1pPr>
              <a:defRPr sz="3100"/>
            </a:lvl1pPr>
          </a:lstStyle>
          <a:p>
            <a:pPr>
              <a:defRPr/>
            </a:pPr>
            <a:fld id="{604BB0FF-1444-4BBF-9526-79BDAAA81876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06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 kumimoji="0" sz="1500">
                <a:solidFill>
                  <a:schemeClr val="tx2"/>
                </a:solidFill>
                <a:latin typeface="Arial" charset="0"/>
                <a:cs typeface="Tahoma" charset="0"/>
              </a:defRPr>
            </a:lvl1pPr>
          </a:lstStyle>
          <a:p>
            <a:pPr>
              <a:defRPr/>
            </a:pPr>
            <a:fld id="{B7A3D42D-DE28-4BAD-B336-351DA2C9EA46}" type="datetimeFigureOut">
              <a:rPr lang="en-US"/>
              <a:pPr>
                <a:defRPr/>
              </a:pPr>
              <a:t>4/16/21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 kumimoji="0" sz="1500">
                <a:solidFill>
                  <a:schemeClr val="tx2"/>
                </a:solidFill>
                <a:latin typeface="Arial" charset="0"/>
                <a:cs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lnSpc>
                <a:spcPct val="95000"/>
              </a:lnSpc>
              <a:buClr>
                <a:srgbClr val="000000"/>
              </a:buClr>
              <a:buSzPct val="45000"/>
              <a:buFont typeface="StarSymbol" charset="0"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190F2C5-58BC-419F-95E3-35919D25F26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2" r:id="rId2"/>
    <p:sldLayoutId id="2147483727" r:id="rId3"/>
    <p:sldLayoutId id="2147483728" r:id="rId4"/>
    <p:sldLayoutId id="2147483729" r:id="rId5"/>
    <p:sldLayoutId id="2147483723" r:id="rId6"/>
    <p:sldLayoutId id="2147483730" r:id="rId7"/>
    <p:sldLayoutId id="2147483724" r:id="rId8"/>
    <p:sldLayoutId id="2147483731" r:id="rId9"/>
    <p:sldLayoutId id="2147483725" r:id="rId10"/>
    <p:sldLayoutId id="2147483732" r:id="rId11"/>
    <p:sldLayoutId id="214748373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anose="020B0602020104020603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zpravy.aktualne.cz/regiony/vysocina/ve-skole-ve-zdaru-nad-sazavou-je-policie-setri-nasilny-cin/r~29bf0198537611e4b6ba002590604f2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3500" y="5641975"/>
            <a:ext cx="7140575" cy="825500"/>
          </a:xfrm>
        </p:spPr>
        <p:txBody>
          <a:bodyPr>
            <a:spAutoFit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4800" dirty="0"/>
              <a:t>Sociální psychologie</a:t>
            </a:r>
            <a:endParaRPr lang="en-GB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838950"/>
            <a:ext cx="7392988" cy="415925"/>
          </a:xfrm>
          <a:noFill/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Font typeface="StarSymbol" charset="0"/>
              <a:buNone/>
              <a:tabLst>
                <a:tab pos="214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/>
              <a:t>Psychologie davu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9F482-B86C-E344-B7DA-607B6BCAD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 škole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B7CD4B-4920-CB43-8D72-488F08E2A0C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znalost skupinové dynamiky a davového chování podmínkou přípravy krizových plánů školy (kdo, co, kdy, kde)</a:t>
            </a:r>
          </a:p>
          <a:p>
            <a:pPr lvl="1"/>
            <a:r>
              <a:rPr lang="cs-CZ" dirty="0">
                <a:hlinkClick r:id="rId2"/>
              </a:rPr>
              <a:t>https://zpravy.aktualne.cz/regiony/vysocina/ve-skole-ve-zdaru-nad-sazavou-je-policie-setri-nasilny-cin</a:t>
            </a:r>
            <a:r>
              <a:rPr lang="cs-CZ">
                <a:hlinkClick r:id="rId2"/>
              </a:rPr>
              <a:t>/r~29bf0198537611e4b6ba002590604f2e/</a:t>
            </a:r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507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/>
              <a:t>Psychologie davu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9720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cs-CZ" i="1" dirty="0" err="1"/>
              <a:t>Dav</a:t>
            </a:r>
            <a:r>
              <a:rPr lang="en-GB" altLang="cs-CZ" i="1" dirty="0"/>
              <a:t>: </a:t>
            </a:r>
            <a:r>
              <a:rPr lang="en-GB" altLang="cs-CZ" i="1" dirty="0" err="1"/>
              <a:t>shluk</a:t>
            </a:r>
            <a:r>
              <a:rPr lang="en-GB" altLang="cs-CZ" i="1" dirty="0"/>
              <a:t> </a:t>
            </a:r>
            <a:r>
              <a:rPr lang="en-GB" altLang="cs-CZ" i="1" dirty="0" err="1"/>
              <a:t>lidí</a:t>
            </a:r>
            <a:r>
              <a:rPr lang="en-GB" altLang="cs-CZ" i="1" dirty="0"/>
              <a:t> </a:t>
            </a:r>
            <a:r>
              <a:rPr lang="en-GB" altLang="cs-CZ" i="1" dirty="0" err="1"/>
              <a:t>kolem</a:t>
            </a:r>
            <a:r>
              <a:rPr lang="en-GB" altLang="cs-CZ" i="1" dirty="0"/>
              <a:t> </a:t>
            </a:r>
            <a:r>
              <a:rPr lang="en-GB" altLang="cs-CZ" i="1" dirty="0" err="1"/>
              <a:t>ohniska</a:t>
            </a:r>
            <a:r>
              <a:rPr lang="en-GB" altLang="cs-CZ" i="1" dirty="0"/>
              <a:t> </a:t>
            </a:r>
            <a:r>
              <a:rPr lang="en-GB" altLang="cs-CZ" i="1" dirty="0" err="1"/>
              <a:t>společné</a:t>
            </a:r>
            <a:r>
              <a:rPr lang="en-GB" altLang="cs-CZ" i="1" dirty="0"/>
              <a:t> </a:t>
            </a:r>
            <a:r>
              <a:rPr lang="en-GB" altLang="cs-CZ" i="1" dirty="0" err="1"/>
              <a:t>pozornosti</a:t>
            </a:r>
            <a:r>
              <a:rPr lang="en-GB" altLang="cs-CZ" i="1" dirty="0"/>
              <a:t> (Young, 1976)</a:t>
            </a:r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altLang="cs-CZ" i="1" dirty="0"/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cs-CZ" dirty="0"/>
              <a:t>1. </a:t>
            </a:r>
            <a:r>
              <a:rPr lang="en-GB" altLang="cs-CZ" dirty="0" err="1"/>
              <a:t>charakteristika</a:t>
            </a:r>
            <a:r>
              <a:rPr lang="en-GB" altLang="cs-CZ" dirty="0"/>
              <a:t> </a:t>
            </a:r>
            <a:r>
              <a:rPr lang="en-GB" altLang="cs-CZ" dirty="0" err="1"/>
              <a:t>davu</a:t>
            </a:r>
            <a:endParaRPr lang="en-GB" altLang="cs-CZ" dirty="0"/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altLang="cs-CZ" dirty="0"/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cs-CZ" dirty="0"/>
              <a:t>2. </a:t>
            </a:r>
            <a:r>
              <a:rPr lang="en-GB" altLang="cs-CZ" dirty="0" err="1"/>
              <a:t>dynamika</a:t>
            </a:r>
            <a:r>
              <a:rPr lang="en-GB" altLang="cs-CZ" dirty="0"/>
              <a:t> </a:t>
            </a:r>
            <a:r>
              <a:rPr lang="en-GB" altLang="cs-CZ" dirty="0" err="1"/>
              <a:t>chování</a:t>
            </a:r>
            <a:r>
              <a:rPr lang="en-GB" altLang="cs-CZ" dirty="0"/>
              <a:t> v </a:t>
            </a:r>
            <a:r>
              <a:rPr lang="en-GB" altLang="cs-CZ" dirty="0" err="1"/>
              <a:t>davu</a:t>
            </a:r>
            <a:endParaRPr lang="en-GB" altLang="cs-CZ" dirty="0"/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altLang="cs-CZ" dirty="0"/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cs-CZ" dirty="0"/>
              <a:t>3. </a:t>
            </a:r>
            <a:r>
              <a:rPr lang="en-GB" altLang="cs-CZ" dirty="0" err="1"/>
              <a:t>teorie</a:t>
            </a:r>
            <a:r>
              <a:rPr lang="en-GB" altLang="cs-CZ" dirty="0"/>
              <a:t> </a:t>
            </a:r>
            <a:r>
              <a:rPr lang="en-GB" altLang="cs-CZ" dirty="0" err="1"/>
              <a:t>davového</a:t>
            </a:r>
            <a:r>
              <a:rPr lang="en-GB" altLang="cs-CZ" dirty="0"/>
              <a:t> </a:t>
            </a:r>
            <a:r>
              <a:rPr lang="en-GB" altLang="cs-CZ" dirty="0" err="1"/>
              <a:t>chování</a:t>
            </a:r>
            <a:endParaRPr lang="en-GB" altLang="cs-CZ" dirty="0"/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altLang="cs-CZ" dirty="0"/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altLang="cs-CZ" dirty="0"/>
              <a:t>4. </a:t>
            </a:r>
            <a:r>
              <a:rPr lang="en-GB" altLang="cs-CZ" dirty="0" err="1"/>
              <a:t>fenomén</a:t>
            </a:r>
            <a:r>
              <a:rPr lang="en-GB" altLang="cs-CZ" dirty="0"/>
              <a:t> </a:t>
            </a:r>
            <a:r>
              <a:rPr lang="en-GB" altLang="cs-CZ" dirty="0" err="1"/>
              <a:t>nepomáhajícího</a:t>
            </a:r>
            <a:r>
              <a:rPr lang="en-GB" altLang="cs-CZ" dirty="0"/>
              <a:t> </a:t>
            </a:r>
            <a:r>
              <a:rPr lang="en-GB" altLang="cs-CZ" dirty="0" err="1"/>
              <a:t>davu</a:t>
            </a:r>
            <a:endParaRPr lang="en-GB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/>
              <a:t>Atributy davu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67518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mnoho lidí v malém prostoru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bezprostřední kontakt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podobnost v emocích (pocitech, potřebách, motivech)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podobné reakce na stejné podněty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nevládnou normy, ale pocity a emoce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deindividualizace (anonymita), imitace chování</a:t>
            </a:r>
          </a:p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/>
              <a:t>Základní typy davu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1922463"/>
            <a:ext cx="9159875" cy="5743575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shluk:</a:t>
            </a:r>
            <a:r>
              <a:rPr lang="en-GB" altLang="cs-CZ" sz="2600"/>
              <a:t> neorganizovaná masa lidí s nejasným záměrem a očekáváním, vzniká náhodně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publikum:</a:t>
            </a:r>
            <a:r>
              <a:rPr lang="en-GB" altLang="cs-CZ" sz="2600"/>
              <a:t> jistý záměr a očekávání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agresivní dav:</a:t>
            </a:r>
            <a:r>
              <a:rPr lang="en-GB" altLang="cs-CZ" sz="2600"/>
              <a:t> dav produkující násilí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 i="1"/>
              <a:t>lynčující:</a:t>
            </a:r>
            <a:r>
              <a:rPr lang="en-GB" altLang="cs-CZ" sz="2600"/>
              <a:t> agrese proti jednotlivci („spravedlnost“)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 i="1"/>
              <a:t>terorizující:</a:t>
            </a:r>
            <a:r>
              <a:rPr lang="en-GB" altLang="cs-CZ" sz="2600"/>
              <a:t> agrese proti větší skupině lidí, není tak aktivní jako lynčující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 i="1"/>
              <a:t>rebelující:</a:t>
            </a:r>
            <a:r>
              <a:rPr lang="en-GB" altLang="cs-CZ" sz="2600"/>
              <a:t> mění se v organizaci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únikový dav: </a:t>
            </a:r>
            <a:r>
              <a:rPr lang="en-GB" altLang="cs-CZ" sz="2600"/>
              <a:t>uplatňuje se „panika“ (stav sugesce, snížení vědomí, výrazné emoce – strach, úzkost)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akvizitivní dav </a:t>
            </a:r>
            <a:r>
              <a:rPr lang="en-GB" altLang="cs-CZ" sz="2600"/>
              <a:t>(„rabující“): snaha něco získat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expresivní dav</a:t>
            </a:r>
            <a:r>
              <a:rPr lang="en-GB" altLang="cs-CZ" sz="2600"/>
              <a:t> („afektivní“): vyjadřuje něco navenek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752475"/>
            <a:ext cx="8942387" cy="869950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/>
              <a:t>Psychologické charakteristiky davu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765675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deindividualizace: snížení osobní identity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„snížení intelektu“ (zúžení vědomí)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„zvýšené vášně“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„akceschopnost“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5146" y="3347789"/>
            <a:ext cx="3555479" cy="236601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/>
              <a:t>Dynamika davu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765675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základními faktory 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sugesce: </a:t>
            </a:r>
            <a:r>
              <a:rPr lang="en-GB" altLang="cs-CZ" i="1"/>
              <a:t>snížené vědomí, zvýšené emoce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nápodoba: </a:t>
            </a:r>
            <a:r>
              <a:rPr lang="en-GB" altLang="cs-CZ" i="1"/>
              <a:t>přebírání vzorců chování bez vnitřního ztotožnění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psychická nákaza: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zúžené vědomí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zúžená pozornost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sugesce</a:t>
            </a:r>
          </a:p>
          <a:p>
            <a:pPr lvl="1"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nápodoba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55625"/>
            <a:ext cx="8609012" cy="1265238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/>
              <a:t>Teorie davu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9012" cy="4848225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teorie kolektivní mysli</a:t>
            </a:r>
            <a:r>
              <a:rPr lang="en-GB" altLang="cs-CZ" sz="2600"/>
              <a:t> - G. le Bon (1895): v davu se projevují instinkty, vášně (nekontrolované emoce jako hněv, impulsivita, intolerance, živelnost, fanatismus)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psychoanalytická teorie</a:t>
            </a:r>
            <a:r>
              <a:rPr lang="en-GB" altLang="cs-CZ" sz="2600"/>
              <a:t> - id je ovládáno silnými vůdci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teorie aktuální normy</a:t>
            </a:r>
            <a:r>
              <a:rPr lang="en-GB" altLang="cs-CZ" sz="2600"/>
              <a:t> (Turner, Kilian 1972): 3 základní procesy: a) nákaza, b) shovívavost (postojů, chování – sjednocení), c) aktuální norma</a:t>
            </a:r>
          </a:p>
          <a:p>
            <a:pPr eaLnBrk="1" hangingPunct="1">
              <a:lnSpc>
                <a:spcPct val="102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sz="2600" b="1"/>
              <a:t>teorie sčítajících se hodnot</a:t>
            </a:r>
            <a:r>
              <a:rPr lang="en-GB" altLang="cs-CZ" sz="2600"/>
              <a:t> (Smelser, 1963): a) strukturovaná vodivost, b) strukturované napětí, c) všeobecné přesvědčení (sugesce), d) náhlá událost, e) mobilizace (pohotovost pro určitý druh chování), f) cesta ke kontrole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03238"/>
            <a:ext cx="8607425" cy="1368425"/>
          </a:xfrm>
        </p:spPr>
        <p:txBody>
          <a:bodyPr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/>
              <a:t>Pozitivní účinky davu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8607425" cy="4762500"/>
          </a:xfrm>
        </p:spPr>
        <p:txBody>
          <a:bodyPr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/>
              <a:t>Léčivé účinky davu: pocit sounáležitosti (sport, koncerty, náboženská setkání atd.)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8125" y="3347789"/>
            <a:ext cx="4762500" cy="340042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741363" y="503238"/>
            <a:ext cx="8607425" cy="1368425"/>
          </a:xfrm>
        </p:spPr>
        <p:txBody>
          <a:bodyPr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cs-CZ"/>
              <a:t>Nepomáhající dav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41363" y="2101850"/>
            <a:ext cx="9159875" cy="5371298"/>
          </a:xfrm>
        </p:spPr>
        <p:txBody>
          <a:bodyPr>
            <a:spAutoFit/>
          </a:bodyPr>
          <a:lstStyle/>
          <a:p>
            <a:pPr eaLnBrk="1" hangingPunct="1">
              <a:lnSpc>
                <a:spcPct val="93000"/>
              </a:lnSpc>
              <a:buFont typeface="StarSymbo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dirty="0" err="1"/>
              <a:t>poskytnutí</a:t>
            </a:r>
            <a:r>
              <a:rPr lang="en-GB" altLang="cs-CZ" dirty="0"/>
              <a:t> </a:t>
            </a:r>
            <a:r>
              <a:rPr lang="en-GB" altLang="cs-CZ" dirty="0" err="1"/>
              <a:t>pomoci</a:t>
            </a:r>
            <a:r>
              <a:rPr lang="en-GB" altLang="cs-CZ" dirty="0"/>
              <a:t> </a:t>
            </a:r>
            <a:r>
              <a:rPr lang="en-GB" altLang="cs-CZ" dirty="0" err="1"/>
              <a:t>předpokládá</a:t>
            </a:r>
            <a:r>
              <a:rPr lang="en-GB" altLang="cs-CZ" dirty="0"/>
              <a:t>: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dirty="0"/>
              <a:t>1. </a:t>
            </a:r>
            <a:r>
              <a:rPr lang="en-GB" altLang="cs-CZ" b="1" dirty="0" err="1"/>
              <a:t>povšimnout</a:t>
            </a:r>
            <a:r>
              <a:rPr lang="en-GB" altLang="cs-CZ" b="1" dirty="0"/>
              <a:t> </a:t>
            </a:r>
            <a:r>
              <a:rPr lang="en-GB" altLang="cs-CZ" b="1" dirty="0" err="1"/>
              <a:t>si</a:t>
            </a:r>
            <a:endParaRPr lang="en-GB" altLang="cs-CZ" b="1" dirty="0"/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dirty="0"/>
              <a:t>2. </a:t>
            </a:r>
            <a:r>
              <a:rPr lang="en-GB" altLang="cs-CZ" b="1" dirty="0" err="1"/>
              <a:t>správná</a:t>
            </a:r>
            <a:r>
              <a:rPr lang="en-GB" altLang="cs-CZ" b="1" dirty="0"/>
              <a:t> </a:t>
            </a:r>
            <a:r>
              <a:rPr lang="en-GB" altLang="cs-CZ" b="1" dirty="0" err="1"/>
              <a:t>interpretace</a:t>
            </a:r>
            <a:endParaRPr lang="en-GB" altLang="cs-CZ" b="1" dirty="0"/>
          </a:p>
          <a:p>
            <a:pPr lvl="1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i="1" dirty="0"/>
              <a:t>„bystander effect“</a:t>
            </a:r>
            <a:r>
              <a:rPr lang="en-GB" altLang="cs-CZ" b="1" dirty="0"/>
              <a:t> (</a:t>
            </a:r>
            <a:r>
              <a:rPr lang="en-GB" altLang="cs-CZ" b="1" dirty="0" err="1"/>
              <a:t>efekt</a:t>
            </a:r>
            <a:r>
              <a:rPr lang="en-GB" altLang="cs-CZ" b="1" dirty="0"/>
              <a:t> </a:t>
            </a:r>
            <a:r>
              <a:rPr lang="en-GB" altLang="cs-CZ" b="1" dirty="0" err="1"/>
              <a:t>diváka</a:t>
            </a:r>
            <a:r>
              <a:rPr lang="en-GB" altLang="cs-CZ" b="1" dirty="0"/>
              <a:t>) </a:t>
            </a:r>
            <a:r>
              <a:rPr lang="en-GB" altLang="cs-CZ" dirty="0"/>
              <a:t>– </a:t>
            </a:r>
            <a:r>
              <a:rPr lang="en-GB" altLang="cs-CZ" dirty="0" err="1"/>
              <a:t>Lattané</a:t>
            </a:r>
            <a:r>
              <a:rPr lang="en-GB" altLang="cs-CZ" dirty="0"/>
              <a:t>, Darley : </a:t>
            </a:r>
            <a:r>
              <a:rPr lang="en-GB" altLang="cs-CZ" dirty="0" err="1"/>
              <a:t>čím</a:t>
            </a:r>
            <a:r>
              <a:rPr lang="en-GB" altLang="cs-CZ" dirty="0"/>
              <a:t> </a:t>
            </a:r>
            <a:r>
              <a:rPr lang="en-GB" altLang="cs-CZ" dirty="0" err="1"/>
              <a:t>více</a:t>
            </a:r>
            <a:r>
              <a:rPr lang="en-GB" altLang="cs-CZ" dirty="0"/>
              <a:t> </a:t>
            </a:r>
            <a:r>
              <a:rPr lang="en-GB" altLang="cs-CZ" dirty="0" err="1"/>
              <a:t>lidí</a:t>
            </a:r>
            <a:r>
              <a:rPr lang="en-GB" altLang="cs-CZ" dirty="0"/>
              <a:t>, </a:t>
            </a:r>
            <a:r>
              <a:rPr lang="en-GB" altLang="cs-CZ" dirty="0" err="1"/>
              <a:t>tím</a:t>
            </a:r>
            <a:r>
              <a:rPr lang="en-GB" altLang="cs-CZ" dirty="0"/>
              <a:t> </a:t>
            </a:r>
            <a:r>
              <a:rPr lang="en-GB" altLang="cs-CZ" dirty="0" err="1"/>
              <a:t>menší</a:t>
            </a:r>
            <a:r>
              <a:rPr lang="en-GB" altLang="cs-CZ" dirty="0"/>
              <a:t> </a:t>
            </a:r>
            <a:r>
              <a:rPr lang="en-GB" altLang="cs-CZ" dirty="0" err="1"/>
              <a:t>pravděpodobnost</a:t>
            </a:r>
            <a:r>
              <a:rPr lang="en-GB" altLang="cs-CZ" dirty="0"/>
              <a:t> </a:t>
            </a:r>
            <a:r>
              <a:rPr lang="en-GB" altLang="cs-CZ" dirty="0" err="1"/>
              <a:t>pomoci</a:t>
            </a:r>
            <a:r>
              <a:rPr lang="en-GB" altLang="cs-CZ" dirty="0"/>
              <a:t> </a:t>
            </a:r>
            <a:r>
              <a:rPr lang="en-GB" altLang="cs-CZ" dirty="0" err="1"/>
              <a:t>druhých</a:t>
            </a:r>
            <a:r>
              <a:rPr lang="en-GB" altLang="cs-CZ" dirty="0"/>
              <a:t> </a:t>
            </a:r>
            <a:r>
              <a:rPr lang="en-GB" altLang="cs-CZ"/>
              <a:t>lidí</a:t>
            </a:r>
            <a:endParaRPr lang="en-GB" altLang="cs-CZ" dirty="0"/>
          </a:p>
          <a:p>
            <a:pPr lvl="1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i="1" dirty="0"/>
              <a:t>„pluralistic ignorance“</a:t>
            </a:r>
            <a:r>
              <a:rPr lang="en-GB" altLang="cs-CZ" i="1" dirty="0"/>
              <a:t> -</a:t>
            </a:r>
            <a:r>
              <a:rPr lang="en-GB" altLang="cs-CZ" dirty="0"/>
              <a:t> </a:t>
            </a:r>
            <a:r>
              <a:rPr lang="en-GB" altLang="cs-CZ" dirty="0" err="1"/>
              <a:t>znásobený</a:t>
            </a:r>
            <a:r>
              <a:rPr lang="en-GB" altLang="cs-CZ" dirty="0"/>
              <a:t> </a:t>
            </a:r>
            <a:r>
              <a:rPr lang="en-GB" altLang="cs-CZ" dirty="0" err="1"/>
              <a:t>nezájem</a:t>
            </a:r>
            <a:endParaRPr lang="en-GB" altLang="cs-CZ" dirty="0"/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dirty="0"/>
              <a:t>3. </a:t>
            </a:r>
            <a:r>
              <a:rPr lang="en-GB" altLang="cs-CZ" b="1" dirty="0" err="1"/>
              <a:t>převzetí</a:t>
            </a:r>
            <a:r>
              <a:rPr lang="en-GB" altLang="cs-CZ" b="1" dirty="0"/>
              <a:t> </a:t>
            </a:r>
            <a:r>
              <a:rPr lang="en-GB" altLang="cs-CZ" b="1" dirty="0" err="1"/>
              <a:t>odpovědnosti</a:t>
            </a:r>
            <a:r>
              <a:rPr lang="en-GB" altLang="cs-CZ" dirty="0"/>
              <a:t> (</a:t>
            </a:r>
            <a:r>
              <a:rPr lang="cs-CZ" altLang="cs-CZ" dirty="0"/>
              <a:t>vs. </a:t>
            </a:r>
            <a:r>
              <a:rPr lang="en-GB" altLang="cs-CZ" dirty="0"/>
              <a:t>diffusion of responsibility, confusion of responsibility),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cs-CZ" b="1" dirty="0"/>
              <a:t>4. </a:t>
            </a:r>
            <a:r>
              <a:rPr lang="en-GB" altLang="cs-CZ" b="1" dirty="0" err="1"/>
              <a:t>rozhodnutí</a:t>
            </a:r>
            <a:r>
              <a:rPr lang="en-GB" altLang="cs-CZ" b="1" dirty="0"/>
              <a:t> </a:t>
            </a:r>
            <a:r>
              <a:rPr lang="en-GB" altLang="cs-CZ" b="1" dirty="0" err="1"/>
              <a:t>jak</a:t>
            </a:r>
            <a:r>
              <a:rPr lang="en-GB" altLang="cs-CZ" b="1" dirty="0"/>
              <a:t> </a:t>
            </a:r>
            <a:r>
              <a:rPr lang="en-GB" altLang="cs-CZ" b="1" dirty="0" err="1"/>
              <a:t>pomoci</a:t>
            </a:r>
            <a:r>
              <a:rPr lang="en-GB" altLang="cs-CZ" dirty="0"/>
              <a:t> (</a:t>
            </a:r>
            <a:r>
              <a:rPr lang="cs-CZ" altLang="cs-CZ" dirty="0"/>
              <a:t>vs. </a:t>
            </a:r>
            <a:r>
              <a:rPr lang="en-GB" altLang="cs-CZ" dirty="0"/>
              <a:t>audience inhibition)</a:t>
            </a:r>
          </a:p>
        </p:txBody>
      </p:sp>
      <p:pic>
        <p:nvPicPr>
          <p:cNvPr id="2050" name="Picture 2" descr="VÃ½sledek obrÃ¡zku pro crowd bystan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582" y="514716"/>
            <a:ext cx="3906043" cy="261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</TotalTime>
  <Words>467</Words>
  <Application>Microsoft Macintosh PowerPoint</Application>
  <PresentationFormat>Vlastní</PresentationFormat>
  <Paragraphs>61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StarSymbol</vt:lpstr>
      <vt:lpstr>Times New Roman</vt:lpstr>
      <vt:lpstr>Tw Cen MT</vt:lpstr>
      <vt:lpstr>Wingdings</vt:lpstr>
      <vt:lpstr>Wingdings 2</vt:lpstr>
      <vt:lpstr>Medián</vt:lpstr>
      <vt:lpstr>Sociální psychologie</vt:lpstr>
      <vt:lpstr>Psychologie davu</vt:lpstr>
      <vt:lpstr>Atributy davu</vt:lpstr>
      <vt:lpstr>Základní typy davu</vt:lpstr>
      <vt:lpstr>Psychologické charakteristiky davu</vt:lpstr>
      <vt:lpstr>Dynamika davu</vt:lpstr>
      <vt:lpstr>Teorie davu</vt:lpstr>
      <vt:lpstr>Pozitivní účinky davu</vt:lpstr>
      <vt:lpstr>Nepomáhající dav</vt:lpstr>
      <vt:lpstr>Ve škole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sociální psychologie</dc:title>
  <dc:creator>Mares</dc:creator>
  <cp:lastModifiedBy>Jan Mareš</cp:lastModifiedBy>
  <cp:revision>6</cp:revision>
  <dcterms:modified xsi:type="dcterms:W3CDTF">2021-04-16T16:19:18Z</dcterms:modified>
</cp:coreProperties>
</file>