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2" r:id="rId4"/>
    <p:sldId id="273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26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6-11-01T09:36:57.11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4241 328,'25'-24,"26"24,-1 0,-24 0,24 0,26 0,0 0,-26 49,-25-49,26 0,-26 0,0 0,1 49,-1-49,-25 0,25 0,-25 25,25-25,1 49,-26-49,0 25,0 0,0 24,0-49,-26 0,-24 25,25-25,-26 25,26-1,-26-24,26 25,-25-25,-26 25,76-25,-51 0,1 49,50-49,-25 0,-1 0,1 0,-25 49,50-49,-51 0,26 0,-26 25,26 0,0-25,0 0,0 0,-1 0,-24 24,50-24,-25 25,-26-25,-25 25,76-25,-50 0,-1 24,51-24,-50 0,-1 50,26-50,0 0,0 0,-26 0,26 0,-26 0,26 0,0 0,0 0,-1 0,1 0,0 0,-26 0,26 0,-25 0,-1 0,1 0,-51 0,75 0,-24 0,25 0,-1 0,26 0,-25 0,25 0,25 0,102-25,-77 0,1 25,24-49,1 49,0-25,-26 25,1-24,-26 24,0 0,26-25,25 0,-76 25,50-24,26-1,0 0,25 1,-26-26,1 1,-51 49,51 0,-51 0,0-25,-25 0,26 25,-1 0,-25 0,25-24,-25 24,51-25,-51 0,25 25,51-49,-76 24,50 1,1-1,-1-24,-25 49,1-50,-1 26,-25 24,25-25,0 25,26-49,-51 49,25-25,-25 25,51-25,-26 25,0-24,0 24,-25 0,51 0,25 0,-26 0,1-25,50 25,-26 0,26 0,-25-50,-76 50,51 0,-26 0,0 0,0 0,1 0,-1 0,0 0,0 0,1 0,-1 0,-25 0,50 0,-50 0,25 0,26 0,-51 0,25 25,-25-25,0 25,25 0,-25 24,26-24,-26-25,0 24,0 26,-26-26,26 1,-25-25,25 0,-50 49,50-49,-51 0,-24 0,-26 50,75-50,-75 24,26-24,-52 50,52-50,-26 0,50 0,-50 24,-25-24,25 0,25 0,-50 0,25 0,-25 25,50-25,25 0,1 25,-26-25,51 24,0-24,-26 0,51 0,-101 0,26 0,-52 25,-24 0,50 0,25-1,-101-24,76 0,-50 0,50 0,25 0,0 0,1 25,49-25,1 0,-51 0,26 0,0 0,-1 0,-25 0,26 25,-26-25,0 49,76-49,-50 0,-26 25,76-25,-50 0,-1 0,1 0,24 24,1-24,-51 0,26 0,25 0,-26 25,26-25,0 0,-1 0,-24 0,25 25,-26-25,26 0,-26 0,1 24,-1-24,-24 0,49 0,-49 25,49-25,26 0,-25 0,0 0,0 0,-1 0,-24 0,25 0,0 0,-1 0,1 0,25 0,-50 0,50 0,-51 0,1-25,24 1,1 24,0-25,0 0,-1 25,26-24,-25 24,-25-25,24 0,26 25,-25 0,25-24,-25 24,0-25,-1 0,26 25,-25-24,0 24,25 0,-25 0,-26-25,51 25,-25 0,25 0,0 25,25-25,51 24,0 1,-1-25,1 0,0 0,0 0,25 0,-51 0,26 0,-26 0,1 0,24 0,26 0,-25 0,50 0,26 0,-26 0,0 0,-50 0,25 0,-50 0,24 0,-49 0,-1 0,0 0,0 0,26 0,-26 0,26 0,24 0,26 0,-25 0,0 0,-26 0,51 0,-50 0,-26 0,0 0,0 0,1 0,-1 25,0-1,0-24,1 0,49 0,-24 0,-1 0,26 50,-25-50,50 0,-26 0,-24 0,-1 24,51 26,-75-50,24 0,1 0,-1 0,26 0,-51 0,26 0,-26-25,0 25,0 0,1 0,-26 0,50 0,1 0,-26-25,0 25,51 0,-26 0,1 0,-26-49,51 49,-26 0,-25 0,1 0,24 0,-50 0,51 0,-51 0,25 0,0 0,0-25,-25 1,26 24,-1 0,25 0,-24 0,-1 0,0-25,-25 25,0-25,25-24,-25 49,0-25,0 0,0 1,0-1,0 0,0 1,0-1,0 0,0 25,0-49,0 49,51-49,-26 49,76 0,-25-25,75 25,-50 0,26 0,-52 0,26 0,-25 0,25-49,-76 49,26 0,-1 0,-50 0,51 0,-51 0,50 0,1 0,50 0,-26 0,1 0,-25 0,-1 0,-25 0,1 0,-1 0,0 0,0 0,1 0,-1 0,-25 0,50 0,-50 0,26 0,-26 0,-51 0,1 0,-51 0,25 0,0-25,-50 25,-26-49,-24 24,-1 25,51-49,25 49,50 0,-50 0,51 0,-26 0,26 0,-26 0,25 0,-50 0,51 0,-26 0,0 0,1 0,-1 0,0 0,0 0,51 0,-25 0,-26 0,51 49,-51-49,51 0,-76 25,101-1,-25-24,-51 25,51 0,-1-25,1 0,101 0,75 0,76 0,26 0,100-25,-50-24,-50 24,-102-24,-75 49,-51 0,-25 0,-50 0,-51 0,0 0,50 0,-24 24,-1 1,0 24,76-49,-76 74,51-74,0 0,25 25,0 24,76-24,25-25,-26 0,1 0,0 0,-26 0,-50 0,0 49,-101 1,-50 24,-1-25,-50 25,51 0,-1 0,26-24,76-26,24-24,1 25,25 0,76-25,75 0,-24 0,49 0,26 0,-25 0,-76 0,-101 0,25-25,-50 0,-101 25,-26 0,1 0,100 0,-50 0,0 0,-25 25,76 24,24-49,-24 0,25 0,-26 0,1 0,-77 0,1 0,-25 50,100-50,1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6-11-01T09:37:09.78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256 95,'0'0,"52"0,-1 24,26-24,127 47,-50-47,77 0,25 0,-26 0,52 0,25 0,-26 0,78 0,-52 0,-25 0,-1 0,1 0,-52 0,-50 0,50 0,-76 0,51 0,-77-47,-26 47,-51 0,26 0,-26-24,0 24,1-23,-52 23,25 0,1 0,25 0,0 0,52 0,-52 0,26 0,51 0,0 0,25 0,-25 0,-51 0,25 0,1 0,-1-24,-50 24,24 0,-24 0,-1-48,0 48,-51 0,51 0,-51 0,-179 0,-77 0,0 24,51 47,154-71,0 24,51 0,0-1,76-23,52 24,77-24,26 0,50 0,-50 0,25 0,-179 0,-52 0,1 0,-52 0,-204 0,-1 0,-101 0,101 0,-76 0,25 0,103 0,25 0,103 0,-51 0,51 0,-1 0,-24 0,-1 0,26 0,-1 0,1 0,0 0,25 0,26 0,-25 0,-1 0,26 0,0 24,26-24,-1 0,-101 0,-104 0,-127 23,-51 72,25-47,-282 47,26-72,26 96,102-72,180 48,204-71,77-24,-26 0,129 23,281-23,77 0,51 0,-128 0,-103 0,-101-47,-52-24,-128 71,0-24,-154-23,-102 47,-77 0,-25 0,50 0,52 0,77 0,0 23,102 25,52-48,25 24,0-24,0 0,25 0,1 0,-1 0,-50 0,-154 0,-1 0,-50 0,51 0,-52 0,26 0,26 0,26 0,127 0,26 0,128 0,102-72,-76 72,25-71,-128 24,-25 47,-128 0,-78 0,-24 0,127 0,26 0,25 0,0 0,1 0,25 0,51 0,0 0,0 0,77-47,-76 23,-27 0,1 24,51-24,25 24,-76 0,25-23,77 23,-26-24,52 24,0 0,76 0,-51 0,-51-24,-102 1,-77-1,-77 24,-26 0,-51 0,128 0,26 0,-26 0,77 0,77 0,102 0,-76 0,-1 0,-51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6-11-01T09:37:18.31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1246 329,'26'0,"25"0,-26 0,26 0,-26 0,26 0,76 0,-25 0,76 0,-76 0,-1 0,-24 0,25 0,-77 0,0 0,1 0,50 0,77 0,25 0,-51 0,76 0,-25 0,51 0,-76 0,-1 0,1 0,-102 0,25 0,-51 0,26 0,0 0,-51 0,51 0,-51 0,25 0,26-25,-25 25,-1 0,52 0,-52 0,0 0,-25 0,26-26,-26 26,25 0,1 0,-1 0,-25 0,-25 51,-52-51,-50 0,-76 0,25 75,-77-50,27 25,75-50,0 25,-25 26,102-51,0 0,-26 0,26 0,-26 0,-76-51,-51 26,26 25,-1 0,26 0,-25-50,50 50,1 0,75 0,27 0,-1 0,-26-25,52 25,25 0,-51 0,0 0,-50 0,-52 0,0 0,77 0,-26 0,26 0,25 0,26 0,25 0,51 0,76 0,76 0,-25 0,77 0,50 0,-127 0,101 0,-75 0,-1 0,-50 0,-26 0,26-50,-77 50,26 0,-77 0,1-25,-1 25,-25-25,-51-1,-51 26,-101 0,25 0,0 0,0 0,102 0,25 0,0 0,102 0,178 0,50 0,128 0,26-75,75 50,-152-50,-51-1,-127 76,-25-25,-102 25,-26 0,-25 0,0 25,-76 0,25 1,-25 24,-1-50,27 50,-27-50,52 25,-26 0,51-25,76 0,77 0,-51 25,-26-25,26 0,-51 0,-102 25,0-25,-25 76,25-51,102-25,-1 0,1 0,-25 0,-1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6-11-01T09:37:25.14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127 181,'26'0,"101"0,27 0,-52 0,76 0,78-25,-52 25,51-50,51-49,-101 99,50 0,51 0,-127 0,50 0,-50 0,-51 0,-77 0,0 0,-51 0,-153 0,76 0,-127 75,-26-1,128-74,-51 0,51 0,25 0,1 49,25-49,25 0,1 0,-1 0,26 0,-51 25,51-25,-25 0,-1 0,-25 0,25 25,-50-25,50 0,-25 25,0-25,26 0,-1 25,1-25,25 0,-51 0,-26 0,26 0,0 0,-77 24,1-24,50 0,-25 0,25 0,1 25,50 0,-25-25,51 0,-25 0,-1 0,1 0,-1 0,1 0,-1 0,-50 0,-1 0,0 0,-25 49,26-24,25 0,0-25,51 25,0-1,0-24,25 25,26-25,51 0,-25 0,25 0,26 0,25 0,-26 0,27 0,-1 0,0 0,0 0,-51 0,-25 0,-26 0,51 0,-102 0,25-25,1 25,-1 0,1 0,-1-24,-25-1,0 25,-25 0,-1 0,1 0,-1 0,1 0,-26 0,25 0,-25-25,0 25,-25 0,25 0,-26-25,0 25,-50 0,25 0,-26 0,103 0,-1 0,26-24,0 24,0-25,26 0,25 0,-26 25,77-24,-76 24,-1-25,1 25,-1-25,26 25,-25-25,25 25,0-25,-26 25,27 0,-27 0,1-24,-1 24,1-25,-26 25,25-25,1 25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EB6E7-910D-4DAA-B53C-7F06D74ADB32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92AA3-15F5-439B-B35A-EC15A4B22F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93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b="1"/>
              <a:t>Součástí orientačního balíčku by mohli být tyto informace a dokumenty:</a:t>
            </a:r>
            <a:endParaRPr lang="cs-CZ" altLang="cs-CZ"/>
          </a:p>
          <a:p>
            <a:pPr>
              <a:spcBef>
                <a:spcPct val="0"/>
              </a:spcBef>
            </a:pPr>
            <a:r>
              <a:rPr lang="cs-CZ" altLang="cs-CZ"/>
              <a:t> </a:t>
            </a:r>
          </a:p>
          <a:p>
            <a:pPr>
              <a:spcBef>
                <a:spcPct val="0"/>
              </a:spcBef>
            </a:pPr>
            <a:r>
              <a:rPr lang="cs-CZ" altLang="cs-CZ"/>
              <a:t>popis pracovního místa</a:t>
            </a:r>
          </a:p>
          <a:p>
            <a:pPr>
              <a:spcBef>
                <a:spcPct val="0"/>
              </a:spcBef>
            </a:pPr>
            <a:r>
              <a:rPr lang="cs-CZ" altLang="cs-CZ"/>
              <a:t>informace o pracovních podmínkách</a:t>
            </a:r>
          </a:p>
          <a:p>
            <a:pPr>
              <a:spcBef>
                <a:spcPct val="0"/>
              </a:spcBef>
            </a:pPr>
            <a:r>
              <a:rPr lang="cs-CZ" altLang="cs-CZ"/>
              <a:t>informace o hlavních rysech personální politiky a odměňování</a:t>
            </a:r>
          </a:p>
          <a:p>
            <a:pPr>
              <a:spcBef>
                <a:spcPct val="0"/>
              </a:spcBef>
            </a:pPr>
            <a:r>
              <a:rPr lang="cs-CZ" altLang="cs-CZ"/>
              <a:t>vnitřní předpisy zaměstnavatele - organizační řád, pracovní řád</a:t>
            </a:r>
          </a:p>
          <a:p>
            <a:pPr>
              <a:spcBef>
                <a:spcPct val="0"/>
              </a:spcBef>
            </a:pPr>
            <a:r>
              <a:rPr lang="cs-CZ" altLang="cs-CZ"/>
              <a:t>zásady firemní kultury a standardů</a:t>
            </a:r>
          </a:p>
          <a:p>
            <a:pPr>
              <a:spcBef>
                <a:spcPct val="0"/>
              </a:spcBef>
            </a:pPr>
            <a:r>
              <a:rPr lang="cs-CZ" altLang="cs-CZ"/>
              <a:t>informace o možnostech stravování a sociálně hygienických podmínkách práce</a:t>
            </a:r>
          </a:p>
          <a:p>
            <a:pPr>
              <a:spcBef>
                <a:spcPct val="0"/>
              </a:spcBef>
            </a:pPr>
            <a:r>
              <a:rPr lang="cs-CZ" altLang="cs-CZ"/>
              <a:t>princip docházky, hlášení absence a pracovní neschopnosti</a:t>
            </a:r>
          </a:p>
          <a:p>
            <a:pPr>
              <a:spcBef>
                <a:spcPct val="0"/>
              </a:spcBef>
            </a:pPr>
            <a:r>
              <a:rPr lang="cs-CZ" altLang="cs-CZ"/>
              <a:t>předání svěřených předmětů a jejich potvrzení v osobní kartě zaměstnance</a:t>
            </a:r>
          </a:p>
          <a:p>
            <a:pPr>
              <a:spcBef>
                <a:spcPct val="0"/>
              </a:spcBef>
            </a:pPr>
            <a:r>
              <a:rPr lang="cs-CZ" altLang="cs-CZ"/>
              <a:t>informace ohledně telefonování a telefonní seznam</a:t>
            </a:r>
          </a:p>
          <a:p>
            <a:pPr>
              <a:spcBef>
                <a:spcPct val="0"/>
              </a:spcBef>
            </a:pPr>
            <a:r>
              <a:rPr lang="cs-CZ" altLang="cs-CZ"/>
              <a:t>potřebná školení a trénink, školení BOZP a PO</a:t>
            </a:r>
          </a:p>
          <a:p>
            <a:pPr>
              <a:spcBef>
                <a:spcPct val="0"/>
              </a:spcBef>
            </a:pPr>
            <a:r>
              <a:rPr lang="cs-CZ" altLang="cs-CZ"/>
              <a:t>vysvětlení pravidel používání služebního automobilu – zajištění potvrzení o odborné způsobilosti řidičů,  postup při případné dopravní nehodě</a:t>
            </a:r>
          </a:p>
          <a:p>
            <a:pPr>
              <a:spcBef>
                <a:spcPct val="0"/>
              </a:spcBef>
            </a:pPr>
            <a:r>
              <a:rPr lang="cs-CZ" altLang="cs-CZ"/>
              <a:t>principy spolupráce s ostatními spolupracovníky a organizačními jednotkami</a:t>
            </a:r>
          </a:p>
          <a:p>
            <a:pPr>
              <a:spcBef>
                <a:spcPct val="0"/>
              </a:spcBef>
            </a:pPr>
            <a:r>
              <a:rPr lang="cs-CZ" altLang="cs-CZ"/>
              <a:t>Uváděcí rozhovor, zpětně vazební rozhovory, rozhovor na konci adaptačního období.</a:t>
            </a:r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29DC11-CE37-4103-A9BB-81234AD34FBF}" type="slidenum">
              <a:rPr lang="cs-CZ" altLang="cs-CZ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altLang="cs-CZ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9BCE9-4955-4040-A562-B4D4A5DEDBAB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customXml" Target="../ink/ink2.xml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customXml" Target="../ink/ink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Školní konzultace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67916" y="404813"/>
            <a:ext cx="8208169" cy="1008062"/>
          </a:xfrm>
        </p:spPr>
        <p:txBody>
          <a:bodyPr/>
          <a:lstStyle/>
          <a:p>
            <a:r>
              <a:rPr lang="cs-CZ">
                <a:solidFill>
                  <a:srgbClr val="C00000"/>
                </a:solidFill>
                <a:latin typeface="Arial" charset="0"/>
                <a:cs typeface="Arial" charset="0"/>
              </a:rPr>
              <a:t>Podoby mentoringu</a:t>
            </a:r>
            <a:endParaRPr lang="en-GB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1371600" y="1341439"/>
            <a:ext cx="6515100" cy="47386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altLang="cs-CZ" sz="2000">
                <a:solidFill>
                  <a:schemeClr val="tx1"/>
                </a:solidFill>
              </a:rPr>
              <a:t>pro začínající i zkušené kolegy</a:t>
            </a:r>
          </a:p>
          <a:p>
            <a:pPr>
              <a:buFont typeface="Wingdings" pitchFamily="2" charset="2"/>
              <a:buChar char="§"/>
            </a:pPr>
            <a:endParaRPr lang="cs-CZ" altLang="cs-CZ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2000">
                <a:solidFill>
                  <a:schemeClr val="tx1"/>
                </a:solidFill>
              </a:rPr>
              <a:t>Individuální (</a:t>
            </a:r>
            <a:r>
              <a:rPr lang="cs-CZ" altLang="cs-CZ" sz="2000" i="1">
                <a:solidFill>
                  <a:schemeClr val="tx1"/>
                </a:solidFill>
              </a:rPr>
              <a:t>face to face</a:t>
            </a:r>
            <a:r>
              <a:rPr lang="cs-CZ" altLang="cs-CZ" sz="2000">
                <a:solidFill>
                  <a:schemeClr val="tx1"/>
                </a:solidFill>
              </a:rPr>
              <a:t>) mentoring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2000">
                <a:solidFill>
                  <a:schemeClr val="tx1"/>
                </a:solidFill>
              </a:rPr>
              <a:t>Jeden mentor na (max.) dva učitele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2000">
                <a:solidFill>
                  <a:schemeClr val="tx1"/>
                </a:solidFill>
              </a:rPr>
              <a:t>Více mentorů pro jednoho učitele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2000">
                <a:solidFill>
                  <a:schemeClr val="tx1"/>
                </a:solidFill>
              </a:rPr>
              <a:t>Skupinový mentoring</a:t>
            </a:r>
          </a:p>
          <a:p>
            <a:pPr>
              <a:buFont typeface="Wingdings" pitchFamily="2" charset="2"/>
              <a:buChar char="§"/>
            </a:pPr>
            <a:endParaRPr lang="cs-CZ" altLang="cs-CZ" sz="200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2000">
                <a:solidFill>
                  <a:schemeClr val="tx1"/>
                </a:solidFill>
              </a:rPr>
              <a:t>E-mentoring</a:t>
            </a:r>
          </a:p>
          <a:p>
            <a:pPr>
              <a:buFont typeface="Wingdings" pitchFamily="2" charset="2"/>
              <a:buChar char="§"/>
            </a:pPr>
            <a:endParaRPr lang="cs-CZ" altLang="cs-CZ" sz="200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2000">
                <a:solidFill>
                  <a:schemeClr val="tx1"/>
                </a:solidFill>
              </a:rPr>
              <a:t>Mentor může být kolega ze školy i mimo školu – obojí má své výhody i nevýhody</a:t>
            </a:r>
            <a:endParaRPr lang="en-GB" altLang="cs-CZ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556791"/>
            <a:ext cx="7776864" cy="4569371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>
                <a:solidFill>
                  <a:schemeClr val="tx1"/>
                </a:solidFill>
              </a:rPr>
              <a:t>Rozvoj specifických odborných i osobnostních kompetencí, které jedinci umožní dobře vykonávat svou práci, stát se profesionálem. 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cs-CZ" dirty="0">
                <a:solidFill>
                  <a:schemeClr val="tx1"/>
                </a:solidFill>
              </a:rPr>
              <a:t>Tedy: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zlepšit výkon, pomoci (mladému učiteli )stát se expertem, profesionálem, snížit riziko osamělosti (začínajícího, nově příchozího) učitele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poskytovat efektivní ZV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usnadnit profesní vizi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poskytovat podporu a pomáhat formovat výzvy (motivovat), udržet v profesi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kultivace profesní kultury, posilování kolegiality a spolupráce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cs-CZ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8675" name="Nadpis 2"/>
          <p:cNvSpPr>
            <a:spLocks noGrp="1"/>
          </p:cNvSpPr>
          <p:nvPr>
            <p:ph type="ctrTitle"/>
          </p:nvPr>
        </p:nvSpPr>
        <p:spPr>
          <a:xfrm>
            <a:off x="1494235" y="188913"/>
            <a:ext cx="6155531" cy="863600"/>
          </a:xfrm>
        </p:spPr>
        <p:txBody>
          <a:bodyPr/>
          <a:lstStyle/>
          <a:p>
            <a:r>
              <a:rPr lang="cs-CZ" altLang="cs-CZ">
                <a:solidFill>
                  <a:srgbClr val="C00000"/>
                </a:solidFill>
                <a:latin typeface="Arial" charset="0"/>
                <a:cs typeface="Arial" charset="0"/>
              </a:rPr>
              <a:t>Cíle mentoringu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799"/>
            <a:ext cx="8208912" cy="4497363"/>
          </a:xfrm>
        </p:spPr>
        <p:txBody>
          <a:bodyPr rtlCol="0">
            <a:normAutofit fontScale="62500" lnSpcReduction="20000"/>
          </a:bodyPr>
          <a:lstStyle/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cs-CZ" b="1" dirty="0">
                <a:solidFill>
                  <a:schemeClr val="tx1"/>
                </a:solidFill>
              </a:rPr>
              <a:t>Didaktické a odborné kompetence (</a:t>
            </a:r>
            <a:r>
              <a:rPr lang="cs-CZ" b="1" i="1" dirty="0" err="1">
                <a:solidFill>
                  <a:schemeClr val="tx1"/>
                </a:solidFill>
              </a:rPr>
              <a:t>Teaching</a:t>
            </a:r>
            <a:r>
              <a:rPr lang="cs-CZ" b="1" i="1" dirty="0">
                <a:solidFill>
                  <a:schemeClr val="tx1"/>
                </a:solidFill>
              </a:rPr>
              <a:t> </a:t>
            </a:r>
            <a:r>
              <a:rPr lang="cs-CZ" b="1" i="1" dirty="0" err="1">
                <a:solidFill>
                  <a:schemeClr val="tx1"/>
                </a:solidFill>
              </a:rPr>
              <a:t>skills</a:t>
            </a:r>
            <a:r>
              <a:rPr lang="cs-CZ" b="1" dirty="0">
                <a:solidFill>
                  <a:schemeClr val="tx1"/>
                </a:solidFill>
              </a:rPr>
              <a:t>)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plánování výuky, rozvoj výukových strategií - didaktika, rozvoj hodnotících nástrojů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Práce s žáky -  práce s žáky: respekt k individuálním potřebám, adaptace výuky pro žáky se SVP,  práce s žáky s jinou kulturou,  motivace žáků….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Řízení třídy  -  upravit fyzický prostor, zajistit bezpečí a pořádek, vytvořit efektivní disciplinární systém…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Administrativní úkoly -  dokumentace, školská politika, řády a pravidla, odevzdávání úkolů (zejména pro začínající)</a:t>
            </a: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cs-CZ" b="1" dirty="0">
                <a:solidFill>
                  <a:schemeClr val="tx1"/>
                </a:solidFill>
              </a:rPr>
              <a:t>Interpersonální kompetence</a:t>
            </a:r>
            <a:endParaRPr lang="cs-CZ" dirty="0">
              <a:solidFill>
                <a:schemeClr val="tx1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Kolegialita, vztahy s učiteli, s rodiči, rozumět a rozvíjet školní filozofii, školní projekty.</a:t>
            </a: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cs-CZ" b="1" dirty="0" err="1">
                <a:solidFill>
                  <a:schemeClr val="tx1"/>
                </a:solidFill>
              </a:rPr>
              <a:t>Intrapersonální</a:t>
            </a:r>
            <a:r>
              <a:rPr lang="cs-CZ" b="1" dirty="0">
                <a:solidFill>
                  <a:schemeClr val="tx1"/>
                </a:solidFill>
              </a:rPr>
              <a:t> kompetence (</a:t>
            </a:r>
            <a:r>
              <a:rPr lang="cs-CZ" b="1" i="1" dirty="0" err="1">
                <a:solidFill>
                  <a:schemeClr val="tx1"/>
                </a:solidFill>
              </a:rPr>
              <a:t>Coping</a:t>
            </a:r>
            <a:r>
              <a:rPr lang="cs-CZ" b="1" i="1" dirty="0">
                <a:solidFill>
                  <a:schemeClr val="tx1"/>
                </a:solidFill>
              </a:rPr>
              <a:t> </a:t>
            </a:r>
            <a:r>
              <a:rPr lang="cs-CZ" b="1" i="1" dirty="0" err="1">
                <a:solidFill>
                  <a:schemeClr val="tx1"/>
                </a:solidFill>
              </a:rPr>
              <a:t>skills</a:t>
            </a:r>
            <a:r>
              <a:rPr lang="cs-CZ" b="1" dirty="0">
                <a:solidFill>
                  <a:schemeClr val="tx1"/>
                </a:solidFill>
              </a:rPr>
              <a:t> – „zvládací“)</a:t>
            </a:r>
            <a:endParaRPr lang="cs-CZ" dirty="0">
              <a:solidFill>
                <a:schemeClr val="tx1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Rovnováha profesního a osobního života, </a:t>
            </a:r>
            <a:r>
              <a:rPr lang="cs-CZ" dirty="0" err="1">
                <a:solidFill>
                  <a:schemeClr val="tx1"/>
                </a:solidFill>
              </a:rPr>
              <a:t>time</a:t>
            </a:r>
            <a:r>
              <a:rPr lang="cs-CZ" dirty="0">
                <a:solidFill>
                  <a:schemeClr val="tx1"/>
                </a:solidFill>
              </a:rPr>
              <a:t> management,  učení se od kolegů a další vzdělávání, osobní cíle, relaxace a volný čas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29699" name="Nadpis 1"/>
          <p:cNvSpPr>
            <a:spLocks noGrp="1"/>
          </p:cNvSpPr>
          <p:nvPr>
            <p:ph type="title"/>
          </p:nvPr>
        </p:nvSpPr>
        <p:spPr>
          <a:xfrm>
            <a:off x="1485900" y="274638"/>
            <a:ext cx="6172200" cy="939800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" charset="0"/>
                <a:cs typeface="Arial" charset="0"/>
              </a:rPr>
              <a:t>Rozvoj kompetencí –  na co se </a:t>
            </a:r>
            <a:r>
              <a:rPr lang="cs-CZ" sz="2800" dirty="0" err="1">
                <a:solidFill>
                  <a:srgbClr val="C00000"/>
                </a:solidFill>
                <a:latin typeface="Arial" charset="0"/>
                <a:cs typeface="Arial" charset="0"/>
              </a:rPr>
              <a:t>mentor</a:t>
            </a:r>
            <a:r>
              <a:rPr lang="cs-CZ" sz="2800" dirty="0">
                <a:solidFill>
                  <a:srgbClr val="C00000"/>
                </a:solidFill>
                <a:latin typeface="Arial" charset="0"/>
                <a:cs typeface="Arial" charset="0"/>
              </a:rPr>
              <a:t> zaměřuje</a:t>
            </a:r>
            <a:endParaRPr lang="en-GB" sz="2800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467916" y="404813"/>
            <a:ext cx="8208169" cy="1008062"/>
          </a:xfrm>
        </p:spPr>
        <p:txBody>
          <a:bodyPr/>
          <a:lstStyle/>
          <a:p>
            <a:r>
              <a:rPr lang="cs-CZ">
                <a:solidFill>
                  <a:srgbClr val="C00000"/>
                </a:solidFill>
                <a:latin typeface="Arial" charset="0"/>
                <a:cs typeface="Arial" charset="0"/>
              </a:rPr>
              <a:t>Činnosti v mentoringu</a:t>
            </a:r>
            <a:endParaRPr lang="en-GB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755576" y="1628799"/>
            <a:ext cx="7098978" cy="45148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/>
              <a:t>Předávání informací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rgbClr val="990033"/>
                </a:solidFill>
              </a:rPr>
              <a:t>Diskuse, neformální setkávání, rady…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/>
              <a:t>Pozorování  (hospitace  - náslechy ve třídě) a zpětná vazba (tabulky, pozorovací schémata, </a:t>
            </a:r>
            <a:r>
              <a:rPr lang="cs-CZ" altLang="cs-CZ" sz="2400" dirty="0" err="1"/>
              <a:t>videozpětná</a:t>
            </a:r>
            <a:r>
              <a:rPr lang="cs-CZ" altLang="cs-CZ" sz="2400" dirty="0"/>
              <a:t> vazba…)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rgbClr val="990033"/>
                </a:solidFill>
              </a:rPr>
              <a:t>Konzultace, rozhovory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/>
              <a:t>Modelování, ukázky (být modelem)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rgbClr val="990033"/>
                </a:solidFill>
              </a:rPr>
              <a:t>Přímá pomoc: spolupráce na kurikulu, plánování, přípravy na hodinu…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 err="1"/>
              <a:t>Bálintovské</a:t>
            </a:r>
            <a:r>
              <a:rPr lang="cs-CZ" altLang="cs-CZ" sz="2400" dirty="0"/>
              <a:t> skupiny, reflexe praxe, supervize … a jiné metody či způsoby práce (záleží na přípravě mentora)</a:t>
            </a:r>
          </a:p>
          <a:p>
            <a:pPr fontAlgn="auto">
              <a:spcAft>
                <a:spcPts val="0"/>
              </a:spcAft>
              <a:defRPr/>
            </a:pPr>
            <a:endParaRPr lang="en-GB" alt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Školní odborníci – specialisté</a:t>
            </a:r>
            <a:endParaRPr lang="en-US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Koordinátoři (inkluze, </a:t>
            </a:r>
            <a:r>
              <a:rPr lang="cs-CZ" dirty="0" err="1"/>
              <a:t>eko</a:t>
            </a:r>
            <a:r>
              <a:rPr lang="cs-CZ" dirty="0"/>
              <a:t> výchovy….)</a:t>
            </a:r>
          </a:p>
          <a:p>
            <a:r>
              <a:rPr lang="cs-CZ" dirty="0"/>
              <a:t>Výchovný poradce</a:t>
            </a:r>
          </a:p>
          <a:p>
            <a:r>
              <a:rPr lang="cs-CZ" dirty="0"/>
              <a:t>Metodici (prevence)</a:t>
            </a:r>
          </a:p>
          <a:p>
            <a:r>
              <a:rPr lang="cs-CZ" dirty="0" err="1"/>
              <a:t>Mentoři</a:t>
            </a:r>
            <a:endParaRPr lang="cs-CZ" dirty="0"/>
          </a:p>
          <a:p>
            <a:r>
              <a:rPr lang="cs-CZ" dirty="0"/>
              <a:t>Psychologové</a:t>
            </a:r>
          </a:p>
          <a:p>
            <a:r>
              <a:rPr lang="cs-CZ" dirty="0"/>
              <a:t>Speciální pedagogové</a:t>
            </a:r>
          </a:p>
          <a:p>
            <a:r>
              <a:rPr lang="cs-CZ" dirty="0"/>
              <a:t>Konzultanti</a:t>
            </a:r>
          </a:p>
          <a:p>
            <a:r>
              <a:rPr lang="cs-CZ" dirty="0" err="1"/>
              <a:t>Koučové</a:t>
            </a:r>
            <a:r>
              <a:rPr lang="cs-CZ" dirty="0"/>
              <a:t> </a:t>
            </a:r>
          </a:p>
          <a:p>
            <a:r>
              <a:rPr lang="cs-CZ" dirty="0"/>
              <a:t>…..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7776864" cy="5932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Přímá spojovací čára 5"/>
          <p:cNvCxnSpPr/>
          <p:nvPr/>
        </p:nvCxnSpPr>
        <p:spPr>
          <a:xfrm>
            <a:off x="467544" y="1844824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2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33675" y="1503363"/>
              <a:ext cx="2417763" cy="361950"/>
            </p14:xfrm>
          </p:contentPart>
        </mc:Choice>
        <mc:Fallback xmlns="">
          <p:pic>
            <p:nvPicPr>
              <p:cNvPr id="102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17835" y="1440103"/>
                <a:ext cx="2449443" cy="4884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2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70175" y="2589213"/>
              <a:ext cx="2716213" cy="307975"/>
            </p14:xfrm>
          </p:contentPart>
        </mc:Choice>
        <mc:Fallback xmlns="">
          <p:pic>
            <p:nvPicPr>
              <p:cNvPr id="102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54335" y="2525743"/>
                <a:ext cx="2747893" cy="4352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3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25725" y="3856038"/>
              <a:ext cx="1657350" cy="200025"/>
            </p14:xfrm>
          </p:contentPart>
        </mc:Choice>
        <mc:Fallback xmlns="">
          <p:pic>
            <p:nvPicPr>
              <p:cNvPr id="103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09886" y="3792721"/>
                <a:ext cx="1689028" cy="3266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3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89238" y="5640388"/>
              <a:ext cx="1176337" cy="200025"/>
            </p14:xfrm>
          </p:contentPart>
        </mc:Choice>
        <mc:Fallback xmlns="">
          <p:pic>
            <p:nvPicPr>
              <p:cNvPr id="103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773400" y="5577298"/>
                <a:ext cx="1208013" cy="326206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Mentoři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Učitelé – spojitost s kariérním řádem</a:t>
            </a:r>
          </a:p>
          <a:p>
            <a:r>
              <a:rPr lang="cs-CZ" dirty="0"/>
              <a:t>Kdo je to </a:t>
            </a:r>
            <a:r>
              <a:rPr lang="cs-CZ" dirty="0" err="1"/>
              <a:t>mentor</a:t>
            </a:r>
            <a:r>
              <a:rPr lang="cs-CZ" dirty="0"/>
              <a:t>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196753"/>
            <a:ext cx="8088908" cy="482304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cs-CZ" sz="2000" dirty="0">
                <a:solidFill>
                  <a:schemeClr val="tx1"/>
                </a:solidFill>
              </a:rPr>
              <a:t>Mentor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000" dirty="0">
                <a:solidFill>
                  <a:schemeClr val="tx1"/>
                </a:solidFill>
              </a:rPr>
              <a:t>Základem pojmů je jméno zkušeného moudrého muže – Mentora z Homérovy antické báje Odyssea.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000" dirty="0">
                <a:solidFill>
                  <a:schemeClr val="tx1"/>
                </a:solidFill>
              </a:rPr>
              <a:t>rádce, vůdce, vychovatel 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pl-PL" sz="2000" dirty="0">
                <a:solidFill>
                  <a:schemeClr val="tx1"/>
                </a:solidFill>
              </a:rPr>
              <a:t>Mentee (ten, kdo je podporován, veden…)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pl-PL" sz="2000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cs-CZ" sz="2000" dirty="0" err="1">
                <a:solidFill>
                  <a:schemeClr val="tx1"/>
                </a:solidFill>
              </a:rPr>
              <a:t>Mentoring</a:t>
            </a:r>
            <a:r>
              <a:rPr lang="cs-CZ" sz="2000" dirty="0">
                <a:solidFill>
                  <a:schemeClr val="tx1"/>
                </a:solidFill>
              </a:rPr>
              <a:t> – je považován za jeden z nejstarších modelů pro lidský rozvoj; v profesní sféře jde o odborné, kolegiální a moudré vedení k učení se v profesi a k profesionálnímu růstu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000" dirty="0">
                <a:solidFill>
                  <a:schemeClr val="tx1"/>
                </a:solidFill>
              </a:rPr>
              <a:t>uvádění - </a:t>
            </a:r>
            <a:r>
              <a:rPr lang="cs-CZ" sz="2000" dirty="0" err="1">
                <a:solidFill>
                  <a:schemeClr val="tx1"/>
                </a:solidFill>
              </a:rPr>
              <a:t>Induction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for</a:t>
            </a:r>
            <a:r>
              <a:rPr lang="cs-CZ" sz="2000" dirty="0">
                <a:solidFill>
                  <a:schemeClr val="tx1"/>
                </a:solidFill>
              </a:rPr>
              <a:t> Novice </a:t>
            </a:r>
            <a:r>
              <a:rPr lang="cs-CZ" sz="2000" dirty="0" err="1">
                <a:solidFill>
                  <a:schemeClr val="tx1"/>
                </a:solidFill>
              </a:rPr>
              <a:t>Teacher</a:t>
            </a:r>
            <a:r>
              <a:rPr lang="cs-CZ" sz="2000" dirty="0">
                <a:solidFill>
                  <a:schemeClr val="tx1"/>
                </a:solidFill>
              </a:rPr>
              <a:t> (organizační charakter spolupráce)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cs-CZ" dirty="0"/>
          </a:p>
        </p:txBody>
      </p:sp>
      <p:sp>
        <p:nvSpPr>
          <p:cNvPr id="4099" name="Nadpis 2"/>
          <p:cNvSpPr>
            <a:spLocks noGrp="1"/>
          </p:cNvSpPr>
          <p:nvPr>
            <p:ph type="ctrTitle"/>
          </p:nvPr>
        </p:nvSpPr>
        <p:spPr>
          <a:xfrm>
            <a:off x="806053" y="128589"/>
            <a:ext cx="6843713" cy="85213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100" dirty="0" err="1">
                <a:solidFill>
                  <a:srgbClr val="C00000"/>
                </a:solidFill>
              </a:rPr>
              <a:t>Mentoring</a:t>
            </a:r>
            <a:r>
              <a:rPr lang="cs-CZ" altLang="cs-CZ" sz="3100" dirty="0">
                <a:solidFill>
                  <a:srgbClr val="C00000"/>
                </a:solidFill>
              </a:rPr>
              <a:t>, </a:t>
            </a:r>
            <a:r>
              <a:rPr lang="cs-CZ" altLang="cs-CZ" sz="3100" dirty="0" err="1">
                <a:solidFill>
                  <a:srgbClr val="C00000"/>
                </a:solidFill>
              </a:rPr>
              <a:t>mentor</a:t>
            </a:r>
            <a:r>
              <a:rPr lang="cs-CZ" altLang="cs-CZ" sz="3100" dirty="0">
                <a:solidFill>
                  <a:srgbClr val="C00000"/>
                </a:solidFill>
              </a:rPr>
              <a:t>, </a:t>
            </a:r>
            <a:r>
              <a:rPr lang="cs-CZ" altLang="cs-CZ" sz="3100" dirty="0" err="1">
                <a:solidFill>
                  <a:srgbClr val="C00000"/>
                </a:solidFill>
              </a:rPr>
              <a:t>mentee</a:t>
            </a:r>
            <a:endParaRPr lang="cs-CZ" altLang="cs-CZ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684169" cy="1008112"/>
          </a:xfrm>
        </p:spPr>
        <p:txBody>
          <a:bodyPr/>
          <a:lstStyle/>
          <a:p>
            <a:r>
              <a:rPr lang="cs-CZ" dirty="0" err="1">
                <a:solidFill>
                  <a:srgbClr val="C00000"/>
                </a:solidFill>
              </a:rPr>
              <a:t>mentoring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988840"/>
            <a:ext cx="7872884" cy="441196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déletrvající kontinuální proces rozvoje specifických odborných i osobnostních kompetencí učitele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 školním prostředí jde o profesionální praxi poskytující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asistenci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podporu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vedení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nejen začínajícím učitelům za účelem zvyšování jejich profesionálního vzestupu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Přístup, který přispívá k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rozvoji vzdělávání v rámci odborné komunity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Funguje na základě kolegiálního vztahu učitele a mentora.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 err="1">
                <a:solidFill>
                  <a:schemeClr val="tx1"/>
                </a:solidFill>
              </a:rPr>
              <a:t>sebeřízené</a:t>
            </a:r>
            <a:r>
              <a:rPr lang="cs-CZ" b="1" dirty="0">
                <a:solidFill>
                  <a:schemeClr val="tx1"/>
                </a:solidFill>
              </a:rPr>
              <a:t> učení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vycházející z potřeb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menteeho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Proces, který ovlivňuje tvorbu a kultivaci profesní kultury, posiluje kolegialitu a spolupráci na pracovišti.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>
                <a:solidFill>
                  <a:schemeClr val="accent4"/>
                </a:solidFill>
              </a:rPr>
              <a:t>je založený na dobrovolnosti, důvěře a respektu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6684169" cy="788888"/>
          </a:xfrm>
        </p:spPr>
        <p:txBody>
          <a:bodyPr/>
          <a:lstStyle/>
          <a:p>
            <a:r>
              <a:rPr lang="cs-CZ" dirty="0" err="1">
                <a:solidFill>
                  <a:srgbClr val="C00000"/>
                </a:solidFill>
              </a:rPr>
              <a:t>mentor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84338"/>
            <a:ext cx="8088908" cy="4227512"/>
          </a:xfrm>
        </p:spPr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>
                <a:solidFill>
                  <a:schemeClr val="tx1"/>
                </a:solidFill>
              </a:rPr>
              <a:t>Bey(1995) zmiňuje řadu komplexních úkolů, které mentor vykonává: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>
                <a:solidFill>
                  <a:schemeClr val="tx1"/>
                </a:solidFill>
              </a:rPr>
              <a:t>poskytuje vzdělávání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>
                <a:solidFill>
                  <a:schemeClr val="tx1"/>
                </a:solidFill>
              </a:rPr>
              <a:t>emoční podporu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>
                <a:solidFill>
                  <a:schemeClr val="tx1"/>
                </a:solidFill>
              </a:rPr>
              <a:t>poradenství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>
                <a:solidFill>
                  <a:schemeClr val="tx1"/>
                </a:solidFill>
              </a:rPr>
              <a:t>materiální podporu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>
                <a:solidFill>
                  <a:schemeClr val="tx1"/>
                </a:solidFill>
              </a:rPr>
              <a:t>péči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>
                <a:solidFill>
                  <a:srgbClr val="C00000"/>
                </a:solidFill>
              </a:rPr>
              <a:t>Role mentora: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err="1">
                <a:solidFill>
                  <a:srgbClr val="C00000"/>
                </a:solidFill>
              </a:rPr>
              <a:t>facilitátor</a:t>
            </a:r>
            <a:endParaRPr lang="cs-CZ" dirty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rgbClr val="C00000"/>
                </a:solidFill>
              </a:rPr>
              <a:t>kouč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rgbClr val="C00000"/>
                </a:solidFill>
              </a:rPr>
              <a:t>konzultant (expert)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rgbClr val="C00000"/>
                </a:solidFill>
              </a:rPr>
              <a:t>lektor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cs-CZ" dirty="0">
              <a:solidFill>
                <a:srgbClr val="C00000"/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1"/>
          <p:cNvSpPr>
            <a:spLocks noGrp="1"/>
          </p:cNvSpPr>
          <p:nvPr>
            <p:ph idx="1"/>
          </p:nvPr>
        </p:nvSpPr>
        <p:spPr>
          <a:xfrm>
            <a:off x="611560" y="1412877"/>
            <a:ext cx="7704855" cy="410435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solidFill>
                  <a:schemeClr val="tx1"/>
                </a:solidFill>
              </a:rPr>
              <a:t>Profesionální praxe poskytující podporu, asistenci a vedení (nejen) začínajícím učitelům za účelem zvýšení jejich profesionálního vzestupu a úspěšnosti v práci (</a:t>
            </a:r>
            <a:r>
              <a:rPr lang="cs-CZ" sz="2400" dirty="0" err="1">
                <a:solidFill>
                  <a:schemeClr val="tx1"/>
                </a:solidFill>
              </a:rPr>
              <a:t>Jonson</a:t>
            </a:r>
            <a:r>
              <a:rPr lang="cs-CZ" sz="2400" dirty="0">
                <a:solidFill>
                  <a:schemeClr val="tx1"/>
                </a:solidFill>
              </a:rPr>
              <a:t> 2008 In Lazarová 2011). 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cs-CZ" sz="24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solidFill>
                  <a:schemeClr val="tx1"/>
                </a:solidFill>
              </a:rPr>
              <a:t>Častěji se setkáváme s </a:t>
            </a:r>
            <a:r>
              <a:rPr lang="cs-CZ" sz="2400" dirty="0" err="1">
                <a:solidFill>
                  <a:schemeClr val="tx1"/>
                </a:solidFill>
              </a:rPr>
              <a:t>mentoringem</a:t>
            </a:r>
            <a:r>
              <a:rPr lang="cs-CZ" sz="2400" dirty="0">
                <a:solidFill>
                  <a:schemeClr val="tx1"/>
                </a:solidFill>
              </a:rPr>
              <a:t> u začínajících učitelů. Dále je využíván v praxi např. při zavádění změn ve školách, při přijímání nové funkce, zavádění nových výukových metod atd. </a:t>
            </a:r>
          </a:p>
          <a:p>
            <a:pPr fontAlgn="auto">
              <a:spcAft>
                <a:spcPts val="0"/>
              </a:spcAft>
              <a:defRPr/>
            </a:pPr>
            <a:endParaRPr lang="cs-CZ" sz="2400" dirty="0"/>
          </a:p>
          <a:p>
            <a:pPr fontAlgn="auto">
              <a:spcAft>
                <a:spcPts val="0"/>
              </a:spcAft>
              <a:defRPr/>
            </a:pPr>
            <a:endParaRPr lang="cs-CZ" dirty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  <p:sp>
        <p:nvSpPr>
          <p:cNvPr id="25603" name="Nadpis 2"/>
          <p:cNvSpPr>
            <a:spLocks noGrp="1"/>
          </p:cNvSpPr>
          <p:nvPr>
            <p:ph type="ctrTitle"/>
          </p:nvPr>
        </p:nvSpPr>
        <p:spPr>
          <a:xfrm>
            <a:off x="755576" y="404813"/>
            <a:ext cx="7848871" cy="1008062"/>
          </a:xfrm>
        </p:spPr>
        <p:txBody>
          <a:bodyPr>
            <a:normAutofit/>
          </a:bodyPr>
          <a:lstStyle/>
          <a:p>
            <a:r>
              <a:rPr lang="cs-CZ" altLang="cs-CZ" sz="3200" dirty="0" err="1">
                <a:solidFill>
                  <a:srgbClr val="C00000"/>
                </a:solidFill>
                <a:latin typeface="Arial" charset="0"/>
                <a:cs typeface="Arial" charset="0"/>
              </a:rPr>
              <a:t>Mentoring</a:t>
            </a:r>
            <a:r>
              <a:rPr lang="cs-CZ" altLang="cs-CZ" sz="3200" dirty="0">
                <a:solidFill>
                  <a:srgbClr val="C00000"/>
                </a:solidFill>
                <a:latin typeface="Arial" charset="0"/>
                <a:cs typeface="Arial" charset="0"/>
              </a:rPr>
              <a:t> ve školním prostředí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916" y="404813"/>
            <a:ext cx="8208169" cy="503907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990033"/>
                </a:solidFill>
                <a:latin typeface="Arial" charset="0"/>
                <a:cs typeface="Arial" charset="0"/>
              </a:rPr>
              <a:t>Školní kontext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196975"/>
            <a:ext cx="7203132" cy="4883150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Tlak na rozvoj škol zevnitř (dokumentace a předávání specifických – „nenaučitelných“ zkušeností, profesionální rozvoj – profesionalizace profese, učící se organizace, organizační učení…)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Rozvoj spolupráce, rozvoj klimatu, kultury školy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Stabilizace mladých a nadějných učitelů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„Revitalizace“ starších učitelů (stárnoucí týmy), </a:t>
            </a:r>
            <a:r>
              <a:rPr lang="cs-CZ" altLang="cs-CZ" sz="2400" dirty="0" err="1">
                <a:solidFill>
                  <a:schemeClr val="tx1"/>
                </a:solidFill>
              </a:rPr>
              <a:t>age</a:t>
            </a:r>
            <a:r>
              <a:rPr lang="cs-CZ" altLang="cs-CZ" sz="2400" dirty="0">
                <a:solidFill>
                  <a:schemeClr val="tx1"/>
                </a:solidFill>
              </a:rPr>
              <a:t> management ve škole 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Pojmy </a:t>
            </a:r>
            <a:r>
              <a:rPr lang="cs-CZ" altLang="cs-CZ" sz="2400" dirty="0" err="1">
                <a:solidFill>
                  <a:schemeClr val="tx1"/>
                </a:solidFill>
              </a:rPr>
              <a:t>mentoring</a:t>
            </a:r>
            <a:r>
              <a:rPr lang="cs-CZ" altLang="cs-CZ" sz="2400" dirty="0">
                <a:solidFill>
                  <a:schemeClr val="tx1"/>
                </a:solidFill>
              </a:rPr>
              <a:t>, supervize, </a:t>
            </a:r>
            <a:r>
              <a:rPr lang="cs-CZ" altLang="cs-CZ" sz="2400" dirty="0" err="1">
                <a:solidFill>
                  <a:schemeClr val="tx1"/>
                </a:solidFill>
              </a:rPr>
              <a:t>tutoring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cs-CZ" altLang="cs-CZ" sz="2400" dirty="0" err="1">
                <a:solidFill>
                  <a:schemeClr val="tx1"/>
                </a:solidFill>
              </a:rPr>
              <a:t>koučing</a:t>
            </a:r>
            <a:r>
              <a:rPr lang="cs-CZ" altLang="cs-CZ" sz="2400" dirty="0">
                <a:solidFill>
                  <a:schemeClr val="tx1"/>
                </a:solidFill>
              </a:rPr>
              <a:t>… i ve školách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cs-CZ" altLang="cs-CZ" sz="2400" dirty="0"/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alt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842</Words>
  <Application>Microsoft Office PowerPoint</Application>
  <PresentationFormat>Předvádění na obrazovce (4:3)</PresentationFormat>
  <Paragraphs>109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Wingdings</vt:lpstr>
      <vt:lpstr>Wingdings 3</vt:lpstr>
      <vt:lpstr>Motiv sady Office</vt:lpstr>
      <vt:lpstr>Školní konzultace</vt:lpstr>
      <vt:lpstr>Školní odborníci – specialisté</vt:lpstr>
      <vt:lpstr>Prezentace aplikace PowerPoint</vt:lpstr>
      <vt:lpstr>Mentoři</vt:lpstr>
      <vt:lpstr>Mentoring, mentor, mentee</vt:lpstr>
      <vt:lpstr>mentoring</vt:lpstr>
      <vt:lpstr>mentor</vt:lpstr>
      <vt:lpstr>Mentoring ve školním prostředí </vt:lpstr>
      <vt:lpstr>Školní kontext</vt:lpstr>
      <vt:lpstr>Podoby mentoringu</vt:lpstr>
      <vt:lpstr>Cíle mentoringu</vt:lpstr>
      <vt:lpstr>Rozvoj kompetencí –  na co se mentor zaměřuje</vt:lpstr>
      <vt:lpstr>Činnosti v mentoringu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konzultace</dc:title>
  <dc:creator>mirka</dc:creator>
  <cp:lastModifiedBy>Bohumíra Lazarová</cp:lastModifiedBy>
  <cp:revision>3</cp:revision>
  <dcterms:created xsi:type="dcterms:W3CDTF">2016-11-01T09:30:30Z</dcterms:created>
  <dcterms:modified xsi:type="dcterms:W3CDTF">2021-04-04T08:41:10Z</dcterms:modified>
</cp:coreProperties>
</file>