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A801BB-72E1-477A-B2BC-A0D607EDA1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5662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8A801BB-72E1-477A-B2BC-A0D607EDA1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B0F7ADA8-E0D8-E140-B3EB-7B177B99ED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891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8A801BB-72E1-477A-B2BC-A0D607EDA12A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158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A801BB-72E1-477A-B2BC-A0D607EDA12A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84321F44-F4CD-1342-9190-83F8027175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599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- inverzní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8A801BB-72E1-477A-B2BC-A0D607EDA1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82366C8-899C-3046-9F1A-E4AA93091E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912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ozdělovník (alternativní) 2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8A801BB-72E1-477A-B2BC-A0D607EDA1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2C8EF9BC-CA15-F749-AE84-143521C1B7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5526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 obrázkem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7008221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NI SCI slid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4637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8041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8A801BB-72E1-477A-B2BC-A0D607EDA12A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CDFB5469-7B43-0D44-819F-C704135239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2407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8A801BB-72E1-477A-B2BC-A0D607EDA1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839D93F-D054-0C49-B5BA-33CA7A41AA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229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8A801BB-72E1-477A-B2BC-A0D607EDA12A}" type="slidenum">
              <a:rPr lang="en-GB" smtClean="0"/>
              <a:t>‹#›</a:t>
            </a:fld>
            <a:endParaRPr lang="en-GB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E1F77B3-EBC6-1040-9535-33D9549B74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6817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8A801BB-72E1-477A-B2BC-A0D607EDA12A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797919FE-C3ED-C14E-AED0-882F982294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69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A801BB-72E1-477A-B2BC-A0D607EDA1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4329B9F-B123-B646-A47E-27058DD10E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359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8A801BB-72E1-477A-B2BC-A0D607EDA12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1109301E-D1AD-0B43-976E-29DC995E1D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4169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8A801BB-72E1-477A-B2BC-A0D607EDA12A}" type="slidenum">
              <a:rPr lang="en-GB" smtClean="0"/>
              <a:t>‹#›</a:t>
            </a:fld>
            <a:endParaRPr lang="en-GB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3DE62B41-48ED-D243-8CF8-571E1EC807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1855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8A801BB-72E1-477A-B2BC-A0D607EDA12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B2E98577-C944-7148-9D17-F5F41F0E8A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20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38A801BB-72E1-477A-B2BC-A0D607EDA12A}" type="slidenum">
              <a:rPr lang="en-GB" smtClean="0"/>
              <a:t>‹#›</a:t>
            </a:fld>
            <a:endParaRPr lang="en-GB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3257648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E7B1A7-9C9A-4191-B6DE-A08C2481D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200" y="1917726"/>
            <a:ext cx="11361600" cy="1171580"/>
          </a:xfrm>
        </p:spPr>
        <p:txBody>
          <a:bodyPr/>
          <a:lstStyle/>
          <a:p>
            <a:r>
              <a:rPr lang="cs-CZ" dirty="0"/>
              <a:t>Metody sociálně geografického výzkumu</a:t>
            </a:r>
            <a:br>
              <a:rPr lang="cs-CZ" dirty="0"/>
            </a:br>
            <a:br>
              <a:rPr lang="cs-CZ" dirty="0"/>
            </a:br>
            <a:r>
              <a:rPr lang="cs-CZ" sz="4400" b="0" dirty="0"/>
              <a:t>Výzkumná otázka a její role v kvalitativním výzkumu</a:t>
            </a:r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3CC8F1B-CF0E-4592-B30B-E673F11E30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200" y="4823036"/>
            <a:ext cx="11361600" cy="698497"/>
          </a:xfrm>
        </p:spPr>
        <p:txBody>
          <a:bodyPr/>
          <a:lstStyle/>
          <a:p>
            <a:r>
              <a:rPr lang="cs-CZ" dirty="0"/>
              <a:t>6. Seminář</a:t>
            </a:r>
          </a:p>
          <a:p>
            <a:r>
              <a:rPr lang="cs-CZ" dirty="0"/>
              <a:t>19.4. 2021</a:t>
            </a:r>
          </a:p>
          <a:p>
            <a:r>
              <a:rPr lang="cs-CZ" sz="1800" dirty="0"/>
              <a:t>Kotýnková Veronika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5725143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69CD1F2E-FAC7-4193-BC3B-9F6D9708AFCB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endParaRPr lang="cs-CZ" sz="6600" dirty="0"/>
          </a:p>
          <a:p>
            <a:pPr algn="ctr"/>
            <a:endParaRPr lang="cs-CZ" sz="6600" dirty="0"/>
          </a:p>
          <a:p>
            <a:pPr algn="ctr"/>
            <a:endParaRPr lang="cs-CZ" sz="6600" dirty="0"/>
          </a:p>
          <a:p>
            <a:pPr algn="ctr"/>
            <a:endParaRPr lang="cs-CZ" sz="6600" dirty="0"/>
          </a:p>
          <a:p>
            <a:pPr algn="ctr"/>
            <a:endParaRPr lang="cs-CZ" sz="6600" dirty="0"/>
          </a:p>
          <a:p>
            <a:pPr algn="ctr"/>
            <a:r>
              <a:rPr lang="cs-CZ" sz="6600" dirty="0"/>
              <a:t>Otázky?</a:t>
            </a:r>
          </a:p>
          <a:p>
            <a:pPr algn="ctr"/>
            <a:endParaRPr lang="cs-CZ" sz="6600" dirty="0"/>
          </a:p>
          <a:p>
            <a:pPr algn="ctr"/>
            <a:endParaRPr lang="cs-CZ" sz="6600" dirty="0"/>
          </a:p>
          <a:p>
            <a:pPr algn="ctr"/>
            <a:endParaRPr lang="cs-CZ" sz="6600" dirty="0"/>
          </a:p>
          <a:p>
            <a:pPr algn="ctr"/>
            <a:endParaRPr lang="cs-CZ" sz="6600" dirty="0"/>
          </a:p>
          <a:p>
            <a:r>
              <a:rPr lang="cs-CZ" sz="2000" dirty="0"/>
              <a:t>Děkuji za pozornost!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122948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667C69-5D38-48BC-A60A-D1ED904E2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Zadání 6. cvičení</a:t>
            </a:r>
            <a:br>
              <a:rPr lang="cs-CZ" dirty="0"/>
            </a:br>
            <a:r>
              <a:rPr lang="cs-CZ" dirty="0"/>
              <a:t>Formulace a zdůvodnění výzkumné otázky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F87DC6-EC2B-4A7F-ADAA-D2E9DEF6D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pPr marL="7200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7200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Zadání: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Dle formálních kritérií naformulujte výzkumnou otázku, která bude vycházet z Vámi zvoleného tématu výzkumu. Její rozsah by měl odpovídat bakalářské práci, tedy by mělo být možné získat na ni odpověď v rámci výzkumu odpovídající bakalářské práci (cca 8 měsíců, 30-40 stran). Konkrétní formulaci výzkumné otázky krátce zdůvodněte.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Zaměřte se především na zdůvodnění předmětu výzkumu a volbu slovesa.</a:t>
            </a:r>
          </a:p>
          <a:p>
            <a:pPr marL="720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Doporučená forma odevzdání: textový soubor (nejlépe Word)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Doporučená délka: 1000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znaků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včetně mezer</a:t>
            </a:r>
          </a:p>
          <a:p>
            <a:pPr marL="7200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4336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F07A90-6424-400C-B840-9CFA9E106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Doplňující informace k zadání</a:t>
            </a:r>
            <a:br>
              <a:rPr lang="cs-CZ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A9DB90-68D3-4B77-9BC2-B46E232B4C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Mělo by být zřejmé, co je výzkumná otázka.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Vyznačte ji.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Zaměřte se především na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zdůvodnění předmětu výzkumu 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volbu slovesa.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Výzkumná otázka by měla začínat tázacím zájmenem a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končit otazníkem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Výzkumné téma je libovolné, nicméně musí být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sociálně-geografické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(svázané s geografií).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1000 znaků 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odpovídá délce zhruba půl strany.</a:t>
            </a:r>
          </a:p>
          <a:p>
            <a:pPr marL="7200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9360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7A8641-F97A-4877-9318-02C86C43F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Formální náležitosti výzkumné otázky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0F499B-37F8-4563-8AFB-B7D7DEAC2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359001"/>
            <a:ext cx="10753200" cy="4139998"/>
          </a:xfrm>
        </p:spPr>
        <p:txBody>
          <a:bodyPr/>
          <a:lstStyle/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cs-CZ" altLang="cs-CZ" sz="2000" dirty="0"/>
              <a:t>otázka začíná obvykle </a:t>
            </a:r>
            <a:r>
              <a:rPr lang="cs-CZ" altLang="cs-CZ" sz="2000" b="1" dirty="0">
                <a:solidFill>
                  <a:schemeClr val="tx2"/>
                </a:solidFill>
              </a:rPr>
              <a:t>tázacím zájmenem</a:t>
            </a:r>
            <a:r>
              <a:rPr lang="cs-CZ" altLang="cs-CZ" sz="2000" dirty="0"/>
              <a:t> </a:t>
            </a:r>
            <a:r>
              <a:rPr lang="cs-CZ" altLang="cs-CZ" sz="2000" b="1" i="1" dirty="0"/>
              <a:t>jak/jakým způsobem </a:t>
            </a:r>
            <a:r>
              <a:rPr lang="cs-CZ" altLang="cs-CZ" sz="2000" dirty="0"/>
              <a:t>a končí </a:t>
            </a:r>
            <a:r>
              <a:rPr lang="cs-CZ" altLang="cs-CZ" sz="2000" b="1" dirty="0">
                <a:solidFill>
                  <a:schemeClr val="tx2"/>
                </a:solidFill>
              </a:rPr>
              <a:t>otazníkem</a:t>
            </a:r>
          </a:p>
          <a:p>
            <a:pPr>
              <a:lnSpc>
                <a:spcPct val="90000"/>
              </a:lnSpc>
              <a:buFontTx/>
              <a:buChar char="-"/>
              <a:defRPr/>
            </a:pPr>
            <a:endParaRPr lang="cs-CZ" altLang="cs-CZ" sz="2000" dirty="0"/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cs-CZ" altLang="cs-CZ" sz="2000" dirty="0"/>
              <a:t>otázka musí obsahovat minimálně jedno </a:t>
            </a:r>
            <a:r>
              <a:rPr lang="cs-CZ" altLang="cs-CZ" sz="2000" b="1" dirty="0">
                <a:solidFill>
                  <a:schemeClr val="tx2"/>
                </a:solidFill>
              </a:rPr>
              <a:t>sloveso</a:t>
            </a:r>
          </a:p>
          <a:p>
            <a:pPr>
              <a:lnSpc>
                <a:spcPct val="90000"/>
              </a:lnSpc>
              <a:buFontTx/>
              <a:buChar char="-"/>
              <a:defRPr/>
            </a:pPr>
            <a:endParaRPr lang="cs-CZ" altLang="cs-CZ" sz="2000" dirty="0"/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cs-CZ" altLang="cs-CZ" sz="2000" dirty="0"/>
              <a:t>neměla by se ptát na víc věcí najednou, ale pouze </a:t>
            </a:r>
            <a:r>
              <a:rPr lang="cs-CZ" altLang="cs-CZ" sz="2000" b="1" dirty="0">
                <a:solidFill>
                  <a:schemeClr val="tx2"/>
                </a:solidFill>
              </a:rPr>
              <a:t>na jednu věc</a:t>
            </a:r>
          </a:p>
          <a:p>
            <a:pPr>
              <a:lnSpc>
                <a:spcPct val="90000"/>
              </a:lnSpc>
              <a:buFontTx/>
              <a:buChar char="-"/>
              <a:defRPr/>
            </a:pPr>
            <a:endParaRPr lang="cs-CZ" altLang="cs-CZ" sz="2000" dirty="0"/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cs-CZ" altLang="cs-CZ" sz="2000" dirty="0"/>
              <a:t>musí to být </a:t>
            </a:r>
            <a:r>
              <a:rPr lang="cs-CZ" altLang="cs-CZ" sz="2000" b="1" dirty="0">
                <a:solidFill>
                  <a:schemeClr val="tx2"/>
                </a:solidFill>
              </a:rPr>
              <a:t>otevřená</a:t>
            </a:r>
            <a:r>
              <a:rPr lang="cs-CZ" altLang="cs-CZ" sz="2000" dirty="0"/>
              <a:t> otázka</a:t>
            </a:r>
          </a:p>
          <a:p>
            <a:pPr>
              <a:lnSpc>
                <a:spcPct val="90000"/>
              </a:lnSpc>
              <a:buFontTx/>
              <a:buChar char="-"/>
              <a:defRPr/>
            </a:pPr>
            <a:endParaRPr lang="cs-CZ" altLang="cs-CZ" sz="2000" dirty="0"/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cs-CZ" altLang="cs-CZ" sz="2000" b="1" dirty="0">
                <a:solidFill>
                  <a:schemeClr val="tx2"/>
                </a:solidFill>
              </a:rPr>
              <a:t>ne</a:t>
            </a:r>
            <a:r>
              <a:rPr lang="cs-CZ" altLang="cs-CZ" sz="2000" dirty="0"/>
              <a:t>smí to být otázka, na kterou lze odpovědět </a:t>
            </a:r>
            <a:r>
              <a:rPr lang="cs-CZ" altLang="cs-CZ" sz="2000" b="1" dirty="0">
                <a:solidFill>
                  <a:schemeClr val="tx2"/>
                </a:solidFill>
              </a:rPr>
              <a:t>ano či ne</a:t>
            </a:r>
          </a:p>
          <a:p>
            <a:pPr>
              <a:lnSpc>
                <a:spcPct val="90000"/>
              </a:lnSpc>
              <a:buFontTx/>
              <a:buChar char="-"/>
              <a:defRPr/>
            </a:pPr>
            <a:endParaRPr lang="cs-CZ" altLang="cs-CZ" sz="2000" dirty="0"/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cs-CZ" altLang="cs-CZ" sz="2000" b="1" dirty="0">
                <a:solidFill>
                  <a:schemeClr val="tx2"/>
                </a:solidFill>
              </a:rPr>
              <a:t>ne</a:t>
            </a:r>
            <a:r>
              <a:rPr lang="cs-CZ" altLang="cs-CZ" sz="2000" dirty="0"/>
              <a:t>smí to být otázka, na kterou lze odpovědět </a:t>
            </a:r>
            <a:r>
              <a:rPr lang="cs-CZ" altLang="cs-CZ" sz="2000" b="1" dirty="0">
                <a:solidFill>
                  <a:schemeClr val="tx2"/>
                </a:solidFill>
              </a:rPr>
              <a:t>výčtem</a:t>
            </a:r>
          </a:p>
          <a:p>
            <a:pPr>
              <a:lnSpc>
                <a:spcPct val="90000"/>
              </a:lnSpc>
              <a:buFontTx/>
              <a:buChar char="-"/>
              <a:defRPr/>
            </a:pPr>
            <a:endParaRPr lang="cs-CZ" altLang="cs-CZ" sz="2000" dirty="0"/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cs-CZ" altLang="cs-CZ" sz="2000" b="1" dirty="0">
                <a:solidFill>
                  <a:schemeClr val="tx2"/>
                </a:solidFill>
              </a:rPr>
              <a:t>ne</a:t>
            </a:r>
            <a:r>
              <a:rPr lang="cs-CZ" altLang="cs-CZ" sz="2000" dirty="0"/>
              <a:t>měla by se ptát na </a:t>
            </a:r>
            <a:r>
              <a:rPr lang="cs-CZ" altLang="cs-CZ" sz="2000" b="1" dirty="0">
                <a:solidFill>
                  <a:schemeClr val="tx2"/>
                </a:solidFill>
              </a:rPr>
              <a:t>intenzitu, míru či množství</a:t>
            </a:r>
          </a:p>
          <a:p>
            <a:pPr>
              <a:lnSpc>
                <a:spcPct val="90000"/>
              </a:lnSpc>
              <a:buFontTx/>
              <a:buChar char="-"/>
              <a:defRPr/>
            </a:pPr>
            <a:endParaRPr lang="cs-CZ" altLang="cs-CZ" sz="2000" dirty="0"/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cs-CZ" altLang="cs-CZ" sz="2000" dirty="0"/>
              <a:t>neměla by operovat na faktické rovině, ale na </a:t>
            </a:r>
            <a:r>
              <a:rPr lang="cs-CZ" altLang="cs-CZ" sz="2000" b="1" dirty="0">
                <a:solidFill>
                  <a:schemeClr val="tx2"/>
                </a:solidFill>
              </a:rPr>
              <a:t>významové rovině </a:t>
            </a:r>
            <a:r>
              <a:rPr lang="cs-CZ" altLang="cs-CZ" sz="2000" dirty="0"/>
              <a:t>– měla by se ptát na </a:t>
            </a:r>
            <a:r>
              <a:rPr lang="cs-CZ" altLang="cs-CZ" sz="2000" b="1" dirty="0">
                <a:solidFill>
                  <a:schemeClr val="tx2"/>
                </a:solidFill>
              </a:rPr>
              <a:t>významy</a:t>
            </a:r>
          </a:p>
          <a:p>
            <a:pPr>
              <a:lnSpc>
                <a:spcPct val="90000"/>
              </a:lnSpc>
              <a:buFontTx/>
              <a:buChar char="-"/>
              <a:defRPr/>
            </a:pPr>
            <a:endParaRPr lang="cs-CZ" altLang="cs-CZ" sz="2000" dirty="0"/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cs-CZ" altLang="cs-CZ" sz="2000" dirty="0"/>
              <a:t>měla by být </a:t>
            </a:r>
            <a:r>
              <a:rPr lang="cs-CZ" altLang="cs-CZ" sz="2000" b="1" dirty="0">
                <a:solidFill>
                  <a:schemeClr val="tx2"/>
                </a:solidFill>
              </a:rPr>
              <a:t>ambiciózní</a:t>
            </a:r>
            <a:r>
              <a:rPr lang="cs-CZ" altLang="cs-CZ" sz="2000" dirty="0"/>
              <a:t>, chtít objevit něco „nového“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515750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CF4E4B-CED0-498B-A870-0BA9A6229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Hierarchie konceptů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C09D17-BB21-478C-B650-60CB7438C809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291548" y="1701505"/>
            <a:ext cx="4673635" cy="4139998"/>
          </a:xfrm>
        </p:spPr>
        <p:txBody>
          <a:bodyPr/>
          <a:lstStyle/>
          <a:p>
            <a:pPr algn="r">
              <a:lnSpc>
                <a:spcPct val="90000"/>
              </a:lnSpc>
              <a:buClr>
                <a:srgbClr val="FF6600"/>
              </a:buClr>
              <a:buFontTx/>
              <a:buNone/>
            </a:pPr>
            <a:r>
              <a:rPr lang="cs-CZ" altLang="cs-CZ" sz="2800" kern="0" dirty="0">
                <a:solidFill>
                  <a:schemeClr val="tx2"/>
                </a:solidFill>
              </a:rPr>
              <a:t>výzkumná oblast</a:t>
            </a:r>
          </a:p>
          <a:p>
            <a:pPr algn="r">
              <a:lnSpc>
                <a:spcPct val="90000"/>
              </a:lnSpc>
              <a:buClr>
                <a:srgbClr val="FF6600"/>
              </a:buClr>
              <a:buFontTx/>
              <a:buNone/>
            </a:pPr>
            <a:endParaRPr lang="cs-CZ" altLang="cs-CZ" sz="2800" kern="0" dirty="0">
              <a:solidFill>
                <a:schemeClr val="tx2"/>
              </a:solidFill>
            </a:endParaRPr>
          </a:p>
          <a:p>
            <a:pPr algn="r">
              <a:lnSpc>
                <a:spcPct val="90000"/>
              </a:lnSpc>
              <a:buClr>
                <a:srgbClr val="FF6600"/>
              </a:buClr>
              <a:buFontTx/>
              <a:buNone/>
            </a:pPr>
            <a:r>
              <a:rPr lang="cs-CZ" altLang="cs-CZ" sz="2800" kern="0" dirty="0">
                <a:solidFill>
                  <a:schemeClr val="tx2"/>
                </a:solidFill>
              </a:rPr>
              <a:t>výzkumné téma</a:t>
            </a:r>
          </a:p>
          <a:p>
            <a:pPr algn="r">
              <a:lnSpc>
                <a:spcPct val="90000"/>
              </a:lnSpc>
              <a:buClr>
                <a:srgbClr val="FF6600"/>
              </a:buClr>
              <a:buFontTx/>
              <a:buNone/>
            </a:pPr>
            <a:endParaRPr lang="cs-CZ" altLang="cs-CZ" sz="2800" kern="0" dirty="0">
              <a:solidFill>
                <a:schemeClr val="tx2"/>
              </a:solidFill>
            </a:endParaRPr>
          </a:p>
          <a:p>
            <a:pPr algn="r">
              <a:lnSpc>
                <a:spcPct val="90000"/>
              </a:lnSpc>
              <a:buClr>
                <a:srgbClr val="FF6600"/>
              </a:buClr>
              <a:buFontTx/>
              <a:buNone/>
            </a:pPr>
            <a:r>
              <a:rPr lang="cs-CZ" altLang="cs-CZ" sz="2800" kern="0" dirty="0">
                <a:solidFill>
                  <a:schemeClr val="tx2"/>
                </a:solidFill>
              </a:rPr>
              <a:t>obecné výzkumné otázky</a:t>
            </a:r>
          </a:p>
          <a:p>
            <a:pPr algn="r">
              <a:lnSpc>
                <a:spcPct val="90000"/>
              </a:lnSpc>
              <a:buClr>
                <a:srgbClr val="FF6600"/>
              </a:buClr>
              <a:buFontTx/>
              <a:buNone/>
            </a:pPr>
            <a:endParaRPr lang="cs-CZ" altLang="cs-CZ" sz="2800" kern="0" dirty="0">
              <a:solidFill>
                <a:schemeClr val="tx2"/>
              </a:solidFill>
            </a:endParaRPr>
          </a:p>
          <a:p>
            <a:pPr algn="r">
              <a:lnSpc>
                <a:spcPct val="90000"/>
              </a:lnSpc>
              <a:buClr>
                <a:srgbClr val="FF6600"/>
              </a:buClr>
              <a:buFontTx/>
              <a:buNone/>
            </a:pPr>
            <a:r>
              <a:rPr lang="cs-CZ" altLang="cs-CZ" sz="2800" kern="0" dirty="0">
                <a:solidFill>
                  <a:schemeClr val="tx2"/>
                </a:solidFill>
              </a:rPr>
              <a:t>specifické výzkumné otázky</a:t>
            </a:r>
          </a:p>
          <a:p>
            <a:pPr algn="r">
              <a:lnSpc>
                <a:spcPct val="90000"/>
              </a:lnSpc>
              <a:buClr>
                <a:srgbClr val="FF6600"/>
              </a:buClr>
              <a:buFontTx/>
              <a:buNone/>
            </a:pPr>
            <a:endParaRPr lang="cs-CZ" altLang="cs-CZ" sz="2800" kern="0" dirty="0">
              <a:solidFill>
                <a:schemeClr val="tx2"/>
              </a:solidFill>
            </a:endParaRPr>
          </a:p>
          <a:p>
            <a:pPr algn="r">
              <a:lnSpc>
                <a:spcPct val="90000"/>
              </a:lnSpc>
              <a:buClr>
                <a:srgbClr val="FF6600"/>
              </a:buClr>
              <a:buFontTx/>
              <a:buNone/>
            </a:pPr>
            <a:endParaRPr lang="cs-CZ" altLang="cs-CZ" sz="2800" kern="0" dirty="0">
              <a:solidFill>
                <a:schemeClr val="tx2"/>
              </a:solidFill>
            </a:endParaRPr>
          </a:p>
          <a:p>
            <a:pPr algn="r">
              <a:lnSpc>
                <a:spcPct val="90000"/>
              </a:lnSpc>
              <a:buClr>
                <a:srgbClr val="FF6600"/>
              </a:buClr>
              <a:buFontTx/>
              <a:buNone/>
            </a:pPr>
            <a:r>
              <a:rPr lang="cs-CZ" altLang="cs-CZ" sz="2800" kern="0" dirty="0">
                <a:solidFill>
                  <a:schemeClr val="tx2"/>
                </a:solidFill>
              </a:rPr>
              <a:t>otázky při sběru dat</a:t>
            </a:r>
          </a:p>
          <a:p>
            <a:pPr marL="72000" indent="0">
              <a:buNone/>
            </a:pPr>
            <a:endParaRPr lang="en-GB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441360C-D8A4-4C20-8E5B-0E2168C8807B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5268159" y="1701505"/>
            <a:ext cx="6539527" cy="4139998"/>
          </a:xfrm>
        </p:spPr>
        <p:txBody>
          <a:bodyPr/>
          <a:lstStyle/>
          <a:p>
            <a:pPr marL="72000" indent="0">
              <a:lnSpc>
                <a:spcPct val="150000"/>
              </a:lnSpc>
              <a:buNone/>
            </a:pPr>
            <a:r>
              <a:rPr lang="cs-CZ" sz="2000" dirty="0"/>
              <a:t>Geografie času</a:t>
            </a:r>
          </a:p>
          <a:p>
            <a:pPr marL="72000" indent="0">
              <a:lnSpc>
                <a:spcPct val="150000"/>
              </a:lnSpc>
              <a:buNone/>
            </a:pPr>
            <a:endParaRPr lang="cs-CZ" sz="900" dirty="0"/>
          </a:p>
          <a:p>
            <a:pPr marL="72000" indent="0">
              <a:lnSpc>
                <a:spcPct val="150000"/>
              </a:lnSpc>
              <a:buNone/>
            </a:pPr>
            <a:r>
              <a:rPr lang="cs-CZ" sz="2000" dirty="0"/>
              <a:t>Politiky časových z(ne)</a:t>
            </a:r>
            <a:r>
              <a:rPr lang="cs-CZ" sz="2000" dirty="0" err="1"/>
              <a:t>výhodnění</a:t>
            </a:r>
            <a:endParaRPr lang="cs-CZ" sz="2000" dirty="0"/>
          </a:p>
          <a:p>
            <a:pPr marL="72000" indent="0">
              <a:lnSpc>
                <a:spcPct val="150000"/>
              </a:lnSpc>
              <a:buNone/>
            </a:pPr>
            <a:endParaRPr lang="cs-CZ" sz="9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/>
              <a:t>Jakým způsobem se projevují časové politiky v životech matek samoživitelek?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0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/>
              <a:t>Jak jsou ovlivňovány jejich časoprostorové možnosti? Jaké strategie  využívají k organizaci práce a volného času?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1600" dirty="0"/>
          </a:p>
          <a:p>
            <a:pPr marL="72000" indent="0">
              <a:lnSpc>
                <a:spcPct val="150000"/>
              </a:lnSpc>
              <a:buNone/>
            </a:pPr>
            <a:r>
              <a:rPr lang="cs-CZ" sz="2000" dirty="0"/>
              <a:t>Jakým způsobem si organizujete svůj běžný den?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010050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16B213-4306-4197-A2C0-27B178163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78321"/>
            <a:ext cx="10753200" cy="451576"/>
          </a:xfrm>
        </p:spPr>
        <p:txBody>
          <a:bodyPr/>
          <a:lstStyle/>
          <a:p>
            <a:r>
              <a:rPr lang="cs-CZ" dirty="0"/>
              <a:t>Postup proměny a zacílení výzkumné otázky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D1394E-E173-4159-A7A6-A573B85FB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035098"/>
            <a:ext cx="11167200" cy="5515827"/>
          </a:xfrm>
        </p:spPr>
        <p:txBody>
          <a:bodyPr/>
          <a:lstStyle/>
          <a:p>
            <a:pPr marL="72000" indent="0">
              <a:buNone/>
            </a:pPr>
            <a:r>
              <a:rPr lang="cs-CZ" sz="2400" dirty="0"/>
              <a:t>Jakým způsobem využívají lidé veřejný prostor?</a:t>
            </a:r>
          </a:p>
          <a:p>
            <a:pPr marL="72000" indent="0">
              <a:buNone/>
            </a:pPr>
            <a:r>
              <a:rPr lang="cs-CZ" sz="1600" dirty="0"/>
              <a:t>Otázky: Jaký veřejný prostor? Kdy? Jací lidé? Hraje roli věk, gender? </a:t>
            </a:r>
          </a:p>
          <a:p>
            <a:pPr marL="72000" indent="0">
              <a:buNone/>
            </a:pPr>
            <a:r>
              <a:rPr lang="cs-CZ" sz="2400" dirty="0">
                <a:sym typeface="Wingdings" panose="05000000000000000000" pitchFamily="2" charset="2"/>
              </a:rPr>
              <a:t> Jakým způsobem využívají veřejný prostor ve městě Brně ženy?</a:t>
            </a:r>
          </a:p>
          <a:p>
            <a:pPr marL="72000" indent="0">
              <a:buNone/>
            </a:pPr>
            <a:r>
              <a:rPr lang="cs-CZ" sz="1600" dirty="0">
                <a:sym typeface="Wingdings" panose="05000000000000000000" pitchFamily="2" charset="2"/>
              </a:rPr>
              <a:t>Otázky: Bude se to lišit věkem, socioekonomickou situací - zaměstnání, mateřská dovolená, důchod, hendikep, etnicita?</a:t>
            </a:r>
          </a:p>
          <a:p>
            <a:pPr marL="72000" indent="0">
              <a:buNone/>
            </a:pPr>
            <a:r>
              <a:rPr lang="cs-CZ" sz="2400" dirty="0">
                <a:sym typeface="Wingdings" panose="05000000000000000000" pitchFamily="2" charset="2"/>
              </a:rPr>
              <a:t>  Jakým způsobem využívají ženy na mateřské dovolené veřejný prostor ve městě Brně?</a:t>
            </a:r>
          </a:p>
          <a:p>
            <a:pPr marL="72000" indent="0">
              <a:buNone/>
            </a:pPr>
            <a:r>
              <a:rPr lang="cs-CZ" sz="1600" dirty="0">
                <a:sym typeface="Wingdings" panose="05000000000000000000" pitchFamily="2" charset="2"/>
              </a:rPr>
              <a:t>Otázky: Co ovlivňuje využívání prostoru? Jaké bariéry?</a:t>
            </a:r>
          </a:p>
          <a:p>
            <a:pPr marL="72000" indent="0">
              <a:buNone/>
            </a:pPr>
            <a:r>
              <a:rPr lang="cs-CZ" sz="1600" dirty="0">
                <a:sym typeface="Wingdings" panose="05000000000000000000" pitchFamily="2" charset="2"/>
              </a:rPr>
              <a:t>Úprava zacílení výzkumné otázky v průběhu realizace rozhovorů:</a:t>
            </a:r>
          </a:p>
          <a:p>
            <a:pPr marL="72000" indent="0">
              <a:buNone/>
            </a:pPr>
            <a:r>
              <a:rPr lang="cs-CZ" sz="2400" dirty="0">
                <a:sym typeface="Wingdings" panose="05000000000000000000" pitchFamily="2" charset="2"/>
              </a:rPr>
              <a:t>  Jaké bariéry pociťují ženy na mateřské dovolené při využívání veřejného prostoru ve městě Brně? </a:t>
            </a:r>
          </a:p>
          <a:p>
            <a:pPr marL="72000" indent="0">
              <a:buNone/>
            </a:pPr>
            <a:r>
              <a:rPr lang="cs-CZ" sz="1600" dirty="0">
                <a:sym typeface="Wingdings" panose="05000000000000000000" pitchFamily="2" charset="2"/>
              </a:rPr>
              <a:t>Jde o bariéry materiální? Jde o bariéry socioekonomické?</a:t>
            </a:r>
          </a:p>
          <a:p>
            <a:pPr marL="72000" indent="0">
              <a:buNone/>
            </a:pPr>
            <a:r>
              <a:rPr lang="cs-CZ" sz="2400" dirty="0">
                <a:sym typeface="Wingdings" panose="05000000000000000000" pitchFamily="2" charset="2"/>
              </a:rPr>
              <a:t>    Napadá vás ještě užší specifikace?</a:t>
            </a:r>
          </a:p>
          <a:p>
            <a:pPr marL="72000" indent="0">
              <a:buNone/>
            </a:pPr>
            <a:endParaRPr lang="cs-CZ" sz="16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03580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545869-0C0B-445A-9937-F91AD3EC1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příklady výzkumných otázek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B73CD1-B0C4-4728-A60B-4BD78FCE7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Jaké </a:t>
            </a:r>
            <a:r>
              <a:rPr lang="cs-CZ" dirty="0" err="1"/>
              <a:t>rytmizátory</a:t>
            </a:r>
            <a:r>
              <a:rPr lang="cs-CZ" dirty="0"/>
              <a:t> využívají finančně </a:t>
            </a:r>
            <a:r>
              <a:rPr lang="cs-CZ" dirty="0" err="1"/>
              <a:t>nestrádající</a:t>
            </a:r>
            <a:r>
              <a:rPr lang="cs-CZ" dirty="0"/>
              <a:t> lidé po ztrátě zaměstnání k organizaci svých každodenních aktivit? </a:t>
            </a:r>
          </a:p>
          <a:p>
            <a:pPr lvl="1"/>
            <a:r>
              <a:rPr lang="cs-CZ" dirty="0"/>
              <a:t>Vývoj otázky v průběhu výzkumu</a:t>
            </a:r>
          </a:p>
          <a:p>
            <a:endParaRPr lang="cs-CZ" dirty="0"/>
          </a:p>
          <a:p>
            <a:r>
              <a:rPr lang="cs-CZ" dirty="0"/>
              <a:t>Jaké jsou zkušenosti n/Neslyšících v urbánním prostoru města Brna?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4306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0259AB-2A45-471F-AB2D-C26CE033B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Špatné výzkumné otázky v kvalitativním výzkumu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465712-F3B1-4BBA-A030-1541D80DF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998002"/>
            <a:ext cx="10753200" cy="4139998"/>
          </a:xfrm>
        </p:spPr>
        <p:txBody>
          <a:bodyPr/>
          <a:lstStyle/>
          <a:p>
            <a:r>
              <a:rPr lang="cs-CZ" sz="2400" dirty="0"/>
              <a:t>Setkávají se lidé ve veřejném prostoru s bariérami?</a:t>
            </a:r>
          </a:p>
          <a:p>
            <a:pPr lvl="1"/>
            <a:r>
              <a:rPr lang="cs-CZ" dirty="0"/>
              <a:t>Špatné – Ano/ne</a:t>
            </a:r>
          </a:p>
          <a:p>
            <a:r>
              <a:rPr lang="cs-CZ" sz="2400" dirty="0"/>
              <a:t>Do jaké míry lze sledovat exkluzi seniorů z veřejného prostoru?</a:t>
            </a:r>
          </a:p>
          <a:p>
            <a:pPr lvl="1"/>
            <a:r>
              <a:rPr lang="cs-CZ" dirty="0"/>
              <a:t>Špatné – otázka na míru</a:t>
            </a:r>
          </a:p>
          <a:p>
            <a:r>
              <a:rPr lang="cs-CZ" sz="2400" dirty="0"/>
              <a:t>Je možné tvrdit, že veřejný prostor využívají více muže než ženy?</a:t>
            </a:r>
          </a:p>
          <a:p>
            <a:pPr lvl="1"/>
            <a:r>
              <a:rPr lang="cs-CZ" dirty="0"/>
              <a:t>Špatné – otázka na poměr, procenta</a:t>
            </a:r>
          </a:p>
          <a:p>
            <a:r>
              <a:rPr lang="cs-CZ" sz="2400" dirty="0"/>
              <a:t>Může mít na využívání prostoru vliv světlo/tma a denní doba?</a:t>
            </a:r>
          </a:p>
          <a:p>
            <a:pPr lvl="1"/>
            <a:r>
              <a:rPr lang="cs-CZ" dirty="0"/>
              <a:t>Špatně – ptám se na ano/ne, dvě otázky v jedné</a:t>
            </a:r>
          </a:p>
          <a:p>
            <a:endParaRPr lang="cs-CZ" dirty="0"/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7950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18D1C1-5441-47D8-876D-2620B2199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dirty="0"/>
              <a:t>Zadání 6. cvičení</a:t>
            </a:r>
            <a:br>
              <a:rPr lang="cs-CZ" dirty="0"/>
            </a:br>
            <a:r>
              <a:rPr lang="cs-CZ" dirty="0"/>
              <a:t>Formulace a zdůvodnění výzkumné otázky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76862D-E670-441F-80D8-91CF1FB03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761807"/>
          </a:xfrm>
        </p:spPr>
        <p:txBody>
          <a:bodyPr/>
          <a:lstStyle/>
          <a:p>
            <a:pPr marL="7200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Zadání: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Dle formálních kritérií naformulujte výzkumnou otázku, která bude vycházet z Vámi zvoleného tématu výzkumu. Její rozsah by měl odpovídat bakalářské práci, tedy by mělo být možné získat na ni odpověď v rámci výzkumu odpovídající bakalářské práci (cca 8 měsíců, 30-40 stran). Konkrétní formulaci výzkumné otázky krátce zdůvodněte.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Zaměřte se především na zdůvodnění předmětu výzkumu a volbu slovesa.</a:t>
            </a:r>
          </a:p>
          <a:p>
            <a:pPr marL="720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Doporučená forma odevzdání: textový soubor (nejlépe Word)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Doporučená délka: 1000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znaků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včetně mezer</a:t>
            </a:r>
          </a:p>
          <a:p>
            <a:r>
              <a:rPr lang="cs-CZ" sz="2400" b="1" dirty="0" err="1">
                <a:solidFill>
                  <a:srgbClr val="C00000"/>
                </a:solidFill>
              </a:rPr>
              <a:t>Deadline</a:t>
            </a:r>
            <a:r>
              <a:rPr lang="cs-CZ" sz="2400" b="1" dirty="0">
                <a:solidFill>
                  <a:srgbClr val="C00000"/>
                </a:solidFill>
              </a:rPr>
              <a:t> 25. 4. 2021 23:59</a:t>
            </a:r>
            <a:endParaRPr lang="en-GB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74779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ci-prezentace-16-9-cz-v11.potx" id="{752B7536-5AE2-417E-ADC9-516CF57E47A0}" vid="{C3A561A7-18A2-4AA4-BD35-A7AB220CBED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muni-sci-prezentace-16-9-cz-v11</Template>
  <TotalTime>344</TotalTime>
  <Words>702</Words>
  <Application>Microsoft Office PowerPoint</Application>
  <PresentationFormat>Širokoúhlá obrazovka</PresentationFormat>
  <Paragraphs>97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Symbol</vt:lpstr>
      <vt:lpstr>Tahoma</vt:lpstr>
      <vt:lpstr>Wingdings</vt:lpstr>
      <vt:lpstr>Prezentace_MU_CZ</vt:lpstr>
      <vt:lpstr>Metody sociálně geografického výzkumu  Výzkumná otázka a její role v kvalitativním výzkumu</vt:lpstr>
      <vt:lpstr>Zadání 6. cvičení Formulace a zdůvodnění výzkumné otázky</vt:lpstr>
      <vt:lpstr>Doplňující informace k zadání </vt:lpstr>
      <vt:lpstr>Formální náležitosti výzkumné otázky</vt:lpstr>
      <vt:lpstr>Hierarchie konceptů</vt:lpstr>
      <vt:lpstr>Postup proměny a zacílení výzkumné otázky</vt:lpstr>
      <vt:lpstr>Další příklady výzkumných otázek</vt:lpstr>
      <vt:lpstr>Špatné výzkumné otázky v kvalitativním výzkumu</vt:lpstr>
      <vt:lpstr>Zadání 6. cvičení Formulace a zdůvodnění výzkumné otázky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sociálně geografického výzkumu  Výzkumná otázka a její role v kvalitativním výzkumu</dc:title>
  <dc:creator>Veronika Kotýnková</dc:creator>
  <cp:lastModifiedBy>Veronika Kotýnková</cp:lastModifiedBy>
  <cp:revision>21</cp:revision>
  <dcterms:created xsi:type="dcterms:W3CDTF">2021-04-19T06:24:28Z</dcterms:created>
  <dcterms:modified xsi:type="dcterms:W3CDTF">2021-04-20T05:50:13Z</dcterms:modified>
</cp:coreProperties>
</file>