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42556"/>
            <a:ext cx="11361600" cy="1171580"/>
          </a:xfrm>
        </p:spPr>
        <p:txBody>
          <a:bodyPr/>
          <a:lstStyle/>
          <a:p>
            <a:r>
              <a:rPr lang="cs-CZ" dirty="0"/>
              <a:t>Metody sociálně geografického výzkumu</a:t>
            </a:r>
            <a:br>
              <a:rPr lang="cs-CZ" dirty="0"/>
            </a:br>
            <a:r>
              <a:rPr lang="cs-CZ" sz="3200" dirty="0"/>
              <a:t>Harmonogram aktivit bakalářské práce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21819"/>
            <a:ext cx="11361600" cy="698497"/>
          </a:xfrm>
        </p:spPr>
        <p:txBody>
          <a:bodyPr/>
          <a:lstStyle/>
          <a:p>
            <a:r>
              <a:rPr lang="cs-CZ" dirty="0"/>
              <a:t>7. Seminář</a:t>
            </a:r>
          </a:p>
          <a:p>
            <a:r>
              <a:rPr lang="cs-CZ" dirty="0"/>
              <a:t>26.4. 2021</a:t>
            </a:r>
          </a:p>
          <a:p>
            <a:r>
              <a:rPr lang="cs-CZ" sz="1800" dirty="0"/>
              <a:t>Veronika Kotýnková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869EA-F2D0-4219-94BC-4567622445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30620D-A005-4B59-AAEC-8CE19F2B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  <a:br>
              <a:rPr lang="cs-CZ" dirty="0"/>
            </a:br>
            <a:r>
              <a:rPr lang="cs-CZ" sz="2800" dirty="0"/>
              <a:t>Harmonogram aktivit bakalářské práce</a:t>
            </a:r>
            <a:endParaRPr lang="en-GB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EFB032-D314-4515-B0E6-0F658A513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0784"/>
            <a:ext cx="10753200" cy="4337215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Zadání: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Sestavte tabulku aktivit vedoucích k sepsání bakalářské 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včetně 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předpokládaného začátku, trvání i konce těchto aktivit. Jako termín odevzdání, ke kterému svůj harmonogram naplánujte, použijte 30. 4. 2023. Ideální časový krok harmonogramu použijte jeden semestr. Sestavte tak harmonogram pro 4 semestry (podzim 2021 – jaro 2023). Pro inspiraci můžete využít příkladu harmonogramu disertačního projektu či projektu základního výzkumu.</a:t>
            </a:r>
          </a:p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tabulkový soubor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délka: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tabulka (4 semestry x co nejpodrobnější aktivity)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2. 5. 2021 23:59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00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F04720-5E5C-4835-B219-34B14B7255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138000"/>
            <a:ext cx="7920000" cy="252000"/>
          </a:xfrm>
        </p:spPr>
        <p:txBody>
          <a:bodyPr/>
          <a:lstStyle/>
          <a:p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output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A7E557-AC1D-4878-A1FC-7D5B93033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42876"/>
            <a:ext cx="252000" cy="252000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7706736-D32C-4638-A618-9261674E8D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Tab. 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Harmonogram projektu základního výzkumu</a:t>
            </a:r>
          </a:p>
          <a:p>
            <a:endParaRPr lang="en-GB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287028EA-34A6-4081-9676-FF81F69B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harmonogramu aktivit 1</a:t>
            </a:r>
            <a:endParaRPr lang="en-GB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07FFF00-0B89-4781-9283-5E37242A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301284"/>
              </p:ext>
            </p:extLst>
          </p:nvPr>
        </p:nvGraphicFramePr>
        <p:xfrm>
          <a:off x="666000" y="1678528"/>
          <a:ext cx="10014259" cy="4459472"/>
        </p:xfrm>
        <a:graphic>
          <a:graphicData uri="http://schemas.openxmlformats.org/drawingml/2006/table">
            <a:tbl>
              <a:tblPr firstRow="1" firstCol="1" bandRow="1"/>
              <a:tblGrid>
                <a:gridCol w="3129459">
                  <a:extLst>
                    <a:ext uri="{9D8B030D-6E8A-4147-A177-3AD203B41FA5}">
                      <a16:colId xmlns:a16="http://schemas.microsoft.com/office/drawing/2014/main" val="3373245634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3991854777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1125481827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3923413828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118535095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1461668381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3298435267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48132273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2637950408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4237339510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1745794502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45404175"/>
                    </a:ext>
                  </a:extLst>
                </a:gridCol>
                <a:gridCol w="450281">
                  <a:extLst>
                    <a:ext uri="{9D8B030D-6E8A-4147-A177-3AD203B41FA5}">
                      <a16:colId xmlns:a16="http://schemas.microsoft.com/office/drawing/2014/main" val="917455881"/>
                    </a:ext>
                  </a:extLst>
                </a:gridCol>
                <a:gridCol w="1481428">
                  <a:extLst>
                    <a:ext uri="{9D8B030D-6E8A-4147-A177-3AD203B41FA5}">
                      <a16:colId xmlns:a16="http://schemas.microsoft.com/office/drawing/2014/main" val="586522910"/>
                    </a:ext>
                  </a:extLst>
                </a:gridCol>
              </a:tblGrid>
              <a:tr h="23681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responsibility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303921"/>
                  </a:ext>
                </a:extLst>
              </a:tr>
              <a:tr h="2368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370623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literature review updates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Porkertová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05929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creating a contact database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Doboš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386876"/>
                  </a:ext>
                </a:extLst>
              </a:tr>
              <a:tr h="484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creating an interview structure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Pospíšilová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70573"/>
                  </a:ext>
                </a:extLst>
              </a:tr>
              <a:tr h="484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piloting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interview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Osman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828902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conducting interviews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Osman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994500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conducting go-along research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Porkertová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486412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transcription of interviews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Pospíšilová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549025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the first article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Osman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349040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analysis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Doboš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891659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the second article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Pospíšilová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137330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the third article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Doboš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84583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the fourth article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Porkertová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590212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a fifth article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Osman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790783"/>
                  </a:ext>
                </a:extLst>
              </a:tr>
              <a:tr h="236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rewriting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articles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Osman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201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64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5A973-57E1-4190-9FB5-8ADC8F126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8221AA-0845-48A2-B121-81D8A95ED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6437" y="1205743"/>
            <a:ext cx="10752138" cy="271576"/>
          </a:xfrm>
        </p:spPr>
        <p:txBody>
          <a:bodyPr/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Tab. 2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Harmonogram disertačního projektu</a:t>
            </a:r>
          </a:p>
          <a:p>
            <a:endParaRPr lang="en-GB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7F9CA1F-7F75-456B-A6D6-C44DA71C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harmonogramu aktivit 2</a:t>
            </a:r>
            <a:endParaRPr lang="en-GB" dirty="0"/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FD886CD8-00B0-456F-9D82-218102028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214921"/>
              </p:ext>
            </p:extLst>
          </p:nvPr>
        </p:nvGraphicFramePr>
        <p:xfrm>
          <a:off x="745513" y="1512161"/>
          <a:ext cx="8428378" cy="4948498"/>
        </p:xfrm>
        <a:graphic>
          <a:graphicData uri="http://schemas.openxmlformats.org/drawingml/2006/table">
            <a:tbl>
              <a:tblPr firstRow="1" firstCol="1" bandRow="1"/>
              <a:tblGrid>
                <a:gridCol w="1466137">
                  <a:extLst>
                    <a:ext uri="{9D8B030D-6E8A-4147-A177-3AD203B41FA5}">
                      <a16:colId xmlns:a16="http://schemas.microsoft.com/office/drawing/2014/main" val="1523133256"/>
                    </a:ext>
                  </a:extLst>
                </a:gridCol>
                <a:gridCol w="185223">
                  <a:extLst>
                    <a:ext uri="{9D8B030D-6E8A-4147-A177-3AD203B41FA5}">
                      <a16:colId xmlns:a16="http://schemas.microsoft.com/office/drawing/2014/main" val="29721835"/>
                    </a:ext>
                  </a:extLst>
                </a:gridCol>
                <a:gridCol w="249573">
                  <a:extLst>
                    <a:ext uri="{9D8B030D-6E8A-4147-A177-3AD203B41FA5}">
                      <a16:colId xmlns:a16="http://schemas.microsoft.com/office/drawing/2014/main" val="3553551376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434429005"/>
                    </a:ext>
                  </a:extLst>
                </a:gridCol>
                <a:gridCol w="263487">
                  <a:extLst>
                    <a:ext uri="{9D8B030D-6E8A-4147-A177-3AD203B41FA5}">
                      <a16:colId xmlns:a16="http://schemas.microsoft.com/office/drawing/2014/main" val="1558955805"/>
                    </a:ext>
                  </a:extLst>
                </a:gridCol>
                <a:gridCol w="173919">
                  <a:extLst>
                    <a:ext uri="{9D8B030D-6E8A-4147-A177-3AD203B41FA5}">
                      <a16:colId xmlns:a16="http://schemas.microsoft.com/office/drawing/2014/main" val="2425262331"/>
                    </a:ext>
                  </a:extLst>
                </a:gridCol>
                <a:gridCol w="185223">
                  <a:extLst>
                    <a:ext uri="{9D8B030D-6E8A-4147-A177-3AD203B41FA5}">
                      <a16:colId xmlns:a16="http://schemas.microsoft.com/office/drawing/2014/main" val="2997192560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619913415"/>
                    </a:ext>
                  </a:extLst>
                </a:gridCol>
                <a:gridCol w="263487">
                  <a:extLst>
                    <a:ext uri="{9D8B030D-6E8A-4147-A177-3AD203B41FA5}">
                      <a16:colId xmlns:a16="http://schemas.microsoft.com/office/drawing/2014/main" val="2436815108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4157151128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3092611597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1957905470"/>
                    </a:ext>
                  </a:extLst>
                </a:gridCol>
                <a:gridCol w="376535">
                  <a:extLst>
                    <a:ext uri="{9D8B030D-6E8A-4147-A177-3AD203B41FA5}">
                      <a16:colId xmlns:a16="http://schemas.microsoft.com/office/drawing/2014/main" val="3894665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654183696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1129248139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151406631"/>
                    </a:ext>
                  </a:extLst>
                </a:gridCol>
                <a:gridCol w="320497">
                  <a:extLst>
                    <a:ext uri="{9D8B030D-6E8A-4147-A177-3AD203B41FA5}">
                      <a16:colId xmlns:a16="http://schemas.microsoft.com/office/drawing/2014/main" val="2502622593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3226216643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3482488243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2642056528"/>
                    </a:ext>
                  </a:extLst>
                </a:gridCol>
                <a:gridCol w="351802">
                  <a:extLst>
                    <a:ext uri="{9D8B030D-6E8A-4147-A177-3AD203B41FA5}">
                      <a16:colId xmlns:a16="http://schemas.microsoft.com/office/drawing/2014/main" val="1921874455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2345286714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2510088631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4199348690"/>
                    </a:ext>
                  </a:extLst>
                </a:gridCol>
                <a:gridCol w="335664">
                  <a:extLst>
                    <a:ext uri="{9D8B030D-6E8A-4147-A177-3AD203B41FA5}">
                      <a16:colId xmlns:a16="http://schemas.microsoft.com/office/drawing/2014/main" val="3676775806"/>
                    </a:ext>
                  </a:extLst>
                </a:gridCol>
                <a:gridCol w="156802">
                  <a:extLst>
                    <a:ext uri="{9D8B030D-6E8A-4147-A177-3AD203B41FA5}">
                      <a16:colId xmlns:a16="http://schemas.microsoft.com/office/drawing/2014/main" val="2556437433"/>
                    </a:ext>
                  </a:extLst>
                </a:gridCol>
                <a:gridCol w="169571">
                  <a:extLst>
                    <a:ext uri="{9D8B030D-6E8A-4147-A177-3AD203B41FA5}">
                      <a16:colId xmlns:a16="http://schemas.microsoft.com/office/drawing/2014/main" val="778965119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1296841503"/>
                    </a:ext>
                  </a:extLst>
                </a:gridCol>
                <a:gridCol w="444364">
                  <a:extLst>
                    <a:ext uri="{9D8B030D-6E8A-4147-A177-3AD203B41FA5}">
                      <a16:colId xmlns:a16="http://schemas.microsoft.com/office/drawing/2014/main" val="2255031977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1725386631"/>
                    </a:ext>
                  </a:extLst>
                </a:gridCol>
                <a:gridCol w="165222">
                  <a:extLst>
                    <a:ext uri="{9D8B030D-6E8A-4147-A177-3AD203B41FA5}">
                      <a16:colId xmlns:a16="http://schemas.microsoft.com/office/drawing/2014/main" val="533862318"/>
                    </a:ext>
                  </a:extLst>
                </a:gridCol>
                <a:gridCol w="186963">
                  <a:extLst>
                    <a:ext uri="{9D8B030D-6E8A-4147-A177-3AD203B41FA5}">
                      <a16:colId xmlns:a16="http://schemas.microsoft.com/office/drawing/2014/main" val="814511550"/>
                    </a:ext>
                  </a:extLst>
                </a:gridCol>
                <a:gridCol w="440014">
                  <a:extLst>
                    <a:ext uri="{9D8B030D-6E8A-4147-A177-3AD203B41FA5}">
                      <a16:colId xmlns:a16="http://schemas.microsoft.com/office/drawing/2014/main" val="1686224059"/>
                    </a:ext>
                  </a:extLst>
                </a:gridCol>
              </a:tblGrid>
              <a:tr h="20201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449580" algn="l"/>
                        </a:tabLs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ongoing activity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449580" algn="l"/>
                        </a:tabLs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 reserve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 period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42364"/>
                  </a:ext>
                </a:extLst>
              </a:tr>
              <a:tr h="3008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2019/2020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2020/2021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2021/2022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2022/2023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442593"/>
                  </a:ext>
                </a:extLst>
              </a:tr>
              <a:tr h="4089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Activity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 </a:t>
                      </a:r>
                      <a:r>
                        <a:rPr lang="en-GB" sz="13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semestr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semestr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 </a:t>
                      </a:r>
                      <a:r>
                        <a:rPr lang="en-GB" sz="13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semestr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</a:t>
                      </a: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3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semestr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semestr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 semestr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semestr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semestr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17803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Literature review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677113"/>
                  </a:ext>
                </a:extLst>
              </a:tr>
              <a:tr h="4089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Main research question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579710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Data collection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791019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Analysing data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453051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Interpreting data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611937"/>
                  </a:ext>
                </a:extLst>
              </a:tr>
              <a:tr h="715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Finalizing theoretical section of </a:t>
                      </a:r>
                      <a:r>
                        <a:rPr lang="en-GB" sz="13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disertation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830488"/>
                  </a:ext>
                </a:extLst>
              </a:tr>
              <a:tr h="4089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Finalising thesis - conclusion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09663"/>
                  </a:ext>
                </a:extLst>
              </a:tr>
              <a:tr h="2374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Internship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031479"/>
                  </a:ext>
                </a:extLst>
              </a:tr>
              <a:tr h="4232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Advanced Master's State Examinations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51135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First paper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674818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Second paper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628907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Third paper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029587"/>
                  </a:ext>
                </a:extLst>
              </a:tr>
              <a:tr h="202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Fourth paper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828963"/>
                  </a:ext>
                </a:extLst>
              </a:tr>
            </a:tbl>
          </a:graphicData>
        </a:graphic>
      </p:graphicFrame>
      <p:pic>
        <p:nvPicPr>
          <p:cNvPr id="3080" name="Obrázek 2">
            <a:extLst>
              <a:ext uri="{FF2B5EF4-FFF2-40B4-BE49-F238E27FC236}">
                <a16:creationId xmlns:a16="http://schemas.microsoft.com/office/drawing/2014/main" id="{5961C897-4655-438F-BCC4-495BEBE7BC4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89" b="59068"/>
          <a:stretch>
            <a:fillRect/>
          </a:stretch>
        </p:blipFill>
        <p:spPr bwMode="auto">
          <a:xfrm>
            <a:off x="1911204" y="1581167"/>
            <a:ext cx="126870" cy="12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Obrázek 3">
            <a:extLst>
              <a:ext uri="{FF2B5EF4-FFF2-40B4-BE49-F238E27FC236}">
                <a16:creationId xmlns:a16="http://schemas.microsoft.com/office/drawing/2014/main" id="{0B660172-DEFC-452A-A031-663513DD0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67" b="46667"/>
          <a:stretch>
            <a:fillRect/>
          </a:stretch>
        </p:blipFill>
        <p:spPr bwMode="auto">
          <a:xfrm>
            <a:off x="1911204" y="1896560"/>
            <a:ext cx="126870" cy="12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56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DFBE94-AD32-41F9-B8D5-B3901F84BA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646E65-EABB-49F2-A38E-0427CD527D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365887E-8F49-4796-926F-50E51146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D77734-9ECC-4E26-85B8-9BACF13A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Děkuji za pozornost!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754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059DC6-B0A6-4DCC-AC46-F99AC9212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46</TotalTime>
  <Words>812</Words>
  <Application>Microsoft Office PowerPoint</Application>
  <PresentationFormat>Širokoúhlá obrazovka</PresentationFormat>
  <Paragraphs>605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Wingdings</vt:lpstr>
      <vt:lpstr>Prezentace_MU_CZ</vt:lpstr>
      <vt:lpstr>Metody sociálně geografického výzkumu Harmonogram aktivit bakalářské práce</vt:lpstr>
      <vt:lpstr>Zadání cvičení Harmonogram aktivit bakalářské práce</vt:lpstr>
      <vt:lpstr>Příklad harmonogramu aktivit 1</vt:lpstr>
      <vt:lpstr>Příklad harmonogramu aktivit 2</vt:lpstr>
      <vt:lpstr>Otázky?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 Harmonogram aktivit bakalářské práce</dc:title>
  <dc:creator>Veronika Kotýnková</dc:creator>
  <cp:lastModifiedBy>Veronika Kotýnková</cp:lastModifiedBy>
  <cp:revision>8</cp:revision>
  <cp:lastPrinted>1601-01-01T00:00:00Z</cp:lastPrinted>
  <dcterms:created xsi:type="dcterms:W3CDTF">2021-04-25T19:24:06Z</dcterms:created>
  <dcterms:modified xsi:type="dcterms:W3CDTF">2021-04-26T14:52:16Z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