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10"/>
  </p:notesMasterIdLst>
  <p:handoutMasterIdLst>
    <p:handoutMasterId r:id="rId11"/>
  </p:handoutMasterIdLst>
  <p:sldIdLst>
    <p:sldId id="256" r:id="rId5"/>
    <p:sldId id="257" r:id="rId6"/>
    <p:sldId id="258" r:id="rId7"/>
    <p:sldId id="259" r:id="rId8"/>
    <p:sldId id="260" r:id="rId9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F3F"/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1" autoAdjust="0"/>
    <p:restoredTop sz="95768" autoAdjust="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D911E5E-6197-7848-99A5-8C8627D11E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Obrázek 8">
            <a:extLst>
              <a:ext uri="{FF2B5EF4-FFF2-40B4-BE49-F238E27FC236}">
                <a16:creationId xmlns:a16="http://schemas.microsoft.com/office/drawing/2014/main" id="{B0F7ADA8-E0D8-E140-B3EB-7B177B99ED3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E49E2218-4CCF-BC44-930E-B31D9BFD89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84321F44-F4CD-1342-9190-83F80271759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00AF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E82366C8-899C-3046-9F1A-E4AA93091E8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00AF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2C8EF9BC-CA15-F749-AE84-143521C1B71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00AF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2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CI slide">
    <p:bg>
      <p:bgPr>
        <a:solidFill>
          <a:srgbClr val="00AF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2872" y="2021800"/>
            <a:ext cx="4106254" cy="28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CDFB5469-7B43-0D44-819F-C704135239E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3839D93F-D054-0C49-B5BA-33CA7A41AAB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3E1F77B3-EBC6-1040-9535-33D9549B746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797919FE-C3ED-C14E-AED0-882F9822949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24329B9F-B123-B646-A47E-27058DD10E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Obrázek 8">
            <a:extLst>
              <a:ext uri="{FF2B5EF4-FFF2-40B4-BE49-F238E27FC236}">
                <a16:creationId xmlns:a16="http://schemas.microsoft.com/office/drawing/2014/main" id="{1109301E-D1AD-0B43-976E-29DC995E1D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3DE62B41-48ED-D243-8CF8-571E1EC8074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B2E98577-C944-7148-9D17-F5F41F0E8A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542556"/>
            <a:ext cx="11361600" cy="1171580"/>
          </a:xfrm>
        </p:spPr>
        <p:txBody>
          <a:bodyPr/>
          <a:lstStyle/>
          <a:p>
            <a:r>
              <a:rPr lang="cs-CZ" dirty="0"/>
              <a:t>Metody sociálně geografického výzkumu</a:t>
            </a:r>
            <a:br>
              <a:rPr lang="cs-CZ" dirty="0"/>
            </a:br>
            <a:r>
              <a:rPr lang="cs-CZ" sz="3200" dirty="0"/>
              <a:t>Harmonogram aktivit bakalářské práce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621819"/>
            <a:ext cx="11361600" cy="698497"/>
          </a:xfrm>
        </p:spPr>
        <p:txBody>
          <a:bodyPr/>
          <a:lstStyle/>
          <a:p>
            <a:r>
              <a:rPr lang="cs-CZ" dirty="0"/>
              <a:t>7. Seminář</a:t>
            </a:r>
          </a:p>
          <a:p>
            <a:r>
              <a:rPr lang="cs-CZ" dirty="0"/>
              <a:t>26.4. 2021</a:t>
            </a:r>
          </a:p>
          <a:p>
            <a:r>
              <a:rPr lang="cs-CZ" sz="1800" dirty="0"/>
              <a:t>Veronika Kotýnková</a:t>
            </a:r>
          </a:p>
        </p:txBody>
      </p:sp>
    </p:spTree>
    <p:extLst>
      <p:ext uri="{BB962C8B-B14F-4D97-AF65-F5344CB8AC3E}">
        <p14:creationId xmlns:p14="http://schemas.microsoft.com/office/powerpoint/2010/main" val="32633424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AB869EA-F2D0-4219-94BC-4567622445A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F30620D-A005-4B59-AAEC-8CE19F2B19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Zadání cvičení</a:t>
            </a:r>
            <a:br>
              <a:rPr lang="cs-CZ" dirty="0"/>
            </a:br>
            <a:r>
              <a:rPr lang="cs-CZ" sz="2800" dirty="0"/>
              <a:t>Harmonogram aktivit bakalářské práce</a:t>
            </a:r>
            <a:endParaRPr lang="en-GB" sz="2800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EEFB032-D314-4515-B0E6-0F658A513B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890784"/>
            <a:ext cx="10753200" cy="4337215"/>
          </a:xfrm>
        </p:spPr>
        <p:txBody>
          <a:bodyPr/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Zadání: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Sestavte tabulku aktivit vedoucích k sepsání bakalářské </a:t>
            </a:r>
            <a:r>
              <a:rPr lang="cs-CZ" sz="24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práce včetně 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předpokládaného začátku, trvání i konce těchto aktivit. Jako termín odevzdání, ke kterému svůj harmonogram naplánujte, použijte 30. 4. 2023. Ideální časový krok harmonogramu použijte jeden semestr. Sestavte tak harmonogram pro 4 semestry (podzim 2021 – jaro 2023). Pro inspiraci můžete využít příkladu harmonogramu disertačního projektu či projektu základního výzkumu.</a:t>
            </a:r>
          </a:p>
          <a:p>
            <a:pPr marL="7200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cs-CZ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Doporučená forma odevzdání: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tabulkový soubor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Doporučená délka: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 tabulka (4 semestry x co nejpodrobnější aktivity)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24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Deadline</a:t>
            </a:r>
            <a:r>
              <a:rPr lang="cs-CZ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2. 5. 2021 23:59</a:t>
            </a:r>
            <a:endParaRPr lang="cs-CZ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40016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AF04720-5E5C-4835-B219-34B14B72558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66000" y="6138000"/>
            <a:ext cx="7920000" cy="252000"/>
          </a:xfrm>
        </p:spPr>
        <p:txBody>
          <a:bodyPr/>
          <a:lstStyle/>
          <a:p>
            <a:r>
              <a:rPr lang="cs-CZ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 = </a:t>
            </a:r>
            <a:r>
              <a:rPr lang="cs-CZ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activity</a:t>
            </a:r>
            <a:r>
              <a:rPr lang="cs-CZ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number</a:t>
            </a:r>
            <a:r>
              <a:rPr lang="cs-CZ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output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8A7E557-AC1D-4878-A1FC-7D5B9303331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42876"/>
            <a:ext cx="252000" cy="252000"/>
          </a:xfrm>
        </p:spPr>
        <p:txBody>
          <a:bodyPr/>
          <a:lstStyle/>
          <a:p>
            <a:fld id="{D6D6C118-631F-4A80-9886-907009361577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8" name="Zástupný text 7">
            <a:extLst>
              <a:ext uri="{FF2B5EF4-FFF2-40B4-BE49-F238E27FC236}">
                <a16:creationId xmlns:a16="http://schemas.microsoft.com/office/drawing/2014/main" id="{07706736-D32C-4638-A618-9261674E8D2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Tab. 1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Harmonogram projektu základního výzkumu</a:t>
            </a:r>
          </a:p>
          <a:p>
            <a:endParaRPr lang="en-GB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287028EA-34A6-4081-9676-FF81F69BE8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harmonogramu aktivit 1</a:t>
            </a:r>
            <a:endParaRPr lang="en-GB" dirty="0"/>
          </a:p>
        </p:txBody>
      </p:sp>
      <p:graphicFrame>
        <p:nvGraphicFramePr>
          <p:cNvPr id="6" name="Zástupný obsah 5">
            <a:extLst>
              <a:ext uri="{FF2B5EF4-FFF2-40B4-BE49-F238E27FC236}">
                <a16:creationId xmlns:a16="http://schemas.microsoft.com/office/drawing/2014/main" id="{C07FFF00-0B89-4781-9283-5E37242A889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3301284"/>
              </p:ext>
            </p:extLst>
          </p:nvPr>
        </p:nvGraphicFramePr>
        <p:xfrm>
          <a:off x="666000" y="1678528"/>
          <a:ext cx="10014259" cy="4459472"/>
        </p:xfrm>
        <a:graphic>
          <a:graphicData uri="http://schemas.openxmlformats.org/drawingml/2006/table">
            <a:tbl>
              <a:tblPr firstRow="1" firstCol="1" bandRow="1"/>
              <a:tblGrid>
                <a:gridCol w="3129459">
                  <a:extLst>
                    <a:ext uri="{9D8B030D-6E8A-4147-A177-3AD203B41FA5}">
                      <a16:colId xmlns:a16="http://schemas.microsoft.com/office/drawing/2014/main" val="3373245634"/>
                    </a:ext>
                  </a:extLst>
                </a:gridCol>
                <a:gridCol w="450281">
                  <a:extLst>
                    <a:ext uri="{9D8B030D-6E8A-4147-A177-3AD203B41FA5}">
                      <a16:colId xmlns:a16="http://schemas.microsoft.com/office/drawing/2014/main" val="3991854777"/>
                    </a:ext>
                  </a:extLst>
                </a:gridCol>
                <a:gridCol w="450281">
                  <a:extLst>
                    <a:ext uri="{9D8B030D-6E8A-4147-A177-3AD203B41FA5}">
                      <a16:colId xmlns:a16="http://schemas.microsoft.com/office/drawing/2014/main" val="1125481827"/>
                    </a:ext>
                  </a:extLst>
                </a:gridCol>
                <a:gridCol w="450281">
                  <a:extLst>
                    <a:ext uri="{9D8B030D-6E8A-4147-A177-3AD203B41FA5}">
                      <a16:colId xmlns:a16="http://schemas.microsoft.com/office/drawing/2014/main" val="3923413828"/>
                    </a:ext>
                  </a:extLst>
                </a:gridCol>
                <a:gridCol w="450281">
                  <a:extLst>
                    <a:ext uri="{9D8B030D-6E8A-4147-A177-3AD203B41FA5}">
                      <a16:colId xmlns:a16="http://schemas.microsoft.com/office/drawing/2014/main" val="118535095"/>
                    </a:ext>
                  </a:extLst>
                </a:gridCol>
                <a:gridCol w="450281">
                  <a:extLst>
                    <a:ext uri="{9D8B030D-6E8A-4147-A177-3AD203B41FA5}">
                      <a16:colId xmlns:a16="http://schemas.microsoft.com/office/drawing/2014/main" val="1461668381"/>
                    </a:ext>
                  </a:extLst>
                </a:gridCol>
                <a:gridCol w="450281">
                  <a:extLst>
                    <a:ext uri="{9D8B030D-6E8A-4147-A177-3AD203B41FA5}">
                      <a16:colId xmlns:a16="http://schemas.microsoft.com/office/drawing/2014/main" val="3298435267"/>
                    </a:ext>
                  </a:extLst>
                </a:gridCol>
                <a:gridCol w="450281">
                  <a:extLst>
                    <a:ext uri="{9D8B030D-6E8A-4147-A177-3AD203B41FA5}">
                      <a16:colId xmlns:a16="http://schemas.microsoft.com/office/drawing/2014/main" val="48132273"/>
                    </a:ext>
                  </a:extLst>
                </a:gridCol>
                <a:gridCol w="450281">
                  <a:extLst>
                    <a:ext uri="{9D8B030D-6E8A-4147-A177-3AD203B41FA5}">
                      <a16:colId xmlns:a16="http://schemas.microsoft.com/office/drawing/2014/main" val="2637950408"/>
                    </a:ext>
                  </a:extLst>
                </a:gridCol>
                <a:gridCol w="450281">
                  <a:extLst>
                    <a:ext uri="{9D8B030D-6E8A-4147-A177-3AD203B41FA5}">
                      <a16:colId xmlns:a16="http://schemas.microsoft.com/office/drawing/2014/main" val="4237339510"/>
                    </a:ext>
                  </a:extLst>
                </a:gridCol>
                <a:gridCol w="450281">
                  <a:extLst>
                    <a:ext uri="{9D8B030D-6E8A-4147-A177-3AD203B41FA5}">
                      <a16:colId xmlns:a16="http://schemas.microsoft.com/office/drawing/2014/main" val="1745794502"/>
                    </a:ext>
                  </a:extLst>
                </a:gridCol>
                <a:gridCol w="450281">
                  <a:extLst>
                    <a:ext uri="{9D8B030D-6E8A-4147-A177-3AD203B41FA5}">
                      <a16:colId xmlns:a16="http://schemas.microsoft.com/office/drawing/2014/main" val="45404175"/>
                    </a:ext>
                  </a:extLst>
                </a:gridCol>
                <a:gridCol w="450281">
                  <a:extLst>
                    <a:ext uri="{9D8B030D-6E8A-4147-A177-3AD203B41FA5}">
                      <a16:colId xmlns:a16="http://schemas.microsoft.com/office/drawing/2014/main" val="917455881"/>
                    </a:ext>
                  </a:extLst>
                </a:gridCol>
                <a:gridCol w="1481428">
                  <a:extLst>
                    <a:ext uri="{9D8B030D-6E8A-4147-A177-3AD203B41FA5}">
                      <a16:colId xmlns:a16="http://schemas.microsoft.com/office/drawing/2014/main" val="586522910"/>
                    </a:ext>
                  </a:extLst>
                </a:gridCol>
              </a:tblGrid>
              <a:tr h="236819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 err="1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activity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2020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 err="1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responsibility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58303921"/>
                  </a:ext>
                </a:extLst>
              </a:tr>
              <a:tr h="23681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1/4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2/4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3/4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4/4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1/4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2/4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3/4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4/4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1/4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2/4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3/4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4/4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1370623"/>
                  </a:ext>
                </a:extLst>
              </a:tr>
              <a:tr h="2368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literature review updates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Porkertová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905929"/>
                  </a:ext>
                </a:extLst>
              </a:tr>
              <a:tr h="2368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creating a contact database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Doboš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36386876"/>
                  </a:ext>
                </a:extLst>
              </a:tr>
              <a:tr h="4846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creating an interview structure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Pospíšilová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570573"/>
                  </a:ext>
                </a:extLst>
              </a:tr>
              <a:tr h="4846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 err="1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piloting</a:t>
                      </a: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1600" dirty="0" err="1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the</a:t>
                      </a: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1600" dirty="0" err="1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research</a:t>
                      </a: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interview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Osman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67828902"/>
                  </a:ext>
                </a:extLst>
              </a:tr>
              <a:tr h="2368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conducting interviews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Osman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3994500"/>
                  </a:ext>
                </a:extLst>
              </a:tr>
              <a:tr h="2368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conducting go-along research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Porkertová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17486412"/>
                  </a:ext>
                </a:extLst>
              </a:tr>
              <a:tr h="2368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transcription of interviews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Pospíšilová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5549025"/>
                  </a:ext>
                </a:extLst>
              </a:tr>
              <a:tr h="2368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writing the first article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Osman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8349040"/>
                  </a:ext>
                </a:extLst>
              </a:tr>
              <a:tr h="2368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data analysis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Doboš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8891659"/>
                  </a:ext>
                </a:extLst>
              </a:tr>
              <a:tr h="2368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writing the second article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Pospíšilová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6137330"/>
                  </a:ext>
                </a:extLst>
              </a:tr>
              <a:tr h="2368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writing the third article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Doboš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084583"/>
                  </a:ext>
                </a:extLst>
              </a:tr>
              <a:tr h="2368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writing the fourth article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Porkertová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0590212"/>
                  </a:ext>
                </a:extLst>
              </a:tr>
              <a:tr h="2368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writing a fifth article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Osman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2790783"/>
                  </a:ext>
                </a:extLst>
              </a:tr>
              <a:tr h="2368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 err="1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rewriting</a:t>
                      </a: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1600" dirty="0" err="1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articles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Osman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22013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26442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035A973-57E1-4190-9FB5-8ADC8F12614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68221AA-0845-48A2-B121-81D8A95ED2B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46437" y="1205743"/>
            <a:ext cx="10752138" cy="271576"/>
          </a:xfrm>
        </p:spPr>
        <p:txBody>
          <a:bodyPr/>
          <a:lstStyle/>
          <a:p>
            <a:r>
              <a:rPr lang="cs-CZ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Tab. 2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Harmonogram disertačního projektu</a:t>
            </a:r>
          </a:p>
          <a:p>
            <a:endParaRPr lang="en-GB" dirty="0"/>
          </a:p>
        </p:txBody>
      </p:sp>
      <p:sp>
        <p:nvSpPr>
          <p:cNvPr id="5" name="Nadpis 4">
            <a:extLst>
              <a:ext uri="{FF2B5EF4-FFF2-40B4-BE49-F238E27FC236}">
                <a16:creationId xmlns:a16="http://schemas.microsoft.com/office/drawing/2014/main" id="{47F9CA1F-7F75-456B-A6D6-C44DA71CFB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harmonogramu aktivit 2</a:t>
            </a:r>
            <a:endParaRPr lang="en-GB" dirty="0"/>
          </a:p>
        </p:txBody>
      </p:sp>
      <p:graphicFrame>
        <p:nvGraphicFramePr>
          <p:cNvPr id="10" name="Zástupný obsah 9">
            <a:extLst>
              <a:ext uri="{FF2B5EF4-FFF2-40B4-BE49-F238E27FC236}">
                <a16:creationId xmlns:a16="http://schemas.microsoft.com/office/drawing/2014/main" id="{FD886CD8-00B0-456F-9D82-21810202876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6214921"/>
              </p:ext>
            </p:extLst>
          </p:nvPr>
        </p:nvGraphicFramePr>
        <p:xfrm>
          <a:off x="745513" y="1512161"/>
          <a:ext cx="8428378" cy="4948498"/>
        </p:xfrm>
        <a:graphic>
          <a:graphicData uri="http://schemas.openxmlformats.org/drawingml/2006/table">
            <a:tbl>
              <a:tblPr firstRow="1" firstCol="1" bandRow="1"/>
              <a:tblGrid>
                <a:gridCol w="1466137">
                  <a:extLst>
                    <a:ext uri="{9D8B030D-6E8A-4147-A177-3AD203B41FA5}">
                      <a16:colId xmlns:a16="http://schemas.microsoft.com/office/drawing/2014/main" val="1523133256"/>
                    </a:ext>
                  </a:extLst>
                </a:gridCol>
                <a:gridCol w="185223">
                  <a:extLst>
                    <a:ext uri="{9D8B030D-6E8A-4147-A177-3AD203B41FA5}">
                      <a16:colId xmlns:a16="http://schemas.microsoft.com/office/drawing/2014/main" val="29721835"/>
                    </a:ext>
                  </a:extLst>
                </a:gridCol>
                <a:gridCol w="249573">
                  <a:extLst>
                    <a:ext uri="{9D8B030D-6E8A-4147-A177-3AD203B41FA5}">
                      <a16:colId xmlns:a16="http://schemas.microsoft.com/office/drawing/2014/main" val="3553551376"/>
                    </a:ext>
                  </a:extLst>
                </a:gridCol>
                <a:gridCol w="165222">
                  <a:extLst>
                    <a:ext uri="{9D8B030D-6E8A-4147-A177-3AD203B41FA5}">
                      <a16:colId xmlns:a16="http://schemas.microsoft.com/office/drawing/2014/main" val="434429005"/>
                    </a:ext>
                  </a:extLst>
                </a:gridCol>
                <a:gridCol w="263487">
                  <a:extLst>
                    <a:ext uri="{9D8B030D-6E8A-4147-A177-3AD203B41FA5}">
                      <a16:colId xmlns:a16="http://schemas.microsoft.com/office/drawing/2014/main" val="1558955805"/>
                    </a:ext>
                  </a:extLst>
                </a:gridCol>
                <a:gridCol w="173919">
                  <a:extLst>
                    <a:ext uri="{9D8B030D-6E8A-4147-A177-3AD203B41FA5}">
                      <a16:colId xmlns:a16="http://schemas.microsoft.com/office/drawing/2014/main" val="2425262331"/>
                    </a:ext>
                  </a:extLst>
                </a:gridCol>
                <a:gridCol w="185223">
                  <a:extLst>
                    <a:ext uri="{9D8B030D-6E8A-4147-A177-3AD203B41FA5}">
                      <a16:colId xmlns:a16="http://schemas.microsoft.com/office/drawing/2014/main" val="2997192560"/>
                    </a:ext>
                  </a:extLst>
                </a:gridCol>
                <a:gridCol w="186963">
                  <a:extLst>
                    <a:ext uri="{9D8B030D-6E8A-4147-A177-3AD203B41FA5}">
                      <a16:colId xmlns:a16="http://schemas.microsoft.com/office/drawing/2014/main" val="619913415"/>
                    </a:ext>
                  </a:extLst>
                </a:gridCol>
                <a:gridCol w="263487">
                  <a:extLst>
                    <a:ext uri="{9D8B030D-6E8A-4147-A177-3AD203B41FA5}">
                      <a16:colId xmlns:a16="http://schemas.microsoft.com/office/drawing/2014/main" val="2436815108"/>
                    </a:ext>
                  </a:extLst>
                </a:gridCol>
                <a:gridCol w="165222">
                  <a:extLst>
                    <a:ext uri="{9D8B030D-6E8A-4147-A177-3AD203B41FA5}">
                      <a16:colId xmlns:a16="http://schemas.microsoft.com/office/drawing/2014/main" val="4157151128"/>
                    </a:ext>
                  </a:extLst>
                </a:gridCol>
                <a:gridCol w="186963">
                  <a:extLst>
                    <a:ext uri="{9D8B030D-6E8A-4147-A177-3AD203B41FA5}">
                      <a16:colId xmlns:a16="http://schemas.microsoft.com/office/drawing/2014/main" val="3092611597"/>
                    </a:ext>
                  </a:extLst>
                </a:gridCol>
                <a:gridCol w="186963">
                  <a:extLst>
                    <a:ext uri="{9D8B030D-6E8A-4147-A177-3AD203B41FA5}">
                      <a16:colId xmlns:a16="http://schemas.microsoft.com/office/drawing/2014/main" val="1957905470"/>
                    </a:ext>
                  </a:extLst>
                </a:gridCol>
                <a:gridCol w="376535">
                  <a:extLst>
                    <a:ext uri="{9D8B030D-6E8A-4147-A177-3AD203B41FA5}">
                      <a16:colId xmlns:a16="http://schemas.microsoft.com/office/drawing/2014/main" val="3894665"/>
                    </a:ext>
                  </a:extLst>
                </a:gridCol>
                <a:gridCol w="165222">
                  <a:extLst>
                    <a:ext uri="{9D8B030D-6E8A-4147-A177-3AD203B41FA5}">
                      <a16:colId xmlns:a16="http://schemas.microsoft.com/office/drawing/2014/main" val="654183696"/>
                    </a:ext>
                  </a:extLst>
                </a:gridCol>
                <a:gridCol w="165222">
                  <a:extLst>
                    <a:ext uri="{9D8B030D-6E8A-4147-A177-3AD203B41FA5}">
                      <a16:colId xmlns:a16="http://schemas.microsoft.com/office/drawing/2014/main" val="1129248139"/>
                    </a:ext>
                  </a:extLst>
                </a:gridCol>
                <a:gridCol w="186963">
                  <a:extLst>
                    <a:ext uri="{9D8B030D-6E8A-4147-A177-3AD203B41FA5}">
                      <a16:colId xmlns:a16="http://schemas.microsoft.com/office/drawing/2014/main" val="151406631"/>
                    </a:ext>
                  </a:extLst>
                </a:gridCol>
                <a:gridCol w="320497">
                  <a:extLst>
                    <a:ext uri="{9D8B030D-6E8A-4147-A177-3AD203B41FA5}">
                      <a16:colId xmlns:a16="http://schemas.microsoft.com/office/drawing/2014/main" val="2502622593"/>
                    </a:ext>
                  </a:extLst>
                </a:gridCol>
                <a:gridCol w="114300">
                  <a:extLst>
                    <a:ext uri="{9D8B030D-6E8A-4147-A177-3AD203B41FA5}">
                      <a16:colId xmlns:a16="http://schemas.microsoft.com/office/drawing/2014/main" val="3226216643"/>
                    </a:ext>
                  </a:extLst>
                </a:gridCol>
                <a:gridCol w="165222">
                  <a:extLst>
                    <a:ext uri="{9D8B030D-6E8A-4147-A177-3AD203B41FA5}">
                      <a16:colId xmlns:a16="http://schemas.microsoft.com/office/drawing/2014/main" val="3482488243"/>
                    </a:ext>
                  </a:extLst>
                </a:gridCol>
                <a:gridCol w="186963">
                  <a:extLst>
                    <a:ext uri="{9D8B030D-6E8A-4147-A177-3AD203B41FA5}">
                      <a16:colId xmlns:a16="http://schemas.microsoft.com/office/drawing/2014/main" val="2642056528"/>
                    </a:ext>
                  </a:extLst>
                </a:gridCol>
                <a:gridCol w="351802">
                  <a:extLst>
                    <a:ext uri="{9D8B030D-6E8A-4147-A177-3AD203B41FA5}">
                      <a16:colId xmlns:a16="http://schemas.microsoft.com/office/drawing/2014/main" val="1921874455"/>
                    </a:ext>
                  </a:extLst>
                </a:gridCol>
                <a:gridCol w="114300">
                  <a:extLst>
                    <a:ext uri="{9D8B030D-6E8A-4147-A177-3AD203B41FA5}">
                      <a16:colId xmlns:a16="http://schemas.microsoft.com/office/drawing/2014/main" val="2345286714"/>
                    </a:ext>
                  </a:extLst>
                </a:gridCol>
                <a:gridCol w="165222">
                  <a:extLst>
                    <a:ext uri="{9D8B030D-6E8A-4147-A177-3AD203B41FA5}">
                      <a16:colId xmlns:a16="http://schemas.microsoft.com/office/drawing/2014/main" val="2510088631"/>
                    </a:ext>
                  </a:extLst>
                </a:gridCol>
                <a:gridCol w="186963">
                  <a:extLst>
                    <a:ext uri="{9D8B030D-6E8A-4147-A177-3AD203B41FA5}">
                      <a16:colId xmlns:a16="http://schemas.microsoft.com/office/drawing/2014/main" val="4199348690"/>
                    </a:ext>
                  </a:extLst>
                </a:gridCol>
                <a:gridCol w="335664">
                  <a:extLst>
                    <a:ext uri="{9D8B030D-6E8A-4147-A177-3AD203B41FA5}">
                      <a16:colId xmlns:a16="http://schemas.microsoft.com/office/drawing/2014/main" val="3676775806"/>
                    </a:ext>
                  </a:extLst>
                </a:gridCol>
                <a:gridCol w="156802">
                  <a:extLst>
                    <a:ext uri="{9D8B030D-6E8A-4147-A177-3AD203B41FA5}">
                      <a16:colId xmlns:a16="http://schemas.microsoft.com/office/drawing/2014/main" val="2556437433"/>
                    </a:ext>
                  </a:extLst>
                </a:gridCol>
                <a:gridCol w="169571">
                  <a:extLst>
                    <a:ext uri="{9D8B030D-6E8A-4147-A177-3AD203B41FA5}">
                      <a16:colId xmlns:a16="http://schemas.microsoft.com/office/drawing/2014/main" val="778965119"/>
                    </a:ext>
                  </a:extLst>
                </a:gridCol>
                <a:gridCol w="186963">
                  <a:extLst>
                    <a:ext uri="{9D8B030D-6E8A-4147-A177-3AD203B41FA5}">
                      <a16:colId xmlns:a16="http://schemas.microsoft.com/office/drawing/2014/main" val="1296841503"/>
                    </a:ext>
                  </a:extLst>
                </a:gridCol>
                <a:gridCol w="444364">
                  <a:extLst>
                    <a:ext uri="{9D8B030D-6E8A-4147-A177-3AD203B41FA5}">
                      <a16:colId xmlns:a16="http://schemas.microsoft.com/office/drawing/2014/main" val="2255031977"/>
                    </a:ext>
                  </a:extLst>
                </a:gridCol>
                <a:gridCol w="165222">
                  <a:extLst>
                    <a:ext uri="{9D8B030D-6E8A-4147-A177-3AD203B41FA5}">
                      <a16:colId xmlns:a16="http://schemas.microsoft.com/office/drawing/2014/main" val="1725386631"/>
                    </a:ext>
                  </a:extLst>
                </a:gridCol>
                <a:gridCol w="165222">
                  <a:extLst>
                    <a:ext uri="{9D8B030D-6E8A-4147-A177-3AD203B41FA5}">
                      <a16:colId xmlns:a16="http://schemas.microsoft.com/office/drawing/2014/main" val="533862318"/>
                    </a:ext>
                  </a:extLst>
                </a:gridCol>
                <a:gridCol w="186963">
                  <a:extLst>
                    <a:ext uri="{9D8B030D-6E8A-4147-A177-3AD203B41FA5}">
                      <a16:colId xmlns:a16="http://schemas.microsoft.com/office/drawing/2014/main" val="814511550"/>
                    </a:ext>
                  </a:extLst>
                </a:gridCol>
                <a:gridCol w="440014">
                  <a:extLst>
                    <a:ext uri="{9D8B030D-6E8A-4147-A177-3AD203B41FA5}">
                      <a16:colId xmlns:a16="http://schemas.microsoft.com/office/drawing/2014/main" val="1686224059"/>
                    </a:ext>
                  </a:extLst>
                </a:gridCol>
              </a:tblGrid>
              <a:tr h="202010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  <a:tabLst>
                          <a:tab pos="449580" algn="l"/>
                        </a:tabLst>
                      </a:pPr>
                      <a:r>
                        <a:rPr lang="en-GB" sz="13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ongoing activity</a:t>
                      </a:r>
                      <a:endParaRPr lang="cs-CZ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  <a:tabLst>
                          <a:tab pos="449580" algn="l"/>
                        </a:tabLst>
                      </a:pPr>
                      <a:r>
                        <a:rPr lang="en-GB" sz="13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Time reserve</a:t>
                      </a:r>
                      <a:endParaRPr lang="cs-CZ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Time period</a:t>
                      </a:r>
                      <a:endParaRPr lang="cs-CZ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042364"/>
                  </a:ext>
                </a:extLst>
              </a:tr>
              <a:tr h="30088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2019/2020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2020/2021</a:t>
                      </a:r>
                      <a:endParaRPr lang="cs-CZ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2021/2022</a:t>
                      </a:r>
                      <a:endParaRPr lang="cs-CZ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2022/2023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0442593"/>
                  </a:ext>
                </a:extLst>
              </a:tr>
              <a:tr h="40894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Activity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1.  </a:t>
                      </a:r>
                      <a:r>
                        <a:rPr lang="en-GB" sz="13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semestr</a:t>
                      </a:r>
                      <a:endParaRPr lang="cs-CZ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2. semestr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3.  </a:t>
                      </a:r>
                      <a:r>
                        <a:rPr lang="en-GB" sz="13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semestr</a:t>
                      </a:r>
                      <a:endParaRPr lang="cs-CZ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4.</a:t>
                      </a:r>
                      <a:r>
                        <a:rPr lang="cs-CZ" sz="13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13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semestr</a:t>
                      </a:r>
                      <a:endParaRPr lang="cs-CZ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5. semestr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6. semestr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7. semestr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8. semestr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3217803"/>
                  </a:ext>
                </a:extLst>
              </a:tr>
              <a:tr h="20201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Literature review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E74B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E74B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E74B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E74B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E74B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E74B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E74B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E74B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E74B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E74B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E74B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E74B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E74B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E74B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E74B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E74B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E74B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E74B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E74B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E74B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E74B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E74B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E74B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E74B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2E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2E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2E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3677113"/>
                  </a:ext>
                </a:extLst>
              </a:tr>
              <a:tr h="40894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Main research question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cs-CZ" sz="13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cs-CZ" sz="13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E74B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E74B5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cs-CZ" sz="13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E74B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E74B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cs-CZ" sz="13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cs-CZ" sz="13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cs-CZ" sz="13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cs-CZ" sz="13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cs-CZ" sz="13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cs-CZ" sz="13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cs-CZ" sz="13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cs-CZ" sz="13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cs-CZ" sz="13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cs-CZ" sz="13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cs-CZ" sz="13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cs-CZ" sz="13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6579710"/>
                  </a:ext>
                </a:extLst>
              </a:tr>
              <a:tr h="20201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Data collection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cs-CZ" sz="13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cs-CZ" sz="13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cs-CZ" sz="13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cs-CZ" sz="13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E74B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E74B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E74B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E74B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cs-CZ" sz="13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cs-CZ" sz="13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cs-CZ" sz="13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cs-CZ" sz="13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cs-CZ" sz="13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cs-CZ" sz="13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8791019"/>
                  </a:ext>
                </a:extLst>
              </a:tr>
              <a:tr h="20201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Analysing data</a:t>
                      </a:r>
                      <a:endParaRPr lang="cs-CZ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E74B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E74B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E74B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E74B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E74B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E74B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E74B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E74B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E74B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E74B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E74B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E74B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E74B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E74B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5453051"/>
                  </a:ext>
                </a:extLst>
              </a:tr>
              <a:tr h="20201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Interpreting data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2E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2E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2E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2E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2E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E74B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E74B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E74B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E74B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E74B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E74B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E74B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E74B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2E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2E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4611937"/>
                  </a:ext>
                </a:extLst>
              </a:tr>
              <a:tr h="71587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Finalizing theoretical section of </a:t>
                      </a:r>
                      <a:r>
                        <a:rPr lang="en-GB" sz="13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disertation</a:t>
                      </a:r>
                      <a:endParaRPr lang="cs-CZ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cs-CZ" sz="13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cs-CZ" sz="13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cs-CZ" sz="13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cs-CZ" sz="13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E74B5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cs-CZ" sz="13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E74B5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cs-CZ" sz="13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E74B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E74B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E74B5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cs-CZ" sz="13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E74B5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cs-CZ" sz="13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E74B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E74B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2E5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cs-CZ" sz="13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2E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2E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2E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cs-CZ" sz="13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cs-CZ" sz="13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cs-CZ" sz="13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cs-CZ" sz="13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6830488"/>
                  </a:ext>
                </a:extLst>
              </a:tr>
              <a:tr h="40894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Finalising thesis - conclusion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cs-CZ" sz="13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cs-CZ" sz="13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cs-CZ" sz="13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cs-CZ" sz="13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cs-CZ" sz="13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cs-CZ" sz="13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cs-CZ" sz="13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cs-CZ" sz="13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cs-CZ" sz="13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cs-CZ" sz="13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cs-CZ" sz="13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cs-CZ" sz="13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E74B5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cs-CZ" sz="13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E74B5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cs-CZ" sz="13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E74B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E74B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4209663"/>
                  </a:ext>
                </a:extLst>
              </a:tr>
              <a:tr h="23744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Internship</a:t>
                      </a:r>
                      <a:endParaRPr lang="cs-CZ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E74B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E74B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E74B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E74B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5031479"/>
                  </a:ext>
                </a:extLst>
              </a:tr>
              <a:tr h="42324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Advanced Master's State Examinations</a:t>
                      </a:r>
                      <a:endParaRPr lang="cs-CZ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E74B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E74B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E74B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E74B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251135"/>
                  </a:ext>
                </a:extLst>
              </a:tr>
              <a:tr h="20201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First paper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E74B5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cs-CZ" sz="13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cs-CZ" sz="13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cs-CZ" sz="13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cs-CZ" sz="13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cs-CZ" sz="13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cs-CZ" sz="13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cs-CZ" sz="13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cs-CZ" sz="13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cs-CZ" sz="13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cs-CZ" sz="13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cs-CZ" sz="13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cs-CZ" sz="13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cs-CZ" sz="13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92674818"/>
                  </a:ext>
                </a:extLst>
              </a:tr>
              <a:tr h="20201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Second paper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cs-CZ" sz="13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cs-CZ" sz="13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cs-CZ" sz="13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cs-CZ" sz="13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E74B5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cs-CZ" sz="13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E74B5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cs-CZ" sz="13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E74B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E74B5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cs-CZ" sz="13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E74B5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cs-CZ" sz="13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E74B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E74B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E74B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2E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2E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cs-CZ" sz="13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cs-CZ" sz="13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cs-CZ" sz="13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cs-CZ" sz="13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cs-CZ" sz="13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cs-CZ" sz="13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33628907"/>
                  </a:ext>
                </a:extLst>
              </a:tr>
              <a:tr h="20201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Third paper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E74B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E74B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E74B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E74B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E74B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E74B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E74B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E74B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2E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2E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2E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2E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2E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2E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0029587"/>
                  </a:ext>
                </a:extLst>
              </a:tr>
              <a:tr h="20201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Fourth paper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E74B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E74B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E74B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E74B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2E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2E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2E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3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2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3828963"/>
                  </a:ext>
                </a:extLst>
              </a:tr>
            </a:tbl>
          </a:graphicData>
        </a:graphic>
      </p:graphicFrame>
      <p:pic>
        <p:nvPicPr>
          <p:cNvPr id="3080" name="Obrázek 2">
            <a:extLst>
              <a:ext uri="{FF2B5EF4-FFF2-40B4-BE49-F238E27FC236}">
                <a16:creationId xmlns:a16="http://schemas.microsoft.com/office/drawing/2014/main" id="{5961C897-4655-438F-BCC4-495BEBE7BC4E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8889" b="59068"/>
          <a:stretch>
            <a:fillRect/>
          </a:stretch>
        </p:blipFill>
        <p:spPr bwMode="auto">
          <a:xfrm>
            <a:off x="1911204" y="1581167"/>
            <a:ext cx="126870" cy="1231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9" name="Obrázek 3">
            <a:extLst>
              <a:ext uri="{FF2B5EF4-FFF2-40B4-BE49-F238E27FC236}">
                <a16:creationId xmlns:a16="http://schemas.microsoft.com/office/drawing/2014/main" id="{0B660172-DEFC-452A-A031-663513DD08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667" b="46667"/>
          <a:stretch>
            <a:fillRect/>
          </a:stretch>
        </p:blipFill>
        <p:spPr bwMode="auto">
          <a:xfrm>
            <a:off x="1911204" y="1896560"/>
            <a:ext cx="126870" cy="126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55649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EDFBE94-AD32-41F9-B8D5-B3901F84BA0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E9646E65-EABB-49F2-A38E-0427CD527D4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Nadpis 4">
            <a:extLst>
              <a:ext uri="{FF2B5EF4-FFF2-40B4-BE49-F238E27FC236}">
                <a16:creationId xmlns:a16="http://schemas.microsoft.com/office/drawing/2014/main" id="{A365887E-8F49-4796-926F-50E51146F2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Otázky?</a:t>
            </a:r>
            <a:endParaRPr lang="en-GB" dirty="0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6DD77734-9ECC-4E26-85B8-9BACF13A09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pPr marL="72000" indent="0">
              <a:buNone/>
            </a:pPr>
            <a:r>
              <a:rPr lang="cs-CZ" dirty="0"/>
              <a:t>Děkuji za pozornost!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2754101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sci-prezentace-16-9-cz-v11.potx" id="{752B7536-5AE2-417E-ADC9-516CF57E47A0}" vid="{C3A561A7-18A2-4AA4-BD35-A7AB220CBEDF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A8BAC94BA468D488F31B2478A655CDC" ma:contentTypeVersion="2" ma:contentTypeDescription="Create a new document." ma:contentTypeScope="" ma:versionID="ee33a842da3844a56f5f7ee8bb88b81c">
  <xsd:schema xmlns:xsd="http://www.w3.org/2001/XMLSchema" xmlns:xs="http://www.w3.org/2001/XMLSchema" xmlns:p="http://schemas.microsoft.com/office/2006/metadata/properties" xmlns:ns2="76d5652a-9cd3-465f-98c7-aa8090bd65c7" targetNamespace="http://schemas.microsoft.com/office/2006/metadata/properties" ma:root="true" ma:fieldsID="0e2306b8fccc60975f3c3727b2649f8a" ns2:_="">
    <xsd:import namespace="76d5652a-9cd3-465f-98c7-aa8090bd65c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d5652a-9cd3-465f-98c7-aa8090bd65c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7059DC6-B0A6-4DCC-AC46-F99AC921270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6d5652a-9cd3-465f-98c7-aa8090bd65c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C06E066-0F4E-484E-B4F5-54B33F9AAE78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E536C02B-13D6-46AC-9DAE-B6D8E6AE8EF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muni-sci-prezentace-16-9-cz-v11</Template>
  <TotalTime>46</TotalTime>
  <Words>812</Words>
  <Application>Microsoft Office PowerPoint</Application>
  <PresentationFormat>Širokoúhlá obrazovka</PresentationFormat>
  <Paragraphs>605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Tahoma</vt:lpstr>
      <vt:lpstr>Times New Roman</vt:lpstr>
      <vt:lpstr>Wingdings</vt:lpstr>
      <vt:lpstr>Prezentace_MU_CZ</vt:lpstr>
      <vt:lpstr>Metody sociálně geografického výzkumu Harmonogram aktivit bakalářské práce</vt:lpstr>
      <vt:lpstr>Zadání cvičení Harmonogram aktivit bakalářské práce</vt:lpstr>
      <vt:lpstr>Příklad harmonogramu aktivit 1</vt:lpstr>
      <vt:lpstr>Příklad harmonogramu aktivit 2</vt:lpstr>
      <vt:lpstr>Otázky?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Metody sociálně geografického výzkumu Harmonogram aktivit bakalářské práce</dc:title>
  <dc:creator>Veronika Kotýnková</dc:creator>
  <cp:lastModifiedBy>Veronika Kotýnková</cp:lastModifiedBy>
  <cp:revision>8</cp:revision>
  <cp:lastPrinted>1601-01-01T00:00:00Z</cp:lastPrinted>
  <dcterms:created xsi:type="dcterms:W3CDTF">2021-04-25T19:24:06Z</dcterms:created>
  <dcterms:modified xsi:type="dcterms:W3CDTF">2021-04-26T14:52:16Z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0x0101008A8BAC94BA468D488F31B2478A655CDC</vt:lpwstr>
  </property>
</Properties>
</file>