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1"/>
  </p:notesMasterIdLst>
  <p:handoutMasterIdLst>
    <p:handoutMasterId r:id="rId12"/>
  </p:handoutMasterIdLst>
  <p:sldIdLst>
    <p:sldId id="256" r:id="rId5"/>
    <p:sldId id="257" r:id="rId6"/>
    <p:sldId id="260" r:id="rId7"/>
    <p:sldId id="258" r:id="rId8"/>
    <p:sldId id="259" r:id="rId9"/>
    <p:sldId id="261" r:id="rId1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768" autoAdjust="0"/>
  </p:normalViewPr>
  <p:slideViewPr>
    <p:cSldViewPr snapToGrid="0">
      <p:cViewPr varScale="1">
        <p:scale>
          <a:sx n="72" d="100"/>
          <a:sy n="72" d="100"/>
        </p:scale>
        <p:origin x="660" y="6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B0F7ADA8-E0D8-E140-B3EB-7B177B99ED3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84321F44-F4CD-1342-9190-83F80271759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E82366C8-899C-3046-9F1A-E4AA93091E8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AF3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2C8EF9BC-CA15-F749-AE84-143521C1B7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AF3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CI slide">
    <p:bg>
      <p:bgPr>
        <a:solidFill>
          <a:srgbClr val="00AF3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3839D93F-D054-0C49-B5BA-33CA7A41AAB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E1F77B3-EBC6-1040-9535-33D9549B746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797919FE-C3ED-C14E-AED0-882F982294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4329B9F-B123-B646-A47E-27058DD10E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1109301E-D1AD-0B43-976E-29DC995E1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DE62B41-48ED-D243-8CF8-571E1EC807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2E98577-C944-7148-9D17-F5F41F0E8A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Metody sociálně geografického výzkumu</a:t>
            </a:r>
            <a:br>
              <a:rPr lang="cs-CZ" dirty="0"/>
            </a:br>
            <a:r>
              <a:rPr lang="cs-CZ" sz="3200" dirty="0"/>
              <a:t>Žádost o výzkumný rozhovor</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8. Seminář</a:t>
            </a:r>
          </a:p>
          <a:p>
            <a:r>
              <a:rPr lang="cs-CZ" dirty="0"/>
              <a:t>3. 5. 2021</a:t>
            </a:r>
          </a:p>
          <a:p>
            <a:r>
              <a:rPr lang="cs-CZ" sz="1800" dirty="0"/>
              <a:t>Veronika Kotýnková</a:t>
            </a:r>
            <a:endParaRPr lang="cs-CZ" dirty="0"/>
          </a:p>
        </p:txBody>
      </p:sp>
    </p:spTree>
    <p:extLst>
      <p:ext uri="{BB962C8B-B14F-4D97-AF65-F5344CB8AC3E}">
        <p14:creationId xmlns:p14="http://schemas.microsoft.com/office/powerpoint/2010/main" val="326334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C94688D-9BB1-40F3-9731-B5BBA0B96F02}"/>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951F6A0C-8B90-40BD-8118-55F1CC80A88E}"/>
              </a:ext>
            </a:extLst>
          </p:cNvPr>
          <p:cNvSpPr>
            <a:spLocks noGrp="1"/>
          </p:cNvSpPr>
          <p:nvPr>
            <p:ph type="title"/>
          </p:nvPr>
        </p:nvSpPr>
        <p:spPr>
          <a:xfrm>
            <a:off x="719400" y="647635"/>
            <a:ext cx="10753200" cy="451576"/>
          </a:xfrm>
        </p:spPr>
        <p:txBody>
          <a:bodyPr/>
          <a:lstStyle/>
          <a:p>
            <a:r>
              <a:rPr lang="cs-CZ" dirty="0"/>
              <a:t>Zadání úkolu</a:t>
            </a:r>
            <a:endParaRPr lang="en-GB" dirty="0"/>
          </a:p>
        </p:txBody>
      </p:sp>
      <p:sp>
        <p:nvSpPr>
          <p:cNvPr id="5" name="Zástupný obsah 4">
            <a:extLst>
              <a:ext uri="{FF2B5EF4-FFF2-40B4-BE49-F238E27FC236}">
                <a16:creationId xmlns:a16="http://schemas.microsoft.com/office/drawing/2014/main" id="{7421F35D-5444-4022-9E60-30B5F4EABDD5}"/>
              </a:ext>
            </a:extLst>
          </p:cNvPr>
          <p:cNvSpPr>
            <a:spLocks noGrp="1"/>
          </p:cNvSpPr>
          <p:nvPr>
            <p:ph idx="1"/>
          </p:nvPr>
        </p:nvSpPr>
        <p:spPr>
          <a:xfrm>
            <a:off x="666391" y="1258957"/>
            <a:ext cx="10753200" cy="4951408"/>
          </a:xfrm>
        </p:spPr>
        <p:txBody>
          <a:bodyPr/>
          <a:lstStyle/>
          <a:p>
            <a:pPr marL="72000" indent="0" algn="just">
              <a:lnSpc>
                <a:spcPct val="150000"/>
              </a:lnSpc>
              <a:buNone/>
            </a:pPr>
            <a:r>
              <a:rPr lang="cs-CZ" sz="2000" dirty="0">
                <a:effectLst/>
                <a:latin typeface="Calibri" panose="020F0502020204030204" pitchFamily="34" charset="0"/>
                <a:ea typeface="Calibri" panose="020F0502020204030204" pitchFamily="34" charset="0"/>
                <a:cs typeface="Times New Roman" panose="02020603050405020304" pitchFamily="18" charset="0"/>
              </a:rPr>
              <a:t>Představte si, že v rámci své bakalářské práce </a:t>
            </a:r>
            <a:r>
              <a:rPr lang="cs-CZ" sz="2000" b="1" dirty="0">
                <a:effectLst/>
                <a:latin typeface="Calibri" panose="020F0502020204030204" pitchFamily="34" charset="0"/>
                <a:ea typeface="Calibri" panose="020F0502020204030204" pitchFamily="34" charset="0"/>
                <a:cs typeface="Times New Roman" panose="02020603050405020304" pitchFamily="18" charset="0"/>
              </a:rPr>
              <a:t>potřebujete provést rozhovory s vybranými lidmi </a:t>
            </a:r>
            <a:r>
              <a:rPr lang="cs-CZ" sz="2000" dirty="0">
                <a:effectLst/>
                <a:latin typeface="Calibri" panose="020F0502020204030204" pitchFamily="34" charset="0"/>
                <a:ea typeface="Calibri" panose="020F0502020204030204" pitchFamily="34" charset="0"/>
                <a:cs typeface="Times New Roman" panose="02020603050405020304" pitchFamily="18" charset="0"/>
              </a:rPr>
              <a:t>(úředníci, politici, zaměstnanci v určitém odvětví, lidé s určitou zkušeností atp.). Podařilo se vám na ně sehnat e-mailový kontakt, ale osobně se s nimi neznáte a nikdy jste se s nimi neviděli. Dle zvoleného tématu a výzkumné otázky (z předchozích cvičení) vytipovat osobu, která by byla vhodným komunikačním partnerem pro vaši bakalářskou práci (její zkušenost by pomohla odpovědět na vaši výzkumnou otázku). </a:t>
            </a:r>
            <a:r>
              <a:rPr lang="cs-CZ" sz="2000" b="1" dirty="0">
                <a:effectLst/>
                <a:latin typeface="Calibri" panose="020F0502020204030204" pitchFamily="34" charset="0"/>
                <a:ea typeface="Calibri" panose="020F0502020204030204" pitchFamily="34" charset="0"/>
                <a:cs typeface="Times New Roman" panose="02020603050405020304" pitchFamily="18" charset="0"/>
              </a:rPr>
              <a:t>Naformulujte stručný e-mail</a:t>
            </a:r>
            <a:r>
              <a:rPr lang="cs-CZ" sz="2000" dirty="0">
                <a:effectLst/>
                <a:latin typeface="Calibri" panose="020F0502020204030204" pitchFamily="34" charset="0"/>
                <a:ea typeface="Calibri" panose="020F0502020204030204" pitchFamily="34" charset="0"/>
                <a:cs typeface="Times New Roman" panose="02020603050405020304" pitchFamily="18" charset="0"/>
              </a:rPr>
              <a:t>, ve kterém </a:t>
            </a:r>
            <a:r>
              <a:rPr lang="cs-CZ" sz="2000" b="1" dirty="0">
                <a:effectLst/>
                <a:latin typeface="Calibri" panose="020F0502020204030204" pitchFamily="34" charset="0"/>
                <a:ea typeface="Calibri" panose="020F0502020204030204" pitchFamily="34" charset="0"/>
                <a:cs typeface="Times New Roman" panose="02020603050405020304" pitchFamily="18" charset="0"/>
              </a:rPr>
              <a:t>představíte sebe a svůj výzkum a vybranou osobu požádáte o rozhovor</a:t>
            </a:r>
            <a:r>
              <a:rPr lang="cs-CZ" sz="2000" dirty="0">
                <a:effectLst/>
                <a:latin typeface="Calibri" panose="020F0502020204030204" pitchFamily="34" charset="0"/>
                <a:ea typeface="Calibri" panose="020F0502020204030204" pitchFamily="34" charset="0"/>
                <a:cs typeface="Times New Roman" panose="02020603050405020304" pitchFamily="18" charset="0"/>
              </a:rPr>
              <a:t>. E-mail naformulujte, </a:t>
            </a:r>
            <a:r>
              <a:rPr lang="cs-CZ" sz="2000" b="1" dirty="0">
                <a:effectLst/>
                <a:latin typeface="Calibri" panose="020F0502020204030204" pitchFamily="34" charset="0"/>
                <a:ea typeface="Calibri" panose="020F0502020204030204" pitchFamily="34" charset="0"/>
                <a:cs typeface="Times New Roman" panose="02020603050405020304" pitchFamily="18" charset="0"/>
              </a:rPr>
              <a:t>ale neodesílejte!!! </a:t>
            </a:r>
            <a:r>
              <a:rPr lang="cs-CZ" sz="2000" dirty="0">
                <a:effectLst/>
                <a:latin typeface="Calibri" panose="020F0502020204030204" pitchFamily="34" charset="0"/>
                <a:ea typeface="Calibri" panose="020F0502020204030204" pitchFamily="34" charset="0"/>
                <a:cs typeface="Times New Roman" panose="02020603050405020304" pitchFamily="18" charset="0"/>
              </a:rPr>
              <a:t>Jedná se pouze o cvičení.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Doporučená forma odevzdání:</a:t>
            </a:r>
            <a:r>
              <a:rPr lang="cs-CZ" sz="1800" dirty="0">
                <a:effectLst/>
                <a:latin typeface="Calibri" panose="020F0502020204030204" pitchFamily="34" charset="0"/>
                <a:ea typeface="Calibri" panose="020F0502020204030204" pitchFamily="34" charset="0"/>
                <a:cs typeface="Times New Roman" panose="02020603050405020304" pitchFamily="18" charset="0"/>
              </a:rPr>
              <a:t> textový soubor</a:t>
            </a:r>
          </a:p>
          <a:p>
            <a:pPr algn="just">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Doporučená délka:</a:t>
            </a:r>
            <a:r>
              <a:rPr lang="cs-CZ" sz="1800" dirty="0">
                <a:effectLst/>
                <a:latin typeface="Calibri" panose="020F0502020204030204" pitchFamily="34" charset="0"/>
                <a:ea typeface="Calibri" panose="020F0502020204030204" pitchFamily="34" charset="0"/>
                <a:cs typeface="Times New Roman" panose="02020603050405020304" pitchFamily="18" charset="0"/>
              </a:rPr>
              <a:t> 1500 znaků včetně mezer</a:t>
            </a:r>
          </a:p>
          <a:p>
            <a:pPr algn="just">
              <a:lnSpc>
                <a:spcPct val="107000"/>
              </a:lnSpc>
              <a:spcAft>
                <a:spcPts val="800"/>
              </a:spcAft>
            </a:pPr>
            <a:r>
              <a:rPr lang="cs-CZ" sz="1800" b="1" dirty="0" err="1">
                <a:latin typeface="Calibri" panose="020F0502020204030204" pitchFamily="34" charset="0"/>
                <a:ea typeface="Calibri" panose="020F0502020204030204" pitchFamily="34" charset="0"/>
                <a:cs typeface="Times New Roman" panose="02020603050405020304" pitchFamily="18" charset="0"/>
              </a:rPr>
              <a:t>Deadline</a:t>
            </a:r>
            <a:r>
              <a:rPr lang="cs-CZ" sz="1800" b="1" dirty="0">
                <a:latin typeface="Calibri" panose="020F0502020204030204" pitchFamily="34" charset="0"/>
                <a:ea typeface="Calibri" panose="020F0502020204030204" pitchFamily="34" charset="0"/>
                <a:cs typeface="Times New Roman" panose="02020603050405020304" pitchFamily="18" charset="0"/>
              </a:rPr>
              <a:t>: </a:t>
            </a:r>
            <a:r>
              <a:rPr lang="cs-CZ" sz="1800" b="1" dirty="0">
                <a:solidFill>
                  <a:schemeClr val="tx2"/>
                </a:solidFill>
                <a:latin typeface="Calibri" panose="020F0502020204030204" pitchFamily="34" charset="0"/>
                <a:ea typeface="Calibri" panose="020F0502020204030204" pitchFamily="34" charset="0"/>
                <a:cs typeface="Times New Roman" panose="02020603050405020304" pitchFamily="18" charset="0"/>
              </a:rPr>
              <a:t>9. 5. 2021 23.59 </a:t>
            </a:r>
            <a:endParaRPr lang="cs-CZ" sz="1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72000" indent="0">
              <a:buNone/>
            </a:pPr>
            <a:endParaRPr lang="en-GB" dirty="0"/>
          </a:p>
        </p:txBody>
      </p:sp>
    </p:spTree>
    <p:extLst>
      <p:ext uri="{BB962C8B-B14F-4D97-AF65-F5344CB8AC3E}">
        <p14:creationId xmlns:p14="http://schemas.microsoft.com/office/powerpoint/2010/main" val="339513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DED70C1-1A79-4A2E-967C-AA16D3C1E729}"/>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C2B1C9C3-C268-47F0-9859-1E99A1934720}"/>
              </a:ext>
            </a:extLst>
          </p:cNvPr>
          <p:cNvSpPr>
            <a:spLocks noGrp="1"/>
          </p:cNvSpPr>
          <p:nvPr>
            <p:ph type="title"/>
          </p:nvPr>
        </p:nvSpPr>
        <p:spPr/>
        <p:txBody>
          <a:bodyPr/>
          <a:lstStyle/>
          <a:p>
            <a:r>
              <a:rPr lang="cs-CZ"/>
              <a:t>Pozor na:</a:t>
            </a:r>
            <a:endParaRPr lang="en-GB" dirty="0"/>
          </a:p>
        </p:txBody>
      </p:sp>
      <p:sp>
        <p:nvSpPr>
          <p:cNvPr id="5" name="Zástupný obsah 4">
            <a:extLst>
              <a:ext uri="{FF2B5EF4-FFF2-40B4-BE49-F238E27FC236}">
                <a16:creationId xmlns:a16="http://schemas.microsoft.com/office/drawing/2014/main" id="{CE4FCF79-D6E4-456E-B763-B91877438790}"/>
              </a:ext>
            </a:extLst>
          </p:cNvPr>
          <p:cNvSpPr>
            <a:spLocks noGrp="1"/>
          </p:cNvSpPr>
          <p:nvPr>
            <p:ph idx="1"/>
          </p:nvPr>
        </p:nvSpPr>
        <p:spPr/>
        <p:txBody>
          <a:bodyPr/>
          <a:lstStyle/>
          <a:p>
            <a:r>
              <a:rPr lang="cs-CZ" sz="2400" dirty="0">
                <a:latin typeface="Calibri" panose="020F0502020204030204" pitchFamily="34" charset="0"/>
                <a:cs typeface="Calibri" panose="020F0502020204030204" pitchFamily="34" charset="0"/>
              </a:rPr>
              <a:t>Dostatečná zdvořilost</a:t>
            </a:r>
          </a:p>
          <a:p>
            <a:r>
              <a:rPr lang="cs-CZ" sz="2400" dirty="0">
                <a:latin typeface="Calibri" panose="020F0502020204030204" pitchFamily="34" charset="0"/>
                <a:cs typeface="Calibri" panose="020F0502020204030204" pitchFamily="34" charset="0"/>
              </a:rPr>
              <a:t>Etika výzkumu – nahrávání, anonymizace</a:t>
            </a:r>
          </a:p>
          <a:p>
            <a:r>
              <a:rPr lang="cs-CZ" sz="2400" dirty="0">
                <a:latin typeface="Calibri" panose="020F0502020204030204" pitchFamily="34" charset="0"/>
                <a:cs typeface="Calibri" panose="020F0502020204030204" pitchFamily="34" charset="0"/>
              </a:rPr>
              <a:t>K čemu výzkum slouží? Bakalářská/magisterská práce? Projekt…?</a:t>
            </a:r>
          </a:p>
          <a:p>
            <a:r>
              <a:rPr lang="cs-CZ" sz="2400" dirty="0">
                <a:latin typeface="Calibri" panose="020F0502020204030204" pitchFamily="34" charset="0"/>
                <a:cs typeface="Calibri" panose="020F0502020204030204" pitchFamily="34" charset="0"/>
              </a:rPr>
              <a:t>Vyhnout se příliš komplikovanému popisu výzkumu </a:t>
            </a:r>
          </a:p>
          <a:p>
            <a:pPr lvl="1"/>
            <a:r>
              <a:rPr lang="cs-CZ" sz="2400" dirty="0">
                <a:latin typeface="Calibri" panose="020F0502020204030204" pitchFamily="34" charset="0"/>
                <a:cs typeface="Calibri" panose="020F0502020204030204" pitchFamily="34" charset="0"/>
              </a:rPr>
              <a:t>(např. nevhodná volba slov – heterogenní </a:t>
            </a:r>
            <a:r>
              <a:rPr lang="cs-CZ" sz="2400" dirty="0" err="1">
                <a:latin typeface="Calibri" panose="020F0502020204030204" pitchFamily="34" charset="0"/>
                <a:cs typeface="Calibri" panose="020F0502020204030204" pitchFamily="34" charset="0"/>
              </a:rPr>
              <a:t>desing</a:t>
            </a:r>
            <a:r>
              <a:rPr lang="cs-CZ" sz="2400" dirty="0">
                <a:latin typeface="Calibri" panose="020F0502020204030204" pitchFamily="34" charset="0"/>
                <a:cs typeface="Calibri" panose="020F0502020204030204" pitchFamily="34" charset="0"/>
              </a:rPr>
              <a:t> prostoru)</a:t>
            </a:r>
          </a:p>
          <a:p>
            <a:r>
              <a:rPr lang="cs-CZ" sz="2400" dirty="0">
                <a:latin typeface="Calibri" panose="020F0502020204030204" pitchFamily="34" charset="0"/>
                <a:cs typeface="Calibri" panose="020F0502020204030204" pitchFamily="34" charset="0"/>
              </a:rPr>
              <a:t>Vhodný jazyk a popis výzkumu – chceme lidi zaujmout, aby se výzkumu zúčastnili</a:t>
            </a:r>
          </a:p>
        </p:txBody>
      </p:sp>
    </p:spTree>
    <p:extLst>
      <p:ext uri="{BB962C8B-B14F-4D97-AF65-F5344CB8AC3E}">
        <p14:creationId xmlns:p14="http://schemas.microsoft.com/office/powerpoint/2010/main" val="360227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07AE285-0792-4F11-8AD5-0F6C9DE09A28}"/>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609A0B10-9A52-48C5-9D4A-B7833010B79A}"/>
              </a:ext>
            </a:extLst>
          </p:cNvPr>
          <p:cNvSpPr>
            <a:spLocks noGrp="1"/>
          </p:cNvSpPr>
          <p:nvPr>
            <p:ph type="title"/>
          </p:nvPr>
        </p:nvSpPr>
        <p:spPr/>
        <p:txBody>
          <a:bodyPr/>
          <a:lstStyle/>
          <a:p>
            <a:r>
              <a:rPr lang="cs-CZ" dirty="0"/>
              <a:t>Příklad oslovovacího dopisu</a:t>
            </a:r>
            <a:endParaRPr lang="en-GB" dirty="0"/>
          </a:p>
        </p:txBody>
      </p:sp>
      <p:sp>
        <p:nvSpPr>
          <p:cNvPr id="5" name="Zástupný obsah 4">
            <a:extLst>
              <a:ext uri="{FF2B5EF4-FFF2-40B4-BE49-F238E27FC236}">
                <a16:creationId xmlns:a16="http://schemas.microsoft.com/office/drawing/2014/main" id="{6191183C-DCCC-4579-893F-12A8A1AE8AD2}"/>
              </a:ext>
            </a:extLst>
          </p:cNvPr>
          <p:cNvSpPr>
            <a:spLocks noGrp="1"/>
          </p:cNvSpPr>
          <p:nvPr>
            <p:ph idx="1"/>
          </p:nvPr>
        </p:nvSpPr>
        <p:spPr/>
        <p:txBody>
          <a:bodyPr/>
          <a:lstStyle/>
          <a:p>
            <a:pPr marL="72000" indent="0" algn="just">
              <a:lnSpc>
                <a:spcPct val="115000"/>
              </a:lnSpc>
              <a:spcBef>
                <a:spcPts val="1200"/>
              </a:spcBef>
              <a:buNone/>
            </a:pPr>
            <a:r>
              <a:rPr lang="cs-CZ" sz="2000" dirty="0">
                <a:effectLst/>
                <a:latin typeface="Calibri" panose="020F0502020204030204" pitchFamily="34" charset="0"/>
                <a:ea typeface="Arial" panose="020B0604020202020204" pitchFamily="34" charset="0"/>
                <a:cs typeface="Calibri" panose="020F0502020204030204" pitchFamily="34" charset="0"/>
              </a:rPr>
              <a:t>Vážený/á pan/í...,</a:t>
            </a:r>
          </a:p>
          <a:p>
            <a:pPr marL="72000" indent="0" algn="just">
              <a:lnSpc>
                <a:spcPct val="115000"/>
              </a:lnSpc>
              <a:spcBef>
                <a:spcPts val="1200"/>
              </a:spcBef>
              <a:buNone/>
            </a:pPr>
            <a:r>
              <a:rPr lang="cs-CZ" sz="2000" dirty="0">
                <a:effectLst/>
                <a:latin typeface="Calibri" panose="020F0502020204030204" pitchFamily="34" charset="0"/>
                <a:ea typeface="Arial" panose="020B0604020202020204" pitchFamily="34" charset="0"/>
                <a:cs typeface="Calibri" panose="020F0502020204030204" pitchFamily="34" charset="0"/>
              </a:rPr>
              <a:t>do partnerského výzkumu tří univerzit (Masarykovy univerzity, Mendelovy univerzity a Univerzity Karlovy) o zkušenosti lidí se zrakovým znevýhodněním s městským prostorem sháníme komunikační partnery a partnerky, se kterými bychom udělali o jejich zkušenosti rozhovor. Zaměřili bychom se mimo jiné na následující otázky: Jak se učíte městským prostorem pohybovat? Čemu na cestě věnujete nejvíce pozornosti? Jak se onen prostor mění v závislosti na okolních podmínkách? Co vám pohyb po městě usnadňuje a co jej naopak činí obtížným? Jak se připravujete na cestu, kterou ještě nemáte nachozenou? Jak se vaše zkušenost mění podle toho, zda cestu absolvujete sám/a či s někým?</a:t>
            </a:r>
          </a:p>
          <a:p>
            <a:pPr marL="72000" indent="0" algn="just">
              <a:lnSpc>
                <a:spcPct val="115000"/>
              </a:lnSpc>
              <a:spcBef>
                <a:spcPts val="1200"/>
              </a:spcBef>
              <a:buNone/>
            </a:pPr>
            <a:r>
              <a:rPr lang="cs-CZ" sz="2000" dirty="0">
                <a:effectLst/>
                <a:latin typeface="Calibri" panose="020F0502020204030204" pitchFamily="34" charset="0"/>
                <a:ea typeface="Arial" panose="020B0604020202020204" pitchFamily="34" charset="0"/>
                <a:cs typeface="Calibri" panose="020F0502020204030204" pitchFamily="34" charset="0"/>
              </a:rPr>
              <a:t>Účast na výzkumu je dobrovolná, místo a čas konání výzkumného rozhovoru je na vás. Výsledky výzkumu jsou anonymní, to znamená, že identifikační znaky, podle kterých by vás mohlo okolí rozpoznat, budou změněny. </a:t>
            </a:r>
          </a:p>
        </p:txBody>
      </p:sp>
    </p:spTree>
    <p:extLst>
      <p:ext uri="{BB962C8B-B14F-4D97-AF65-F5344CB8AC3E}">
        <p14:creationId xmlns:p14="http://schemas.microsoft.com/office/powerpoint/2010/main" val="2199010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AD5E8B4A-3AAF-4735-BA46-4A887723D1B4}"/>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0A509914-7452-4DC8-9DB9-BF04FBBD69FB}"/>
              </a:ext>
            </a:extLst>
          </p:cNvPr>
          <p:cNvSpPr>
            <a:spLocks noGrp="1"/>
          </p:cNvSpPr>
          <p:nvPr>
            <p:ph type="title"/>
          </p:nvPr>
        </p:nvSpPr>
        <p:spPr>
          <a:xfrm>
            <a:off x="719400" y="496608"/>
            <a:ext cx="10753200" cy="451576"/>
          </a:xfrm>
        </p:spPr>
        <p:txBody>
          <a:bodyPr/>
          <a:lstStyle/>
          <a:p>
            <a:r>
              <a:rPr lang="cs-CZ" dirty="0"/>
              <a:t>Úvod k rozhovoru</a:t>
            </a:r>
            <a:br>
              <a:rPr lang="cs-CZ" dirty="0"/>
            </a:br>
            <a:r>
              <a:rPr lang="cs-CZ" sz="3400" dirty="0"/>
              <a:t>Další </a:t>
            </a:r>
            <a:r>
              <a:rPr lang="cs-CZ" sz="3400" dirty="0" err="1"/>
              <a:t>info</a:t>
            </a:r>
            <a:r>
              <a:rPr lang="cs-CZ" sz="3400" dirty="0"/>
              <a:t> k výzkumu</a:t>
            </a:r>
            <a:endParaRPr lang="en-GB" sz="3400" dirty="0"/>
          </a:p>
        </p:txBody>
      </p:sp>
      <p:sp>
        <p:nvSpPr>
          <p:cNvPr id="5" name="Zástupný obsah 4">
            <a:extLst>
              <a:ext uri="{FF2B5EF4-FFF2-40B4-BE49-F238E27FC236}">
                <a16:creationId xmlns:a16="http://schemas.microsoft.com/office/drawing/2014/main" id="{56E04C5C-5B84-4721-B30A-D846979608AC}"/>
              </a:ext>
            </a:extLst>
          </p:cNvPr>
          <p:cNvSpPr>
            <a:spLocks noGrp="1"/>
          </p:cNvSpPr>
          <p:nvPr>
            <p:ph idx="1"/>
          </p:nvPr>
        </p:nvSpPr>
        <p:spPr>
          <a:xfrm>
            <a:off x="666000" y="1478270"/>
            <a:ext cx="10753200" cy="4139998"/>
          </a:xfrm>
        </p:spPr>
        <p:txBody>
          <a:bodyPr/>
          <a:lstStyle/>
          <a:p>
            <a:pPr marL="72000" indent="0" algn="just">
              <a:lnSpc>
                <a:spcPct val="150000"/>
              </a:lnSpc>
              <a:buNone/>
            </a:pPr>
            <a:r>
              <a:rPr lang="cs-CZ" sz="2000" dirty="0">
                <a:effectLst/>
                <a:latin typeface="Calibri" panose="020F0502020204030204" pitchFamily="34" charset="0"/>
                <a:ea typeface="Arial" panose="020B0604020202020204" pitchFamily="34" charset="0"/>
                <a:cs typeface="Calibri" panose="020F0502020204030204" pitchFamily="34" charset="0"/>
              </a:rPr>
              <a:t>Jedná se o výzkum, který je zaměřený na zkušenosti lidí se zrakovým znevýhodněním s městským prostorem. Jde o partnerský projekt Masarykovy univerzity, Mendelovy univerzity a Univerzity Karlovy, který je financován Grantovou agenturou české republiky. Výzkum je anonymní, to znamená, že všechny znaky, podle kterých by vás mohlo okolí identifikovat, budou změněny. Zároveň je ale možné, že vaši nejbližší přátelé a rodina by vás mohli rozpoznat. Máme připravený určitý scénář otázek, ale zároveň je možné se od něho i odchýlit a pokud narazíme na další zajímavé téma, tak ho budeme rozvíjet. Zároveň pokud vy byste měl/a nějaký postřeh či nápad, který byste chtěl/a zmínit, tak můžete. Pokud nebudete chtít odpovědět na některou z otázek, nemusíte. Rozhovor můžete kdykoli ukončit, je to na vás. Rádi </a:t>
            </a:r>
            <a:r>
              <a:rPr lang="cs-CZ" sz="2000" dirty="0" err="1">
                <a:effectLst/>
                <a:latin typeface="Calibri" panose="020F0502020204030204" pitchFamily="34" charset="0"/>
                <a:ea typeface="Arial" panose="020B0604020202020204" pitchFamily="34" charset="0"/>
                <a:cs typeface="Calibri" panose="020F0502020204030204" pitchFamily="34" charset="0"/>
              </a:rPr>
              <a:t>bysme</a:t>
            </a:r>
            <a:r>
              <a:rPr lang="cs-CZ" sz="2000" dirty="0">
                <a:effectLst/>
                <a:latin typeface="Calibri" panose="020F0502020204030204" pitchFamily="34" charset="0"/>
                <a:ea typeface="Arial" panose="020B0604020202020204" pitchFamily="34" charset="0"/>
                <a:cs typeface="Calibri" panose="020F0502020204030204" pitchFamily="34" charset="0"/>
              </a:rPr>
              <a:t> se vás ještě zeptali, zda si můžeme rozhovor nahrávat. (předpokládaná odpověď ANO). - Kdybyste chtěl/a něco říct třeba mimo záznam, tak taky můžete. </a:t>
            </a:r>
          </a:p>
          <a:p>
            <a:pPr algn="just"/>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0985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BB12AA11-2049-42E4-8301-403BCBAD104A}"/>
              </a:ext>
            </a:extLst>
          </p:cNvPr>
          <p:cNvSpPr>
            <a:spLocks noGrp="1"/>
          </p:cNvSpPr>
          <p:nvPr>
            <p:ph type="sldNum" sz="quarter" idx="11"/>
          </p:nvPr>
        </p:nvSpPr>
        <p:spPr/>
        <p:txBody>
          <a:bodyPr/>
          <a:lstStyle/>
          <a:p>
            <a:fld id="{D6D6C118-631F-4A80-9886-907009361577}" type="slidenum">
              <a:rPr lang="cs-CZ" altLang="cs-CZ" smtClean="0"/>
              <a:pPr/>
              <a:t>6</a:t>
            </a:fld>
            <a:endParaRPr lang="cs-CZ" altLang="cs-CZ" dirty="0"/>
          </a:p>
        </p:txBody>
      </p:sp>
      <p:sp>
        <p:nvSpPr>
          <p:cNvPr id="4" name="Zástupný obsah 3">
            <a:extLst>
              <a:ext uri="{FF2B5EF4-FFF2-40B4-BE49-F238E27FC236}">
                <a16:creationId xmlns:a16="http://schemas.microsoft.com/office/drawing/2014/main" id="{04A99B26-C20D-400E-9427-3FD55A29B078}"/>
              </a:ext>
            </a:extLst>
          </p:cNvPr>
          <p:cNvSpPr>
            <a:spLocks noGrp="1"/>
          </p:cNvSpPr>
          <p:nvPr>
            <p:ph idx="12"/>
          </p:nvPr>
        </p:nvSpPr>
        <p:spPr/>
        <p:txBody>
          <a:bodyPr anchor="ctr"/>
          <a:lstStyle/>
          <a:p>
            <a:pPr algn="ctr"/>
            <a:r>
              <a:rPr lang="cs-CZ" sz="3600" dirty="0"/>
              <a:t>Otázky?</a:t>
            </a:r>
            <a:endParaRPr lang="en-GB" sz="3600" dirty="0"/>
          </a:p>
        </p:txBody>
      </p:sp>
    </p:spTree>
    <p:extLst>
      <p:ext uri="{BB962C8B-B14F-4D97-AF65-F5344CB8AC3E}">
        <p14:creationId xmlns:p14="http://schemas.microsoft.com/office/powerpoint/2010/main" val="677581968"/>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ci-prezentace-16-9-cz-v11.potx" id="{752B7536-5AE2-417E-ADC9-516CF57E47A0}" vid="{C3A561A7-18A2-4AA4-BD35-A7AB220CBEDF}"/>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7059DC6-B0A6-4DCC-AC46-F99AC92127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36C02B-13D6-46AC-9DAE-B6D8E6AE8EF9}">
  <ds:schemaRefs>
    <ds:schemaRef ds:uri="http://schemas.microsoft.com/sharepoint/v3/contenttype/forms"/>
  </ds:schemaRefs>
</ds:datastoreItem>
</file>

<file path=customXml/itemProps3.xml><?xml version="1.0" encoding="utf-8"?>
<ds:datastoreItem xmlns:ds="http://schemas.openxmlformats.org/officeDocument/2006/customXml" ds:itemID="{4C06E066-0F4E-484E-B4F5-54B33F9AAE7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muni-sci-prezentace-16-9-cz-v11</Template>
  <TotalTime>68</TotalTime>
  <Words>576</Words>
  <Application>Microsoft Office PowerPoint</Application>
  <PresentationFormat>Širokoúhlá obrazovka</PresentationFormat>
  <Paragraphs>29</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Calibri</vt:lpstr>
      <vt:lpstr>Tahoma</vt:lpstr>
      <vt:lpstr>Wingdings</vt:lpstr>
      <vt:lpstr>Prezentace_MU_CZ</vt:lpstr>
      <vt:lpstr>Metody sociálně geografického výzkumu Žádost o výzkumný rozhovor</vt:lpstr>
      <vt:lpstr>Zadání úkolu</vt:lpstr>
      <vt:lpstr>Pozor na:</vt:lpstr>
      <vt:lpstr>Příklad oslovovacího dopisu</vt:lpstr>
      <vt:lpstr>Úvod k rozhovoru Další info k výzkumu</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sociálně geografického výzkumu Žádost o výzkumný rozhovor</dc:title>
  <dc:creator>Veronika Kotýnková</dc:creator>
  <cp:lastModifiedBy>Veronika Kotýnková</cp:lastModifiedBy>
  <cp:revision>9</cp:revision>
  <cp:lastPrinted>1601-01-01T00:00:00Z</cp:lastPrinted>
  <dcterms:created xsi:type="dcterms:W3CDTF">2021-05-03T13:51:15Z</dcterms:created>
  <dcterms:modified xsi:type="dcterms:W3CDTF">2021-05-04T13:44:00Z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