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5768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B0F7ADA8-E0D8-E140-B3EB-7B177B99E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84321F44-F4CD-1342-9190-83F802717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82366C8-899C-3046-9F1A-E4AA93091E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C8EF9BC-CA15-F749-AE84-143521C1B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839D93F-D054-0C49-B5BA-33CA7A41AA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E1F77B3-EBC6-1040-9535-33D9549B7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797919FE-C3ED-C14E-AED0-882F98229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4329B9F-B123-B646-A47E-27058DD10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1109301E-D1AD-0B43-976E-29DC995E1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DE62B41-48ED-D243-8CF8-571E1EC807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2E98577-C944-7148-9D17-F5F41F0E8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sociálně geografického výzkumu</a:t>
            </a:r>
            <a:br>
              <a:rPr lang="cs-CZ" dirty="0"/>
            </a:br>
            <a:r>
              <a:rPr lang="cs-CZ" sz="3200" dirty="0">
                <a:cs typeface="Times New Roman" panose="02020603050405020304" pitchFamily="18" charset="0"/>
              </a:rPr>
              <a:t>Č</a:t>
            </a:r>
            <a:r>
              <a:rPr lang="cs-CZ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etba 2. textu a analýza rizik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9. Seminář</a:t>
            </a:r>
          </a:p>
          <a:p>
            <a:r>
              <a:rPr lang="cs-CZ" dirty="0"/>
              <a:t>10. 5. 2021</a:t>
            </a:r>
          </a:p>
          <a:p>
            <a:r>
              <a:rPr lang="cs-CZ" sz="1800" dirty="0"/>
              <a:t>Veronika Kotýnková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BF201C-F7FF-433E-9301-3706268626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49A0819-530E-4C6E-9507-5C56EA363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0D58D97-BD85-421F-8228-59D38F30A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161001"/>
            <a:ext cx="10753200" cy="4535998"/>
          </a:xfrm>
        </p:spPr>
        <p:txBody>
          <a:bodyPr/>
          <a:lstStyle/>
          <a:p>
            <a:pPr marL="72000" indent="0" algn="just">
              <a:buNone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Přečtěte si </a:t>
            </a: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Etické směrnice 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České asociace pro sociální antropologii a </a:t>
            </a: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dle vámi zvoleného tématu 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výzkumné otázky potenciální bakalářské práce </a:t>
            </a: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zhodnoťte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které z bodů směrnice se vaší práce mohou týkat. Pokuste se </a:t>
            </a: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identifikovat 2-3 potencionální etická rizika 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vaší práce a pokuste se stručně navrhnout opatření, kterými byste tato rizika mohli snížit. </a:t>
            </a:r>
          </a:p>
          <a:p>
            <a:pPr marL="72000" indent="0" algn="just">
              <a:buNone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Než přejdete k hodnocení etických rizik, ve </a:t>
            </a:r>
            <a:r>
              <a:rPr lang="cs-CZ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3-4 větách uveďte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čeho se váš výzkum týká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 a s kým/kde ho budete realizovat.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Vycházejte z návrhu VO v minulém cvičení.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Doporučená forma odevzdání: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textový soubor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Doporučená délka: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2000 znaků včetně mezer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Deadline</a:t>
            </a:r>
            <a:r>
              <a:rPr lang="cs-CZ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2000" b="1" dirty="0">
                <a:solidFill>
                  <a:schemeClr val="tx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16. 5. 2021 23:59</a:t>
            </a:r>
            <a:endParaRPr lang="cs-CZ" sz="2000" b="1" dirty="0">
              <a:solidFill>
                <a:schemeClr val="tx2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 algn="just"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7574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9411EA-2C92-4709-93DD-3D78859E98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36DE47-85E4-4DAF-A5DD-B31FC8A7F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Etické zásady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829E578-0A58-46A5-B3BA-E214D5D70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748" y="1359001"/>
            <a:ext cx="10753200" cy="4139998"/>
          </a:xfrm>
        </p:spPr>
        <p:txBody>
          <a:bodyPr/>
          <a:lstStyle/>
          <a:p>
            <a:pPr algn="just"/>
            <a:r>
              <a:rPr lang="en-GB" dirty="0" err="1"/>
              <a:t>Respekt</a:t>
            </a:r>
            <a:r>
              <a:rPr lang="en-GB" dirty="0"/>
              <a:t> k </a:t>
            </a:r>
            <a:r>
              <a:rPr lang="en-GB" dirty="0" err="1"/>
              <a:t>důstojnosti</a:t>
            </a:r>
            <a:r>
              <a:rPr lang="en-GB" dirty="0"/>
              <a:t>, </a:t>
            </a:r>
            <a:r>
              <a:rPr lang="en-GB" dirty="0" err="1"/>
              <a:t>soukromí</a:t>
            </a:r>
            <a:r>
              <a:rPr lang="en-GB" dirty="0"/>
              <a:t> a </a:t>
            </a:r>
            <a:r>
              <a:rPr lang="en-GB" dirty="0" err="1"/>
              <a:t>zájmům</a:t>
            </a:r>
            <a:r>
              <a:rPr lang="en-GB" dirty="0"/>
              <a:t> </a:t>
            </a:r>
            <a:r>
              <a:rPr lang="en-GB" dirty="0" err="1"/>
              <a:t>účastníků</a:t>
            </a:r>
            <a:r>
              <a:rPr lang="en-GB" dirty="0"/>
              <a:t> </a:t>
            </a:r>
            <a:r>
              <a:rPr lang="en-GB" dirty="0" err="1"/>
              <a:t>výzkumu</a:t>
            </a:r>
            <a:endParaRPr lang="cs-CZ" dirty="0"/>
          </a:p>
          <a:p>
            <a:pPr lvl="1" algn="just"/>
            <a:r>
              <a:rPr lang="cs-CZ" dirty="0"/>
              <a:t>Anonymita</a:t>
            </a:r>
          </a:p>
          <a:p>
            <a:pPr lvl="1" algn="just"/>
            <a:r>
              <a:rPr lang="cs-CZ" dirty="0"/>
              <a:t>Účastníci výzkumu by měli vědět, kdy jsou nahráváni, filmováni, fotografováni</a:t>
            </a:r>
          </a:p>
          <a:p>
            <a:pPr algn="just"/>
            <a:r>
              <a:rPr lang="en-GB" dirty="0" err="1"/>
              <a:t>Informování</a:t>
            </a:r>
            <a:r>
              <a:rPr lang="en-GB" dirty="0"/>
              <a:t> o </a:t>
            </a:r>
            <a:r>
              <a:rPr lang="en-GB" dirty="0" err="1"/>
              <a:t>výzkumu</a:t>
            </a:r>
            <a:endParaRPr lang="cs-CZ" dirty="0"/>
          </a:p>
          <a:p>
            <a:pPr lvl="1" algn="just"/>
            <a:r>
              <a:rPr lang="cs-CZ" dirty="0"/>
              <a:t>Výzkumník by měl lidem, s nimiž pracuje, v jim srozumitelném jazyce a termínech vysvětlit čeho se daný výzkum týká, proč jej dělá a kdo je jeho zadavatelem, případně kdo jej finančně podporuje.</a:t>
            </a:r>
          </a:p>
          <a:p>
            <a:pPr lvl="1" algn="just"/>
            <a:r>
              <a:rPr lang="cs-CZ" dirty="0"/>
              <a:t>Členové a členky asociace by měli respektovat jejich svobodné právo se výzkumu neúčastnit.</a:t>
            </a:r>
          </a:p>
          <a:p>
            <a:pPr algn="just"/>
            <a:r>
              <a:rPr lang="cs-CZ" dirty="0"/>
              <a:t>Ochrana důvěrných informací</a:t>
            </a:r>
          </a:p>
          <a:p>
            <a:pPr lvl="1" algn="just"/>
            <a:r>
              <a:rPr lang="cs-CZ" dirty="0"/>
              <a:t>Výzkumníci nakládají s osobními údaji v souladu s platnou legislativou. Poskytovatel a zadavatel by neměl mít k dispozici osobní údaje a důvěrné informace účastníků výzkumu.</a:t>
            </a:r>
          </a:p>
          <a:p>
            <a:pPr lvl="1" algn="just"/>
            <a:r>
              <a:rPr lang="cs-CZ" dirty="0"/>
              <a:t>V některých politických, sociálních a kulturních kontextech mohou být specifické zdroje finanční podpory předmětem sporu.</a:t>
            </a:r>
          </a:p>
        </p:txBody>
      </p:sp>
    </p:spTree>
    <p:extLst>
      <p:ext uri="{BB962C8B-B14F-4D97-AF65-F5344CB8AC3E}">
        <p14:creationId xmlns:p14="http://schemas.microsoft.com/office/powerpoint/2010/main" val="2536329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155824B-FF7A-4FB6-814A-BBB3ED7E9F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AFC6E4-2646-48B1-85A1-1F221243E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Etické zásady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5CF6604-AD21-4862-97A9-2333777B2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/>
              <a:t>Zveřejňování</a:t>
            </a:r>
            <a:r>
              <a:rPr lang="en-GB" dirty="0"/>
              <a:t> </a:t>
            </a:r>
            <a:r>
              <a:rPr lang="en-GB" dirty="0" err="1"/>
              <a:t>výsledků</a:t>
            </a:r>
            <a:r>
              <a:rPr lang="en-GB" dirty="0"/>
              <a:t> a </a:t>
            </a:r>
            <a:r>
              <a:rPr lang="en-GB" dirty="0" err="1"/>
              <a:t>vztah</a:t>
            </a:r>
            <a:r>
              <a:rPr lang="en-GB" dirty="0"/>
              <a:t> k </a:t>
            </a:r>
            <a:r>
              <a:rPr lang="en-GB" dirty="0" err="1"/>
              <a:t>cizím</a:t>
            </a:r>
            <a:r>
              <a:rPr lang="en-GB" dirty="0"/>
              <a:t> </a:t>
            </a:r>
            <a:r>
              <a:rPr lang="en-GB" dirty="0" err="1"/>
              <a:t>pracím</a:t>
            </a:r>
            <a:endParaRPr lang="cs-CZ" dirty="0"/>
          </a:p>
          <a:p>
            <a:pPr lvl="1" algn="just"/>
            <a:r>
              <a:rPr lang="cs-CZ" dirty="0"/>
              <a:t>Členové a členky záměrně nezkreslují výsledky svého výzkumu nebo práci ostatních.</a:t>
            </a:r>
          </a:p>
          <a:p>
            <a:pPr lvl="1" algn="just"/>
            <a:r>
              <a:rPr lang="cs-CZ" dirty="0"/>
              <a:t>Členové a členky neprezentují práci ostatních jako vlastní. </a:t>
            </a:r>
          </a:p>
          <a:p>
            <a:pPr algn="just"/>
            <a:endParaRPr lang="cs-CZ" dirty="0"/>
          </a:p>
          <a:p>
            <a:pPr marL="72000" indent="0" algn="just">
              <a:buNone/>
            </a:pPr>
            <a:r>
              <a:rPr lang="cs-CZ" dirty="0"/>
              <a:t> !!POZOR NA PLAGIÁTORSTVÍ!!</a:t>
            </a:r>
          </a:p>
          <a:p>
            <a:pPr algn="just"/>
            <a:r>
              <a:rPr lang="en-GB" dirty="0"/>
              <a:t>Jak se </a:t>
            </a:r>
            <a:r>
              <a:rPr lang="en-GB" dirty="0" err="1"/>
              <a:t>pozná</a:t>
            </a:r>
            <a:r>
              <a:rPr lang="en-GB" dirty="0"/>
              <a:t> </a:t>
            </a:r>
            <a:r>
              <a:rPr lang="en-GB" dirty="0" err="1"/>
              <a:t>plagi</a:t>
            </a:r>
            <a:r>
              <a:rPr lang="cs-CZ" dirty="0"/>
              <a:t>a</a:t>
            </a:r>
            <a:r>
              <a:rPr lang="en-GB" dirty="0" err="1"/>
              <a:t>rismus</a:t>
            </a:r>
            <a:r>
              <a:rPr lang="en-GB" dirty="0"/>
              <a:t>?</a:t>
            </a:r>
          </a:p>
          <a:p>
            <a:pPr lvl="1" algn="just"/>
            <a:r>
              <a:rPr lang="en-GB" dirty="0" err="1"/>
              <a:t>Obecně</a:t>
            </a:r>
            <a:r>
              <a:rPr lang="en-GB" dirty="0"/>
              <a:t> </a:t>
            </a:r>
            <a:r>
              <a:rPr lang="en-GB" dirty="0" err="1"/>
              <a:t>můžeme</a:t>
            </a:r>
            <a:r>
              <a:rPr lang="en-GB" dirty="0"/>
              <a:t> </a:t>
            </a:r>
            <a:r>
              <a:rPr lang="en-GB" dirty="0" err="1"/>
              <a:t>plagiarismus</a:t>
            </a:r>
            <a:r>
              <a:rPr lang="en-GB" dirty="0"/>
              <a:t> </a:t>
            </a:r>
            <a:r>
              <a:rPr lang="en-GB" dirty="0" err="1"/>
              <a:t>definovat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nepřiznané</a:t>
            </a:r>
            <a:r>
              <a:rPr lang="en-GB" dirty="0"/>
              <a:t> </a:t>
            </a:r>
            <a:r>
              <a:rPr lang="en-GB" dirty="0" err="1"/>
              <a:t>použití</a:t>
            </a:r>
            <a:r>
              <a:rPr lang="en-GB" dirty="0"/>
              <a:t> </a:t>
            </a:r>
            <a:r>
              <a:rPr lang="en-GB" dirty="0" err="1"/>
              <a:t>práce</a:t>
            </a:r>
            <a:r>
              <a:rPr lang="en-GB" dirty="0"/>
              <a:t> </a:t>
            </a:r>
            <a:r>
              <a:rPr lang="en-GB" dirty="0" err="1"/>
              <a:t>druhých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by to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dirty="0" err="1"/>
              <a:t>naše</a:t>
            </a:r>
            <a:r>
              <a:rPr lang="en-GB" dirty="0"/>
              <a:t> </a:t>
            </a:r>
            <a:r>
              <a:rPr lang="en-GB" dirty="0" err="1"/>
              <a:t>vlastní</a:t>
            </a:r>
            <a:r>
              <a:rPr lang="cs-CZ" dirty="0"/>
              <a:t> </a:t>
            </a:r>
            <a:r>
              <a:rPr lang="en-GB" dirty="0" err="1"/>
              <a:t>práce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669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59889E-044A-4576-82ED-F9F8B79331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89029B3-D978-44FF-B0EB-7A59E140AB29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 anchor="ctr"/>
          <a:lstStyle/>
          <a:p>
            <a:pPr algn="ctr"/>
            <a:r>
              <a:rPr lang="cs-CZ" sz="4400" dirty="0"/>
              <a:t>Otázky?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37336090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cz-v11.potx" id="{752B7536-5AE2-417E-ADC9-516CF57E47A0}" vid="{C3A561A7-18A2-4AA4-BD35-A7AB220CBED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C06E066-0F4E-484E-B4F5-54B33F9AAE7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7059DC6-B0A6-4DCC-AC46-F99AC92127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536C02B-13D6-46AC-9DAE-B6D8E6AE8E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muni-sci-prezentace-16-9-cz-v11</Template>
  <TotalTime>70</TotalTime>
  <Words>327</Words>
  <Application>Microsoft Office PowerPoint</Application>
  <PresentationFormat>Širokoúhlá obrazovka</PresentationFormat>
  <Paragraphs>35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Tahoma</vt:lpstr>
      <vt:lpstr>Wingdings</vt:lpstr>
      <vt:lpstr>Prezentace_MU_CZ</vt:lpstr>
      <vt:lpstr>Metody sociálně geografického výzkumu Četba 2. textu a analýza rizik </vt:lpstr>
      <vt:lpstr>Zadání</vt:lpstr>
      <vt:lpstr>Etické zásady</vt:lpstr>
      <vt:lpstr>Etické zásady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sociálně geografického výzkumu Četba 2. textu a analýza rizik </dc:title>
  <dc:creator>Veronika Kotýnková</dc:creator>
  <cp:lastModifiedBy>Veronika Kotýnková</cp:lastModifiedBy>
  <cp:revision>5</cp:revision>
  <cp:lastPrinted>1601-01-01T00:00:00Z</cp:lastPrinted>
  <dcterms:created xsi:type="dcterms:W3CDTF">2021-05-10T06:50:16Z</dcterms:created>
  <dcterms:modified xsi:type="dcterms:W3CDTF">2021-05-10T14:40:47Z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