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7" r:id="rId3"/>
    <p:sldId id="419" r:id="rId4"/>
    <p:sldId id="268" r:id="rId5"/>
    <p:sldId id="322" r:id="rId6"/>
    <p:sldId id="345" r:id="rId7"/>
    <p:sldId id="358" r:id="rId8"/>
    <p:sldId id="325" r:id="rId9"/>
    <p:sldId id="347" r:id="rId10"/>
    <p:sldId id="335" r:id="rId11"/>
    <p:sldId id="337" r:id="rId12"/>
    <p:sldId id="338" r:id="rId13"/>
    <p:sldId id="339" r:id="rId14"/>
    <p:sldId id="326" r:id="rId15"/>
    <p:sldId id="327" r:id="rId16"/>
    <p:sldId id="328" r:id="rId17"/>
    <p:sldId id="349" r:id="rId18"/>
    <p:sldId id="350" r:id="rId19"/>
    <p:sldId id="351" r:id="rId20"/>
    <p:sldId id="441" r:id="rId21"/>
    <p:sldId id="435" r:id="rId22"/>
    <p:sldId id="436" r:id="rId23"/>
    <p:sldId id="342" r:id="rId24"/>
    <p:sldId id="359" r:id="rId25"/>
    <p:sldId id="341" r:id="rId26"/>
    <p:sldId id="343" r:id="rId27"/>
    <p:sldId id="344" r:id="rId28"/>
    <p:sldId id="348" r:id="rId29"/>
    <p:sldId id="340" r:id="rId30"/>
    <p:sldId id="357" r:id="rId31"/>
    <p:sldId id="356" r:id="rId32"/>
    <p:sldId id="352" r:id="rId33"/>
    <p:sldId id="353" r:id="rId34"/>
    <p:sldId id="354" r:id="rId35"/>
    <p:sldId id="355" r:id="rId36"/>
    <p:sldId id="437" r:id="rId37"/>
    <p:sldId id="346" r:id="rId38"/>
    <p:sldId id="512" r:id="rId39"/>
    <p:sldId id="513" r:id="rId40"/>
    <p:sldId id="514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EDDC0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4" autoAdjust="0"/>
    <p:restoredTop sz="94660"/>
  </p:normalViewPr>
  <p:slideViewPr>
    <p:cSldViewPr>
      <p:cViewPr varScale="1">
        <p:scale>
          <a:sx n="123" d="100"/>
          <a:sy n="123" d="100"/>
        </p:scale>
        <p:origin x="15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477501-C375-46A6-9148-B80A6199F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86967-2E3E-4761-88DF-6D785A6B7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ECA541-3468-4C07-BB12-B5979B6ED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3490E-AC08-4AEA-9E61-37144DA78F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625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281AFA-D41E-449A-8526-9F93B150F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78F44A-BFE3-49BF-B450-7B15A45CD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61CE24-629B-479F-B82C-0D94C497C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F701-6072-4BC3-99D6-8B1CD9638F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73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96022A-DCDA-4D61-BF0C-45C0E640C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0070C0-55CA-4382-AB32-CD373D47F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A3F8A6-ED42-4F11-B2FF-9D4FCFA72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8F6C2-2728-4734-96EE-5EFA217FC7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764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42D10D-E60D-45FF-A254-7DFAD1D7C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B8E79B-6FE2-44E4-908E-A54812138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00AB5D-47FF-4014-83F3-F3F2F172F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CF8A4-69F0-4E01-8AB7-7FE0AD2065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391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818DAD-29F6-4126-A2CF-7217112E1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D9471E-3F4A-49EE-9290-F0CB1E461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725A8F-7D61-4C15-830E-3517769C7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152EA-8C8E-4866-A501-FD7AFDF42C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022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796EF-ED36-44B6-9788-7E847DC4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C8952-50E4-4A35-8EDA-40A7C227D2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F8056F-0A5B-4FF7-8E5E-490C32100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AB909-C372-4CE3-B17E-BFB31A2851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195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5AFEE1-3DBF-4749-A833-4C72680AD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0E5E86-3C68-4B96-9380-1A4F0BCB6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FD08C9-99ED-4358-B6E9-7FA7212E2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7EBBF-7F19-455F-84A3-9106FE4262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733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4B5749-F051-4D4A-BE81-7A29E0F0C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8A881C-EB69-4DBC-96C0-6A5837167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F710EF-0E75-4960-A79D-2C8C35F72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475-263E-4AC6-8AC2-EC719F1ED8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20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F169BB-C52F-4505-BC85-34DDC3417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7ED0C5-49BB-4C5A-BC72-3B70A467D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5D6435-AE39-43BD-8C65-1E03C4BD8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6129-4596-4C8A-BBAF-4C4D267079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068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D2B78-24CA-4AF8-824D-5322A958F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90CB1-F33F-43C6-AFB2-7B7C0ECD5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23798-95CF-459A-857F-8FECF94EC8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BD870-CC97-433D-993A-50DB98B7FD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204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1F90B-2DED-4EAA-8BD2-9C579EE3F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1A4BE-F117-4C95-BAF1-99AEA2A9B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6764E-C685-4412-BFBA-38E2929DE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9FC8E-C51A-4A11-B06D-FF2AB2171D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119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8A989A-FAFD-4400-9BAC-18D98E397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B1C467-419A-4504-B6FC-80FDFAA1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475348-865B-48A2-93AE-E36B38D60E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8834E3-4993-4269-A7C8-9E51406955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BCE444-0DF4-4F68-B2D1-222F817CFC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9F32F6-A958-4CD7-A874-9A8428CBF45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9F3C6AD-FA66-4EEF-B013-3A17244662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412875"/>
            <a:ext cx="8569325" cy="21875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66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Krajiny  jižní  Moravy  - pokr.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F6FD969-600A-4DFF-9A06-717EFAAEDB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584325"/>
          </a:xfrm>
        </p:spPr>
        <p:txBody>
          <a:bodyPr/>
          <a:lstStyle/>
          <a:p>
            <a:pPr eaLnBrk="1" hangingPunct="1"/>
            <a:r>
              <a:rPr lang="cs-CZ" altLang="cs-CZ" sz="3600"/>
              <a:t>RNDr. </a:t>
            </a:r>
            <a:r>
              <a:rPr lang="cs-CZ" altLang="cs-CZ" sz="4000"/>
              <a:t>Martin Culek,</a:t>
            </a:r>
            <a:r>
              <a:rPr lang="cs-CZ" altLang="cs-CZ" sz="3600"/>
              <a:t> Ph.D.</a:t>
            </a:r>
          </a:p>
          <a:p>
            <a:pPr eaLnBrk="1" hangingPunct="1"/>
            <a:r>
              <a:rPr lang="cs-CZ" altLang="cs-CZ" sz="3600"/>
              <a:t>Geografický ústav  Př. fak. MU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7BEA828B-1FF1-4022-B327-D913BD8F7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15888"/>
            <a:ext cx="7524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5355726F-6822-40A8-8B8B-5BD0484B2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41D6D5DF-C3B8-471D-A19A-03D9018F4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1076" name="Picture 4" descr="Pim0017">
            <a:extLst>
              <a:ext uri="{FF2B5EF4-FFF2-40B4-BE49-F238E27FC236}">
                <a16:creationId xmlns:a16="http://schemas.microsoft.com/office/drawing/2014/main" id="{98BD3F2F-951F-4217-9EA5-81FB0164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0F0391D1-CDE1-41C7-9793-A4868AA9C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E8D0354B-E2D1-48F3-B79A-48DC75646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2100" name="Picture 4" descr="Pim0004">
            <a:extLst>
              <a:ext uri="{FF2B5EF4-FFF2-40B4-BE49-F238E27FC236}">
                <a16:creationId xmlns:a16="http://schemas.microsoft.com/office/drawing/2014/main" id="{37950A33-5722-44DC-8719-38D70864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687C0908-0E37-4D82-ADCE-A8A55C291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B8695A0-F047-4856-B70A-136943836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3124" name="Picture 4" descr="Pim0009">
            <a:extLst>
              <a:ext uri="{FF2B5EF4-FFF2-40B4-BE49-F238E27FC236}">
                <a16:creationId xmlns:a16="http://schemas.microsoft.com/office/drawing/2014/main" id="{2AAF1FC7-F36E-4648-B9C4-BB3598CED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P2100836">
            <a:extLst>
              <a:ext uri="{FF2B5EF4-FFF2-40B4-BE49-F238E27FC236}">
                <a16:creationId xmlns:a16="http://schemas.microsoft.com/office/drawing/2014/main" id="{017AAF92-1833-4F2C-8427-6A206CF7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B1C7616E-13BD-4BF6-807C-A4AFCC392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A8C8C06-F997-49B4-AE6B-CD1ED632C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4148" name="Picture 4" descr="Pim0005">
            <a:extLst>
              <a:ext uri="{FF2B5EF4-FFF2-40B4-BE49-F238E27FC236}">
                <a16:creationId xmlns:a16="http://schemas.microsoft.com/office/drawing/2014/main" id="{871B0D51-C298-401D-8BAC-A583C20C6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22593C7F-48C6-4EC1-8102-E6A5D860A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566075B4-BA88-4DA8-88FD-CEE484646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5172" name="Picture 4" descr="P2100837">
            <a:extLst>
              <a:ext uri="{FF2B5EF4-FFF2-40B4-BE49-F238E27FC236}">
                <a16:creationId xmlns:a16="http://schemas.microsoft.com/office/drawing/2014/main" id="{EF3AD1D8-B395-4C86-BAED-7CB688D7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4A6A2918-EC27-4039-BB08-382CC4461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BB5340ED-EA18-41DC-A8FF-6C11A6392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6196" name="Picture 5" descr="Čertovy díry">
            <a:extLst>
              <a:ext uri="{FF2B5EF4-FFF2-40B4-BE49-F238E27FC236}">
                <a16:creationId xmlns:a16="http://schemas.microsoft.com/office/drawing/2014/main" id="{67665706-0F54-409B-B476-3903B44C7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CC15C775-BB63-4EAC-A533-9D11ECA4F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867382EE-9A73-41D0-919B-C8DCF365C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7220" name="Picture 4" descr="P2100824">
            <a:extLst>
              <a:ext uri="{FF2B5EF4-FFF2-40B4-BE49-F238E27FC236}">
                <a16:creationId xmlns:a16="http://schemas.microsoft.com/office/drawing/2014/main" id="{0F80A474-7A7F-4FBE-ADDC-5BEBF177E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5" descr="P2100828">
            <a:extLst>
              <a:ext uri="{FF2B5EF4-FFF2-40B4-BE49-F238E27FC236}">
                <a16:creationId xmlns:a16="http://schemas.microsoft.com/office/drawing/2014/main" id="{2A336C5A-8097-40B7-AEF3-A5EA70A4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214EBE41-554D-446B-9E96-015E3B57D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9C41ED31-7F08-43BA-B343-8F1D43DF0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8244" name="Picture 4" descr="Kusnt od jihu">
            <a:extLst>
              <a:ext uri="{FF2B5EF4-FFF2-40B4-BE49-F238E27FC236}">
                <a16:creationId xmlns:a16="http://schemas.microsoft.com/office/drawing/2014/main" id="{81BA53E9-4DBA-402C-A678-CDF68F9B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90131FC-C0A3-4E53-8D05-11C7D8D65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BF5933F1-38D1-4265-8B1A-6A2433BFC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9268" name="Picture 4" descr="Pískovce u Kunst">
            <a:extLst>
              <a:ext uri="{FF2B5EF4-FFF2-40B4-BE49-F238E27FC236}">
                <a16:creationId xmlns:a16="http://schemas.microsoft.com/office/drawing/2014/main" id="{73C2C57B-E3C1-4AFD-9DB7-ED92A7D8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18FFA447-AA13-4B4F-B9E9-9851D81CA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B61CD461-310E-423F-BCC5-CE5182F3D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40292" name="Picture 4" descr="Les na písk">
            <a:extLst>
              <a:ext uri="{FF2B5EF4-FFF2-40B4-BE49-F238E27FC236}">
                <a16:creationId xmlns:a16="http://schemas.microsoft.com/office/drawing/2014/main" id="{40964920-B3DF-43F3-BB05-ED7D2EB8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8F5C756-A593-49E7-B4D1-B4C3541E7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507412" cy="11525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Svitavský bioregion (1.39)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9DAE6565-0EF5-4B67-8CDC-6D192ECF4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22884" name="Picture 4" descr="P2100841">
            <a:extLst>
              <a:ext uri="{FF2B5EF4-FFF2-40B4-BE49-F238E27FC236}">
                <a16:creationId xmlns:a16="http://schemas.microsoft.com/office/drawing/2014/main" id="{E6F1C8A4-11D0-4869-A84E-70E02DC2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500E9B41-A7FA-4807-AF01-BAF206A1A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24A706B3-6DBF-40B7-895A-6FE7DC753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41316" name="Picture 4" descr="Pomnik%20Petru%20Bezrucovi">
            <a:extLst>
              <a:ext uri="{FF2B5EF4-FFF2-40B4-BE49-F238E27FC236}">
                <a16:creationId xmlns:a16="http://schemas.microsoft.com/office/drawing/2014/main" id="{ADA261B0-D903-4F88-99F9-E8D7034C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7AE2C4BF-99B8-42A9-BD0A-0B814928E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42339" name="Picture 5" descr="rudka_masaryk2">
            <a:extLst>
              <a:ext uri="{FF2B5EF4-FFF2-40B4-BE49-F238E27FC236}">
                <a16:creationId xmlns:a16="http://schemas.microsoft.com/office/drawing/2014/main" id="{E23CC61C-3D2F-461D-90ED-3A308CD1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39102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8" name="Picture 6" descr="Rudka_lev">
            <a:extLst>
              <a:ext uri="{FF2B5EF4-FFF2-40B4-BE49-F238E27FC236}">
                <a16:creationId xmlns:a16="http://schemas.microsoft.com/office/drawing/2014/main" id="{B6267097-B7D8-4FE4-9866-A85C294867E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0"/>
            <a:ext cx="50768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FCF27446-DA1C-4C77-8FF1-0D32DD69A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48E8BF5-1A30-46BD-90D9-595F0A180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43364" name="Picture 4" descr="Rudka_jeskyně">
            <a:extLst>
              <a:ext uri="{FF2B5EF4-FFF2-40B4-BE49-F238E27FC236}">
                <a16:creationId xmlns:a16="http://schemas.microsoft.com/office/drawing/2014/main" id="{29DD20C2-58AE-440F-A3F0-2AB8265A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DB0EB715-26E0-4593-9CB9-20E65775A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2E8B2AE6-9AA2-4D38-9F47-8263864CE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44388" name="Picture 4" descr="Březová n">
            <a:extLst>
              <a:ext uri="{FF2B5EF4-FFF2-40B4-BE49-F238E27FC236}">
                <a16:creationId xmlns:a16="http://schemas.microsoft.com/office/drawing/2014/main" id="{1A270D9D-2D60-4D3E-9640-421D6B1A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FE0632DC-CCB2-4F31-9077-CDA6C4168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914D31A6-0A57-4C22-B1C9-05A851564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45412" name="Picture 4" descr="Březová">
            <a:extLst>
              <a:ext uri="{FF2B5EF4-FFF2-40B4-BE49-F238E27FC236}">
                <a16:creationId xmlns:a16="http://schemas.microsoft.com/office/drawing/2014/main" id="{4A8A02E6-C4AA-4105-8992-EC0403264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5AD4C1CD-4F30-4A7E-8163-3CE58A68D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A5900175-0EAC-4DCD-A58C-FE2EA7F4F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46436" name="Picture 5" descr="00542">
            <a:extLst>
              <a:ext uri="{FF2B5EF4-FFF2-40B4-BE49-F238E27FC236}">
                <a16:creationId xmlns:a16="http://schemas.microsoft.com/office/drawing/2014/main" id="{FBC12F63-0417-4007-9727-057AB9BD9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8D6AECDB-6FF5-4099-BC00-616F5F33D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6E9AB0E-54BE-4C20-8D4E-E7B12C67C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47460" name="Picture 4" descr="Březová_jímání">
            <a:extLst>
              <a:ext uri="{FF2B5EF4-FFF2-40B4-BE49-F238E27FC236}">
                <a16:creationId xmlns:a16="http://schemas.microsoft.com/office/drawing/2014/main" id="{CE25007F-4247-4C39-8D79-D52FD1796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28E9BD46-D167-4B4F-B515-1340C75FE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5DBBDC89-005D-4944-90DC-3C854B8A9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48484" name="Picture 4" descr="Březová_potrubí">
            <a:extLst>
              <a:ext uri="{FF2B5EF4-FFF2-40B4-BE49-F238E27FC236}">
                <a16:creationId xmlns:a16="http://schemas.microsoft.com/office/drawing/2014/main" id="{FC2F7FA8-7155-4310-85B7-C492CFBC1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281976B2-29A9-4198-B269-0E27CA7DA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D3237A0B-21AC-48EF-90C9-EFCEFA944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49508" name="Picture 4" descr="Křetínka">
            <a:extLst>
              <a:ext uri="{FF2B5EF4-FFF2-40B4-BE49-F238E27FC236}">
                <a16:creationId xmlns:a16="http://schemas.microsoft.com/office/drawing/2014/main" id="{764D015A-B94F-4BCF-945C-DE1997F0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CF2648C0-776B-49E9-8877-E8B5AF367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0F450968-4F3F-4EFE-A69D-03E3D0803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0532" name="Picture 4" descr="Svitavy_nám">
            <a:extLst>
              <a:ext uri="{FF2B5EF4-FFF2-40B4-BE49-F238E27FC236}">
                <a16:creationId xmlns:a16="http://schemas.microsoft.com/office/drawing/2014/main" id="{1AB6CD8C-384C-40E8-9321-0EAE8B69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B414FAC-5A64-4897-AF92-545368F93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25766DDB-F690-4ADC-9A9C-5866277D4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23908" name="Picture 4" descr="mapa">
            <a:extLst>
              <a:ext uri="{FF2B5EF4-FFF2-40B4-BE49-F238E27FC236}">
                <a16:creationId xmlns:a16="http://schemas.microsoft.com/office/drawing/2014/main" id="{145304E0-88B6-49BD-9175-A4315572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904D8D85-4AD2-4411-B95F-84849F458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0B7EFE86-8928-4D9C-ACBC-E62EEE32A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1556" name="Picture 4" descr="Polička_zdi">
            <a:extLst>
              <a:ext uri="{FF2B5EF4-FFF2-40B4-BE49-F238E27FC236}">
                <a16:creationId xmlns:a16="http://schemas.microsoft.com/office/drawing/2014/main" id="{79263A6D-3403-4305-8C4A-5FF250C4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4C1CA0B3-3A40-4720-B4C5-BF5789144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819C461D-BF27-4F0D-A31D-4E1A44AF7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2580" name="Picture 4" descr="Polička_nám">
            <a:extLst>
              <a:ext uri="{FF2B5EF4-FFF2-40B4-BE49-F238E27FC236}">
                <a16:creationId xmlns:a16="http://schemas.microsoft.com/office/drawing/2014/main" id="{7E2A32DD-08A8-4683-AFBC-4687CA2BC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5BE16871-3201-4E9D-9042-A452CCE61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C4A2DEBF-28DB-48EB-8B1C-4492078A2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3604" name="Picture 4" descr="Letovic celk">
            <a:extLst>
              <a:ext uri="{FF2B5EF4-FFF2-40B4-BE49-F238E27FC236}">
                <a16:creationId xmlns:a16="http://schemas.microsoft.com/office/drawing/2014/main" id="{270113E5-A559-4B86-AE23-A72E8BE1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74E43D8D-D783-40DE-A671-03F77881C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64858FCE-F1FF-45CC-9A3D-DC37E8D5C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4628" name="Picture 4" descr="Letovic zam dv">
            <a:extLst>
              <a:ext uri="{FF2B5EF4-FFF2-40B4-BE49-F238E27FC236}">
                <a16:creationId xmlns:a16="http://schemas.microsoft.com/office/drawing/2014/main" id="{9BACFBAE-9E50-47FD-996E-B185F120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F48F9A74-BC00-43E8-8CCF-384A38CA8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C91D38BE-C7C3-4705-A49F-B0EF27EA1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5652" name="Picture 4" descr="Letovic zam jizd">
            <a:extLst>
              <a:ext uri="{FF2B5EF4-FFF2-40B4-BE49-F238E27FC236}">
                <a16:creationId xmlns:a16="http://schemas.microsoft.com/office/drawing/2014/main" id="{C7189172-578F-4B21-A314-008A09BF0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69198E05-0B30-4D32-BE50-27DAF6EEE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87AC743A-C0B8-4DFD-A8B4-6A8FC6B12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6676" name="Picture 4" descr="Kunstat nam">
            <a:extLst>
              <a:ext uri="{FF2B5EF4-FFF2-40B4-BE49-F238E27FC236}">
                <a16:creationId xmlns:a16="http://schemas.microsoft.com/office/drawing/2014/main" id="{C8F3385E-D0D5-41FE-A1B7-5211A285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BFC5DEE2-EA00-475E-AC89-CF4F1D94E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00E4F82B-EAC4-4553-96EC-B919756EB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7700" name="Picture 4" descr="Boskovice_nám">
            <a:extLst>
              <a:ext uri="{FF2B5EF4-FFF2-40B4-BE49-F238E27FC236}">
                <a16:creationId xmlns:a16="http://schemas.microsoft.com/office/drawing/2014/main" id="{122FE877-F9C6-4AB1-B2CA-54528256D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784F6B6C-4A20-4DAA-8DD4-305BF97B6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545D83B5-116E-4964-894D-C9A3A0EB0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8724" name="Picture 4" descr="boskovice_western">
            <a:extLst>
              <a:ext uri="{FF2B5EF4-FFF2-40B4-BE49-F238E27FC236}">
                <a16:creationId xmlns:a16="http://schemas.microsoft.com/office/drawing/2014/main" id="{45403237-43BE-43EC-9E37-092CFFF0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FC3367A6-F2C9-4B0F-9C74-8464FDECD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cs-CZ" altLang="cs-CZ"/>
              <a:t>Svitavský bioregion – charakteristiky_3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D537542A-E153-4C93-A596-FAE6B09E4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964613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u="sng"/>
              <a:t>Geologicko-geomorfologické pozoruhodnosti: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cs-CZ" altLang="cs-CZ" sz="2800" u="sng"/>
              <a:t>Kuesty</a:t>
            </a:r>
            <a:r>
              <a:rPr lang="cs-CZ" altLang="cs-CZ" sz="2800"/>
              <a:t> – Hřebečov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u="sng"/>
              <a:t>Rozsedání svahů</a:t>
            </a:r>
            <a:r>
              <a:rPr lang="cs-CZ" altLang="cs-CZ" sz="2800"/>
              <a:t> – Čertovy díry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u="sng"/>
              <a:t>Prameniště  Březová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Výchozy  pískovců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Kra  Hušáku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Hadce,  amfibolity u Letovic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Doly na lupky, uhlí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Zkameněliny permu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D6575A95-2E77-47FB-976B-B33AA519B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cs-CZ" altLang="cs-CZ" sz="4000"/>
              <a:t>Svitavský bioregion - charakteristiky_4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FF45482D-93C9-4C1C-B88D-5F42DF459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cs-CZ" altLang="cs-CZ" b="1" u="sng"/>
              <a:t>Biologicky  zajímavé  lokality: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cs-CZ" altLang="cs-CZ"/>
              <a:t>Četné zachovalé bučiny a suťové lesy na čelech kuest +  tisy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cs-CZ" altLang="cs-CZ"/>
              <a:t>Reliktní bory na skalách a hadcích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cs-CZ" altLang="cs-CZ"/>
              <a:t>Teplomilná vápnomilná luční květena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cs-CZ" altLang="cs-CZ"/>
              <a:t>Rozsedliny – zimoviště + teplé lokality</a:t>
            </a:r>
          </a:p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cs-CZ" altLang="cs-CZ" b="1" u="sng"/>
              <a:t>Zajímavé  stavby: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cs-CZ" altLang="cs-CZ"/>
              <a:t>Svitavy, Polička, Boskovice, Březová – dva vodovody, lidová architektura, Letovice – zámek, přehrada na Křetínce.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3CB4250-0427-44C3-A071-532C38333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619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Charakteristiky Svitavského bioregionu_1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9EF4D54-D34F-4A43-9702-DE5419AAB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036050" cy="5732462"/>
          </a:xfrm>
        </p:spPr>
        <p:txBody>
          <a:bodyPr/>
          <a:lstStyle/>
          <a:p>
            <a:pPr eaLnBrk="1" hangingPunct="1"/>
            <a:r>
              <a:rPr lang="cs-CZ" altLang="cs-CZ"/>
              <a:t>Poloha:</a:t>
            </a:r>
          </a:p>
          <a:p>
            <a:pPr eaLnBrk="1" hangingPunct="1"/>
            <a:r>
              <a:rPr lang="cs-CZ" altLang="cs-CZ"/>
              <a:t>Důvod vymezení: </a:t>
            </a:r>
          </a:p>
          <a:p>
            <a:pPr eaLnBrk="1" hangingPunct="1"/>
            <a:r>
              <a:rPr lang="cs-CZ" altLang="cs-CZ"/>
              <a:t>Plocha:  2106 km</a:t>
            </a:r>
            <a:r>
              <a:rPr lang="cs-CZ" altLang="cs-CZ" baseline="30000"/>
              <a:t>2</a:t>
            </a:r>
          </a:p>
          <a:p>
            <a:pPr eaLnBrk="1" hangingPunct="1"/>
            <a:r>
              <a:rPr lang="cs-CZ" altLang="cs-CZ"/>
              <a:t>Vegetační stupně: 2. – 5. </a:t>
            </a:r>
          </a:p>
          <a:p>
            <a:pPr eaLnBrk="1" hangingPunct="1"/>
            <a:r>
              <a:rPr lang="cs-CZ" altLang="cs-CZ" u="sng">
                <a:solidFill>
                  <a:srgbClr val="009900"/>
                </a:solidFill>
              </a:rPr>
              <a:t>2.</a:t>
            </a:r>
            <a:r>
              <a:rPr lang="cs-CZ" altLang="cs-CZ" u="sng"/>
              <a:t> (+),</a:t>
            </a:r>
            <a:r>
              <a:rPr lang="cs-CZ" altLang="cs-CZ"/>
              <a:t> </a:t>
            </a:r>
            <a:r>
              <a:rPr lang="cs-CZ" altLang="cs-CZ">
                <a:solidFill>
                  <a:srgbClr val="009900"/>
                </a:solidFill>
              </a:rPr>
              <a:t>3.</a:t>
            </a:r>
            <a:r>
              <a:rPr lang="cs-CZ" altLang="cs-CZ"/>
              <a:t> (15%), </a:t>
            </a:r>
            <a:r>
              <a:rPr lang="cs-CZ" altLang="cs-CZ">
                <a:solidFill>
                  <a:srgbClr val="009900"/>
                </a:solidFill>
              </a:rPr>
              <a:t>4.</a:t>
            </a:r>
            <a:r>
              <a:rPr lang="cs-CZ" altLang="cs-CZ"/>
              <a:t> (81%), </a:t>
            </a:r>
            <a:r>
              <a:rPr lang="cs-CZ" altLang="cs-CZ" i="1">
                <a:solidFill>
                  <a:srgbClr val="009900"/>
                </a:solidFill>
              </a:rPr>
              <a:t>5.</a:t>
            </a:r>
            <a:r>
              <a:rPr lang="cs-CZ" altLang="cs-CZ" i="1"/>
              <a:t> (4%)</a:t>
            </a:r>
          </a:p>
          <a:p>
            <a:pPr eaLnBrk="1" hangingPunct="1"/>
            <a:r>
              <a:rPr lang="cs-CZ" altLang="cs-CZ" u="sng">
                <a:solidFill>
                  <a:srgbClr val="FF0066"/>
                </a:solidFill>
              </a:rPr>
              <a:t>A</a:t>
            </a:r>
            <a:r>
              <a:rPr lang="cs-CZ" altLang="cs-CZ" u="sng"/>
              <a:t> (40%),</a:t>
            </a:r>
            <a:r>
              <a:rPr lang="cs-CZ" altLang="cs-CZ"/>
              <a:t> </a:t>
            </a:r>
            <a:r>
              <a:rPr lang="cs-CZ" altLang="cs-CZ">
                <a:solidFill>
                  <a:srgbClr val="FF0066"/>
                </a:solidFill>
              </a:rPr>
              <a:t>B</a:t>
            </a:r>
            <a:r>
              <a:rPr lang="cs-CZ" altLang="cs-CZ"/>
              <a:t> (37%), </a:t>
            </a:r>
            <a:r>
              <a:rPr lang="cs-CZ" altLang="cs-CZ">
                <a:solidFill>
                  <a:srgbClr val="FF0066"/>
                </a:solidFill>
              </a:rPr>
              <a:t>Cs</a:t>
            </a:r>
            <a:r>
              <a:rPr lang="cs-CZ" altLang="cs-CZ"/>
              <a:t> (4%), </a:t>
            </a:r>
            <a:r>
              <a:rPr lang="cs-CZ" altLang="cs-CZ">
                <a:solidFill>
                  <a:srgbClr val="FF0066"/>
                </a:solidFill>
              </a:rPr>
              <a:t>Ca</a:t>
            </a:r>
            <a:r>
              <a:rPr lang="cs-CZ" altLang="cs-CZ"/>
              <a:t> (5%), </a:t>
            </a:r>
            <a:r>
              <a:rPr lang="cs-CZ" altLang="cs-CZ" u="sng">
                <a:solidFill>
                  <a:srgbClr val="FF0066"/>
                </a:solidFill>
              </a:rPr>
              <a:t>D</a:t>
            </a:r>
            <a:r>
              <a:rPr lang="cs-CZ" altLang="cs-CZ" u="sng"/>
              <a:t> (14%)</a:t>
            </a:r>
          </a:p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N</a:t>
            </a:r>
            <a:r>
              <a:rPr lang="cs-CZ" altLang="cs-CZ"/>
              <a:t> (88%), </a:t>
            </a:r>
            <a:r>
              <a:rPr lang="cs-CZ" altLang="cs-CZ">
                <a:solidFill>
                  <a:schemeClr val="accent2"/>
                </a:solidFill>
              </a:rPr>
              <a:t>z</a:t>
            </a:r>
            <a:r>
              <a:rPr lang="cs-CZ" altLang="cs-CZ"/>
              <a:t> (6% </a:t>
            </a:r>
            <a:r>
              <a:rPr lang="cs-CZ" altLang="cs-CZ" u="sng"/>
              <a:t>sl.+, raš. +</a:t>
            </a:r>
            <a:r>
              <a:rPr lang="cs-CZ" altLang="cs-CZ"/>
              <a:t>), </a:t>
            </a:r>
            <a:r>
              <a:rPr lang="cs-CZ" altLang="cs-CZ">
                <a:solidFill>
                  <a:schemeClr val="accent2"/>
                </a:solidFill>
              </a:rPr>
              <a:t>a</a:t>
            </a:r>
            <a:r>
              <a:rPr lang="cs-CZ" altLang="cs-CZ"/>
              <a:t> (5%), </a:t>
            </a:r>
            <a:r>
              <a:rPr lang="cs-CZ" altLang="cs-CZ">
                <a:solidFill>
                  <a:schemeClr val="accent2"/>
                </a:solidFill>
              </a:rPr>
              <a:t>o</a:t>
            </a:r>
            <a:r>
              <a:rPr lang="cs-CZ" altLang="cs-CZ"/>
              <a:t> (0,5).</a:t>
            </a:r>
          </a:p>
          <a:p>
            <a:pPr eaLnBrk="1" hangingPunct="1"/>
            <a:r>
              <a:rPr lang="cs-CZ" altLang="cs-CZ"/>
              <a:t>Orná: 46%, TTP 13%, lesy 30%, vody 0,8%</a:t>
            </a:r>
          </a:p>
          <a:p>
            <a:pPr eaLnBrk="1" hangingPunct="1"/>
            <a:r>
              <a:rPr lang="cs-CZ" altLang="cs-CZ"/>
              <a:t>KES 1,0</a:t>
            </a:r>
          </a:p>
          <a:p>
            <a:pPr eaLnBrk="1" hangingPunct="1">
              <a:lnSpc>
                <a:spcPct val="95000"/>
              </a:lnSpc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905FD4D9-0D29-4421-87A9-3898637FC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900"/>
              <a:t>Svitavský bioregion - charakteristiky_4b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5B5678FF-19C9-49DD-8FC7-1A92A820A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362950" cy="54451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cs-CZ" altLang="cs-CZ" b="1" u="sng"/>
              <a:t>Negativa:</a:t>
            </a:r>
            <a:r>
              <a:rPr lang="cs-CZ" altLang="cs-CZ" sz="2800"/>
              <a:t> </a:t>
            </a:r>
          </a:p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cs-CZ" altLang="cs-CZ"/>
              <a:t>Zalesňování pastvin, luk</a:t>
            </a:r>
          </a:p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cs-CZ" altLang="cs-CZ"/>
              <a:t>Dopravní koridory</a:t>
            </a:r>
          </a:p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cs-CZ" altLang="cs-CZ"/>
              <a:t>Prameniště</a:t>
            </a:r>
          </a:p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cs-CZ" altLang="cs-CZ" b="1" u="sng"/>
              <a:t>Environmentální  kauzy:</a:t>
            </a:r>
          </a:p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cs-CZ" altLang="cs-CZ"/>
              <a:t>Březovský  vodovod</a:t>
            </a:r>
          </a:p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cs-CZ" altLang="cs-CZ"/>
              <a:t>Doprava – Svitavy (R 35,  R 43)</a:t>
            </a:r>
          </a:p>
          <a:p>
            <a:pPr eaLnBrk="1" hangingPunct="1">
              <a:lnSpc>
                <a:spcPct val="85000"/>
              </a:lnSpc>
              <a:spcBef>
                <a:spcPct val="45000"/>
              </a:spcBef>
            </a:pPr>
            <a:r>
              <a:rPr lang="cs-CZ" altLang="cs-CZ"/>
              <a:t>Těžba lupků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2F1D62C2-76E9-49BC-9FDD-AB322FA96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4000"/>
              <a:t>Svitavský bioregion – charakteristiky_2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A20CBA2-F1A3-4554-BB6A-76B7B0292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cs-CZ" altLang="cs-CZ" sz="3300"/>
              <a:t>Lesy – zastoupení dřevin v %:  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cs-CZ" altLang="cs-CZ" sz="3300" u="sng"/>
              <a:t>Sm 60</a:t>
            </a:r>
            <a:r>
              <a:rPr lang="cs-CZ" altLang="cs-CZ" sz="3300"/>
              <a:t>,  Bo 13,  Jd 1,  Md 6 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cs-CZ" altLang="cs-CZ" sz="3300" u="sng"/>
              <a:t>Db 4,  Bk 6,</a:t>
            </a:r>
            <a:r>
              <a:rPr lang="cs-CZ" altLang="cs-CZ" sz="3300"/>
              <a:t>  Hb 3,  Bř 3.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cs-CZ" altLang="cs-CZ" sz="2900"/>
              <a:t>Podíl přirozených dřevin: </a:t>
            </a:r>
            <a:r>
              <a:rPr lang="cs-CZ" altLang="cs-CZ" sz="2900" b="1" u="sng">
                <a:solidFill>
                  <a:srgbClr val="009900"/>
                </a:solidFill>
              </a:rPr>
              <a:t>22%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cs-CZ" altLang="cs-CZ" sz="2500">
                <a:solidFill>
                  <a:srgbClr val="CC0000"/>
                </a:solidFill>
              </a:rPr>
              <a:t>VZCHÚ:  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cs-CZ" altLang="cs-CZ" sz="2500">
                <a:solidFill>
                  <a:srgbClr val="CC0000"/>
                </a:solidFill>
              </a:rPr>
              <a:t>Přírodní parky:</a:t>
            </a:r>
            <a:r>
              <a:rPr lang="cs-CZ" altLang="cs-CZ" sz="2500"/>
              <a:t>  Bohdalov-Hartinkov, Údolí Křetínky.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cs-CZ" altLang="cs-CZ" sz="2500">
                <a:solidFill>
                  <a:srgbClr val="CC0000"/>
                </a:solidFill>
              </a:rPr>
              <a:t>MZCHÚ:</a:t>
            </a:r>
            <a:r>
              <a:rPr lang="cs-CZ" altLang="cs-CZ" sz="2500">
                <a:solidFill>
                  <a:srgbClr val="009900"/>
                </a:solidFill>
              </a:rPr>
              <a:t> </a:t>
            </a:r>
            <a:r>
              <a:rPr lang="cs-CZ" altLang="cs-CZ" sz="2500" u="sng">
                <a:solidFill>
                  <a:schemeClr val="tx2"/>
                </a:solidFill>
              </a:rPr>
              <a:t>PR Rohová,</a:t>
            </a:r>
            <a:r>
              <a:rPr lang="cs-CZ" altLang="cs-CZ" sz="2500">
                <a:solidFill>
                  <a:schemeClr val="tx2"/>
                </a:solidFill>
              </a:rPr>
              <a:t> PR Dlouholoučské stráně, PP Babolský háj (byl. podrost), PP Park Letovice (exoty i háj, louky), </a:t>
            </a:r>
            <a:r>
              <a:rPr lang="cs-CZ" altLang="cs-CZ" sz="2500" u="sng">
                <a:solidFill>
                  <a:schemeClr val="tx2"/>
                </a:solidFill>
              </a:rPr>
              <a:t>PP Bačov </a:t>
            </a:r>
            <a:r>
              <a:rPr lang="cs-CZ" altLang="cs-CZ" sz="2500">
                <a:solidFill>
                  <a:schemeClr val="tx2"/>
                </a:solidFill>
              </a:rPr>
              <a:t>(perské zkameněliny ryb,                           sev. hranice – plamének přímý, bělozářka, kakost krvavý, pryšec mnohobarvý).</a:t>
            </a:r>
            <a:endParaRPr lang="cs-CZ" altLang="cs-CZ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DD2338D-2543-4AA6-AB18-A36A92907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58C85183-1DC5-42FF-A38D-2EF0F77FA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26980" name="Picture 4" descr="Baldský od Bystr">
            <a:extLst>
              <a:ext uri="{FF2B5EF4-FFF2-40B4-BE49-F238E27FC236}">
                <a16:creationId xmlns:a16="http://schemas.microsoft.com/office/drawing/2014/main" id="{23C7C6F4-C7C6-402A-ACAE-B173922A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500E9960-D82B-46A3-978A-3074C10A4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FD1D2412-F9BA-40A9-AED0-79E95690E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28004" name="Picture 4" descr="Synklin od Rudky">
            <a:extLst>
              <a:ext uri="{FF2B5EF4-FFF2-40B4-BE49-F238E27FC236}">
                <a16:creationId xmlns:a16="http://schemas.microsoft.com/office/drawing/2014/main" id="{1B92A94C-66B3-449C-A02F-E6064F00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57B1DEDA-ED43-4FE4-92BC-E940EFA99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10F82EB3-0B9C-4331-A43F-9636EEA27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29028" name="Picture 4" descr="Křetín_ze Sýkořského">
            <a:extLst>
              <a:ext uri="{FF2B5EF4-FFF2-40B4-BE49-F238E27FC236}">
                <a16:creationId xmlns:a16="http://schemas.microsoft.com/office/drawing/2014/main" id="{CD3459EB-1ACB-4907-AFCC-2CC8DCDAF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A65E40AE-5F69-4AE1-89DA-9AF1FCA5A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436BA46-9F97-4945-BF64-DD709A7C1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0052" name="Picture 4" descr="Hřebečovský">
            <a:extLst>
              <a:ext uri="{FF2B5EF4-FFF2-40B4-BE49-F238E27FC236}">
                <a16:creationId xmlns:a16="http://schemas.microsoft.com/office/drawing/2014/main" id="{89614728-31AF-4BB9-AEBF-37FE68CEA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352</Words>
  <Application>Microsoft Office PowerPoint</Application>
  <PresentationFormat>Předvádění na obrazovce (4:3)</PresentationFormat>
  <Paragraphs>49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2" baseType="lpstr">
      <vt:lpstr>Arial</vt:lpstr>
      <vt:lpstr>Výchozí návrh</vt:lpstr>
      <vt:lpstr>Krajiny  jižní  Moravy  - pokr.</vt:lpstr>
      <vt:lpstr>Svitavský bioregion (1.39)</vt:lpstr>
      <vt:lpstr>Prezentace aplikace PowerPoint</vt:lpstr>
      <vt:lpstr>Charakteristiky Svitavského bioregionu_1</vt:lpstr>
      <vt:lpstr>Svitavský bioregion – charakteristiky_2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Svitavský bioregion – charakteristiky_3</vt:lpstr>
      <vt:lpstr>Svitavský bioregion - charakteristiky_4</vt:lpstr>
      <vt:lpstr>Svitavský bioregion - charakteristiky_4b</vt:lpstr>
    </vt:vector>
  </TitlesOfParts>
  <Company>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Culek</dc:creator>
  <cp:lastModifiedBy>Martin Culek</cp:lastModifiedBy>
  <cp:revision>35</cp:revision>
  <dcterms:created xsi:type="dcterms:W3CDTF">2007-11-06T11:41:25Z</dcterms:created>
  <dcterms:modified xsi:type="dcterms:W3CDTF">2020-05-13T10:08:35Z</dcterms:modified>
</cp:coreProperties>
</file>