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7" r:id="rId6"/>
    <p:sldId id="266" r:id="rId7"/>
    <p:sldId id="259" r:id="rId8"/>
    <p:sldId id="261" r:id="rId9"/>
    <p:sldId id="260" r:id="rId10"/>
    <p:sldId id="268" r:id="rId11"/>
    <p:sldId id="263" r:id="rId12"/>
    <p:sldId id="272" r:id="rId13"/>
    <p:sldId id="271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4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6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4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0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3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C0B1-CF19-43A4-8A7F-E3877D4FE68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72E2-DAF2-46BF-913A-9AA56DA3D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UAV v geomorfologii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-209033"/>
            <a:ext cx="10515600" cy="13255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Srovnání </a:t>
            </a:r>
            <a:r>
              <a:rPr lang="cs-CZ" sz="2000" dirty="0" err="1" smtClean="0"/>
              <a:t>SfM</a:t>
            </a:r>
            <a:r>
              <a:rPr lang="cs-CZ" sz="2000" dirty="0" smtClean="0"/>
              <a:t> s dalšími technikami (</a:t>
            </a:r>
            <a:r>
              <a:rPr lang="cs-CZ" sz="2000" dirty="0" err="1" smtClean="0"/>
              <a:t>Voumard</a:t>
            </a:r>
            <a:r>
              <a:rPr lang="cs-CZ" sz="2000" dirty="0" smtClean="0"/>
              <a:t> et al., 2018)</a:t>
            </a:r>
            <a:endParaRPr lang="en-GB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7" y="1514475"/>
            <a:ext cx="116205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UAV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Periglaciální</a:t>
            </a:r>
            <a:r>
              <a:rPr lang="cs-CZ" dirty="0" smtClean="0"/>
              <a:t> geomorfologie</a:t>
            </a:r>
          </a:p>
          <a:p>
            <a:pPr lvl="1"/>
            <a:r>
              <a:rPr lang="cs-CZ" dirty="0" smtClean="0"/>
              <a:t>Horské oblasti</a:t>
            </a:r>
          </a:p>
          <a:p>
            <a:pPr lvl="1"/>
            <a:r>
              <a:rPr lang="cs-CZ" dirty="0" smtClean="0"/>
              <a:t>Polární oblasti</a:t>
            </a:r>
          </a:p>
          <a:p>
            <a:r>
              <a:rPr lang="cs-CZ" dirty="0" smtClean="0"/>
              <a:t>Fluviální geomorfologie</a:t>
            </a:r>
          </a:p>
          <a:p>
            <a:r>
              <a:rPr lang="cs-CZ" dirty="0" smtClean="0"/>
              <a:t>Svahové procesy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62" y="227207"/>
            <a:ext cx="4337331" cy="267846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62" y="0"/>
            <a:ext cx="478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14325"/>
            <a:ext cx="10191750" cy="6229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66675"/>
            <a:ext cx="102774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77" y="170121"/>
            <a:ext cx="9440704" cy="64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Voumard</a:t>
            </a:r>
            <a:r>
              <a:rPr lang="cs-CZ" sz="2000" dirty="0" smtClean="0"/>
              <a:t>, J., et al., 2018. </a:t>
            </a:r>
            <a:r>
              <a:rPr lang="en-US" sz="2000" dirty="0" smtClean="0"/>
              <a:t>Pros and Cons of Structure for Motion Embarked on a</a:t>
            </a:r>
            <a:r>
              <a:rPr lang="cs-CZ" sz="2000" dirty="0" smtClean="0"/>
              <a:t> </a:t>
            </a:r>
            <a:r>
              <a:rPr lang="en-US" sz="2000" dirty="0" smtClean="0"/>
              <a:t>Vehicle to Survey Slopes along Transportation Lines</a:t>
            </a:r>
            <a:r>
              <a:rPr lang="cs-CZ" sz="2000" dirty="0" smtClean="0"/>
              <a:t> </a:t>
            </a:r>
            <a:r>
              <a:rPr lang="en-US" sz="2000" dirty="0" smtClean="0"/>
              <a:t>Using 3D Georeferenced and </a:t>
            </a:r>
            <a:r>
              <a:rPr lang="en-US" sz="2000" dirty="0" err="1" smtClean="0"/>
              <a:t>Coloured</a:t>
            </a:r>
            <a:r>
              <a:rPr lang="en-US" sz="2000" dirty="0" smtClean="0"/>
              <a:t> Point Clouds</a:t>
            </a:r>
            <a:r>
              <a:rPr lang="cs-CZ" sz="2000" dirty="0" smtClean="0"/>
              <a:t>. </a:t>
            </a:r>
            <a:r>
              <a:rPr lang="cs-CZ" sz="2000" dirty="0" err="1" smtClean="0"/>
              <a:t>Remote</a:t>
            </a:r>
            <a:r>
              <a:rPr lang="cs-CZ" sz="2000" dirty="0" smtClean="0"/>
              <a:t> </a:t>
            </a:r>
            <a:r>
              <a:rPr lang="cs-CZ" sz="2000" dirty="0" err="1" smtClean="0"/>
              <a:t>Sensing</a:t>
            </a:r>
            <a:r>
              <a:rPr lang="cs-CZ" sz="2000" dirty="0" smtClean="0"/>
              <a:t>, 10, 1732</a:t>
            </a:r>
          </a:p>
          <a:p>
            <a:r>
              <a:rPr lang="cs-CZ" sz="2000" dirty="0" err="1" smtClean="0"/>
              <a:t>Westoby</a:t>
            </a:r>
            <a:r>
              <a:rPr lang="cs-CZ" sz="2000" dirty="0" smtClean="0"/>
              <a:t> et al., 2012. </a:t>
            </a:r>
            <a:r>
              <a:rPr lang="en-US" sz="2000" dirty="0" smtClean="0"/>
              <a:t>‘Structure-from-Motion’ photogrammetry: A low-cost, effective tool for geoscience applications</a:t>
            </a:r>
            <a:r>
              <a:rPr lang="cs-CZ" sz="2000" dirty="0" smtClean="0"/>
              <a:t>. </a:t>
            </a:r>
            <a:r>
              <a:rPr lang="cs-CZ" sz="2000" dirty="0" err="1" smtClean="0"/>
              <a:t>Geomorphology</a:t>
            </a:r>
            <a:r>
              <a:rPr lang="cs-CZ" sz="2000" dirty="0" smtClean="0"/>
              <a:t>, 179, 300–314. </a:t>
            </a:r>
          </a:p>
          <a:p>
            <a:endParaRPr lang="cs-CZ" sz="2000" dirty="0"/>
          </a:p>
          <a:p>
            <a:r>
              <a:rPr lang="cs-CZ" sz="2000" dirty="0" smtClean="0"/>
              <a:t>Publikace od Marka </a:t>
            </a:r>
            <a:r>
              <a:rPr lang="cs-CZ" sz="2000" dirty="0" err="1" smtClean="0"/>
              <a:t>Ewertowskiho</a:t>
            </a:r>
            <a:r>
              <a:rPr lang="cs-CZ" sz="2000" dirty="0" smtClean="0"/>
              <a:t>, Jonathana </a:t>
            </a:r>
            <a:r>
              <a:rPr lang="cs-CZ" sz="2000" dirty="0" err="1" smtClean="0"/>
              <a:t>Carrivicka</a:t>
            </a:r>
            <a:endParaRPr lang="cs-CZ" sz="2000" dirty="0" smtClean="0"/>
          </a:p>
          <a:p>
            <a:r>
              <a:rPr lang="cs-CZ" sz="2000" dirty="0" smtClean="0"/>
              <a:t>Obecně publikace v časopisu </a:t>
            </a:r>
            <a:r>
              <a:rPr lang="cs-CZ" sz="2000" dirty="0" err="1" smtClean="0"/>
              <a:t>Remote</a:t>
            </a:r>
            <a:r>
              <a:rPr lang="cs-CZ" sz="2000" dirty="0" smtClean="0"/>
              <a:t> </a:t>
            </a:r>
            <a:r>
              <a:rPr lang="cs-CZ" sz="2000" dirty="0" err="1" smtClean="0"/>
              <a:t>Sensing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7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UAV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08898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UAV = </a:t>
            </a:r>
            <a:r>
              <a:rPr lang="cs-CZ" dirty="0" err="1" smtClean="0"/>
              <a:t>unmanned</a:t>
            </a:r>
            <a:r>
              <a:rPr lang="cs-CZ" dirty="0" smtClean="0"/>
              <a:t> </a:t>
            </a:r>
            <a:r>
              <a:rPr lang="cs-CZ" dirty="0" err="1" smtClean="0"/>
              <a:t>aerial</a:t>
            </a:r>
            <a:r>
              <a:rPr lang="cs-CZ" dirty="0" smtClean="0"/>
              <a:t> </a:t>
            </a:r>
            <a:r>
              <a:rPr lang="cs-CZ" dirty="0" err="1" smtClean="0"/>
              <a:t>vehicle</a:t>
            </a:r>
            <a:r>
              <a:rPr lang="cs-CZ" dirty="0" smtClean="0"/>
              <a:t> = bezpilotní letadlo</a:t>
            </a:r>
          </a:p>
          <a:p>
            <a:r>
              <a:rPr lang="cs-CZ" dirty="0" err="1" smtClean="0"/>
              <a:t>Kvadrokoptéry</a:t>
            </a:r>
            <a:endParaRPr lang="cs-CZ" dirty="0" smtClean="0"/>
          </a:p>
          <a:p>
            <a:r>
              <a:rPr lang="cs-CZ" dirty="0" err="1" smtClean="0"/>
              <a:t>Multikoptéry</a:t>
            </a:r>
            <a:endParaRPr lang="cs-CZ" dirty="0" smtClean="0"/>
          </a:p>
          <a:p>
            <a:r>
              <a:rPr lang="cs-CZ" dirty="0" smtClean="0"/>
              <a:t>Křídla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Parametry:</a:t>
            </a:r>
          </a:p>
          <a:p>
            <a:r>
              <a:rPr lang="cs-CZ" dirty="0" smtClean="0"/>
              <a:t>Výdrž baterie</a:t>
            </a:r>
          </a:p>
          <a:p>
            <a:r>
              <a:rPr lang="cs-CZ" dirty="0" smtClean="0"/>
              <a:t>Rychlost a délka letu</a:t>
            </a:r>
          </a:p>
          <a:p>
            <a:r>
              <a:rPr lang="cs-CZ" dirty="0" smtClean="0"/>
              <a:t>Nosnost </a:t>
            </a:r>
          </a:p>
          <a:p>
            <a:endParaRPr lang="cs-CZ" b="1" dirty="0" smtClean="0"/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08" y="0"/>
            <a:ext cx="8324850" cy="56483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9" y="3636285"/>
            <a:ext cx="9045539" cy="30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Structure-from-motion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435395"/>
            <a:ext cx="5181600" cy="474156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Metoda vycházející z principů stereoskopické fotogrammetrie</a:t>
            </a:r>
          </a:p>
          <a:p>
            <a:r>
              <a:rPr lang="cs-CZ" dirty="0" smtClean="0"/>
              <a:t>Vytvoření detailního 3D obrazu z 2D snímků</a:t>
            </a:r>
          </a:p>
          <a:p>
            <a:pPr marL="457200" lvl="1" indent="0">
              <a:buNone/>
            </a:pPr>
            <a:r>
              <a:rPr lang="cs-CZ" dirty="0" smtClean="0"/>
              <a:t>-&gt; vytvoření DEM</a:t>
            </a:r>
          </a:p>
          <a:p>
            <a:pPr marL="457200" lvl="1" indent="0">
              <a:buNone/>
            </a:pPr>
            <a:r>
              <a:rPr lang="cs-CZ" dirty="0" smtClean="0"/>
              <a:t>-&gt; </a:t>
            </a:r>
            <a:r>
              <a:rPr lang="cs-CZ" dirty="0" err="1" smtClean="0"/>
              <a:t>ortofoto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Kolmé (</a:t>
            </a:r>
            <a:r>
              <a:rPr lang="cs-CZ" dirty="0" err="1" smtClean="0"/>
              <a:t>vertical</a:t>
            </a:r>
            <a:r>
              <a:rPr lang="cs-CZ" dirty="0" smtClean="0"/>
              <a:t>) i šikmé (</a:t>
            </a:r>
            <a:r>
              <a:rPr lang="cs-CZ" dirty="0" err="1" smtClean="0"/>
              <a:t>oblique</a:t>
            </a:r>
            <a:r>
              <a:rPr lang="cs-CZ" dirty="0" smtClean="0"/>
              <a:t>) snímkování</a:t>
            </a:r>
          </a:p>
          <a:p>
            <a:endParaRPr lang="cs-CZ" dirty="0"/>
          </a:p>
          <a:p>
            <a:r>
              <a:rPr lang="cs-CZ" dirty="0" smtClean="0"/>
              <a:t>Software</a:t>
            </a:r>
          </a:p>
          <a:p>
            <a:pPr lvl="1"/>
            <a:r>
              <a:rPr lang="cs-CZ" dirty="0" err="1" smtClean="0"/>
              <a:t>Metashape</a:t>
            </a:r>
            <a:r>
              <a:rPr lang="cs-CZ" dirty="0" smtClean="0"/>
              <a:t> (dříve </a:t>
            </a:r>
            <a:r>
              <a:rPr lang="cs-CZ" dirty="0" err="1" smtClean="0"/>
              <a:t>Photoscan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Pix4D</a:t>
            </a:r>
          </a:p>
          <a:p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80" y="739451"/>
            <a:ext cx="3002145" cy="258135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3" y="3953940"/>
            <a:ext cx="3914775" cy="25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6" y="1531200"/>
            <a:ext cx="5181600" cy="1706790"/>
          </a:xfrm>
        </p:spPr>
      </p:pic>
      <p:sp>
        <p:nvSpPr>
          <p:cNvPr id="6" name="TextovéPole 5"/>
          <p:cNvSpPr txBox="1"/>
          <p:nvPr/>
        </p:nvSpPr>
        <p:spPr>
          <a:xfrm>
            <a:off x="182526" y="3273321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Dekompozice obrazu na mrak bodů (</a:t>
            </a:r>
            <a:r>
              <a:rPr lang="cs-CZ" dirty="0" err="1" smtClean="0"/>
              <a:t>Westoby</a:t>
            </a:r>
            <a:r>
              <a:rPr lang="cs-CZ" dirty="0" smtClean="0"/>
              <a:t> et al., 2012)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89" y="1531200"/>
            <a:ext cx="6394266" cy="28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0" y="-243331"/>
            <a:ext cx="5157787" cy="823912"/>
          </a:xfrm>
        </p:spPr>
        <p:txBody>
          <a:bodyPr/>
          <a:lstStyle/>
          <a:p>
            <a:r>
              <a:rPr lang="cs-CZ" b="0" dirty="0" smtClean="0"/>
              <a:t>Šikmé snímkování	</a:t>
            </a:r>
            <a:endParaRPr lang="en-GB" b="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745"/>
            <a:ext cx="6847368" cy="341269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9607774" y="2671590"/>
            <a:ext cx="5183188" cy="823912"/>
          </a:xfrm>
        </p:spPr>
        <p:txBody>
          <a:bodyPr/>
          <a:lstStyle/>
          <a:p>
            <a:r>
              <a:rPr lang="cs-CZ" b="0" dirty="0" smtClean="0"/>
              <a:t>Kolmé snímkování</a:t>
            </a:r>
            <a:endParaRPr lang="en-GB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00" y="3495502"/>
            <a:ext cx="6840000" cy="3362498"/>
          </a:xfrm>
        </p:spPr>
      </p:pic>
      <p:sp>
        <p:nvSpPr>
          <p:cNvPr id="11" name="Obdélník 10"/>
          <p:cNvSpPr/>
          <p:nvPr/>
        </p:nvSpPr>
        <p:spPr>
          <a:xfrm>
            <a:off x="81903" y="6425671"/>
            <a:ext cx="527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https://www.geos.ed.ac.uk/~mscgis/15-16/s1577970/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4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6" y="528821"/>
            <a:ext cx="11034823" cy="5738108"/>
          </a:xfrm>
        </p:spPr>
      </p:pic>
      <p:sp>
        <p:nvSpPr>
          <p:cNvPr id="6" name="TextovéPole 5"/>
          <p:cNvSpPr txBox="1"/>
          <p:nvPr/>
        </p:nvSpPr>
        <p:spPr>
          <a:xfrm>
            <a:off x="680484" y="159489"/>
            <a:ext cx="688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 snímkování ze země (https://dshean.github.io/technology/</a:t>
            </a:r>
            <a:r>
              <a:rPr lang="cs-CZ" dirty="0" err="1" smtClean="0"/>
              <a:t>sfm</a:t>
            </a:r>
            <a:r>
              <a:rPr lang="cs-CZ" dirty="0" smtClean="0"/>
              <a:t>/)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92517" y="127591"/>
            <a:ext cx="7599483" cy="6421511"/>
          </a:xfrm>
          <a:prstGeom prst="rect">
            <a:avLst/>
          </a:prstGeo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228600" y="496555"/>
            <a:ext cx="4247707" cy="4351338"/>
          </a:xfrm>
        </p:spPr>
        <p:txBody>
          <a:bodyPr/>
          <a:lstStyle/>
          <a:p>
            <a:r>
              <a:rPr lang="cs-CZ" dirty="0" smtClean="0"/>
              <a:t>Příprava letové mise krok po kroku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2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letové mise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Výška a dráha letu</a:t>
            </a:r>
          </a:p>
          <a:p>
            <a:r>
              <a:rPr lang="cs-CZ" dirty="0" smtClean="0"/>
              <a:t>Rychlost letu</a:t>
            </a:r>
          </a:p>
          <a:p>
            <a:r>
              <a:rPr lang="cs-CZ" dirty="0" smtClean="0"/>
              <a:t>Překryv obrazů</a:t>
            </a:r>
          </a:p>
          <a:p>
            <a:r>
              <a:rPr lang="cs-CZ" dirty="0" smtClean="0"/>
              <a:t>Místo startu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5753" y="1525326"/>
            <a:ext cx="5181600" cy="13957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18" y="3242929"/>
            <a:ext cx="5761282" cy="32407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01" y="-10633"/>
            <a:ext cx="959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dat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Časově a výpočetně velmi náročné</a:t>
            </a:r>
          </a:p>
          <a:p>
            <a:r>
              <a:rPr lang="cs-CZ" dirty="0" smtClean="0"/>
              <a:t>Závisí na kvalitě snímků</a:t>
            </a:r>
          </a:p>
          <a:p>
            <a:pPr lvl="1"/>
            <a:r>
              <a:rPr lang="cs-CZ" dirty="0" smtClean="0"/>
              <a:t>Letových parametrech</a:t>
            </a:r>
            <a:endParaRPr lang="en-GB" dirty="0"/>
          </a:p>
        </p:txBody>
      </p:sp>
      <p:pic>
        <p:nvPicPr>
          <p:cNvPr id="9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8294" y="704029"/>
            <a:ext cx="6367772" cy="22431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014" y="3055980"/>
            <a:ext cx="6715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227</Words>
  <Application>Microsoft Office PowerPoint</Application>
  <PresentationFormat>Širokoúhlá obrazovka</PresentationFormat>
  <Paragraphs>50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Využití UAV v geomorfologii</vt:lpstr>
      <vt:lpstr>UAV</vt:lpstr>
      <vt:lpstr>Structure-from-motion</vt:lpstr>
      <vt:lpstr>Prezentace aplikace PowerPoint</vt:lpstr>
      <vt:lpstr>Prezentace aplikace PowerPoint</vt:lpstr>
      <vt:lpstr>Prezentace aplikace PowerPoint</vt:lpstr>
      <vt:lpstr>Prezentace aplikace PowerPoint</vt:lpstr>
      <vt:lpstr>Parametry letové mise</vt:lpstr>
      <vt:lpstr>Zpracování dat</vt:lpstr>
      <vt:lpstr>Srovnání SfM s dalšími technikami (Voumard et al., 2018)</vt:lpstr>
      <vt:lpstr>Využití UAV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UAV v geomorfologii</dc:title>
  <dc:creator>Filip</dc:creator>
  <cp:lastModifiedBy>Filip</cp:lastModifiedBy>
  <cp:revision>20</cp:revision>
  <dcterms:created xsi:type="dcterms:W3CDTF">2021-04-27T09:51:36Z</dcterms:created>
  <dcterms:modified xsi:type="dcterms:W3CDTF">2021-04-30T07:10:53Z</dcterms:modified>
</cp:coreProperties>
</file>