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sldIdLst>
    <p:sldId id="256" r:id="rId5"/>
    <p:sldId id="257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March 9,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0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9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7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March 9,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7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3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7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4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2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8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1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March 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2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March 9,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6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EDD98-08D8-488C-A327-CFAD3518B80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495806" y="409724"/>
            <a:ext cx="5234473" cy="207486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/>
              <a:t>Z7895 Programy a projekty přeshraniční spolupráce</a:t>
            </a:r>
            <a:endParaRPr lang="cs-CZ" sz="4000" b="1" dirty="0"/>
          </a:p>
        </p:txBody>
      </p:sp>
      <p:pic>
        <p:nvPicPr>
          <p:cNvPr id="4" name="Picture 3" descr="Modrý abstraktní vzor vodových barev na bílém pozadí">
            <a:extLst>
              <a:ext uri="{FF2B5EF4-FFF2-40B4-BE49-F238E27FC236}">
                <a16:creationId xmlns:a16="http://schemas.microsoft.com/office/drawing/2014/main" id="{14997D71-62C2-4FE6-97A6-3DBD401FDF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52" r="24886" b="-1"/>
          <a:stretch/>
        </p:blipFill>
        <p:spPr>
          <a:xfrm>
            <a:off x="-163417" y="0"/>
            <a:ext cx="6259417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53736B37-42C7-49B5-A04C-F73091017D64}"/>
              </a:ext>
            </a:extLst>
          </p:cNvPr>
          <p:cNvSpPr txBox="1">
            <a:spLocks/>
          </p:cNvSpPr>
          <p:nvPr/>
        </p:nvSpPr>
        <p:spPr>
          <a:xfrm>
            <a:off x="7548220" y="5945886"/>
            <a:ext cx="3129643" cy="61289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000"/>
              <a:t>Mgr. Mirjana Stanojevi</a:t>
            </a:r>
            <a:r>
              <a:rPr lang="sr-Latn-RS" sz="2000"/>
              <a:t>ć</a:t>
            </a:r>
          </a:p>
          <a:p>
            <a:pPr algn="ctr"/>
            <a:r>
              <a:rPr lang="sr-Latn-RS" sz="2000"/>
              <a:t>Brno, 2021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389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0">
            <a:extLst>
              <a:ext uri="{FF2B5EF4-FFF2-40B4-BE49-F238E27FC236}">
                <a16:creationId xmlns:a16="http://schemas.microsoft.com/office/drawing/2014/main" id="{5BB3780B-63EB-450D-A804-D6AA12F9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0847A5-A329-48CD-B3A7-3892FF6DA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68BDA2-112D-4B8A-8D85-0F2923468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4991961" cy="1477328"/>
          </a:xfrm>
        </p:spPr>
        <p:txBody>
          <a:bodyPr wrap="square" anchor="ctr">
            <a:normAutofit/>
          </a:bodyPr>
          <a:lstStyle/>
          <a:p>
            <a:pPr algn="ctr"/>
            <a:r>
              <a:rPr lang="pl-PL" sz="2800" b="1" dirty="0"/>
              <a:t>Z7895 Programy a projekty přeshraniční spolupráce</a:t>
            </a:r>
            <a:endParaRPr lang="cs-CZ" sz="2800" dirty="0"/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54CFB77F-4746-485C-8860-84189DC57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4991962" cy="321627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Prakticky zaměřený předmět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Terénní výzkum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Účast na projektech</a:t>
            </a:r>
          </a:p>
        </p:txBody>
      </p:sp>
      <p:pic>
        <p:nvPicPr>
          <p:cNvPr id="4" name="Content Placeholder 3" descr="Modrý abstraktní vzor vodových barev na bílém pozadí">
            <a:extLst>
              <a:ext uri="{FF2B5EF4-FFF2-40B4-BE49-F238E27FC236}">
                <a16:creationId xmlns:a16="http://schemas.microsoft.com/office/drawing/2014/main" id="{F351BBD7-2FB9-4427-A63C-31D3901C6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89" r="24387" b="-1"/>
          <a:stretch/>
        </p:blipFill>
        <p:spPr>
          <a:xfrm>
            <a:off x="6257657" y="566767"/>
            <a:ext cx="5361537" cy="5404109"/>
          </a:xfrm>
          <a:custGeom>
            <a:avLst/>
            <a:gdLst/>
            <a:ahLst/>
            <a:cxnLst/>
            <a:rect l="l" t="t" r="r" b="b"/>
            <a:pathLst>
              <a:path w="5361537" h="5404109">
                <a:moveTo>
                  <a:pt x="2870828" y="1041"/>
                </a:moveTo>
                <a:cubicBezTo>
                  <a:pt x="3203581" y="14830"/>
                  <a:pt x="3513736" y="163111"/>
                  <a:pt x="3800184" y="290250"/>
                </a:cubicBezTo>
                <a:cubicBezTo>
                  <a:pt x="4171154" y="479730"/>
                  <a:pt x="4508586" y="661721"/>
                  <a:pt x="4702438" y="1026076"/>
                </a:cubicBezTo>
                <a:lnTo>
                  <a:pt x="4959549" y="1326248"/>
                </a:lnTo>
                <a:cubicBezTo>
                  <a:pt x="5129003" y="1601579"/>
                  <a:pt x="5186377" y="1874538"/>
                  <a:pt x="5266423" y="2173276"/>
                </a:cubicBezTo>
                <a:cubicBezTo>
                  <a:pt x="5322579" y="2382854"/>
                  <a:pt x="5370498" y="2561686"/>
                  <a:pt x="5358128" y="2694064"/>
                </a:cubicBezTo>
                <a:cubicBezTo>
                  <a:pt x="5387135" y="3102588"/>
                  <a:pt x="5225012" y="3513996"/>
                  <a:pt x="5101614" y="3771685"/>
                </a:cubicBezTo>
                <a:cubicBezTo>
                  <a:pt x="4997551" y="4040670"/>
                  <a:pt x="4756585" y="4494622"/>
                  <a:pt x="4442699" y="4781934"/>
                </a:cubicBezTo>
                <a:cubicBezTo>
                  <a:pt x="4128813" y="5069245"/>
                  <a:pt x="3867535" y="5122778"/>
                  <a:pt x="3526897" y="5225036"/>
                </a:cubicBezTo>
                <a:cubicBezTo>
                  <a:pt x="3186396" y="5327806"/>
                  <a:pt x="2777866" y="5432329"/>
                  <a:pt x="2398771" y="5397154"/>
                </a:cubicBezTo>
                <a:cubicBezTo>
                  <a:pt x="2019540" y="5361468"/>
                  <a:pt x="1637694" y="5196321"/>
                  <a:pt x="1251137" y="5011566"/>
                </a:cubicBezTo>
                <a:cubicBezTo>
                  <a:pt x="928921" y="4825498"/>
                  <a:pt x="428548" y="4335676"/>
                  <a:pt x="348364" y="4036426"/>
                </a:cubicBezTo>
                <a:cubicBezTo>
                  <a:pt x="268180" y="3737176"/>
                  <a:pt x="-82248" y="2964977"/>
                  <a:pt x="17820" y="2441683"/>
                </a:cubicBezTo>
                <a:cubicBezTo>
                  <a:pt x="117889" y="1918389"/>
                  <a:pt x="122569" y="1757316"/>
                  <a:pt x="362894" y="1276624"/>
                </a:cubicBezTo>
                <a:cubicBezTo>
                  <a:pt x="659155" y="828176"/>
                  <a:pt x="1338551" y="373177"/>
                  <a:pt x="1764257" y="227256"/>
                </a:cubicBezTo>
                <a:cubicBezTo>
                  <a:pt x="2005919" y="114722"/>
                  <a:pt x="2440806" y="61902"/>
                  <a:pt x="2530583" y="37846"/>
                </a:cubicBezTo>
                <a:cubicBezTo>
                  <a:pt x="2646482" y="6791"/>
                  <a:pt x="2759910" y="-3556"/>
                  <a:pt x="2870828" y="10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3826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0">
            <a:extLst>
              <a:ext uri="{FF2B5EF4-FFF2-40B4-BE49-F238E27FC236}">
                <a16:creationId xmlns:a16="http://schemas.microsoft.com/office/drawing/2014/main" id="{5BB3780B-63EB-450D-A804-D6AA12F9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0847A5-A329-48CD-B3A7-3892FF6DA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68BDA2-112D-4B8A-8D85-0F2923468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8694" y="479995"/>
            <a:ext cx="7128588" cy="1477328"/>
          </a:xfrm>
        </p:spPr>
        <p:txBody>
          <a:bodyPr wrap="square" anchor="ctr">
            <a:normAutofit/>
          </a:bodyPr>
          <a:lstStyle/>
          <a:p>
            <a:pPr algn="ctr"/>
            <a:r>
              <a:rPr lang="pl-PL" sz="2800" b="1" dirty="0"/>
              <a:t>Z7895 Programy a projekty přeshraniční spolupráce</a:t>
            </a:r>
            <a:endParaRPr lang="cs-CZ" sz="2800" dirty="0"/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54CFB77F-4746-485C-8860-84189DC57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1957323"/>
            <a:ext cx="7128588" cy="415422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Účast na projektu „</a:t>
            </a:r>
            <a:r>
              <a:rPr lang="cs-CZ" sz="2400" b="1" dirty="0"/>
              <a:t>Bilaterální vztahy metropolí Brna a Vídně</a:t>
            </a:r>
            <a:r>
              <a:rPr lang="cs-CZ" sz="2400" dirty="0"/>
              <a:t>“ </a:t>
            </a:r>
            <a:r>
              <a:rPr lang="cs-CZ" sz="1200" dirty="0"/>
              <a:t>(https://www.sci.muni.cz/en/</a:t>
            </a:r>
            <a:r>
              <a:rPr lang="cs-CZ" sz="1200" dirty="0" err="1"/>
              <a:t>research</a:t>
            </a:r>
            <a:r>
              <a:rPr lang="cs-CZ" sz="1200" dirty="0"/>
              <a:t>/</a:t>
            </a:r>
            <a:r>
              <a:rPr lang="cs-CZ" sz="1200" dirty="0" err="1"/>
              <a:t>current-projects</a:t>
            </a:r>
            <a:r>
              <a:rPr lang="cs-CZ" sz="1200" dirty="0"/>
              <a:t>/59087)</a:t>
            </a:r>
          </a:p>
          <a:p>
            <a:pPr>
              <a:lnSpc>
                <a:spcPct val="200000"/>
              </a:lnSpc>
            </a:pPr>
            <a:r>
              <a:rPr lang="cs-CZ" sz="2400" dirty="0" err="1"/>
              <a:t>Universität</a:t>
            </a:r>
            <a:r>
              <a:rPr lang="cs-CZ" sz="2400" dirty="0"/>
              <a:t> </a:t>
            </a:r>
            <a:r>
              <a:rPr lang="cs-CZ" sz="2400" dirty="0" err="1"/>
              <a:t>Wien</a:t>
            </a:r>
            <a:r>
              <a:rPr lang="cs-CZ" sz="2400" dirty="0"/>
              <a:t> - </a:t>
            </a:r>
            <a:r>
              <a:rPr lang="de-DE" sz="2400" dirty="0"/>
              <a:t>Institut für Geographie und Regionalforschung</a:t>
            </a:r>
            <a:endParaRPr lang="cs-CZ" sz="2400" dirty="0"/>
          </a:p>
          <a:p>
            <a:pPr>
              <a:lnSpc>
                <a:spcPct val="200000"/>
              </a:lnSpc>
            </a:pPr>
            <a:r>
              <a:rPr lang="cs-CZ" sz="2400" dirty="0"/>
              <a:t>Cca 40 rakouských studentů</a:t>
            </a:r>
            <a:endParaRPr lang="de-DE" sz="2400" dirty="0"/>
          </a:p>
          <a:p>
            <a:pPr>
              <a:lnSpc>
                <a:spcPct val="200000"/>
              </a:lnSpc>
            </a:pPr>
            <a:endParaRPr lang="de-DE" sz="2400" dirty="0"/>
          </a:p>
          <a:p>
            <a:pPr>
              <a:lnSpc>
                <a:spcPct val="200000"/>
              </a:lnSpc>
            </a:pPr>
            <a:endParaRPr lang="cs-CZ" sz="2400" dirty="0"/>
          </a:p>
        </p:txBody>
      </p:sp>
      <p:pic>
        <p:nvPicPr>
          <p:cNvPr id="4" name="Content Placeholder 3" descr="Modrý abstraktní vzor vodových barev na bílém pozadí">
            <a:extLst>
              <a:ext uri="{FF2B5EF4-FFF2-40B4-BE49-F238E27FC236}">
                <a16:creationId xmlns:a16="http://schemas.microsoft.com/office/drawing/2014/main" id="{F351BBD7-2FB9-4427-A63C-31D3901C6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89" r="24387" b="-1"/>
          <a:stretch/>
        </p:blipFill>
        <p:spPr>
          <a:xfrm>
            <a:off x="426025" y="1507252"/>
            <a:ext cx="3813218" cy="3843496"/>
          </a:xfrm>
          <a:custGeom>
            <a:avLst/>
            <a:gdLst/>
            <a:ahLst/>
            <a:cxnLst/>
            <a:rect l="l" t="t" r="r" b="b"/>
            <a:pathLst>
              <a:path w="5361537" h="5404109">
                <a:moveTo>
                  <a:pt x="2870828" y="1041"/>
                </a:moveTo>
                <a:cubicBezTo>
                  <a:pt x="3203581" y="14830"/>
                  <a:pt x="3513736" y="163111"/>
                  <a:pt x="3800184" y="290250"/>
                </a:cubicBezTo>
                <a:cubicBezTo>
                  <a:pt x="4171154" y="479730"/>
                  <a:pt x="4508586" y="661721"/>
                  <a:pt x="4702438" y="1026076"/>
                </a:cubicBezTo>
                <a:lnTo>
                  <a:pt x="4959549" y="1326248"/>
                </a:lnTo>
                <a:cubicBezTo>
                  <a:pt x="5129003" y="1601579"/>
                  <a:pt x="5186377" y="1874538"/>
                  <a:pt x="5266423" y="2173276"/>
                </a:cubicBezTo>
                <a:cubicBezTo>
                  <a:pt x="5322579" y="2382854"/>
                  <a:pt x="5370498" y="2561686"/>
                  <a:pt x="5358128" y="2694064"/>
                </a:cubicBezTo>
                <a:cubicBezTo>
                  <a:pt x="5387135" y="3102588"/>
                  <a:pt x="5225012" y="3513996"/>
                  <a:pt x="5101614" y="3771685"/>
                </a:cubicBezTo>
                <a:cubicBezTo>
                  <a:pt x="4997551" y="4040670"/>
                  <a:pt x="4756585" y="4494622"/>
                  <a:pt x="4442699" y="4781934"/>
                </a:cubicBezTo>
                <a:cubicBezTo>
                  <a:pt x="4128813" y="5069245"/>
                  <a:pt x="3867535" y="5122778"/>
                  <a:pt x="3526897" y="5225036"/>
                </a:cubicBezTo>
                <a:cubicBezTo>
                  <a:pt x="3186396" y="5327806"/>
                  <a:pt x="2777866" y="5432329"/>
                  <a:pt x="2398771" y="5397154"/>
                </a:cubicBezTo>
                <a:cubicBezTo>
                  <a:pt x="2019540" y="5361468"/>
                  <a:pt x="1637694" y="5196321"/>
                  <a:pt x="1251137" y="5011566"/>
                </a:cubicBezTo>
                <a:cubicBezTo>
                  <a:pt x="928921" y="4825498"/>
                  <a:pt x="428548" y="4335676"/>
                  <a:pt x="348364" y="4036426"/>
                </a:cubicBezTo>
                <a:cubicBezTo>
                  <a:pt x="268180" y="3737176"/>
                  <a:pt x="-82248" y="2964977"/>
                  <a:pt x="17820" y="2441683"/>
                </a:cubicBezTo>
                <a:cubicBezTo>
                  <a:pt x="117889" y="1918389"/>
                  <a:pt x="122569" y="1757316"/>
                  <a:pt x="362894" y="1276624"/>
                </a:cubicBezTo>
                <a:cubicBezTo>
                  <a:pt x="659155" y="828176"/>
                  <a:pt x="1338551" y="373177"/>
                  <a:pt x="1764257" y="227256"/>
                </a:cubicBezTo>
                <a:cubicBezTo>
                  <a:pt x="2005919" y="114722"/>
                  <a:pt x="2440806" y="61902"/>
                  <a:pt x="2530583" y="37846"/>
                </a:cubicBezTo>
                <a:cubicBezTo>
                  <a:pt x="2646482" y="6791"/>
                  <a:pt x="2759910" y="-3556"/>
                  <a:pt x="2870828" y="10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8941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5D1035C-3BF0-4FE0-B3A3-1062F8600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68BDA2-112D-4B8A-8D85-0F2923468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00" y="227315"/>
            <a:ext cx="6884449" cy="1477328"/>
          </a:xfrm>
        </p:spPr>
        <p:txBody>
          <a:bodyPr wrap="square" anchor="ctr">
            <a:normAutofit/>
          </a:bodyPr>
          <a:lstStyle/>
          <a:p>
            <a:pPr algn="ctr"/>
            <a:r>
              <a:rPr lang="pl-PL" b="1" dirty="0"/>
              <a:t>Z7895 Programy a projekty přeshraniční spolupráce</a:t>
            </a:r>
            <a:endParaRPr lang="cs-CZ" dirty="0"/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54CFB77F-4746-485C-8860-84189DC57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1704644"/>
            <a:ext cx="6062534" cy="4640172"/>
          </a:xfrm>
        </p:spPr>
        <p:txBody>
          <a:bodyPr>
            <a:normAutofit/>
          </a:bodyPr>
          <a:lstStyle/>
          <a:p>
            <a:r>
              <a:rPr lang="cs-CZ" b="1" dirty="0"/>
              <a:t>15 studentů</a:t>
            </a:r>
          </a:p>
          <a:p>
            <a:r>
              <a:rPr lang="cs-CZ" b="1" dirty="0"/>
              <a:t>5 témat</a:t>
            </a:r>
          </a:p>
          <a:p>
            <a:pPr lvl="1"/>
            <a:r>
              <a:rPr lang="de-DE" dirty="0" err="1"/>
              <a:t>Historický</a:t>
            </a:r>
            <a:r>
              <a:rPr lang="de-DE" dirty="0"/>
              <a:t> </a:t>
            </a:r>
            <a:r>
              <a:rPr lang="de-DE" dirty="0" err="1"/>
              <a:t>vývoj</a:t>
            </a:r>
            <a:r>
              <a:rPr lang="de-DE" dirty="0"/>
              <a:t> </a:t>
            </a:r>
            <a:r>
              <a:rPr lang="de-DE" dirty="0" err="1"/>
              <a:t>města</a:t>
            </a:r>
            <a:r>
              <a:rPr lang="de-DE" dirty="0"/>
              <a:t>: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města</a:t>
            </a:r>
            <a:r>
              <a:rPr lang="de-DE" dirty="0"/>
              <a:t> na </a:t>
            </a:r>
            <a:r>
              <a:rPr lang="de-DE" dirty="0" err="1"/>
              <a:t>Moravě</a:t>
            </a:r>
            <a:r>
              <a:rPr lang="de-DE" dirty="0"/>
              <a:t>, v </a:t>
            </a:r>
            <a:r>
              <a:rPr lang="de-DE" dirty="0" err="1"/>
              <a:t>Česku</a:t>
            </a:r>
            <a:r>
              <a:rPr lang="de-DE" dirty="0"/>
              <a:t>, </a:t>
            </a:r>
            <a:r>
              <a:rPr lang="de-DE" dirty="0" err="1"/>
              <a:t>střední</a:t>
            </a:r>
            <a:r>
              <a:rPr lang="de-DE" dirty="0"/>
              <a:t> </a:t>
            </a:r>
            <a:r>
              <a:rPr lang="de-DE" dirty="0" err="1"/>
              <a:t>Evropě</a:t>
            </a:r>
            <a:r>
              <a:rPr lang="de-DE" dirty="0"/>
              <a:t>, </a:t>
            </a:r>
            <a:r>
              <a:rPr lang="de-DE" dirty="0" err="1"/>
              <a:t>vliv</a:t>
            </a:r>
            <a:r>
              <a:rPr lang="de-DE" dirty="0"/>
              <a:t> na </a:t>
            </a:r>
            <a:r>
              <a:rPr lang="de-DE" dirty="0" err="1"/>
              <a:t>sousední</a:t>
            </a:r>
            <a:r>
              <a:rPr lang="de-DE" dirty="0"/>
              <a:t> </a:t>
            </a:r>
            <a:r>
              <a:rPr lang="de-DE" dirty="0" err="1"/>
              <a:t>města</a:t>
            </a:r>
            <a:r>
              <a:rPr lang="de-DE" dirty="0"/>
              <a:t>(</a:t>
            </a:r>
            <a:r>
              <a:rPr lang="de-DE" dirty="0" err="1"/>
              <a:t>architektura</a:t>
            </a:r>
            <a:r>
              <a:rPr lang="de-DE" dirty="0"/>
              <a:t>, </a:t>
            </a:r>
            <a:r>
              <a:rPr lang="de-DE" dirty="0" err="1"/>
              <a:t>správa</a:t>
            </a:r>
            <a:r>
              <a:rPr lang="de-DE" dirty="0"/>
              <a:t> </a:t>
            </a:r>
            <a:r>
              <a:rPr lang="de-DE" dirty="0" err="1"/>
              <a:t>atd</a:t>
            </a:r>
            <a:r>
              <a:rPr lang="cs-CZ" dirty="0"/>
              <a:t>.)</a:t>
            </a:r>
          </a:p>
          <a:p>
            <a:pPr lvl="1"/>
            <a:r>
              <a:rPr lang="de-DE" dirty="0" err="1"/>
              <a:t>Vývoj</a:t>
            </a:r>
            <a:r>
              <a:rPr lang="de-DE" dirty="0"/>
              <a:t> </a:t>
            </a:r>
            <a:r>
              <a:rPr lang="de-DE" dirty="0" err="1"/>
              <a:t>metropole</a:t>
            </a:r>
            <a:r>
              <a:rPr lang="de-DE" dirty="0"/>
              <a:t>: Brno </a:t>
            </a:r>
            <a:r>
              <a:rPr lang="de-DE" dirty="0" err="1"/>
              <a:t>jako</a:t>
            </a:r>
            <a:r>
              <a:rPr lang="de-DE" dirty="0"/>
              <a:t> </a:t>
            </a:r>
            <a:r>
              <a:rPr lang="de-DE" dirty="0" err="1"/>
              <a:t>metropole</a:t>
            </a:r>
            <a:r>
              <a:rPr lang="de-DE" dirty="0"/>
              <a:t>? </a:t>
            </a:r>
            <a:endParaRPr lang="cs-CZ" dirty="0"/>
          </a:p>
          <a:p>
            <a:pPr lvl="1"/>
            <a:r>
              <a:rPr lang="de-DE" dirty="0" err="1"/>
              <a:t>Suburbanizace</a:t>
            </a:r>
            <a:endParaRPr lang="cs-CZ" dirty="0"/>
          </a:p>
          <a:p>
            <a:pPr lvl="1"/>
            <a:r>
              <a:rPr lang="cs-CZ" dirty="0"/>
              <a:t>G</a:t>
            </a:r>
            <a:r>
              <a:rPr lang="de-DE" dirty="0" err="1"/>
              <a:t>entrifikace</a:t>
            </a:r>
            <a:r>
              <a:rPr lang="de-DE" dirty="0"/>
              <a:t> v </a:t>
            </a:r>
            <a:r>
              <a:rPr lang="de-DE" dirty="0" err="1"/>
              <a:t>Brně</a:t>
            </a:r>
            <a:r>
              <a:rPr lang="de-DE" dirty="0"/>
              <a:t>: </a:t>
            </a:r>
            <a:r>
              <a:rPr lang="de-DE" dirty="0" err="1"/>
              <a:t>vývoj</a:t>
            </a:r>
            <a:r>
              <a:rPr lang="de-DE" dirty="0"/>
              <a:t>, </a:t>
            </a:r>
            <a:r>
              <a:rPr lang="de-DE" dirty="0" err="1"/>
              <a:t>příklady</a:t>
            </a:r>
            <a:endParaRPr lang="cs-CZ" dirty="0"/>
          </a:p>
          <a:p>
            <a:pPr lvl="1"/>
            <a:r>
              <a:rPr lang="de-DE" dirty="0" err="1"/>
              <a:t>Síť</a:t>
            </a:r>
            <a:r>
              <a:rPr lang="de-DE" dirty="0"/>
              <a:t> </a:t>
            </a:r>
            <a:r>
              <a:rPr lang="de-DE" dirty="0" err="1"/>
              <a:t>cyklostezek</a:t>
            </a:r>
            <a:r>
              <a:rPr lang="de-DE" dirty="0"/>
              <a:t> v </a:t>
            </a:r>
            <a:r>
              <a:rPr lang="de-DE" dirty="0" err="1"/>
              <a:t>Brně</a:t>
            </a:r>
            <a:r>
              <a:rPr lang="de-DE" dirty="0"/>
              <a:t>: </a:t>
            </a:r>
            <a:r>
              <a:rPr lang="de-DE" dirty="0" err="1"/>
              <a:t>přehled</a:t>
            </a:r>
            <a:r>
              <a:rPr lang="de-DE" dirty="0"/>
              <a:t>, </a:t>
            </a:r>
            <a:r>
              <a:rPr lang="de-DE" dirty="0" err="1"/>
              <a:t>výstavba</a:t>
            </a:r>
            <a:r>
              <a:rPr lang="de-DE" dirty="0"/>
              <a:t>, </a:t>
            </a:r>
            <a:r>
              <a:rPr lang="de-DE" dirty="0" err="1"/>
              <a:t>záměry</a:t>
            </a:r>
            <a:endParaRPr lang="de-DE" dirty="0"/>
          </a:p>
          <a:p>
            <a:endParaRPr lang="de-DE" dirty="0"/>
          </a:p>
          <a:p>
            <a:endParaRPr lang="cs-CZ" dirty="0"/>
          </a:p>
        </p:txBody>
      </p:sp>
      <p:pic>
        <p:nvPicPr>
          <p:cNvPr id="4" name="Content Placeholder 3" descr="Modrý abstraktní vzor vodových barev na bílém pozadí">
            <a:extLst>
              <a:ext uri="{FF2B5EF4-FFF2-40B4-BE49-F238E27FC236}">
                <a16:creationId xmlns:a16="http://schemas.microsoft.com/office/drawing/2014/main" id="{F351BBD7-2FB9-4427-A63C-31D3901C6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42" r="29939" b="-1"/>
          <a:stretch/>
        </p:blipFill>
        <p:spPr>
          <a:xfrm>
            <a:off x="6529065" y="10"/>
            <a:ext cx="5662937" cy="6857990"/>
          </a:xfrm>
          <a:custGeom>
            <a:avLst/>
            <a:gdLst/>
            <a:ahLst/>
            <a:cxnLst/>
            <a:rect l="l" t="t" r="r" b="b"/>
            <a:pathLst>
              <a:path w="5662937" h="6858000">
                <a:moveTo>
                  <a:pt x="598332" y="0"/>
                </a:moveTo>
                <a:lnTo>
                  <a:pt x="5662937" y="0"/>
                </a:lnTo>
                <a:lnTo>
                  <a:pt x="5662937" y="6858000"/>
                </a:lnTo>
                <a:lnTo>
                  <a:pt x="0" y="6858000"/>
                </a:lnTo>
                <a:lnTo>
                  <a:pt x="78957" y="6777438"/>
                </a:lnTo>
                <a:cubicBezTo>
                  <a:pt x="291624" y="6544265"/>
                  <a:pt x="490445" y="6275955"/>
                  <a:pt x="672224" y="5969316"/>
                </a:cubicBezTo>
                <a:cubicBezTo>
                  <a:pt x="914596" y="5515036"/>
                  <a:pt x="1066079" y="5030470"/>
                  <a:pt x="1217562" y="4515619"/>
                </a:cubicBezTo>
                <a:cubicBezTo>
                  <a:pt x="1338748" y="3970483"/>
                  <a:pt x="1399341" y="3516203"/>
                  <a:pt x="1399341" y="3061922"/>
                </a:cubicBezTo>
                <a:cubicBezTo>
                  <a:pt x="1399341" y="1948936"/>
                  <a:pt x="1190579" y="1021447"/>
                  <a:pt x="773055" y="27945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5016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5D1035C-3BF0-4FE0-B3A3-1062F8600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68BDA2-112D-4B8A-8D85-0F2923468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4789" y="385926"/>
            <a:ext cx="6062534" cy="1122756"/>
          </a:xfrm>
        </p:spPr>
        <p:txBody>
          <a:bodyPr wrap="square" anchor="ctr">
            <a:normAutofit/>
          </a:bodyPr>
          <a:lstStyle/>
          <a:p>
            <a:pPr algn="ctr"/>
            <a:r>
              <a:rPr lang="pl-PL" b="1" dirty="0"/>
              <a:t>Cvičení č. 1</a:t>
            </a:r>
            <a:endParaRPr lang="cs-CZ" dirty="0"/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54CFB77F-4746-485C-8860-84189DC57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2534" y="1537168"/>
            <a:ext cx="6175549" cy="4640172"/>
          </a:xfrm>
        </p:spPr>
        <p:txBody>
          <a:bodyPr>
            <a:normAutofit/>
          </a:bodyPr>
          <a:lstStyle/>
          <a:p>
            <a:r>
              <a:rPr lang="cs-CZ" dirty="0"/>
              <a:t>15 studentů</a:t>
            </a:r>
          </a:p>
          <a:p>
            <a:r>
              <a:rPr lang="cs-CZ" dirty="0"/>
              <a:t>Rozdělení do 5 trojic a výběr tématu </a:t>
            </a:r>
            <a:r>
              <a:rPr lang="cs-CZ" sz="1200" dirty="0"/>
              <a:t>(https://docs.google.com/</a:t>
            </a:r>
            <a:r>
              <a:rPr lang="cs-CZ" sz="1200" dirty="0" err="1"/>
              <a:t>spreadsheets</a:t>
            </a:r>
            <a:r>
              <a:rPr lang="cs-CZ" sz="1200" dirty="0"/>
              <a:t>/d/1-SUWOp_WNtcQIa9fTz6jgOxXBF3ju2rGLomsnBFbfrY/</a:t>
            </a:r>
            <a:r>
              <a:rPr lang="cs-CZ" sz="1200" dirty="0" err="1"/>
              <a:t>edit?usp</a:t>
            </a:r>
            <a:r>
              <a:rPr lang="cs-CZ" sz="1200" dirty="0"/>
              <a:t>=</a:t>
            </a:r>
            <a:r>
              <a:rPr lang="cs-CZ" sz="1200" dirty="0" err="1"/>
              <a:t>sharing</a:t>
            </a:r>
            <a:r>
              <a:rPr lang="cs-CZ" sz="1200" dirty="0"/>
              <a:t>)</a:t>
            </a:r>
          </a:p>
          <a:p>
            <a:r>
              <a:rPr lang="cs-CZ" dirty="0"/>
              <a:t>Vypracování kratší studie na zadané téma (cca 10 stran)</a:t>
            </a:r>
          </a:p>
          <a:p>
            <a:r>
              <a:rPr lang="cs-CZ" dirty="0"/>
              <a:t>Do příští hodiny vypracovat </a:t>
            </a:r>
            <a:r>
              <a:rPr lang="cs-CZ" b="1" u="sng" dirty="0"/>
              <a:t>pouze</a:t>
            </a:r>
            <a:r>
              <a:rPr lang="cs-CZ" b="1" dirty="0"/>
              <a:t> </a:t>
            </a:r>
            <a:r>
              <a:rPr lang="cs-CZ" dirty="0"/>
              <a:t>osnovu vaší práce</a:t>
            </a:r>
            <a:r>
              <a:rPr lang="en-GB" dirty="0"/>
              <a:t> </a:t>
            </a:r>
            <a:r>
              <a:rPr lang="cs-CZ" dirty="0"/>
              <a:t>(vč. zdrojů dat a metod, které plánujete využít)</a:t>
            </a:r>
          </a:p>
          <a:p>
            <a:r>
              <a:rPr lang="cs-CZ" dirty="0"/>
              <a:t>Každý druhý týden krátká prezentace výsledků </a:t>
            </a:r>
            <a:r>
              <a:rPr lang="cs-CZ" sz="2400" dirty="0"/>
              <a:t>(?)</a:t>
            </a:r>
            <a:endParaRPr lang="de-DE" dirty="0"/>
          </a:p>
          <a:p>
            <a:endParaRPr lang="de-DE" dirty="0"/>
          </a:p>
          <a:p>
            <a:endParaRPr lang="cs-CZ" dirty="0"/>
          </a:p>
        </p:txBody>
      </p:sp>
      <p:pic>
        <p:nvPicPr>
          <p:cNvPr id="4" name="Content Placeholder 3" descr="Modrý abstraktní vzor vodových barev na bílém pozadí">
            <a:extLst>
              <a:ext uri="{FF2B5EF4-FFF2-40B4-BE49-F238E27FC236}">
                <a16:creationId xmlns:a16="http://schemas.microsoft.com/office/drawing/2014/main" id="{F351BBD7-2FB9-4427-A63C-31D3901C6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42" r="29939" b="-1"/>
          <a:stretch/>
        </p:blipFill>
        <p:spPr>
          <a:xfrm rot="10800000">
            <a:off x="-1" y="0"/>
            <a:ext cx="5662937" cy="6857990"/>
          </a:xfrm>
          <a:custGeom>
            <a:avLst/>
            <a:gdLst/>
            <a:ahLst/>
            <a:cxnLst/>
            <a:rect l="l" t="t" r="r" b="b"/>
            <a:pathLst>
              <a:path w="5662937" h="6858000">
                <a:moveTo>
                  <a:pt x="598332" y="0"/>
                </a:moveTo>
                <a:lnTo>
                  <a:pt x="5662937" y="0"/>
                </a:lnTo>
                <a:lnTo>
                  <a:pt x="5662937" y="6858000"/>
                </a:lnTo>
                <a:lnTo>
                  <a:pt x="0" y="6858000"/>
                </a:lnTo>
                <a:lnTo>
                  <a:pt x="78957" y="6777438"/>
                </a:lnTo>
                <a:cubicBezTo>
                  <a:pt x="291624" y="6544265"/>
                  <a:pt x="490445" y="6275955"/>
                  <a:pt x="672224" y="5969316"/>
                </a:cubicBezTo>
                <a:cubicBezTo>
                  <a:pt x="914596" y="5515036"/>
                  <a:pt x="1066079" y="5030470"/>
                  <a:pt x="1217562" y="4515619"/>
                </a:cubicBezTo>
                <a:cubicBezTo>
                  <a:pt x="1338748" y="3970483"/>
                  <a:pt x="1399341" y="3516203"/>
                  <a:pt x="1399341" y="3061922"/>
                </a:cubicBezTo>
                <a:cubicBezTo>
                  <a:pt x="1399341" y="1948936"/>
                  <a:pt x="1190579" y="1021447"/>
                  <a:pt x="773055" y="27945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5317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drý abstraktní vzor vodových barev na bílém pozadí">
            <a:extLst>
              <a:ext uri="{FF2B5EF4-FFF2-40B4-BE49-F238E27FC236}">
                <a16:creationId xmlns:a16="http://schemas.microsoft.com/office/drawing/2014/main" id="{14997D71-62C2-4FE6-97A6-3DBD401FDF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52" r="24886" b="-1"/>
          <a:stretch/>
        </p:blipFill>
        <p:spPr>
          <a:xfrm>
            <a:off x="0" y="0"/>
            <a:ext cx="12457651" cy="6914736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2E4D3444-9E56-4B73-BA7F-91E8D42BAB0D}"/>
              </a:ext>
            </a:extLst>
          </p:cNvPr>
          <p:cNvSpPr/>
          <p:nvPr/>
        </p:nvSpPr>
        <p:spPr>
          <a:xfrm>
            <a:off x="1845974" y="2062066"/>
            <a:ext cx="4227409" cy="4091910"/>
          </a:xfrm>
          <a:prstGeom prst="ellipse">
            <a:avLst/>
          </a:prstGeom>
          <a:solidFill>
            <a:schemeClr val="dk1">
              <a:alpha val="47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48222C36-E9A3-4F7A-B6EA-96CF8AC60CE8}"/>
              </a:ext>
            </a:extLst>
          </p:cNvPr>
          <p:cNvSpPr/>
          <p:nvPr/>
        </p:nvSpPr>
        <p:spPr>
          <a:xfrm>
            <a:off x="7107593" y="578255"/>
            <a:ext cx="2287555" cy="2043404"/>
          </a:xfrm>
          <a:prstGeom prst="ellipse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DEDD98-08D8-488C-A327-CFAD3518B80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107593" y="1278051"/>
            <a:ext cx="2287555" cy="634482"/>
          </a:xfrm>
          <a:noFill/>
        </p:spPr>
        <p:txBody>
          <a:bodyPr anchor="ctr">
            <a:normAutofit fontScale="90000"/>
          </a:bodyPr>
          <a:lstStyle/>
          <a:p>
            <a:pPr algn="ctr"/>
            <a:r>
              <a:rPr lang="pl-PL" sz="4000" b="1" dirty="0"/>
              <a:t>DOTAZY?</a:t>
            </a:r>
            <a:endParaRPr lang="cs-CZ" sz="4000" b="1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C42BCDA-7241-4247-A64E-0CD8E9CBBB6F}"/>
              </a:ext>
            </a:extLst>
          </p:cNvPr>
          <p:cNvSpPr txBox="1">
            <a:spLocks/>
          </p:cNvSpPr>
          <p:nvPr/>
        </p:nvSpPr>
        <p:spPr>
          <a:xfrm>
            <a:off x="1845975" y="3403376"/>
            <a:ext cx="4227408" cy="1409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4000" b="1" dirty="0">
                <a:latin typeface="+mn-lt"/>
              </a:rPr>
              <a:t>DĚKUJI ZA POZORNOST! </a:t>
            </a:r>
            <a:r>
              <a:rPr lang="pl-PL" sz="4000" b="1" dirty="0">
                <a:latin typeface="+mn-lt"/>
                <a:sym typeface="Wingdings" panose="05000000000000000000" pitchFamily="2" charset="2"/>
              </a:rPr>
              <a:t></a:t>
            </a:r>
            <a:endParaRPr lang="cs-CZ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7316229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D561E7B9DA9644944C23CF2389E723" ma:contentTypeVersion="4" ma:contentTypeDescription="Vytvoří nový dokument" ma:contentTypeScope="" ma:versionID="30dd79e30c35ed4870fbf3c8a7cc190c">
  <xsd:schema xmlns:xsd="http://www.w3.org/2001/XMLSchema" xmlns:xs="http://www.w3.org/2001/XMLSchema" xmlns:p="http://schemas.microsoft.com/office/2006/metadata/properties" xmlns:ns3="31ab8ff6-299e-4728-bf62-23ac81b44ccc" targetNamespace="http://schemas.microsoft.com/office/2006/metadata/properties" ma:root="true" ma:fieldsID="5188bb8d6cf0f5f3ea9b6f337811427a" ns3:_="">
    <xsd:import namespace="31ab8ff6-299e-4728-bf62-23ac81b44c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b8ff6-299e-4728-bf62-23ac81b44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008ED8-56B7-4DB3-8BD9-7764E5CB3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ab8ff6-299e-4728-bf62-23ac81b44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934D36-3291-43DA-BD00-90A635330A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9B7ABA-3D92-4E47-9528-1EB7A354E707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31ab8ff6-299e-4728-bf62-23ac81b44ccc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218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Sagona Book</vt:lpstr>
      <vt:lpstr>The Hand Extrablack</vt:lpstr>
      <vt:lpstr>BlobVTI</vt:lpstr>
      <vt:lpstr>Z7895 Programy a projekty přeshraniční spolupráce</vt:lpstr>
      <vt:lpstr>Z7895 Programy a projekty přeshraniční spolupráce</vt:lpstr>
      <vt:lpstr>Z7895 Programy a projekty přeshraniční spolupráce</vt:lpstr>
      <vt:lpstr>Z7895 Programy a projekty přeshraniční spolupráce</vt:lpstr>
      <vt:lpstr>Cvičení č. 1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Z7895 Programy a projekty přeshraniční spolupráce</dc:title>
  <dc:creator>Mirjana</dc:creator>
  <cp:lastModifiedBy>Mirjana</cp:lastModifiedBy>
  <cp:revision>8</cp:revision>
  <dcterms:created xsi:type="dcterms:W3CDTF">2021-03-09T10:34:32Z</dcterms:created>
  <dcterms:modified xsi:type="dcterms:W3CDTF">2021-03-09T16:25:12Z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0x010100B2D561E7B9DA9644944C23CF2389E723</vt:lpwstr>
  </property>
</Properties>
</file>