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6" r:id="rId2"/>
    <p:sldId id="428" r:id="rId3"/>
    <p:sldId id="432" r:id="rId4"/>
    <p:sldId id="430" r:id="rId5"/>
    <p:sldId id="431" r:id="rId6"/>
    <p:sldId id="433" r:id="rId7"/>
    <p:sldId id="436" r:id="rId8"/>
    <p:sldId id="437" r:id="rId9"/>
    <p:sldId id="435" r:id="rId10"/>
    <p:sldId id="43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5" autoAdjust="0"/>
    <p:restoredTop sz="99428" autoAdjust="0"/>
  </p:normalViewPr>
  <p:slideViewPr>
    <p:cSldViewPr showGuides="1">
      <p:cViewPr varScale="1">
        <p:scale>
          <a:sx n="114" d="100"/>
          <a:sy n="114" d="100"/>
        </p:scale>
        <p:origin x="1554" y="114"/>
      </p:cViewPr>
      <p:guideLst>
        <p:guide orient="horz" pos="82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279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89B26-4A2F-4672-9F03-AB76C0D1F260}" type="datetimeFigureOut">
              <a:rPr lang="en-US" smtClean="0"/>
              <a:pPr/>
              <a:t>3/9/2021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011D9-CA4E-4325-8FA4-BB8857BB6B2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94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8A873-5899-47BE-8318-798E593D38BF}" type="datetimeFigureOut">
              <a:rPr lang="en-US" smtClean="0"/>
              <a:pPr/>
              <a:t>3/9/2021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E2491-71B9-463D-8191-E548DA9088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34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llpaper_1280x1024-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353" y="1928802"/>
            <a:ext cx="7772400" cy="1444112"/>
          </a:xfrm>
        </p:spPr>
        <p:txBody>
          <a:bodyPr anchor="b" anchorCtr="0"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352" y="3315030"/>
            <a:ext cx="7776109" cy="971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lpaper_1280x1024-C_blan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169" y="4341075"/>
            <a:ext cx="7772400" cy="1362075"/>
          </a:xfrm>
        </p:spPr>
        <p:txBody>
          <a:bodyPr anchor="b" anchorCtr="0">
            <a:normAutofit/>
          </a:bodyPr>
          <a:lstStyle>
            <a:lvl1pPr algn="r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2781" y="5672485"/>
            <a:ext cx="7200896" cy="9712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169" y="4341075"/>
            <a:ext cx="7772400" cy="1362075"/>
          </a:xfrm>
        </p:spPr>
        <p:txBody>
          <a:bodyPr anchor="b" anchorCtr="0">
            <a:normAutofit/>
          </a:bodyPr>
          <a:lstStyle>
            <a:lvl1pPr algn="r">
              <a:defRPr sz="3200" b="0" cap="all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2781" y="5672485"/>
            <a:ext cx="7200896" cy="9712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15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15888"/>
            <a:ext cx="5541963" cy="6794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33400" y="1146175"/>
            <a:ext cx="4000500" cy="50260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146175"/>
            <a:ext cx="4000500" cy="50260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- Single Line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32" y="1214422"/>
            <a:ext cx="8453944" cy="47863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236296" y="260648"/>
            <a:ext cx="18002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- Double Line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32" y="1214422"/>
            <a:ext cx="8453944" cy="4786328"/>
          </a:xfrm>
          <a:prstGeom prst="rect">
            <a:avLst/>
          </a:prstGeom>
        </p:spPr>
        <p:txBody>
          <a:bodyPr/>
          <a:lstStyle>
            <a:lvl1pPr>
              <a:spcAft>
                <a:spcPts val="1500"/>
              </a:spcAft>
              <a:defRPr/>
            </a:lvl1pPr>
            <a:lvl2pPr>
              <a:spcAft>
                <a:spcPts val="1500"/>
              </a:spcAft>
              <a:defRPr/>
            </a:lvl2pPr>
            <a:lvl3pPr>
              <a:spcAft>
                <a:spcPts val="1500"/>
              </a:spcAft>
              <a:defRPr/>
            </a:lvl3pPr>
            <a:lvl4pPr>
              <a:spcAft>
                <a:spcPts val="1500"/>
              </a:spcAft>
              <a:defRPr/>
            </a:lvl4pPr>
            <a:lvl5pPr>
              <a:spcAft>
                <a:spcPts val="1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32" y="1214422"/>
            <a:ext cx="8453944" cy="478632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800"/>
              </a:spcAft>
              <a:buNone/>
              <a:defRPr b="1"/>
            </a:lvl1pPr>
            <a:lvl2pPr marL="361950" indent="-361950">
              <a:spcAft>
                <a:spcPts val="600"/>
              </a:spcAft>
              <a:buFont typeface="Wingdings" pitchFamily="2" charset="2"/>
              <a:buChar char="§"/>
              <a:defRPr sz="1500"/>
            </a:lvl2pPr>
            <a:lvl3pPr marL="755650" indent="-309563">
              <a:spcAft>
                <a:spcPts val="600"/>
              </a:spcAft>
              <a:buFont typeface="Arial" pitchFamily="34" charset="0"/>
              <a:buChar char="–"/>
              <a:defRPr sz="1300"/>
            </a:lvl3pPr>
            <a:lvl4pPr marL="1127125" indent="-319088">
              <a:spcAft>
                <a:spcPts val="600"/>
              </a:spcAft>
              <a:buFont typeface="Wingdings" pitchFamily="2" charset="2"/>
              <a:buChar char="§"/>
              <a:defRPr/>
            </a:lvl4pPr>
            <a:lvl5pPr marL="1616075" indent="-276225">
              <a:spcAft>
                <a:spcPts val="600"/>
              </a:spcAft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33" y="1214422"/>
            <a:ext cx="4138642" cy="4786329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214422"/>
            <a:ext cx="4138642" cy="4786329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32" y="1214422"/>
            <a:ext cx="8453944" cy="4786328"/>
          </a:xfrm>
          <a:prstGeom prst="rect">
            <a:avLst/>
          </a:prstGeom>
        </p:spPr>
        <p:txBody>
          <a:bodyPr/>
          <a:lstStyle>
            <a:lvl1pPr>
              <a:spcAft>
                <a:spcPts val="1500"/>
              </a:spcAft>
              <a:buSzPct val="110000"/>
              <a:buFont typeface="+mj-lt"/>
              <a:buAutoNum type="arabicPeriod"/>
              <a:defRPr/>
            </a:lvl1pPr>
            <a:lvl2pPr marL="800100" indent="-342900">
              <a:spcAft>
                <a:spcPts val="1500"/>
              </a:spcAft>
              <a:buSzPct val="110000"/>
              <a:buFont typeface="Wingdings" pitchFamily="2" charset="2"/>
              <a:buChar char="§"/>
              <a:defRPr/>
            </a:lvl2pPr>
            <a:lvl3pPr>
              <a:spcAft>
                <a:spcPts val="1500"/>
              </a:spcAft>
              <a:buSzPct val="110000"/>
              <a:buFont typeface="Arial" pitchFamily="34" charset="0"/>
              <a:buChar char="–"/>
              <a:defRPr/>
            </a:lvl3pPr>
            <a:lvl4pPr>
              <a:spcAft>
                <a:spcPts val="1500"/>
              </a:spcAft>
              <a:buSzPct val="110000"/>
              <a:buFont typeface="Wingdings" pitchFamily="2" charset="2"/>
              <a:buChar char="§"/>
              <a:defRPr/>
            </a:lvl4pPr>
            <a:lvl5pPr>
              <a:spcAft>
                <a:spcPts val="1500"/>
              </a:spcAft>
              <a:buSzPct val="110000"/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8344" y="1785938"/>
            <a:ext cx="8478469" cy="42148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14656" y="1214438"/>
            <a:ext cx="8472186" cy="5000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8344" y="1785938"/>
            <a:ext cx="2620581" cy="42148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5"/>
          </p:nvPr>
        </p:nvSpPr>
        <p:spPr>
          <a:xfrm>
            <a:off x="3229663" y="1785938"/>
            <a:ext cx="2620581" cy="42148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/>
          </p:nvPr>
        </p:nvSpPr>
        <p:spPr>
          <a:xfrm>
            <a:off x="6158621" y="1785956"/>
            <a:ext cx="2620581" cy="42148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4657" y="1214438"/>
            <a:ext cx="2614270" cy="5000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235974" y="1222062"/>
            <a:ext cx="2614270" cy="5000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61939" y="1225055"/>
            <a:ext cx="2614270" cy="5000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32" y="1214422"/>
            <a:ext cx="6546384" cy="47863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929438" y="1214438"/>
            <a:ext cx="1857375" cy="47863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Konference GIVS Praha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304800" y="990600"/>
            <a:ext cx="70104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ct val="10000"/>
              </a:spcBef>
              <a:defRPr/>
            </a:pPr>
            <a:endParaRPr lang="en-US" sz="900" b="1" dirty="0">
              <a:solidFill>
                <a:srgbClr val="084B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305100" y="1214421"/>
            <a:ext cx="8554287" cy="489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970" y="214290"/>
            <a:ext cx="6824797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52" r:id="rId5"/>
    <p:sldLayoutId id="2147483661" r:id="rId6"/>
    <p:sldLayoutId id="2147483665" r:id="rId7"/>
    <p:sldLayoutId id="2147483666" r:id="rId8"/>
    <p:sldLayoutId id="2147483664" r:id="rId9"/>
    <p:sldLayoutId id="2147483651" r:id="rId10"/>
    <p:sldLayoutId id="2147483662" r:id="rId11"/>
    <p:sldLayoutId id="2147483654" r:id="rId12"/>
    <p:sldLayoutId id="2147483667" r:id="rId13"/>
    <p:sldLayoutId id="2147483668" r:id="rId14"/>
    <p:sldLayoutId id="2147483669" r:id="rId15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gray">
          <a:xfrm>
            <a:off x="0" y="1125538"/>
            <a:ext cx="9252520" cy="2741612"/>
          </a:xfrm>
          <a:prstGeom prst="rect">
            <a:avLst/>
          </a:prstGeom>
          <a:solidFill>
            <a:srgbClr val="85B0C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5" name="Picture 5" descr="title_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03325" y="2224088"/>
            <a:ext cx="1150938" cy="169862"/>
            <a:chOff x="752" y="1397"/>
            <a:chExt cx="725" cy="107"/>
          </a:xfrm>
        </p:grpSpPr>
        <p:sp>
          <p:nvSpPr>
            <p:cNvPr id="3082" name="Rectangle 9"/>
            <p:cNvSpPr>
              <a:spLocks noChangeArrowheads="1"/>
            </p:cNvSpPr>
            <p:nvPr/>
          </p:nvSpPr>
          <p:spPr bwMode="gray">
            <a:xfrm>
              <a:off x="752" y="1400"/>
              <a:ext cx="104" cy="104"/>
            </a:xfrm>
            <a:prstGeom prst="rect">
              <a:avLst/>
            </a:prstGeom>
            <a:solidFill>
              <a:srgbClr val="6E96D5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gray">
            <a:xfrm>
              <a:off x="958" y="1397"/>
              <a:ext cx="104" cy="104"/>
            </a:xfrm>
            <a:prstGeom prst="rect">
              <a:avLst/>
            </a:prstGeom>
            <a:solidFill>
              <a:srgbClr val="B9D0D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gray">
            <a:xfrm>
              <a:off x="1167" y="1397"/>
              <a:ext cx="104" cy="10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5" name="Rectangle 12"/>
            <p:cNvSpPr>
              <a:spLocks noChangeArrowheads="1"/>
            </p:cNvSpPr>
            <p:nvPr/>
          </p:nvSpPr>
          <p:spPr bwMode="gray">
            <a:xfrm>
              <a:off x="1373" y="1397"/>
              <a:ext cx="104" cy="104"/>
            </a:xfrm>
            <a:prstGeom prst="rect">
              <a:avLst/>
            </a:prstGeom>
            <a:solidFill>
              <a:srgbClr val="5B97B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35263" y="1670943"/>
            <a:ext cx="6408737" cy="14700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Z8129 Terénní cvičení z tematické kartografie a GPS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636963" y="4293096"/>
            <a:ext cx="532765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Úvodní informace</a:t>
            </a:r>
          </a:p>
          <a:p>
            <a:pPr>
              <a:spcBef>
                <a:spcPct val="50000"/>
              </a:spcBef>
              <a:defRPr/>
            </a:pPr>
            <a:endParaRPr lang="cs-CZ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doc. RNDr. Tomáš Řezník, Ph.D.</a:t>
            </a:r>
          </a:p>
          <a:p>
            <a:pPr>
              <a:spcBef>
                <a:spcPct val="50000"/>
              </a:spcBef>
              <a:defRPr/>
            </a:pP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RNDr. Lukáš Herman, Ph.D.</a:t>
            </a:r>
          </a:p>
        </p:txBody>
      </p:sp>
      <p:pic>
        <p:nvPicPr>
          <p:cNvPr id="308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" y="4292600"/>
            <a:ext cx="2520975" cy="145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Otázky ?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Termín ?? května? 2021</a:t>
            </a:r>
          </a:p>
          <a:p>
            <a:pPr lvl="1"/>
            <a:r>
              <a:rPr lang="cs-CZ" sz="2200" dirty="0"/>
              <a:t>v roce 2020 terénní cvičení neproběhlo </a:t>
            </a:r>
          </a:p>
          <a:p>
            <a:pPr lvl="1"/>
            <a:r>
              <a:rPr lang="cs-CZ" sz="2200" dirty="0"/>
              <a:t>dříve bývalo pondělí - čtvrtek výjezd a mapování na místě</a:t>
            </a:r>
          </a:p>
          <a:p>
            <a:pPr lvl="1"/>
            <a:r>
              <a:rPr lang="cs-CZ" sz="2200" dirty="0"/>
              <a:t>pátek zpracování výsledků v posluchárně Z1</a:t>
            </a:r>
          </a:p>
          <a:p>
            <a:pPr lvl="1">
              <a:buNone/>
            </a:pPr>
            <a:endParaRPr lang="cs-CZ" sz="2200" dirty="0"/>
          </a:p>
          <a:p>
            <a:r>
              <a:rPr lang="cs-CZ" sz="2400" dirty="0"/>
              <a:t>Místo</a:t>
            </a:r>
          </a:p>
          <a:p>
            <a:pPr lvl="1"/>
            <a:r>
              <a:rPr lang="cs-CZ" sz="2000" dirty="0"/>
              <a:t>Brno a blízké okolí</a:t>
            </a:r>
          </a:p>
          <a:p>
            <a:pPr lvl="1"/>
            <a:r>
              <a:rPr lang="cs-CZ" sz="2000" dirty="0"/>
              <a:t>V návaznosti na mapování ekologické stability území pro Geotest, a.s.</a:t>
            </a:r>
          </a:p>
          <a:p>
            <a:endParaRPr lang="cs-CZ" sz="2400" dirty="0"/>
          </a:p>
          <a:p>
            <a:r>
              <a:rPr lang="cs-CZ" sz="2400" dirty="0"/>
              <a:t>Zápočet</a:t>
            </a:r>
          </a:p>
          <a:p>
            <a:pPr lvl="1"/>
            <a:r>
              <a:rPr lang="cs-CZ" sz="2200" dirty="0"/>
              <a:t>Vytvoření praktické části</a:t>
            </a:r>
          </a:p>
          <a:p>
            <a:pPr lvl="1"/>
            <a:endParaRPr lang="cs-CZ" sz="2200" dirty="0"/>
          </a:p>
          <a:p>
            <a:r>
              <a:rPr lang="cs-CZ" sz="2400" dirty="0"/>
              <a:t>Nutné školení BOZP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Smysl terénního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Projít si prakticky celé „kolečko“ vytvoření tematické mapy</a:t>
            </a:r>
          </a:p>
          <a:p>
            <a:pPr lvl="1"/>
            <a:r>
              <a:rPr lang="cs-CZ" sz="2200" dirty="0"/>
              <a:t>Aplikováno na mapě s konkrétní tematikou</a:t>
            </a:r>
          </a:p>
          <a:p>
            <a:pPr lvl="1"/>
            <a:r>
              <a:rPr lang="cs-CZ" sz="2200" dirty="0"/>
              <a:t>Reálné podklady (ZABAGED, DIBAVOD apod.)</a:t>
            </a:r>
          </a:p>
          <a:p>
            <a:pPr lvl="1"/>
            <a:r>
              <a:rPr lang="cs-CZ" sz="2200" dirty="0"/>
              <a:t>Naměřená tematická nadstavba</a:t>
            </a:r>
          </a:p>
          <a:p>
            <a:pPr lvl="2"/>
            <a:r>
              <a:rPr lang="cs-CZ" sz="2100" dirty="0"/>
              <a:t>GPS</a:t>
            </a:r>
          </a:p>
          <a:p>
            <a:pPr lvl="2"/>
            <a:r>
              <a:rPr lang="cs-CZ" sz="2100" dirty="0"/>
              <a:t>PDA s GPS</a:t>
            </a:r>
          </a:p>
          <a:p>
            <a:pPr lvl="2">
              <a:buNone/>
            </a:pPr>
            <a:endParaRPr lang="cs-CZ" sz="2100" dirty="0"/>
          </a:p>
          <a:p>
            <a:r>
              <a:rPr lang="cs-CZ" sz="2400" dirty="0"/>
              <a:t>Práce po skupinách</a:t>
            </a:r>
          </a:p>
          <a:p>
            <a:pPr lvl="1"/>
            <a:r>
              <a:rPr lang="cs-CZ" sz="2200" dirty="0"/>
              <a:t>Zpracování podkladových dat</a:t>
            </a:r>
          </a:p>
          <a:p>
            <a:pPr lvl="1"/>
            <a:r>
              <a:rPr lang="cs-CZ" sz="2200" dirty="0"/>
              <a:t>Naměření tematické nadstavby</a:t>
            </a:r>
          </a:p>
          <a:p>
            <a:pPr lvl="1"/>
            <a:r>
              <a:rPr lang="cs-CZ" sz="2200" dirty="0"/>
              <a:t>Zadní strana mapy</a:t>
            </a:r>
          </a:p>
          <a:p>
            <a:pPr lvl="1"/>
            <a:r>
              <a:rPr lang="cs-CZ" sz="2200" dirty="0"/>
              <a:t>Grafika</a:t>
            </a:r>
          </a:p>
          <a:p>
            <a:pPr lvl="1"/>
            <a:r>
              <a:rPr lang="cs-CZ" sz="2200" dirty="0"/>
              <a:t>Předtisková příprava</a:t>
            </a:r>
          </a:p>
          <a:p>
            <a:pPr lvl="1"/>
            <a:r>
              <a:rPr lang="cs-CZ" sz="2200" dirty="0"/>
              <a:t>…</a:t>
            </a:r>
          </a:p>
          <a:p>
            <a:pPr lvl="1"/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81099"/>
            <a:ext cx="13065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Kasperk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78424"/>
            <a:ext cx="5760640" cy="48469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Ukázky z minulých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2010 Kašperské Hory a hrad </a:t>
            </a:r>
            <a:r>
              <a:rPr lang="cs-CZ" sz="2400" dirty="0" err="1"/>
              <a:t>Kašperk</a:t>
            </a:r>
            <a:endParaRPr lang="cs-CZ" sz="2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avlovske_vrchy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112" y="1649406"/>
            <a:ext cx="6948264" cy="49062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Ukázky z minulých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2011 Pavlovské vrchy</a:t>
            </a:r>
            <a:endParaRPr lang="cs-CZ" sz="2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avlovske_vrchy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120" y="1700808"/>
            <a:ext cx="6876256" cy="48629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Ukázky z minulých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2011 Pavlovské vrchy</a:t>
            </a:r>
            <a:endParaRPr lang="cs-CZ" sz="2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Ukázky z minulých let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2013 </a:t>
            </a:r>
            <a:r>
              <a:rPr lang="cs-CZ" sz="2400" dirty="0" err="1"/>
              <a:t>Teplicko</a:t>
            </a:r>
            <a:r>
              <a:rPr lang="cs-CZ" sz="2400" dirty="0"/>
              <a:t> – adršpašské skály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3843600" cy="365125"/>
          </a:xfrm>
        </p:spPr>
        <p:txBody>
          <a:bodyPr/>
          <a:lstStyle/>
          <a:p>
            <a:r>
              <a:rPr lang="pl-PL" dirty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670886"/>
            <a:ext cx="6192689" cy="45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Ukázky z minulých let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2014 severní polovina CHKO Moravský kras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3843600" cy="365125"/>
          </a:xfrm>
        </p:spPr>
        <p:txBody>
          <a:bodyPr/>
          <a:lstStyle/>
          <a:p>
            <a:r>
              <a:rPr lang="pl-PL" dirty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33" y="1628800"/>
            <a:ext cx="6667727" cy="46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39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Ukázky z minulých let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4" y="2462333"/>
            <a:ext cx="5895663" cy="409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020" y="1124743"/>
            <a:ext cx="3072516" cy="506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11632" y="1214422"/>
            <a:ext cx="8453944" cy="4786328"/>
          </a:xfrm>
        </p:spPr>
        <p:txBody>
          <a:bodyPr>
            <a:normAutofit/>
          </a:bodyPr>
          <a:lstStyle/>
          <a:p>
            <a:r>
              <a:rPr lang="cs-CZ" sz="2400" dirty="0"/>
              <a:t>2015 jižní polovina CHKO Moravský kras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graph Template">
  <a:themeElements>
    <a:clrScheme name="Intergraph Colour Scheme">
      <a:dk1>
        <a:sysClr val="windowText" lastClr="000000"/>
      </a:dk1>
      <a:lt1>
        <a:sysClr val="window" lastClr="FFFFFF"/>
      </a:lt1>
      <a:dk2>
        <a:srgbClr val="005293"/>
      </a:dk2>
      <a:lt2>
        <a:srgbClr val="FFFFFF"/>
      </a:lt2>
      <a:accent1>
        <a:srgbClr val="0065A4"/>
      </a:accent1>
      <a:accent2>
        <a:srgbClr val="66B360"/>
      </a:accent2>
      <a:accent3>
        <a:srgbClr val="E6BC43"/>
      </a:accent3>
      <a:accent4>
        <a:srgbClr val="84608F"/>
      </a:accent4>
      <a:accent5>
        <a:srgbClr val="00A9E0"/>
      </a:accent5>
      <a:accent6>
        <a:srgbClr val="994E1E"/>
      </a:accent6>
      <a:hlink>
        <a:srgbClr val="005172"/>
      </a:hlink>
      <a:folHlink>
        <a:srgbClr val="005172"/>
      </a:folHlink>
    </a:clrScheme>
    <a:fontScheme name="Intergraph Fonts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Intergraph Template</Template>
  <TotalTime>1081</TotalTime>
  <Words>263</Words>
  <Application>Microsoft Office PowerPoint</Application>
  <PresentationFormat>Předvádění na obrazovce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Intergraph Template</vt:lpstr>
      <vt:lpstr>Z8129 Terénní cvičení z tematické kartografie a GPS</vt:lpstr>
      <vt:lpstr>Základní informace</vt:lpstr>
      <vt:lpstr>Smysl terénního cvičení</vt:lpstr>
      <vt:lpstr>Ukázky z minulých let</vt:lpstr>
      <vt:lpstr>Ukázky z minulých let</vt:lpstr>
      <vt:lpstr>Ukázky z minulých let</vt:lpstr>
      <vt:lpstr>Ukázky z minulých let</vt:lpstr>
      <vt:lpstr>Ukázky z minulých let</vt:lpstr>
      <vt:lpstr>Ukázky z minulých let</vt:lpstr>
      <vt:lpstr>Otázky ?</vt:lpstr>
    </vt:vector>
  </TitlesOfParts>
  <Company>Intergraph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A KARTOGRAFICKÉ ASPEKTY V DATOVÝCH SPECIFIKACÍCH INSPIRE</dc:title>
  <dc:creator>Tomáš Řezník</dc:creator>
  <cp:lastModifiedBy>Tomáš Řezník</cp:lastModifiedBy>
  <cp:revision>137</cp:revision>
  <dcterms:created xsi:type="dcterms:W3CDTF">2010-05-03T08:35:51Z</dcterms:created>
  <dcterms:modified xsi:type="dcterms:W3CDTF">2021-03-09T11:16:03Z</dcterms:modified>
</cp:coreProperties>
</file>