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3"/>
  </p:notesMasterIdLst>
  <p:sldIdLst>
    <p:sldId id="256" r:id="rId2"/>
    <p:sldId id="261" r:id="rId3"/>
    <p:sldId id="273" r:id="rId4"/>
    <p:sldId id="275" r:id="rId5"/>
    <p:sldId id="276" r:id="rId6"/>
    <p:sldId id="278" r:id="rId7"/>
    <p:sldId id="321" r:id="rId8"/>
    <p:sldId id="274" r:id="rId9"/>
    <p:sldId id="265" r:id="rId10"/>
    <p:sldId id="316" r:id="rId11"/>
    <p:sldId id="323" r:id="rId12"/>
    <p:sldId id="322" r:id="rId13"/>
    <p:sldId id="295" r:id="rId14"/>
    <p:sldId id="297" r:id="rId15"/>
    <p:sldId id="308" r:id="rId16"/>
    <p:sldId id="309" r:id="rId17"/>
    <p:sldId id="310" r:id="rId18"/>
    <p:sldId id="298" r:id="rId19"/>
    <p:sldId id="301" r:id="rId20"/>
    <p:sldId id="299" r:id="rId21"/>
    <p:sldId id="300" r:id="rId22"/>
    <p:sldId id="303" r:id="rId23"/>
    <p:sldId id="304" r:id="rId24"/>
    <p:sldId id="314" r:id="rId25"/>
    <p:sldId id="311" r:id="rId26"/>
    <p:sldId id="296" r:id="rId27"/>
    <p:sldId id="317" r:id="rId28"/>
    <p:sldId id="324" r:id="rId29"/>
    <p:sldId id="318" r:id="rId30"/>
    <p:sldId id="319" r:id="rId31"/>
    <p:sldId id="325" r:id="rId32"/>
    <p:sldId id="285" r:id="rId33"/>
    <p:sldId id="320" r:id="rId34"/>
    <p:sldId id="290" r:id="rId35"/>
    <p:sldId id="291" r:id="rId36"/>
    <p:sldId id="292" r:id="rId37"/>
    <p:sldId id="293" r:id="rId38"/>
    <p:sldId id="286" r:id="rId39"/>
    <p:sldId id="305" r:id="rId40"/>
    <p:sldId id="306" r:id="rId41"/>
    <p:sldId id="307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 autoAdjust="0"/>
    <p:restoredTop sz="70070" autoAdjust="0"/>
  </p:normalViewPr>
  <p:slideViewPr>
    <p:cSldViewPr>
      <p:cViewPr varScale="1">
        <p:scale>
          <a:sx n="81" d="100"/>
          <a:sy n="81" d="100"/>
        </p:scale>
        <p:origin x="21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E240F-B13B-4F96-8C5C-E8AC0F1674D4}" type="datetimeFigureOut">
              <a:rPr lang="cs-CZ" smtClean="0"/>
              <a:t>05.05.2021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DB8B2-13CE-4EB0-93E4-1EC44396B2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1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Jednotná úroveň informačních systémů operačního řízení a modernizace technologií pro příjem tísňového volání základních složek integrovaného záchranného systému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95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Vozidla</a:t>
            </a:r>
            <a:r>
              <a:rPr lang="en-US" dirty="0" smtClean="0"/>
              <a:t> s </a:t>
            </a:r>
            <a:r>
              <a:rPr lang="en-US" dirty="0" err="1" smtClean="0"/>
              <a:t>pos</a:t>
            </a:r>
            <a:r>
              <a:rPr lang="cs-CZ" dirty="0" smtClean="0"/>
              <a:t>á</a:t>
            </a:r>
            <a:r>
              <a:rPr lang="en-US" dirty="0" err="1" smtClean="0"/>
              <a:t>dkami</a:t>
            </a:r>
            <a:r>
              <a:rPr lang="en-US" dirty="0" smtClean="0"/>
              <a:t> z </a:t>
            </a:r>
            <a:r>
              <a:rPr lang="en-US" dirty="0" err="1" smtClean="0"/>
              <a:t>Bavorska</a:t>
            </a:r>
            <a:endParaRPr lang="cs-CZ" dirty="0" smtClean="0"/>
          </a:p>
          <a:p>
            <a:r>
              <a:rPr lang="cs-CZ" dirty="0" smtClean="0"/>
              <a:t>Záchranáři Horské služby</a:t>
            </a:r>
          </a:p>
          <a:p>
            <a:r>
              <a:rPr lang="cs-CZ" dirty="0" smtClean="0"/>
              <a:t>Technika ze všech krajů a všech složek IZS předávaná</a:t>
            </a:r>
            <a:r>
              <a:rPr lang="cs-CZ" baseline="0" dirty="0" smtClean="0"/>
              <a:t> přes systém NIS IZS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519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116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625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153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966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Použití</a:t>
            </a:r>
            <a:r>
              <a:rPr lang="cs-CZ" baseline="0" dirty="0" smtClean="0"/>
              <a:t> pro operační řízení </a:t>
            </a:r>
            <a:r>
              <a:rPr lang="cs-CZ" baseline="0" dirty="0" smtClean="0"/>
              <a:t>a </a:t>
            </a:r>
            <a:r>
              <a:rPr lang="cs-CZ" baseline="0" dirty="0" smtClean="0"/>
              <a:t>pro strategické řízení – krizové </a:t>
            </a:r>
            <a:r>
              <a:rPr lang="cs-CZ" baseline="0" dirty="0" smtClean="0"/>
              <a:t>štáby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708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7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3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Operační řízení HZS je komplexní proces, GIS v něm hraje důležitou roli. Na obrázku je znázorněna část procesního modelu operačního řízení (OŘ) HZS se znázorněním vazby procesů na subsystém GIS. </a:t>
            </a:r>
          </a:p>
          <a:p>
            <a:endParaRPr lang="cs-CZ" sz="13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3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Zřejmé je použití GIS je v procesu „Lokalizace MU“, kdy je poloha mimořádné události zobrazena v mapě (převzatá z datové věty, která vzniká v systému tísňového volání nebo určená na základě popisu oznamovatele) a je možné její polohu s využitím GIS dále upřesnit. Polohu je možné určit na základě celé řady informací - adresa, souřadnice, číslo přejezdu, číslo sloupu, bodu záchrany, názvu POI, apod.</a:t>
            </a:r>
          </a:p>
          <a:p>
            <a:endParaRPr lang="cs-CZ" sz="13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3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Mnohostranné je využití GIS v rámci komplexního procesu „Monitorovat situaci“, v rámci něhož operátor OŘ Monitoruje hlášená pálení, počasí, dopravní situaci, letní dětské tábory, bezpečnostní situaci atd. Mnoho informací má </a:t>
            </a:r>
            <a:r>
              <a:rPr lang="cs-CZ" sz="13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prezentaci </a:t>
            </a:r>
            <a:r>
              <a:rPr lang="cs-CZ" sz="13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prostředí GIS.</a:t>
            </a:r>
            <a:endParaRPr lang="cs-CZ" sz="13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94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9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f18c5b6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5f18c5b6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g5f18c5b6f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7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IZS</a:t>
            </a:r>
            <a:r>
              <a:rPr lang="cs-CZ" baseline="0" smtClean="0"/>
              <a:t> Operátor – zabírá jeden monitor z pracoviště operátora</a:t>
            </a:r>
          </a:p>
          <a:p>
            <a:endParaRPr lang="cs-CZ" baseline="0" smtClean="0"/>
          </a:p>
          <a:p>
            <a:r>
              <a:rPr lang="cs-CZ" baseline="0" smtClean="0"/>
              <a:t>Na obr. je zobrazen panel kontextů, který umožňuje rychle přepínat obsah mapy podle typu události. Když je zapnut režim „Automatický kontext“ tak se kontext přepíná podle typu vybrané události.</a:t>
            </a:r>
          </a:p>
          <a:p>
            <a:r>
              <a:rPr lang="cs-CZ" baseline="0" smtClean="0"/>
              <a:t>Další panely…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02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Aplikace,</a:t>
            </a:r>
            <a:r>
              <a:rPr lang="en-US" baseline="0" smtClean="0"/>
              <a:t> kterou pou</a:t>
            </a:r>
            <a:r>
              <a:rPr lang="cs-CZ" baseline="0" smtClean="0"/>
              <a:t>žívá správce GIS pro přípravu a údržbu konfigurací, které se využívají na dispečinku operačního řízení, pro Garmon, IKIS ale i pro webové aplikace IKIS.NET a portál JSDH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78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AML –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mobile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odesílaná specifikovaná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„skrytá“ SMS na speciální číslo, odkud je pak „distribuována“ na operační střediska složek IZS.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0284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90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Pohled na jednu obrazovku</a:t>
            </a:r>
            <a:r>
              <a:rPr lang="cs-CZ" baseline="0" dirty="0" smtClean="0"/>
              <a:t> (</a:t>
            </a:r>
            <a:r>
              <a:rPr lang="en-US" baseline="0" dirty="0" smtClean="0"/>
              <a:t>=monitor) </a:t>
            </a:r>
            <a:r>
              <a:rPr lang="cs-CZ" baseline="0" dirty="0" smtClean="0"/>
              <a:t>aplikace </a:t>
            </a:r>
            <a:r>
              <a:rPr lang="cs-CZ" baseline="0" dirty="0" err="1" smtClean="0"/>
              <a:t>DispečerZZS</a:t>
            </a:r>
            <a:r>
              <a:rPr lang="cs-CZ" baseline="0" dirty="0" smtClean="0"/>
              <a:t> firmy RCS Kladno</a:t>
            </a:r>
            <a:r>
              <a:rPr lang="en-US" baseline="0" dirty="0" smtClean="0"/>
              <a:t>. 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B8B2-13CE-4EB0-93E4-1EC44396B23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49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6400800" cy="576064"/>
          </a:xfrm>
        </p:spPr>
        <p:txBody>
          <a:bodyPr/>
          <a:lstStyle>
            <a:lvl1pPr marL="3600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636912"/>
            <a:ext cx="5903913" cy="466154"/>
          </a:xfrm>
        </p:spPr>
        <p:txBody>
          <a:bodyPr>
            <a:normAutofit/>
          </a:bodyPr>
          <a:lstStyle>
            <a:lvl1pPr marL="54000" indent="0">
              <a:buNone/>
              <a:defRPr sz="1800" baseline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Jméno přednášejícího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050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980728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Pod</a:t>
            </a:r>
            <a:r>
              <a:rPr lang="cs-CZ" dirty="0" err="1" smtClean="0"/>
              <a:t>ěkování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83568" y="2852936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Kontakt na přednášejícího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409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4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4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95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23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4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01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53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0932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60D8D6-E642-4181-88B3-D6C283379A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8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67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ri/cim-spe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sri.com/arcgis-blog/products/js-api-arcgis/mapping/create-points-lines-and-polygons-using-cimsymbol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0" dirty="0" smtClean="0"/>
              <a:t>GIS pro dispečinky ZZS</a:t>
            </a:r>
            <a:br>
              <a:rPr lang="cs-CZ" sz="4000" b="0" dirty="0" smtClean="0"/>
            </a:b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Ing. </a:t>
            </a:r>
            <a:r>
              <a:rPr lang="en-US" dirty="0" err="1" smtClean="0"/>
              <a:t>Vl</a:t>
            </a:r>
            <a:r>
              <a:rPr lang="cs-CZ" dirty="0" err="1" smtClean="0"/>
              <a:t>adimír</a:t>
            </a:r>
            <a:r>
              <a:rPr lang="cs-CZ" dirty="0" smtClean="0"/>
              <a:t> Maršík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0" y="5157192"/>
            <a:ext cx="280831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2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4769750" y="836712"/>
            <a:ext cx="4016700" cy="2685188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 dirty="0">
                <a:latin typeface="Proxima Nova"/>
                <a:ea typeface="Proxima Nova"/>
                <a:cs typeface="Proxima Nova"/>
                <a:sym typeface="Proxima Nova"/>
              </a:rPr>
              <a:t>Další subsystémy</a:t>
            </a:r>
            <a:endParaRPr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538100" y="836712"/>
            <a:ext cx="2130300" cy="2685188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>
                <a:latin typeface="Proxima Nova"/>
                <a:ea typeface="Proxima Nova"/>
                <a:cs typeface="Proxima Nova"/>
                <a:sym typeface="Proxima Nova"/>
              </a:rPr>
              <a:t>Operační dispečink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720483" y="2053724"/>
            <a:ext cx="1765500" cy="117862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 dirty="0">
                <a:latin typeface="Proxima Nova"/>
                <a:ea typeface="Proxima Nova"/>
                <a:cs typeface="Proxima Nova"/>
                <a:sym typeface="Proxima Nova"/>
              </a:rPr>
              <a:t>IZS Operátor DSS</a:t>
            </a:r>
            <a:endParaRPr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818562" y="2750962"/>
            <a:ext cx="1508700" cy="3729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dirty="0">
                <a:latin typeface="Proxima Nova"/>
                <a:ea typeface="Proxima Nova"/>
                <a:cs typeface="Proxima Nova"/>
                <a:sym typeface="Proxima Nova"/>
              </a:rPr>
              <a:t>IZS </a:t>
            </a:r>
            <a:r>
              <a:rPr lang="cs-CZ" dirty="0" err="1">
                <a:latin typeface="Proxima Nova"/>
                <a:ea typeface="Proxima Nova"/>
                <a:cs typeface="Proxima Nova"/>
                <a:sym typeface="Proxima Nova"/>
              </a:rPr>
              <a:t>Admin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06439" y="836712"/>
            <a:ext cx="2130300" cy="2685188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>
                <a:latin typeface="Proxima Nova"/>
                <a:ea typeface="Proxima Nova"/>
                <a:cs typeface="Proxima Nova"/>
                <a:sym typeface="Proxima Nova"/>
              </a:rPr>
              <a:t>Manažerské výstupy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88825" y="1748925"/>
            <a:ext cx="1765500" cy="7761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b="1">
                <a:latin typeface="Proxima Nova"/>
                <a:ea typeface="Proxima Nova"/>
                <a:cs typeface="Proxima Nova"/>
                <a:sym typeface="Proxima Nova"/>
              </a:rPr>
              <a:t>Geoanalytický systém</a:t>
            </a:r>
            <a:br>
              <a:rPr lang="cs-CZ" b="1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cs-CZ" sz="1200">
                <a:latin typeface="Proxima Nova"/>
                <a:ea typeface="Proxima Nova"/>
                <a:cs typeface="Proxima Nova"/>
                <a:sym typeface="Proxima Nova"/>
              </a:rPr>
              <a:t>(GIS pro B.I.)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952175" y="2117750"/>
            <a:ext cx="1765500" cy="7416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600" b="1" dirty="0">
                <a:latin typeface="Proxima Nova"/>
                <a:ea typeface="Proxima Nova"/>
                <a:cs typeface="Proxima Nova"/>
                <a:sym typeface="Proxima Nova"/>
              </a:rPr>
              <a:t>Sledování vozidel</a:t>
            </a: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88825" y="2641701"/>
            <a:ext cx="1765500" cy="7416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 dirty="0" err="1">
                <a:latin typeface="Proxima Nova"/>
                <a:ea typeface="Proxima Nova"/>
                <a:cs typeface="Proxima Nova"/>
                <a:sym typeface="Proxima Nova"/>
              </a:rPr>
              <a:t>Geoanalýzy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cs-CZ" sz="1200" dirty="0"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cs-CZ" sz="1050" dirty="0">
                <a:latin typeface="Proxima Nova"/>
                <a:ea typeface="Proxima Nova"/>
                <a:cs typeface="Proxima Nova"/>
                <a:sym typeface="Proxima Nova"/>
              </a:rPr>
              <a:t>plán plošného pokrytí aj.)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952175" y="1272675"/>
            <a:ext cx="1765500" cy="7761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600" b="1" dirty="0">
                <a:latin typeface="Proxima Nova"/>
                <a:ea typeface="Proxima Nova"/>
                <a:cs typeface="Proxima Nova"/>
                <a:sym typeface="Proxima Nova"/>
              </a:rPr>
              <a:t>GIS pro výjezdová stanoviště</a:t>
            </a:r>
            <a:endParaRPr sz="16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6811851" y="1280071"/>
            <a:ext cx="1765500" cy="7761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600" b="1" dirty="0">
                <a:latin typeface="Proxima Nova"/>
                <a:ea typeface="Proxima Nova"/>
                <a:cs typeface="Proxima Nova"/>
                <a:sym typeface="Proxima Nova"/>
              </a:rPr>
              <a:t>TM Kilometrovník</a:t>
            </a:r>
            <a:endParaRPr sz="16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306450" y="3631250"/>
            <a:ext cx="6245100" cy="17982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>
                <a:latin typeface="Proxima Nova"/>
                <a:ea typeface="Proxima Nova"/>
                <a:cs typeface="Proxima Nova"/>
                <a:sym typeface="Proxima Nova"/>
              </a:rPr>
              <a:t>Zajištění vstupů, výstupů, rozhraní, integrace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88825" y="4052514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Veřejné mapové služby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488825" y="4701141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Služby NIS IZS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1688235" y="4052514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Společná operační situace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1688235" y="4706552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Geoprocessing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2887645" y="4052500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Routing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2887645" y="4706552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Data JSDI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087056" y="4052500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Lokální data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083063" y="4706552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3D data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5274878" y="4052500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GeoREST, SQL, ...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5270885" y="4706552"/>
            <a:ext cx="11307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API, ...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6814112" y="2127273"/>
            <a:ext cx="1765500" cy="7416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600" b="1" dirty="0">
                <a:latin typeface="Proxima Nova"/>
                <a:ea typeface="Proxima Nova"/>
                <a:cs typeface="Proxima Nova"/>
                <a:sym typeface="Proxima Nova"/>
              </a:rPr>
              <a:t>Obecný GIS </a:t>
            </a:r>
            <a:r>
              <a:rPr lang="cs-CZ" sz="1200" dirty="0">
                <a:latin typeface="Proxima Nova"/>
                <a:ea typeface="Proxima Nova"/>
                <a:cs typeface="Proxima Nova"/>
                <a:sym typeface="Proxima Nova"/>
              </a:rPr>
              <a:t>(Terinos)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6656050" y="3631238"/>
            <a:ext cx="2130300" cy="17982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b="1">
                <a:latin typeface="Proxima Nova"/>
                <a:ea typeface="Proxima Nova"/>
                <a:cs typeface="Proxima Nova"/>
                <a:sym typeface="Proxima Nova"/>
              </a:rPr>
              <a:t>Další služby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6838551" y="4052513"/>
            <a:ext cx="17121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Vývoj na zakázku - desktop, web, mobilní aplikace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6838551" y="4706563"/>
            <a:ext cx="1712100" cy="5568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100">
                <a:latin typeface="Proxima Nova"/>
                <a:ea typeface="Proxima Nova"/>
                <a:cs typeface="Proxima Nova"/>
                <a:sym typeface="Proxima Nova"/>
              </a:rPr>
              <a:t>Analýzy, návrhy, studie, konzultace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71;p14"/>
          <p:cNvSpPr txBox="1"/>
          <p:nvPr/>
        </p:nvSpPr>
        <p:spPr>
          <a:xfrm>
            <a:off x="4952175" y="2925772"/>
            <a:ext cx="1765500" cy="536302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1600" b="1" dirty="0" smtClean="0">
                <a:latin typeface="Proxima Nova"/>
                <a:ea typeface="Proxima Nova"/>
                <a:cs typeface="Proxima Nova"/>
                <a:sym typeface="Proxima Nova"/>
              </a:rPr>
              <a:t>Správa POI</a:t>
            </a: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15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955153" cy="5780961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18764" y="243697"/>
            <a:ext cx="8229600" cy="52100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IZS Operátor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6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669267" cy="5815686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18764" y="243697"/>
            <a:ext cx="8229600" cy="59301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IZS </a:t>
            </a:r>
            <a:r>
              <a:rPr lang="cs-CZ" dirty="0" err="1" smtClean="0"/>
              <a:t>Admin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31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GIS pro Dispečink ZZS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8221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Úzká integrace s dispečinkem firem RCS Kladno (</a:t>
            </a:r>
            <a:r>
              <a:rPr lang="cs-CZ" dirty="0" err="1" smtClean="0"/>
              <a:t>DispečerZZS</a:t>
            </a:r>
            <a:r>
              <a:rPr lang="cs-CZ" dirty="0" smtClean="0"/>
              <a:t>) a Per4Mance (SOS)</a:t>
            </a:r>
          </a:p>
          <a:p>
            <a:r>
              <a:rPr lang="cs-CZ" dirty="0" smtClean="0"/>
              <a:t>Úzká integrace na NIS IZS</a:t>
            </a:r>
          </a:p>
          <a:p>
            <a:pPr lvl="1"/>
            <a:r>
              <a:rPr lang="cs-CZ" dirty="0" smtClean="0"/>
              <a:t>Mapové služby (</a:t>
            </a:r>
            <a:r>
              <a:rPr lang="cs-CZ" dirty="0" err="1" smtClean="0"/>
              <a:t>basemap</a:t>
            </a:r>
            <a:r>
              <a:rPr lang="cs-CZ" dirty="0" smtClean="0"/>
              <a:t>, ortofoto, turistika, tábory, ..)</a:t>
            </a:r>
          </a:p>
          <a:p>
            <a:pPr lvl="1"/>
            <a:r>
              <a:rPr lang="cs-CZ" dirty="0" err="1" smtClean="0"/>
              <a:t>Routování</a:t>
            </a:r>
            <a:endParaRPr lang="cs-CZ" dirty="0" smtClean="0"/>
          </a:p>
          <a:p>
            <a:pPr lvl="1"/>
            <a:r>
              <a:rPr lang="cs-CZ" dirty="0" smtClean="0"/>
              <a:t>Vyhledávání (</a:t>
            </a:r>
            <a:r>
              <a:rPr lang="cs-CZ" dirty="0" err="1" smtClean="0"/>
              <a:t>geocoding</a:t>
            </a:r>
            <a:r>
              <a:rPr lang="cs-CZ" dirty="0" smtClean="0"/>
              <a:t> a reverse </a:t>
            </a:r>
            <a:r>
              <a:rPr lang="cs-CZ" dirty="0" err="1" smtClean="0"/>
              <a:t>geocoding</a:t>
            </a:r>
            <a:r>
              <a:rPr lang="cs-CZ" dirty="0" smtClean="0"/>
              <a:t>, vrstvy)</a:t>
            </a:r>
          </a:p>
          <a:p>
            <a:pPr lvl="1"/>
            <a:r>
              <a:rPr lang="cs-CZ" dirty="0" err="1" smtClean="0"/>
              <a:t>SaP</a:t>
            </a:r>
            <a:endParaRPr lang="cs-CZ" dirty="0" smtClean="0"/>
          </a:p>
          <a:p>
            <a:pPr lvl="1"/>
            <a:r>
              <a:rPr lang="cs-CZ" dirty="0" smtClean="0"/>
              <a:t>OSOS</a:t>
            </a:r>
          </a:p>
          <a:p>
            <a:pPr lvl="1"/>
            <a:r>
              <a:rPr lang="cs-CZ" dirty="0" smtClean="0"/>
              <a:t>POI</a:t>
            </a:r>
          </a:p>
          <a:p>
            <a:pPr lvl="2"/>
            <a:r>
              <a:rPr lang="cs-CZ" dirty="0" smtClean="0"/>
              <a:t>AED, přistávací plochy</a:t>
            </a:r>
          </a:p>
          <a:p>
            <a:pPr lvl="2"/>
            <a:r>
              <a:rPr lang="cs-CZ" dirty="0" smtClean="0"/>
              <a:t>Různé další kategorie</a:t>
            </a:r>
          </a:p>
          <a:p>
            <a:r>
              <a:rPr lang="cs-CZ" dirty="0" smtClean="0"/>
              <a:t>Další integrace</a:t>
            </a:r>
          </a:p>
          <a:p>
            <a:pPr lvl="2"/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responder</a:t>
            </a:r>
            <a:endParaRPr lang="cs-CZ" dirty="0" smtClean="0"/>
          </a:p>
          <a:p>
            <a:pPr lvl="2"/>
            <a:r>
              <a:rPr lang="cs-CZ" dirty="0" smtClean="0"/>
              <a:t>Horská služba</a:t>
            </a:r>
          </a:p>
          <a:p>
            <a:pPr lvl="2"/>
            <a:r>
              <a:rPr lang="cs-CZ" dirty="0" smtClean="0"/>
              <a:t>Spolupráce se sousedními státy (Bavorsko - Německo, Rakousko)</a:t>
            </a:r>
            <a:br>
              <a:rPr lang="cs-CZ" dirty="0" smtClean="0"/>
            </a:br>
            <a:r>
              <a:rPr lang="cs-CZ" dirty="0" smtClean="0"/>
              <a:t>„</a:t>
            </a:r>
            <a:r>
              <a:rPr lang="cs-CZ" dirty="0"/>
              <a:t>Společně ke </a:t>
            </a:r>
            <a:r>
              <a:rPr lang="cs-CZ" dirty="0" smtClean="0"/>
              <a:t>zdraví“ – JČK</a:t>
            </a:r>
            <a:br>
              <a:rPr lang="cs-CZ" dirty="0" smtClean="0"/>
            </a:br>
            <a:r>
              <a:rPr lang="cs-CZ" dirty="0" smtClean="0"/>
              <a:t>zobrazení vozidel z Bavorska - KVK (integrace na ZZS Plzeň)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93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Zobrazit místo volajícího</a:t>
            </a:r>
            <a:br>
              <a:rPr lang="cs-CZ" dirty="0" smtClean="0"/>
            </a:br>
            <a:r>
              <a:rPr lang="cs-CZ" dirty="0" smtClean="0"/>
              <a:t>(nejpřesnější je dnes AML)</a:t>
            </a:r>
          </a:p>
          <a:p>
            <a:r>
              <a:rPr lang="cs-CZ" dirty="0" smtClean="0"/>
              <a:t>Lokalizovat místo události (místopisný vyhledávač-</a:t>
            </a:r>
            <a:r>
              <a:rPr lang="cs-CZ" dirty="0" err="1" smtClean="0"/>
              <a:t>helper</a:t>
            </a:r>
            <a:r>
              <a:rPr lang="cs-CZ" dirty="0" smtClean="0"/>
              <a:t>, POI, </a:t>
            </a:r>
            <a:r>
              <a:rPr lang="cs-CZ" dirty="0" err="1" smtClean="0"/>
              <a:t>eCall</a:t>
            </a:r>
            <a:r>
              <a:rPr lang="cs-CZ" dirty="0" smtClean="0"/>
              <a:t>…)</a:t>
            </a:r>
          </a:p>
          <a:p>
            <a:r>
              <a:rPr lang="cs-CZ" dirty="0" smtClean="0"/>
              <a:t>Předávání datovou větou NIS IZS ze 112 případně z jiných dispečinků IZS </a:t>
            </a:r>
          </a:p>
          <a:p>
            <a:r>
              <a:rPr lang="cs-CZ" dirty="0" smtClean="0"/>
              <a:t>Zobrazit událost a posádky k události vyslané</a:t>
            </a:r>
          </a:p>
          <a:p>
            <a:pPr lvl="1"/>
            <a:r>
              <a:rPr lang="cs-CZ" dirty="0" smtClean="0"/>
              <a:t>Vyhledat nejbližší „volné“ posádky k události pomocí </a:t>
            </a:r>
            <a:r>
              <a:rPr lang="cs-CZ" dirty="0" err="1" smtClean="0"/>
              <a:t>routovací</a:t>
            </a:r>
            <a:r>
              <a:rPr lang="cs-CZ" dirty="0" smtClean="0"/>
              <a:t> analýzy</a:t>
            </a:r>
          </a:p>
          <a:p>
            <a:pPr lvl="1"/>
            <a:r>
              <a:rPr lang="cs-CZ" dirty="0" smtClean="0"/>
              <a:t>Zobrazit „navrhovanou“ trasu k události (</a:t>
            </a:r>
            <a:r>
              <a:rPr lang="cs-CZ" dirty="0" err="1" smtClean="0"/>
              <a:t>routovací</a:t>
            </a:r>
            <a:r>
              <a:rPr lang="cs-CZ" dirty="0" smtClean="0"/>
              <a:t> analýza)</a:t>
            </a:r>
          </a:p>
          <a:p>
            <a:r>
              <a:rPr lang="cs-CZ" dirty="0" smtClean="0"/>
              <a:t>Zobrazit informace z okolí události </a:t>
            </a:r>
          </a:p>
          <a:p>
            <a:pPr lvl="1"/>
            <a:r>
              <a:rPr lang="cs-CZ" dirty="0" smtClean="0"/>
              <a:t>AED,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responders</a:t>
            </a:r>
            <a:r>
              <a:rPr lang="cs-CZ" dirty="0" smtClean="0"/>
              <a:t>..</a:t>
            </a:r>
          </a:p>
          <a:p>
            <a:pPr lvl="1"/>
            <a:r>
              <a:rPr lang="cs-CZ" dirty="0" err="1" smtClean="0"/>
              <a:t>SaP</a:t>
            </a:r>
            <a:r>
              <a:rPr lang="cs-CZ" dirty="0" smtClean="0"/>
              <a:t> (posádky z jiných krajů ZZS, Hasiči, PČR)</a:t>
            </a:r>
          </a:p>
          <a:p>
            <a:pPr lvl="1"/>
            <a:r>
              <a:rPr lang="cs-CZ" dirty="0" smtClean="0"/>
              <a:t>Horská záchranka (události, záchranáři)</a:t>
            </a:r>
          </a:p>
          <a:p>
            <a:pPr lvl="1"/>
            <a:r>
              <a:rPr lang="cs-CZ" dirty="0"/>
              <a:t>Posádky </a:t>
            </a:r>
            <a:r>
              <a:rPr lang="cs-CZ" dirty="0" smtClean="0"/>
              <a:t>(součinnosti) z </a:t>
            </a:r>
            <a:r>
              <a:rPr lang="cs-CZ" dirty="0"/>
              <a:t>jiných </a:t>
            </a:r>
            <a:r>
              <a:rPr lang="cs-CZ" dirty="0" smtClean="0"/>
              <a:t>států</a:t>
            </a:r>
          </a:p>
          <a:p>
            <a:pPr lvl="1"/>
            <a:r>
              <a:rPr lang="cs-CZ" dirty="0" smtClean="0"/>
              <a:t>Grafika OSOS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95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Místopisný </a:t>
            </a:r>
            <a:r>
              <a:rPr lang="cs-CZ" dirty="0" smtClean="0"/>
              <a:t>vyhledávač</a:t>
            </a:r>
            <a:br>
              <a:rPr lang="cs-CZ" dirty="0" smtClean="0"/>
            </a:br>
            <a:r>
              <a:rPr lang="cs-CZ" sz="3100" dirty="0" smtClean="0"/>
              <a:t>(poskytuje NIS IZS)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52430"/>
            <a:ext cx="5839640" cy="17242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92954"/>
            <a:ext cx="5763429" cy="15718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92086"/>
            <a:ext cx="5744377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97" y="620688"/>
            <a:ext cx="5753903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Grafika OSOS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45" y="2982865"/>
            <a:ext cx="4048690" cy="3391373"/>
          </a:xfrm>
          <a:prstGeom prst="rect">
            <a:avLst/>
          </a:prstGeom>
        </p:spPr>
      </p:pic>
      <p:pic>
        <p:nvPicPr>
          <p:cNvPr id="1026" name="Picture 2" descr="https://lh6.googleusercontent.com/EG3pJkmUBvmlATfACiwtstG4AtFpZkC16UxwoMr5ND6E0jj0sS27H0dHH6iqtW5m57f9gjXkOLg-03g2OiTxEooZ9dCY3p6_bsZ0hoGeyS9X9nHSK5vLPVc2qkgvMDxhpxanAzN-Nb16GzPXq8Ag4mtbNIxD6RwigZ6WCWoPCf8xMKwIQRro5pZygqI6Ul6Rry3B-7ktnxXtoVbh22qF93pu_kNh1dJOGQp26rGbADSLfQBuOXt4m8h7aM7CoIlg1oU5vYKVYNSEpYQnM2ZW0Kw22Yl9bcma4RQRnI_aHEjwXtF6y1H4hJnT-kz7oueroq64qKhoUBPShQSfjU3PnI77Ycq77uEsSPn6B1F4jmuyRZQ-D5ydv8n8OkcAiwtuzwnFgqDbD5SGYyCdGVDVf9mfWDsddXrqn2Zl1PgtcO3od5gIiNI2BHgy-_5PLlgB8H2AmZuZEnvcd3UDfpEivkLuNPOALwdRs3_i2X7fSzshjt_msf_BlDuijqhvPDOzFUfGpdLNqJvWQGAVqD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3" y="1417638"/>
            <a:ext cx="4353578" cy="31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Mapové podklady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Podkladová mapa HZS, </a:t>
            </a:r>
            <a:r>
              <a:rPr lang="cs-CZ" dirty="0"/>
              <a:t>ortofoto, </a:t>
            </a:r>
            <a:r>
              <a:rPr lang="cs-CZ" dirty="0" smtClean="0"/>
              <a:t>turistika, </a:t>
            </a:r>
            <a:r>
              <a:rPr lang="cs-CZ" dirty="0"/>
              <a:t>tábory, </a:t>
            </a:r>
            <a:r>
              <a:rPr lang="cs-CZ" dirty="0" smtClean="0"/>
              <a:t>..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Podkladové mapy CEDA (ZZS SČK)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Routovací</a:t>
            </a:r>
            <a:r>
              <a:rPr lang="cs-CZ" dirty="0" smtClean="0"/>
              <a:t> analýza – CEDA </a:t>
            </a:r>
            <a:r>
              <a:rPr lang="cs-CZ" dirty="0" err="1" smtClean="0"/>
              <a:t>StreetNet</a:t>
            </a:r>
            <a:endParaRPr lang="cs-CZ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3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Podkladové mapy</a:t>
            </a:r>
          </a:p>
          <a:p>
            <a:pPr lvl="1"/>
            <a:r>
              <a:rPr lang="cs-CZ" dirty="0" smtClean="0"/>
              <a:t>NIS IZS</a:t>
            </a:r>
          </a:p>
          <a:p>
            <a:pPr lvl="1"/>
            <a:r>
              <a:rPr lang="cs-CZ" dirty="0" smtClean="0"/>
              <a:t>Lokální (distribuce od HZS – zpřístupněny v lokální sítí pomocí „GWC“)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7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836712"/>
            <a:ext cx="6682717" cy="424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</a:t>
            </a:fld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634" y="402653"/>
            <a:ext cx="3057205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dirty="0" smtClean="0"/>
              <a:t>NAKIT (Česká pošta OZ ICT)</a:t>
            </a:r>
          </a:p>
        </p:txBody>
      </p:sp>
      <p:cxnSp>
        <p:nvCxnSpPr>
          <p:cNvPr id="9" name="Přímá spojovací šipka 6"/>
          <p:cNvCxnSpPr/>
          <p:nvPr/>
        </p:nvCxnSpPr>
        <p:spPr bwMode="auto">
          <a:xfrm>
            <a:off x="971600" y="880843"/>
            <a:ext cx="1800200" cy="118000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šipka 6"/>
          <p:cNvCxnSpPr/>
          <p:nvPr/>
        </p:nvCxnSpPr>
        <p:spPr bwMode="auto">
          <a:xfrm flipV="1">
            <a:off x="899592" y="4221088"/>
            <a:ext cx="1296144" cy="108150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74635" y="5302592"/>
            <a:ext cx="2913189" cy="6155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    </a:t>
            </a:r>
            <a:r>
              <a:rPr lang="en-US" sz="1800" dirty="0" smtClean="0"/>
              <a:t>RCS </a:t>
            </a:r>
            <a:r>
              <a:rPr lang="en-US" sz="1800" dirty="0"/>
              <a:t>Kladno</a:t>
            </a:r>
          </a:p>
          <a:p>
            <a:pPr lvl="1"/>
            <a:r>
              <a:rPr lang="en-US" sz="1600" dirty="0" smtClean="0"/>
              <a:t>TMAPY</a:t>
            </a:r>
            <a:r>
              <a:rPr lang="cs-CZ" sz="1600" dirty="0" smtClean="0"/>
              <a:t>,</a:t>
            </a:r>
            <a:r>
              <a:rPr lang="en-US" sz="1600" dirty="0" smtClean="0"/>
              <a:t>GINA</a:t>
            </a:r>
            <a:r>
              <a:rPr lang="cs-CZ" sz="1600" dirty="0" smtClean="0"/>
              <a:t>,</a:t>
            </a:r>
            <a:r>
              <a:rPr lang="en-US" sz="1600" dirty="0" smtClean="0"/>
              <a:t>Point </a:t>
            </a:r>
            <a:r>
              <a:rPr lang="en-US" sz="1600" dirty="0"/>
              <a:t>X</a:t>
            </a: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7556430" y="-12845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IS IZS</a:t>
            </a:r>
            <a:endParaRPr lang="cs-CZ" sz="3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31840" y="5302592"/>
            <a:ext cx="3744416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lvl="1"/>
            <a:r>
              <a:rPr lang="cs-CZ" dirty="0" smtClean="0"/>
              <a:t>P4M, </a:t>
            </a:r>
            <a:r>
              <a:rPr lang="en-US" dirty="0" smtClean="0"/>
              <a:t>RCS Kladno</a:t>
            </a:r>
            <a:r>
              <a:rPr lang="cs-CZ" dirty="0" smtClean="0"/>
              <a:t>, </a:t>
            </a:r>
            <a:r>
              <a:rPr lang="cs-CZ" dirty="0" err="1" smtClean="0"/>
              <a:t>Vitsol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 YS, </a:t>
            </a:r>
            <a:r>
              <a:rPr lang="cs-CZ" dirty="0" err="1"/>
              <a:t>Autocont</a:t>
            </a:r>
            <a:r>
              <a:rPr lang="cs-CZ" dirty="0"/>
              <a:t>, </a:t>
            </a:r>
          </a:p>
          <a:p>
            <a:pPr lvl="1"/>
            <a:r>
              <a:rPr lang="cs-CZ" dirty="0" smtClean="0"/>
              <a:t>Radium,</a:t>
            </a:r>
            <a:r>
              <a:rPr lang="en-US" dirty="0" smtClean="0"/>
              <a:t>TMAPY</a:t>
            </a:r>
            <a:r>
              <a:rPr lang="cs-CZ" dirty="0" smtClean="0"/>
              <a:t>, </a:t>
            </a:r>
            <a:r>
              <a:rPr lang="cs-CZ" dirty="0" err="1" smtClean="0"/>
              <a:t>Koběrský</a:t>
            </a:r>
            <a:r>
              <a:rPr lang="cs-CZ" dirty="0" smtClean="0"/>
              <a:t>, EMD, </a:t>
            </a:r>
            <a:r>
              <a:rPr lang="en-US" dirty="0" smtClean="0"/>
              <a:t>GINA</a:t>
            </a:r>
            <a:r>
              <a:rPr lang="cs-CZ" dirty="0" smtClean="0"/>
              <a:t>, </a:t>
            </a:r>
            <a:r>
              <a:rPr lang="en-US" dirty="0" smtClean="0"/>
              <a:t>Point X</a:t>
            </a:r>
            <a:r>
              <a:rPr lang="cs-CZ" dirty="0" smtClean="0"/>
              <a:t>, RETIA, KOMCENTRA…</a:t>
            </a:r>
          </a:p>
        </p:txBody>
      </p:sp>
      <p:cxnSp>
        <p:nvCxnSpPr>
          <p:cNvPr id="12" name="Přímá spojovací šipka 6"/>
          <p:cNvCxnSpPr/>
          <p:nvPr/>
        </p:nvCxnSpPr>
        <p:spPr bwMode="auto">
          <a:xfrm flipV="1">
            <a:off x="5724128" y="4941168"/>
            <a:ext cx="0" cy="3614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6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20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644"/>
            <a:ext cx="9171288" cy="57407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042881"/>
            <a:ext cx="9153199" cy="57704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43763"/>
            <a:ext cx="9109297" cy="57255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887917"/>
            <a:ext cx="8999507" cy="56374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875805"/>
            <a:ext cx="9289032" cy="54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21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" y="844000"/>
            <a:ext cx="9114865" cy="57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22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9" y="749368"/>
            <a:ext cx="9130478" cy="57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23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0" y="363569"/>
            <a:ext cx="9033315" cy="60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6" y="747338"/>
            <a:ext cx="8649907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integrace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26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2553056" cy="31722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280" y="3103338"/>
            <a:ext cx="3838714" cy="35718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06" y="1700808"/>
            <a:ext cx="3181794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/>
        </p:nvSpPr>
        <p:spPr>
          <a:xfrm>
            <a:off x="403082" y="764704"/>
            <a:ext cx="8417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cs-CZ" sz="4400" b="1" dirty="0">
                <a:latin typeface="+mj-lt"/>
                <a:ea typeface="+mj-ea"/>
                <a:cs typeface="+mj-cs"/>
                <a:sym typeface="Proxima Nova"/>
              </a:rPr>
              <a:t>GIS pro výjezdová stanoviště</a:t>
            </a:r>
            <a:endParaRPr sz="4400" b="1" dirty="0">
              <a:latin typeface="+mj-lt"/>
              <a:ea typeface="+mj-ea"/>
              <a:cs typeface="+mj-cs"/>
              <a:sym typeface="Proxima Nova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040" y="2821598"/>
            <a:ext cx="3973252" cy="2777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28" name="Google Shape;128;p18"/>
          <p:cNvSpPr txBox="1"/>
          <p:nvPr/>
        </p:nvSpPr>
        <p:spPr>
          <a:xfrm>
            <a:off x="401519" y="1808480"/>
            <a:ext cx="62760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„prodloužená ruka“ operačního dispečinku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rychlé informování posádek vozidel na výjezdových stanovištích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subsystém IS operačního řízení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webový mapový klient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</a:t>
            </a: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aktuálních případů podle jednotlivých </a:t>
            </a:r>
            <a:b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výjezdových stanic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podrobné informace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nejrychlejší trasa ze stanoviště k případu, </a:t>
            </a:r>
            <a:b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předpokládaný čas dojezdu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aktuální dopravní a meteorologická </a:t>
            </a:r>
            <a:r>
              <a:rPr lang="cs-CZ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situace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63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ukázka</a:t>
            </a:r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0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/>
        </p:nvSpPr>
        <p:spPr>
          <a:xfrm>
            <a:off x="419453" y="404664"/>
            <a:ext cx="83838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cs-CZ" sz="4400" b="1" dirty="0">
                <a:latin typeface="+mj-lt"/>
                <a:ea typeface="+mj-ea"/>
                <a:cs typeface="+mj-cs"/>
                <a:sym typeface="Proxima Nova"/>
              </a:rPr>
              <a:t>Sledování vozidel</a:t>
            </a:r>
            <a:endParaRPr sz="4400" b="1" dirty="0">
              <a:latin typeface="+mj-lt"/>
              <a:ea typeface="+mj-ea"/>
              <a:cs typeface="+mj-cs"/>
              <a:sym typeface="Proxima Nova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211" y="1511135"/>
            <a:ext cx="4011706" cy="22546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1202" y="3931808"/>
            <a:ext cx="2311960" cy="1798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0271" y="3931808"/>
            <a:ext cx="2982646" cy="1798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8" name="Google Shape;138;p19"/>
          <p:cNvSpPr txBox="1"/>
          <p:nvPr/>
        </p:nvSpPr>
        <p:spPr>
          <a:xfrm>
            <a:off x="401519" y="1884680"/>
            <a:ext cx="363272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92100">
              <a:buClr>
                <a:srgbClr val="000000"/>
              </a:buClr>
              <a:buSzPts val="1700"/>
              <a:buFont typeface="Arial"/>
              <a:buChar char="•"/>
            </a:pP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 IS operačního řízení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Font typeface="Arial"/>
              <a:buChar char="•"/>
            </a:pP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nástroje pro přehled polohy </a:t>
            </a:r>
            <a:b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stavu vozidel, resp. výjezdových </a:t>
            </a:r>
            <a:b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skupin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Font typeface="Arial"/>
              <a:buChar char="•"/>
            </a:pP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přehled samotných jízd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Font typeface="Arial"/>
              <a:buChar char="•"/>
            </a:pP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generování reportů na základě </a:t>
            </a:r>
            <a:b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definovaných parametrů </a:t>
            </a:r>
            <a:endParaRPr sz="17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965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</a:t>
            </a:fld>
            <a:endParaRPr lang="cs-CZ"/>
          </a:p>
        </p:txBody>
      </p:sp>
      <p:sp>
        <p:nvSpPr>
          <p:cNvPr id="3" name="Nadpis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NIS IZS</a:t>
            </a:r>
            <a:endParaRPr lang="cs-CZ" dirty="0"/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Zajišťuje komunikaci mezi OŘ navzájem a NSPTV (datové věty)</a:t>
            </a:r>
          </a:p>
          <a:p>
            <a:r>
              <a:rPr lang="cs-CZ" dirty="0" smtClean="0"/>
              <a:t>Služby GIS</a:t>
            </a:r>
          </a:p>
          <a:p>
            <a:r>
              <a:rPr lang="cs-CZ" dirty="0" smtClean="0"/>
              <a:t>Služby pro sdílení společné operační situace</a:t>
            </a:r>
          </a:p>
        </p:txBody>
      </p:sp>
    </p:spTree>
    <p:extLst>
      <p:ext uri="{BB962C8B-B14F-4D97-AF65-F5344CB8AC3E}">
        <p14:creationId xmlns:p14="http://schemas.microsoft.com/office/powerpoint/2010/main" val="29191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/>
        </p:nvSpPr>
        <p:spPr>
          <a:xfrm>
            <a:off x="436595" y="257335"/>
            <a:ext cx="828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cs-CZ" sz="3600" b="1" dirty="0" err="1">
                <a:latin typeface="+mj-lt"/>
                <a:ea typeface="+mj-ea"/>
                <a:cs typeface="+mj-cs"/>
                <a:sym typeface="Proxima Nova"/>
              </a:rPr>
              <a:t>Geoanalytický</a:t>
            </a:r>
            <a:r>
              <a:rPr lang="cs-CZ" sz="3600" b="1" dirty="0">
                <a:latin typeface="+mj-lt"/>
                <a:ea typeface="+mj-ea"/>
                <a:cs typeface="+mj-cs"/>
                <a:sym typeface="Proxima Nova"/>
              </a:rPr>
              <a:t> systém </a:t>
            </a:r>
            <a:endParaRPr lang="cs-CZ" sz="3600" b="1" dirty="0" smtClean="0">
              <a:latin typeface="+mj-lt"/>
              <a:ea typeface="+mj-ea"/>
              <a:cs typeface="+mj-cs"/>
              <a:sym typeface="Proxima Nova"/>
            </a:endParaRPr>
          </a:p>
          <a:p>
            <a:r>
              <a:rPr lang="cs-CZ" sz="2400" b="1" dirty="0" smtClean="0">
                <a:latin typeface="+mj-lt"/>
                <a:ea typeface="+mj-ea"/>
                <a:cs typeface="+mj-cs"/>
                <a:sym typeface="Proxima Nova"/>
              </a:rPr>
              <a:t>GIS </a:t>
            </a:r>
            <a:r>
              <a:rPr lang="cs-CZ" sz="2400" b="1" dirty="0">
                <a:latin typeface="+mj-lt"/>
                <a:ea typeface="+mj-ea"/>
                <a:cs typeface="+mj-cs"/>
                <a:sym typeface="Proxima Nova"/>
              </a:rPr>
              <a:t>pro business </a:t>
            </a:r>
            <a:r>
              <a:rPr lang="cs-CZ" sz="2400" b="1" dirty="0" err="1">
                <a:latin typeface="+mj-lt"/>
                <a:ea typeface="+mj-ea"/>
                <a:cs typeface="+mj-cs"/>
                <a:sym typeface="Proxima Nova"/>
              </a:rPr>
              <a:t>intelligence</a:t>
            </a:r>
            <a:endParaRPr sz="2400" b="1" dirty="0">
              <a:latin typeface="+mj-lt"/>
              <a:ea typeface="+mj-ea"/>
              <a:cs typeface="+mj-cs"/>
              <a:sym typeface="Proxima Nova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401519" y="1506923"/>
            <a:ext cx="53256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dynamický </a:t>
            </a:r>
            <a:r>
              <a:rPr lang="cs-CZ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geoanalytický</a:t>
            </a: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systém</a:t>
            </a:r>
            <a:r>
              <a:rPr lang="cs-CZ" sz="1600" dirty="0"/>
              <a:t> - data z operačních databází (výjezdy, el. karta pacienta, …), </a:t>
            </a:r>
            <a:r>
              <a:rPr lang="cs-CZ" sz="1600" dirty="0" err="1"/>
              <a:t>ekonomicko.provozní</a:t>
            </a:r>
            <a:r>
              <a:rPr lang="cs-CZ" sz="1600" dirty="0"/>
              <a:t> informace aj.</a:t>
            </a:r>
            <a:endParaRPr sz="1600"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body, clustery, </a:t>
            </a:r>
            <a:r>
              <a:rPr lang="cs-CZ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heatmapa</a:t>
            </a: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kartogramy, kartodiagramy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interaktivní mapy a dynamické grafy, časové řady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rychlá </a:t>
            </a: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územní agregace dat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mapa, administrativní oblasti, vlastní oblasti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podpora dat ve formátu CSV, JSON, </a:t>
            </a:r>
            <a:r>
              <a:rPr lang="cs-CZ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GeoJSON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filtry a vyhledávání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přizpůsobení práci na mobilních zařízeních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uživatelem definovatelný prostorový filtr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/>
              <a:t>h</a:t>
            </a: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odnoty v mapě i ve formuláři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tisk, export výstupů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import/export konfigurace mapy</a:t>
            </a:r>
            <a:endParaRPr dirty="0"/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vysoká bezpečnost dat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uživatelská konfigurace map</a:t>
            </a:r>
            <a:endParaRPr dirty="0"/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1" y="1899289"/>
            <a:ext cx="2436396" cy="123872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2" y="3216884"/>
            <a:ext cx="2436395" cy="122053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01" y="4507711"/>
            <a:ext cx="2436394" cy="1289276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3933" y="4510955"/>
            <a:ext cx="2436394" cy="1294334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16" descr="https://www.tmapy.com/wp-content/uploads/2018/09/2018-09-13_16h58_17_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5070" y="3559366"/>
            <a:ext cx="1495257" cy="881299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765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31</a:t>
            </a:fld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ukázka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146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95881"/>
            <a:ext cx="7128792" cy="46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467544" y="404664"/>
            <a:ext cx="561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cs-CZ" sz="3600" b="1" dirty="0">
                <a:latin typeface="+mj-lt"/>
                <a:ea typeface="+mj-ea"/>
                <a:cs typeface="+mj-cs"/>
                <a:sym typeface="Proxima Nova"/>
              </a:rPr>
              <a:t>Geografické analýzy</a:t>
            </a:r>
            <a:endParaRPr sz="3600" b="1" dirty="0">
              <a:latin typeface="+mj-lt"/>
              <a:ea typeface="+mj-ea"/>
              <a:cs typeface="+mj-cs"/>
              <a:sym typeface="Proxima Nova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401519" y="1884681"/>
            <a:ext cx="501451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geografické analýzy dat ZZS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plán plošného pokrytí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aktuální stav pokrytí území kraje ze základen ZZS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pokrytí se započtením plánovaných základen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návrh umístění nové základny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multikriteriální síťová analýza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možnost započtení omezení v síti komuikací</a:t>
            </a:r>
            <a:endParaRPr sz="1700"/>
          </a:p>
          <a:p>
            <a:pPr marL="285750" indent="-292100">
              <a:buClr>
                <a:srgbClr val="000000"/>
              </a:buClr>
              <a:buSzPts val="1700"/>
              <a:buChar char="•"/>
            </a:pPr>
            <a:r>
              <a:rPr lang="cs-CZ" sz="1700">
                <a:solidFill>
                  <a:srgbClr val="000000"/>
                </a:solidFill>
              </a:rPr>
              <a:t>prezentace a využití výstupů – PDF, GIS data</a:t>
            </a:r>
            <a:endParaRPr sz="1700"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5425" y="1148976"/>
            <a:ext cx="2374525" cy="3312375"/>
          </a:xfrm>
          <a:prstGeom prst="rect">
            <a:avLst/>
          </a:prstGeom>
          <a:noFill/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200" y="4221088"/>
            <a:ext cx="2604502" cy="22472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90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Správa a import POI (ZZS)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r>
              <a:rPr lang="cs-CZ" smtClean="0"/>
              <a:t>Prostředky pro editaci POI a následnou validaci správcem (zplatnění)</a:t>
            </a:r>
          </a:p>
          <a:p>
            <a:r>
              <a:rPr lang="cs-CZ" smtClean="0"/>
              <a:t>Nástroj pro dávkový import POI, např. sloupy veřejného osvětlení apod.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1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35</a:t>
            </a:fld>
            <a:endParaRPr lang="cs-CZ" dirty="0"/>
          </a:p>
        </p:txBody>
      </p:sp>
      <p:pic>
        <p:nvPicPr>
          <p:cNvPr id="1026" name="Picture 2" descr="https://lh5.googleusercontent.com/Ptnm4ahX-HQUtiMpJCw2cy5I80AdafyjD3u53OlsaebaNRNRcR92UB8xxe6hz65s_Wrgqu8ACg4A9z85-7lIeWi8ZN_LbFjlPQZPnmDLN-kH1AJLjJR6UpAON9fVBlfuXbB7GJ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80116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36</a:t>
            </a:fld>
            <a:endParaRPr lang="cs-CZ" dirty="0"/>
          </a:p>
        </p:txBody>
      </p:sp>
      <p:pic>
        <p:nvPicPr>
          <p:cNvPr id="7174" name="Picture 6" descr="POI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5" y="868339"/>
            <a:ext cx="4594125" cy="37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I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09" y="1931613"/>
            <a:ext cx="3368169" cy="41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37</a:t>
            </a:fld>
            <a:endParaRPr lang="cs-CZ" dirty="0"/>
          </a:p>
        </p:txBody>
      </p:sp>
      <p:pic>
        <p:nvPicPr>
          <p:cNvPr id="5" name="Picture 2" descr="POI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8"/>
          <a:stretch/>
        </p:blipFill>
        <p:spPr bwMode="auto">
          <a:xfrm>
            <a:off x="791977" y="1703256"/>
            <a:ext cx="5913907" cy="44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OI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5"/>
          <a:stretch/>
        </p:blipFill>
        <p:spPr bwMode="auto">
          <a:xfrm>
            <a:off x="913913" y="929308"/>
            <a:ext cx="4515091" cy="7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35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Integrace dispečinku HZS na dispečinky distribučních sítí ČEZ a EON (PRE)</a:t>
            </a:r>
          </a:p>
          <a:p>
            <a:r>
              <a:rPr lang="cs-CZ" dirty="0" smtClean="0"/>
              <a:t>Funkčnost GIS:</a:t>
            </a:r>
          </a:p>
          <a:p>
            <a:pPr lvl="1"/>
            <a:r>
              <a:rPr lang="cs-CZ" dirty="0" smtClean="0"/>
              <a:t>Vizualizace </a:t>
            </a:r>
            <a:r>
              <a:rPr lang="cs-CZ" dirty="0"/>
              <a:t>doby trvání výpadku </a:t>
            </a:r>
            <a:r>
              <a:rPr lang="cs-CZ" dirty="0" smtClean="0"/>
              <a:t>a </a:t>
            </a:r>
            <a:r>
              <a:rPr lang="cs-CZ" dirty="0"/>
              <a:t>odhadu doby </a:t>
            </a:r>
            <a:r>
              <a:rPr lang="cs-CZ" dirty="0" smtClean="0"/>
              <a:t>obnovy</a:t>
            </a:r>
            <a:endParaRPr lang="cs-CZ" dirty="0"/>
          </a:p>
          <a:p>
            <a:pPr lvl="1"/>
            <a:r>
              <a:rPr lang="cs-CZ" dirty="0" smtClean="0"/>
              <a:t>Trend </a:t>
            </a:r>
            <a:r>
              <a:rPr lang="cs-CZ" dirty="0"/>
              <a:t>vývoje počtu odběratelů s </a:t>
            </a:r>
            <a:r>
              <a:rPr lang="cs-CZ" dirty="0" smtClean="0"/>
              <a:t>výpadkem</a:t>
            </a:r>
            <a:endParaRPr lang="cs-CZ" dirty="0"/>
          </a:p>
          <a:p>
            <a:pPr lvl="1"/>
            <a:r>
              <a:rPr lang="cs-CZ" dirty="0" smtClean="0"/>
              <a:t>Vizualizace </a:t>
            </a:r>
            <a:r>
              <a:rPr lang="cs-CZ" dirty="0"/>
              <a:t>podílu odběratelů s </a:t>
            </a:r>
            <a:r>
              <a:rPr lang="cs-CZ" dirty="0" smtClean="0"/>
              <a:t>výpadkem</a:t>
            </a:r>
            <a:endParaRPr lang="cs-CZ" dirty="0"/>
          </a:p>
          <a:p>
            <a:pPr lvl="1"/>
            <a:r>
              <a:rPr lang="cs-CZ" dirty="0" smtClean="0"/>
              <a:t>Zobrazení </a:t>
            </a:r>
            <a:r>
              <a:rPr lang="cs-CZ" dirty="0"/>
              <a:t>"intenzitu" poruch v </a:t>
            </a:r>
            <a:r>
              <a:rPr lang="cs-CZ" dirty="0" smtClean="0"/>
              <a:t>území formou „</a:t>
            </a:r>
            <a:r>
              <a:rPr lang="cs-CZ" dirty="0" err="1" smtClean="0"/>
              <a:t>heat</a:t>
            </a:r>
            <a:r>
              <a:rPr lang="cs-CZ" dirty="0" smtClean="0"/>
              <a:t> map“</a:t>
            </a:r>
            <a:endParaRPr lang="cs-CZ" dirty="0"/>
          </a:p>
          <a:p>
            <a:pPr lvl="1"/>
            <a:r>
              <a:rPr lang="cs-CZ" dirty="0" smtClean="0"/>
              <a:t>zobrazení </a:t>
            </a:r>
            <a:r>
              <a:rPr lang="cs-CZ" dirty="0"/>
              <a:t>historie (vývoj situace) </a:t>
            </a:r>
            <a:r>
              <a:rPr lang="cs-CZ" dirty="0" smtClean="0"/>
              <a:t>časovým </a:t>
            </a:r>
            <a:r>
              <a:rPr lang="cs-CZ" dirty="0"/>
              <a:t>posuvníkem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38</a:t>
            </a:fld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35496" y="5486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Poruchy distribučních </a:t>
            </a:r>
            <a:r>
              <a:rPr lang="cs-CZ" dirty="0" smtClean="0"/>
              <a:t>sítí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8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39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11" y="565549"/>
            <a:ext cx="9182811" cy="59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4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199831" cy="4747671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>
          <a:xfrm>
            <a:off x="164627" y="3976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/>
              <a:t>Architektura </a:t>
            </a:r>
            <a:r>
              <a:rPr lang="en-US" sz="3600" dirty="0" smtClean="0"/>
              <a:t>NIS IZS</a:t>
            </a:r>
            <a:r>
              <a:rPr lang="cs-CZ" sz="3600" dirty="0" smtClean="0"/>
              <a:t> - GIS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323528" y="56316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Vysoká dostupnost </a:t>
            </a:r>
            <a:r>
              <a:rPr lang="cs-CZ" b="1" dirty="0" smtClean="0"/>
              <a:t>GIS </a:t>
            </a:r>
            <a:r>
              <a:rPr lang="cs-CZ" b="1" dirty="0"/>
              <a:t>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Load</a:t>
            </a:r>
            <a:r>
              <a:rPr lang="cs-CZ" dirty="0" smtClean="0"/>
              <a:t> </a:t>
            </a:r>
            <a:r>
              <a:rPr lang="cs-CZ" dirty="0" err="1"/>
              <a:t>Balancing</a:t>
            </a:r>
            <a:r>
              <a:rPr lang="cs-CZ" dirty="0"/>
              <a:t>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Ostrovní režim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1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40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561" y="-86216"/>
            <a:ext cx="11079121" cy="70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0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CIM - </a:t>
            </a:r>
            <a:r>
              <a:rPr lang="cs-CZ" sz="3200" dirty="0" err="1"/>
              <a:t>Cartographic</a:t>
            </a:r>
            <a:r>
              <a:rPr lang="cs-CZ" sz="3200" dirty="0"/>
              <a:t> </a:t>
            </a:r>
            <a:r>
              <a:rPr lang="cs-CZ" sz="3200" dirty="0" err="1"/>
              <a:t>Information</a:t>
            </a:r>
            <a:r>
              <a:rPr lang="cs-CZ" sz="3200" dirty="0"/>
              <a:t> Model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Aplikace „Poruchy distribučních sítí“ využívá CIM symboly pro bodové mapové </a:t>
            </a:r>
            <a:r>
              <a:rPr lang="cs-CZ" dirty="0" smtClean="0"/>
              <a:t>značky (specifikace firmy </a:t>
            </a:r>
            <a:r>
              <a:rPr lang="cs-CZ" dirty="0" err="1" smtClean="0"/>
              <a:t>Esri</a:t>
            </a:r>
            <a:r>
              <a:rPr lang="cs-CZ" dirty="0" smtClean="0"/>
              <a:t>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CIM: </a:t>
            </a:r>
            <a:r>
              <a:rPr lang="en-US" dirty="0" smtClean="0"/>
              <a:t>map </a:t>
            </a:r>
            <a:r>
              <a:rPr lang="en-US" dirty="0"/>
              <a:t>content specification used to persist and transfer cartographic descriptions of GIS datasets</a:t>
            </a:r>
            <a:endParaRPr lang="cs-CZ" dirty="0" smtClean="0">
              <a:hlinkClick r:id="rId3"/>
            </a:endParaRPr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github.com/Esri/cim-spec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blog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90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5</a:t>
            </a:fld>
            <a:endParaRPr lang="cs-CZ"/>
          </a:p>
        </p:txBody>
      </p:sp>
      <p:sp>
        <p:nvSpPr>
          <p:cNvPr id="3" name="Nadpis 2"/>
          <p:cNvSpPr txBox="1">
            <a:spLocks/>
          </p:cNvSpPr>
          <p:nvPr/>
        </p:nvSpPr>
        <p:spPr>
          <a:xfrm>
            <a:off x="164627" y="3976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err="1" smtClean="0"/>
              <a:t>Geodatabáze</a:t>
            </a:r>
            <a:r>
              <a:rPr lang="cs-CZ" sz="3600" dirty="0" smtClean="0"/>
              <a:t> </a:t>
            </a:r>
            <a:r>
              <a:rPr lang="en-US" sz="3600" dirty="0" smtClean="0"/>
              <a:t>NIS IZS</a:t>
            </a:r>
            <a:endParaRPr lang="cs-CZ" sz="3600" dirty="0"/>
          </a:p>
        </p:txBody>
      </p:sp>
      <p:sp>
        <p:nvSpPr>
          <p:cNvPr id="4" name="Obdélník 3"/>
          <p:cNvSpPr/>
          <p:nvPr/>
        </p:nvSpPr>
        <p:spPr>
          <a:xfrm>
            <a:off x="1547664" y="1091968"/>
            <a:ext cx="532975" cy="42888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235723" y="1091968"/>
            <a:ext cx="988552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smtClean="0"/>
              <a:t>RUIAN</a:t>
            </a:r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235722" y="1617466"/>
            <a:ext cx="1001795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smtClean="0"/>
              <a:t>JSDI</a:t>
            </a:r>
            <a:endParaRPr lang="en-US" dirty="0"/>
          </a:p>
        </p:txBody>
      </p:sp>
      <p:sp>
        <p:nvSpPr>
          <p:cNvPr id="7" name="Zaoblený obdélník 6"/>
          <p:cNvSpPr/>
          <p:nvPr/>
        </p:nvSpPr>
        <p:spPr>
          <a:xfrm>
            <a:off x="2404027" y="2601888"/>
            <a:ext cx="1490498" cy="817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ETL</a:t>
            </a:r>
            <a:r>
              <a:rPr lang="cs-CZ" dirty="0" smtClean="0"/>
              <a:t>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sz="1400" dirty="0" err="1" smtClean="0"/>
              <a:t>Geoprocessing</a:t>
            </a:r>
            <a:endParaRPr lang="en-US" sz="1400" dirty="0"/>
          </a:p>
        </p:txBody>
      </p:sp>
      <p:sp>
        <p:nvSpPr>
          <p:cNvPr id="8" name="Obdélník 7"/>
          <p:cNvSpPr/>
          <p:nvPr/>
        </p:nvSpPr>
        <p:spPr>
          <a:xfrm>
            <a:off x="235723" y="3884688"/>
            <a:ext cx="990644" cy="629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dirty="0" smtClean="0"/>
              <a:t>Složkový GIS ZZS</a:t>
            </a:r>
            <a:endParaRPr lang="en-US" sz="1400" dirty="0"/>
          </a:p>
        </p:txBody>
      </p:sp>
      <p:sp>
        <p:nvSpPr>
          <p:cNvPr id="9" name="Obdélník 8"/>
          <p:cNvSpPr/>
          <p:nvPr/>
        </p:nvSpPr>
        <p:spPr>
          <a:xfrm>
            <a:off x="235722" y="2144688"/>
            <a:ext cx="988553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/>
              <a:t>ČHMÚ</a:t>
            </a:r>
            <a:endParaRPr lang="en-US" dirty="0"/>
          </a:p>
        </p:txBody>
      </p:sp>
      <p:sp>
        <p:nvSpPr>
          <p:cNvPr id="10" name="Obdélník 9"/>
          <p:cNvSpPr/>
          <p:nvPr/>
        </p:nvSpPr>
        <p:spPr>
          <a:xfrm>
            <a:off x="235723" y="4655120"/>
            <a:ext cx="990643" cy="7257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dirty="0" smtClean="0"/>
              <a:t>Složkový GIS PČR</a:t>
            </a:r>
            <a:endParaRPr lang="en-US" sz="1400" dirty="0"/>
          </a:p>
        </p:txBody>
      </p:sp>
      <p:sp>
        <p:nvSpPr>
          <p:cNvPr id="11" name="Obdélník 10"/>
          <p:cNvSpPr/>
          <p:nvPr/>
        </p:nvSpPr>
        <p:spPr>
          <a:xfrm>
            <a:off x="235723" y="2769348"/>
            <a:ext cx="1003898" cy="977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 smtClean="0">
                <a:solidFill>
                  <a:schemeClr val="dk1"/>
                </a:solidFill>
              </a:rPr>
              <a:t>GIS </a:t>
            </a:r>
            <a:r>
              <a:rPr lang="cs-CZ" sz="1400" dirty="0">
                <a:solidFill>
                  <a:schemeClr val="dk1"/>
                </a:solidFill>
              </a:rPr>
              <a:t>HZS</a:t>
            </a:r>
            <a:endParaRPr lang="en-US" sz="1400" dirty="0">
              <a:solidFill>
                <a:schemeClr val="dk1"/>
              </a:solidFill>
            </a:endParaRPr>
          </a:p>
        </p:txBody>
      </p:sp>
      <p:cxnSp>
        <p:nvCxnSpPr>
          <p:cNvPr id="12" name="Přímá spojnice se šipkou 11"/>
          <p:cNvCxnSpPr>
            <a:stCxn id="5" idx="3"/>
          </p:cNvCxnSpPr>
          <p:nvPr/>
        </p:nvCxnSpPr>
        <p:spPr>
          <a:xfrm>
            <a:off x="1224275" y="1320568"/>
            <a:ext cx="323389" cy="3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6" idx="3"/>
          </p:cNvCxnSpPr>
          <p:nvPr/>
        </p:nvCxnSpPr>
        <p:spPr>
          <a:xfrm flipV="1">
            <a:off x="1237517" y="1839888"/>
            <a:ext cx="309721" cy="617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1237518" y="3327153"/>
            <a:ext cx="3097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1237518" y="4212978"/>
            <a:ext cx="3097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1237518" y="5051178"/>
            <a:ext cx="3097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1242438" y="2373288"/>
            <a:ext cx="3097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Vývojový diagram: magnetický disk 17"/>
          <p:cNvSpPr/>
          <p:nvPr/>
        </p:nvSpPr>
        <p:spPr>
          <a:xfrm>
            <a:off x="4262193" y="2622642"/>
            <a:ext cx="975239" cy="74928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1800" dirty="0" smtClean="0"/>
              <a:t>SC-GDB</a:t>
            </a:r>
            <a:endParaRPr lang="en-US" sz="1800" dirty="0"/>
          </a:p>
        </p:txBody>
      </p:sp>
      <p:sp>
        <p:nvSpPr>
          <p:cNvPr id="19" name="Vývojový diagram: magnetický disk 18"/>
          <p:cNvSpPr/>
          <p:nvPr/>
        </p:nvSpPr>
        <p:spPr>
          <a:xfrm>
            <a:off x="6444328" y="1412920"/>
            <a:ext cx="1072763" cy="74928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1800" dirty="0" smtClean="0"/>
              <a:t>C-GDB</a:t>
            </a:r>
            <a:endParaRPr lang="en-US" sz="1800" dirty="0"/>
          </a:p>
        </p:txBody>
      </p:sp>
      <p:sp>
        <p:nvSpPr>
          <p:cNvPr id="20" name="Vývojový diagram: magnetický disk 19"/>
          <p:cNvSpPr/>
          <p:nvPr/>
        </p:nvSpPr>
        <p:spPr>
          <a:xfrm>
            <a:off x="6444328" y="2263228"/>
            <a:ext cx="1072763" cy="74928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1800" dirty="0" smtClean="0"/>
              <a:t>C-GDB</a:t>
            </a:r>
            <a:endParaRPr lang="en-US" sz="1800" dirty="0"/>
          </a:p>
        </p:txBody>
      </p:sp>
      <p:sp>
        <p:nvSpPr>
          <p:cNvPr id="21" name="Vývojový diagram: magnetický disk 20"/>
          <p:cNvSpPr/>
          <p:nvPr/>
        </p:nvSpPr>
        <p:spPr>
          <a:xfrm>
            <a:off x="6444328" y="4676537"/>
            <a:ext cx="1072763" cy="74928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1800" dirty="0" smtClean="0"/>
              <a:t>C-GDB</a:t>
            </a:r>
            <a:endParaRPr lang="en-US" sz="1800" dirty="0"/>
          </a:p>
        </p:txBody>
      </p:sp>
      <p:cxnSp>
        <p:nvCxnSpPr>
          <p:cNvPr id="23" name="Přímá spojnice se šipkou 22"/>
          <p:cNvCxnSpPr>
            <a:endCxn id="7" idx="1"/>
          </p:cNvCxnSpPr>
          <p:nvPr/>
        </p:nvCxnSpPr>
        <p:spPr>
          <a:xfrm>
            <a:off x="2080639" y="3010638"/>
            <a:ext cx="3233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3938805" y="3005174"/>
            <a:ext cx="3233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>
            <a:endCxn id="19" idx="2"/>
          </p:cNvCxnSpPr>
          <p:nvPr/>
        </p:nvCxnSpPr>
        <p:spPr>
          <a:xfrm flipV="1">
            <a:off x="5237432" y="1787561"/>
            <a:ext cx="1206896" cy="98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>
            <a:endCxn id="20" idx="2"/>
          </p:cNvCxnSpPr>
          <p:nvPr/>
        </p:nvCxnSpPr>
        <p:spPr>
          <a:xfrm flipV="1">
            <a:off x="5237432" y="2637869"/>
            <a:ext cx="1206896" cy="13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endCxn id="21" idx="2"/>
          </p:cNvCxnSpPr>
          <p:nvPr/>
        </p:nvCxnSpPr>
        <p:spPr>
          <a:xfrm>
            <a:off x="5237432" y="2769348"/>
            <a:ext cx="1206896" cy="2281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4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6</a:t>
            </a:fld>
            <a:endParaRPr lang="cs-CZ"/>
          </a:p>
        </p:txBody>
      </p:sp>
      <p:sp>
        <p:nvSpPr>
          <p:cNvPr id="3" name="Nadpis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KSP </a:t>
            </a:r>
            <a:r>
              <a:rPr lang="cs-CZ" dirty="0" smtClean="0"/>
              <a:t>HZS</a:t>
            </a:r>
          </a:p>
          <a:p>
            <a:r>
              <a:rPr lang="cs-CZ" sz="3200" dirty="0" smtClean="0"/>
              <a:t>(Krajský Standardizovaný Projekt)</a:t>
            </a:r>
            <a:endParaRPr lang="cs-CZ" dirty="0"/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IS OŘ pro HZS </a:t>
            </a:r>
            <a:r>
              <a:rPr lang="cs-CZ" sz="2400" dirty="0" smtClean="0"/>
              <a:t>(jednotný pro všechny kraje ČR)</a:t>
            </a:r>
            <a:endParaRPr lang="cs-CZ" dirty="0" smtClean="0"/>
          </a:p>
          <a:p>
            <a:r>
              <a:rPr lang="cs-CZ" sz="2800" dirty="0" smtClean="0"/>
              <a:t>Generální dodavatel:  </a:t>
            </a:r>
            <a:r>
              <a:rPr lang="cs-CZ" sz="2400" dirty="0" smtClean="0"/>
              <a:t>Česká </a:t>
            </a:r>
            <a:r>
              <a:rPr lang="cs-CZ" sz="2400" dirty="0"/>
              <a:t>pošta OZ ICT služby</a:t>
            </a:r>
            <a:endParaRPr lang="en-US" sz="2400" dirty="0"/>
          </a:p>
          <a:p>
            <a:r>
              <a:rPr lang="cs-CZ" sz="2800" dirty="0" smtClean="0"/>
              <a:t>Vývoj a podpora </a:t>
            </a:r>
          </a:p>
          <a:p>
            <a:pPr lvl="1"/>
            <a:r>
              <a:rPr lang="cs-CZ" sz="2400" dirty="0" smtClean="0"/>
              <a:t>IS OŘ	</a:t>
            </a:r>
            <a:r>
              <a:rPr lang="en-US" b="1" dirty="0" smtClean="0"/>
              <a:t>RCS </a:t>
            </a:r>
            <a:r>
              <a:rPr lang="en-US" b="1" dirty="0"/>
              <a:t>Kladno</a:t>
            </a:r>
            <a:endParaRPr lang="en-US" sz="2400" b="1" dirty="0"/>
          </a:p>
          <a:p>
            <a:pPr lvl="1"/>
            <a:r>
              <a:rPr lang="cs-CZ" sz="2400" dirty="0" smtClean="0"/>
              <a:t>GIS	</a:t>
            </a:r>
            <a:r>
              <a:rPr lang="en-US" sz="2400" dirty="0" smtClean="0"/>
              <a:t>TMAPY </a:t>
            </a:r>
            <a:r>
              <a:rPr lang="en-US" sz="2400" dirty="0"/>
              <a:t>spol. s r.o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lvl="1"/>
            <a:r>
              <a:rPr lang="cs-CZ" sz="2400" dirty="0" smtClean="0"/>
              <a:t>Tablety	</a:t>
            </a:r>
            <a:r>
              <a:rPr lang="en-US" sz="2400" dirty="0"/>
              <a:t>GINA</a:t>
            </a:r>
            <a:r>
              <a:rPr lang="cs-CZ" sz="2400" dirty="0"/>
              <a:t>,</a:t>
            </a:r>
            <a:r>
              <a:rPr lang="en-US" sz="2400" dirty="0"/>
              <a:t>Point </a:t>
            </a:r>
            <a:r>
              <a:rPr lang="en-US" sz="2400" dirty="0" smtClean="0"/>
              <a:t>X</a:t>
            </a:r>
            <a:endParaRPr lang="en-US" sz="2400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6575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Základní procesy operačního řízení </a:t>
            </a:r>
            <a:r>
              <a:rPr lang="cs-CZ" smtClean="0"/>
              <a:t>HZS ČR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7</a:t>
            </a:fld>
            <a:endParaRPr lang="cs-CZ" dirty="0"/>
          </a:p>
        </p:txBody>
      </p:sp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3" y="1965765"/>
            <a:ext cx="7317804" cy="329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0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4662880" y="5792159"/>
            <a:ext cx="2133600" cy="365125"/>
          </a:xfrm>
        </p:spPr>
        <p:txBody>
          <a:bodyPr/>
          <a:lstStyle/>
          <a:p>
            <a:fld id="{5560D8D6-E642-4181-88B3-D6C283379A5C}" type="slidenum">
              <a:rPr lang="cs-CZ" smtClean="0"/>
              <a:t>8</a:t>
            </a:fld>
            <a:endParaRPr lang="cs-CZ"/>
          </a:p>
        </p:txBody>
      </p:sp>
      <p:pic>
        <p:nvPicPr>
          <p:cNvPr id="3" name="Shape 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3462" y="957092"/>
            <a:ext cx="6705599" cy="50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aoblený obdélník 4"/>
          <p:cNvSpPr/>
          <p:nvPr/>
        </p:nvSpPr>
        <p:spPr>
          <a:xfrm>
            <a:off x="1285294" y="2348880"/>
            <a:ext cx="1054458" cy="104902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Externí </a:t>
            </a:r>
            <a:r>
              <a:rPr lang="en-US" sz="1200" dirty="0" err="1" smtClean="0"/>
              <a:t>mapov</a:t>
            </a:r>
            <a:r>
              <a:rPr lang="cs-CZ" sz="1200" dirty="0" smtClean="0"/>
              <a:t>é služby a modely</a:t>
            </a:r>
            <a:endParaRPr lang="cs-CZ" sz="12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2342353" y="2873392"/>
            <a:ext cx="1801091" cy="14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419792" y="674222"/>
            <a:ext cx="1493520" cy="19626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NIS IZS 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532917" y="5941260"/>
            <a:ext cx="864096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GIS Web klient</a:t>
            </a:r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5397013" y="5941260"/>
            <a:ext cx="1869227" cy="80010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cs-CZ" sz="1600" dirty="0" smtClean="0">
                <a:solidFill>
                  <a:schemeClr val="bg1"/>
                </a:solidFill>
              </a:rPr>
              <a:t>Portál</a:t>
            </a:r>
            <a:endParaRPr lang="cs-CZ" sz="1600" dirty="0">
              <a:solidFill>
                <a:schemeClr val="bg1"/>
              </a:solidFill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4601944" y="5237220"/>
            <a:ext cx="0" cy="71206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Nadpis 2"/>
          <p:cNvSpPr txBox="1">
            <a:spLocks/>
          </p:cNvSpPr>
          <p:nvPr/>
        </p:nvSpPr>
        <p:spPr>
          <a:xfrm>
            <a:off x="114956" y="-2316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KSP HZS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9071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KSP ZZS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VŘ postupně vypisovány pro jednotlivé </a:t>
            </a:r>
            <a:r>
              <a:rPr lang="cs-CZ" dirty="0" smtClean="0"/>
              <a:t>kraje</a:t>
            </a:r>
            <a:br>
              <a:rPr lang="cs-CZ" dirty="0" smtClean="0"/>
            </a:br>
            <a:r>
              <a:rPr lang="cs-CZ" sz="2200" dirty="0" smtClean="0"/>
              <a:t>(podle specifikace Krajského Standardizovaného Projektu)</a:t>
            </a:r>
            <a:endParaRPr lang="cs-CZ" sz="3000" dirty="0" smtClean="0"/>
          </a:p>
          <a:p>
            <a:r>
              <a:rPr lang="cs-CZ" dirty="0" smtClean="0"/>
              <a:t>Různí řešitelé (a integrátoři)</a:t>
            </a:r>
          </a:p>
          <a:p>
            <a:r>
              <a:rPr lang="cs-CZ" dirty="0" smtClean="0"/>
              <a:t>T-MAPY zastoupeny v projektech pro:</a:t>
            </a:r>
          </a:p>
          <a:p>
            <a:pPr lvl="1"/>
            <a:r>
              <a:rPr lang="cs-CZ" dirty="0" smtClean="0"/>
              <a:t>KVK</a:t>
            </a:r>
          </a:p>
          <a:p>
            <a:pPr lvl="1"/>
            <a:r>
              <a:rPr lang="cs-CZ" dirty="0" smtClean="0"/>
              <a:t>JČK</a:t>
            </a:r>
          </a:p>
          <a:p>
            <a:pPr lvl="1"/>
            <a:r>
              <a:rPr lang="cs-CZ" dirty="0" smtClean="0"/>
              <a:t>SČK</a:t>
            </a:r>
          </a:p>
          <a:p>
            <a:pPr lvl="1"/>
            <a:r>
              <a:rPr lang="cs-CZ" dirty="0" smtClean="0"/>
              <a:t>Vysočina</a:t>
            </a:r>
          </a:p>
          <a:p>
            <a:pPr lvl="1"/>
            <a:r>
              <a:rPr lang="cs-CZ" dirty="0" smtClean="0"/>
              <a:t>HMP</a:t>
            </a:r>
            <a:endParaRPr lang="cs-CZ" dirty="0"/>
          </a:p>
          <a:p>
            <a:pPr lvl="1"/>
            <a:r>
              <a:rPr lang="cs-CZ" dirty="0" smtClean="0"/>
              <a:t>OLK</a:t>
            </a:r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D8D6-E642-4181-88B3-D6C283379A5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5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lastní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4345</TotalTime>
  <Words>883</Words>
  <Application>Microsoft Office PowerPoint</Application>
  <PresentationFormat>Předvádění na obrazovce (4:3)</PresentationFormat>
  <Paragraphs>243</Paragraphs>
  <Slides>41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Myriad Pro</vt:lpstr>
      <vt:lpstr>Proxima Nova</vt:lpstr>
      <vt:lpstr>Motiv systému Office</vt:lpstr>
      <vt:lpstr>GIS pro dispečinky ZZS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procesy operačního řízení HZS ČR</vt:lpstr>
      <vt:lpstr>Prezentace aplikace PowerPoint</vt:lpstr>
      <vt:lpstr>KSP ZZS</vt:lpstr>
      <vt:lpstr>Prezentace aplikace PowerPoint</vt:lpstr>
      <vt:lpstr>IZS Operátor</vt:lpstr>
      <vt:lpstr>IZS Admin</vt:lpstr>
      <vt:lpstr>GIS pro Dispečink ZZS</vt:lpstr>
      <vt:lpstr>Prezentace aplikace PowerPoint</vt:lpstr>
      <vt:lpstr>Místopisný vyhledávač (poskytuje NIS IZS)</vt:lpstr>
      <vt:lpstr>Prezentace aplikace PowerPoint</vt:lpstr>
      <vt:lpstr>Grafika OSOS</vt:lpstr>
      <vt:lpstr>Mapové podklady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integrace</vt:lpstr>
      <vt:lpstr>Prezentace aplikace PowerPoint</vt:lpstr>
      <vt:lpstr>ukázka</vt:lpstr>
      <vt:lpstr>Prezentace aplikace PowerPoint</vt:lpstr>
      <vt:lpstr>Prezentace aplikace PowerPoint</vt:lpstr>
      <vt:lpstr>ukázka</vt:lpstr>
      <vt:lpstr>Prezentace aplikace PowerPoint</vt:lpstr>
      <vt:lpstr>Prezentace aplikace PowerPoint</vt:lpstr>
      <vt:lpstr>Správa a import POI (ZZS)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CIM - Cartographic Information Model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Erlebach</dc:creator>
  <cp:lastModifiedBy>Vladimír Maršík</cp:lastModifiedBy>
  <cp:revision>137</cp:revision>
  <dcterms:created xsi:type="dcterms:W3CDTF">2014-08-27T12:02:19Z</dcterms:created>
  <dcterms:modified xsi:type="dcterms:W3CDTF">2021-05-05T06:32:48Z</dcterms:modified>
</cp:coreProperties>
</file>