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6"/>
  </p:notesMasterIdLst>
  <p:handoutMasterIdLst>
    <p:handoutMasterId r:id="rId37"/>
  </p:handoutMasterIdLst>
  <p:sldIdLst>
    <p:sldId id="256" r:id="rId3"/>
    <p:sldId id="316" r:id="rId4"/>
    <p:sldId id="306" r:id="rId5"/>
    <p:sldId id="307" r:id="rId6"/>
    <p:sldId id="321" r:id="rId7"/>
    <p:sldId id="259" r:id="rId8"/>
    <p:sldId id="260" r:id="rId9"/>
    <p:sldId id="261" r:id="rId10"/>
    <p:sldId id="262" r:id="rId11"/>
    <p:sldId id="330" r:id="rId12"/>
    <p:sldId id="333" r:id="rId13"/>
    <p:sldId id="33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336" r:id="rId26"/>
    <p:sldId id="274" r:id="rId27"/>
    <p:sldId id="340" r:id="rId28"/>
    <p:sldId id="339" r:id="rId29"/>
    <p:sldId id="335" r:id="rId30"/>
    <p:sldId id="338" r:id="rId31"/>
    <p:sldId id="275" r:id="rId32"/>
    <p:sldId id="337" r:id="rId33"/>
    <p:sldId id="368" r:id="rId34"/>
    <p:sldId id="276" r:id="rId3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38" autoAdjust="0"/>
    <p:restoredTop sz="94673" autoAdjust="0"/>
  </p:normalViewPr>
  <p:slideViewPr>
    <p:cSldViewPr>
      <p:cViewPr varScale="1">
        <p:scale>
          <a:sx n="82" d="100"/>
          <a:sy n="82" d="100"/>
        </p:scale>
        <p:origin x="17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6E565-5F9E-423F-B2CC-43E0115C5D05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CABA6-01D0-4F3C-8CF0-09F9A17954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4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4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1A6BBF-342A-43E0-95E1-9B6A4C4F3C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6595D-3ED5-4C02-B593-041F8A14DC8F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8B7361C-75AA-494A-85AD-B2C00E7A7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D472346-39C4-433B-9569-A12129132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002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5/12/2022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Ohledání místa činu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2D949AF-BA48-4092-A2FE-385EC071C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33" y="11430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/>
              <a:t>A) Chladnutí mrtvoly</a:t>
            </a:r>
          </a:p>
          <a:p>
            <a:r>
              <a:rPr lang="cs-CZ" sz="2000" dirty="0"/>
              <a:t>teplotně závislé na prostředí</a:t>
            </a:r>
          </a:p>
          <a:p>
            <a:r>
              <a:rPr lang="cs-CZ" sz="2000" dirty="0"/>
              <a:t>oblečení nebo přikrytí těla</a:t>
            </a:r>
          </a:p>
          <a:p>
            <a:r>
              <a:rPr lang="cs-CZ" sz="2000" dirty="0"/>
              <a:t>velikosti, věku a vrstvě podkožního tuku</a:t>
            </a:r>
          </a:p>
          <a:p>
            <a:r>
              <a:rPr lang="cs-CZ" sz="2000" dirty="0"/>
              <a:t>způsobu a příčině smrt</a:t>
            </a:r>
          </a:p>
          <a:p>
            <a:r>
              <a:rPr lang="cs-CZ" sz="2000" dirty="0"/>
              <a:t>v mrazu 1-2 hod, v pokojové teplotě o 1°C za 1 hod.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u="sng" dirty="0"/>
              <a:t>B) Zasychání </a:t>
            </a:r>
          </a:p>
          <a:p>
            <a:r>
              <a:rPr lang="cs-CZ" sz="2000" dirty="0"/>
              <a:t>po zástavě krevního oběhu</a:t>
            </a:r>
          </a:p>
          <a:p>
            <a:r>
              <a:rPr lang="cs-CZ" sz="2000" dirty="0"/>
              <a:t>nejprve sliznice – vlhká místa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u="sng" dirty="0"/>
              <a:t>C) </a:t>
            </a:r>
            <a:r>
              <a:rPr lang="cs-CZ" u="sng" dirty="0" err="1"/>
              <a:t>Hypostáza</a:t>
            </a:r>
            <a:r>
              <a:rPr lang="cs-CZ" u="sng" dirty="0"/>
              <a:t> – posmrtné skvrny</a:t>
            </a:r>
          </a:p>
          <a:p>
            <a:r>
              <a:rPr lang="cs-CZ" sz="2100" dirty="0"/>
              <a:t>nejsou patrné v místě tlaku</a:t>
            </a:r>
          </a:p>
          <a:p>
            <a:r>
              <a:rPr lang="cs-CZ" sz="2100" dirty="0"/>
              <a:t>vznikají vlivem poklesu krve a tělních tekutin do nejníže položených částí těla</a:t>
            </a:r>
          </a:p>
          <a:p>
            <a:r>
              <a:rPr lang="cs-CZ" sz="2100" dirty="0"/>
              <a:t>po změně polohy těla se „stěhují“ opět na nejnižší místo</a:t>
            </a:r>
          </a:p>
          <a:p>
            <a:endParaRPr lang="cs-CZ" u="sng" dirty="0"/>
          </a:p>
          <a:p>
            <a:endParaRPr lang="cs-CZ" u="sng" dirty="0"/>
          </a:p>
          <a:p>
            <a:pPr marL="0" lvl="0" indent="0" hangingPunct="0">
              <a:spcBef>
                <a:spcPts val="0"/>
              </a:spcBef>
              <a:buClr>
                <a:srgbClr val="000000"/>
              </a:buClr>
              <a:buSzPct val="45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dirty="0">
              <a:solidFill>
                <a:srgbClr val="000000"/>
              </a:solidFill>
              <a:latin typeface="Nimbus Roman No9 L" pitchFamily="18"/>
              <a:ea typeface="HG Mincho Light J" pitchFamily="2"/>
              <a:cs typeface="Arial Unicode MS" pitchFamily="2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47F5243-E163-484E-934C-1FF27E1F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Posmrtné změny – fyzikální pochody</a:t>
            </a:r>
          </a:p>
        </p:txBody>
      </p:sp>
    </p:spTree>
    <p:extLst>
      <p:ext uri="{BB962C8B-B14F-4D97-AF65-F5344CB8AC3E}">
        <p14:creationId xmlns:p14="http://schemas.microsoft.com/office/powerpoint/2010/main" val="285890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04DCE957-D4B0-49E0-9B11-644DE88AA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800"/>
            <a:ext cx="8229600" cy="56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/>
              <a:t>A) Posmrtná ztuhlost</a:t>
            </a:r>
          </a:p>
          <a:p>
            <a:pPr>
              <a:lnSpc>
                <a:spcPct val="90000"/>
              </a:lnSpc>
            </a:pPr>
            <a:r>
              <a:rPr lang="cs-CZ" sz="1900" dirty="0"/>
              <a:t>nastává asi po 3 hod.</a:t>
            </a:r>
          </a:p>
          <a:p>
            <a:pPr>
              <a:lnSpc>
                <a:spcPct val="90000"/>
              </a:lnSpc>
            </a:pPr>
            <a:r>
              <a:rPr lang="cs-CZ" sz="1900" dirty="0"/>
              <a:t>postupuje od hlavy dolů a mizí ve stejném směru</a:t>
            </a:r>
          </a:p>
          <a:p>
            <a:pPr>
              <a:lnSpc>
                <a:spcPct val="90000"/>
              </a:lnSpc>
            </a:pPr>
            <a:r>
              <a:rPr lang="cs-CZ" sz="1900" dirty="0"/>
              <a:t>mizí průměrně po 57 hod. až 3 dnech</a:t>
            </a:r>
          </a:p>
          <a:p>
            <a:pPr>
              <a:lnSpc>
                <a:spcPct val="90000"/>
              </a:lnSpc>
            </a:pPr>
            <a:r>
              <a:rPr lang="cs-CZ" sz="1900" dirty="0"/>
              <a:t>kataleptická ztuhlost: nastává v okamžiku smrti – vystavení těla v momentu smrti, zvláštní případy (blesk, výbuch,…)</a:t>
            </a:r>
          </a:p>
          <a:p>
            <a:pPr>
              <a:lnSpc>
                <a:spcPct val="90000"/>
              </a:lnSpc>
            </a:pPr>
            <a:endParaRPr lang="cs-CZ" sz="1900" dirty="0"/>
          </a:p>
          <a:p>
            <a:pPr marL="0" indent="0">
              <a:lnSpc>
                <a:spcPct val="90000"/>
              </a:lnSpc>
              <a:buNone/>
            </a:pPr>
            <a:r>
              <a:rPr lang="cs-CZ" u="sng" dirty="0"/>
              <a:t>B) Hniloba</a:t>
            </a:r>
          </a:p>
          <a:p>
            <a:pPr>
              <a:lnSpc>
                <a:spcPct val="90000"/>
              </a:lnSpc>
            </a:pPr>
            <a:r>
              <a:rPr lang="cs-CZ" sz="1900" dirty="0"/>
              <a:t>postupuje od střev</a:t>
            </a:r>
          </a:p>
          <a:p>
            <a:pPr>
              <a:lnSpc>
                <a:spcPct val="90000"/>
              </a:lnSpc>
            </a:pPr>
            <a:r>
              <a:rPr lang="cs-CZ" sz="1900" dirty="0"/>
              <a:t>uvolňuje posmrtnou ztuhlost</a:t>
            </a:r>
          </a:p>
          <a:p>
            <a:pPr>
              <a:lnSpc>
                <a:spcPct val="90000"/>
              </a:lnSpc>
            </a:pPr>
            <a:endParaRPr lang="cs-CZ" sz="1900" dirty="0"/>
          </a:p>
          <a:p>
            <a:pPr marL="0" indent="0">
              <a:buNone/>
            </a:pPr>
            <a:r>
              <a:rPr lang="cs-CZ" u="sng" dirty="0"/>
              <a:t>C) </a:t>
            </a:r>
            <a:r>
              <a:rPr lang="cs-CZ" u="sng" dirty="0" err="1"/>
              <a:t>Adipocire</a:t>
            </a:r>
            <a:r>
              <a:rPr lang="cs-CZ" u="sng" dirty="0"/>
              <a:t> - zmýdelnění</a:t>
            </a:r>
          </a:p>
          <a:p>
            <a:pPr>
              <a:lnSpc>
                <a:spcPct val="90000"/>
              </a:lnSpc>
            </a:pPr>
            <a:r>
              <a:rPr lang="cs-CZ" sz="1900" dirty="0"/>
              <a:t>nedostatek kyslíku ve vlhku</a:t>
            </a:r>
          </a:p>
          <a:p>
            <a:pPr>
              <a:lnSpc>
                <a:spcPct val="90000"/>
              </a:lnSpc>
            </a:pPr>
            <a:endParaRPr lang="cs-CZ" sz="1900" dirty="0"/>
          </a:p>
          <a:p>
            <a:pPr marL="0" indent="0">
              <a:lnSpc>
                <a:spcPct val="90000"/>
              </a:lnSpc>
              <a:buNone/>
            </a:pPr>
            <a:r>
              <a:rPr lang="cs-CZ" u="sng" dirty="0"/>
              <a:t>D) Mumifikace</a:t>
            </a:r>
          </a:p>
          <a:p>
            <a:pPr>
              <a:lnSpc>
                <a:spcPct val="90000"/>
              </a:lnSpc>
            </a:pPr>
            <a:r>
              <a:rPr lang="cs-CZ" sz="1900" dirty="0"/>
              <a:t>při nadbytku suchého a teplého vzduchu</a:t>
            </a:r>
          </a:p>
          <a:p>
            <a:pPr>
              <a:lnSpc>
                <a:spcPct val="90000"/>
              </a:lnSpc>
            </a:pPr>
            <a:r>
              <a:rPr lang="cs-CZ" sz="1900" dirty="0"/>
              <a:t>lze zjistit pouze hrubé úrazové změny na kostře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43E87B1-DB0D-438A-A72B-D0167A85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219200"/>
          </a:xfrm>
        </p:spPr>
        <p:txBody>
          <a:bodyPr/>
          <a:lstStyle/>
          <a:p>
            <a:pPr algn="ctr"/>
            <a:r>
              <a:rPr lang="cs-CZ" b="1" u="sng" dirty="0"/>
              <a:t>Fermentativní změny</a:t>
            </a:r>
          </a:p>
        </p:txBody>
      </p:sp>
    </p:spTree>
    <p:extLst>
      <p:ext uri="{BB962C8B-B14F-4D97-AF65-F5344CB8AC3E}">
        <p14:creationId xmlns:p14="http://schemas.microsoft.com/office/powerpoint/2010/main" val="127490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B53E529-4539-4B23-9B4C-2C724689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>
                <a:latin typeface="Nimbus Roman No9 L" pitchFamily="18"/>
                <a:ea typeface="HG Mincho Light J" pitchFamily="2"/>
                <a:cs typeface="Arial Unicode MS" pitchFamily="2"/>
              </a:rPr>
              <a:t>...</a:t>
            </a:r>
            <a:r>
              <a:rPr lang="cs-CZ" sz="2100" dirty="0"/>
              <a:t>jsou změny organismu, které vznikly v době zachovaných základních životních funkcí jako odpověď na poranění nebo poškození</a:t>
            </a:r>
          </a:p>
          <a:p>
            <a:endParaRPr lang="cs-CZ" sz="2100" dirty="0"/>
          </a:p>
          <a:p>
            <a:r>
              <a:rPr lang="cs-CZ" sz="2100" u="sng" dirty="0"/>
              <a:t>okraje ran</a:t>
            </a:r>
            <a:r>
              <a:rPr lang="cs-CZ" sz="2100" dirty="0"/>
              <a:t>: u poranění vzniklých za živa jsou okraje ran růžové až začervenalé, někdy podlité krví x u ran vzniklých po smrti bývají bledé </a:t>
            </a:r>
          </a:p>
          <a:p>
            <a:endParaRPr lang="cs-CZ" sz="2100" dirty="0"/>
          </a:p>
          <a:p>
            <a:endParaRPr lang="cs-CZ" sz="2100" u="sng" dirty="0"/>
          </a:p>
          <a:p>
            <a:r>
              <a:rPr lang="cs-CZ" sz="2100" u="sng" dirty="0"/>
              <a:t>kožní oděrky</a:t>
            </a:r>
            <a:r>
              <a:rPr lang="cs-CZ" sz="2100" dirty="0"/>
              <a:t>: zaživa vzniklé oděrky jsou červenohnědé, z počátku vlhké, někdy krvácející, později zasychají</a:t>
            </a:r>
          </a:p>
          <a:p>
            <a:pPr marL="0" indent="0">
              <a:buNone/>
            </a:pPr>
            <a:r>
              <a:rPr lang="cs-CZ" sz="2100" dirty="0"/>
              <a:t>    : oděrky vzniklé po smrti bývají vodově až žlutě zbarvené, pouze  </a:t>
            </a:r>
          </a:p>
          <a:p>
            <a:pPr marL="0" indent="0">
              <a:buNone/>
            </a:pPr>
            <a:r>
              <a:rPr lang="cs-CZ" sz="2100" dirty="0"/>
              <a:t>      v místech </a:t>
            </a:r>
            <a:r>
              <a:rPr lang="cs-CZ" sz="2100" dirty="0" err="1"/>
              <a:t>hypostáz</a:t>
            </a:r>
            <a:r>
              <a:rPr lang="cs-CZ" sz="2100" dirty="0"/>
              <a:t> (posmrtných skvrn) mohou vypadat jako      </a:t>
            </a:r>
          </a:p>
          <a:p>
            <a:pPr marL="0" indent="0">
              <a:buNone/>
            </a:pPr>
            <a:r>
              <a:rPr lang="cs-CZ" sz="2100" dirty="0"/>
              <a:t>       vzniklé za živa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B019148-E8F1-4CEE-8D70-05FDFE1C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Vitální reakce</a:t>
            </a:r>
          </a:p>
        </p:txBody>
      </p:sp>
    </p:spTree>
    <p:extLst>
      <p:ext uri="{BB962C8B-B14F-4D97-AF65-F5344CB8AC3E}">
        <p14:creationId xmlns:p14="http://schemas.microsoft.com/office/powerpoint/2010/main" val="345301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D0CE4CA-E091-4B74-8F20-2A113582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cíl</a:t>
            </a:r>
            <a:r>
              <a:rPr lang="cs-CZ" dirty="0"/>
              <a:t>: zjištění individuální identifikace, nebo zjištění vztahu předmětu k vyšetřované události</a:t>
            </a:r>
          </a:p>
          <a:p>
            <a:endParaRPr lang="cs-CZ" dirty="0"/>
          </a:p>
          <a:p>
            <a:r>
              <a:rPr lang="cs-CZ" dirty="0"/>
              <a:t>nalezeny na místě činu, </a:t>
            </a:r>
          </a:p>
          <a:p>
            <a:r>
              <a:rPr lang="cs-CZ" dirty="0"/>
              <a:t>zajištěné odnětím věci (ustanovení § 79 trestního řádu)</a:t>
            </a:r>
          </a:p>
          <a:p>
            <a:r>
              <a:rPr lang="cs-CZ" dirty="0"/>
              <a:t> vydáním věci (ustanovení § 78 trestního řádu), </a:t>
            </a:r>
          </a:p>
          <a:p>
            <a:r>
              <a:rPr lang="cs-CZ" dirty="0"/>
              <a:t>při domovní prohlídce (ustanovení § 82 odst. 6 1,2 trestního řádu) </a:t>
            </a:r>
          </a:p>
          <a:p>
            <a:r>
              <a:rPr lang="cs-CZ" dirty="0"/>
              <a:t>při osobní prohlídce (ustanovení § 82 odst. 3,4 trestního řádu) </a:t>
            </a:r>
          </a:p>
          <a:p>
            <a:r>
              <a:rPr lang="cs-CZ" dirty="0"/>
              <a:t>nalezeny v úkrytech apod.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6045B96-CCA7-4FE8-B0B5-647C3D6B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Ohledání předmětů</a:t>
            </a:r>
          </a:p>
        </p:txBody>
      </p:sp>
    </p:spTree>
    <p:extLst>
      <p:ext uri="{BB962C8B-B14F-4D97-AF65-F5344CB8AC3E}">
        <p14:creationId xmlns:p14="http://schemas.microsoft.com/office/powerpoint/2010/main" val="255989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C0DB20C-AF46-4EAF-B90D-7656B028E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zjišťuje jejich stav </a:t>
            </a:r>
          </a:p>
          <a:p>
            <a:r>
              <a:rPr lang="cs-CZ" dirty="0"/>
              <a:t>porovnání stop, které byly na předmětech vytvořené</a:t>
            </a:r>
          </a:p>
          <a:p>
            <a:r>
              <a:rPr lang="cs-CZ" dirty="0"/>
              <a:t>zjišťují znaky skupinové: velikost, materiál, účel, které přiřazují předmět k určitému druhu </a:t>
            </a:r>
          </a:p>
          <a:p>
            <a:r>
              <a:rPr lang="cs-CZ" dirty="0"/>
              <a:t>individuální znaky: stupeň opotřebení, stopy po styku s jinými předměty, defekty, aj.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562E81-BE49-4B05-8E1B-5FA56650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Ohledání předmětů</a:t>
            </a:r>
          </a:p>
        </p:txBody>
      </p:sp>
    </p:spTree>
    <p:extLst>
      <p:ext uri="{BB962C8B-B14F-4D97-AF65-F5344CB8AC3E}">
        <p14:creationId xmlns:p14="http://schemas.microsoft.com/office/powerpoint/2010/main" val="33817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A7096EB-CC48-4D96-BEF7-53F412A62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u="sng" dirty="0"/>
              <a:t>cíl:</a:t>
            </a:r>
            <a:r>
              <a:rPr lang="cs-CZ" dirty="0"/>
              <a:t> má dokument nějaký vztah k vyšetřované události a zda může být použit jako listinný nebo věcný důkaz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nejprve posuzuje jako celek a posléze se přistupuje        k jeho částem, kdy se zjišťuje forma a obsah dokumentu, jeho náležitosti, materiály, ze kterých byl dokument zhotoven</a:t>
            </a:r>
          </a:p>
          <a:p>
            <a:pPr algn="just"/>
            <a:r>
              <a:rPr lang="cs-CZ" dirty="0"/>
              <a:t>není podvrhem, padělkem nebo zda není pozměněn</a:t>
            </a:r>
          </a:p>
          <a:p>
            <a:pPr algn="just"/>
            <a:r>
              <a:rPr lang="cs-CZ" dirty="0"/>
              <a:t>informace, které by mohly vést k odhalení autorovy totožnosti</a:t>
            </a:r>
          </a:p>
          <a:p>
            <a:pPr algn="just"/>
            <a:r>
              <a:rPr lang="cs-CZ" dirty="0"/>
              <a:t>původ dokumentu a jeho účel a další skutečnosti, které by mohly být důležité při vyšetřování dané události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79948C2-D49B-4316-BDB1-5B93F7D6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Ohledání dokumentů</a:t>
            </a:r>
          </a:p>
        </p:txBody>
      </p:sp>
    </p:spTree>
    <p:extLst>
      <p:ext uri="{BB962C8B-B14F-4D97-AF65-F5344CB8AC3E}">
        <p14:creationId xmlns:p14="http://schemas.microsoft.com/office/powerpoint/2010/main" val="316404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3FEA987-F2ED-44EF-89EC-820AB8597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cs-CZ" dirty="0"/>
              <a:t>provádí se zřídka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u="sng" dirty="0"/>
              <a:t>cíl</a:t>
            </a:r>
            <a:r>
              <a:rPr lang="cs-CZ" dirty="0"/>
              <a:t>: zjištění informací o druhu zvířete, o jeho věku, barvě, pohlaví, o stopách na těle zvířete, o konkrétní osobě, která je majitelem zvířete, nebo o hospodářství nebo chovu, ke kterému zvíře přísluší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k ohledání zvířete je zpravidla přibrán veterinář</a:t>
            </a:r>
          </a:p>
          <a:p>
            <a:r>
              <a:rPr lang="cs-CZ" dirty="0"/>
              <a:t>úmrtí (náhlé, násilné) v domě či bytě se zvířaty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DE8B71-2922-4967-B60B-E5903FF2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Ohledání zvířat</a:t>
            </a:r>
          </a:p>
        </p:txBody>
      </p:sp>
    </p:spTree>
    <p:extLst>
      <p:ext uri="{BB962C8B-B14F-4D97-AF65-F5344CB8AC3E}">
        <p14:creationId xmlns:p14="http://schemas.microsoft.com/office/powerpoint/2010/main" val="368567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35FD9B7-E891-489E-BF08-B9BA6348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ohledání těla živé osoby nelze zaměňovat s osobní prohlídkou</a:t>
            </a:r>
          </a:p>
          <a:p>
            <a:pPr algn="just"/>
            <a:r>
              <a:rPr lang="cs-CZ" dirty="0"/>
              <a:t>ohledání těla živé osoby dochází z důvodu zjištění stop, které mohly vzniknout na těla při dané události a mohly by pomoci k jejímu objasnění, nebo z důvodu zjištění určitých znaků, nacházejících se na těle živé osoby, které by vedly     k identifikaci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cíl: </a:t>
            </a:r>
            <a:r>
              <a:rPr lang="cs-CZ" dirty="0" err="1"/>
              <a:t>info</a:t>
            </a:r>
            <a:r>
              <a:rPr lang="cs-CZ" dirty="0"/>
              <a:t> o stopách zápasu, napadení nebo sebepoškození</a:t>
            </a:r>
          </a:p>
          <a:p>
            <a:endParaRPr lang="cs-CZ" dirty="0"/>
          </a:p>
          <a:p>
            <a:pPr algn="just"/>
            <a:r>
              <a:rPr lang="cs-CZ" dirty="0"/>
              <a:t>lze provést i zkoušku krve či jiný obdobný úkon, např. odběr slin a osoba, u které je tento úkon prováděn je povinna ho strpět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9404F59-48C4-45D5-A851-788B3A43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>
                <a:effectLst/>
              </a:rPr>
              <a:t>Ohledání těla živé osoby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27293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174FB7E-E9E0-47E7-A25C-2A4EB457F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80856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 případě, že osoba klade odpor a přitom se jedná         o podezřelého nebo obviněného a zároveň se nejedná o odběr krve, či obdobný  úkon spojený se zásahem do tělesné integrity, je možno takovýto odpor, po předchozí marné výzvě, překonat</a:t>
            </a:r>
          </a:p>
          <a:p>
            <a:pPr algn="just"/>
            <a:r>
              <a:rPr lang="cs-CZ" dirty="0"/>
              <a:t>ohledání provádí osoba stejného pohlaví jako je ohledávaná osoba, neprovádí-li ohledání lékař </a:t>
            </a:r>
          </a:p>
          <a:p>
            <a:endParaRPr lang="cs-CZ" dirty="0"/>
          </a:p>
          <a:p>
            <a:r>
              <a:rPr lang="cs-CZ" dirty="0"/>
              <a:t>zařadit i vyšetření duševního stavu osoby</a:t>
            </a:r>
          </a:p>
          <a:p>
            <a:r>
              <a:rPr lang="pl-PL" dirty="0"/>
              <a:t>vyšetření provádí znalec z oboru psychiatre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23BF1A6-A425-41A3-B989-AE685004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06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B99342A-FF66-4109-BC07-CE5DEA141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prvotní ohledání</a:t>
            </a:r>
          </a:p>
          <a:p>
            <a:endParaRPr lang="cs-CZ" sz="3200" dirty="0"/>
          </a:p>
          <a:p>
            <a:r>
              <a:rPr lang="cs-CZ" sz="3200" dirty="0"/>
              <a:t>opakované ohledání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doplňující ohledání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A8F871F-8054-406C-98DF-CE4FFEFD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Podle posloupnosti ohledávání</a:t>
            </a:r>
          </a:p>
        </p:txBody>
      </p:sp>
    </p:spTree>
    <p:extLst>
      <p:ext uri="{BB962C8B-B14F-4D97-AF65-F5344CB8AC3E}">
        <p14:creationId xmlns:p14="http://schemas.microsoft.com/office/powerpoint/2010/main" val="260489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FBE805D-33A8-4D36-AEF4-56D901C3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latin typeface="URW Chancery L" pitchFamily="18"/>
              </a:rPr>
              <a:t>   „… je začátkem a koncem kriminální činnosti. Chyba učiněná na místě činu táhne se celým šetřením a nelze ji mnohdy odčiniti …“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E70349C-78D8-445D-8C70-7B957D5A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Místo činu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F1B7C2E-CA2E-480B-B16A-22820DD468AA}"/>
              </a:ext>
            </a:extLst>
          </p:cNvPr>
          <p:cNvSpPr/>
          <p:nvPr/>
        </p:nvSpPr>
        <p:spPr>
          <a:xfrm>
            <a:off x="457200" y="450912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lvl="0" indent="-288000" algn="ctr" hangingPunct="0"/>
            <a:r>
              <a:rPr lang="cs-CZ" dirty="0">
                <a:solidFill>
                  <a:srgbClr val="000000"/>
                </a:solidFill>
                <a:latin typeface="URW Chancery L" pitchFamily="18"/>
                <a:ea typeface="HG Mincho Light J" pitchFamily="2"/>
                <a:cs typeface="Arial Unicode MS" pitchFamily="2"/>
              </a:rPr>
              <a:t>KOŠŤÁK, Rudolf.</a:t>
            </a:r>
            <a:r>
              <a:rPr lang="cs-CZ" b="1" dirty="0">
                <a:solidFill>
                  <a:srgbClr val="000000"/>
                </a:solidFill>
                <a:latin typeface="URW Chancery L" pitchFamily="18"/>
                <a:ea typeface="HG Mincho Light J" pitchFamily="2"/>
                <a:cs typeface="Arial Unicode MS" pitchFamily="2"/>
              </a:rPr>
              <a:t> </a:t>
            </a:r>
            <a:r>
              <a:rPr lang="cs-CZ" b="1" i="1" dirty="0">
                <a:solidFill>
                  <a:srgbClr val="000000"/>
                </a:solidFill>
                <a:latin typeface="URW Chancery L" pitchFamily="18"/>
                <a:ea typeface="HG Mincho Light J" pitchFamily="2"/>
                <a:cs typeface="Arial Unicode MS" pitchFamily="2"/>
              </a:rPr>
              <a:t>Učebnice pátrací taktiky</a:t>
            </a:r>
            <a:r>
              <a:rPr lang="cs-CZ" i="1" dirty="0">
                <a:solidFill>
                  <a:srgbClr val="000000"/>
                </a:solidFill>
                <a:latin typeface="URW Chancery L" pitchFamily="18"/>
                <a:ea typeface="HG Mincho Light J" pitchFamily="2"/>
                <a:cs typeface="Arial Unicode MS" pitchFamily="2"/>
              </a:rPr>
              <a:t>.</a:t>
            </a:r>
            <a:r>
              <a:rPr lang="cs-CZ" dirty="0">
                <a:solidFill>
                  <a:srgbClr val="000000"/>
                </a:solidFill>
                <a:latin typeface="URW Chancery L" pitchFamily="18"/>
                <a:ea typeface="HG Mincho Light J" pitchFamily="2"/>
                <a:cs typeface="Arial Unicode MS" pitchFamily="2"/>
              </a:rPr>
              <a:t> Praha: Státní tiskárna, 1935</a:t>
            </a:r>
          </a:p>
        </p:txBody>
      </p:sp>
    </p:spTree>
    <p:extLst>
      <p:ext uri="{BB962C8B-B14F-4D97-AF65-F5344CB8AC3E}">
        <p14:creationId xmlns:p14="http://schemas.microsoft.com/office/powerpoint/2010/main" val="407460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30F4961-6297-4A5A-943E-C58749280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>
            <a:normAutofit/>
          </a:bodyPr>
          <a:lstStyle/>
          <a:p>
            <a:r>
              <a:rPr lang="cs-CZ" dirty="0"/>
              <a:t>je považováno za nejefektivnější</a:t>
            </a:r>
          </a:p>
          <a:p>
            <a:r>
              <a:rPr lang="cs-CZ" dirty="0"/>
              <a:t>zkoumané objekty a zkoumaná situace je ještě bez podstatných změn</a:t>
            </a:r>
          </a:p>
          <a:p>
            <a:r>
              <a:rPr lang="cs-CZ" dirty="0"/>
              <a:t>objekt podroben ohledání poprvé v téže věci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A44D140-EF68-4D96-9521-754676C5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Prvotní ohledání</a:t>
            </a:r>
          </a:p>
        </p:txBody>
      </p:sp>
    </p:spTree>
    <p:extLst>
      <p:ext uri="{BB962C8B-B14F-4D97-AF65-F5344CB8AC3E}">
        <p14:creationId xmlns:p14="http://schemas.microsoft.com/office/powerpoint/2010/main" val="1134874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8EC4301-4232-4943-B637-AFB60D1B0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druhé nebo další ohledání objektu v téže věci</a:t>
            </a:r>
          </a:p>
          <a:p>
            <a:r>
              <a:rPr lang="cs-CZ" dirty="0"/>
              <a:t>následně bylo zjištěno, že prvotní ohledání bylo provedeno nekvalitně         důsledek negativní - snížení důkazní hodnoty ohledání</a:t>
            </a:r>
          </a:p>
          <a:p>
            <a:r>
              <a:rPr lang="cs-CZ" dirty="0"/>
              <a:t>v průběhu vyšetřování zjištěno, že by měly být, mimo již nalezených stop, stopy další, které nebyly při prvotním ohledání nalezeny</a:t>
            </a:r>
          </a:p>
          <a:p>
            <a:r>
              <a:rPr lang="cs-CZ" dirty="0"/>
              <a:t>při prvotním ohledání nastaly takové podmínky, kdy ohledání nemohlo být úspěšně dokončeno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4D49D00-E80D-41B9-9F29-D747AD15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Opakované ohledání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9DAD563-CEC5-42A5-9F7F-7E92773A91D7}"/>
              </a:ext>
            </a:extLst>
          </p:cNvPr>
          <p:cNvSpPr/>
          <p:nvPr/>
        </p:nvSpPr>
        <p:spPr>
          <a:xfrm>
            <a:off x="3995936" y="2454763"/>
            <a:ext cx="57606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113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9967638-C566-44BD-9571-CD3AD8D3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/>
          <a:lstStyle/>
          <a:p>
            <a:r>
              <a:rPr lang="cs-CZ" dirty="0"/>
              <a:t>de facto jde o ohledání prvotní </a:t>
            </a:r>
          </a:p>
          <a:p>
            <a:r>
              <a:rPr lang="cs-CZ" dirty="0"/>
              <a:t>nejčastěji se jedná o oddělené části objektů, které již byly ohledány a teprve později byly nalezeny, nebo se až později zjistilo, že tyto části patří k již ohledanému objekt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BC8649-468F-4F43-9D05-7C6F078A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Doplňující ohledání</a:t>
            </a:r>
          </a:p>
        </p:txBody>
      </p:sp>
    </p:spTree>
    <p:extLst>
      <p:ext uri="{BB962C8B-B14F-4D97-AF65-F5344CB8AC3E}">
        <p14:creationId xmlns:p14="http://schemas.microsoft.com/office/powerpoint/2010/main" val="2723339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6F5D8DC-93AD-41E4-A42E-F156307BC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Orientační a specifické zkoušky se liší svou vypovídací hodnotou, cenou </a:t>
            </a:r>
          </a:p>
          <a:p>
            <a:pPr marL="0" indent="0">
              <a:buNone/>
            </a:pPr>
            <a:r>
              <a:rPr lang="cs-CZ" dirty="0"/>
              <a:t>  a rychlostí provedení.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A) orientační</a:t>
            </a:r>
          </a:p>
          <a:p>
            <a:r>
              <a:rPr lang="cs-CZ" i="1" dirty="0" err="1"/>
              <a:t>Hemophan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  - </a:t>
            </a:r>
            <a:r>
              <a:rPr lang="cs-CZ" dirty="0"/>
              <a:t>jsou diagnostické proužky určené pro </a:t>
            </a:r>
            <a:r>
              <a:rPr lang="cs-CZ" dirty="0" err="1"/>
              <a:t>semikvantitativní</a:t>
            </a:r>
            <a:r>
              <a:rPr lang="cs-CZ" dirty="0"/>
              <a:t> analýzu krve </a:t>
            </a:r>
          </a:p>
          <a:p>
            <a:pPr marL="0" indent="0">
              <a:buNone/>
            </a:pPr>
            <a:r>
              <a:rPr lang="cs-CZ" dirty="0"/>
              <a:t>    v moči</a:t>
            </a:r>
          </a:p>
          <a:p>
            <a:pPr marL="0" indent="0">
              <a:buNone/>
            </a:pPr>
            <a:r>
              <a:rPr lang="cs-CZ" dirty="0"/>
              <a:t>  - pozitivní reakce – zelená detekční ploška</a:t>
            </a:r>
          </a:p>
          <a:p>
            <a:pPr marL="0" indent="0">
              <a:buNone/>
            </a:pPr>
            <a:r>
              <a:rPr lang="cs-CZ" dirty="0"/>
              <a:t>  - falešně pozitivní – ovocné šťávy, denim, rez… </a:t>
            </a:r>
          </a:p>
          <a:p>
            <a:endParaRPr lang="cs-CZ" dirty="0"/>
          </a:p>
          <a:p>
            <a:r>
              <a:rPr lang="cs-CZ" i="1" dirty="0"/>
              <a:t>BLUESTAR FORESICS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B) specifické</a:t>
            </a:r>
          </a:p>
          <a:p>
            <a:r>
              <a:rPr lang="cs-CZ" dirty="0"/>
              <a:t>kazetové </a:t>
            </a:r>
            <a:r>
              <a:rPr lang="cs-CZ" dirty="0" err="1"/>
              <a:t>kity</a:t>
            </a:r>
            <a:r>
              <a:rPr lang="cs-CZ" dirty="0"/>
              <a:t> – </a:t>
            </a:r>
            <a:r>
              <a:rPr lang="cs-CZ" i="1" dirty="0"/>
              <a:t>Hexagon, RSID </a:t>
            </a:r>
            <a:r>
              <a:rPr lang="cs-CZ" i="1" dirty="0" err="1"/>
              <a:t>Blood</a:t>
            </a:r>
            <a:r>
              <a:rPr lang="cs-CZ" dirty="0"/>
              <a:t>…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FB1430A-E7C3-4772-8460-CF57AF31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Stopy na místě činu – krevní stopy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1AC09C-0150-43AE-A2C0-04C60F8B5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73016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06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0253C36-7DFC-47E9-A86C-340E7A9E9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3954"/>
            <a:ext cx="8229600" cy="577164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The extreme sensitivity</a:t>
            </a:r>
            <a:r>
              <a:rPr lang="en-US" dirty="0"/>
              <a:t> of BLUESTAR® FORENSIC allows the naked eye to detect bloodstains down to 1:10,000 dilutions, like minute traces or droplets that have been washed off, with or without detergent.</a:t>
            </a:r>
            <a:endParaRPr lang="cs-CZ" dirty="0"/>
          </a:p>
          <a:p>
            <a:pPr algn="just"/>
            <a:r>
              <a:rPr lang="en-US" dirty="0"/>
              <a:t>BLUESTAR® FORENSIC has a </a:t>
            </a:r>
            <a:r>
              <a:rPr lang="en-US" b="1" dirty="0"/>
              <a:t>stronger and longer-lasting luminescence that does not require total darkness to be visible. </a:t>
            </a:r>
            <a:r>
              <a:rPr lang="en-US" dirty="0"/>
              <a:t> Good quality pictures can be obtained with an ordinary camera and film.</a:t>
            </a:r>
            <a:endParaRPr lang="cs-CZ" dirty="0"/>
          </a:p>
          <a:p>
            <a:pPr algn="just"/>
            <a:r>
              <a:rPr lang="en-US" dirty="0"/>
              <a:t>BLUESTAR® FORENSIC </a:t>
            </a:r>
            <a:r>
              <a:rPr lang="en-US" b="1" dirty="0"/>
              <a:t>works as well on fresh blood as on very old or altered bloodstains, pure or diluted.</a:t>
            </a:r>
            <a:endParaRPr lang="cs-CZ" dirty="0"/>
          </a:p>
          <a:p>
            <a:pPr algn="just"/>
            <a:r>
              <a:rPr lang="en-US" dirty="0"/>
              <a:t>With a little practice, BLUESTAR® FORENSIC makes it </a:t>
            </a:r>
            <a:r>
              <a:rPr lang="en-US" b="1" dirty="0"/>
              <a:t>impossible to get confused between blood and false positives</a:t>
            </a:r>
            <a:r>
              <a:rPr lang="en-US" dirty="0"/>
              <a:t> since the luminescence differs in color, intensity and duration.</a:t>
            </a:r>
            <a:endParaRPr lang="cs-CZ" dirty="0"/>
          </a:p>
          <a:p>
            <a:pPr algn="just"/>
            <a:r>
              <a:rPr lang="en-US" dirty="0"/>
              <a:t>BLUESTAR® FORENSIC does not alter DNA and </a:t>
            </a:r>
            <a:r>
              <a:rPr lang="en-US" b="1" dirty="0"/>
              <a:t>allows for both subsequent DNA typing and ABO typing</a:t>
            </a:r>
            <a:r>
              <a:rPr lang="en-US" dirty="0"/>
              <a:t>.</a:t>
            </a:r>
            <a:r>
              <a:rPr lang="cs-CZ" dirty="0"/>
              <a:t>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E4B9B8B-BE41-4080-922E-CB04DEC5F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0930"/>
          </a:xfrm>
        </p:spPr>
        <p:txBody>
          <a:bodyPr/>
          <a:lstStyle/>
          <a:p>
            <a:pPr algn="ctr"/>
            <a:r>
              <a:rPr lang="cs-CZ" b="1" u="sng" dirty="0"/>
              <a:t>BLUESTAR FORENSIC</a:t>
            </a:r>
          </a:p>
        </p:txBody>
      </p:sp>
    </p:spTree>
    <p:extLst>
      <p:ext uri="{BB962C8B-B14F-4D97-AF65-F5344CB8AC3E}">
        <p14:creationId xmlns:p14="http://schemas.microsoft.com/office/powerpoint/2010/main" val="720912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9168155-A78A-426F-A96F-B58CD1F78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1600"/>
            <a:ext cx="4095750" cy="284797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C3704DE-A79F-47AC-8B44-9296DAA9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Bluestar</a:t>
            </a:r>
            <a:r>
              <a:rPr lang="cs-CZ" dirty="0"/>
              <a:t> </a:t>
            </a:r>
            <a:r>
              <a:rPr lang="cs-CZ" dirty="0" err="1"/>
              <a:t>Forensic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0EBF8F8-EB7F-4D92-A269-C408BE971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9238"/>
            <a:ext cx="1257300" cy="10058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AE4E227-5380-4490-A7B0-A4B3FF171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29" y="1522726"/>
            <a:ext cx="2508553" cy="200684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A0F52F4-4F17-4261-B4FE-7EC7DE0F3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5" y="4581128"/>
            <a:ext cx="1905000" cy="14382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8941570-58FD-407B-B40F-48E189996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35" y="4136830"/>
            <a:ext cx="2857500" cy="215265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BCB1AB4-793A-45D9-878C-D0793456F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48" y="3656630"/>
            <a:ext cx="2339851" cy="205906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6956FE20-A4AA-4ABC-8A3E-A10A5CE67E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984430"/>
            <a:ext cx="2857500" cy="245745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DC71EE0-71BC-4C06-830E-36ADBB9EA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23728"/>
            <a:ext cx="125730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2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B8F1461-484C-49F5-AAF8-9E9732418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MEGA MAXX 300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D250038-290A-4029-BAC1-0876B3063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Alternativní světelné zdroje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896544" cy="226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414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A94BDD7-E076-4B6E-AAEA-25469C17E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556792"/>
            <a:ext cx="7056784" cy="481393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403546E-70DA-474C-AF5A-A953E512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Alternativní světelné zdroje</a:t>
            </a:r>
          </a:p>
        </p:txBody>
      </p:sp>
    </p:spTree>
    <p:extLst>
      <p:ext uri="{BB962C8B-B14F-4D97-AF65-F5344CB8AC3E}">
        <p14:creationId xmlns:p14="http://schemas.microsoft.com/office/powerpoint/2010/main" val="1258120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816891B-2CDD-46B2-9BA0-C39FCC40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- na sterilní vlhčený (UPW) nosič (pomocí pinzety)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gázové vlákno</a:t>
            </a:r>
          </a:p>
          <a:p>
            <a:pPr marL="0" indent="0">
              <a:buNone/>
            </a:pPr>
            <a:r>
              <a:rPr lang="cs-CZ" dirty="0"/>
              <a:t> - obvazový materiál tkaný - vlákna osnovy v podélném směru velmi pevná a vlákna v útku se pravoúhle provazují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tampony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DispoLab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- COPAN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D27EE8F-8BC3-43BE-9F1E-DB529819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Na co odebírat?</a:t>
            </a:r>
          </a:p>
        </p:txBody>
      </p:sp>
      <p:sp>
        <p:nvSpPr>
          <p:cNvPr id="5" name="AutoShape 2" descr="Výsledek obrázku pro obvaz struktura">
            <a:extLst>
              <a:ext uri="{FF2B5EF4-FFF2-40B4-BE49-F238E27FC236}">
                <a16:creationId xmlns:a16="http://schemas.microsoft.com/office/drawing/2014/main" id="{95D0461E-0E7F-49AC-B83D-EF2BB9A4F8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66ECB3F-B0F2-4BB4-BD47-FA9CD23A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71703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40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D51F217-04F8-4D23-8CFA-FBF9759F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0D5EBBF8-F8B1-4E78-970B-78C094C1E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1960" y="4077072"/>
            <a:ext cx="4595351" cy="306057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B187FFA-7355-4518-B2B3-F19C64434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6193764" cy="41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B8D7639-2838-4CE4-AB9B-EDAC7C933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ve většině případů výchozím bodem při veškerém  vyšetřování a často je také jediným místem, kde je možno nalézt stopy po činnosti pachatele konkrétního trestného činu </a:t>
            </a:r>
          </a:p>
          <a:p>
            <a:pPr algn="just"/>
            <a:r>
              <a:rPr lang="cs-CZ" dirty="0"/>
              <a:t>v užším smyslu: místo, kde došlo ke spáchání trestného činu </a:t>
            </a:r>
          </a:p>
          <a:p>
            <a:pPr algn="just"/>
            <a:r>
              <a:rPr lang="cs-CZ" dirty="0"/>
              <a:t>v širším smyslu: každé další místo, kde pachatel, nebo další osoby na trestném činu zúčastněné, vykonali jakoukoli činnost, která je v příčinné souvislosti              s zamýšleným nebo nastalým jednáním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plocha MČ je vždy individuální dle TČ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E06702E-7DCC-442D-8A26-95952AC9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cs-CZ" b="1" u="sng" dirty="0"/>
              <a:t>Místo činu</a:t>
            </a:r>
          </a:p>
        </p:txBody>
      </p:sp>
    </p:spTree>
    <p:extLst>
      <p:ext uri="{BB962C8B-B14F-4D97-AF65-F5344CB8AC3E}">
        <p14:creationId xmlns:p14="http://schemas.microsoft.com/office/powerpoint/2010/main" val="1929519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8B5E6C6-8DC0-435B-BE7B-E82AD6A44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8" y="288032"/>
            <a:ext cx="3960440" cy="396044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2FF98EC-30D3-4453-AA6F-98251419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091C39A-801A-4D3C-852F-877519ED5E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25" y="288032"/>
            <a:ext cx="3140968" cy="314096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03589A7-D075-4FDD-AE60-ACBB2441D7B3}"/>
              </a:ext>
            </a:extLst>
          </p:cNvPr>
          <p:cNvSpPr/>
          <p:nvPr/>
        </p:nvSpPr>
        <p:spPr>
          <a:xfrm>
            <a:off x="323528" y="4329336"/>
            <a:ext cx="785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</a:t>
            </a:r>
            <a:r>
              <a:rPr lang="en-US" dirty="0"/>
              <a:t>sweat, semen, blood stains, skin and any environmental trace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CDE23A8-4E11-4EBD-8FC4-CFD4982271BD}"/>
              </a:ext>
            </a:extLst>
          </p:cNvPr>
          <p:cNvSpPr/>
          <p:nvPr/>
        </p:nvSpPr>
        <p:spPr>
          <a:xfrm>
            <a:off x="323528" y="46623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t</a:t>
            </a:r>
            <a:r>
              <a:rPr lang="en-US" dirty="0"/>
              <a:t>he advanced antimicrobial system neutralizes environmental microbes and preserves sample integrity up to 6 months at room temperature without air drying the swab</a:t>
            </a:r>
            <a:r>
              <a:rPr lang="cs-CZ" dirty="0"/>
              <a:t>; s</a:t>
            </a:r>
            <a:r>
              <a:rPr lang="en-US" dirty="0" err="1"/>
              <a:t>uperior</a:t>
            </a:r>
            <a:r>
              <a:rPr lang="en-US" dirty="0"/>
              <a:t> uptake and release, and antimicrobial action makes this line suitable for crime scene investigations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168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7801FCD-2001-44CC-A39E-1FBD7BEF2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70" y="152400"/>
            <a:ext cx="4638190" cy="45720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EBE6CFAA-ED5C-4300-8ED1-CBAAB44C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138" y="849741"/>
            <a:ext cx="2242592" cy="324272"/>
          </a:xfrm>
        </p:spPr>
        <p:txBody>
          <a:bodyPr>
            <a:noAutofit/>
          </a:bodyPr>
          <a:lstStyle/>
          <a:p>
            <a:r>
              <a:rPr lang="cs-CZ" sz="2000" b="1" dirty="0"/>
              <a:t>Cells are easily collected</a:t>
            </a:r>
            <a:br>
              <a:rPr lang="cs-CZ" sz="2000" b="1" dirty="0"/>
            </a:br>
            <a:r>
              <a:rPr lang="cs-CZ" sz="2000" b="1" dirty="0"/>
              <a:t>between the fibers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E15044-9E17-46E8-AAF5-AF123B553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99" y="185263"/>
            <a:ext cx="1245239" cy="15363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31CF328-C7F3-4081-851E-A43449548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838491"/>
            <a:ext cx="46291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76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AA9F192-EBE8-4545-BD46-B99FA2B48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72000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tampon (4N6 FS)</a:t>
            </a:r>
          </a:p>
          <a:p>
            <a:r>
              <a:rPr lang="cs-CZ" dirty="0"/>
              <a:t>lepící páska</a:t>
            </a:r>
          </a:p>
          <a:p>
            <a:r>
              <a:rPr lang="cs-CZ" dirty="0" err="1"/>
              <a:t>skarifikát</a:t>
            </a:r>
            <a:endParaRPr lang="cs-CZ" dirty="0"/>
          </a:p>
          <a:p>
            <a:r>
              <a:rPr lang="cs-CZ" dirty="0"/>
              <a:t>střih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krevní stopy</a:t>
            </a:r>
          </a:p>
          <a:p>
            <a:r>
              <a:rPr lang="cs-CZ" dirty="0"/>
              <a:t>sperma</a:t>
            </a:r>
          </a:p>
          <a:p>
            <a:r>
              <a:rPr lang="cs-CZ" dirty="0"/>
              <a:t>sliny</a:t>
            </a:r>
          </a:p>
          <a:p>
            <a:r>
              <a:rPr lang="cs-CZ" dirty="0" err="1"/>
              <a:t>tDNA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oblečení</a:t>
            </a:r>
          </a:p>
          <a:p>
            <a:r>
              <a:rPr lang="cs-CZ" dirty="0"/>
              <a:t>nástroje</a:t>
            </a:r>
          </a:p>
          <a:p>
            <a:r>
              <a:rPr lang="cs-CZ" dirty="0"/>
              <a:t>předměty denní potřeby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A268475-5909-439F-B7D8-0FD937A4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Čím, co a z čeho</a:t>
            </a:r>
          </a:p>
        </p:txBody>
      </p:sp>
    </p:spTree>
    <p:extLst>
      <p:ext uri="{BB962C8B-B14F-4D97-AF65-F5344CB8AC3E}">
        <p14:creationId xmlns:p14="http://schemas.microsoft.com/office/powerpoint/2010/main" val="1250248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425D92B-7E7B-402D-847B-B1341658D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21" y="-240940"/>
            <a:ext cx="8229600" cy="1219200"/>
          </a:xfrm>
        </p:spPr>
        <p:txBody>
          <a:bodyPr/>
          <a:lstStyle/>
          <a:p>
            <a:pPr algn="ctr"/>
            <a:r>
              <a:rPr lang="cs-CZ" b="1" u="sng" dirty="0"/>
              <a:t>Přechovávání a transport vzorků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D6B2FBD-74E7-438D-B80B-2C26EBCEBFED}"/>
              </a:ext>
            </a:extLst>
          </p:cNvPr>
          <p:cNvSpPr txBox="1"/>
          <p:nvPr/>
        </p:nvSpPr>
        <p:spPr>
          <a:xfrm>
            <a:off x="457521" y="1268760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u="sng" dirty="0"/>
              <a:t>nosič vždy řádně </a:t>
            </a:r>
            <a:r>
              <a:rPr lang="cs-CZ" sz="2800" u="sng" dirty="0">
                <a:solidFill>
                  <a:srgbClr val="FF0000"/>
                </a:solidFill>
              </a:rPr>
              <a:t>vysušit!!!</a:t>
            </a:r>
          </a:p>
          <a:p>
            <a:pPr marL="285750" indent="-285750">
              <a:buFontTx/>
              <a:buChar char="-"/>
            </a:pPr>
            <a:endParaRPr lang="cs-CZ" sz="2800" dirty="0"/>
          </a:p>
          <a:p>
            <a:pPr marL="285750" indent="-285750">
              <a:buFontTx/>
              <a:buChar char="-"/>
            </a:pPr>
            <a:r>
              <a:rPr lang="cs-CZ" sz="2800" dirty="0"/>
              <a:t>zkumavka – nutno nechat přístup vzduchu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obal od tamponu - nastřihnutý</a:t>
            </a:r>
          </a:p>
          <a:p>
            <a:pPr marL="285750" indent="-285750">
              <a:buFontTx/>
              <a:buChar char="-"/>
            </a:pPr>
            <a:endParaRPr lang="cs-CZ" sz="2800" dirty="0"/>
          </a:p>
          <a:p>
            <a:pPr marL="285750" indent="-285750">
              <a:buFontTx/>
              <a:buChar char="-"/>
            </a:pPr>
            <a:r>
              <a:rPr lang="cs-CZ" sz="2800" dirty="0" err="1"/>
              <a:t>Stericlin</a:t>
            </a:r>
            <a:endParaRPr lang="cs-CZ" sz="2800" dirty="0"/>
          </a:p>
          <a:p>
            <a:pPr marL="285750" indent="-285750">
              <a:buFontTx/>
              <a:buChar char="-"/>
            </a:pPr>
            <a:r>
              <a:rPr lang="cs-CZ" sz="2800" dirty="0"/>
              <a:t>papírová obálka</a:t>
            </a:r>
          </a:p>
          <a:p>
            <a:pPr marL="285750" indent="-285750">
              <a:buFontTx/>
              <a:buChar char="-"/>
            </a:pPr>
            <a:endParaRPr lang="cs-CZ" sz="2800" dirty="0"/>
          </a:p>
          <a:p>
            <a:pPr marL="285750" indent="-285750">
              <a:buFontTx/>
              <a:buChar char="-"/>
            </a:pPr>
            <a:r>
              <a:rPr lang="cs-CZ" sz="2800" dirty="0"/>
              <a:t>sáček na oděvní součásti, větší věcné stopy </a:t>
            </a:r>
          </a:p>
          <a:p>
            <a:pPr marL="285750" indent="-285750">
              <a:buFontTx/>
              <a:buChar char="-"/>
            </a:pPr>
            <a:r>
              <a:rPr lang="cs-CZ" sz="2800" dirty="0"/>
              <a:t>papírový pytel/krabice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2C0A044-79D5-46B0-A4E2-8890D6760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20" y="3068960"/>
            <a:ext cx="2714625" cy="1685925"/>
          </a:xfrm>
        </p:spPr>
      </p:pic>
    </p:spTree>
    <p:extLst>
      <p:ext uri="{BB962C8B-B14F-4D97-AF65-F5344CB8AC3E}">
        <p14:creationId xmlns:p14="http://schemas.microsoft.com/office/powerpoint/2010/main" val="203301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482ED70-4791-401C-904E-0A5C5AF94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včasným zjištěním a zajištěním místa činu, následným vyhledáním a zajištěním stop a dalších důkazních materiálů je možné zjistit nejdůležitější okolnosti potřené k objasnění skutkové podstaty trestného činu a zajistit důkazy, které by vedly k zjištění a vypátrání pachatele a jeho následnému usvědčení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naopak veškeré chyby a nedostatky učiněné na místě činu jsou nezřídka základem neúspěchu při vyšetřování trestného činu a usvědčení pachatele          a mnohdy se již nedají dodatečně napravit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E24C3D8-8F1A-44B8-9F53-0150169B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Místo činu</a:t>
            </a:r>
          </a:p>
        </p:txBody>
      </p:sp>
    </p:spTree>
    <p:extLst>
      <p:ext uri="{BB962C8B-B14F-4D97-AF65-F5344CB8AC3E}">
        <p14:creationId xmlns:p14="http://schemas.microsoft.com/office/powerpoint/2010/main" val="309023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542A01C5-DC35-435B-BA8B-9473E73FB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778" y="1106462"/>
            <a:ext cx="6333722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4000" dirty="0">
                <a:solidFill>
                  <a:schemeClr val="bg1"/>
                </a:solidFill>
                <a:highlight>
                  <a:srgbClr val="00FF00"/>
                </a:highlight>
              </a:rPr>
              <a:t>Účelem je mimo jiné zjistit:</a:t>
            </a:r>
          </a:p>
        </p:txBody>
      </p:sp>
      <p:sp>
        <p:nvSpPr>
          <p:cNvPr id="7173" name="Oval 5">
            <a:extLst>
              <a:ext uri="{FF2B5EF4-FFF2-40B4-BE49-F238E27FC236}">
                <a16:creationId xmlns:a16="http://schemas.microsoft.com/office/drawing/2014/main" id="{0CC3FD75-2660-4D8F-B6FB-AFBC3714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88" y="2590800"/>
            <a:ext cx="2590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cs-CZ" altLang="cs-CZ" sz="2400" dirty="0">
                <a:solidFill>
                  <a:srgbClr val="FF0000"/>
                </a:solidFill>
              </a:rPr>
              <a:t>Co bylo spácháno?</a:t>
            </a:r>
          </a:p>
        </p:txBody>
      </p:sp>
      <p:sp>
        <p:nvSpPr>
          <p:cNvPr id="7174" name="Oval 6">
            <a:extLst>
              <a:ext uri="{FF2B5EF4-FFF2-40B4-BE49-F238E27FC236}">
                <a16:creationId xmlns:a16="http://schemas.microsoft.com/office/drawing/2014/main" id="{4932E0E6-B549-464C-ADE5-7C2F487C9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14800"/>
            <a:ext cx="2971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cs-CZ" altLang="cs-CZ" sz="2400" dirty="0">
                <a:solidFill>
                  <a:srgbClr val="FF0000"/>
                </a:solidFill>
              </a:rPr>
              <a:t>Kdy byl čin spáchán?</a:t>
            </a:r>
          </a:p>
        </p:txBody>
      </p:sp>
      <p:sp>
        <p:nvSpPr>
          <p:cNvPr id="7175" name="Oval 7">
            <a:extLst>
              <a:ext uri="{FF2B5EF4-FFF2-40B4-BE49-F238E27FC236}">
                <a16:creationId xmlns:a16="http://schemas.microsoft.com/office/drawing/2014/main" id="{C8FEA84C-86B0-4E90-BFDD-EC87AC6CF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0"/>
            <a:ext cx="2971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cs-CZ" altLang="cs-CZ" sz="2400" dirty="0">
                <a:solidFill>
                  <a:srgbClr val="FF0000"/>
                </a:solidFill>
              </a:rPr>
              <a:t>Kde byl čin spáchán?</a:t>
            </a: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382C9D36-B465-4014-BD20-2ED07FF0A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98236"/>
            <a:ext cx="2514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cs-CZ" altLang="cs-CZ" sz="2400" dirty="0">
                <a:solidFill>
                  <a:srgbClr val="FF0000"/>
                </a:solidFill>
              </a:rPr>
              <a:t>Kdo čin spáchal?</a:t>
            </a: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id="{A402E599-D1F2-4DB1-9FDA-0308B3F85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924300"/>
            <a:ext cx="2743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pPr algn="ctr"/>
            <a:r>
              <a:rPr lang="cs-CZ" altLang="cs-CZ" sz="2400" dirty="0">
                <a:solidFill>
                  <a:srgbClr val="FF0000"/>
                </a:solidFill>
              </a:rPr>
              <a:t>Jak byl čin spáchán?</a:t>
            </a:r>
          </a:p>
        </p:txBody>
      </p:sp>
      <p:sp>
        <p:nvSpPr>
          <p:cNvPr id="7178" name="Oval 10">
            <a:extLst>
              <a:ext uri="{FF2B5EF4-FFF2-40B4-BE49-F238E27FC236}">
                <a16:creationId xmlns:a16="http://schemas.microsoft.com/office/drawing/2014/main" id="{AC2A7BD6-2B8A-4E94-98AE-99FFF85F8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486400"/>
            <a:ext cx="2971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2400" dirty="0">
                <a:solidFill>
                  <a:srgbClr val="FF0000"/>
                </a:solidFill>
              </a:rPr>
              <a:t>Čím byl čin spáchán?</a:t>
            </a:r>
          </a:p>
        </p:txBody>
      </p:sp>
      <p:sp>
        <p:nvSpPr>
          <p:cNvPr id="7179" name="Oval 11">
            <a:extLst>
              <a:ext uri="{FF2B5EF4-FFF2-40B4-BE49-F238E27FC236}">
                <a16:creationId xmlns:a16="http://schemas.microsoft.com/office/drawing/2014/main" id="{4941266F-B839-4737-BDEC-6EC38E5C2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029200"/>
            <a:ext cx="22098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2400" dirty="0">
                <a:solidFill>
                  <a:srgbClr val="FF0000"/>
                </a:solidFill>
              </a:rPr>
              <a:t>Proč byl čin</a:t>
            </a:r>
          </a:p>
          <a:p>
            <a:pPr algn="ctr"/>
            <a:r>
              <a:rPr lang="cs-CZ" altLang="cs-CZ" sz="2400" dirty="0">
                <a:solidFill>
                  <a:srgbClr val="FF0000"/>
                </a:solidFill>
              </a:rPr>
              <a:t>spáchán?</a:t>
            </a:r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id="{F0B0713D-FEBC-4FBD-BB34-C147566A01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74032" y="1999278"/>
            <a:ext cx="943562" cy="743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2" name="Line 14">
            <a:extLst>
              <a:ext uri="{FF2B5EF4-FFF2-40B4-BE49-F238E27FC236}">
                <a16:creationId xmlns:a16="http://schemas.microsoft.com/office/drawing/2014/main" id="{9858513E-8D89-4BB4-A5D7-837BC7A339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1963122"/>
            <a:ext cx="1424988" cy="21516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5C70C02D-505F-44A1-9AA6-E233C7FF4C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1988840"/>
            <a:ext cx="861012" cy="34975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3B52F899-5D6B-4F8C-BBB6-BCB861574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999279"/>
            <a:ext cx="327612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F2656393-0D38-4DC7-A5FE-A1282BD51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3412" y="1950759"/>
            <a:ext cx="1424988" cy="6697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6" name="Line 18">
            <a:extLst>
              <a:ext uri="{FF2B5EF4-FFF2-40B4-BE49-F238E27FC236}">
                <a16:creationId xmlns:a16="http://schemas.microsoft.com/office/drawing/2014/main" id="{8306CF33-6DD5-44D2-8938-510EC0041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300" y="1961118"/>
            <a:ext cx="2011908" cy="19631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EC190059-CEEB-4F41-B17C-D04FDE35C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2406" y="1923078"/>
            <a:ext cx="2209800" cy="35633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13EBB5-67EE-43BB-9BD3-36D2CAA8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 autoUpdateAnimBg="0"/>
      <p:bldP spid="7173" grpId="0" animBg="1" autoUpdateAnimBg="0"/>
      <p:bldP spid="7174" grpId="0" animBg="1" autoUpdateAnimBg="0"/>
      <p:bldP spid="7175" grpId="0" animBg="1" autoUpdateAnimBg="0"/>
      <p:bldP spid="7176" grpId="0" animBg="1" autoUpdateAnimBg="0"/>
      <p:bldP spid="7177" grpId="0" animBg="1" autoUpdateAnimBg="0"/>
      <p:bldP spid="7178" grpId="0" animBg="1" autoUpdateAnimBg="0"/>
      <p:bldP spid="717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Rozdělení dle charakteru ohledání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10" y="1143000"/>
            <a:ext cx="8229600" cy="430222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ohledání místa činu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ohledání mrtvoly a místa jejího nálezu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ohledání předmětů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ohledání dokumentů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ohledání zvířat</a:t>
            </a:r>
          </a:p>
          <a:p>
            <a:endParaRPr lang="cs-CZ" dirty="0"/>
          </a:p>
          <a:p>
            <a:r>
              <a:rPr lang="cs-CZ" dirty="0"/>
              <a:t>ohledání těla živé osoby</a:t>
            </a:r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96728541-02CD-4B78-8D43-ACE42EA83D9D}"/>
              </a:ext>
            </a:extLst>
          </p:cNvPr>
          <p:cNvSpPr/>
          <p:nvPr/>
        </p:nvSpPr>
        <p:spPr>
          <a:xfrm>
            <a:off x="471056" y="5805264"/>
            <a:ext cx="86058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2F7BFE-F9CE-44B0-A377-C55E1C0470EB}"/>
              </a:ext>
            </a:extLst>
          </p:cNvPr>
          <p:cNvSpPr txBox="1"/>
          <p:nvPr/>
        </p:nvSpPr>
        <p:spPr>
          <a:xfrm rot="10800000" flipV="1">
            <a:off x="1475656" y="5759098"/>
            <a:ext cx="721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 samostatně nebo najednou (součást jednoho úkonu)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Ohledání mrtvoly - cíl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okolnosti smrti a příčině smrt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 následek násilného jednání jiné osoby, nebo jinou příčinu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 době smrti, nebo o době jednání, které bylo příčinou     smrti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 způsobu usmrcení, popřípadě o jednání, jehož snahou bylo utajit násilný charakter smrti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 osobě, jejíž mrtvola je objektem ohledání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 možné motivu usmrcení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/>
              <a:t>Ohledání mrtvoly – co hledat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8808"/>
          </a:xfrm>
        </p:spPr>
        <p:txBody>
          <a:bodyPr>
            <a:normAutofit/>
          </a:bodyPr>
          <a:lstStyle/>
          <a:p>
            <a:r>
              <a:rPr lang="cs-CZ" dirty="0"/>
              <a:t>vzájemný vztah mrtvoly a místa</a:t>
            </a:r>
          </a:p>
          <a:p>
            <a:r>
              <a:rPr lang="cs-CZ" dirty="0"/>
              <a:t>místo nálezu mrtvoly je totožné i s místem spáchání trestného činu</a:t>
            </a:r>
          </a:p>
          <a:p>
            <a:r>
              <a:rPr lang="pl-PL" dirty="0"/>
              <a:t>druh a charakter zranění</a:t>
            </a:r>
          </a:p>
          <a:p>
            <a:r>
              <a:rPr lang="cs-CZ" dirty="0"/>
              <a:t>stopy nástroje</a:t>
            </a:r>
          </a:p>
          <a:p>
            <a:r>
              <a:rPr lang="cs-CZ" dirty="0"/>
              <a:t>stopy zápasu</a:t>
            </a:r>
          </a:p>
          <a:p>
            <a:r>
              <a:rPr lang="cs-CZ" dirty="0"/>
              <a:t>přítomnost další osoby na místě činu či nálezu</a:t>
            </a:r>
          </a:p>
          <a:p>
            <a:r>
              <a:rPr lang="cs-CZ" dirty="0"/>
              <a:t>na teplotu, ztuhlost nebo stupeň rozkladu mrtvoly, na posmrtné skvrny na mrtvole, na krevní stopy na místě a na množství krve</a:t>
            </a:r>
          </a:p>
          <a:p>
            <a:endParaRPr lang="cs-CZ" dirty="0"/>
          </a:p>
          <a:p>
            <a:endParaRPr lang="pl-PL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52400"/>
            <a:ext cx="8229600" cy="1219200"/>
          </a:xfrm>
        </p:spPr>
        <p:txBody>
          <a:bodyPr/>
          <a:lstStyle/>
          <a:p>
            <a:pPr algn="ctr"/>
            <a:r>
              <a:rPr lang="cs-CZ" b="1" u="sng" dirty="0"/>
              <a:t>Ohledání mrtvoly – co hledat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/>
          <a:lstStyle/>
          <a:p>
            <a:r>
              <a:rPr lang="cs-CZ" dirty="0"/>
              <a:t>zaměřit na identifikační znaky mrtvoly, na stav, znečištění, poškození a charakteristické znaky oblečení mrtvoly z důvodu identifikace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FF3371-6D42-438B-8BF3-449CBD60F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Den Země</Template>
  <TotalTime>0</TotalTime>
  <Words>1654</Words>
  <Application>Microsoft Office PowerPoint</Application>
  <PresentationFormat>Předvádění na obrazovce (4:3)</PresentationFormat>
  <Paragraphs>237</Paragraphs>
  <Slides>33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Constantia</vt:lpstr>
      <vt:lpstr>Nimbus Roman No9 L</vt:lpstr>
      <vt:lpstr>URW Chancery L</vt:lpstr>
      <vt:lpstr>Wingdings 2</vt:lpstr>
      <vt:lpstr>Papír</vt:lpstr>
      <vt:lpstr>Ohledání místa činu</vt:lpstr>
      <vt:lpstr>Místo činu</vt:lpstr>
      <vt:lpstr>Místo činu</vt:lpstr>
      <vt:lpstr>Místo činu</vt:lpstr>
      <vt:lpstr>Prezentace aplikace PowerPoint</vt:lpstr>
      <vt:lpstr>Rozdělení dle charakteru ohledání</vt:lpstr>
      <vt:lpstr>Ohledání mrtvoly - cíl</vt:lpstr>
      <vt:lpstr>Ohledání mrtvoly – co hledat</vt:lpstr>
      <vt:lpstr>Ohledání mrtvoly – co hledat</vt:lpstr>
      <vt:lpstr>Posmrtné změny – fyzikální pochody</vt:lpstr>
      <vt:lpstr>Fermentativní změny</vt:lpstr>
      <vt:lpstr>Vitální reakce</vt:lpstr>
      <vt:lpstr>Ohledání předmětů</vt:lpstr>
      <vt:lpstr>Ohledání předmětů</vt:lpstr>
      <vt:lpstr>Ohledání dokumentů</vt:lpstr>
      <vt:lpstr>Ohledání zvířat</vt:lpstr>
      <vt:lpstr>Ohledání těla živé osoby</vt:lpstr>
      <vt:lpstr>Prezentace aplikace PowerPoint</vt:lpstr>
      <vt:lpstr>Podle posloupnosti ohledávání</vt:lpstr>
      <vt:lpstr>Prvotní ohledání</vt:lpstr>
      <vt:lpstr>Opakované ohledání</vt:lpstr>
      <vt:lpstr>Doplňující ohledání</vt:lpstr>
      <vt:lpstr>Stopy na místě činu – krevní stopy</vt:lpstr>
      <vt:lpstr>BLUESTAR FORENSIC</vt:lpstr>
      <vt:lpstr>Bluestar Forensic</vt:lpstr>
      <vt:lpstr>Alternativní světelné zdroje</vt:lpstr>
      <vt:lpstr>Alternativní světelné zdroje</vt:lpstr>
      <vt:lpstr>Na co odebírat?</vt:lpstr>
      <vt:lpstr>Prezentace aplikace PowerPoint</vt:lpstr>
      <vt:lpstr>Prezentace aplikace PowerPoint</vt:lpstr>
      <vt:lpstr>Cells are easily collected between the fibers</vt:lpstr>
      <vt:lpstr>Čím, co a z čeho</vt:lpstr>
      <vt:lpstr>Přechovávání a transport vzorků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2018-02-23T08:57:24Z</dcterms:created>
  <dcterms:modified xsi:type="dcterms:W3CDTF">2022-05-12T14:26:10Z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