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0"/>
  </p:notesMasterIdLst>
  <p:sldIdLst>
    <p:sldId id="256" r:id="rId3"/>
    <p:sldId id="257" r:id="rId4"/>
    <p:sldId id="276" r:id="rId5"/>
    <p:sldId id="273" r:id="rId6"/>
    <p:sldId id="258" r:id="rId7"/>
    <p:sldId id="274" r:id="rId8"/>
    <p:sldId id="261" r:id="rId9"/>
    <p:sldId id="271" r:id="rId10"/>
    <p:sldId id="272" r:id="rId11"/>
    <p:sldId id="279" r:id="rId12"/>
    <p:sldId id="269" r:id="rId13"/>
    <p:sldId id="270" r:id="rId14"/>
    <p:sldId id="280" r:id="rId15"/>
    <p:sldId id="281" r:id="rId16"/>
    <p:sldId id="283" r:id="rId17"/>
    <p:sldId id="304" r:id="rId18"/>
    <p:sldId id="282" r:id="rId19"/>
    <p:sldId id="308" r:id="rId20"/>
    <p:sldId id="284" r:id="rId21"/>
    <p:sldId id="321" r:id="rId22"/>
    <p:sldId id="287" r:id="rId23"/>
    <p:sldId id="289" r:id="rId24"/>
    <p:sldId id="307" r:id="rId25"/>
    <p:sldId id="293" r:id="rId26"/>
    <p:sldId id="292" r:id="rId27"/>
    <p:sldId id="291" r:id="rId28"/>
    <p:sldId id="317" r:id="rId29"/>
    <p:sldId id="290" r:id="rId30"/>
    <p:sldId id="294" r:id="rId31"/>
    <p:sldId id="296" r:id="rId32"/>
    <p:sldId id="297" r:id="rId33"/>
    <p:sldId id="299" r:id="rId34"/>
    <p:sldId id="300" r:id="rId35"/>
    <p:sldId id="303" r:id="rId36"/>
    <p:sldId id="310" r:id="rId37"/>
    <p:sldId id="295" r:id="rId38"/>
    <p:sldId id="311" r:id="rId39"/>
    <p:sldId id="313" r:id="rId40"/>
    <p:sldId id="318" r:id="rId41"/>
    <p:sldId id="312" r:id="rId42"/>
    <p:sldId id="314" r:id="rId43"/>
    <p:sldId id="309" r:id="rId44"/>
    <p:sldId id="316" r:id="rId45"/>
    <p:sldId id="315" r:id="rId46"/>
    <p:sldId id="319" r:id="rId47"/>
    <p:sldId id="320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73" autoAdjust="0"/>
  </p:normalViewPr>
  <p:slideViewPr>
    <p:cSldViewPr>
      <p:cViewPr varScale="1">
        <p:scale>
          <a:sx n="86" d="100"/>
          <a:sy n="86" d="100"/>
        </p:scale>
        <p:origin x="13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k3eayaPEI" TargetMode="External"/><Relationship Id="rId2" Type="http://schemas.openxmlformats.org/officeDocument/2006/relationships/hyperlink" Target="https://youtu.be/JBTOeRjK0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Zajištění stop v laboratoři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C7B428-968F-4662-ADE5-5CB4F8C1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u="sng" dirty="0" err="1"/>
              <a:t>Hemascein</a:t>
            </a:r>
            <a:r>
              <a:rPr lang="en-US" altLang="cs-CZ" sz="2700" u="sng" dirty="0"/>
              <a:t>®</a:t>
            </a:r>
            <a:r>
              <a:rPr lang="cs-CZ" altLang="cs-CZ" sz="2700" u="sng" dirty="0"/>
              <a:t> (</a:t>
            </a:r>
            <a:r>
              <a:rPr lang="cs-CZ" altLang="cs-CZ" sz="2700" u="sng" dirty="0" err="1"/>
              <a:t>Abacus</a:t>
            </a:r>
            <a:r>
              <a:rPr lang="cs-CZ" altLang="cs-CZ" sz="2700" u="sng" dirty="0"/>
              <a:t> </a:t>
            </a:r>
            <a:r>
              <a:rPr lang="cs-CZ" altLang="cs-CZ" sz="2700" u="sng" dirty="0" err="1"/>
              <a:t>Diagnostics</a:t>
            </a:r>
            <a:r>
              <a:rPr lang="cs-CZ" altLang="cs-CZ" sz="2700" u="sng" dirty="0"/>
              <a:t>) </a:t>
            </a:r>
            <a:r>
              <a:rPr lang="cs-CZ" altLang="cs-CZ" sz="2700" dirty="0"/>
              <a:t>– orientační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slouží k odhalení latentních krevních stop na bázi redoxní reakce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neobsahuje </a:t>
            </a:r>
            <a:r>
              <a:rPr lang="cs-CZ" altLang="cs-CZ" sz="2700" dirty="0" err="1"/>
              <a:t>luminol</a:t>
            </a:r>
            <a:endParaRPr lang="cs-CZ" altLang="cs-CZ" sz="2700" dirty="0"/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zkouška na bázi fluoresceinu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nevyžaduje úplnou tmu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fluorescence až 10 minut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bez interakce s DNA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zdraví nezávadný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falešně pozitivní reakce: brambory, krev jiného živočišného druhu, některé oleje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8C8B30-3E2A-4D95-8BC6-BE4F436B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Orientační průkaz krve</a:t>
            </a:r>
            <a:endParaRPr lang="cs-CZ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8446F59-9B8F-4E20-BE1D-99AB29D0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537354" cy="15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0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F197FCF-1DD4-4A1E-81C9-AAFC16CEC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85000" lnSpcReduction="10000"/>
          </a:bodyPr>
          <a:lstStyle/>
          <a:p>
            <a:pPr marL="431800" indent="-323850">
              <a:lnSpc>
                <a:spcPct val="11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většina orientačních zkoušek se zaměřuje na detekci přítomnosti hemoglobinu.</a:t>
            </a:r>
          </a:p>
          <a:p>
            <a:pPr marL="431800" indent="-323850">
              <a:lnSpc>
                <a:spcPct val="11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u="sng" dirty="0"/>
              <a:t>Kastle – </a:t>
            </a:r>
            <a:r>
              <a:rPr lang="cs-CZ" altLang="cs-CZ" u="sng" dirty="0" err="1"/>
              <a:t>Meyerův</a:t>
            </a:r>
            <a:r>
              <a:rPr lang="cs-CZ" altLang="cs-CZ" u="sng" dirty="0"/>
              <a:t> t</a:t>
            </a:r>
            <a:r>
              <a:rPr lang="cs-CZ" altLang="cs-CZ" dirty="0"/>
              <a:t>est – orientační test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poprvé popsán roku 1930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detekce hemoglobinu fenolftaleinem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zkouška založená na </a:t>
            </a:r>
            <a:r>
              <a:rPr lang="cs-CZ" altLang="cs-CZ" dirty="0" err="1"/>
              <a:t>peroxidázové</a:t>
            </a:r>
            <a:r>
              <a:rPr lang="cs-CZ" altLang="cs-CZ" dirty="0"/>
              <a:t> aktivitě hemoglobinu katalyzovat oxidaci fenolftaleinu </a:t>
            </a:r>
            <a:r>
              <a:rPr lang="cs-CZ" altLang="cs-CZ" dirty="0">
                <a:sym typeface="Symbol" panose="05050102010706020507" pitchFamily="18" charset="2"/>
              </a:rPr>
              <a:t> světle růžové zabarvení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>
                <a:sym typeface="Symbol" panose="05050102010706020507" pitchFamily="18" charset="2"/>
              </a:rPr>
              <a:t>reakce hemoglobinu a peroxidu vodíku, při kterém se spotřebovávají elektrony; fenolftalein se v této reakci chová jako dárce elektronů, dochází k redukci, mění tak svoji klasickou formu na </a:t>
            </a:r>
            <a:r>
              <a:rPr lang="cs-CZ" altLang="cs-CZ" dirty="0" err="1">
                <a:sym typeface="Symbol" panose="05050102010706020507" pitchFamily="18" charset="2"/>
              </a:rPr>
              <a:t>fenolftalin</a:t>
            </a:r>
            <a:r>
              <a:rPr lang="cs-CZ" altLang="cs-CZ" dirty="0">
                <a:sym typeface="Symbol" panose="05050102010706020507" pitchFamily="18" charset="2"/>
              </a:rPr>
              <a:t> a mění své                                       prostředí na alkalické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1EC29D-5497-42D5-BB35-F8CF60A2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Orientační průkaz krve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44852DE-B9E5-4664-9DDC-23A185D9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57551"/>
            <a:ext cx="1993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4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E91460-ED58-4008-8277-47F1312D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 fontScale="92500"/>
          </a:bodyPr>
          <a:lstStyle/>
          <a:p>
            <a:pPr marL="431800" indent="-323850">
              <a:lnSpc>
                <a:spcPct val="11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u="sng" dirty="0"/>
              <a:t>Zkouška peroxidem vodíků (H2O2) </a:t>
            </a:r>
            <a:r>
              <a:rPr lang="cs-CZ" altLang="cs-CZ" dirty="0"/>
              <a:t>– orientační test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explozivní reakce - krev slouží jako katalyzátor při štěpení H2O2 na vodu a kyslík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typické „zašumění“ vzorku 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ničí DNA !!!</a:t>
            </a:r>
          </a:p>
          <a:p>
            <a:pPr marL="431800" indent="-323850">
              <a:lnSpc>
                <a:spcPct val="11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u="sng" dirty="0"/>
              <a:t>Adlerův test</a:t>
            </a:r>
            <a:r>
              <a:rPr lang="cs-CZ" altLang="cs-CZ" dirty="0"/>
              <a:t> - orientační test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krevní test založený na reakci benzidinu, Na2O2 a ledové kyseliny octové </a:t>
            </a:r>
            <a:r>
              <a:rPr lang="cs-CZ" altLang="cs-CZ" dirty="0">
                <a:sym typeface="Symbol" panose="05050102010706020507" pitchFamily="18" charset="2"/>
              </a:rPr>
              <a:t> modro zelené zbarvení</a:t>
            </a:r>
          </a:p>
          <a:p>
            <a:pPr marL="431800" indent="-323850">
              <a:lnSpc>
                <a:spcPct val="11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>
                <a:sym typeface="Symbol" panose="05050102010706020507" pitchFamily="18" charset="2"/>
              </a:rPr>
              <a:t>vysoká citlivost (možná detekce vzorku při ředění 1:500000)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1B44FF-09B2-473B-AE40-71DD25D0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5024"/>
          </a:xfrm>
        </p:spPr>
        <p:txBody>
          <a:bodyPr/>
          <a:lstStyle/>
          <a:p>
            <a:pPr algn="ctr"/>
            <a:r>
              <a:rPr lang="cs-CZ" b="1" u="sng" dirty="0"/>
              <a:t>Orientační průkaz krve</a:t>
            </a:r>
            <a:endParaRPr lang="cs-CZ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EB5C125-4715-4213-94DB-B278C908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30026"/>
            <a:ext cx="1933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6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55C6DE-7B7C-47A6-A8A9-613858A6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200" u="sng" dirty="0" err="1"/>
              <a:t>Bertrandova</a:t>
            </a:r>
            <a:r>
              <a:rPr lang="cs-CZ" altLang="cs-CZ" sz="3200" u="sng" dirty="0"/>
              <a:t> zkouška – specifický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 err="1"/>
              <a:t>Hb</a:t>
            </a:r>
            <a:r>
              <a:rPr lang="cs-CZ" altLang="cs-CZ" sz="2700" dirty="0"/>
              <a:t> za přítomnosti MgCl2 tvoří s </a:t>
            </a:r>
            <a:r>
              <a:rPr lang="cs-CZ" altLang="cs-CZ" sz="2700" dirty="0" err="1"/>
              <a:t>kys</a:t>
            </a:r>
            <a:r>
              <a:rPr lang="cs-CZ" altLang="cs-CZ" sz="2700" dirty="0"/>
              <a:t>. octovou při </a:t>
            </a:r>
            <a:r>
              <a:rPr lang="cs-CZ" altLang="cs-CZ" sz="2700" dirty="0" err="1"/>
              <a:t>tepolotě</a:t>
            </a:r>
            <a:r>
              <a:rPr lang="cs-CZ" altLang="cs-CZ" sz="2700" dirty="0"/>
              <a:t> 120 </a:t>
            </a:r>
            <a:r>
              <a:rPr lang="cs-CZ" altLang="cs-CZ" sz="2700" dirty="0">
                <a:sym typeface="Symbol" panose="05050102010706020507" pitchFamily="18" charset="2"/>
              </a:rPr>
              <a:t>ºC červenohnědě krystaly </a:t>
            </a:r>
            <a:r>
              <a:rPr lang="cs-CZ" altLang="cs-CZ" sz="2700" dirty="0" err="1">
                <a:sym typeface="Symbol" panose="05050102010706020507" pitchFamily="18" charset="2"/>
              </a:rPr>
              <a:t>acetchlorheminu</a:t>
            </a:r>
            <a:r>
              <a:rPr lang="cs-CZ" altLang="cs-CZ" sz="2700" dirty="0">
                <a:sym typeface="Symbol" panose="05050102010706020507" pitchFamily="18" charset="2"/>
              </a:rPr>
              <a:t> kosodélníkového či kosočtverečného tvaru</a:t>
            </a:r>
            <a:r>
              <a:rPr lang="cs-CZ" altLang="cs-CZ" sz="2700" dirty="0"/>
              <a:t>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2700" dirty="0"/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200" u="sng" dirty="0"/>
              <a:t>Teichmannova zkouška – specifický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důkaz krve pomocí </a:t>
            </a:r>
            <a:r>
              <a:rPr lang="cs-CZ" altLang="cs-CZ" sz="2700" dirty="0" err="1"/>
              <a:t>heminových</a:t>
            </a:r>
            <a:r>
              <a:rPr lang="cs-CZ" altLang="cs-CZ" sz="2700" dirty="0"/>
              <a:t> krystalů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objev roku 1853 – L. Teichmann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/>
              <a:t>zahřátí směsi vzorku krve, chloridu sodného a kyseliny octové </a:t>
            </a:r>
            <a:r>
              <a:rPr lang="cs-CZ" altLang="cs-CZ" sz="2700" dirty="0">
                <a:sym typeface="Symbol" panose="05050102010706020507" pitchFamily="18" charset="2"/>
              </a:rPr>
              <a:t> </a:t>
            </a:r>
            <a:r>
              <a:rPr lang="cs-CZ" altLang="cs-CZ" sz="2700" i="1" dirty="0">
                <a:sym typeface="Symbol" panose="05050102010706020507" pitchFamily="18" charset="2"/>
              </a:rPr>
              <a:t>hnědé kosodélníkové krystalky</a:t>
            </a:r>
            <a:r>
              <a:rPr lang="cs-CZ" altLang="cs-CZ" sz="2700" dirty="0">
                <a:sym typeface="Symbol" panose="05050102010706020507" pitchFamily="18" charset="2"/>
              </a:rPr>
              <a:t>, někdy ve formaci křížů nebo hvězdic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700" dirty="0">
                <a:sym typeface="Symbol" panose="05050102010706020507" pitchFamily="18" charset="2"/>
              </a:rPr>
              <a:t>nemusí se podařit nalézt krystalky u vzorku vystaveného teplotě kolem 140 ºC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B88F90-845F-429D-AF05-018A89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cs-CZ" b="1" u="sng" dirty="0"/>
              <a:t>Specifický průkaz krve</a:t>
            </a:r>
          </a:p>
        </p:txBody>
      </p:sp>
    </p:spTree>
    <p:extLst>
      <p:ext uri="{BB962C8B-B14F-4D97-AF65-F5344CB8AC3E}">
        <p14:creationId xmlns:p14="http://schemas.microsoft.com/office/powerpoint/2010/main" val="3870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BDAA8C6-9BBC-4017-8508-4E8D55CF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900" u="sng" dirty="0" err="1"/>
              <a:t>Takayamova</a:t>
            </a:r>
            <a:r>
              <a:rPr lang="cs-CZ" altLang="cs-CZ" sz="2900" u="sng" dirty="0"/>
              <a:t> zkouška</a:t>
            </a:r>
            <a:r>
              <a:rPr lang="cs-CZ" altLang="cs-CZ" sz="2900" dirty="0"/>
              <a:t> </a:t>
            </a:r>
            <a:r>
              <a:rPr lang="cs-CZ" altLang="cs-CZ" sz="2400" dirty="0"/>
              <a:t>– specifický 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specifická </a:t>
            </a:r>
            <a:r>
              <a:rPr lang="cs-CZ" altLang="cs-CZ" sz="2400" dirty="0" err="1"/>
              <a:t>hemochromogenová</a:t>
            </a:r>
            <a:r>
              <a:rPr lang="cs-CZ" altLang="cs-CZ" sz="2400" dirty="0"/>
              <a:t> zkouška pro určení krve ve skvrně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 err="1"/>
              <a:t>hemochgromogen</a:t>
            </a:r>
            <a:r>
              <a:rPr lang="cs-CZ" altLang="cs-CZ" sz="2400" dirty="0"/>
              <a:t> = rozpadový derivát </a:t>
            </a:r>
            <a:r>
              <a:rPr lang="cs-CZ" altLang="cs-CZ" sz="2400" dirty="0" err="1"/>
              <a:t>Hb</a:t>
            </a:r>
            <a:r>
              <a:rPr lang="cs-CZ" altLang="cs-CZ" sz="2400" dirty="0"/>
              <a:t> s denaturovanou globinovou částí a dvojmocným železem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vhodná k průkazu krevních skvrn starých, poškozených hnilobou, teplem, kyselinami nebo alkáliemi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objev roku 1912 – </a:t>
            </a:r>
            <a:r>
              <a:rPr lang="cs-CZ" altLang="cs-CZ" sz="2400" dirty="0" err="1"/>
              <a:t>Masao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Takayama</a:t>
            </a:r>
            <a:endParaRPr lang="cs-CZ" altLang="cs-CZ" sz="2400" dirty="0"/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krevní skvrna na podložním sklíčku + reagens (glukóza, </a:t>
            </a:r>
            <a:r>
              <a:rPr lang="cs-CZ" altLang="cs-CZ" sz="2400" dirty="0" err="1"/>
              <a:t>NaOH</a:t>
            </a:r>
            <a:r>
              <a:rPr lang="cs-CZ" altLang="cs-CZ" sz="2400" dirty="0"/>
              <a:t>, pyridin, </a:t>
            </a:r>
            <a:r>
              <a:rPr lang="cs-CZ" altLang="cs-CZ" sz="2400" dirty="0" err="1"/>
              <a:t>dest</a:t>
            </a:r>
            <a:r>
              <a:rPr lang="cs-CZ" altLang="cs-CZ" sz="2400" dirty="0"/>
              <a:t>. H2O) + krycí sklíčko + zahřátí nad plamenem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 err="1"/>
              <a:t>Fe</a:t>
            </a:r>
            <a:r>
              <a:rPr lang="cs-CZ" altLang="cs-CZ" sz="2400" dirty="0"/>
              <a:t> z hemoglobinu reaguje s pyridinem za vzniku </a:t>
            </a:r>
            <a:r>
              <a:rPr lang="cs-CZ" altLang="cs-CZ" sz="2400" i="1" dirty="0"/>
              <a:t>oranžovo – červených krystalků</a:t>
            </a:r>
            <a:endParaRPr lang="cs-CZ" altLang="cs-CZ" sz="2400" dirty="0"/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vyžaduje velké množství materiálu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A94896-10F1-4531-8527-981F4E61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/>
              <a:t>Specifický průkaz krve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1BF7286-6123-4C87-9F4E-71F33DBF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48051"/>
            <a:ext cx="153193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8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A4A1DFA-146A-4FB1-9AA2-DF921B58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/>
          </a:bodyPr>
          <a:lstStyle/>
          <a:p>
            <a:pPr marL="431800" indent="-323850">
              <a:lnSpc>
                <a:spcPct val="12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u="sng" dirty="0"/>
              <a:t>SERATEC® </a:t>
            </a:r>
            <a:r>
              <a:rPr lang="cs-CZ" altLang="cs-CZ" sz="2200" u="sng" dirty="0" err="1"/>
              <a:t>HemDirect</a:t>
            </a:r>
            <a:r>
              <a:rPr lang="cs-CZ" altLang="cs-CZ" sz="2200" u="sng" dirty="0"/>
              <a:t> test (SERATEC)</a:t>
            </a:r>
            <a:r>
              <a:rPr lang="cs-CZ" altLang="cs-CZ" sz="2200" dirty="0"/>
              <a:t> – specifický test</a:t>
            </a:r>
          </a:p>
          <a:p>
            <a:pPr marL="431800" indent="-323850">
              <a:lnSpc>
                <a:spcPct val="12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test založený na </a:t>
            </a:r>
            <a:r>
              <a:rPr lang="cs-CZ" altLang="cs-CZ" sz="2200" dirty="0" err="1"/>
              <a:t>imunochromatografii</a:t>
            </a:r>
            <a:endParaRPr lang="cs-CZ" altLang="cs-CZ" sz="2200" dirty="0"/>
          </a:p>
          <a:p>
            <a:pPr marL="431800" indent="-323850">
              <a:lnSpc>
                <a:spcPct val="12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detekce lidského hemoglobinu na základě specifické reakce antigen – protilátka</a:t>
            </a:r>
          </a:p>
          <a:p>
            <a:pPr marL="431800" indent="-323850">
              <a:lnSpc>
                <a:spcPct val="12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test původně vyvinutý pro účely detekce krve ve stolici </a:t>
            </a:r>
            <a:r>
              <a:rPr lang="cs-CZ" altLang="cs-CZ" sz="2200" dirty="0">
                <a:sym typeface="Symbol" panose="05050102010706020507" pitchFamily="18" charset="2"/>
              </a:rPr>
              <a:t> časná detekce rakoviny tlustého střeva</a:t>
            </a:r>
          </a:p>
          <a:p>
            <a:pPr marL="431800" indent="-323850">
              <a:lnSpc>
                <a:spcPct val="12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falešně pozitivní reakce: krev primátů a fretky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444518-87B1-4061-89DC-037B16CA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/>
              <a:t>Specifický průkaz krve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B8AB46E-8CD2-47CB-82DD-820A33F5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34818"/>
            <a:ext cx="304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5EB1B9B-CC9A-4330-A492-317D6A54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79" y="4934818"/>
            <a:ext cx="1619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3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F8D8D0-9588-412D-962D-568DEC39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70" y="1136179"/>
            <a:ext cx="638175" cy="192405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ADDA191-D99A-4A31-80A6-44DA745D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08" y="-22750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Specifický průkaz krve</a:t>
            </a:r>
            <a:endParaRPr lang="cs-CZ" u="sng" dirty="0"/>
          </a:p>
        </p:txBody>
      </p:sp>
      <p:pic>
        <p:nvPicPr>
          <p:cNvPr id="7" name="Obrázek 6" descr="Obsah obrázku elektronika&#10;&#10;Popis byl vytvořen automaticky">
            <a:extLst>
              <a:ext uri="{FF2B5EF4-FFF2-40B4-BE49-F238E27FC236}">
                <a16:creationId xmlns:a16="http://schemas.microsoft.com/office/drawing/2014/main" id="{AA946236-758B-40E4-90D8-7B71D1FAA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08" y="3407063"/>
            <a:ext cx="2857500" cy="27717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F1146BA-21E4-4FE2-BAF3-A99E2802D92A}"/>
              </a:ext>
            </a:extLst>
          </p:cNvPr>
          <p:cNvSpPr txBox="1"/>
          <p:nvPr/>
        </p:nvSpPr>
        <p:spPr>
          <a:xfrm>
            <a:off x="179512" y="1196752"/>
            <a:ext cx="53285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     </a:t>
            </a:r>
            <a:r>
              <a:rPr lang="cs-CZ" sz="2000" u="sng" dirty="0"/>
              <a:t>Hexagon OBTI 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využíván k detekci lidské krve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detekce lidského </a:t>
            </a:r>
            <a:r>
              <a:rPr lang="cs-CZ" sz="2000" dirty="0" err="1"/>
              <a:t>hemoglonbinu</a:t>
            </a:r>
            <a:r>
              <a:rPr lang="cs-CZ" sz="2000" dirty="0"/>
              <a:t> (</a:t>
            </a:r>
            <a:r>
              <a:rPr lang="cs-CZ" sz="2000" dirty="0" err="1"/>
              <a:t>hHb</a:t>
            </a:r>
            <a:r>
              <a:rPr lang="cs-CZ" sz="2000" dirty="0"/>
              <a:t>) – monoklonální protilátka anti-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Hb</a:t>
            </a:r>
            <a:endParaRPr lang="cs-CZ" sz="2000" dirty="0"/>
          </a:p>
          <a:p>
            <a:pPr marL="285750" indent="-28575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reaguje při naředění</a:t>
            </a:r>
            <a:r>
              <a:rPr lang="en-US" sz="2000" dirty="0"/>
              <a:t> 1 : 2,000,000</a:t>
            </a:r>
            <a:r>
              <a:rPr lang="cs-CZ" sz="2000" dirty="0"/>
              <a:t> (cca </a:t>
            </a:r>
            <a:r>
              <a:rPr lang="en-US" sz="2000" dirty="0"/>
              <a:t>250 </a:t>
            </a:r>
            <a:r>
              <a:rPr lang="cs-CZ" sz="2000" dirty="0"/>
              <a:t>červených krvinek - </a:t>
            </a:r>
            <a:r>
              <a:rPr lang="en-US" sz="2000" dirty="0"/>
              <a:t>0.05 µg/ml hemoglobin</a:t>
            </a:r>
            <a:r>
              <a:rPr lang="cs-CZ" sz="2000" dirty="0"/>
              <a:t>u)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falešně pozitivní reakce: </a:t>
            </a:r>
            <a:r>
              <a:rPr lang="en-US" sz="2000" dirty="0"/>
              <a:t>prim</a:t>
            </a:r>
            <a:r>
              <a:rPr lang="cs-CZ" sz="2000" dirty="0" err="1"/>
              <a:t>áti</a:t>
            </a:r>
            <a:r>
              <a:rPr lang="en-US" sz="2000" dirty="0"/>
              <a:t> (gorilla</a:t>
            </a:r>
            <a:r>
              <a:rPr lang="cs-CZ" sz="2000" dirty="0"/>
              <a:t>)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 err="1"/>
              <a:t>fretkovití</a:t>
            </a:r>
            <a:r>
              <a:rPr lang="en-US" sz="2000" dirty="0"/>
              <a:t> (</a:t>
            </a:r>
            <a:r>
              <a:rPr lang="cs-CZ" sz="2000" dirty="0"/>
              <a:t>lasička, jezevec</a:t>
            </a:r>
            <a:r>
              <a:rPr lang="en-US" sz="2000" dirty="0"/>
              <a:t>)</a:t>
            </a:r>
            <a:endParaRPr lang="cs-CZ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nereaguje s</a:t>
            </a:r>
            <a:r>
              <a:rPr lang="en-US" sz="2000" dirty="0"/>
              <a:t> </a:t>
            </a:r>
            <a:r>
              <a:rPr lang="cs-CZ" sz="2000" dirty="0"/>
              <a:t>kráva</a:t>
            </a:r>
            <a:r>
              <a:rPr lang="en-US" sz="2000" dirty="0"/>
              <a:t>, </a:t>
            </a:r>
            <a:r>
              <a:rPr lang="cs-CZ" sz="2000" dirty="0"/>
              <a:t>prase, ovce, koza, kůň, králík, kuře, kachna, husa, morče, jelen, kočka, pes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96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77DA86C-E214-4257-AD24-58AF3F590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fontScale="92500" lnSpcReduction="20000"/>
          </a:bodyPr>
          <a:lstStyle/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u="sng" dirty="0" err="1"/>
              <a:t>HemaTrace</a:t>
            </a:r>
            <a:r>
              <a:rPr lang="en-US" altLang="cs-CZ" sz="2200" u="sng" dirty="0"/>
              <a:t>®</a:t>
            </a:r>
            <a:r>
              <a:rPr lang="cs-CZ" altLang="cs-CZ" sz="2200" u="sng" dirty="0"/>
              <a:t> (</a:t>
            </a:r>
            <a:r>
              <a:rPr lang="cs-CZ" altLang="cs-CZ" sz="2200" u="sng" dirty="0" err="1"/>
              <a:t>Abacus</a:t>
            </a:r>
            <a:r>
              <a:rPr lang="cs-CZ" altLang="cs-CZ" sz="2200" u="sng" dirty="0"/>
              <a:t> </a:t>
            </a:r>
            <a:r>
              <a:rPr lang="cs-CZ" altLang="cs-CZ" sz="2200" u="sng" dirty="0" err="1"/>
              <a:t>Diagnostics</a:t>
            </a:r>
            <a:r>
              <a:rPr lang="cs-CZ" altLang="cs-CZ" sz="2200" u="sng" dirty="0"/>
              <a:t>)</a:t>
            </a:r>
            <a:r>
              <a:rPr lang="cs-CZ" altLang="cs-CZ" sz="2200" dirty="0"/>
              <a:t> – specifický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detekční limit pro hemoglobin: 0,07 </a:t>
            </a:r>
            <a:r>
              <a:rPr lang="el-GR" altLang="cs-CZ" sz="2200" dirty="0"/>
              <a:t>μ</a:t>
            </a:r>
            <a:r>
              <a:rPr lang="cs-CZ" altLang="cs-CZ" sz="2200" dirty="0"/>
              <a:t>g/ml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specifita pro lidskou krev, krev vyšších primátů a krev fretky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2200" dirty="0"/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u="sng" dirty="0"/>
              <a:t>RSID™ - </a:t>
            </a:r>
            <a:r>
              <a:rPr lang="cs-CZ" altLang="cs-CZ" sz="2200" u="sng" dirty="0" err="1"/>
              <a:t>Blood</a:t>
            </a:r>
            <a:r>
              <a:rPr lang="cs-CZ" altLang="cs-CZ" sz="2200" u="sng" dirty="0"/>
              <a:t> (Rapid </a:t>
            </a:r>
            <a:r>
              <a:rPr lang="cs-CZ" altLang="cs-CZ" sz="2200" u="sng" dirty="0" err="1"/>
              <a:t>Stain</a:t>
            </a:r>
            <a:r>
              <a:rPr lang="cs-CZ" altLang="cs-CZ" sz="2200" u="sng" dirty="0"/>
              <a:t> </a:t>
            </a:r>
            <a:r>
              <a:rPr lang="cs-CZ" altLang="cs-CZ" sz="2200" u="sng" dirty="0" err="1"/>
              <a:t>Identification</a:t>
            </a:r>
            <a:r>
              <a:rPr lang="cs-CZ" altLang="cs-CZ" sz="2200" u="sng" dirty="0"/>
              <a:t>) (Independent </a:t>
            </a:r>
            <a:r>
              <a:rPr lang="cs-CZ" altLang="cs-CZ" sz="2200" u="sng" dirty="0" err="1"/>
              <a:t>Forensics</a:t>
            </a:r>
            <a:r>
              <a:rPr lang="cs-CZ" altLang="cs-CZ" sz="2200" u="sng" dirty="0"/>
              <a:t>) </a:t>
            </a:r>
            <a:r>
              <a:rPr lang="cs-CZ" altLang="cs-CZ" sz="2200" dirty="0"/>
              <a:t>– specifický test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využití dvou monoklonálních protilátek proti specifickému proteinu – </a:t>
            </a:r>
            <a:r>
              <a:rPr lang="cs-CZ" altLang="cs-CZ" sz="2200" dirty="0" err="1"/>
              <a:t>glykoforin</a:t>
            </a:r>
            <a:r>
              <a:rPr lang="cs-CZ" altLang="cs-CZ" sz="2200" dirty="0"/>
              <a:t> A – specifický membránový protein erytrocytů (místo protilátek proti hemoglobinu) </a:t>
            </a:r>
            <a:r>
              <a:rPr lang="cs-CZ" altLang="cs-CZ" sz="2200" dirty="0">
                <a:sym typeface="Symbol" panose="05050102010706020507" pitchFamily="18" charset="2"/>
              </a:rPr>
              <a:t> vyhnutí se křížové reakci s krví fretky, skunka, vyšších primátů apod.</a:t>
            </a:r>
            <a:r>
              <a:rPr lang="cs-CZ" altLang="cs-CZ" sz="2200" dirty="0"/>
              <a:t>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schopnost detekce </a:t>
            </a:r>
            <a:r>
              <a:rPr lang="en-US" altLang="cs-CZ" sz="2200" dirty="0"/>
              <a:t>&lt;</a:t>
            </a:r>
            <a:r>
              <a:rPr lang="cs-CZ" altLang="cs-CZ" sz="2200" dirty="0"/>
              <a:t> 1 </a:t>
            </a:r>
            <a:r>
              <a:rPr lang="el-GR" altLang="cs-CZ" sz="2200" dirty="0"/>
              <a:t>μ</a:t>
            </a:r>
            <a:r>
              <a:rPr lang="cs-CZ" altLang="cs-CZ" sz="2200" dirty="0"/>
              <a:t>l krve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C8AA4B8-E9A2-4FD2-9EB7-E9AB8F28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b="1" u="sng" dirty="0"/>
              <a:t>Specifický průkaz krve</a:t>
            </a:r>
            <a:endParaRPr lang="cs-CZ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6DE609C-1597-4752-81D1-1E232D28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61" y="1124744"/>
            <a:ext cx="1422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409A6C7E-8A0B-4132-AE9A-BA38448A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23" y="5473149"/>
            <a:ext cx="36909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18EA9EED-E566-4597-A41D-A6F30D2A4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6186879"/>
            <a:ext cx="4901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200" b="1" dirty="0" err="1"/>
              <a:t>Extract</a:t>
            </a:r>
            <a:r>
              <a:rPr lang="cs-CZ" altLang="cs-CZ" sz="1200" b="1" dirty="0"/>
              <a:t> (</a:t>
            </a:r>
            <a:r>
              <a:rPr lang="cs-CZ" altLang="cs-CZ" sz="1200" b="1" dirty="0" err="1"/>
              <a:t>μl</a:t>
            </a:r>
            <a:r>
              <a:rPr lang="cs-CZ" altLang="cs-CZ" sz="1200" b="1" dirty="0"/>
              <a:t>):      0            0.2              1                5               20           100</a:t>
            </a:r>
          </a:p>
          <a:p>
            <a:r>
              <a:rPr lang="cs-CZ" altLang="cs-CZ" sz="1200" b="1" dirty="0" err="1"/>
              <a:t>Blood</a:t>
            </a:r>
            <a:r>
              <a:rPr lang="cs-CZ" altLang="cs-CZ" sz="1200" b="1" dirty="0"/>
              <a:t> (</a:t>
            </a:r>
            <a:r>
              <a:rPr lang="cs-CZ" altLang="cs-CZ" sz="1200" b="1" dirty="0" err="1"/>
              <a:t>μl</a:t>
            </a:r>
            <a:r>
              <a:rPr lang="cs-CZ" altLang="cs-CZ" sz="1200" b="1" dirty="0"/>
              <a:t>):        0           0.01          0.05          0.25            1.0           500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A6C199F2-0A51-4053-A42D-FACDD4E3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91" y="5050874"/>
            <a:ext cx="8651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3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CD45C81-6B87-48D2-A37F-E907CE645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/>
              <a:t>PMB test (SERATEC)</a:t>
            </a:r>
          </a:p>
          <a:p>
            <a:r>
              <a:rPr lang="cs-CZ" dirty="0"/>
              <a:t>kombinace detekce lidského hemoglobinu a D-dimeru</a:t>
            </a:r>
          </a:p>
          <a:p>
            <a:r>
              <a:rPr lang="en-US" dirty="0"/>
              <a:t>D-dimer </a:t>
            </a:r>
            <a:r>
              <a:rPr lang="cs-CZ" dirty="0"/>
              <a:t>je </a:t>
            </a:r>
            <a:r>
              <a:rPr lang="en-US" dirty="0"/>
              <a:t>fibrin </a:t>
            </a:r>
            <a:r>
              <a:rPr lang="en-US" dirty="0" err="1"/>
              <a:t>degrad</a:t>
            </a:r>
            <a:r>
              <a:rPr lang="cs-CZ" dirty="0" err="1"/>
              <a:t>ující</a:t>
            </a:r>
            <a:r>
              <a:rPr lang="en-US" dirty="0"/>
              <a:t> </a:t>
            </a:r>
            <a:r>
              <a:rPr lang="en-US" dirty="0" err="1"/>
              <a:t>produ</a:t>
            </a:r>
            <a:r>
              <a:rPr lang="cs-CZ" dirty="0"/>
              <a:t>k</a:t>
            </a:r>
            <a:r>
              <a:rPr lang="en-US" dirty="0"/>
              <a:t>t </a:t>
            </a:r>
            <a:r>
              <a:rPr lang="cs-CZ" dirty="0"/>
              <a:t>přítomný v krvi, resp. krevní sraženině, a je degradován </a:t>
            </a:r>
            <a:r>
              <a:rPr lang="cs-CZ" dirty="0" err="1"/>
              <a:t>fibrinolýzou</a:t>
            </a:r>
            <a:endParaRPr lang="cs-CZ" dirty="0"/>
          </a:p>
          <a:p>
            <a:r>
              <a:rPr lang="cs-CZ" dirty="0"/>
              <a:t>obsahuje dva zesítěné D fragmenty fibrinového proteinu, ze kterého je odvozen název D-dimer (menstruace je spojena s aktivací koagulačních a fibrinolytických drah)</a:t>
            </a:r>
          </a:p>
          <a:p>
            <a:r>
              <a:rPr lang="cs-CZ" dirty="0"/>
              <a:t>rozvoj akutního a/nebo chronického nadměrného srážení krve (trombotickou příhodou) jako hluboká žilní trombóza (HŽT), plicní embolie (PE), nebo diseminovaná intravaskulární koagulace (DIC)</a:t>
            </a:r>
          </a:p>
          <a:p>
            <a:r>
              <a:rPr lang="cs-CZ" dirty="0"/>
              <a:t>citlivost: hemoglobin: 20 </a:t>
            </a:r>
            <a:r>
              <a:rPr lang="cs-CZ" dirty="0" err="1"/>
              <a:t>ng</a:t>
            </a:r>
            <a:r>
              <a:rPr lang="cs-CZ" dirty="0"/>
              <a:t>/</a:t>
            </a:r>
            <a:r>
              <a:rPr lang="cs-CZ" dirty="0" err="1"/>
              <a:t>mL</a:t>
            </a:r>
            <a:r>
              <a:rPr lang="cs-CZ" dirty="0"/>
              <a:t>; D-dimer: 400 </a:t>
            </a:r>
            <a:r>
              <a:rPr lang="cs-CZ" dirty="0" err="1"/>
              <a:t>ng</a:t>
            </a:r>
            <a:r>
              <a:rPr lang="cs-CZ" dirty="0"/>
              <a:t>/</a:t>
            </a:r>
            <a:r>
              <a:rPr lang="cs-CZ" dirty="0" err="1"/>
              <a:t>mL</a:t>
            </a:r>
            <a:r>
              <a:rPr lang="cs-CZ" dirty="0"/>
              <a:t> – tři proužky</a:t>
            </a:r>
          </a:p>
          <a:p>
            <a:r>
              <a:rPr lang="cs-CZ" dirty="0"/>
              <a:t>falešně pozitivní: primáti a fretky </a:t>
            </a:r>
          </a:p>
          <a:p>
            <a:r>
              <a:rPr lang="cs-CZ" dirty="0"/>
              <a:t>falešně negativní v pozdější fázi menstruace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2DB3FD-FA25-4ED6-AA9D-81222EFB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Menstruační krev</a:t>
            </a:r>
          </a:p>
        </p:txBody>
      </p:sp>
    </p:spTree>
    <p:extLst>
      <p:ext uri="{BB962C8B-B14F-4D97-AF65-F5344CB8AC3E}">
        <p14:creationId xmlns:p14="http://schemas.microsoft.com/office/powerpoint/2010/main" val="414077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87637D4-1A40-44D7-A05D-41E40620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7" y="1107282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marL="1252538" indent="-1144588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u="sng" dirty="0"/>
              <a:t>Amyláza</a:t>
            </a:r>
            <a:r>
              <a:rPr lang="cs-CZ" altLang="cs-CZ" sz="3100" dirty="0"/>
              <a:t> – enzym štěpící škrob na jednodušší cukry</a:t>
            </a:r>
          </a:p>
          <a:p>
            <a:pPr marL="1252538" indent="-1144588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dirty="0"/>
              <a:t>- první enzym, který byl nalezen a izolován (1833)</a:t>
            </a:r>
          </a:p>
          <a:p>
            <a:pPr marL="565150" indent="-457200">
              <a:lnSpc>
                <a:spcPct val="117000"/>
              </a:lnSpc>
              <a:buSzPct val="45000"/>
              <a:buFontTx/>
              <a:buChar char="-"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dirty="0"/>
              <a:t>α-amyláza produkovaná slinnými žlázami = ptyalin – štěpí </a:t>
            </a:r>
            <a:r>
              <a:rPr lang="el-GR" altLang="cs-CZ" sz="3100" dirty="0"/>
              <a:t>α</a:t>
            </a:r>
            <a:r>
              <a:rPr lang="cs-CZ" altLang="cs-CZ" sz="3100" dirty="0"/>
              <a:t>-glykosidickou vazbu obsaženou v polysacharidech za vzniku menších jednotek – dextrinů</a:t>
            </a:r>
          </a:p>
          <a:p>
            <a:pPr marL="1252538" indent="-1144588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u="sng" dirty="0" err="1"/>
              <a:t>Lugolův</a:t>
            </a:r>
            <a:r>
              <a:rPr lang="cs-CZ" altLang="cs-CZ" sz="3100" u="sng" dirty="0"/>
              <a:t> roztok (</a:t>
            </a:r>
            <a:r>
              <a:rPr lang="cs-CZ" altLang="cs-CZ" sz="3100" u="sng" dirty="0" err="1"/>
              <a:t>Lugolovo</a:t>
            </a:r>
            <a:r>
              <a:rPr lang="cs-CZ" altLang="cs-CZ" sz="3100" u="sng" dirty="0"/>
              <a:t> činidlo</a:t>
            </a:r>
            <a:r>
              <a:rPr lang="cs-CZ" altLang="cs-CZ" sz="3100" dirty="0"/>
              <a:t>) - roztok elementárního jodu a jodidu</a:t>
            </a:r>
          </a:p>
          <a:p>
            <a:pPr marL="1252538" indent="-1144588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dirty="0"/>
              <a:t>draselného ve vodě</a:t>
            </a:r>
          </a:p>
          <a:p>
            <a:pPr marL="1252538" indent="-1144588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100" dirty="0"/>
              <a:t> </a:t>
            </a:r>
            <a:r>
              <a:rPr lang="cs-CZ" altLang="cs-CZ" sz="3000" dirty="0"/>
              <a:t>- používaný pro důkaz škrobu (jod se váže do molekuly škrobu) </a:t>
            </a:r>
            <a:r>
              <a:rPr lang="cs-CZ" altLang="cs-CZ" sz="3000" dirty="0">
                <a:sym typeface="Symbol" panose="05050102010706020507" pitchFamily="18" charset="2"/>
              </a:rPr>
              <a:t> tmavě modré zbarvení</a:t>
            </a:r>
          </a:p>
          <a:p>
            <a:pPr marL="107950" indent="0">
              <a:lnSpc>
                <a:spcPct val="117000"/>
              </a:lnSpc>
              <a:buSzPct val="45000"/>
              <a:buNone/>
              <a:tabLst>
                <a:tab pos="62547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000" dirty="0">
                <a:sym typeface="Symbol" panose="05050102010706020507" pitchFamily="18" charset="2"/>
              </a:rPr>
              <a:t> - v přítomnosti slin (obsahují α-amylázy), dojde ke štěpení α-glykosidické vazby, a tím k degradaci škrobu na menší jednotky  jod se nemá kam vázat  žluto – hnědé zbarvení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04F7D0A-81A2-4A15-BDDA-0C385C1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cs-CZ" b="1" u="sng" dirty="0"/>
              <a:t>Detekce slin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5CD8F83-0C3C-4D06-AD87-F6CFB482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23365"/>
            <a:ext cx="26130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D0AB3E17-8F73-4626-AB4E-7A6E704E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120566"/>
            <a:ext cx="2592388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Roztok škrobu s </a:t>
            </a:r>
            <a:r>
              <a:rPr lang="cs-CZ" altLang="cs-CZ" sz="1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Lugolovým</a:t>
            </a:r>
            <a:r>
              <a:rPr lang="cs-CZ" altLang="cs-CZ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činidlem bez slin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332F7627-1702-4458-8EFB-D9937BEE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291" y="6030155"/>
            <a:ext cx="2592388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Roztok škrobu s </a:t>
            </a:r>
            <a:r>
              <a:rPr lang="cs-CZ" altLang="cs-CZ" sz="1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Lugolovým</a:t>
            </a:r>
            <a:r>
              <a:rPr lang="cs-CZ" altLang="cs-CZ" sz="1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činidlem se slinami</a:t>
            </a:r>
          </a:p>
        </p:txBody>
      </p:sp>
    </p:spTree>
    <p:extLst>
      <p:ext uri="{BB962C8B-B14F-4D97-AF65-F5344CB8AC3E}">
        <p14:creationId xmlns:p14="http://schemas.microsoft.com/office/powerpoint/2010/main" val="135560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Stopy x srovnávací vzorek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Stopa</a:t>
            </a:r>
          </a:p>
          <a:p>
            <a:pPr>
              <a:buFontTx/>
              <a:buChar char="-"/>
            </a:pPr>
            <a:r>
              <a:rPr lang="cs-CZ" dirty="0"/>
              <a:t>biologický materiál (co vyprodukovala příroda) na místě činu, který má souvislost s TČ – stane se součástí zkoumání</a:t>
            </a:r>
          </a:p>
          <a:p>
            <a:pPr>
              <a:buFontTx/>
              <a:buChar char="-"/>
            </a:pPr>
            <a:r>
              <a:rPr lang="cs-CZ" dirty="0"/>
              <a:t>v podstatě cokoliv (KSSMTK x směs)</a:t>
            </a:r>
          </a:p>
          <a:p>
            <a:pPr>
              <a:buFontTx/>
              <a:buChar char="-"/>
            </a:pPr>
            <a:r>
              <a:rPr lang="cs-CZ" dirty="0"/>
              <a:t>pro genetiku – nutnost obsahu DNA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Srovnávací vzorek</a:t>
            </a:r>
          </a:p>
          <a:p>
            <a:pPr>
              <a:buFontTx/>
              <a:buChar char="-"/>
            </a:pPr>
            <a:r>
              <a:rPr lang="cs-CZ" dirty="0"/>
              <a:t>biologický materiál odebraný osobě známé totožnosti x mrtvola neznáme totožnosti je stopa</a:t>
            </a:r>
          </a:p>
          <a:p>
            <a:pPr>
              <a:buFontTx/>
              <a:buChar char="-"/>
            </a:pPr>
            <a:r>
              <a:rPr lang="cs-CZ" dirty="0"/>
              <a:t>poškozený</a:t>
            </a:r>
          </a:p>
          <a:p>
            <a:pPr>
              <a:buFontTx/>
              <a:buChar char="-"/>
            </a:pPr>
            <a:r>
              <a:rPr lang="cs-CZ" dirty="0"/>
              <a:t>podezřelý</a:t>
            </a:r>
          </a:p>
          <a:p>
            <a:pPr>
              <a:buFontTx/>
              <a:buChar char="-"/>
            </a:pPr>
            <a:r>
              <a:rPr lang="cs-CZ" dirty="0"/>
              <a:t>domácí osoba</a:t>
            </a:r>
          </a:p>
          <a:p>
            <a:pPr>
              <a:buFontTx/>
              <a:buChar char="-"/>
            </a:pPr>
            <a:r>
              <a:rPr lang="cs-CZ" dirty="0"/>
              <a:t>eliminační vzorek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553BC39-D919-4A8A-9436-56CA4287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AmylasePaper</a:t>
            </a:r>
            <a:r>
              <a:rPr lang="cs-CZ" dirty="0"/>
              <a:t> (SERATEC)</a:t>
            </a:r>
          </a:p>
          <a:p>
            <a:pPr marL="0" indent="0">
              <a:buNone/>
            </a:pPr>
            <a:r>
              <a:rPr lang="cs-CZ" dirty="0"/>
              <a:t>-  k detekci skvrn slin, do 10 min.</a:t>
            </a:r>
          </a:p>
          <a:p>
            <a:pPr marL="0" indent="0">
              <a:buNone/>
            </a:pPr>
            <a:r>
              <a:rPr lang="cs-CZ" dirty="0"/>
              <a:t>- citlivost: pod</a:t>
            </a:r>
            <a:r>
              <a:rPr lang="en-US" dirty="0"/>
              <a:t> 125 </a:t>
            </a:r>
            <a:r>
              <a:rPr lang="en-US" dirty="0" err="1"/>
              <a:t>mIU</a:t>
            </a:r>
            <a:r>
              <a:rPr lang="en-US" dirty="0"/>
              <a:t>/mL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https://www.youtube.com/watch?v=JBTOeRjK0TU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https://youtu.be/JBTOeRjK0TU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SERATEC® </a:t>
            </a:r>
            <a:r>
              <a:rPr lang="cs-CZ" dirty="0" err="1"/>
              <a:t>AmylaseTest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 detekci </a:t>
            </a:r>
            <a:r>
              <a:rPr lang="el-GR" dirty="0"/>
              <a:t>α</a:t>
            </a:r>
            <a:r>
              <a:rPr lang="cs-CZ" dirty="0"/>
              <a:t>-amylázy </a:t>
            </a:r>
          </a:p>
          <a:p>
            <a:pPr>
              <a:buFontTx/>
              <a:buChar char="-"/>
            </a:pPr>
            <a:r>
              <a:rPr lang="cs-CZ" dirty="0"/>
              <a:t>citlivost: ředění 1:1000</a:t>
            </a:r>
          </a:p>
          <a:p>
            <a:pPr>
              <a:buFontTx/>
              <a:buChar char="-"/>
            </a:pPr>
            <a:r>
              <a:rPr lang="cs-CZ" dirty="0"/>
              <a:t>do 10 min.</a:t>
            </a:r>
          </a:p>
          <a:p>
            <a:pPr>
              <a:buFontTx/>
              <a:buChar char="-"/>
            </a:pPr>
            <a:r>
              <a:rPr lang="cs-CZ" dirty="0"/>
              <a:t>není falešně pozitivní s tělními tekutinami a se slinami domácích a užitkových zvířat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https://youtu.be/Iuk3eayaPEI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93AA19-F3D8-4CAC-AC66-4812E9BD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Detekce slin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FE1D9D-AD52-4586-BCD3-6BA7879CA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71600"/>
            <a:ext cx="2555776" cy="12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26C42B-F5F2-4A09-AC38-B3879E626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lnSpc>
                <a:spcPct val="13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u="sng" dirty="0"/>
              <a:t>RSID™ - </a:t>
            </a:r>
            <a:r>
              <a:rPr lang="cs-CZ" altLang="cs-CZ" sz="2000" u="sng" dirty="0" err="1"/>
              <a:t>Saliva</a:t>
            </a:r>
            <a:r>
              <a:rPr lang="cs-CZ" altLang="cs-CZ" sz="2000" u="sng" dirty="0"/>
              <a:t> (Rapid </a:t>
            </a:r>
            <a:r>
              <a:rPr lang="cs-CZ" altLang="cs-CZ" sz="2000" u="sng" dirty="0" err="1"/>
              <a:t>Stain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Identification</a:t>
            </a:r>
            <a:r>
              <a:rPr lang="cs-CZ" altLang="cs-CZ" sz="2000" u="sng" dirty="0"/>
              <a:t>)</a:t>
            </a:r>
            <a:r>
              <a:rPr lang="cs-CZ" altLang="cs-CZ" sz="2000" dirty="0"/>
              <a:t> (Independent </a:t>
            </a:r>
            <a:r>
              <a:rPr lang="cs-CZ" altLang="cs-CZ" sz="2000" dirty="0" err="1"/>
              <a:t>Forensics</a:t>
            </a:r>
            <a:r>
              <a:rPr lang="cs-CZ" altLang="cs-CZ" sz="2000" dirty="0"/>
              <a:t>) – specifický test 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specifický test pro detekci lidské slinné </a:t>
            </a:r>
            <a:r>
              <a:rPr lang="el-GR" altLang="cs-CZ" sz="2000" dirty="0"/>
              <a:t>α</a:t>
            </a:r>
            <a:r>
              <a:rPr lang="cs-CZ" altLang="cs-CZ" sz="2000" dirty="0"/>
              <a:t>-amylázy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metoda založená na </a:t>
            </a:r>
            <a:r>
              <a:rPr lang="cs-CZ" altLang="cs-CZ" sz="2000" dirty="0" err="1"/>
              <a:t>imunochromatografii</a:t>
            </a:r>
            <a:r>
              <a:rPr lang="cs-CZ" altLang="cs-CZ" sz="2000" dirty="0"/>
              <a:t> se dvěma monoklonálními protilátkami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test specifický pro lidský slinný (</a:t>
            </a:r>
            <a:r>
              <a:rPr lang="cs-CZ" altLang="cs-CZ" sz="2000" dirty="0" err="1"/>
              <a:t>AmyA</a:t>
            </a:r>
            <a:r>
              <a:rPr lang="cs-CZ" altLang="cs-CZ" sz="2000" dirty="0"/>
              <a:t>) antigen </a:t>
            </a:r>
            <a:r>
              <a:rPr lang="cs-CZ" altLang="cs-CZ" sz="2000" dirty="0">
                <a:sym typeface="Symbol" panose="05050102010706020507" pitchFamily="18" charset="2"/>
              </a:rPr>
              <a:t> bez zkřížené reakce s krví, spermatem, močí, vaginálním sekretem, menstruační krví a zvířecími slinami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detekční limit: </a:t>
            </a:r>
            <a:r>
              <a:rPr lang="en-US" altLang="cs-CZ" sz="2000" dirty="0"/>
              <a:t>&lt;</a:t>
            </a:r>
            <a:r>
              <a:rPr lang="cs-CZ" altLang="cs-CZ" sz="2000" dirty="0"/>
              <a:t> 1 </a:t>
            </a:r>
            <a:r>
              <a:rPr lang="el-GR" altLang="cs-CZ" sz="2000" dirty="0"/>
              <a:t>μ</a:t>
            </a:r>
            <a:r>
              <a:rPr lang="cs-CZ" altLang="cs-CZ" sz="2000" dirty="0"/>
              <a:t>l</a:t>
            </a:r>
            <a:endParaRPr lang="el-GR" altLang="cs-CZ" sz="2000" dirty="0">
              <a:sym typeface="Symbol" panose="05050102010706020507" pitchFamily="18" charset="2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557FAD-8094-4098-A3BD-8697AEDE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Detekce slin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FCAAB12A-BDCE-4C92-AE6F-A6EE975D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96" y="5164137"/>
            <a:ext cx="34813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C510E295-F2F1-4F8C-B429-9AECEF15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965" y="6219986"/>
            <a:ext cx="503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 b="1" dirty="0" err="1"/>
              <a:t>Extract</a:t>
            </a:r>
            <a:r>
              <a:rPr lang="cs-CZ" altLang="cs-CZ" sz="1200" b="1" dirty="0"/>
              <a:t> (</a:t>
            </a:r>
            <a:r>
              <a:rPr lang="cs-CZ" altLang="cs-CZ" sz="1200" b="1" dirty="0" err="1"/>
              <a:t>μl</a:t>
            </a:r>
            <a:r>
              <a:rPr lang="cs-CZ" altLang="cs-CZ" sz="1200" b="1" dirty="0"/>
              <a:t>):         0                1                 5                10               20</a:t>
            </a:r>
          </a:p>
          <a:p>
            <a:r>
              <a:rPr lang="cs-CZ" altLang="cs-CZ" sz="1200" b="1" dirty="0" err="1"/>
              <a:t>Saliva</a:t>
            </a:r>
            <a:r>
              <a:rPr lang="cs-CZ" altLang="cs-CZ" sz="1200" b="1" dirty="0"/>
              <a:t> (</a:t>
            </a:r>
            <a:r>
              <a:rPr lang="cs-CZ" altLang="cs-CZ" sz="1200" b="1" dirty="0" err="1"/>
              <a:t>μl</a:t>
            </a:r>
            <a:r>
              <a:rPr lang="cs-CZ" altLang="cs-CZ" sz="1200" b="1" dirty="0"/>
              <a:t>):           0             0.05          0.25               0.5             1.0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196DF5DD-02DE-4F99-B87C-C2C8F39F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0" y="4774405"/>
            <a:ext cx="977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2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02F0B8E-65C1-4E29-9247-B3783E00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Fast Blue B – sůl C14H12N4O2Cl2 · ZnCl2  - orientační test</a:t>
            </a:r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(p</a:t>
            </a:r>
            <a:r>
              <a:rPr lang="cs-CZ" sz="2400" dirty="0"/>
              <a:t>růkaz kyselých fosfatáz (roztok připraven dle protokolu v laboratoři))</a:t>
            </a:r>
            <a:endParaRPr lang="cs-CZ" altLang="cs-CZ" sz="2400" dirty="0"/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detekce kyselé fosfatázy – glykoprotein produkovaný mužskou prostatou </a:t>
            </a:r>
            <a:r>
              <a:rPr lang="cs-CZ" altLang="cs-CZ" sz="2400" dirty="0">
                <a:sym typeface="Symbol" panose="05050102010706020507" pitchFamily="18" charset="2"/>
              </a:rPr>
              <a:t> transport do seminální tekutiny – koncentrace až 400x vyšší než v jiných tělních tekutinách</a:t>
            </a:r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>
                <a:sym typeface="Symbol" panose="05050102010706020507" pitchFamily="18" charset="2"/>
              </a:rPr>
              <a:t>PAP (</a:t>
            </a:r>
            <a:r>
              <a:rPr lang="cs-CZ" altLang="cs-CZ" sz="2400" dirty="0" err="1">
                <a:sym typeface="Symbol" panose="05050102010706020507" pitchFamily="18" charset="2"/>
              </a:rPr>
              <a:t>prostatic</a:t>
            </a:r>
            <a:r>
              <a:rPr lang="cs-CZ" altLang="cs-CZ" sz="2400" dirty="0">
                <a:sym typeface="Symbol" panose="05050102010706020507" pitchFamily="18" charset="2"/>
              </a:rPr>
              <a:t> acid </a:t>
            </a:r>
            <a:r>
              <a:rPr lang="cs-CZ" altLang="cs-CZ" sz="2400" dirty="0" err="1">
                <a:sym typeface="Symbol" panose="05050102010706020507" pitchFamily="18" charset="2"/>
              </a:rPr>
              <a:t>phosphatase</a:t>
            </a:r>
            <a:r>
              <a:rPr lang="cs-CZ" altLang="cs-CZ" sz="2400" dirty="0">
                <a:sym typeface="Symbol" panose="05050102010706020507" pitchFamily="18" charset="2"/>
              </a:rPr>
              <a:t>) – 1. celosvětově využívaný tumorový marker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pomocí filtračního papíru přenesení zvlhčené skvrny - zkoumané místo nejprve vizuálně prohlédněte - textilie vykazují na podezřelých místech tužší </a:t>
            </a:r>
            <a:r>
              <a:rPr lang="cs-CZ" sz="2400" dirty="0" err="1"/>
              <a:t>krepovitou</a:t>
            </a:r>
            <a:r>
              <a:rPr lang="cs-CZ" sz="2400" dirty="0"/>
              <a:t> strukturu, pod UV světlem mají stopy modravou, bílou nebo žlutavou fluorescenci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k místu se přidá detekční činidlo </a:t>
            </a:r>
            <a:r>
              <a:rPr lang="cs-CZ" altLang="cs-CZ" sz="2400" dirty="0">
                <a:sym typeface="Symbol" panose="05050102010706020507" pitchFamily="18" charset="2"/>
              </a:rPr>
              <a:t>přidání několik kapek monohydrátu </a:t>
            </a:r>
            <a:r>
              <a:rPr lang="el-GR" altLang="cs-CZ" sz="2400" dirty="0">
                <a:sym typeface="Symbol" panose="05050102010706020507" pitchFamily="18" charset="2"/>
              </a:rPr>
              <a:t>α</a:t>
            </a:r>
            <a:r>
              <a:rPr lang="cs-CZ" altLang="cs-CZ" sz="2400" dirty="0">
                <a:sym typeface="Symbol" panose="05050102010706020507" pitchFamily="18" charset="2"/>
              </a:rPr>
              <a:t>-</a:t>
            </a:r>
            <a:r>
              <a:rPr lang="cs-CZ" altLang="cs-CZ" sz="2400" dirty="0" err="1">
                <a:sym typeface="Symbol" panose="05050102010706020507" pitchFamily="18" charset="2"/>
              </a:rPr>
              <a:t>naftylfosfátu</a:t>
            </a:r>
            <a:r>
              <a:rPr lang="cs-CZ" altLang="cs-CZ" sz="2400" dirty="0">
                <a:sym typeface="Symbol" panose="05050102010706020507" pitchFamily="18" charset="2"/>
              </a:rPr>
              <a:t> sodného a roztoku Fast Blue B ke vzorku  purpurové zabarvení indikující přítomnost PAP, </a:t>
            </a:r>
            <a:r>
              <a:rPr lang="cs-CZ" sz="2400" dirty="0"/>
              <a:t>nutno provést zkoušku na ověřeném materiálu, moč, sekret, sliny reakci neovlivňují</a:t>
            </a:r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2400" dirty="0">
              <a:sym typeface="Symbol" panose="05050102010706020507" pitchFamily="18" charset="2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96A9A36-96D4-4FD5-A997-9F97733C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Detekce spermatu</a:t>
            </a:r>
          </a:p>
        </p:txBody>
      </p:sp>
    </p:spTree>
    <p:extLst>
      <p:ext uri="{BB962C8B-B14F-4D97-AF65-F5344CB8AC3E}">
        <p14:creationId xmlns:p14="http://schemas.microsoft.com/office/powerpoint/2010/main" val="118711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09AB9DA-EC91-41A0-9B1E-E4AB479F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402832" cy="5001344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err="1"/>
              <a:t>Phosphatesmo</a:t>
            </a:r>
            <a:r>
              <a:rPr lang="cs-CZ" b="1" u="sng" dirty="0"/>
              <a:t> KM</a:t>
            </a:r>
            <a:r>
              <a:rPr lang="cs-CZ" u="sng" dirty="0"/>
              <a:t> 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dirty="0"/>
              <a:t>reaguje s kyselou fosfatázou, </a:t>
            </a:r>
            <a:r>
              <a:rPr lang="cs-CZ" sz="2400" dirty="0"/>
              <a:t>kterou obsahuje sperma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zkoumané místo nejprve vizuálně prohlédněte - textilie vykazují na podezřelých místech tužší </a:t>
            </a:r>
            <a:r>
              <a:rPr lang="cs-CZ" sz="2400" dirty="0" err="1"/>
              <a:t>krepovitou</a:t>
            </a:r>
            <a:r>
              <a:rPr lang="cs-CZ" sz="2400" dirty="0"/>
              <a:t> strukturu, pod UV světlem mají stopy modravou, bílou nebo žlutavou fluorescenci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místo navlhčit, přiložit testovací plochou po dobu cca 15 s a je-li přítomno sperma, po několika sekundách se objeví výrazné fialové skvrny</a:t>
            </a:r>
          </a:p>
          <a:p>
            <a:pPr marL="431800" indent="-323850">
              <a:lnSpc>
                <a:spcPct val="16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b="1" u="sng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C773F3-7044-4CB7-BBF5-8C15982C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Detekce spermatu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6FDA00-32DF-435C-8D3D-5F12A0740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88038" cy="31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4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433045-5E7D-4CFD-871A-12CB5884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45160"/>
          </a:xfrm>
        </p:spPr>
        <p:txBody>
          <a:bodyPr>
            <a:normAutofit fontScale="92500" lnSpcReduction="20000"/>
          </a:bodyPr>
          <a:lstStyle/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u="sng" dirty="0"/>
              <a:t>SERATEC</a:t>
            </a:r>
            <a:r>
              <a:rPr lang="en-US" altLang="cs-CZ" sz="2000" u="sng" dirty="0"/>
              <a:t>®</a:t>
            </a:r>
            <a:r>
              <a:rPr lang="cs-CZ" altLang="cs-CZ" sz="2000" u="sng" dirty="0"/>
              <a:t> PSA </a:t>
            </a:r>
            <a:r>
              <a:rPr lang="cs-CZ" altLang="cs-CZ" sz="2000" u="sng" dirty="0" err="1"/>
              <a:t>Semiquant</a:t>
            </a:r>
            <a:r>
              <a:rPr lang="cs-CZ" altLang="cs-CZ" sz="2000" u="sng" dirty="0"/>
              <a:t> test (SERATEC) </a:t>
            </a:r>
            <a:r>
              <a:rPr lang="cs-CZ" altLang="cs-CZ" sz="2000" dirty="0"/>
              <a:t>– specifický test </a:t>
            </a: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využití monoklonální protilátky proti specifickému proteinu – PSA (prostatický specifický antigen) = p30 = </a:t>
            </a:r>
            <a:r>
              <a:rPr lang="el-GR" altLang="cs-CZ" sz="2000" dirty="0"/>
              <a:t>γ</a:t>
            </a:r>
            <a:r>
              <a:rPr lang="cs-CZ" altLang="cs-CZ" sz="2000" dirty="0"/>
              <a:t>-</a:t>
            </a:r>
            <a:r>
              <a:rPr lang="cs-CZ" altLang="cs-CZ" sz="2000" dirty="0" err="1"/>
              <a:t>seminoprotein</a:t>
            </a:r>
            <a:r>
              <a:rPr lang="cs-CZ" altLang="cs-CZ" sz="2000" dirty="0"/>
              <a:t> – glykoprotein produkovaný prostatou a </a:t>
            </a:r>
            <a:r>
              <a:rPr lang="cs-CZ" altLang="cs-CZ" sz="2000" dirty="0" err="1"/>
              <a:t>sekretovaný</a:t>
            </a:r>
            <a:r>
              <a:rPr lang="cs-CZ" altLang="cs-CZ" sz="2000" dirty="0"/>
              <a:t> do ejakulátu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umožnění detekce spermatu i u jedinců s azoospermií nebo po vazektomii</a:t>
            </a: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metoda založená na </a:t>
            </a:r>
            <a:r>
              <a:rPr lang="cs-CZ" altLang="cs-CZ" sz="2000" dirty="0" err="1"/>
              <a:t>imunochromatografii</a:t>
            </a:r>
            <a:endParaRPr lang="cs-CZ" altLang="cs-CZ" sz="2000" dirty="0"/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000" dirty="0"/>
              <a:t>původně vytvořený pro detekci rakoviny prostaty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70B3CD-6DC2-4AF1-851B-3656C712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Detekce spermatu</a:t>
            </a:r>
            <a:endParaRPr lang="cs-CZ" dirty="0"/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B39C29F0-5A2F-4665-B6AD-C14B791A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85928"/>
            <a:ext cx="2266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4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477B9EB-4987-4C21-9617-9B2689EB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41104"/>
          </a:xfrm>
        </p:spPr>
        <p:txBody>
          <a:bodyPr>
            <a:normAutofit fontScale="77500" lnSpcReduction="20000"/>
          </a:bodyPr>
          <a:lstStyle/>
          <a:p>
            <a:pPr marL="431800" indent="-323850">
              <a:lnSpc>
                <a:spcPct val="15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u="sng" dirty="0" err="1"/>
              <a:t>ABAcard</a:t>
            </a:r>
            <a:r>
              <a:rPr lang="cs-CZ" altLang="cs-CZ" sz="2200" u="sng" dirty="0"/>
              <a:t>® p30 test (</a:t>
            </a:r>
            <a:r>
              <a:rPr lang="cs-CZ" altLang="cs-CZ" sz="2200" u="sng" dirty="0" err="1"/>
              <a:t>Abacus</a:t>
            </a:r>
            <a:r>
              <a:rPr lang="cs-CZ" altLang="cs-CZ" sz="2200" u="sng" dirty="0"/>
              <a:t> </a:t>
            </a:r>
            <a:r>
              <a:rPr lang="cs-CZ" altLang="cs-CZ" sz="2200" u="sng" dirty="0" err="1"/>
              <a:t>Diagnostics</a:t>
            </a:r>
            <a:r>
              <a:rPr lang="cs-CZ" altLang="cs-CZ" sz="2200" u="sng" dirty="0"/>
              <a:t>) </a:t>
            </a:r>
            <a:r>
              <a:rPr lang="cs-CZ" altLang="cs-CZ" sz="2200" dirty="0"/>
              <a:t>– specifický test </a:t>
            </a:r>
          </a:p>
          <a:p>
            <a:pPr marL="431800" indent="-323850">
              <a:lnSpc>
                <a:spcPct val="15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využití monoklonální protilátky proti specifickému proteinu – PSA (prostatický specifický antigen) = p30 = </a:t>
            </a:r>
            <a:r>
              <a:rPr lang="el-GR" altLang="cs-CZ" sz="2200" dirty="0"/>
              <a:t>γ</a:t>
            </a:r>
            <a:r>
              <a:rPr lang="cs-CZ" altLang="cs-CZ" sz="2200" dirty="0"/>
              <a:t>-</a:t>
            </a:r>
            <a:r>
              <a:rPr lang="cs-CZ" altLang="cs-CZ" sz="2200" dirty="0" err="1"/>
              <a:t>seminoprotein</a:t>
            </a:r>
            <a:r>
              <a:rPr lang="cs-CZ" altLang="cs-CZ" sz="2200" dirty="0"/>
              <a:t> – glykoprotein produkovaný prostatou a </a:t>
            </a:r>
            <a:r>
              <a:rPr lang="cs-CZ" altLang="cs-CZ" sz="2200" dirty="0" err="1"/>
              <a:t>sekretovaný</a:t>
            </a:r>
            <a:r>
              <a:rPr lang="cs-CZ" altLang="cs-CZ" sz="2200" dirty="0"/>
              <a:t> do ejakulátu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431800" indent="-323850">
              <a:lnSpc>
                <a:spcPct val="15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umožnění detekce spermatu i u jedinců s azoospermií nebo po vazektomii</a:t>
            </a:r>
          </a:p>
          <a:p>
            <a:pPr marL="431800" indent="-323850">
              <a:lnSpc>
                <a:spcPct val="15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metoda založená na </a:t>
            </a:r>
            <a:r>
              <a:rPr lang="cs-CZ" altLang="cs-CZ" sz="2200" dirty="0" err="1"/>
              <a:t>imunochromatografii</a:t>
            </a:r>
            <a:endParaRPr lang="cs-CZ" altLang="cs-CZ" sz="2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7B9C6F-C7F2-4595-B1E3-A128D44D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/>
              <a:t>Detekce spermatu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66C139-DBEB-471C-B0E6-2B458887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761939"/>
            <a:ext cx="3889585" cy="296900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DC26B572-0D56-4FE9-9DFA-0E063203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94578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1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4C3B6D7-6381-4BE8-AB54-679FCAB9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0356"/>
            <a:ext cx="8229600" cy="4497288"/>
          </a:xfrm>
        </p:spPr>
        <p:txBody>
          <a:bodyPr>
            <a:normAutofit fontScale="77500" lnSpcReduction="20000"/>
          </a:bodyPr>
          <a:lstStyle/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u="sng" dirty="0"/>
              <a:t>RSID™ - Semen (Rapid </a:t>
            </a:r>
            <a:r>
              <a:rPr lang="cs-CZ" altLang="cs-CZ" u="sng" dirty="0" err="1"/>
              <a:t>Stain</a:t>
            </a:r>
            <a:r>
              <a:rPr lang="cs-CZ" altLang="cs-CZ" u="sng" dirty="0"/>
              <a:t> </a:t>
            </a:r>
            <a:r>
              <a:rPr lang="cs-CZ" altLang="cs-CZ" u="sng" dirty="0" err="1"/>
              <a:t>Identification</a:t>
            </a:r>
            <a:r>
              <a:rPr lang="cs-CZ" altLang="cs-CZ" u="sng" dirty="0"/>
              <a:t>) </a:t>
            </a:r>
            <a:r>
              <a:rPr lang="cs-CZ" altLang="cs-CZ" dirty="0"/>
              <a:t>(Independent </a:t>
            </a:r>
            <a:r>
              <a:rPr lang="cs-CZ" altLang="cs-CZ" dirty="0" err="1"/>
              <a:t>Forensics</a:t>
            </a:r>
            <a:r>
              <a:rPr lang="cs-CZ" altLang="cs-CZ" dirty="0"/>
              <a:t>) – specifický test </a:t>
            </a:r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využití dvou monoklonálních protilátek proti specifickému proteinu – </a:t>
            </a:r>
            <a:r>
              <a:rPr lang="cs-CZ" altLang="cs-CZ" dirty="0" err="1"/>
              <a:t>semenogelin</a:t>
            </a:r>
            <a:r>
              <a:rPr lang="cs-CZ" altLang="cs-CZ" dirty="0"/>
              <a:t> – hlavní složka lidské seminální tekutiny </a:t>
            </a:r>
            <a:r>
              <a:rPr lang="cs-CZ" altLang="cs-CZ" dirty="0">
                <a:sym typeface="Symbol" panose="05050102010706020507" pitchFamily="18" charset="2"/>
              </a:rPr>
              <a:t> vyhnutí se křížové reakci se spermatem kozla, berana, prasete, býka, psa, koně, myši, kocoura</a:t>
            </a:r>
            <a:endParaRPr lang="cs-CZ" altLang="cs-CZ" dirty="0"/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metoda založená na </a:t>
            </a:r>
            <a:r>
              <a:rPr lang="cs-CZ" altLang="cs-CZ" dirty="0" err="1"/>
              <a:t>imunochromatografii</a:t>
            </a:r>
            <a:endParaRPr lang="cs-CZ" altLang="cs-CZ" dirty="0"/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>
                <a:sym typeface="Symbol" panose="05050102010706020507" pitchFamily="18" charset="2"/>
              </a:rPr>
              <a:t> bez zkřížené reakce s lidskou krví, slinami, močí</a:t>
            </a:r>
          </a:p>
          <a:p>
            <a:pPr marL="431800" indent="-323850">
              <a:lnSpc>
                <a:spcPct val="15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detekční limit: </a:t>
            </a:r>
            <a:r>
              <a:rPr lang="en-US" altLang="cs-CZ" dirty="0"/>
              <a:t>&lt;</a:t>
            </a:r>
            <a:r>
              <a:rPr lang="cs-CZ" altLang="cs-CZ" dirty="0"/>
              <a:t> 1 </a:t>
            </a:r>
            <a:r>
              <a:rPr lang="el-GR" altLang="cs-CZ" dirty="0"/>
              <a:t>μ</a:t>
            </a:r>
            <a:r>
              <a:rPr lang="cs-CZ" altLang="cs-CZ" dirty="0"/>
              <a:t>l lidského spermatu</a:t>
            </a:r>
            <a:endParaRPr lang="el-GR" altLang="cs-CZ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B0603F-B3F3-46A3-A200-54952AF1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Detekce spermatu</a:t>
            </a:r>
            <a:endParaRPr lang="cs-CZ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A8669B4E-C5D0-4A15-9D0C-6ADAA686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5355207"/>
            <a:ext cx="3486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15B0D431-CC34-489A-BA2C-9A62B402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549452"/>
            <a:ext cx="1054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8056E3EF-0BE2-4393-A84F-5F93068C9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6255320"/>
            <a:ext cx="503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 b="1" dirty="0" err="1"/>
              <a:t>Extract</a:t>
            </a:r>
            <a:r>
              <a:rPr lang="cs-CZ" altLang="cs-CZ" sz="1600" b="1" dirty="0"/>
              <a:t> (</a:t>
            </a:r>
            <a:r>
              <a:rPr lang="cs-CZ" altLang="cs-CZ" sz="1600" b="1" dirty="0" err="1"/>
              <a:t>μl</a:t>
            </a:r>
            <a:r>
              <a:rPr lang="cs-CZ" altLang="cs-CZ" sz="1600" b="1" dirty="0"/>
              <a:t>):   0            1            5           25         100</a:t>
            </a:r>
          </a:p>
          <a:p>
            <a:r>
              <a:rPr lang="cs-CZ" altLang="cs-CZ" sz="1600" b="1" dirty="0"/>
              <a:t>Semen (</a:t>
            </a:r>
            <a:r>
              <a:rPr lang="cs-CZ" altLang="cs-CZ" sz="1600" b="1" dirty="0" err="1"/>
              <a:t>μl</a:t>
            </a:r>
            <a:r>
              <a:rPr lang="cs-CZ" altLang="cs-CZ" sz="1600" b="1" dirty="0"/>
              <a:t>):    0         0.05      0.25      1.25        5.0</a:t>
            </a:r>
          </a:p>
        </p:txBody>
      </p:sp>
    </p:spTree>
    <p:extLst>
      <p:ext uri="{BB962C8B-B14F-4D97-AF65-F5344CB8AC3E}">
        <p14:creationId xmlns:p14="http://schemas.microsoft.com/office/powerpoint/2010/main" val="227784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důkaz přítomnosti spermatu, jeden z nejcitlivějších způsobů, mikroskopicky histologické barvení</a:t>
            </a:r>
          </a:p>
          <a:p>
            <a:r>
              <a:rPr lang="cs-CZ" dirty="0"/>
              <a:t>barvící roztok: </a:t>
            </a:r>
            <a:r>
              <a:rPr lang="cs-CZ" dirty="0" err="1"/>
              <a:t>krystalvioleť</a:t>
            </a:r>
            <a:r>
              <a:rPr lang="cs-CZ" dirty="0"/>
              <a:t>, erytrosin se čpavkem, </a:t>
            </a:r>
            <a:r>
              <a:rPr lang="cs-CZ" dirty="0" err="1"/>
              <a:t>eosin</a:t>
            </a:r>
            <a:r>
              <a:rPr lang="cs-CZ" dirty="0"/>
              <a:t> s roztokem azuru</a:t>
            </a:r>
          </a:p>
          <a:p>
            <a:r>
              <a:rPr lang="cs-CZ" dirty="0" err="1"/>
              <a:t>skarifikát</a:t>
            </a:r>
            <a:r>
              <a:rPr lang="cs-CZ" dirty="0"/>
              <a:t> podloží kalhotek, či jiného místa s výskytem</a:t>
            </a:r>
          </a:p>
          <a:p>
            <a:r>
              <a:rPr lang="cs-CZ" dirty="0"/>
              <a:t>pozitivní nález jedné celé spermie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Mikroskopické vyšetření spermií</a:t>
            </a:r>
          </a:p>
        </p:txBody>
      </p:sp>
    </p:spTree>
    <p:extLst>
      <p:ext uri="{BB962C8B-B14F-4D97-AF65-F5344CB8AC3E}">
        <p14:creationId xmlns:p14="http://schemas.microsoft.com/office/powerpoint/2010/main" val="238164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10A042F-4974-48F9-8B3C-57B79F39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u="sng" dirty="0"/>
              <a:t>SPERM HY-LITER™ </a:t>
            </a:r>
            <a:r>
              <a:rPr lang="cs-CZ" altLang="cs-CZ" sz="2200" dirty="0"/>
              <a:t>(Independent </a:t>
            </a:r>
            <a:r>
              <a:rPr lang="cs-CZ" altLang="cs-CZ" sz="2200" dirty="0" err="1"/>
              <a:t>Forensics</a:t>
            </a:r>
            <a:r>
              <a:rPr lang="cs-CZ" altLang="cs-CZ" sz="2200" dirty="0"/>
              <a:t>) – specifický test 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využití derivované monoklonální myší protilátky proti spermatickým hlavičkám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detekce lidských spermií z míst sexuálních útoků s využitím fluorescenčního mikroskopu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/>
              <a:t>možné detekovat jedinou spermii</a:t>
            </a:r>
          </a:p>
          <a:p>
            <a:pPr marL="431800" indent="-323850">
              <a:lnSpc>
                <a:spcPct val="14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200" dirty="0">
                <a:sym typeface="Symbol" panose="05050102010706020507" pitchFamily="18" charset="2"/>
              </a:rPr>
              <a:t> bez zkřížené reakce s epiteliálními buňkami, krvinkami a spermatem zvířat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6DF868-5EEB-4843-BE85-E32330D6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/>
              <a:t>Detekce spermatu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AE639A3E-AE3E-487C-8DB1-E70D8A78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14899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E440B20B-F4C0-4C7E-A2C9-1952392E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4962525"/>
            <a:ext cx="1038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88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29C4D84-B2AA-4366-98AB-347C6F55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500" u="sng" dirty="0"/>
              <a:t>RSID™ - Urine (Rapid </a:t>
            </a:r>
            <a:r>
              <a:rPr lang="cs-CZ" altLang="cs-CZ" sz="2500" u="sng" dirty="0" err="1"/>
              <a:t>Stain</a:t>
            </a:r>
            <a:r>
              <a:rPr lang="cs-CZ" altLang="cs-CZ" sz="2500" u="sng" dirty="0"/>
              <a:t> </a:t>
            </a:r>
            <a:r>
              <a:rPr lang="cs-CZ" altLang="cs-CZ" sz="2500" u="sng" dirty="0" err="1"/>
              <a:t>Identification</a:t>
            </a:r>
            <a:r>
              <a:rPr lang="cs-CZ" altLang="cs-CZ" sz="2500" u="sng" dirty="0"/>
              <a:t>) </a:t>
            </a:r>
            <a:r>
              <a:rPr lang="cs-CZ" altLang="cs-CZ" sz="2500" dirty="0"/>
              <a:t>(Independent </a:t>
            </a:r>
            <a:r>
              <a:rPr lang="cs-CZ" altLang="cs-CZ" sz="2500" dirty="0" err="1"/>
              <a:t>Forensics</a:t>
            </a:r>
            <a:r>
              <a:rPr lang="cs-CZ" altLang="cs-CZ" sz="2500" dirty="0"/>
              <a:t>) – specifický test </a:t>
            </a: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500" dirty="0"/>
              <a:t>využití dvou </a:t>
            </a:r>
            <a:r>
              <a:rPr lang="cs-CZ" altLang="cs-CZ" sz="2500" dirty="0" err="1"/>
              <a:t>polyklonálních</a:t>
            </a:r>
            <a:r>
              <a:rPr lang="cs-CZ" altLang="cs-CZ" sz="2500" dirty="0"/>
              <a:t> králičích specifických protilátek proti THP proteinu (</a:t>
            </a:r>
            <a:r>
              <a:rPr lang="cs-CZ" altLang="cs-CZ" sz="2500" dirty="0" err="1"/>
              <a:t>Tamm</a:t>
            </a:r>
            <a:r>
              <a:rPr lang="cs-CZ" altLang="cs-CZ" sz="2500" dirty="0"/>
              <a:t> - </a:t>
            </a:r>
            <a:r>
              <a:rPr lang="cs-CZ" altLang="cs-CZ" sz="2500" dirty="0" err="1"/>
              <a:t>Horsfall</a:t>
            </a:r>
            <a:r>
              <a:rPr lang="cs-CZ" altLang="cs-CZ" sz="2500" dirty="0"/>
              <a:t> protein) – nejhojnější protein v lidské moči </a:t>
            </a:r>
            <a:r>
              <a:rPr lang="cs-CZ" altLang="cs-CZ" sz="2500" dirty="0">
                <a:sym typeface="Symbol" panose="05050102010706020507" pitchFamily="18" charset="2"/>
              </a:rPr>
              <a:t> vyhnutí se křížové reakci s lidskými slinami, spermatem, krví, vaginální tekutinou nebo menstruační krví; močí želvy, gorily, koně, kočky</a:t>
            </a: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500" dirty="0"/>
              <a:t>reakce s močí psa !!!</a:t>
            </a: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500" dirty="0"/>
              <a:t>metoda založená na </a:t>
            </a:r>
            <a:r>
              <a:rPr lang="cs-CZ" altLang="cs-CZ" sz="2500" dirty="0" err="1"/>
              <a:t>imunochromatografii</a:t>
            </a:r>
            <a:endParaRPr lang="cs-CZ" altLang="cs-CZ" sz="2500" dirty="0">
              <a:sym typeface="Symbol" panose="05050102010706020507" pitchFamily="18" charset="2"/>
            </a:endParaRPr>
          </a:p>
          <a:p>
            <a:pPr marL="431800" indent="-323850">
              <a:lnSpc>
                <a:spcPct val="14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500" dirty="0"/>
              <a:t>detekční limit: </a:t>
            </a:r>
            <a:r>
              <a:rPr lang="en-US" altLang="cs-CZ" sz="2500" dirty="0"/>
              <a:t>&lt;</a:t>
            </a:r>
            <a:r>
              <a:rPr lang="cs-CZ" altLang="cs-CZ" sz="2500" dirty="0"/>
              <a:t> 10 </a:t>
            </a:r>
            <a:r>
              <a:rPr lang="el-GR" altLang="cs-CZ" sz="2500" dirty="0"/>
              <a:t>μ</a:t>
            </a:r>
            <a:r>
              <a:rPr lang="cs-CZ" altLang="cs-CZ" sz="2500" dirty="0"/>
              <a:t>l lidské moči</a:t>
            </a:r>
            <a:endParaRPr lang="el-GR" altLang="cs-CZ" sz="25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5A110A-005B-42F1-889C-75081F08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b="1" u="sng" dirty="0"/>
              <a:t>Detekce moči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B635794-9CC3-449D-A722-89748451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58611"/>
            <a:ext cx="30845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3">
            <a:extLst>
              <a:ext uri="{FF2B5EF4-FFF2-40B4-BE49-F238E27FC236}">
                <a16:creationId xmlns:a16="http://schemas.microsoft.com/office/drawing/2014/main" id="{1C5E48AB-6E56-44BC-AF02-73A8CAA9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5052286"/>
            <a:ext cx="1079500" cy="15113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C3AF2D40-77D9-4202-B7E6-C825776D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37" y="4701449"/>
            <a:ext cx="111601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AE9CE2-CBAE-4FDB-B37D-6474DA58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D9E90C0-1E2D-4146-A6FA-5E4EBB8D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92D6CD19-9196-4331-B0E7-4B78087B905A}"/>
              </a:ext>
            </a:extLst>
          </p:cNvPr>
          <p:cNvGrpSpPr/>
          <p:nvPr/>
        </p:nvGrpSpPr>
        <p:grpSpPr>
          <a:xfrm>
            <a:off x="450994" y="538162"/>
            <a:ext cx="8016875" cy="5781675"/>
            <a:chOff x="1865313" y="768350"/>
            <a:chExt cx="8016875" cy="5781675"/>
          </a:xfrm>
        </p:grpSpPr>
        <p:sp>
          <p:nvSpPr>
            <p:cNvPr id="4" name="TextovéPole 22">
              <a:extLst>
                <a:ext uri="{FF2B5EF4-FFF2-40B4-BE49-F238E27FC236}">
                  <a16:creationId xmlns:a16="http://schemas.microsoft.com/office/drawing/2014/main" id="{2C9C6B03-23E6-4723-ACC5-0667A60F1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313" y="768350"/>
              <a:ext cx="2857500" cy="4079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BIOLOGICKÝ MATERIÁL</a:t>
              </a:r>
            </a:p>
          </p:txBody>
        </p:sp>
        <p:cxnSp>
          <p:nvCxnSpPr>
            <p:cNvPr id="5" name="Přímá spojnice se šipkou 4">
              <a:extLst>
                <a:ext uri="{FF2B5EF4-FFF2-40B4-BE49-F238E27FC236}">
                  <a16:creationId xmlns:a16="http://schemas.microsoft.com/office/drawing/2014/main" id="{208FA228-6963-4CDE-8610-9207012F6728}"/>
                </a:ext>
              </a:extLst>
            </p:cNvPr>
            <p:cNvCxnSpPr/>
            <p:nvPr/>
          </p:nvCxnSpPr>
          <p:spPr>
            <a:xfrm>
              <a:off x="4801719" y="992188"/>
              <a:ext cx="10080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14">
              <a:extLst>
                <a:ext uri="{FF2B5EF4-FFF2-40B4-BE49-F238E27FC236}">
                  <a16:creationId xmlns:a16="http://schemas.microsoft.com/office/drawing/2014/main" id="{967C6006-04C3-4140-A6B8-C24656430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768350"/>
              <a:ext cx="4017963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dirty="0">
                  <a:latin typeface="Calibri" panose="020F0502020204030204" pitchFamily="34" charset="0"/>
                </a:rPr>
                <a:t>vše, co bylo či je součástí nebo produktem živého organismu</a:t>
              </a:r>
            </a:p>
          </p:txBody>
        </p:sp>
        <p:grpSp>
          <p:nvGrpSpPr>
            <p:cNvPr id="7" name="Skupina 78">
              <a:extLst>
                <a:ext uri="{FF2B5EF4-FFF2-40B4-BE49-F238E27FC236}">
                  <a16:creationId xmlns:a16="http://schemas.microsoft.com/office/drawing/2014/main" id="{1FCF7891-2A7E-4594-8253-3846E0469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2675" y="1712913"/>
              <a:ext cx="1417638" cy="1087437"/>
              <a:chOff x="3940493" y="1716109"/>
              <a:chExt cx="1487707" cy="986465"/>
            </a:xfrm>
          </p:grpSpPr>
          <p:grpSp>
            <p:nvGrpSpPr>
              <p:cNvPr id="8" name="Skupina 16">
                <a:extLst>
                  <a:ext uri="{FF2B5EF4-FFF2-40B4-BE49-F238E27FC236}">
                    <a16:creationId xmlns:a16="http://schemas.microsoft.com/office/drawing/2014/main" id="{76A3A03D-94CE-438B-AE5D-0AE4D5A21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900249">
                <a:off x="4028971" y="1639431"/>
                <a:ext cx="974665" cy="1151621"/>
                <a:chOff x="2548556" y="4770723"/>
                <a:chExt cx="974665" cy="1151621"/>
              </a:xfrm>
            </p:grpSpPr>
            <p:grpSp>
              <p:nvGrpSpPr>
                <p:cNvPr id="42" name="Volný tvar 35">
                  <a:extLst>
                    <a:ext uri="{FF2B5EF4-FFF2-40B4-BE49-F238E27FC236}">
                      <a16:creationId xmlns:a16="http://schemas.microsoft.com/office/drawing/2014/main" id="{3856D37A-9DB8-4152-B23D-30199D211A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3197116" y="5353286"/>
                  <a:ext cx="247100" cy="371856"/>
                  <a:chOff x="3883152" y="1609344"/>
                  <a:chExt cx="213360" cy="371856"/>
                </a:xfrm>
              </p:grpSpPr>
              <p:pic>
                <p:nvPicPr>
                  <p:cNvPr id="72" name="Volný tvar 35">
                    <a:extLst>
                      <a:ext uri="{FF2B5EF4-FFF2-40B4-BE49-F238E27FC236}">
                        <a16:creationId xmlns:a16="http://schemas.microsoft.com/office/drawing/2014/main" id="{539932B2-093B-4BCC-BE3B-E7CFA29CA3E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83152" y="1609344"/>
                    <a:ext cx="213360" cy="3718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" name="Text Box 34">
                    <a:extLst>
                      <a:ext uri="{FF2B5EF4-FFF2-40B4-BE49-F238E27FC236}">
                        <a16:creationId xmlns:a16="http://schemas.microsoft.com/office/drawing/2014/main" id="{4691ECCD-DE9D-4D37-86F7-0CC9FDF45C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3080449">
                    <a:off x="3911803" y="1723554"/>
                    <a:ext cx="150219" cy="144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3" name="Ovál 42">
                  <a:extLst>
                    <a:ext uri="{FF2B5EF4-FFF2-40B4-BE49-F238E27FC236}">
                      <a16:creationId xmlns:a16="http://schemas.microsoft.com/office/drawing/2014/main" id="{75FEA8E7-7484-44CE-AE9E-0A215CDFBBC0}"/>
                    </a:ext>
                  </a:extLst>
                </p:cNvPr>
                <p:cNvSpPr/>
                <p:nvPr/>
              </p:nvSpPr>
              <p:spPr>
                <a:xfrm rot="20890250">
                  <a:off x="3044337" y="5553171"/>
                  <a:ext cx="149479" cy="7532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44" name="Volný tvar 37">
                  <a:extLst>
                    <a:ext uri="{FF2B5EF4-FFF2-40B4-BE49-F238E27FC236}">
                      <a16:creationId xmlns:a16="http://schemas.microsoft.com/office/drawing/2014/main" id="{4133D163-9E69-490E-ACDB-3CE4E66B7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2857407" y="4727755"/>
                  <a:ext cx="409480" cy="262128"/>
                  <a:chOff x="3194304" y="1834896"/>
                  <a:chExt cx="353568" cy="262128"/>
                </a:xfrm>
              </p:grpSpPr>
              <p:pic>
                <p:nvPicPr>
                  <p:cNvPr id="70" name="Volný tvar 37">
                    <a:extLst>
                      <a:ext uri="{FF2B5EF4-FFF2-40B4-BE49-F238E27FC236}">
                        <a16:creationId xmlns:a16="http://schemas.microsoft.com/office/drawing/2014/main" id="{5B87057D-24D8-4C8E-A8A0-C60D68BB6ED3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4304" y="1834896"/>
                    <a:ext cx="353568" cy="262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1" name="Text Box 38">
                    <a:extLst>
                      <a:ext uri="{FF2B5EF4-FFF2-40B4-BE49-F238E27FC236}">
                        <a16:creationId xmlns:a16="http://schemas.microsoft.com/office/drawing/2014/main" id="{2DB77710-DDF1-40C7-802E-19AE228180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6475157">
                    <a:off x="3295407" y="1891987"/>
                    <a:ext cx="146957" cy="147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5" name="Ovál 44">
                  <a:extLst>
                    <a:ext uri="{FF2B5EF4-FFF2-40B4-BE49-F238E27FC236}">
                      <a16:creationId xmlns:a16="http://schemas.microsoft.com/office/drawing/2014/main" id="{B5820159-0D52-4FA1-9C6D-C765E915B345}"/>
                    </a:ext>
                  </a:extLst>
                </p:cNvPr>
                <p:cNvSpPr/>
                <p:nvPr/>
              </p:nvSpPr>
              <p:spPr>
                <a:xfrm rot="17495542">
                  <a:off x="2952062" y="4972844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46" name="Volný tvar 39">
                  <a:extLst>
                    <a:ext uri="{FF2B5EF4-FFF2-40B4-BE49-F238E27FC236}">
                      <a16:creationId xmlns:a16="http://schemas.microsoft.com/office/drawing/2014/main" id="{5F8737A6-77D9-49FE-9C77-0BC165CD3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2475801" y="5022588"/>
                  <a:ext cx="360060" cy="359664"/>
                  <a:chOff x="3450336" y="2231136"/>
                  <a:chExt cx="310896" cy="359664"/>
                </a:xfrm>
              </p:grpSpPr>
              <p:pic>
                <p:nvPicPr>
                  <p:cNvPr id="68" name="Volný tvar 39">
                    <a:extLst>
                      <a:ext uri="{FF2B5EF4-FFF2-40B4-BE49-F238E27FC236}">
                        <a16:creationId xmlns:a16="http://schemas.microsoft.com/office/drawing/2014/main" id="{69CE38A6-7FDA-4B72-8078-8F8779064BD2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0336" y="2231136"/>
                    <a:ext cx="310896" cy="3596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" name="Text Box 42">
                    <a:extLst>
                      <a:ext uri="{FF2B5EF4-FFF2-40B4-BE49-F238E27FC236}">
                        <a16:creationId xmlns:a16="http://schemas.microsoft.com/office/drawing/2014/main" id="{614F517C-2263-4F75-B912-63981055D7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10159302">
                    <a:off x="3552848" y="2307411"/>
                    <a:ext cx="103075" cy="210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Ovál 46">
                  <a:extLst>
                    <a:ext uri="{FF2B5EF4-FFF2-40B4-BE49-F238E27FC236}">
                      <a16:creationId xmlns:a16="http://schemas.microsoft.com/office/drawing/2014/main" id="{9BF6E82F-DECB-4A27-9D6C-81223F8ECDD4}"/>
                    </a:ext>
                  </a:extLst>
                </p:cNvPr>
                <p:cNvSpPr/>
                <p:nvPr/>
              </p:nvSpPr>
              <p:spPr>
                <a:xfrm rot="13811396">
                  <a:off x="2747545" y="5268196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48" name="Volný tvar 41">
                  <a:extLst>
                    <a:ext uri="{FF2B5EF4-FFF2-40B4-BE49-F238E27FC236}">
                      <a16:creationId xmlns:a16="http://schemas.microsoft.com/office/drawing/2014/main" id="{D613CA5D-05E1-4D5F-BC72-EA46DAC730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3175996" y="4877156"/>
                  <a:ext cx="437720" cy="207264"/>
                  <a:chOff x="3334512" y="1548384"/>
                  <a:chExt cx="377952" cy="207264"/>
                </a:xfrm>
              </p:grpSpPr>
              <p:pic>
                <p:nvPicPr>
                  <p:cNvPr id="66" name="Volný tvar 41">
                    <a:extLst>
                      <a:ext uri="{FF2B5EF4-FFF2-40B4-BE49-F238E27FC236}">
                        <a16:creationId xmlns:a16="http://schemas.microsoft.com/office/drawing/2014/main" id="{BEB7BEB7-EB50-488D-BE66-5A55B617E9CB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4512" y="1548384"/>
                    <a:ext cx="377952" cy="207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7" name="Text Box 46">
                    <a:extLst>
                      <a:ext uri="{FF2B5EF4-FFF2-40B4-BE49-F238E27FC236}">
                        <a16:creationId xmlns:a16="http://schemas.microsoft.com/office/drawing/2014/main" id="{48DB23C2-2A75-4096-898A-EEAF6A12247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7442459">
                    <a:off x="3453205" y="1570377"/>
                    <a:ext cx="141256" cy="1537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9" name="Ovál 48">
                  <a:extLst>
                    <a:ext uri="{FF2B5EF4-FFF2-40B4-BE49-F238E27FC236}">
                      <a16:creationId xmlns:a16="http://schemas.microsoft.com/office/drawing/2014/main" id="{ED21C528-A96F-4E97-BF8B-76038B0074DE}"/>
                    </a:ext>
                  </a:extLst>
                </p:cNvPr>
                <p:cNvSpPr/>
                <p:nvPr/>
              </p:nvSpPr>
              <p:spPr>
                <a:xfrm rot="16528239">
                  <a:off x="3328974" y="5137797"/>
                  <a:ext cx="140559" cy="801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50" name="Volný tvar 43">
                  <a:extLst>
                    <a:ext uri="{FF2B5EF4-FFF2-40B4-BE49-F238E27FC236}">
                      <a16:creationId xmlns:a16="http://schemas.microsoft.com/office/drawing/2014/main" id="{E7B75377-6C90-4080-9F8E-00AB5CFBDD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2718992" y="5288792"/>
                  <a:ext cx="310640" cy="359664"/>
                  <a:chOff x="3730752" y="2048256"/>
                  <a:chExt cx="268224" cy="359664"/>
                </a:xfrm>
              </p:grpSpPr>
              <p:pic>
                <p:nvPicPr>
                  <p:cNvPr id="64" name="Volný tvar 43">
                    <a:extLst>
                      <a:ext uri="{FF2B5EF4-FFF2-40B4-BE49-F238E27FC236}">
                        <a16:creationId xmlns:a16="http://schemas.microsoft.com/office/drawing/2014/main" id="{5F1B36D2-3E3D-4405-9A94-81B32C854D0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30752" y="2048256"/>
                    <a:ext cx="268224" cy="3596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5" name="Text Box 50">
                    <a:extLst>
                      <a:ext uri="{FF2B5EF4-FFF2-40B4-BE49-F238E27FC236}">
                        <a16:creationId xmlns:a16="http://schemas.microsoft.com/office/drawing/2014/main" id="{4C2BA0CC-3A52-43E3-9D9B-ADC16031A7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078686">
                    <a:off x="3804369" y="2143857"/>
                    <a:ext cx="126950" cy="171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1" name="Ovál 50">
                  <a:extLst>
                    <a:ext uri="{FF2B5EF4-FFF2-40B4-BE49-F238E27FC236}">
                      <a16:creationId xmlns:a16="http://schemas.microsoft.com/office/drawing/2014/main" id="{F18781B5-490D-49DD-AEDA-836DAD01FE1A}"/>
                    </a:ext>
                  </a:extLst>
                </p:cNvPr>
                <p:cNvSpPr/>
                <p:nvPr/>
              </p:nvSpPr>
              <p:spPr>
                <a:xfrm rot="9449385">
                  <a:off x="2969341" y="5326476"/>
                  <a:ext cx="126324" cy="8912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52" name="Volný tvar 45">
                  <a:extLst>
                    <a:ext uri="{FF2B5EF4-FFF2-40B4-BE49-F238E27FC236}">
                      <a16:creationId xmlns:a16="http://schemas.microsoft.com/office/drawing/2014/main" id="{CCB3AC53-CA7A-4A89-8DDE-0019A83062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3028867" y="4928048"/>
                  <a:ext cx="261220" cy="377952"/>
                  <a:chOff x="3493008" y="1712976"/>
                  <a:chExt cx="225552" cy="377952"/>
                </a:xfrm>
              </p:grpSpPr>
              <p:pic>
                <p:nvPicPr>
                  <p:cNvPr id="62" name="Volný tvar 45">
                    <a:extLst>
                      <a:ext uri="{FF2B5EF4-FFF2-40B4-BE49-F238E27FC236}">
                        <a16:creationId xmlns:a16="http://schemas.microsoft.com/office/drawing/2014/main" id="{F5233440-FFBB-46A5-9E9B-D8377A915B49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93008" y="1712976"/>
                    <a:ext cx="225552" cy="3779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3" name="Text Box 54">
                    <a:extLst>
                      <a:ext uri="{FF2B5EF4-FFF2-40B4-BE49-F238E27FC236}">
                        <a16:creationId xmlns:a16="http://schemas.microsoft.com/office/drawing/2014/main" id="{1F7E8852-6445-4821-AF42-FFFB63DFF1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416727">
                    <a:off x="3536488" y="1818577"/>
                    <a:ext cx="129708" cy="1673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" name="Ovál 52">
                  <a:extLst>
                    <a:ext uri="{FF2B5EF4-FFF2-40B4-BE49-F238E27FC236}">
                      <a16:creationId xmlns:a16="http://schemas.microsoft.com/office/drawing/2014/main" id="{42D18970-7659-42D7-8A94-AA71339C6AEB}"/>
                    </a:ext>
                  </a:extLst>
                </p:cNvPr>
                <p:cNvSpPr/>
                <p:nvPr/>
              </p:nvSpPr>
              <p:spPr>
                <a:xfrm rot="8846528" flipH="1">
                  <a:off x="2902024" y="5175447"/>
                  <a:ext cx="149479" cy="7532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54" name="Volný tvar 47">
                  <a:extLst>
                    <a:ext uri="{FF2B5EF4-FFF2-40B4-BE49-F238E27FC236}">
                      <a16:creationId xmlns:a16="http://schemas.microsoft.com/office/drawing/2014/main" id="{22E453B8-E859-4DD6-9F5C-3240C7794B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3279965" y="5610183"/>
                  <a:ext cx="338880" cy="335280"/>
                  <a:chOff x="4066032" y="1530096"/>
                  <a:chExt cx="292608" cy="335280"/>
                </a:xfrm>
              </p:grpSpPr>
              <p:pic>
                <p:nvPicPr>
                  <p:cNvPr id="60" name="Volný tvar 47">
                    <a:extLst>
                      <a:ext uri="{FF2B5EF4-FFF2-40B4-BE49-F238E27FC236}">
                        <a16:creationId xmlns:a16="http://schemas.microsoft.com/office/drawing/2014/main" id="{89A9B6A1-26D6-48DF-AC7E-28279B7711AB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6032" y="1530096"/>
                    <a:ext cx="292608" cy="3352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" name="Text Box 58">
                    <a:extLst>
                      <a:ext uri="{FF2B5EF4-FFF2-40B4-BE49-F238E27FC236}">
                        <a16:creationId xmlns:a16="http://schemas.microsoft.com/office/drawing/2014/main" id="{5FBBC686-1747-45AF-BB2A-05FD401C8D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4811436">
                    <a:off x="4139076" y="1623553"/>
                    <a:ext cx="146957" cy="147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" name="Ovál 54">
                  <a:extLst>
                    <a:ext uri="{FF2B5EF4-FFF2-40B4-BE49-F238E27FC236}">
                      <a16:creationId xmlns:a16="http://schemas.microsoft.com/office/drawing/2014/main" id="{FF3457D2-D164-4C91-A38D-28D05F3FFECF}"/>
                    </a:ext>
                  </a:extLst>
                </p:cNvPr>
                <p:cNvSpPr/>
                <p:nvPr/>
              </p:nvSpPr>
              <p:spPr>
                <a:xfrm rot="12241236" flipH="1">
                  <a:off x="3239593" y="5648763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56" name="Volný tvar 49">
                  <a:extLst>
                    <a:ext uri="{FF2B5EF4-FFF2-40B4-BE49-F238E27FC236}">
                      <a16:creationId xmlns:a16="http://schemas.microsoft.com/office/drawing/2014/main" id="{F6CAA0E3-92A6-4712-9916-94954F56A6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00249">
                  <a:off x="2699605" y="5692932"/>
                  <a:ext cx="437720" cy="249936"/>
                  <a:chOff x="3980688" y="2103120"/>
                  <a:chExt cx="377952" cy="249936"/>
                </a:xfrm>
              </p:grpSpPr>
              <p:pic>
                <p:nvPicPr>
                  <p:cNvPr id="58" name="Volný tvar 49">
                    <a:extLst>
                      <a:ext uri="{FF2B5EF4-FFF2-40B4-BE49-F238E27FC236}">
                        <a16:creationId xmlns:a16="http://schemas.microsoft.com/office/drawing/2014/main" id="{6C1F7F7E-8580-4FCF-9D34-E82C5095DEEE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0688" y="2103120"/>
                    <a:ext cx="377952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" name="Text Box 62">
                    <a:extLst>
                      <a:ext uri="{FF2B5EF4-FFF2-40B4-BE49-F238E27FC236}">
                        <a16:creationId xmlns:a16="http://schemas.microsoft.com/office/drawing/2014/main" id="{78DC0AB5-D008-4D98-A208-58612E05D3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8495582">
                    <a:off x="4109002" y="2138557"/>
                    <a:ext cx="119375" cy="181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" name="Ovál 56">
                  <a:extLst>
                    <a:ext uri="{FF2B5EF4-FFF2-40B4-BE49-F238E27FC236}">
                      <a16:creationId xmlns:a16="http://schemas.microsoft.com/office/drawing/2014/main" id="{58B5EFD6-9F36-48D3-8759-378687BA141A}"/>
                    </a:ext>
                  </a:extLst>
                </p:cNvPr>
                <p:cNvSpPr/>
                <p:nvPr/>
              </p:nvSpPr>
              <p:spPr>
                <a:xfrm rot="15925382" flipH="1">
                  <a:off x="2886840" y="5580756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</p:grpSp>
          <p:grpSp>
            <p:nvGrpSpPr>
              <p:cNvPr id="9" name="Skupina 51">
                <a:extLst>
                  <a:ext uri="{FF2B5EF4-FFF2-40B4-BE49-F238E27FC236}">
                    <a16:creationId xmlns:a16="http://schemas.microsoft.com/office/drawing/2014/main" id="{4C92BCFB-9E27-46ED-949A-BD667CA0C2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697108">
                <a:off x="4365057" y="1627631"/>
                <a:ext cx="974665" cy="1151621"/>
                <a:chOff x="2548556" y="4770723"/>
                <a:chExt cx="974665" cy="1151621"/>
              </a:xfrm>
            </p:grpSpPr>
            <p:grpSp>
              <p:nvGrpSpPr>
                <p:cNvPr id="10" name="Volný tvar 52">
                  <a:extLst>
                    <a:ext uri="{FF2B5EF4-FFF2-40B4-BE49-F238E27FC236}">
                      <a16:creationId xmlns:a16="http://schemas.microsoft.com/office/drawing/2014/main" id="{71E83054-7152-4061-8699-12C0AB51E0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3168678" y="5359461"/>
                  <a:ext cx="303580" cy="353568"/>
                  <a:chOff x="3840480" y="2176272"/>
                  <a:chExt cx="262128" cy="353568"/>
                </a:xfrm>
              </p:grpSpPr>
              <p:pic>
                <p:nvPicPr>
                  <p:cNvPr id="40" name="Volný tvar 52">
                    <a:extLst>
                      <a:ext uri="{FF2B5EF4-FFF2-40B4-BE49-F238E27FC236}">
                        <a16:creationId xmlns:a16="http://schemas.microsoft.com/office/drawing/2014/main" id="{5FEF66C0-D21A-4947-A0F4-49B95C2BE1F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480" y="2176272"/>
                    <a:ext cx="262128" cy="353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" name="Text Box 67">
                    <a:extLst>
                      <a:ext uri="{FF2B5EF4-FFF2-40B4-BE49-F238E27FC236}">
                        <a16:creationId xmlns:a16="http://schemas.microsoft.com/office/drawing/2014/main" id="{48CC6D63-5C12-4235-9005-5B741A5435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6516909">
                    <a:off x="3896518" y="2279981"/>
                    <a:ext cx="150219" cy="144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" name="Ovál 10">
                  <a:extLst>
                    <a:ext uri="{FF2B5EF4-FFF2-40B4-BE49-F238E27FC236}">
                      <a16:creationId xmlns:a16="http://schemas.microsoft.com/office/drawing/2014/main" id="{7D643867-7A90-4C69-B7B1-BF723D5CDC1F}"/>
                    </a:ext>
                  </a:extLst>
                </p:cNvPr>
                <p:cNvSpPr/>
                <p:nvPr/>
              </p:nvSpPr>
              <p:spPr>
                <a:xfrm rot="20890250">
                  <a:off x="3044337" y="5553171"/>
                  <a:ext cx="149479" cy="7532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12" name="Volný tvar 54">
                  <a:extLst>
                    <a:ext uri="{FF2B5EF4-FFF2-40B4-BE49-F238E27FC236}">
                      <a16:creationId xmlns:a16="http://schemas.microsoft.com/office/drawing/2014/main" id="{32559939-6385-452C-BD48-62EDEE35AD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2837356" y="4752682"/>
                  <a:ext cx="437720" cy="207264"/>
                  <a:chOff x="4303776" y="1871472"/>
                  <a:chExt cx="377952" cy="207264"/>
                </a:xfrm>
              </p:grpSpPr>
              <p:pic>
                <p:nvPicPr>
                  <p:cNvPr id="38" name="Volný tvar 54">
                    <a:extLst>
                      <a:ext uri="{FF2B5EF4-FFF2-40B4-BE49-F238E27FC236}">
                        <a16:creationId xmlns:a16="http://schemas.microsoft.com/office/drawing/2014/main" id="{AFC58F68-AAC6-42C1-8B77-4717FF0A1DB5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3776" y="1871472"/>
                    <a:ext cx="377952" cy="207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Text Box 71">
                    <a:extLst>
                      <a:ext uri="{FF2B5EF4-FFF2-40B4-BE49-F238E27FC236}">
                        <a16:creationId xmlns:a16="http://schemas.microsoft.com/office/drawing/2014/main" id="{8CD5117C-E6E4-4456-9C15-E336785352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3122201">
                    <a:off x="4420463" y="1906815"/>
                    <a:ext cx="146957" cy="147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" name="Ovál 12">
                  <a:extLst>
                    <a:ext uri="{FF2B5EF4-FFF2-40B4-BE49-F238E27FC236}">
                      <a16:creationId xmlns:a16="http://schemas.microsoft.com/office/drawing/2014/main" id="{48581C4C-8460-455C-843C-65ED9BBE9447}"/>
                    </a:ext>
                  </a:extLst>
                </p:cNvPr>
                <p:cNvSpPr/>
                <p:nvPr/>
              </p:nvSpPr>
              <p:spPr>
                <a:xfrm rot="17495542">
                  <a:off x="2952062" y="4972844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14" name="Volný tvar 56">
                  <a:extLst>
                    <a:ext uri="{FF2B5EF4-FFF2-40B4-BE49-F238E27FC236}">
                      <a16:creationId xmlns:a16="http://schemas.microsoft.com/office/drawing/2014/main" id="{E13F6B6C-13D9-4D21-BBE8-D6DB4F5606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2514128" y="5007547"/>
                  <a:ext cx="275340" cy="390144"/>
                  <a:chOff x="3998976" y="1444752"/>
                  <a:chExt cx="237744" cy="390144"/>
                </a:xfrm>
              </p:grpSpPr>
              <p:pic>
                <p:nvPicPr>
                  <p:cNvPr id="36" name="Volný tvar 56">
                    <a:extLst>
                      <a:ext uri="{FF2B5EF4-FFF2-40B4-BE49-F238E27FC236}">
                        <a16:creationId xmlns:a16="http://schemas.microsoft.com/office/drawing/2014/main" id="{A7EF2C9A-1233-409B-A043-05A6150C8E8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8976" y="1444752"/>
                    <a:ext cx="237744" cy="390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Text Box 75">
                    <a:extLst>
                      <a:ext uri="{FF2B5EF4-FFF2-40B4-BE49-F238E27FC236}">
                        <a16:creationId xmlns:a16="http://schemas.microsoft.com/office/drawing/2014/main" id="{4C69280D-251D-4028-8CB5-104D2E3264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561945">
                    <a:off x="4068005" y="1536274"/>
                    <a:ext cx="103075" cy="210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" name="Ovál 14">
                  <a:extLst>
                    <a:ext uri="{FF2B5EF4-FFF2-40B4-BE49-F238E27FC236}">
                      <a16:creationId xmlns:a16="http://schemas.microsoft.com/office/drawing/2014/main" id="{ED23D210-11B4-457D-9F29-9A41797403EE}"/>
                    </a:ext>
                  </a:extLst>
                </p:cNvPr>
                <p:cNvSpPr/>
                <p:nvPr/>
              </p:nvSpPr>
              <p:spPr>
                <a:xfrm rot="13811396">
                  <a:off x="2747545" y="5268196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16" name="Volný tvar 58">
                  <a:extLst>
                    <a:ext uri="{FF2B5EF4-FFF2-40B4-BE49-F238E27FC236}">
                      <a16:creationId xmlns:a16="http://schemas.microsoft.com/office/drawing/2014/main" id="{A6BED20C-F6BF-46BB-A933-246DA928CD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3189235" y="4866851"/>
                  <a:ext cx="430660" cy="225552"/>
                  <a:chOff x="4273296" y="2225040"/>
                  <a:chExt cx="371856" cy="225552"/>
                </a:xfrm>
              </p:grpSpPr>
              <p:pic>
                <p:nvPicPr>
                  <p:cNvPr id="34" name="Volný tvar 58">
                    <a:extLst>
                      <a:ext uri="{FF2B5EF4-FFF2-40B4-BE49-F238E27FC236}">
                        <a16:creationId xmlns:a16="http://schemas.microsoft.com/office/drawing/2014/main" id="{80BA703A-344C-448E-BD8C-D29123D3F5F4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73296" y="2225040"/>
                    <a:ext cx="371856" cy="225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" name="Text Box 79">
                    <a:extLst>
                      <a:ext uri="{FF2B5EF4-FFF2-40B4-BE49-F238E27FC236}">
                        <a16:creationId xmlns:a16="http://schemas.microsoft.com/office/drawing/2014/main" id="{947EE286-DEBF-4272-A12A-1AE6B9B4C9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2154898">
                    <a:off x="4386958" y="2256270"/>
                    <a:ext cx="141256" cy="1537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F3C419A0-F4B0-457D-871E-07A932C040B1}"/>
                    </a:ext>
                  </a:extLst>
                </p:cNvPr>
                <p:cNvSpPr/>
                <p:nvPr/>
              </p:nvSpPr>
              <p:spPr>
                <a:xfrm rot="16528239">
                  <a:off x="3328974" y="5137797"/>
                  <a:ext cx="140559" cy="801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18" name="Volný tvar 60">
                  <a:extLst>
                    <a:ext uri="{FF2B5EF4-FFF2-40B4-BE49-F238E27FC236}">
                      <a16:creationId xmlns:a16="http://schemas.microsoft.com/office/drawing/2014/main" id="{C1D00CB5-35DC-4875-B01C-78A68F9E2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2684244" y="5313150"/>
                  <a:ext cx="374180" cy="316992"/>
                  <a:chOff x="3773424" y="1743456"/>
                  <a:chExt cx="323088" cy="316992"/>
                </a:xfrm>
              </p:grpSpPr>
              <p:pic>
                <p:nvPicPr>
                  <p:cNvPr id="32" name="Volný tvar 60">
                    <a:extLst>
                      <a:ext uri="{FF2B5EF4-FFF2-40B4-BE49-F238E27FC236}">
                        <a16:creationId xmlns:a16="http://schemas.microsoft.com/office/drawing/2014/main" id="{2500FD36-FFF0-442A-A3BC-E2F3F68C559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73424" y="1743456"/>
                    <a:ext cx="323088" cy="316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" name="Text Box 83">
                    <a:extLst>
                      <a:ext uri="{FF2B5EF4-FFF2-40B4-BE49-F238E27FC236}">
                        <a16:creationId xmlns:a16="http://schemas.microsoft.com/office/drawing/2014/main" id="{0588CEFA-7FBC-4E62-917F-DAB618378C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4923957">
                    <a:off x="3871414" y="1818636"/>
                    <a:ext cx="126950" cy="171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B41CF3B9-363B-4A19-A382-05185BB3BDB8}"/>
                    </a:ext>
                  </a:extLst>
                </p:cNvPr>
                <p:cNvSpPr/>
                <p:nvPr/>
              </p:nvSpPr>
              <p:spPr>
                <a:xfrm rot="9449385">
                  <a:off x="2969341" y="5326476"/>
                  <a:ext cx="126324" cy="8912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20" name="Volný tvar 62">
                  <a:extLst>
                    <a:ext uri="{FF2B5EF4-FFF2-40B4-BE49-F238E27FC236}">
                      <a16:creationId xmlns:a16="http://schemas.microsoft.com/office/drawing/2014/main" id="{4D3CFCDD-5AF9-4FFC-AC11-626B46475B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2993336" y="4944700"/>
                  <a:ext cx="331820" cy="341376"/>
                  <a:chOff x="4151376" y="1950720"/>
                  <a:chExt cx="286512" cy="341376"/>
                </a:xfrm>
              </p:grpSpPr>
              <p:pic>
                <p:nvPicPr>
                  <p:cNvPr id="30" name="Volný tvar 62">
                    <a:extLst>
                      <a:ext uri="{FF2B5EF4-FFF2-40B4-BE49-F238E27FC236}">
                        <a16:creationId xmlns:a16="http://schemas.microsoft.com/office/drawing/2014/main" id="{B7523552-54DF-4FC8-BA11-85D066F500C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1376" y="1950720"/>
                    <a:ext cx="286512" cy="341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" name="Text Box 87">
                    <a:extLst>
                      <a:ext uri="{FF2B5EF4-FFF2-40B4-BE49-F238E27FC236}">
                        <a16:creationId xmlns:a16="http://schemas.microsoft.com/office/drawing/2014/main" id="{F493B727-8D96-40E6-ACCC-8232A494CA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10585916">
                    <a:off x="4232505" y="2036398"/>
                    <a:ext cx="129708" cy="1673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" name="Ovál 20">
                  <a:extLst>
                    <a:ext uri="{FF2B5EF4-FFF2-40B4-BE49-F238E27FC236}">
                      <a16:creationId xmlns:a16="http://schemas.microsoft.com/office/drawing/2014/main" id="{D230940D-C60F-4151-8D47-33E9AEC87D62}"/>
                    </a:ext>
                  </a:extLst>
                </p:cNvPr>
                <p:cNvSpPr/>
                <p:nvPr/>
              </p:nvSpPr>
              <p:spPr>
                <a:xfrm rot="8846528" flipH="1">
                  <a:off x="2902024" y="5175447"/>
                  <a:ext cx="149479" cy="7532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22" name="Volný tvar 64">
                  <a:extLst>
                    <a:ext uri="{FF2B5EF4-FFF2-40B4-BE49-F238E27FC236}">
                      <a16:creationId xmlns:a16="http://schemas.microsoft.com/office/drawing/2014/main" id="{A77FA00D-2EF4-4CE1-AD4E-3D3B61AF10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3311052" y="5590213"/>
                  <a:ext cx="275340" cy="371856"/>
                  <a:chOff x="3675888" y="2334768"/>
                  <a:chExt cx="237744" cy="371856"/>
                </a:xfrm>
              </p:grpSpPr>
              <p:pic>
                <p:nvPicPr>
                  <p:cNvPr id="28" name="Volný tvar 64">
                    <a:extLst>
                      <a:ext uri="{FF2B5EF4-FFF2-40B4-BE49-F238E27FC236}">
                        <a16:creationId xmlns:a16="http://schemas.microsoft.com/office/drawing/2014/main" id="{6CDFA719-76E6-4417-B441-31AF26CF350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75888" y="2334768"/>
                    <a:ext cx="237744" cy="3718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" name="Text Box 91">
                    <a:extLst>
                      <a:ext uri="{FF2B5EF4-FFF2-40B4-BE49-F238E27FC236}">
                        <a16:creationId xmlns:a16="http://schemas.microsoft.com/office/drawing/2014/main" id="{C7F05657-A505-47C7-9DED-13917BDDB9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7191207">
                    <a:off x="3719899" y="2448151"/>
                    <a:ext cx="146957" cy="147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" name="Ovál 22">
                  <a:extLst>
                    <a:ext uri="{FF2B5EF4-FFF2-40B4-BE49-F238E27FC236}">
                      <a16:creationId xmlns:a16="http://schemas.microsoft.com/office/drawing/2014/main" id="{1C06065E-76C1-4486-B387-48B43F8F2A4B}"/>
                    </a:ext>
                  </a:extLst>
                </p:cNvPr>
                <p:cNvSpPr/>
                <p:nvPr/>
              </p:nvSpPr>
              <p:spPr>
                <a:xfrm rot="12241236" flipH="1">
                  <a:off x="3239593" y="5648763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24" name="Volný tvar 66">
                  <a:extLst>
                    <a:ext uri="{FF2B5EF4-FFF2-40B4-BE49-F238E27FC236}">
                      <a16:creationId xmlns:a16="http://schemas.microsoft.com/office/drawing/2014/main" id="{559C6895-685A-4746-BF1A-0D0E1E5A8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697108">
                  <a:off x="2690497" y="5712709"/>
                  <a:ext cx="444780" cy="201168"/>
                  <a:chOff x="3462528" y="1901952"/>
                  <a:chExt cx="384048" cy="201168"/>
                </a:xfrm>
              </p:grpSpPr>
              <p:pic>
                <p:nvPicPr>
                  <p:cNvPr id="26" name="Volný tvar 66">
                    <a:extLst>
                      <a:ext uri="{FF2B5EF4-FFF2-40B4-BE49-F238E27FC236}">
                        <a16:creationId xmlns:a16="http://schemas.microsoft.com/office/drawing/2014/main" id="{A3EDFEFB-4356-4075-964F-C9B9FA9AC670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62528" y="1901952"/>
                    <a:ext cx="384048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Text Box 95">
                    <a:extLst>
                      <a:ext uri="{FF2B5EF4-FFF2-40B4-BE49-F238E27FC236}">
                        <a16:creationId xmlns:a16="http://schemas.microsoft.com/office/drawing/2014/main" id="{10736CDA-EA1F-4CC6-AB77-B74B94C893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3507061">
                    <a:off x="3592534" y="1916203"/>
                    <a:ext cx="119375" cy="181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B44C6B8D-1BB5-450E-B29A-6AA6D96BE182}"/>
                    </a:ext>
                  </a:extLst>
                </p:cNvPr>
                <p:cNvSpPr/>
                <p:nvPr/>
              </p:nvSpPr>
              <p:spPr>
                <a:xfrm rot="15925382" flipH="1">
                  <a:off x="2886840" y="5580756"/>
                  <a:ext cx="118787" cy="9478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</p:grpSp>
        </p:grpSp>
        <p:grpSp>
          <p:nvGrpSpPr>
            <p:cNvPr id="74" name="Skupina 73">
              <a:extLst>
                <a:ext uri="{FF2B5EF4-FFF2-40B4-BE49-F238E27FC236}">
                  <a16:creationId xmlns:a16="http://schemas.microsoft.com/office/drawing/2014/main" id="{3D62ABEB-A1AD-40D1-B9C1-91BD540D5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9713" y="1725613"/>
              <a:ext cx="1135062" cy="1052512"/>
              <a:chOff x="5305589" y="1523318"/>
              <a:chExt cx="1616632" cy="1542638"/>
            </a:xfrm>
          </p:grpSpPr>
          <p:sp>
            <p:nvSpPr>
              <p:cNvPr id="75" name="Volný tvar 69">
                <a:extLst>
                  <a:ext uri="{FF2B5EF4-FFF2-40B4-BE49-F238E27FC236}">
                    <a16:creationId xmlns:a16="http://schemas.microsoft.com/office/drawing/2014/main" id="{3438DDB5-3B7E-4A4A-8D65-596A25B691AF}"/>
                  </a:ext>
                </a:extLst>
              </p:cNvPr>
              <p:cNvSpPr/>
              <p:nvPr/>
            </p:nvSpPr>
            <p:spPr>
              <a:xfrm>
                <a:off x="5576051" y="1601470"/>
                <a:ext cx="886703" cy="904050"/>
              </a:xfrm>
              <a:custGeom>
                <a:avLst/>
                <a:gdLst>
                  <a:gd name="connsiteX0" fmla="*/ 5599 w 886703"/>
                  <a:gd name="connsiteY0" fmla="*/ 903605 h 904050"/>
                  <a:gd name="connsiteX1" fmla="*/ 157999 w 886703"/>
                  <a:gd name="connsiteY1" fmla="*/ 474980 h 904050"/>
                  <a:gd name="connsiteX2" fmla="*/ 377074 w 886703"/>
                  <a:gd name="connsiteY2" fmla="*/ 208280 h 904050"/>
                  <a:gd name="connsiteX3" fmla="*/ 815224 w 886703"/>
                  <a:gd name="connsiteY3" fmla="*/ 84455 h 904050"/>
                  <a:gd name="connsiteX4" fmla="*/ 872374 w 886703"/>
                  <a:gd name="connsiteY4" fmla="*/ 8255 h 904050"/>
                  <a:gd name="connsiteX5" fmla="*/ 834274 w 886703"/>
                  <a:gd name="connsiteY5" fmla="*/ 284480 h 904050"/>
                  <a:gd name="connsiteX6" fmla="*/ 358024 w 886703"/>
                  <a:gd name="connsiteY6" fmla="*/ 551180 h 904050"/>
                  <a:gd name="connsiteX7" fmla="*/ 5599 w 886703"/>
                  <a:gd name="connsiteY7" fmla="*/ 903605 h 90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6703" h="904050">
                    <a:moveTo>
                      <a:pt x="5599" y="903605"/>
                    </a:moveTo>
                    <a:cubicBezTo>
                      <a:pt x="-27739" y="890905"/>
                      <a:pt x="96087" y="590867"/>
                      <a:pt x="157999" y="474980"/>
                    </a:cubicBezTo>
                    <a:cubicBezTo>
                      <a:pt x="219911" y="359093"/>
                      <a:pt x="267537" y="273367"/>
                      <a:pt x="377074" y="208280"/>
                    </a:cubicBezTo>
                    <a:cubicBezTo>
                      <a:pt x="486611" y="143193"/>
                      <a:pt x="732674" y="117792"/>
                      <a:pt x="815224" y="84455"/>
                    </a:cubicBezTo>
                    <a:cubicBezTo>
                      <a:pt x="897774" y="51118"/>
                      <a:pt x="869199" y="-25082"/>
                      <a:pt x="872374" y="8255"/>
                    </a:cubicBezTo>
                    <a:cubicBezTo>
                      <a:pt x="875549" y="41592"/>
                      <a:pt x="919999" y="193992"/>
                      <a:pt x="834274" y="284480"/>
                    </a:cubicBezTo>
                    <a:cubicBezTo>
                      <a:pt x="748549" y="374967"/>
                      <a:pt x="496137" y="447992"/>
                      <a:pt x="358024" y="551180"/>
                    </a:cubicBezTo>
                    <a:cubicBezTo>
                      <a:pt x="219912" y="654367"/>
                      <a:pt x="38937" y="916305"/>
                      <a:pt x="5599" y="90360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76" name="Volný tvar 70">
                <a:extLst>
                  <a:ext uri="{FF2B5EF4-FFF2-40B4-BE49-F238E27FC236}">
                    <a16:creationId xmlns:a16="http://schemas.microsoft.com/office/drawing/2014/main" id="{BD261A28-E9C6-4B6E-97A7-A5577CDF0827}"/>
                  </a:ext>
                </a:extLst>
              </p:cNvPr>
              <p:cNvSpPr/>
              <p:nvPr/>
            </p:nvSpPr>
            <p:spPr>
              <a:xfrm>
                <a:off x="5377720" y="1977366"/>
                <a:ext cx="956527" cy="815564"/>
              </a:xfrm>
              <a:custGeom>
                <a:avLst/>
                <a:gdLst>
                  <a:gd name="connsiteX0" fmla="*/ 823055 w 956527"/>
                  <a:gd name="connsiteY0" fmla="*/ 80034 h 815564"/>
                  <a:gd name="connsiteX1" fmla="*/ 489680 w 956527"/>
                  <a:gd name="connsiteY1" fmla="*/ 280059 h 815564"/>
                  <a:gd name="connsiteX2" fmla="*/ 222980 w 956527"/>
                  <a:gd name="connsiteY2" fmla="*/ 603909 h 815564"/>
                  <a:gd name="connsiteX3" fmla="*/ 3905 w 956527"/>
                  <a:gd name="connsiteY3" fmla="*/ 813459 h 815564"/>
                  <a:gd name="connsiteX4" fmla="*/ 413480 w 956527"/>
                  <a:gd name="connsiteY4" fmla="*/ 689634 h 815564"/>
                  <a:gd name="connsiteX5" fmla="*/ 794480 w 956527"/>
                  <a:gd name="connsiteY5" fmla="*/ 346734 h 815564"/>
                  <a:gd name="connsiteX6" fmla="*/ 956405 w 956527"/>
                  <a:gd name="connsiteY6" fmla="*/ 13359 h 815564"/>
                  <a:gd name="connsiteX7" fmla="*/ 823055 w 956527"/>
                  <a:gd name="connsiteY7" fmla="*/ 80034 h 81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6527" h="815564">
                    <a:moveTo>
                      <a:pt x="823055" y="80034"/>
                    </a:moveTo>
                    <a:cubicBezTo>
                      <a:pt x="745267" y="124484"/>
                      <a:pt x="589692" y="192747"/>
                      <a:pt x="489680" y="280059"/>
                    </a:cubicBezTo>
                    <a:cubicBezTo>
                      <a:pt x="389667" y="367372"/>
                      <a:pt x="303942" y="515009"/>
                      <a:pt x="222980" y="603909"/>
                    </a:cubicBezTo>
                    <a:cubicBezTo>
                      <a:pt x="142018" y="692809"/>
                      <a:pt x="-27845" y="799172"/>
                      <a:pt x="3905" y="813459"/>
                    </a:cubicBezTo>
                    <a:cubicBezTo>
                      <a:pt x="35655" y="827747"/>
                      <a:pt x="281718" y="767421"/>
                      <a:pt x="413480" y="689634"/>
                    </a:cubicBezTo>
                    <a:cubicBezTo>
                      <a:pt x="545242" y="611847"/>
                      <a:pt x="703992" y="459447"/>
                      <a:pt x="794480" y="346734"/>
                    </a:cubicBezTo>
                    <a:cubicBezTo>
                      <a:pt x="884968" y="234022"/>
                      <a:pt x="953230" y="54634"/>
                      <a:pt x="956405" y="13359"/>
                    </a:cubicBezTo>
                    <a:cubicBezTo>
                      <a:pt x="959580" y="-27916"/>
                      <a:pt x="900843" y="35584"/>
                      <a:pt x="823055" y="8003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77" name="Volný tvar 71">
                <a:extLst>
                  <a:ext uri="{FF2B5EF4-FFF2-40B4-BE49-F238E27FC236}">
                    <a16:creationId xmlns:a16="http://schemas.microsoft.com/office/drawing/2014/main" id="{0E1C1A16-37E7-498A-A047-B9A61C3A73B6}"/>
                  </a:ext>
                </a:extLst>
              </p:cNvPr>
              <p:cNvSpPr/>
              <p:nvPr/>
            </p:nvSpPr>
            <p:spPr>
              <a:xfrm>
                <a:off x="5981605" y="1523318"/>
                <a:ext cx="940616" cy="1062001"/>
              </a:xfrm>
              <a:custGeom>
                <a:avLst/>
                <a:gdLst>
                  <a:gd name="connsiteX0" fmla="*/ 924020 w 940616"/>
                  <a:gd name="connsiteY0" fmla="*/ 682 h 1062001"/>
                  <a:gd name="connsiteX1" fmla="*/ 581120 w 940616"/>
                  <a:gd name="connsiteY1" fmla="*/ 267382 h 1062001"/>
                  <a:gd name="connsiteX2" fmla="*/ 428720 w 940616"/>
                  <a:gd name="connsiteY2" fmla="*/ 438832 h 1062001"/>
                  <a:gd name="connsiteX3" fmla="*/ 333470 w 940616"/>
                  <a:gd name="connsiteY3" fmla="*/ 676957 h 1062001"/>
                  <a:gd name="connsiteX4" fmla="*/ 123920 w 940616"/>
                  <a:gd name="connsiteY4" fmla="*/ 991282 h 1062001"/>
                  <a:gd name="connsiteX5" fmla="*/ 9620 w 940616"/>
                  <a:gd name="connsiteY5" fmla="*/ 1057957 h 1062001"/>
                  <a:gd name="connsiteX6" fmla="*/ 371570 w 940616"/>
                  <a:gd name="connsiteY6" fmla="*/ 915082 h 1062001"/>
                  <a:gd name="connsiteX7" fmla="*/ 600170 w 940616"/>
                  <a:gd name="connsiteY7" fmla="*/ 515032 h 1062001"/>
                  <a:gd name="connsiteX8" fmla="*/ 857345 w 940616"/>
                  <a:gd name="connsiteY8" fmla="*/ 200707 h 1062001"/>
                  <a:gd name="connsiteX9" fmla="*/ 924020 w 940616"/>
                  <a:gd name="connsiteY9" fmla="*/ 682 h 106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0616" h="1062001">
                    <a:moveTo>
                      <a:pt x="924020" y="682"/>
                    </a:moveTo>
                    <a:cubicBezTo>
                      <a:pt x="877983" y="11794"/>
                      <a:pt x="663670" y="194357"/>
                      <a:pt x="581120" y="267382"/>
                    </a:cubicBezTo>
                    <a:cubicBezTo>
                      <a:pt x="498570" y="340407"/>
                      <a:pt x="469995" y="370570"/>
                      <a:pt x="428720" y="438832"/>
                    </a:cubicBezTo>
                    <a:cubicBezTo>
                      <a:pt x="387445" y="507095"/>
                      <a:pt x="384270" y="584882"/>
                      <a:pt x="333470" y="676957"/>
                    </a:cubicBezTo>
                    <a:cubicBezTo>
                      <a:pt x="282670" y="769032"/>
                      <a:pt x="177895" y="927782"/>
                      <a:pt x="123920" y="991282"/>
                    </a:cubicBezTo>
                    <a:cubicBezTo>
                      <a:pt x="69945" y="1054782"/>
                      <a:pt x="-31655" y="1070657"/>
                      <a:pt x="9620" y="1057957"/>
                    </a:cubicBezTo>
                    <a:cubicBezTo>
                      <a:pt x="50895" y="1045257"/>
                      <a:pt x="273145" y="1005570"/>
                      <a:pt x="371570" y="915082"/>
                    </a:cubicBezTo>
                    <a:cubicBezTo>
                      <a:pt x="469995" y="824594"/>
                      <a:pt x="519208" y="634094"/>
                      <a:pt x="600170" y="515032"/>
                    </a:cubicBezTo>
                    <a:cubicBezTo>
                      <a:pt x="681132" y="395970"/>
                      <a:pt x="803370" y="284845"/>
                      <a:pt x="857345" y="200707"/>
                    </a:cubicBezTo>
                    <a:cubicBezTo>
                      <a:pt x="911320" y="116569"/>
                      <a:pt x="970057" y="-10430"/>
                      <a:pt x="924020" y="68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78" name="Volný tvar 72">
                <a:extLst>
                  <a:ext uri="{FF2B5EF4-FFF2-40B4-BE49-F238E27FC236}">
                    <a16:creationId xmlns:a16="http://schemas.microsoft.com/office/drawing/2014/main" id="{6CC5E81E-FE64-4778-9B84-9006830CFCD3}"/>
                  </a:ext>
                </a:extLst>
              </p:cNvPr>
              <p:cNvSpPr/>
              <p:nvPr/>
            </p:nvSpPr>
            <p:spPr>
              <a:xfrm>
                <a:off x="5305589" y="2338400"/>
                <a:ext cx="1219219" cy="727556"/>
              </a:xfrm>
              <a:custGeom>
                <a:avLst/>
                <a:gdLst>
                  <a:gd name="connsiteX0" fmla="*/ 1219036 w 1219219"/>
                  <a:gd name="connsiteY0" fmla="*/ 4750 h 727556"/>
                  <a:gd name="connsiteX1" fmla="*/ 971386 w 1219219"/>
                  <a:gd name="connsiteY1" fmla="*/ 233350 h 727556"/>
                  <a:gd name="connsiteX2" fmla="*/ 657061 w 1219219"/>
                  <a:gd name="connsiteY2" fmla="*/ 290500 h 727556"/>
                  <a:gd name="connsiteX3" fmla="*/ 447511 w 1219219"/>
                  <a:gd name="connsiteY3" fmla="*/ 423850 h 727556"/>
                  <a:gd name="connsiteX4" fmla="*/ 171286 w 1219219"/>
                  <a:gd name="connsiteY4" fmla="*/ 500050 h 727556"/>
                  <a:gd name="connsiteX5" fmla="*/ 9361 w 1219219"/>
                  <a:gd name="connsiteY5" fmla="*/ 719125 h 727556"/>
                  <a:gd name="connsiteX6" fmla="*/ 447511 w 1219219"/>
                  <a:gd name="connsiteY6" fmla="*/ 661975 h 727556"/>
                  <a:gd name="connsiteX7" fmla="*/ 933286 w 1219219"/>
                  <a:gd name="connsiteY7" fmla="*/ 471475 h 727556"/>
                  <a:gd name="connsiteX8" fmla="*/ 1219036 w 1219219"/>
                  <a:gd name="connsiteY8" fmla="*/ 4750 h 72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219" h="727556">
                    <a:moveTo>
                      <a:pt x="1219036" y="4750"/>
                    </a:moveTo>
                    <a:cubicBezTo>
                      <a:pt x="1225386" y="-34937"/>
                      <a:pt x="1065048" y="185725"/>
                      <a:pt x="971386" y="233350"/>
                    </a:cubicBezTo>
                    <a:cubicBezTo>
                      <a:pt x="877723" y="280975"/>
                      <a:pt x="744373" y="258750"/>
                      <a:pt x="657061" y="290500"/>
                    </a:cubicBezTo>
                    <a:cubicBezTo>
                      <a:pt x="569749" y="322250"/>
                      <a:pt x="528473" y="388925"/>
                      <a:pt x="447511" y="423850"/>
                    </a:cubicBezTo>
                    <a:cubicBezTo>
                      <a:pt x="366548" y="458775"/>
                      <a:pt x="244311" y="450838"/>
                      <a:pt x="171286" y="500050"/>
                    </a:cubicBezTo>
                    <a:cubicBezTo>
                      <a:pt x="98261" y="549262"/>
                      <a:pt x="-36677" y="692137"/>
                      <a:pt x="9361" y="719125"/>
                    </a:cubicBezTo>
                    <a:cubicBezTo>
                      <a:pt x="55399" y="746113"/>
                      <a:pt x="293524" y="703250"/>
                      <a:pt x="447511" y="661975"/>
                    </a:cubicBezTo>
                    <a:cubicBezTo>
                      <a:pt x="601498" y="620700"/>
                      <a:pt x="803111" y="584187"/>
                      <a:pt x="933286" y="471475"/>
                    </a:cubicBezTo>
                    <a:cubicBezTo>
                      <a:pt x="1063461" y="358763"/>
                      <a:pt x="1212686" y="44437"/>
                      <a:pt x="1219036" y="475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grpSp>
          <p:nvGrpSpPr>
            <p:cNvPr id="79" name="Skupina 76">
              <a:extLst>
                <a:ext uri="{FF2B5EF4-FFF2-40B4-BE49-F238E27FC236}">
                  <a16:creationId xmlns:a16="http://schemas.microsoft.com/office/drawing/2014/main" id="{2DBCCE1C-F5BC-464E-8908-DA92AE5B68E0}"/>
                </a:ext>
              </a:extLst>
            </p:cNvPr>
            <p:cNvGrpSpPr>
              <a:grpSpLocks/>
            </p:cNvGrpSpPr>
            <p:nvPr/>
          </p:nvGrpSpPr>
          <p:grpSpPr bwMode="auto">
            <a:xfrm rot="901173">
              <a:off x="8404225" y="1506538"/>
              <a:ext cx="1030288" cy="1592262"/>
              <a:chOff x="7096125" y="1413371"/>
              <a:chExt cx="935422" cy="1444129"/>
            </a:xfrm>
          </p:grpSpPr>
          <p:grpSp>
            <p:nvGrpSpPr>
              <p:cNvPr id="80" name="Volný tvar 74">
                <a:extLst>
                  <a:ext uri="{FF2B5EF4-FFF2-40B4-BE49-F238E27FC236}">
                    <a16:creationId xmlns:a16="http://schemas.microsoft.com/office/drawing/2014/main" id="{B171DA49-2AF4-4AA6-8D79-CDD4D8D3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01173">
                <a:off x="7117355" y="1484276"/>
                <a:ext cx="1005840" cy="1054608"/>
                <a:chOff x="7674864" y="1456944"/>
                <a:chExt cx="1005840" cy="1054608"/>
              </a:xfrm>
            </p:grpSpPr>
            <p:pic>
              <p:nvPicPr>
                <p:cNvPr id="82" name="Volný tvar 74">
                  <a:extLst>
                    <a:ext uri="{FF2B5EF4-FFF2-40B4-BE49-F238E27FC236}">
                      <a16:creationId xmlns:a16="http://schemas.microsoft.com/office/drawing/2014/main" id="{94C0B520-AADF-4178-A7D8-DCB1E7CC80B6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4864" y="1456944"/>
                  <a:ext cx="1005840" cy="1054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Box 105">
                  <a:extLst>
                    <a:ext uri="{FF2B5EF4-FFF2-40B4-BE49-F238E27FC236}">
                      <a16:creationId xmlns:a16="http://schemas.microsoft.com/office/drawing/2014/main" id="{98C41E91-9874-4A99-B442-CA1C773AA0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901173">
                  <a:off x="7794202" y="1389690"/>
                  <a:ext cx="795251" cy="1189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1pPr>
                  <a:lvl2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2pPr>
                  <a:lvl3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3pPr>
                  <a:lvl4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4pPr>
                  <a:lvl5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5pPr>
                  <a:lvl6pPr marL="25146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6pPr>
                  <a:lvl7pPr marL="29718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7pPr>
                  <a:lvl8pPr marL="34290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8pPr>
                  <a:lvl9pPr marL="38862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cs-CZ" altLang="cs-CZ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1" name="Volný tvar 75">
                <a:extLst>
                  <a:ext uri="{FF2B5EF4-FFF2-40B4-BE49-F238E27FC236}">
                    <a16:creationId xmlns:a16="http://schemas.microsoft.com/office/drawing/2014/main" id="{15BFBA65-9133-4264-B3C9-59888507C47C}"/>
                  </a:ext>
                </a:extLst>
              </p:cNvPr>
              <p:cNvSpPr/>
              <p:nvPr/>
            </p:nvSpPr>
            <p:spPr>
              <a:xfrm>
                <a:off x="7095652" y="1876656"/>
                <a:ext cx="599592" cy="980510"/>
              </a:xfrm>
              <a:custGeom>
                <a:avLst/>
                <a:gdLst>
                  <a:gd name="connsiteX0" fmla="*/ 600075 w 600075"/>
                  <a:gd name="connsiteY0" fmla="*/ 0 h 981075"/>
                  <a:gd name="connsiteX1" fmla="*/ 457200 w 600075"/>
                  <a:gd name="connsiteY1" fmla="*/ 323850 h 981075"/>
                  <a:gd name="connsiteX2" fmla="*/ 219075 w 600075"/>
                  <a:gd name="connsiteY2" fmla="*/ 704850 h 981075"/>
                  <a:gd name="connsiteX3" fmla="*/ 0 w 600075"/>
                  <a:gd name="connsiteY3" fmla="*/ 9810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981075">
                    <a:moveTo>
                      <a:pt x="600075" y="0"/>
                    </a:moveTo>
                    <a:cubicBezTo>
                      <a:pt x="560387" y="103187"/>
                      <a:pt x="520700" y="206375"/>
                      <a:pt x="457200" y="323850"/>
                    </a:cubicBezTo>
                    <a:cubicBezTo>
                      <a:pt x="393700" y="441325"/>
                      <a:pt x="295275" y="595312"/>
                      <a:pt x="219075" y="704850"/>
                    </a:cubicBezTo>
                    <a:cubicBezTo>
                      <a:pt x="142875" y="814388"/>
                      <a:pt x="71437" y="897731"/>
                      <a:pt x="0" y="981075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grpSp>
          <p:nvGrpSpPr>
            <p:cNvPr id="84" name="Skupina 85">
              <a:extLst>
                <a:ext uri="{FF2B5EF4-FFF2-40B4-BE49-F238E27FC236}">
                  <a16:creationId xmlns:a16="http://schemas.microsoft.com/office/drawing/2014/main" id="{FA6EBAE6-F0D8-401A-80D5-598A800B0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4325" y="1689100"/>
              <a:ext cx="1168400" cy="1135063"/>
              <a:chOff x="6029325" y="1381125"/>
              <a:chExt cx="1538861" cy="1371737"/>
            </a:xfrm>
          </p:grpSpPr>
          <p:sp>
            <p:nvSpPr>
              <p:cNvPr id="85" name="Volný tvar 79">
                <a:extLst>
                  <a:ext uri="{FF2B5EF4-FFF2-40B4-BE49-F238E27FC236}">
                    <a16:creationId xmlns:a16="http://schemas.microsoft.com/office/drawing/2014/main" id="{77A5D54B-49BB-4725-9F93-78F820028C85}"/>
                  </a:ext>
                </a:extLst>
              </p:cNvPr>
              <p:cNvSpPr/>
              <p:nvPr/>
            </p:nvSpPr>
            <p:spPr>
              <a:xfrm>
                <a:off x="6248864" y="1726457"/>
                <a:ext cx="1106056" cy="826879"/>
              </a:xfrm>
              <a:custGeom>
                <a:avLst/>
                <a:gdLst>
                  <a:gd name="connsiteX0" fmla="*/ 390917 w 1106275"/>
                  <a:gd name="connsiteY0" fmla="*/ 826595 h 826595"/>
                  <a:gd name="connsiteX1" fmla="*/ 667142 w 1106275"/>
                  <a:gd name="connsiteY1" fmla="*/ 636095 h 826595"/>
                  <a:gd name="connsiteX2" fmla="*/ 581417 w 1106275"/>
                  <a:gd name="connsiteY2" fmla="*/ 464645 h 826595"/>
                  <a:gd name="connsiteX3" fmla="*/ 162317 w 1106275"/>
                  <a:gd name="connsiteY3" fmla="*/ 407495 h 826595"/>
                  <a:gd name="connsiteX4" fmla="*/ 392 w 1106275"/>
                  <a:gd name="connsiteY4" fmla="*/ 55070 h 826595"/>
                  <a:gd name="connsiteX5" fmla="*/ 200417 w 1106275"/>
                  <a:gd name="connsiteY5" fmla="*/ 45545 h 826595"/>
                  <a:gd name="connsiteX6" fmla="*/ 448067 w 1106275"/>
                  <a:gd name="connsiteY6" fmla="*/ 102695 h 826595"/>
                  <a:gd name="connsiteX7" fmla="*/ 467117 w 1106275"/>
                  <a:gd name="connsiteY7" fmla="*/ 293195 h 826595"/>
                  <a:gd name="connsiteX8" fmla="*/ 1067192 w 1106275"/>
                  <a:gd name="connsiteY8" fmla="*/ 397970 h 826595"/>
                  <a:gd name="connsiteX9" fmla="*/ 1029092 w 1106275"/>
                  <a:gd name="connsiteY9" fmla="*/ 255095 h 826595"/>
                  <a:gd name="connsiteX10" fmla="*/ 876692 w 1106275"/>
                  <a:gd name="connsiteY10" fmla="*/ 36020 h 826595"/>
                  <a:gd name="connsiteX11" fmla="*/ 829067 w 1106275"/>
                  <a:gd name="connsiteY11" fmla="*/ 7445 h 826595"/>
                  <a:gd name="connsiteX12" fmla="*/ 648092 w 1106275"/>
                  <a:gd name="connsiteY12" fmla="*/ 112220 h 826595"/>
                  <a:gd name="connsiteX13" fmla="*/ 648092 w 1106275"/>
                  <a:gd name="connsiteY13" fmla="*/ 112220 h 82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6275" h="826595">
                    <a:moveTo>
                      <a:pt x="390917" y="826595"/>
                    </a:moveTo>
                    <a:cubicBezTo>
                      <a:pt x="513154" y="761507"/>
                      <a:pt x="635392" y="696420"/>
                      <a:pt x="667142" y="636095"/>
                    </a:cubicBezTo>
                    <a:cubicBezTo>
                      <a:pt x="698892" y="575770"/>
                      <a:pt x="665555" y="502745"/>
                      <a:pt x="581417" y="464645"/>
                    </a:cubicBezTo>
                    <a:cubicBezTo>
                      <a:pt x="497280" y="426545"/>
                      <a:pt x="259155" y="475758"/>
                      <a:pt x="162317" y="407495"/>
                    </a:cubicBezTo>
                    <a:cubicBezTo>
                      <a:pt x="65479" y="339232"/>
                      <a:pt x="-5958" y="115395"/>
                      <a:pt x="392" y="55070"/>
                    </a:cubicBezTo>
                    <a:cubicBezTo>
                      <a:pt x="6742" y="-5255"/>
                      <a:pt x="125805" y="37608"/>
                      <a:pt x="200417" y="45545"/>
                    </a:cubicBezTo>
                    <a:cubicBezTo>
                      <a:pt x="275029" y="53482"/>
                      <a:pt x="403617" y="61420"/>
                      <a:pt x="448067" y="102695"/>
                    </a:cubicBezTo>
                    <a:cubicBezTo>
                      <a:pt x="492517" y="143970"/>
                      <a:pt x="363929" y="243982"/>
                      <a:pt x="467117" y="293195"/>
                    </a:cubicBezTo>
                    <a:cubicBezTo>
                      <a:pt x="570305" y="342407"/>
                      <a:pt x="973530" y="404320"/>
                      <a:pt x="1067192" y="397970"/>
                    </a:cubicBezTo>
                    <a:cubicBezTo>
                      <a:pt x="1160854" y="391620"/>
                      <a:pt x="1060842" y="315420"/>
                      <a:pt x="1029092" y="255095"/>
                    </a:cubicBezTo>
                    <a:cubicBezTo>
                      <a:pt x="997342" y="194770"/>
                      <a:pt x="910029" y="77295"/>
                      <a:pt x="876692" y="36020"/>
                    </a:cubicBezTo>
                    <a:cubicBezTo>
                      <a:pt x="843355" y="-5255"/>
                      <a:pt x="867167" y="-5255"/>
                      <a:pt x="829067" y="7445"/>
                    </a:cubicBezTo>
                    <a:cubicBezTo>
                      <a:pt x="790967" y="20145"/>
                      <a:pt x="648092" y="112220"/>
                      <a:pt x="648092" y="112220"/>
                    </a:cubicBezTo>
                    <a:lnTo>
                      <a:pt x="648092" y="112220"/>
                    </a:ln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86" name="Volný tvar 80">
                <a:extLst>
                  <a:ext uri="{FF2B5EF4-FFF2-40B4-BE49-F238E27FC236}">
                    <a16:creationId xmlns:a16="http://schemas.microsoft.com/office/drawing/2014/main" id="{2537EFC3-9B9F-4FB9-B0FB-DBEEBBC7F13B}"/>
                  </a:ext>
                </a:extLst>
              </p:cNvPr>
              <p:cNvSpPr/>
              <p:nvPr/>
            </p:nvSpPr>
            <p:spPr>
              <a:xfrm>
                <a:off x="6485129" y="1544199"/>
                <a:ext cx="554074" cy="807693"/>
              </a:xfrm>
              <a:custGeom>
                <a:avLst/>
                <a:gdLst>
                  <a:gd name="connsiteX0" fmla="*/ 391449 w 553374"/>
                  <a:gd name="connsiteY0" fmla="*/ 9274 h 809374"/>
                  <a:gd name="connsiteX1" fmla="*/ 924 w 553374"/>
                  <a:gd name="connsiteY1" fmla="*/ 66424 h 809374"/>
                  <a:gd name="connsiteX2" fmla="*/ 286674 w 553374"/>
                  <a:gd name="connsiteY2" fmla="*/ 504574 h 809374"/>
                  <a:gd name="connsiteX3" fmla="*/ 410499 w 553374"/>
                  <a:gd name="connsiteY3" fmla="*/ 390274 h 809374"/>
                  <a:gd name="connsiteX4" fmla="*/ 553374 w 553374"/>
                  <a:gd name="connsiteY4" fmla="*/ 809374 h 80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74" h="809374">
                    <a:moveTo>
                      <a:pt x="391449" y="9274"/>
                    </a:moveTo>
                    <a:cubicBezTo>
                      <a:pt x="204917" y="-3426"/>
                      <a:pt x="18386" y="-16126"/>
                      <a:pt x="924" y="66424"/>
                    </a:cubicBezTo>
                    <a:cubicBezTo>
                      <a:pt x="-16538" y="148974"/>
                      <a:pt x="218412" y="450599"/>
                      <a:pt x="286674" y="504574"/>
                    </a:cubicBezTo>
                    <a:cubicBezTo>
                      <a:pt x="354936" y="558549"/>
                      <a:pt x="366049" y="339474"/>
                      <a:pt x="410499" y="390274"/>
                    </a:cubicBezTo>
                    <a:cubicBezTo>
                      <a:pt x="454949" y="441074"/>
                      <a:pt x="553374" y="809374"/>
                      <a:pt x="553374" y="809374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87" name="Volný tvar 81">
                <a:extLst>
                  <a:ext uri="{FF2B5EF4-FFF2-40B4-BE49-F238E27FC236}">
                    <a16:creationId xmlns:a16="http://schemas.microsoft.com/office/drawing/2014/main" id="{CD05D56E-91CC-47AB-857B-723CCEE302AB}"/>
                  </a:ext>
                </a:extLst>
              </p:cNvPr>
              <p:cNvSpPr/>
              <p:nvPr/>
            </p:nvSpPr>
            <p:spPr>
              <a:xfrm>
                <a:off x="6133867" y="1402229"/>
                <a:ext cx="1434319" cy="1245114"/>
              </a:xfrm>
              <a:custGeom>
                <a:avLst/>
                <a:gdLst>
                  <a:gd name="connsiteX0" fmla="*/ 0 w 1434086"/>
                  <a:gd name="connsiteY0" fmla="*/ 892688 h 1244081"/>
                  <a:gd name="connsiteX1" fmla="*/ 304800 w 1434086"/>
                  <a:gd name="connsiteY1" fmla="*/ 683138 h 1244081"/>
                  <a:gd name="connsiteX2" fmla="*/ 457200 w 1434086"/>
                  <a:gd name="connsiteY2" fmla="*/ 711713 h 1244081"/>
                  <a:gd name="connsiteX3" fmla="*/ 514350 w 1434086"/>
                  <a:gd name="connsiteY3" fmla="*/ 930788 h 1244081"/>
                  <a:gd name="connsiteX4" fmla="*/ 495300 w 1434086"/>
                  <a:gd name="connsiteY4" fmla="*/ 1035563 h 1244081"/>
                  <a:gd name="connsiteX5" fmla="*/ 876300 w 1434086"/>
                  <a:gd name="connsiteY5" fmla="*/ 1083188 h 1244081"/>
                  <a:gd name="connsiteX6" fmla="*/ 1209675 w 1434086"/>
                  <a:gd name="connsiteY6" fmla="*/ 1235588 h 1244081"/>
                  <a:gd name="connsiteX7" fmla="*/ 1247775 w 1434086"/>
                  <a:gd name="connsiteY7" fmla="*/ 797438 h 1244081"/>
                  <a:gd name="connsiteX8" fmla="*/ 990600 w 1434086"/>
                  <a:gd name="connsiteY8" fmla="*/ 597413 h 1244081"/>
                  <a:gd name="connsiteX9" fmla="*/ 904875 w 1434086"/>
                  <a:gd name="connsiteY9" fmla="*/ 730763 h 1244081"/>
                  <a:gd name="connsiteX10" fmla="*/ 1009650 w 1434086"/>
                  <a:gd name="connsiteY10" fmla="*/ 892688 h 1244081"/>
                  <a:gd name="connsiteX11" fmla="*/ 1257300 w 1434086"/>
                  <a:gd name="connsiteY11" fmla="*/ 835538 h 1244081"/>
                  <a:gd name="connsiteX12" fmla="*/ 1371600 w 1434086"/>
                  <a:gd name="connsiteY12" fmla="*/ 559313 h 1244081"/>
                  <a:gd name="connsiteX13" fmla="*/ 1047750 w 1434086"/>
                  <a:gd name="connsiteY13" fmla="*/ 149738 h 1244081"/>
                  <a:gd name="connsiteX14" fmla="*/ 1400175 w 1434086"/>
                  <a:gd name="connsiteY14" fmla="*/ 16388 h 1244081"/>
                  <a:gd name="connsiteX15" fmla="*/ 1400175 w 1434086"/>
                  <a:gd name="connsiteY15" fmla="*/ 6863 h 124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4086" h="1244081">
                    <a:moveTo>
                      <a:pt x="0" y="892688"/>
                    </a:moveTo>
                    <a:cubicBezTo>
                      <a:pt x="114300" y="802994"/>
                      <a:pt x="228600" y="713301"/>
                      <a:pt x="304800" y="683138"/>
                    </a:cubicBezTo>
                    <a:cubicBezTo>
                      <a:pt x="381000" y="652975"/>
                      <a:pt x="422275" y="670438"/>
                      <a:pt x="457200" y="711713"/>
                    </a:cubicBezTo>
                    <a:cubicBezTo>
                      <a:pt x="492125" y="752988"/>
                      <a:pt x="508000" y="876813"/>
                      <a:pt x="514350" y="930788"/>
                    </a:cubicBezTo>
                    <a:cubicBezTo>
                      <a:pt x="520700" y="984763"/>
                      <a:pt x="434975" y="1010163"/>
                      <a:pt x="495300" y="1035563"/>
                    </a:cubicBezTo>
                    <a:cubicBezTo>
                      <a:pt x="555625" y="1060963"/>
                      <a:pt x="757238" y="1049851"/>
                      <a:pt x="876300" y="1083188"/>
                    </a:cubicBezTo>
                    <a:cubicBezTo>
                      <a:pt x="995362" y="1116525"/>
                      <a:pt x="1147762" y="1283213"/>
                      <a:pt x="1209675" y="1235588"/>
                    </a:cubicBezTo>
                    <a:cubicBezTo>
                      <a:pt x="1271588" y="1187963"/>
                      <a:pt x="1284288" y="903801"/>
                      <a:pt x="1247775" y="797438"/>
                    </a:cubicBezTo>
                    <a:cubicBezTo>
                      <a:pt x="1211263" y="691075"/>
                      <a:pt x="1047750" y="608525"/>
                      <a:pt x="990600" y="597413"/>
                    </a:cubicBezTo>
                    <a:cubicBezTo>
                      <a:pt x="933450" y="586300"/>
                      <a:pt x="901700" y="681551"/>
                      <a:pt x="904875" y="730763"/>
                    </a:cubicBezTo>
                    <a:cubicBezTo>
                      <a:pt x="908050" y="779975"/>
                      <a:pt x="950913" y="875226"/>
                      <a:pt x="1009650" y="892688"/>
                    </a:cubicBezTo>
                    <a:cubicBezTo>
                      <a:pt x="1068387" y="910150"/>
                      <a:pt x="1196975" y="891101"/>
                      <a:pt x="1257300" y="835538"/>
                    </a:cubicBezTo>
                    <a:cubicBezTo>
                      <a:pt x="1317625" y="779975"/>
                      <a:pt x="1406525" y="673613"/>
                      <a:pt x="1371600" y="559313"/>
                    </a:cubicBezTo>
                    <a:cubicBezTo>
                      <a:pt x="1336675" y="445013"/>
                      <a:pt x="1042988" y="240225"/>
                      <a:pt x="1047750" y="149738"/>
                    </a:cubicBezTo>
                    <a:cubicBezTo>
                      <a:pt x="1052512" y="59251"/>
                      <a:pt x="1341438" y="40200"/>
                      <a:pt x="1400175" y="16388"/>
                    </a:cubicBezTo>
                    <a:cubicBezTo>
                      <a:pt x="1458912" y="-7424"/>
                      <a:pt x="1429543" y="-281"/>
                      <a:pt x="1400175" y="6863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88" name="Volný tvar 82">
                <a:extLst>
                  <a:ext uri="{FF2B5EF4-FFF2-40B4-BE49-F238E27FC236}">
                    <a16:creationId xmlns:a16="http://schemas.microsoft.com/office/drawing/2014/main" id="{9B719C6C-BB53-4642-854B-FAC8D11A75F0}"/>
                  </a:ext>
                </a:extLst>
              </p:cNvPr>
              <p:cNvSpPr/>
              <p:nvPr/>
            </p:nvSpPr>
            <p:spPr>
              <a:xfrm>
                <a:off x="6238409" y="1448274"/>
                <a:ext cx="850974" cy="1304588"/>
              </a:xfrm>
              <a:custGeom>
                <a:avLst/>
                <a:gdLst>
                  <a:gd name="connsiteX0" fmla="*/ 790575 w 851539"/>
                  <a:gd name="connsiteY0" fmla="*/ 0 h 1305062"/>
                  <a:gd name="connsiteX1" fmla="*/ 847725 w 851539"/>
                  <a:gd name="connsiteY1" fmla="*/ 323850 h 1305062"/>
                  <a:gd name="connsiteX2" fmla="*/ 695325 w 851539"/>
                  <a:gd name="connsiteY2" fmla="*/ 628650 h 1305062"/>
                  <a:gd name="connsiteX3" fmla="*/ 361950 w 851539"/>
                  <a:gd name="connsiteY3" fmla="*/ 704850 h 1305062"/>
                  <a:gd name="connsiteX4" fmla="*/ 85725 w 851539"/>
                  <a:gd name="connsiteY4" fmla="*/ 952500 h 1305062"/>
                  <a:gd name="connsiteX5" fmla="*/ 95250 w 851539"/>
                  <a:gd name="connsiteY5" fmla="*/ 1085850 h 1305062"/>
                  <a:gd name="connsiteX6" fmla="*/ 228600 w 851539"/>
                  <a:gd name="connsiteY6" fmla="*/ 1219200 h 1305062"/>
                  <a:gd name="connsiteX7" fmla="*/ 352425 w 851539"/>
                  <a:gd name="connsiteY7" fmla="*/ 1304925 h 1305062"/>
                  <a:gd name="connsiteX8" fmla="*/ 704850 w 851539"/>
                  <a:gd name="connsiteY8" fmla="*/ 1200150 h 1305062"/>
                  <a:gd name="connsiteX9" fmla="*/ 323850 w 851539"/>
                  <a:gd name="connsiteY9" fmla="*/ 1019175 h 1305062"/>
                  <a:gd name="connsiteX10" fmla="*/ 0 w 851539"/>
                  <a:gd name="connsiteY10" fmla="*/ 1152525 h 130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1539" h="1305062">
                    <a:moveTo>
                      <a:pt x="790575" y="0"/>
                    </a:moveTo>
                    <a:cubicBezTo>
                      <a:pt x="827087" y="109537"/>
                      <a:pt x="863600" y="219075"/>
                      <a:pt x="847725" y="323850"/>
                    </a:cubicBezTo>
                    <a:cubicBezTo>
                      <a:pt x="831850" y="428625"/>
                      <a:pt x="776287" y="565150"/>
                      <a:pt x="695325" y="628650"/>
                    </a:cubicBezTo>
                    <a:cubicBezTo>
                      <a:pt x="614363" y="692150"/>
                      <a:pt x="463550" y="650875"/>
                      <a:pt x="361950" y="704850"/>
                    </a:cubicBezTo>
                    <a:cubicBezTo>
                      <a:pt x="260350" y="758825"/>
                      <a:pt x="130175" y="889000"/>
                      <a:pt x="85725" y="952500"/>
                    </a:cubicBezTo>
                    <a:cubicBezTo>
                      <a:pt x="41275" y="1016000"/>
                      <a:pt x="71438" y="1041400"/>
                      <a:pt x="95250" y="1085850"/>
                    </a:cubicBezTo>
                    <a:cubicBezTo>
                      <a:pt x="119062" y="1130300"/>
                      <a:pt x="185737" y="1182688"/>
                      <a:pt x="228600" y="1219200"/>
                    </a:cubicBezTo>
                    <a:cubicBezTo>
                      <a:pt x="271462" y="1255713"/>
                      <a:pt x="273050" y="1308100"/>
                      <a:pt x="352425" y="1304925"/>
                    </a:cubicBezTo>
                    <a:cubicBezTo>
                      <a:pt x="431800" y="1301750"/>
                      <a:pt x="709612" y="1247775"/>
                      <a:pt x="704850" y="1200150"/>
                    </a:cubicBezTo>
                    <a:cubicBezTo>
                      <a:pt x="700088" y="1152525"/>
                      <a:pt x="441325" y="1027112"/>
                      <a:pt x="323850" y="1019175"/>
                    </a:cubicBezTo>
                    <a:cubicBezTo>
                      <a:pt x="206375" y="1011238"/>
                      <a:pt x="103187" y="1081881"/>
                      <a:pt x="0" y="1152525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89" name="Volný tvar 83">
                <a:extLst>
                  <a:ext uri="{FF2B5EF4-FFF2-40B4-BE49-F238E27FC236}">
                    <a16:creationId xmlns:a16="http://schemas.microsoft.com/office/drawing/2014/main" id="{FB92AAEC-F17D-4888-8803-4CB58F04D3A3}"/>
                  </a:ext>
                </a:extLst>
              </p:cNvPr>
              <p:cNvSpPr/>
              <p:nvPr/>
            </p:nvSpPr>
            <p:spPr>
              <a:xfrm>
                <a:off x="6029325" y="1381125"/>
                <a:ext cx="781976" cy="583228"/>
              </a:xfrm>
              <a:custGeom>
                <a:avLst/>
                <a:gdLst>
                  <a:gd name="connsiteX0" fmla="*/ 0 w 781362"/>
                  <a:gd name="connsiteY0" fmla="*/ 409575 h 582943"/>
                  <a:gd name="connsiteX1" fmla="*/ 466725 w 781362"/>
                  <a:gd name="connsiteY1" fmla="*/ 542925 h 582943"/>
                  <a:gd name="connsiteX2" fmla="*/ 628650 w 781362"/>
                  <a:gd name="connsiteY2" fmla="*/ 581025 h 582943"/>
                  <a:gd name="connsiteX3" fmla="*/ 781050 w 781362"/>
                  <a:gd name="connsiteY3" fmla="*/ 495300 h 582943"/>
                  <a:gd name="connsiteX4" fmla="*/ 666750 w 781362"/>
                  <a:gd name="connsiteY4" fmla="*/ 257175 h 582943"/>
                  <a:gd name="connsiteX5" fmla="*/ 609600 w 781362"/>
                  <a:gd name="connsiteY5" fmla="*/ 76200 h 582943"/>
                  <a:gd name="connsiteX6" fmla="*/ 752475 w 781362"/>
                  <a:gd name="connsiteY6" fmla="*/ 0 h 5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362" h="582943">
                    <a:moveTo>
                      <a:pt x="0" y="409575"/>
                    </a:moveTo>
                    <a:lnTo>
                      <a:pt x="466725" y="542925"/>
                    </a:lnTo>
                    <a:cubicBezTo>
                      <a:pt x="571500" y="571500"/>
                      <a:pt x="576263" y="588962"/>
                      <a:pt x="628650" y="581025"/>
                    </a:cubicBezTo>
                    <a:cubicBezTo>
                      <a:pt x="681037" y="573088"/>
                      <a:pt x="774700" y="549275"/>
                      <a:pt x="781050" y="495300"/>
                    </a:cubicBezTo>
                    <a:cubicBezTo>
                      <a:pt x="787400" y="441325"/>
                      <a:pt x="695325" y="327025"/>
                      <a:pt x="666750" y="257175"/>
                    </a:cubicBezTo>
                    <a:cubicBezTo>
                      <a:pt x="638175" y="187325"/>
                      <a:pt x="595313" y="119062"/>
                      <a:pt x="609600" y="76200"/>
                    </a:cubicBezTo>
                    <a:cubicBezTo>
                      <a:pt x="623887" y="33338"/>
                      <a:pt x="688181" y="16669"/>
                      <a:pt x="752475" y="0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0" name="Volný tvar 84">
                <a:extLst>
                  <a:ext uri="{FF2B5EF4-FFF2-40B4-BE49-F238E27FC236}">
                    <a16:creationId xmlns:a16="http://schemas.microsoft.com/office/drawing/2014/main" id="{07727892-2AD0-49C5-AE53-5DBD4D7F8995}"/>
                  </a:ext>
                </a:extLst>
              </p:cNvPr>
              <p:cNvSpPr/>
              <p:nvPr/>
            </p:nvSpPr>
            <p:spPr>
              <a:xfrm>
                <a:off x="6351315" y="1638206"/>
                <a:ext cx="1202236" cy="1106982"/>
              </a:xfrm>
              <a:custGeom>
                <a:avLst/>
                <a:gdLst>
                  <a:gd name="connsiteX0" fmla="*/ 1202375 w 1202375"/>
                  <a:gd name="connsiteY0" fmla="*/ 0 h 1106373"/>
                  <a:gd name="connsiteX1" fmla="*/ 849950 w 1202375"/>
                  <a:gd name="connsiteY1" fmla="*/ 200025 h 1106373"/>
                  <a:gd name="connsiteX2" fmla="*/ 849950 w 1202375"/>
                  <a:gd name="connsiteY2" fmla="*/ 600075 h 1106373"/>
                  <a:gd name="connsiteX3" fmla="*/ 811850 w 1202375"/>
                  <a:gd name="connsiteY3" fmla="*/ 790575 h 1106373"/>
                  <a:gd name="connsiteX4" fmla="*/ 783275 w 1202375"/>
                  <a:gd name="connsiteY4" fmla="*/ 866775 h 1106373"/>
                  <a:gd name="connsiteX5" fmla="*/ 707075 w 1202375"/>
                  <a:gd name="connsiteY5" fmla="*/ 1085850 h 1106373"/>
                  <a:gd name="connsiteX6" fmla="*/ 316550 w 1202375"/>
                  <a:gd name="connsiteY6" fmla="*/ 981075 h 1106373"/>
                  <a:gd name="connsiteX7" fmla="*/ 30800 w 1202375"/>
                  <a:gd name="connsiteY7" fmla="*/ 1095375 h 1106373"/>
                  <a:gd name="connsiteX8" fmla="*/ 21275 w 1202375"/>
                  <a:gd name="connsiteY8" fmla="*/ 1095375 h 110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375" h="1106373">
                    <a:moveTo>
                      <a:pt x="1202375" y="0"/>
                    </a:moveTo>
                    <a:cubicBezTo>
                      <a:pt x="1055531" y="50006"/>
                      <a:pt x="908687" y="100013"/>
                      <a:pt x="849950" y="200025"/>
                    </a:cubicBezTo>
                    <a:cubicBezTo>
                      <a:pt x="791212" y="300038"/>
                      <a:pt x="856300" y="501650"/>
                      <a:pt x="849950" y="600075"/>
                    </a:cubicBezTo>
                    <a:cubicBezTo>
                      <a:pt x="843600" y="698500"/>
                      <a:pt x="822963" y="746125"/>
                      <a:pt x="811850" y="790575"/>
                    </a:cubicBezTo>
                    <a:cubicBezTo>
                      <a:pt x="800737" y="835025"/>
                      <a:pt x="800737" y="817563"/>
                      <a:pt x="783275" y="866775"/>
                    </a:cubicBezTo>
                    <a:cubicBezTo>
                      <a:pt x="765813" y="915987"/>
                      <a:pt x="784862" y="1066800"/>
                      <a:pt x="707075" y="1085850"/>
                    </a:cubicBezTo>
                    <a:cubicBezTo>
                      <a:pt x="629288" y="1104900"/>
                      <a:pt x="429262" y="979488"/>
                      <a:pt x="316550" y="981075"/>
                    </a:cubicBezTo>
                    <a:cubicBezTo>
                      <a:pt x="203838" y="982662"/>
                      <a:pt x="80012" y="1076325"/>
                      <a:pt x="30800" y="1095375"/>
                    </a:cubicBezTo>
                    <a:cubicBezTo>
                      <a:pt x="-18413" y="1114425"/>
                      <a:pt x="1431" y="1104900"/>
                      <a:pt x="21275" y="1095375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grpSp>
          <p:nvGrpSpPr>
            <p:cNvPr id="91" name="Skupina 86">
              <a:extLst>
                <a:ext uri="{FF2B5EF4-FFF2-40B4-BE49-F238E27FC236}">
                  <a16:creationId xmlns:a16="http://schemas.microsoft.com/office/drawing/2014/main" id="{EBEE627E-2E89-4DB0-92CC-C094A569AC0C}"/>
                </a:ext>
              </a:extLst>
            </p:cNvPr>
            <p:cNvGrpSpPr>
              <a:grpSpLocks/>
            </p:cNvGrpSpPr>
            <p:nvPr/>
          </p:nvGrpSpPr>
          <p:grpSpPr bwMode="auto">
            <a:xfrm rot="4073336">
              <a:off x="6703219" y="1653382"/>
              <a:ext cx="1169987" cy="1136650"/>
              <a:chOff x="6029325" y="1381125"/>
              <a:chExt cx="1538861" cy="1371737"/>
            </a:xfrm>
          </p:grpSpPr>
          <p:sp>
            <p:nvSpPr>
              <p:cNvPr id="92" name="Volný tvar 87">
                <a:extLst>
                  <a:ext uri="{FF2B5EF4-FFF2-40B4-BE49-F238E27FC236}">
                    <a16:creationId xmlns:a16="http://schemas.microsoft.com/office/drawing/2014/main" id="{35B457FD-F318-4AA3-96C7-65D8D91F0721}"/>
                  </a:ext>
                </a:extLst>
              </p:cNvPr>
              <p:cNvSpPr/>
              <p:nvPr/>
            </p:nvSpPr>
            <p:spPr>
              <a:xfrm>
                <a:off x="6247909" y="1726474"/>
                <a:ext cx="1106644" cy="827640"/>
              </a:xfrm>
              <a:custGeom>
                <a:avLst/>
                <a:gdLst>
                  <a:gd name="connsiteX0" fmla="*/ 390917 w 1106275"/>
                  <a:gd name="connsiteY0" fmla="*/ 826595 h 826595"/>
                  <a:gd name="connsiteX1" fmla="*/ 667142 w 1106275"/>
                  <a:gd name="connsiteY1" fmla="*/ 636095 h 826595"/>
                  <a:gd name="connsiteX2" fmla="*/ 581417 w 1106275"/>
                  <a:gd name="connsiteY2" fmla="*/ 464645 h 826595"/>
                  <a:gd name="connsiteX3" fmla="*/ 162317 w 1106275"/>
                  <a:gd name="connsiteY3" fmla="*/ 407495 h 826595"/>
                  <a:gd name="connsiteX4" fmla="*/ 392 w 1106275"/>
                  <a:gd name="connsiteY4" fmla="*/ 55070 h 826595"/>
                  <a:gd name="connsiteX5" fmla="*/ 200417 w 1106275"/>
                  <a:gd name="connsiteY5" fmla="*/ 45545 h 826595"/>
                  <a:gd name="connsiteX6" fmla="*/ 448067 w 1106275"/>
                  <a:gd name="connsiteY6" fmla="*/ 102695 h 826595"/>
                  <a:gd name="connsiteX7" fmla="*/ 467117 w 1106275"/>
                  <a:gd name="connsiteY7" fmla="*/ 293195 h 826595"/>
                  <a:gd name="connsiteX8" fmla="*/ 1067192 w 1106275"/>
                  <a:gd name="connsiteY8" fmla="*/ 397970 h 826595"/>
                  <a:gd name="connsiteX9" fmla="*/ 1029092 w 1106275"/>
                  <a:gd name="connsiteY9" fmla="*/ 255095 h 826595"/>
                  <a:gd name="connsiteX10" fmla="*/ 876692 w 1106275"/>
                  <a:gd name="connsiteY10" fmla="*/ 36020 h 826595"/>
                  <a:gd name="connsiteX11" fmla="*/ 829067 w 1106275"/>
                  <a:gd name="connsiteY11" fmla="*/ 7445 h 826595"/>
                  <a:gd name="connsiteX12" fmla="*/ 648092 w 1106275"/>
                  <a:gd name="connsiteY12" fmla="*/ 112220 h 826595"/>
                  <a:gd name="connsiteX13" fmla="*/ 648092 w 1106275"/>
                  <a:gd name="connsiteY13" fmla="*/ 112220 h 82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6275" h="826595">
                    <a:moveTo>
                      <a:pt x="390917" y="826595"/>
                    </a:moveTo>
                    <a:cubicBezTo>
                      <a:pt x="513154" y="761507"/>
                      <a:pt x="635392" y="696420"/>
                      <a:pt x="667142" y="636095"/>
                    </a:cubicBezTo>
                    <a:cubicBezTo>
                      <a:pt x="698892" y="575770"/>
                      <a:pt x="665555" y="502745"/>
                      <a:pt x="581417" y="464645"/>
                    </a:cubicBezTo>
                    <a:cubicBezTo>
                      <a:pt x="497280" y="426545"/>
                      <a:pt x="259155" y="475758"/>
                      <a:pt x="162317" y="407495"/>
                    </a:cubicBezTo>
                    <a:cubicBezTo>
                      <a:pt x="65479" y="339232"/>
                      <a:pt x="-5958" y="115395"/>
                      <a:pt x="392" y="55070"/>
                    </a:cubicBezTo>
                    <a:cubicBezTo>
                      <a:pt x="6742" y="-5255"/>
                      <a:pt x="125805" y="37608"/>
                      <a:pt x="200417" y="45545"/>
                    </a:cubicBezTo>
                    <a:cubicBezTo>
                      <a:pt x="275029" y="53482"/>
                      <a:pt x="403617" y="61420"/>
                      <a:pt x="448067" y="102695"/>
                    </a:cubicBezTo>
                    <a:cubicBezTo>
                      <a:pt x="492517" y="143970"/>
                      <a:pt x="363929" y="243982"/>
                      <a:pt x="467117" y="293195"/>
                    </a:cubicBezTo>
                    <a:cubicBezTo>
                      <a:pt x="570305" y="342407"/>
                      <a:pt x="973530" y="404320"/>
                      <a:pt x="1067192" y="397970"/>
                    </a:cubicBezTo>
                    <a:cubicBezTo>
                      <a:pt x="1160854" y="391620"/>
                      <a:pt x="1060842" y="315420"/>
                      <a:pt x="1029092" y="255095"/>
                    </a:cubicBezTo>
                    <a:cubicBezTo>
                      <a:pt x="997342" y="194770"/>
                      <a:pt x="910029" y="77295"/>
                      <a:pt x="876692" y="36020"/>
                    </a:cubicBezTo>
                    <a:cubicBezTo>
                      <a:pt x="843355" y="-5255"/>
                      <a:pt x="867167" y="-5255"/>
                      <a:pt x="829067" y="7445"/>
                    </a:cubicBezTo>
                    <a:cubicBezTo>
                      <a:pt x="790967" y="20145"/>
                      <a:pt x="648092" y="112220"/>
                      <a:pt x="648092" y="112220"/>
                    </a:cubicBezTo>
                    <a:lnTo>
                      <a:pt x="648092" y="112220"/>
                    </a:ln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3" name="Volný tvar 88">
                <a:extLst>
                  <a:ext uri="{FF2B5EF4-FFF2-40B4-BE49-F238E27FC236}">
                    <a16:creationId xmlns:a16="http://schemas.microsoft.com/office/drawing/2014/main" id="{9C6F18C8-FEFE-4B49-904D-E5B7E36167A9}"/>
                  </a:ext>
                </a:extLst>
              </p:cNvPr>
              <p:cNvSpPr/>
              <p:nvPr/>
            </p:nvSpPr>
            <p:spPr>
              <a:xfrm>
                <a:off x="6482077" y="1544439"/>
                <a:ext cx="553323" cy="808482"/>
              </a:xfrm>
              <a:custGeom>
                <a:avLst/>
                <a:gdLst>
                  <a:gd name="connsiteX0" fmla="*/ 391449 w 553374"/>
                  <a:gd name="connsiteY0" fmla="*/ 9274 h 809374"/>
                  <a:gd name="connsiteX1" fmla="*/ 924 w 553374"/>
                  <a:gd name="connsiteY1" fmla="*/ 66424 h 809374"/>
                  <a:gd name="connsiteX2" fmla="*/ 286674 w 553374"/>
                  <a:gd name="connsiteY2" fmla="*/ 504574 h 809374"/>
                  <a:gd name="connsiteX3" fmla="*/ 410499 w 553374"/>
                  <a:gd name="connsiteY3" fmla="*/ 390274 h 809374"/>
                  <a:gd name="connsiteX4" fmla="*/ 553374 w 553374"/>
                  <a:gd name="connsiteY4" fmla="*/ 809374 h 80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74" h="809374">
                    <a:moveTo>
                      <a:pt x="391449" y="9274"/>
                    </a:moveTo>
                    <a:cubicBezTo>
                      <a:pt x="204917" y="-3426"/>
                      <a:pt x="18386" y="-16126"/>
                      <a:pt x="924" y="66424"/>
                    </a:cubicBezTo>
                    <a:cubicBezTo>
                      <a:pt x="-16538" y="148974"/>
                      <a:pt x="218412" y="450599"/>
                      <a:pt x="286674" y="504574"/>
                    </a:cubicBezTo>
                    <a:cubicBezTo>
                      <a:pt x="354936" y="558549"/>
                      <a:pt x="366049" y="339474"/>
                      <a:pt x="410499" y="390274"/>
                    </a:cubicBezTo>
                    <a:cubicBezTo>
                      <a:pt x="454949" y="441074"/>
                      <a:pt x="553374" y="809374"/>
                      <a:pt x="553374" y="809374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4" name="Volný tvar 89">
                <a:extLst>
                  <a:ext uri="{FF2B5EF4-FFF2-40B4-BE49-F238E27FC236}">
                    <a16:creationId xmlns:a16="http://schemas.microsoft.com/office/drawing/2014/main" id="{DFA624B9-7E39-4D97-8995-D10D48039819}"/>
                  </a:ext>
                </a:extLst>
              </p:cNvPr>
              <p:cNvSpPr/>
              <p:nvPr/>
            </p:nvSpPr>
            <p:spPr>
              <a:xfrm>
                <a:off x="6129464" y="1402247"/>
                <a:ext cx="1434461" cy="1245292"/>
              </a:xfrm>
              <a:custGeom>
                <a:avLst/>
                <a:gdLst>
                  <a:gd name="connsiteX0" fmla="*/ 0 w 1434086"/>
                  <a:gd name="connsiteY0" fmla="*/ 892688 h 1244081"/>
                  <a:gd name="connsiteX1" fmla="*/ 304800 w 1434086"/>
                  <a:gd name="connsiteY1" fmla="*/ 683138 h 1244081"/>
                  <a:gd name="connsiteX2" fmla="*/ 457200 w 1434086"/>
                  <a:gd name="connsiteY2" fmla="*/ 711713 h 1244081"/>
                  <a:gd name="connsiteX3" fmla="*/ 514350 w 1434086"/>
                  <a:gd name="connsiteY3" fmla="*/ 930788 h 1244081"/>
                  <a:gd name="connsiteX4" fmla="*/ 495300 w 1434086"/>
                  <a:gd name="connsiteY4" fmla="*/ 1035563 h 1244081"/>
                  <a:gd name="connsiteX5" fmla="*/ 876300 w 1434086"/>
                  <a:gd name="connsiteY5" fmla="*/ 1083188 h 1244081"/>
                  <a:gd name="connsiteX6" fmla="*/ 1209675 w 1434086"/>
                  <a:gd name="connsiteY6" fmla="*/ 1235588 h 1244081"/>
                  <a:gd name="connsiteX7" fmla="*/ 1247775 w 1434086"/>
                  <a:gd name="connsiteY7" fmla="*/ 797438 h 1244081"/>
                  <a:gd name="connsiteX8" fmla="*/ 990600 w 1434086"/>
                  <a:gd name="connsiteY8" fmla="*/ 597413 h 1244081"/>
                  <a:gd name="connsiteX9" fmla="*/ 904875 w 1434086"/>
                  <a:gd name="connsiteY9" fmla="*/ 730763 h 1244081"/>
                  <a:gd name="connsiteX10" fmla="*/ 1009650 w 1434086"/>
                  <a:gd name="connsiteY10" fmla="*/ 892688 h 1244081"/>
                  <a:gd name="connsiteX11" fmla="*/ 1257300 w 1434086"/>
                  <a:gd name="connsiteY11" fmla="*/ 835538 h 1244081"/>
                  <a:gd name="connsiteX12" fmla="*/ 1371600 w 1434086"/>
                  <a:gd name="connsiteY12" fmla="*/ 559313 h 1244081"/>
                  <a:gd name="connsiteX13" fmla="*/ 1047750 w 1434086"/>
                  <a:gd name="connsiteY13" fmla="*/ 149738 h 1244081"/>
                  <a:gd name="connsiteX14" fmla="*/ 1400175 w 1434086"/>
                  <a:gd name="connsiteY14" fmla="*/ 16388 h 1244081"/>
                  <a:gd name="connsiteX15" fmla="*/ 1400175 w 1434086"/>
                  <a:gd name="connsiteY15" fmla="*/ 6863 h 124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4086" h="1244081">
                    <a:moveTo>
                      <a:pt x="0" y="892688"/>
                    </a:moveTo>
                    <a:cubicBezTo>
                      <a:pt x="114300" y="802994"/>
                      <a:pt x="228600" y="713301"/>
                      <a:pt x="304800" y="683138"/>
                    </a:cubicBezTo>
                    <a:cubicBezTo>
                      <a:pt x="381000" y="652975"/>
                      <a:pt x="422275" y="670438"/>
                      <a:pt x="457200" y="711713"/>
                    </a:cubicBezTo>
                    <a:cubicBezTo>
                      <a:pt x="492125" y="752988"/>
                      <a:pt x="508000" y="876813"/>
                      <a:pt x="514350" y="930788"/>
                    </a:cubicBezTo>
                    <a:cubicBezTo>
                      <a:pt x="520700" y="984763"/>
                      <a:pt x="434975" y="1010163"/>
                      <a:pt x="495300" y="1035563"/>
                    </a:cubicBezTo>
                    <a:cubicBezTo>
                      <a:pt x="555625" y="1060963"/>
                      <a:pt x="757238" y="1049851"/>
                      <a:pt x="876300" y="1083188"/>
                    </a:cubicBezTo>
                    <a:cubicBezTo>
                      <a:pt x="995362" y="1116525"/>
                      <a:pt x="1147762" y="1283213"/>
                      <a:pt x="1209675" y="1235588"/>
                    </a:cubicBezTo>
                    <a:cubicBezTo>
                      <a:pt x="1271588" y="1187963"/>
                      <a:pt x="1284288" y="903801"/>
                      <a:pt x="1247775" y="797438"/>
                    </a:cubicBezTo>
                    <a:cubicBezTo>
                      <a:pt x="1211263" y="691075"/>
                      <a:pt x="1047750" y="608525"/>
                      <a:pt x="990600" y="597413"/>
                    </a:cubicBezTo>
                    <a:cubicBezTo>
                      <a:pt x="933450" y="586300"/>
                      <a:pt x="901700" y="681551"/>
                      <a:pt x="904875" y="730763"/>
                    </a:cubicBezTo>
                    <a:cubicBezTo>
                      <a:pt x="908050" y="779975"/>
                      <a:pt x="950913" y="875226"/>
                      <a:pt x="1009650" y="892688"/>
                    </a:cubicBezTo>
                    <a:cubicBezTo>
                      <a:pt x="1068387" y="910150"/>
                      <a:pt x="1196975" y="891101"/>
                      <a:pt x="1257300" y="835538"/>
                    </a:cubicBezTo>
                    <a:cubicBezTo>
                      <a:pt x="1317625" y="779975"/>
                      <a:pt x="1406525" y="673613"/>
                      <a:pt x="1371600" y="559313"/>
                    </a:cubicBezTo>
                    <a:cubicBezTo>
                      <a:pt x="1336675" y="445013"/>
                      <a:pt x="1042988" y="240225"/>
                      <a:pt x="1047750" y="149738"/>
                    </a:cubicBezTo>
                    <a:cubicBezTo>
                      <a:pt x="1052512" y="59251"/>
                      <a:pt x="1341438" y="40200"/>
                      <a:pt x="1400175" y="16388"/>
                    </a:cubicBezTo>
                    <a:cubicBezTo>
                      <a:pt x="1458912" y="-7424"/>
                      <a:pt x="1429543" y="-281"/>
                      <a:pt x="1400175" y="6863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5" name="Volný tvar 90">
                <a:extLst>
                  <a:ext uri="{FF2B5EF4-FFF2-40B4-BE49-F238E27FC236}">
                    <a16:creationId xmlns:a16="http://schemas.microsoft.com/office/drawing/2014/main" id="{947B2B32-18AD-408F-95D0-3D24507DBC3F}"/>
                  </a:ext>
                </a:extLst>
              </p:cNvPr>
              <p:cNvSpPr/>
              <p:nvPr/>
            </p:nvSpPr>
            <p:spPr>
              <a:xfrm>
                <a:off x="6230042" y="1459659"/>
                <a:ext cx="851907" cy="1304682"/>
              </a:xfrm>
              <a:custGeom>
                <a:avLst/>
                <a:gdLst>
                  <a:gd name="connsiteX0" fmla="*/ 790575 w 851539"/>
                  <a:gd name="connsiteY0" fmla="*/ 0 h 1305062"/>
                  <a:gd name="connsiteX1" fmla="*/ 847725 w 851539"/>
                  <a:gd name="connsiteY1" fmla="*/ 323850 h 1305062"/>
                  <a:gd name="connsiteX2" fmla="*/ 695325 w 851539"/>
                  <a:gd name="connsiteY2" fmla="*/ 628650 h 1305062"/>
                  <a:gd name="connsiteX3" fmla="*/ 361950 w 851539"/>
                  <a:gd name="connsiteY3" fmla="*/ 704850 h 1305062"/>
                  <a:gd name="connsiteX4" fmla="*/ 85725 w 851539"/>
                  <a:gd name="connsiteY4" fmla="*/ 952500 h 1305062"/>
                  <a:gd name="connsiteX5" fmla="*/ 95250 w 851539"/>
                  <a:gd name="connsiteY5" fmla="*/ 1085850 h 1305062"/>
                  <a:gd name="connsiteX6" fmla="*/ 228600 w 851539"/>
                  <a:gd name="connsiteY6" fmla="*/ 1219200 h 1305062"/>
                  <a:gd name="connsiteX7" fmla="*/ 352425 w 851539"/>
                  <a:gd name="connsiteY7" fmla="*/ 1304925 h 1305062"/>
                  <a:gd name="connsiteX8" fmla="*/ 704850 w 851539"/>
                  <a:gd name="connsiteY8" fmla="*/ 1200150 h 1305062"/>
                  <a:gd name="connsiteX9" fmla="*/ 323850 w 851539"/>
                  <a:gd name="connsiteY9" fmla="*/ 1019175 h 1305062"/>
                  <a:gd name="connsiteX10" fmla="*/ 0 w 851539"/>
                  <a:gd name="connsiteY10" fmla="*/ 1152525 h 130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1539" h="1305062">
                    <a:moveTo>
                      <a:pt x="790575" y="0"/>
                    </a:moveTo>
                    <a:cubicBezTo>
                      <a:pt x="827087" y="109537"/>
                      <a:pt x="863600" y="219075"/>
                      <a:pt x="847725" y="323850"/>
                    </a:cubicBezTo>
                    <a:cubicBezTo>
                      <a:pt x="831850" y="428625"/>
                      <a:pt x="776287" y="565150"/>
                      <a:pt x="695325" y="628650"/>
                    </a:cubicBezTo>
                    <a:cubicBezTo>
                      <a:pt x="614363" y="692150"/>
                      <a:pt x="463550" y="650875"/>
                      <a:pt x="361950" y="704850"/>
                    </a:cubicBezTo>
                    <a:cubicBezTo>
                      <a:pt x="260350" y="758825"/>
                      <a:pt x="130175" y="889000"/>
                      <a:pt x="85725" y="952500"/>
                    </a:cubicBezTo>
                    <a:cubicBezTo>
                      <a:pt x="41275" y="1016000"/>
                      <a:pt x="71438" y="1041400"/>
                      <a:pt x="95250" y="1085850"/>
                    </a:cubicBezTo>
                    <a:cubicBezTo>
                      <a:pt x="119062" y="1130300"/>
                      <a:pt x="185737" y="1182688"/>
                      <a:pt x="228600" y="1219200"/>
                    </a:cubicBezTo>
                    <a:cubicBezTo>
                      <a:pt x="271462" y="1255713"/>
                      <a:pt x="273050" y="1308100"/>
                      <a:pt x="352425" y="1304925"/>
                    </a:cubicBezTo>
                    <a:cubicBezTo>
                      <a:pt x="431800" y="1301750"/>
                      <a:pt x="709612" y="1247775"/>
                      <a:pt x="704850" y="1200150"/>
                    </a:cubicBezTo>
                    <a:cubicBezTo>
                      <a:pt x="700088" y="1152525"/>
                      <a:pt x="441325" y="1027112"/>
                      <a:pt x="323850" y="1019175"/>
                    </a:cubicBezTo>
                    <a:cubicBezTo>
                      <a:pt x="206375" y="1011238"/>
                      <a:pt x="103187" y="1081881"/>
                      <a:pt x="0" y="1152525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6" name="Volný tvar 91">
                <a:extLst>
                  <a:ext uri="{FF2B5EF4-FFF2-40B4-BE49-F238E27FC236}">
                    <a16:creationId xmlns:a16="http://schemas.microsoft.com/office/drawing/2014/main" id="{004CDBD1-CFA7-4B83-B2E3-5B056D0EF1C6}"/>
                  </a:ext>
                </a:extLst>
              </p:cNvPr>
              <p:cNvSpPr/>
              <p:nvPr/>
            </p:nvSpPr>
            <p:spPr>
              <a:xfrm>
                <a:off x="6021113" y="1385370"/>
                <a:ext cx="780915" cy="582413"/>
              </a:xfrm>
              <a:custGeom>
                <a:avLst/>
                <a:gdLst>
                  <a:gd name="connsiteX0" fmla="*/ 0 w 781362"/>
                  <a:gd name="connsiteY0" fmla="*/ 409575 h 582943"/>
                  <a:gd name="connsiteX1" fmla="*/ 466725 w 781362"/>
                  <a:gd name="connsiteY1" fmla="*/ 542925 h 582943"/>
                  <a:gd name="connsiteX2" fmla="*/ 628650 w 781362"/>
                  <a:gd name="connsiteY2" fmla="*/ 581025 h 582943"/>
                  <a:gd name="connsiteX3" fmla="*/ 781050 w 781362"/>
                  <a:gd name="connsiteY3" fmla="*/ 495300 h 582943"/>
                  <a:gd name="connsiteX4" fmla="*/ 666750 w 781362"/>
                  <a:gd name="connsiteY4" fmla="*/ 257175 h 582943"/>
                  <a:gd name="connsiteX5" fmla="*/ 609600 w 781362"/>
                  <a:gd name="connsiteY5" fmla="*/ 76200 h 582943"/>
                  <a:gd name="connsiteX6" fmla="*/ 752475 w 781362"/>
                  <a:gd name="connsiteY6" fmla="*/ 0 h 5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362" h="582943">
                    <a:moveTo>
                      <a:pt x="0" y="409575"/>
                    </a:moveTo>
                    <a:lnTo>
                      <a:pt x="466725" y="542925"/>
                    </a:lnTo>
                    <a:cubicBezTo>
                      <a:pt x="571500" y="571500"/>
                      <a:pt x="576263" y="588962"/>
                      <a:pt x="628650" y="581025"/>
                    </a:cubicBezTo>
                    <a:cubicBezTo>
                      <a:pt x="681037" y="573088"/>
                      <a:pt x="774700" y="549275"/>
                      <a:pt x="781050" y="495300"/>
                    </a:cubicBezTo>
                    <a:cubicBezTo>
                      <a:pt x="787400" y="441325"/>
                      <a:pt x="695325" y="327025"/>
                      <a:pt x="666750" y="257175"/>
                    </a:cubicBezTo>
                    <a:cubicBezTo>
                      <a:pt x="638175" y="187325"/>
                      <a:pt x="595313" y="119062"/>
                      <a:pt x="609600" y="76200"/>
                    </a:cubicBezTo>
                    <a:cubicBezTo>
                      <a:pt x="623887" y="33338"/>
                      <a:pt x="688181" y="16669"/>
                      <a:pt x="752475" y="0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97" name="Volný tvar 92">
                <a:extLst>
                  <a:ext uri="{FF2B5EF4-FFF2-40B4-BE49-F238E27FC236}">
                    <a16:creationId xmlns:a16="http://schemas.microsoft.com/office/drawing/2014/main" id="{8B9EC8C0-3F73-47E0-A0A0-E21A59DBAAD1}"/>
                  </a:ext>
                </a:extLst>
              </p:cNvPr>
              <p:cNvSpPr/>
              <p:nvPr/>
            </p:nvSpPr>
            <p:spPr>
              <a:xfrm>
                <a:off x="6350409" y="1638593"/>
                <a:ext cx="1202692" cy="1107352"/>
              </a:xfrm>
              <a:custGeom>
                <a:avLst/>
                <a:gdLst>
                  <a:gd name="connsiteX0" fmla="*/ 1202375 w 1202375"/>
                  <a:gd name="connsiteY0" fmla="*/ 0 h 1106373"/>
                  <a:gd name="connsiteX1" fmla="*/ 849950 w 1202375"/>
                  <a:gd name="connsiteY1" fmla="*/ 200025 h 1106373"/>
                  <a:gd name="connsiteX2" fmla="*/ 849950 w 1202375"/>
                  <a:gd name="connsiteY2" fmla="*/ 600075 h 1106373"/>
                  <a:gd name="connsiteX3" fmla="*/ 811850 w 1202375"/>
                  <a:gd name="connsiteY3" fmla="*/ 790575 h 1106373"/>
                  <a:gd name="connsiteX4" fmla="*/ 783275 w 1202375"/>
                  <a:gd name="connsiteY4" fmla="*/ 866775 h 1106373"/>
                  <a:gd name="connsiteX5" fmla="*/ 707075 w 1202375"/>
                  <a:gd name="connsiteY5" fmla="*/ 1085850 h 1106373"/>
                  <a:gd name="connsiteX6" fmla="*/ 316550 w 1202375"/>
                  <a:gd name="connsiteY6" fmla="*/ 981075 h 1106373"/>
                  <a:gd name="connsiteX7" fmla="*/ 30800 w 1202375"/>
                  <a:gd name="connsiteY7" fmla="*/ 1095375 h 1106373"/>
                  <a:gd name="connsiteX8" fmla="*/ 21275 w 1202375"/>
                  <a:gd name="connsiteY8" fmla="*/ 1095375 h 110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375" h="1106373">
                    <a:moveTo>
                      <a:pt x="1202375" y="0"/>
                    </a:moveTo>
                    <a:cubicBezTo>
                      <a:pt x="1055531" y="50006"/>
                      <a:pt x="908687" y="100013"/>
                      <a:pt x="849950" y="200025"/>
                    </a:cubicBezTo>
                    <a:cubicBezTo>
                      <a:pt x="791212" y="300038"/>
                      <a:pt x="856300" y="501650"/>
                      <a:pt x="849950" y="600075"/>
                    </a:cubicBezTo>
                    <a:cubicBezTo>
                      <a:pt x="843600" y="698500"/>
                      <a:pt x="822963" y="746125"/>
                      <a:pt x="811850" y="790575"/>
                    </a:cubicBezTo>
                    <a:cubicBezTo>
                      <a:pt x="800737" y="835025"/>
                      <a:pt x="800737" y="817563"/>
                      <a:pt x="783275" y="866775"/>
                    </a:cubicBezTo>
                    <a:cubicBezTo>
                      <a:pt x="765813" y="915987"/>
                      <a:pt x="784862" y="1066800"/>
                      <a:pt x="707075" y="1085850"/>
                    </a:cubicBezTo>
                    <a:cubicBezTo>
                      <a:pt x="629288" y="1104900"/>
                      <a:pt x="429262" y="979488"/>
                      <a:pt x="316550" y="981075"/>
                    </a:cubicBezTo>
                    <a:cubicBezTo>
                      <a:pt x="203838" y="982662"/>
                      <a:pt x="80012" y="1076325"/>
                      <a:pt x="30800" y="1095375"/>
                    </a:cubicBezTo>
                    <a:cubicBezTo>
                      <a:pt x="-18413" y="1114425"/>
                      <a:pt x="1431" y="1104900"/>
                      <a:pt x="21275" y="1095375"/>
                    </a:cubicBezTo>
                  </a:path>
                </a:pathLst>
              </a:cu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98" name="Obdélník 93">
              <a:extLst>
                <a:ext uri="{FF2B5EF4-FFF2-40B4-BE49-F238E27FC236}">
                  <a16:creationId xmlns:a16="http://schemas.microsoft.com/office/drawing/2014/main" id="{695C9029-FF03-42BB-A145-40FA0E0F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925" y="2976563"/>
              <a:ext cx="6302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krev</a:t>
              </a:r>
            </a:p>
          </p:txBody>
        </p:sp>
        <p:sp>
          <p:nvSpPr>
            <p:cNvPr id="99" name="Obdélník 94">
              <a:extLst>
                <a:ext uri="{FF2B5EF4-FFF2-40B4-BE49-F238E27FC236}">
                  <a16:creationId xmlns:a16="http://schemas.microsoft.com/office/drawing/2014/main" id="{3337E9E0-2B56-4176-9A85-B947CD4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613" y="2976563"/>
              <a:ext cx="9699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sperma</a:t>
              </a:r>
            </a:p>
          </p:txBody>
        </p:sp>
        <p:sp>
          <p:nvSpPr>
            <p:cNvPr id="100" name="Obdélník 95">
              <a:extLst>
                <a:ext uri="{FF2B5EF4-FFF2-40B4-BE49-F238E27FC236}">
                  <a16:creationId xmlns:a16="http://schemas.microsoft.com/office/drawing/2014/main" id="{B5480681-020F-4620-AC59-4AA2A4925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2976563"/>
              <a:ext cx="9699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sliznice</a:t>
              </a:r>
            </a:p>
          </p:txBody>
        </p:sp>
        <p:sp>
          <p:nvSpPr>
            <p:cNvPr id="101" name="Obdélník 96">
              <a:extLst>
                <a:ext uri="{FF2B5EF4-FFF2-40B4-BE49-F238E27FC236}">
                  <a16:creationId xmlns:a16="http://schemas.microsoft.com/office/drawing/2014/main" id="{73FB3F9D-F3F3-431C-99C9-D4B9CF2B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25" y="2976563"/>
              <a:ext cx="1674813" cy="56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 dirty="0">
                  <a:latin typeface="Calibri" panose="020F0502020204030204" pitchFamily="34" charset="0"/>
                </a:rPr>
                <a:t>Lidské / zvířecí chlupy</a:t>
              </a:r>
            </a:p>
          </p:txBody>
        </p:sp>
        <p:sp>
          <p:nvSpPr>
            <p:cNvPr id="102" name="Obdélník 97">
              <a:extLst>
                <a:ext uri="{FF2B5EF4-FFF2-40B4-BE49-F238E27FC236}">
                  <a16:creationId xmlns:a16="http://schemas.microsoft.com/office/drawing/2014/main" id="{167E055B-BFF5-4116-9E29-A9586BC8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5" y="2976563"/>
              <a:ext cx="16748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části rostlin</a:t>
              </a:r>
            </a:p>
          </p:txBody>
        </p:sp>
        <p:sp>
          <p:nvSpPr>
            <p:cNvPr id="103" name="TextovéPole 98">
              <a:extLst>
                <a:ext uri="{FF2B5EF4-FFF2-40B4-BE49-F238E27FC236}">
                  <a16:creationId xmlns:a16="http://schemas.microsoft.com/office/drawing/2014/main" id="{CD0E9B7B-5D5D-49DF-A835-D2C484043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313" y="3621088"/>
              <a:ext cx="2857500" cy="4079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BIOLOGICKÁ STOPA</a:t>
              </a:r>
            </a:p>
          </p:txBody>
        </p:sp>
        <p:cxnSp>
          <p:nvCxnSpPr>
            <p:cNvPr id="104" name="Přímá spojnice se šipkou 103">
              <a:extLst>
                <a:ext uri="{FF2B5EF4-FFF2-40B4-BE49-F238E27FC236}">
                  <a16:creationId xmlns:a16="http://schemas.microsoft.com/office/drawing/2014/main" id="{3C374ECF-7D3C-4795-ADE4-785E28F8946E}"/>
                </a:ext>
              </a:extLst>
            </p:cNvPr>
            <p:cNvCxnSpPr/>
            <p:nvPr/>
          </p:nvCxnSpPr>
          <p:spPr>
            <a:xfrm>
              <a:off x="4769081" y="3810524"/>
              <a:ext cx="10080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bdélník 100">
              <a:extLst>
                <a:ext uri="{FF2B5EF4-FFF2-40B4-BE49-F238E27FC236}">
                  <a16:creationId xmlns:a16="http://schemas.microsoft.com/office/drawing/2014/main" id="{AAC57A55-2619-4056-A1EE-370FB8AAF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621088"/>
              <a:ext cx="4017963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dirty="0">
                  <a:latin typeface="Calibri" panose="020F0502020204030204" pitchFamily="34" charset="0"/>
                </a:rPr>
                <a:t>biologický materiál zajištěný v souvislosti s kriminalisticky relevantní událostí – například na místě činu</a:t>
              </a:r>
            </a:p>
          </p:txBody>
        </p:sp>
        <p:grpSp>
          <p:nvGrpSpPr>
            <p:cNvPr id="106" name="Skupina 101">
              <a:extLst>
                <a:ext uri="{FF2B5EF4-FFF2-40B4-BE49-F238E27FC236}">
                  <a16:creationId xmlns:a16="http://schemas.microsoft.com/office/drawing/2014/main" id="{C000B924-F759-4261-A9F2-21A635918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5313" y="4651375"/>
              <a:ext cx="1665287" cy="1484313"/>
              <a:chOff x="-1037496" y="864612"/>
              <a:chExt cx="1509623" cy="1345721"/>
            </a:xfrm>
          </p:grpSpPr>
          <p:sp>
            <p:nvSpPr>
              <p:cNvPr id="107" name="Volný tvar 102">
                <a:extLst>
                  <a:ext uri="{FF2B5EF4-FFF2-40B4-BE49-F238E27FC236}">
                    <a16:creationId xmlns:a16="http://schemas.microsoft.com/office/drawing/2014/main" id="{F71ACB2E-FCE2-4CF4-BB68-5F6BFA2867A8}"/>
                  </a:ext>
                </a:extLst>
              </p:cNvPr>
              <p:cNvSpPr/>
              <p:nvPr/>
            </p:nvSpPr>
            <p:spPr>
              <a:xfrm>
                <a:off x="-1037496" y="864612"/>
                <a:ext cx="1509623" cy="1345721"/>
              </a:xfrm>
              <a:custGeom>
                <a:avLst/>
                <a:gdLst>
                  <a:gd name="connsiteX0" fmla="*/ 1380227 w 1509623"/>
                  <a:gd name="connsiteY0" fmla="*/ 897148 h 1345721"/>
                  <a:gd name="connsiteX1" fmla="*/ 897147 w 1509623"/>
                  <a:gd name="connsiteY1" fmla="*/ 940280 h 1345721"/>
                  <a:gd name="connsiteX2" fmla="*/ 888521 w 1509623"/>
                  <a:gd name="connsiteY2" fmla="*/ 1337095 h 1345721"/>
                  <a:gd name="connsiteX3" fmla="*/ 767751 w 1509623"/>
                  <a:gd name="connsiteY3" fmla="*/ 1285336 h 1345721"/>
                  <a:gd name="connsiteX4" fmla="*/ 646981 w 1509623"/>
                  <a:gd name="connsiteY4" fmla="*/ 1345721 h 1345721"/>
                  <a:gd name="connsiteX5" fmla="*/ 439947 w 1509623"/>
                  <a:gd name="connsiteY5" fmla="*/ 1190446 h 1345721"/>
                  <a:gd name="connsiteX6" fmla="*/ 0 w 1509623"/>
                  <a:gd name="connsiteY6" fmla="*/ 1112808 h 1345721"/>
                  <a:gd name="connsiteX7" fmla="*/ 17253 w 1509623"/>
                  <a:gd name="connsiteY7" fmla="*/ 577970 h 1345721"/>
                  <a:gd name="connsiteX8" fmla="*/ 293298 w 1509623"/>
                  <a:gd name="connsiteY8" fmla="*/ 241540 h 1345721"/>
                  <a:gd name="connsiteX9" fmla="*/ 483080 w 1509623"/>
                  <a:gd name="connsiteY9" fmla="*/ 267419 h 1345721"/>
                  <a:gd name="connsiteX10" fmla="*/ 422695 w 1509623"/>
                  <a:gd name="connsiteY10" fmla="*/ 34506 h 1345721"/>
                  <a:gd name="connsiteX11" fmla="*/ 1000664 w 1509623"/>
                  <a:gd name="connsiteY11" fmla="*/ 0 h 1345721"/>
                  <a:gd name="connsiteX12" fmla="*/ 1216325 w 1509623"/>
                  <a:gd name="connsiteY12" fmla="*/ 250167 h 1345721"/>
                  <a:gd name="connsiteX13" fmla="*/ 621102 w 1509623"/>
                  <a:gd name="connsiteY13" fmla="*/ 439948 h 1345721"/>
                  <a:gd name="connsiteX14" fmla="*/ 1328468 w 1509623"/>
                  <a:gd name="connsiteY14" fmla="*/ 319178 h 1345721"/>
                  <a:gd name="connsiteX15" fmla="*/ 1509623 w 1509623"/>
                  <a:gd name="connsiteY15" fmla="*/ 543465 h 1345721"/>
                  <a:gd name="connsiteX16" fmla="*/ 1397480 w 1509623"/>
                  <a:gd name="connsiteY16" fmla="*/ 698740 h 1345721"/>
                  <a:gd name="connsiteX17" fmla="*/ 1475117 w 1509623"/>
                  <a:gd name="connsiteY17" fmla="*/ 828136 h 1345721"/>
                  <a:gd name="connsiteX18" fmla="*/ 1380227 w 1509623"/>
                  <a:gd name="connsiteY18" fmla="*/ 897148 h 1345721"/>
                  <a:gd name="connsiteX0" fmla="*/ 1380227 w 1509623"/>
                  <a:gd name="connsiteY0" fmla="*/ 897148 h 1345721"/>
                  <a:gd name="connsiteX1" fmla="*/ 897147 w 1509623"/>
                  <a:gd name="connsiteY1" fmla="*/ 940280 h 1345721"/>
                  <a:gd name="connsiteX2" fmla="*/ 888521 w 1509623"/>
                  <a:gd name="connsiteY2" fmla="*/ 1337095 h 1345721"/>
                  <a:gd name="connsiteX3" fmla="*/ 767751 w 1509623"/>
                  <a:gd name="connsiteY3" fmla="*/ 1285336 h 1345721"/>
                  <a:gd name="connsiteX4" fmla="*/ 646981 w 1509623"/>
                  <a:gd name="connsiteY4" fmla="*/ 1345721 h 1345721"/>
                  <a:gd name="connsiteX5" fmla="*/ 439947 w 1509623"/>
                  <a:gd name="connsiteY5" fmla="*/ 1190446 h 1345721"/>
                  <a:gd name="connsiteX6" fmla="*/ 0 w 1509623"/>
                  <a:gd name="connsiteY6" fmla="*/ 1112808 h 1345721"/>
                  <a:gd name="connsiteX7" fmla="*/ 17253 w 1509623"/>
                  <a:gd name="connsiteY7" fmla="*/ 577970 h 1345721"/>
                  <a:gd name="connsiteX8" fmla="*/ 293298 w 1509623"/>
                  <a:gd name="connsiteY8" fmla="*/ 241540 h 1345721"/>
                  <a:gd name="connsiteX9" fmla="*/ 483080 w 1509623"/>
                  <a:gd name="connsiteY9" fmla="*/ 267419 h 1345721"/>
                  <a:gd name="connsiteX10" fmla="*/ 422695 w 1509623"/>
                  <a:gd name="connsiteY10" fmla="*/ 34506 h 1345721"/>
                  <a:gd name="connsiteX11" fmla="*/ 1000664 w 1509623"/>
                  <a:gd name="connsiteY11" fmla="*/ 0 h 1345721"/>
                  <a:gd name="connsiteX12" fmla="*/ 1216325 w 1509623"/>
                  <a:gd name="connsiteY12" fmla="*/ 250167 h 1345721"/>
                  <a:gd name="connsiteX13" fmla="*/ 897147 w 1509623"/>
                  <a:gd name="connsiteY13" fmla="*/ 379563 h 1345721"/>
                  <a:gd name="connsiteX14" fmla="*/ 1328468 w 1509623"/>
                  <a:gd name="connsiteY14" fmla="*/ 319178 h 1345721"/>
                  <a:gd name="connsiteX15" fmla="*/ 1509623 w 1509623"/>
                  <a:gd name="connsiteY15" fmla="*/ 543465 h 1345721"/>
                  <a:gd name="connsiteX16" fmla="*/ 1397480 w 1509623"/>
                  <a:gd name="connsiteY16" fmla="*/ 698740 h 1345721"/>
                  <a:gd name="connsiteX17" fmla="*/ 1475117 w 1509623"/>
                  <a:gd name="connsiteY17" fmla="*/ 828136 h 1345721"/>
                  <a:gd name="connsiteX18" fmla="*/ 1380227 w 1509623"/>
                  <a:gd name="connsiteY18" fmla="*/ 897148 h 134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9623" h="1345721">
                    <a:moveTo>
                      <a:pt x="1380227" y="897148"/>
                    </a:moveTo>
                    <a:lnTo>
                      <a:pt x="897147" y="940280"/>
                    </a:lnTo>
                    <a:lnTo>
                      <a:pt x="888521" y="1337095"/>
                    </a:lnTo>
                    <a:lnTo>
                      <a:pt x="767751" y="1285336"/>
                    </a:lnTo>
                    <a:lnTo>
                      <a:pt x="646981" y="1345721"/>
                    </a:lnTo>
                    <a:lnTo>
                      <a:pt x="439947" y="1190446"/>
                    </a:lnTo>
                    <a:lnTo>
                      <a:pt x="0" y="1112808"/>
                    </a:lnTo>
                    <a:lnTo>
                      <a:pt x="17253" y="577970"/>
                    </a:lnTo>
                    <a:lnTo>
                      <a:pt x="293298" y="241540"/>
                    </a:lnTo>
                    <a:lnTo>
                      <a:pt x="483080" y="267419"/>
                    </a:lnTo>
                    <a:lnTo>
                      <a:pt x="422695" y="34506"/>
                    </a:lnTo>
                    <a:lnTo>
                      <a:pt x="1000664" y="0"/>
                    </a:lnTo>
                    <a:lnTo>
                      <a:pt x="1216325" y="250167"/>
                    </a:lnTo>
                    <a:lnTo>
                      <a:pt x="897147" y="379563"/>
                    </a:lnTo>
                    <a:lnTo>
                      <a:pt x="1328468" y="319178"/>
                    </a:lnTo>
                    <a:lnTo>
                      <a:pt x="1509623" y="543465"/>
                    </a:lnTo>
                    <a:lnTo>
                      <a:pt x="1397480" y="698740"/>
                    </a:lnTo>
                    <a:lnTo>
                      <a:pt x="1475117" y="828136"/>
                    </a:lnTo>
                    <a:lnTo>
                      <a:pt x="1380227" y="897148"/>
                    </a:lnTo>
                    <a:close/>
                  </a:path>
                </a:pathLst>
              </a:custGeom>
              <a:solidFill>
                <a:srgbClr val="85DFFF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19132117" lon="973955" rev="20775301"/>
                </a:camera>
                <a:lightRig rig="glow" dir="t"/>
              </a:scene3d>
              <a:sp3d prstMaterial="clear">
                <a:bevelT w="4445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grpSp>
            <p:nvGrpSpPr>
              <p:cNvPr id="108" name="Volný tvar 103">
                <a:extLst>
                  <a:ext uri="{FF2B5EF4-FFF2-40B4-BE49-F238E27FC236}">
                    <a16:creationId xmlns:a16="http://schemas.microsoft.com/office/drawing/2014/main" id="{E0426F3D-18B8-4326-A4FA-0CF5BD8329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34616" y="1441947"/>
                <a:ext cx="701040" cy="426720"/>
                <a:chOff x="2194560" y="4797552"/>
                <a:chExt cx="701040" cy="426720"/>
              </a:xfrm>
            </p:grpSpPr>
            <p:pic>
              <p:nvPicPr>
                <p:cNvPr id="109" name="Volný tvar 103">
                  <a:extLst>
                    <a:ext uri="{FF2B5EF4-FFF2-40B4-BE49-F238E27FC236}">
                      <a16:creationId xmlns:a16="http://schemas.microsoft.com/office/drawing/2014/main" id="{5D936948-F451-46D0-8107-CA09E47D941E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4560" y="4797552"/>
                  <a:ext cx="701040" cy="426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Text Box 133">
                  <a:extLst>
                    <a:ext uri="{FF2B5EF4-FFF2-40B4-BE49-F238E27FC236}">
                      <a16:creationId xmlns:a16="http://schemas.microsoft.com/office/drawing/2014/main" id="{FBFEEC3C-12FA-496C-902C-1569E9B2EA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55728" y="4813269"/>
                  <a:ext cx="328722" cy="91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1pPr>
                  <a:lvl2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2pPr>
                  <a:lvl3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3pPr>
                  <a:lvl4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4pPr>
                  <a:lvl5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5pPr>
                  <a:lvl6pPr marL="25146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6pPr>
                  <a:lvl7pPr marL="29718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7pPr>
                  <a:lvl8pPr marL="34290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8pPr>
                  <a:lvl9pPr marL="38862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cs-CZ" altLang="cs-CZ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1" name="Skupina 127">
              <a:extLst>
                <a:ext uri="{FF2B5EF4-FFF2-40B4-BE49-F238E27FC236}">
                  <a16:creationId xmlns:a16="http://schemas.microsoft.com/office/drawing/2014/main" id="{FBFC1633-9F0C-43F1-AD70-1A1EE001A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4013" y="4811713"/>
              <a:ext cx="2693987" cy="1385887"/>
              <a:chOff x="3168234" y="4146747"/>
              <a:chExt cx="2444527" cy="1257625"/>
            </a:xfrm>
          </p:grpSpPr>
          <p:grpSp>
            <p:nvGrpSpPr>
              <p:cNvPr id="112" name="Volný tvar 115">
                <a:extLst>
                  <a:ext uri="{FF2B5EF4-FFF2-40B4-BE49-F238E27FC236}">
                    <a16:creationId xmlns:a16="http://schemas.microsoft.com/office/drawing/2014/main" id="{0909B249-EB04-46CA-83C7-A50B4D23D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9361" y="4743787"/>
                <a:ext cx="2456688" cy="664464"/>
                <a:chOff x="3767328" y="4962144"/>
                <a:chExt cx="2456688" cy="664464"/>
              </a:xfrm>
            </p:grpSpPr>
            <p:pic>
              <p:nvPicPr>
                <p:cNvPr id="118" name="Volný tvar 115">
                  <a:extLst>
                    <a:ext uri="{FF2B5EF4-FFF2-40B4-BE49-F238E27FC236}">
                      <a16:creationId xmlns:a16="http://schemas.microsoft.com/office/drawing/2014/main" id="{B4936D20-5868-4F6E-8019-C464056DF4E3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7328" y="4962144"/>
                  <a:ext cx="2456688" cy="664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Text Box 137">
                  <a:extLst>
                    <a:ext uri="{FF2B5EF4-FFF2-40B4-BE49-F238E27FC236}">
                      <a16:creationId xmlns:a16="http://schemas.microsoft.com/office/drawing/2014/main" id="{298AFFDE-6AF5-4602-8349-6C36317317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6201" y="4970076"/>
                  <a:ext cx="2444527" cy="652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1pPr>
                  <a:lvl2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2pPr>
                  <a:lvl3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3pPr>
                  <a:lvl4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4pPr>
                  <a:lvl5pPr defTabSz="1008063" eaLnBrk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5pPr>
                  <a:lvl6pPr marL="25146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6pPr>
                  <a:lvl7pPr marL="29718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7pPr>
                  <a:lvl8pPr marL="34290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8pPr>
                  <a:lvl9pPr marL="3886200" indent="-228600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cs-CZ" altLang="cs-CZ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Skupina 116">
                <a:extLst>
                  <a:ext uri="{FF2B5EF4-FFF2-40B4-BE49-F238E27FC236}">
                    <a16:creationId xmlns:a16="http://schemas.microsoft.com/office/drawing/2014/main" id="{D5D71895-BF21-4CE0-B83A-8CE0DC92B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3517" y="4146747"/>
                <a:ext cx="592049" cy="941358"/>
                <a:chOff x="3841131" y="4336799"/>
                <a:chExt cx="592049" cy="941358"/>
              </a:xfrm>
            </p:grpSpPr>
            <p:cxnSp>
              <p:nvCxnSpPr>
                <p:cNvPr id="114" name="Přímá spojnice 113">
                  <a:extLst>
                    <a:ext uri="{FF2B5EF4-FFF2-40B4-BE49-F238E27FC236}">
                      <a16:creationId xmlns:a16="http://schemas.microsoft.com/office/drawing/2014/main" id="{89A96C01-46E8-47E4-86A6-9DA73C102B16}"/>
                    </a:ext>
                  </a:extLst>
                </p:cNvPr>
                <p:cNvCxnSpPr/>
                <p:nvPr/>
              </p:nvCxnSpPr>
              <p:spPr>
                <a:xfrm>
                  <a:off x="3841131" y="4336799"/>
                  <a:ext cx="465576" cy="673251"/>
                </a:xfrm>
                <a:prstGeom prst="line">
                  <a:avLst/>
                </a:prstGeom>
                <a:ln w="127000" cap="rnd">
                  <a:solidFill>
                    <a:srgbClr val="57D3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Volný tvar 114">
                  <a:extLst>
                    <a:ext uri="{FF2B5EF4-FFF2-40B4-BE49-F238E27FC236}">
                      <a16:creationId xmlns:a16="http://schemas.microsoft.com/office/drawing/2014/main" id="{94A0806C-6AE3-47C9-9BC8-ABDF1FBCB1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12127" y="4592463"/>
                  <a:ext cx="512064" cy="774192"/>
                  <a:chOff x="4602480" y="4620768"/>
                  <a:chExt cx="512064" cy="774192"/>
                </a:xfrm>
              </p:grpSpPr>
              <p:pic>
                <p:nvPicPr>
                  <p:cNvPr id="116" name="Volný tvar 114">
                    <a:extLst>
                      <a:ext uri="{FF2B5EF4-FFF2-40B4-BE49-F238E27FC236}">
                        <a16:creationId xmlns:a16="http://schemas.microsoft.com/office/drawing/2014/main" id="{F20388DB-FAC9-4C90-8D62-01558EC623E9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480" y="4620768"/>
                    <a:ext cx="512064" cy="774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7" name="Text Box 142">
                    <a:extLst>
                      <a:ext uri="{FF2B5EF4-FFF2-40B4-BE49-F238E27FC236}">
                        <a16:creationId xmlns:a16="http://schemas.microsoft.com/office/drawing/2014/main" id="{E6DD4E3F-EB53-49E1-8F66-DF358A66F2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3104" y="4666056"/>
                    <a:ext cx="380429" cy="640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0" name="Skupina 126">
              <a:extLst>
                <a:ext uri="{FF2B5EF4-FFF2-40B4-BE49-F238E27FC236}">
                  <a16:creationId xmlns:a16="http://schemas.microsoft.com/office/drawing/2014/main" id="{BFBC552B-7957-4A5B-A6B9-51EEA1C5D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6463" y="5048250"/>
              <a:ext cx="1003300" cy="911225"/>
              <a:chOff x="5733554" y="4600575"/>
              <a:chExt cx="911640" cy="826773"/>
            </a:xfrm>
          </p:grpSpPr>
          <p:sp>
            <p:nvSpPr>
              <p:cNvPr id="121" name="Volný tvar 122">
                <a:extLst>
                  <a:ext uri="{FF2B5EF4-FFF2-40B4-BE49-F238E27FC236}">
                    <a16:creationId xmlns:a16="http://schemas.microsoft.com/office/drawing/2014/main" id="{5D94FAFC-5E63-4FB4-83A5-4E195BEBB9FF}"/>
                  </a:ext>
                </a:extLst>
              </p:cNvPr>
              <p:cNvSpPr/>
              <p:nvPr/>
            </p:nvSpPr>
            <p:spPr>
              <a:xfrm>
                <a:off x="5733554" y="4600575"/>
                <a:ext cx="514961" cy="524295"/>
              </a:xfrm>
              <a:custGeom>
                <a:avLst/>
                <a:gdLst>
                  <a:gd name="connsiteX0" fmla="*/ 514846 w 514846"/>
                  <a:gd name="connsiteY0" fmla="*/ 342900 h 524016"/>
                  <a:gd name="connsiteX1" fmla="*/ 410071 w 514846"/>
                  <a:gd name="connsiteY1" fmla="*/ 180975 h 524016"/>
                  <a:gd name="connsiteX2" fmla="*/ 229096 w 514846"/>
                  <a:gd name="connsiteY2" fmla="*/ 0 h 524016"/>
                  <a:gd name="connsiteX3" fmla="*/ 496 w 514846"/>
                  <a:gd name="connsiteY3" fmla="*/ 180975 h 524016"/>
                  <a:gd name="connsiteX4" fmla="*/ 171946 w 514846"/>
                  <a:gd name="connsiteY4" fmla="*/ 419100 h 524016"/>
                  <a:gd name="connsiteX5" fmla="*/ 305296 w 514846"/>
                  <a:gd name="connsiteY5" fmla="*/ 523875 h 524016"/>
                  <a:gd name="connsiteX6" fmla="*/ 410071 w 514846"/>
                  <a:gd name="connsiteY6" fmla="*/ 400050 h 524016"/>
                  <a:gd name="connsiteX7" fmla="*/ 514846 w 514846"/>
                  <a:gd name="connsiteY7" fmla="*/ 342900 h 5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846" h="524016">
                    <a:moveTo>
                      <a:pt x="514846" y="342900"/>
                    </a:moveTo>
                    <a:cubicBezTo>
                      <a:pt x="514846" y="306388"/>
                      <a:pt x="457696" y="238125"/>
                      <a:pt x="410071" y="180975"/>
                    </a:cubicBezTo>
                    <a:cubicBezTo>
                      <a:pt x="362446" y="123825"/>
                      <a:pt x="297358" y="0"/>
                      <a:pt x="229096" y="0"/>
                    </a:cubicBezTo>
                    <a:cubicBezTo>
                      <a:pt x="160834" y="0"/>
                      <a:pt x="10021" y="111125"/>
                      <a:pt x="496" y="180975"/>
                    </a:cubicBezTo>
                    <a:cubicBezTo>
                      <a:pt x="-9029" y="250825"/>
                      <a:pt x="121146" y="361950"/>
                      <a:pt x="171946" y="419100"/>
                    </a:cubicBezTo>
                    <a:cubicBezTo>
                      <a:pt x="222746" y="476250"/>
                      <a:pt x="265609" y="527050"/>
                      <a:pt x="305296" y="523875"/>
                    </a:cubicBezTo>
                    <a:cubicBezTo>
                      <a:pt x="344983" y="520700"/>
                      <a:pt x="375146" y="428625"/>
                      <a:pt x="410071" y="400050"/>
                    </a:cubicBezTo>
                    <a:cubicBezTo>
                      <a:pt x="444996" y="371475"/>
                      <a:pt x="514846" y="379412"/>
                      <a:pt x="514846" y="34290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22" name="Volný tvar 123">
                <a:extLst>
                  <a:ext uri="{FF2B5EF4-FFF2-40B4-BE49-F238E27FC236}">
                    <a16:creationId xmlns:a16="http://schemas.microsoft.com/office/drawing/2014/main" id="{78E3CF35-6457-4CDB-9822-B815C3BF27EA}"/>
                  </a:ext>
                </a:extLst>
              </p:cNvPr>
              <p:cNvSpPr/>
              <p:nvPr/>
            </p:nvSpPr>
            <p:spPr>
              <a:xfrm>
                <a:off x="6006180" y="4903053"/>
                <a:ext cx="639014" cy="524295"/>
              </a:xfrm>
              <a:custGeom>
                <a:avLst/>
                <a:gdLst>
                  <a:gd name="connsiteX0" fmla="*/ 251705 w 638974"/>
                  <a:gd name="connsiteY0" fmla="*/ 3070 h 477418"/>
                  <a:gd name="connsiteX1" fmla="*/ 89780 w 638974"/>
                  <a:gd name="connsiteY1" fmla="*/ 69745 h 477418"/>
                  <a:gd name="connsiteX2" fmla="*/ 13580 w 638974"/>
                  <a:gd name="connsiteY2" fmla="*/ 203095 h 477418"/>
                  <a:gd name="connsiteX3" fmla="*/ 366005 w 638974"/>
                  <a:gd name="connsiteY3" fmla="*/ 374545 h 477418"/>
                  <a:gd name="connsiteX4" fmla="*/ 499355 w 638974"/>
                  <a:gd name="connsiteY4" fmla="*/ 469795 h 477418"/>
                  <a:gd name="connsiteX5" fmla="*/ 556505 w 638974"/>
                  <a:gd name="connsiteY5" fmla="*/ 174520 h 477418"/>
                  <a:gd name="connsiteX6" fmla="*/ 623180 w 638974"/>
                  <a:gd name="connsiteY6" fmla="*/ 164995 h 477418"/>
                  <a:gd name="connsiteX7" fmla="*/ 251705 w 638974"/>
                  <a:gd name="connsiteY7" fmla="*/ 3070 h 47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974" h="477418">
                    <a:moveTo>
                      <a:pt x="251705" y="3070"/>
                    </a:moveTo>
                    <a:cubicBezTo>
                      <a:pt x="162805" y="-12805"/>
                      <a:pt x="129467" y="36408"/>
                      <a:pt x="89780" y="69745"/>
                    </a:cubicBezTo>
                    <a:cubicBezTo>
                      <a:pt x="50093" y="103082"/>
                      <a:pt x="-32458" y="152295"/>
                      <a:pt x="13580" y="203095"/>
                    </a:cubicBezTo>
                    <a:cubicBezTo>
                      <a:pt x="59617" y="253895"/>
                      <a:pt x="285043" y="330095"/>
                      <a:pt x="366005" y="374545"/>
                    </a:cubicBezTo>
                    <a:cubicBezTo>
                      <a:pt x="446968" y="418995"/>
                      <a:pt x="467605" y="503132"/>
                      <a:pt x="499355" y="469795"/>
                    </a:cubicBezTo>
                    <a:cubicBezTo>
                      <a:pt x="531105" y="436458"/>
                      <a:pt x="535868" y="225320"/>
                      <a:pt x="556505" y="174520"/>
                    </a:cubicBezTo>
                    <a:cubicBezTo>
                      <a:pt x="577142" y="123720"/>
                      <a:pt x="677155" y="191982"/>
                      <a:pt x="623180" y="164995"/>
                    </a:cubicBezTo>
                    <a:cubicBezTo>
                      <a:pt x="569205" y="138008"/>
                      <a:pt x="340605" y="18945"/>
                      <a:pt x="251705" y="307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23" name="Volný tvar 125">
                <a:extLst>
                  <a:ext uri="{FF2B5EF4-FFF2-40B4-BE49-F238E27FC236}">
                    <a16:creationId xmlns:a16="http://schemas.microsoft.com/office/drawing/2014/main" id="{03F92A36-8DC7-4B9F-8DE9-B182FC41F452}"/>
                  </a:ext>
                </a:extLst>
              </p:cNvPr>
              <p:cNvSpPr/>
              <p:nvPr/>
            </p:nvSpPr>
            <p:spPr>
              <a:xfrm>
                <a:off x="6462000" y="5071577"/>
                <a:ext cx="150017" cy="332725"/>
              </a:xfrm>
              <a:custGeom>
                <a:avLst/>
                <a:gdLst>
                  <a:gd name="connsiteX0" fmla="*/ 72928 w 192823"/>
                  <a:gd name="connsiteY0" fmla="*/ 196343 h 364638"/>
                  <a:gd name="connsiteX1" fmla="*/ 67318 w 192823"/>
                  <a:gd name="connsiteY1" fmla="*/ 252441 h 364638"/>
                  <a:gd name="connsiteX2" fmla="*/ 33659 w 192823"/>
                  <a:gd name="connsiteY2" fmla="*/ 263661 h 364638"/>
                  <a:gd name="connsiteX3" fmla="*/ 33659 w 192823"/>
                  <a:gd name="connsiteY3" fmla="*/ 353418 h 364638"/>
                  <a:gd name="connsiteX4" fmla="*/ 50488 w 192823"/>
                  <a:gd name="connsiteY4" fmla="*/ 347808 h 364638"/>
                  <a:gd name="connsiteX5" fmla="*/ 67318 w 192823"/>
                  <a:gd name="connsiteY5" fmla="*/ 336589 h 364638"/>
                  <a:gd name="connsiteX6" fmla="*/ 100977 w 192823"/>
                  <a:gd name="connsiteY6" fmla="*/ 308539 h 364638"/>
                  <a:gd name="connsiteX7" fmla="*/ 106586 w 192823"/>
                  <a:gd name="connsiteY7" fmla="*/ 280490 h 364638"/>
                  <a:gd name="connsiteX8" fmla="*/ 112196 w 192823"/>
                  <a:gd name="connsiteY8" fmla="*/ 263661 h 364638"/>
                  <a:gd name="connsiteX9" fmla="*/ 78537 w 192823"/>
                  <a:gd name="connsiteY9" fmla="*/ 218782 h 364638"/>
                  <a:gd name="connsiteX10" fmla="*/ 44879 w 192823"/>
                  <a:gd name="connsiteY10" fmla="*/ 190733 h 364638"/>
                  <a:gd name="connsiteX11" fmla="*/ 61708 w 192823"/>
                  <a:gd name="connsiteY11" fmla="*/ 196343 h 364638"/>
                  <a:gd name="connsiteX12" fmla="*/ 112196 w 192823"/>
                  <a:gd name="connsiteY12" fmla="*/ 185124 h 364638"/>
                  <a:gd name="connsiteX13" fmla="*/ 129026 w 192823"/>
                  <a:gd name="connsiteY13" fmla="*/ 173904 h 364638"/>
                  <a:gd name="connsiteX14" fmla="*/ 157075 w 192823"/>
                  <a:gd name="connsiteY14" fmla="*/ 185124 h 364638"/>
                  <a:gd name="connsiteX15" fmla="*/ 168294 w 192823"/>
                  <a:gd name="connsiteY15" fmla="*/ 151465 h 364638"/>
                  <a:gd name="connsiteX16" fmla="*/ 179514 w 192823"/>
                  <a:gd name="connsiteY16" fmla="*/ 134635 h 364638"/>
                  <a:gd name="connsiteX17" fmla="*/ 173904 w 192823"/>
                  <a:gd name="connsiteY17" fmla="*/ 106586 h 364638"/>
                  <a:gd name="connsiteX18" fmla="*/ 185124 w 192823"/>
                  <a:gd name="connsiteY18" fmla="*/ 89757 h 364638"/>
                  <a:gd name="connsiteX19" fmla="*/ 185124 w 192823"/>
                  <a:gd name="connsiteY19" fmla="*/ 5609 h 364638"/>
                  <a:gd name="connsiteX20" fmla="*/ 168294 w 192823"/>
                  <a:gd name="connsiteY20" fmla="*/ 16829 h 364638"/>
                  <a:gd name="connsiteX21" fmla="*/ 134636 w 192823"/>
                  <a:gd name="connsiteY21" fmla="*/ 0 h 364638"/>
                  <a:gd name="connsiteX22" fmla="*/ 117806 w 192823"/>
                  <a:gd name="connsiteY22" fmla="*/ 11219 h 364638"/>
                  <a:gd name="connsiteX23" fmla="*/ 100977 w 192823"/>
                  <a:gd name="connsiteY23" fmla="*/ 16829 h 364638"/>
                  <a:gd name="connsiteX24" fmla="*/ 89757 w 192823"/>
                  <a:gd name="connsiteY24" fmla="*/ 33659 h 364638"/>
                  <a:gd name="connsiteX25" fmla="*/ 95367 w 192823"/>
                  <a:gd name="connsiteY25" fmla="*/ 84147 h 364638"/>
                  <a:gd name="connsiteX26" fmla="*/ 78537 w 192823"/>
                  <a:gd name="connsiteY26" fmla="*/ 72927 h 364638"/>
                  <a:gd name="connsiteX27" fmla="*/ 61708 w 192823"/>
                  <a:gd name="connsiteY27" fmla="*/ 89757 h 364638"/>
                  <a:gd name="connsiteX28" fmla="*/ 61708 w 192823"/>
                  <a:gd name="connsiteY28" fmla="*/ 179514 h 364638"/>
                  <a:gd name="connsiteX29" fmla="*/ 28049 w 192823"/>
                  <a:gd name="connsiteY29" fmla="*/ 185124 h 364638"/>
                  <a:gd name="connsiteX30" fmla="*/ 16829 w 192823"/>
                  <a:gd name="connsiteY30" fmla="*/ 201953 h 364638"/>
                  <a:gd name="connsiteX31" fmla="*/ 5610 w 192823"/>
                  <a:gd name="connsiteY31" fmla="*/ 258051 h 364638"/>
                  <a:gd name="connsiteX32" fmla="*/ 0 w 192823"/>
                  <a:gd name="connsiteY32" fmla="*/ 274881 h 364638"/>
                  <a:gd name="connsiteX33" fmla="*/ 16829 w 192823"/>
                  <a:gd name="connsiteY33" fmla="*/ 347808 h 364638"/>
                  <a:gd name="connsiteX34" fmla="*/ 50488 w 192823"/>
                  <a:gd name="connsiteY34" fmla="*/ 364638 h 364638"/>
                  <a:gd name="connsiteX35" fmla="*/ 89757 w 192823"/>
                  <a:gd name="connsiteY35" fmla="*/ 347808 h 364638"/>
                  <a:gd name="connsiteX36" fmla="*/ 95367 w 192823"/>
                  <a:gd name="connsiteY36" fmla="*/ 330979 h 364638"/>
                  <a:gd name="connsiteX37" fmla="*/ 129026 w 192823"/>
                  <a:gd name="connsiteY37" fmla="*/ 314149 h 364638"/>
                  <a:gd name="connsiteX38" fmla="*/ 140245 w 192823"/>
                  <a:gd name="connsiteY38" fmla="*/ 280490 h 364638"/>
                  <a:gd name="connsiteX39" fmla="*/ 145855 w 192823"/>
                  <a:gd name="connsiteY39" fmla="*/ 263661 h 364638"/>
                  <a:gd name="connsiteX40" fmla="*/ 157075 w 192823"/>
                  <a:gd name="connsiteY40" fmla="*/ 246832 h 364638"/>
                  <a:gd name="connsiteX41" fmla="*/ 168294 w 192823"/>
                  <a:gd name="connsiteY41" fmla="*/ 213173 h 364638"/>
                  <a:gd name="connsiteX42" fmla="*/ 173904 w 192823"/>
                  <a:gd name="connsiteY42" fmla="*/ 196343 h 364638"/>
                  <a:gd name="connsiteX43" fmla="*/ 190734 w 192823"/>
                  <a:gd name="connsiteY43" fmla="*/ 185124 h 364638"/>
                  <a:gd name="connsiteX44" fmla="*/ 190734 w 192823"/>
                  <a:gd name="connsiteY44" fmla="*/ 117806 h 36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92823" h="364638">
                    <a:moveTo>
                      <a:pt x="72928" y="196343"/>
                    </a:moveTo>
                    <a:cubicBezTo>
                      <a:pt x="71058" y="215042"/>
                      <a:pt x="76787" y="236208"/>
                      <a:pt x="67318" y="252441"/>
                    </a:cubicBezTo>
                    <a:cubicBezTo>
                      <a:pt x="61359" y="262657"/>
                      <a:pt x="33659" y="263661"/>
                      <a:pt x="33659" y="263661"/>
                    </a:cubicBezTo>
                    <a:cubicBezTo>
                      <a:pt x="29948" y="289636"/>
                      <a:pt x="21090" y="328280"/>
                      <a:pt x="33659" y="353418"/>
                    </a:cubicBezTo>
                    <a:cubicBezTo>
                      <a:pt x="36303" y="358707"/>
                      <a:pt x="45199" y="350452"/>
                      <a:pt x="50488" y="347808"/>
                    </a:cubicBezTo>
                    <a:cubicBezTo>
                      <a:pt x="56518" y="344793"/>
                      <a:pt x="61708" y="340329"/>
                      <a:pt x="67318" y="336589"/>
                    </a:cubicBezTo>
                    <a:cubicBezTo>
                      <a:pt x="82920" y="274183"/>
                      <a:pt x="55871" y="353646"/>
                      <a:pt x="100977" y="308539"/>
                    </a:cubicBezTo>
                    <a:cubicBezTo>
                      <a:pt x="107719" y="301797"/>
                      <a:pt x="104274" y="289740"/>
                      <a:pt x="106586" y="280490"/>
                    </a:cubicBezTo>
                    <a:cubicBezTo>
                      <a:pt x="108020" y="274753"/>
                      <a:pt x="110326" y="269271"/>
                      <a:pt x="112196" y="263661"/>
                    </a:cubicBezTo>
                    <a:cubicBezTo>
                      <a:pt x="104019" y="230956"/>
                      <a:pt x="112082" y="243941"/>
                      <a:pt x="78537" y="218782"/>
                    </a:cubicBezTo>
                    <a:cubicBezTo>
                      <a:pt x="73459" y="214974"/>
                      <a:pt x="44879" y="198432"/>
                      <a:pt x="44879" y="190733"/>
                    </a:cubicBezTo>
                    <a:cubicBezTo>
                      <a:pt x="44879" y="184820"/>
                      <a:pt x="56098" y="194473"/>
                      <a:pt x="61708" y="196343"/>
                    </a:cubicBezTo>
                    <a:cubicBezTo>
                      <a:pt x="74629" y="194189"/>
                      <a:pt x="98389" y="192027"/>
                      <a:pt x="112196" y="185124"/>
                    </a:cubicBezTo>
                    <a:cubicBezTo>
                      <a:pt x="118227" y="182109"/>
                      <a:pt x="123416" y="177644"/>
                      <a:pt x="129026" y="173904"/>
                    </a:cubicBezTo>
                    <a:cubicBezTo>
                      <a:pt x="132320" y="183784"/>
                      <a:pt x="135099" y="210763"/>
                      <a:pt x="157075" y="185124"/>
                    </a:cubicBezTo>
                    <a:cubicBezTo>
                      <a:pt x="164772" y="176145"/>
                      <a:pt x="161734" y="161305"/>
                      <a:pt x="168294" y="151465"/>
                    </a:cubicBezTo>
                    <a:lnTo>
                      <a:pt x="179514" y="134635"/>
                    </a:lnTo>
                    <a:lnTo>
                      <a:pt x="173904" y="106586"/>
                    </a:lnTo>
                    <a:cubicBezTo>
                      <a:pt x="177644" y="100976"/>
                      <a:pt x="182109" y="95787"/>
                      <a:pt x="185124" y="89757"/>
                    </a:cubicBezTo>
                    <a:cubicBezTo>
                      <a:pt x="198764" y="62478"/>
                      <a:pt x="187762" y="37268"/>
                      <a:pt x="185124" y="5609"/>
                    </a:cubicBezTo>
                    <a:cubicBezTo>
                      <a:pt x="179514" y="9349"/>
                      <a:pt x="174945" y="15721"/>
                      <a:pt x="168294" y="16829"/>
                    </a:cubicBezTo>
                    <a:cubicBezTo>
                      <a:pt x="159005" y="18377"/>
                      <a:pt x="140496" y="3907"/>
                      <a:pt x="134636" y="0"/>
                    </a:cubicBezTo>
                    <a:cubicBezTo>
                      <a:pt x="129026" y="3740"/>
                      <a:pt x="123836" y="8204"/>
                      <a:pt x="117806" y="11219"/>
                    </a:cubicBezTo>
                    <a:cubicBezTo>
                      <a:pt x="112517" y="13863"/>
                      <a:pt x="105594" y="13135"/>
                      <a:pt x="100977" y="16829"/>
                    </a:cubicBezTo>
                    <a:cubicBezTo>
                      <a:pt x="95712" y="21041"/>
                      <a:pt x="93497" y="28049"/>
                      <a:pt x="89757" y="33659"/>
                    </a:cubicBezTo>
                    <a:cubicBezTo>
                      <a:pt x="91627" y="50488"/>
                      <a:pt x="100019" y="67866"/>
                      <a:pt x="95367" y="84147"/>
                    </a:cubicBezTo>
                    <a:cubicBezTo>
                      <a:pt x="93515" y="90630"/>
                      <a:pt x="85188" y="71819"/>
                      <a:pt x="78537" y="72927"/>
                    </a:cubicBezTo>
                    <a:cubicBezTo>
                      <a:pt x="70711" y="74231"/>
                      <a:pt x="67318" y="84147"/>
                      <a:pt x="61708" y="89757"/>
                    </a:cubicBezTo>
                    <a:cubicBezTo>
                      <a:pt x="61917" y="91843"/>
                      <a:pt x="74362" y="166860"/>
                      <a:pt x="61708" y="179514"/>
                    </a:cubicBezTo>
                    <a:cubicBezTo>
                      <a:pt x="53665" y="187557"/>
                      <a:pt x="39269" y="183254"/>
                      <a:pt x="28049" y="185124"/>
                    </a:cubicBezTo>
                    <a:cubicBezTo>
                      <a:pt x="24309" y="190734"/>
                      <a:pt x="19844" y="195923"/>
                      <a:pt x="16829" y="201953"/>
                    </a:cubicBezTo>
                    <a:cubicBezTo>
                      <a:pt x="8382" y="218847"/>
                      <a:pt x="9054" y="240833"/>
                      <a:pt x="5610" y="258051"/>
                    </a:cubicBezTo>
                    <a:cubicBezTo>
                      <a:pt x="4450" y="263850"/>
                      <a:pt x="1870" y="269271"/>
                      <a:pt x="0" y="274881"/>
                    </a:cubicBezTo>
                    <a:cubicBezTo>
                      <a:pt x="32160" y="323118"/>
                      <a:pt x="-18760" y="241041"/>
                      <a:pt x="16829" y="347808"/>
                    </a:cubicBezTo>
                    <a:cubicBezTo>
                      <a:pt x="19548" y="355964"/>
                      <a:pt x="43953" y="362460"/>
                      <a:pt x="50488" y="364638"/>
                    </a:cubicBezTo>
                    <a:cubicBezTo>
                      <a:pt x="63964" y="361269"/>
                      <a:pt x="80071" y="359915"/>
                      <a:pt x="89757" y="347808"/>
                    </a:cubicBezTo>
                    <a:cubicBezTo>
                      <a:pt x="93451" y="343191"/>
                      <a:pt x="91673" y="335596"/>
                      <a:pt x="95367" y="330979"/>
                    </a:cubicBezTo>
                    <a:cubicBezTo>
                      <a:pt x="103277" y="321092"/>
                      <a:pt x="117938" y="317845"/>
                      <a:pt x="129026" y="314149"/>
                    </a:cubicBezTo>
                    <a:lnTo>
                      <a:pt x="140245" y="280490"/>
                    </a:lnTo>
                    <a:cubicBezTo>
                      <a:pt x="142115" y="274880"/>
                      <a:pt x="142575" y="268581"/>
                      <a:pt x="145855" y="263661"/>
                    </a:cubicBezTo>
                    <a:lnTo>
                      <a:pt x="157075" y="246832"/>
                    </a:lnTo>
                    <a:lnTo>
                      <a:pt x="168294" y="213173"/>
                    </a:lnTo>
                    <a:cubicBezTo>
                      <a:pt x="170164" y="207563"/>
                      <a:pt x="168984" y="199623"/>
                      <a:pt x="173904" y="196343"/>
                    </a:cubicBezTo>
                    <a:cubicBezTo>
                      <a:pt x="179514" y="192603"/>
                      <a:pt x="189321" y="191717"/>
                      <a:pt x="190734" y="185124"/>
                    </a:cubicBezTo>
                    <a:cubicBezTo>
                      <a:pt x="195436" y="163183"/>
                      <a:pt x="190734" y="140245"/>
                      <a:pt x="190734" y="117806"/>
                    </a:cubicBezTo>
                  </a:path>
                </a:pathLst>
              </a:custGeom>
              <a:solidFill>
                <a:srgbClr val="663300"/>
              </a:solidFill>
              <a:ln w="12700">
                <a:noFill/>
                <a:prstDash val="sysDash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124" name="Obdélník 129">
              <a:extLst>
                <a:ext uri="{FF2B5EF4-FFF2-40B4-BE49-F238E27FC236}">
                  <a16:creationId xmlns:a16="http://schemas.microsoft.com/office/drawing/2014/main" id="{FF370612-C626-4675-9F9B-5EBCEB37D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6200775"/>
              <a:ext cx="23288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stěr moči</a:t>
              </a:r>
            </a:p>
          </p:txBody>
        </p:sp>
        <p:sp>
          <p:nvSpPr>
            <p:cNvPr id="125" name="Obdélník 130">
              <a:extLst>
                <a:ext uri="{FF2B5EF4-FFF2-40B4-BE49-F238E27FC236}">
                  <a16:creationId xmlns:a16="http://schemas.microsoft.com/office/drawing/2014/main" id="{CA759CF8-2647-4081-9DB7-5CC938D3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75" y="6210300"/>
              <a:ext cx="30718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500">
                  <a:latin typeface="Calibri" panose="020F0502020204030204" pitchFamily="34" charset="0"/>
                </a:rPr>
                <a:t>sliny na nedopalku</a:t>
              </a:r>
            </a:p>
          </p:txBody>
        </p:sp>
      </p:grpSp>
      <p:grpSp>
        <p:nvGrpSpPr>
          <p:cNvPr id="127" name="Skupina 77">
            <a:extLst>
              <a:ext uri="{FF2B5EF4-FFF2-40B4-BE49-F238E27FC236}">
                <a16:creationId xmlns:a16="http://schemas.microsoft.com/office/drawing/2014/main" id="{B095A5B6-3903-47F1-8E6F-1E63EBB4448E}"/>
              </a:ext>
            </a:extLst>
          </p:cNvPr>
          <p:cNvGrpSpPr>
            <a:grpSpLocks/>
          </p:cNvGrpSpPr>
          <p:nvPr/>
        </p:nvGrpSpPr>
        <p:grpSpPr bwMode="auto">
          <a:xfrm>
            <a:off x="264012" y="1847431"/>
            <a:ext cx="1825625" cy="715962"/>
            <a:chOff x="1835695" y="1844824"/>
            <a:chExt cx="1944215" cy="648072"/>
          </a:xfrm>
        </p:grpSpPr>
        <p:grpSp>
          <p:nvGrpSpPr>
            <p:cNvPr id="128" name="Volný tvar 26">
              <a:extLst>
                <a:ext uri="{FF2B5EF4-FFF2-40B4-BE49-F238E27FC236}">
                  <a16:creationId xmlns:a16="http://schemas.microsoft.com/office/drawing/2014/main" id="{F21BC9D5-71D2-4C94-9540-55478EF44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4325" y="1828000"/>
              <a:ext cx="2383005" cy="981456"/>
              <a:chOff x="1188720" y="1719072"/>
              <a:chExt cx="2029968" cy="981456"/>
            </a:xfrm>
          </p:grpSpPr>
          <p:pic>
            <p:nvPicPr>
              <p:cNvPr id="136" name="Volný tvar 26">
                <a:extLst>
                  <a:ext uri="{FF2B5EF4-FFF2-40B4-BE49-F238E27FC236}">
                    <a16:creationId xmlns:a16="http://schemas.microsoft.com/office/drawing/2014/main" id="{7131C3F0-1624-4990-AABB-E371FDEEFB0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720" y="1719072"/>
                <a:ext cx="2029968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Text Box 22">
                <a:extLst>
                  <a:ext uri="{FF2B5EF4-FFF2-40B4-BE49-F238E27FC236}">
                    <a16:creationId xmlns:a16="http://schemas.microsoft.com/office/drawing/2014/main" id="{A28267C4-0E5D-4D4A-A686-95665F201A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7665" y="1735896"/>
                <a:ext cx="1656184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9" name="Skupina 15">
              <a:extLst>
                <a:ext uri="{FF2B5EF4-FFF2-40B4-BE49-F238E27FC236}">
                  <a16:creationId xmlns:a16="http://schemas.microsoft.com/office/drawing/2014/main" id="{1E438A9A-25E6-4D03-9A36-CF82E9363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7826" y="1844824"/>
              <a:ext cx="757393" cy="586634"/>
              <a:chOff x="2546596" y="3273711"/>
              <a:chExt cx="980134" cy="949808"/>
            </a:xfrm>
          </p:grpSpPr>
          <p:sp>
            <p:nvSpPr>
              <p:cNvPr id="130" name="Ovál 129">
                <a:extLst>
                  <a:ext uri="{FF2B5EF4-FFF2-40B4-BE49-F238E27FC236}">
                    <a16:creationId xmlns:a16="http://schemas.microsoft.com/office/drawing/2014/main" id="{8C7CA34E-A85C-48DD-B87A-2F66C09DB14B}"/>
                  </a:ext>
                </a:extLst>
              </p:cNvPr>
              <p:cNvSpPr/>
              <p:nvPr/>
            </p:nvSpPr>
            <p:spPr>
              <a:xfrm>
                <a:off x="2546596" y="3347168"/>
                <a:ext cx="475238" cy="4783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0"/>
              </a:effectLst>
              <a:scene3d>
                <a:camera prst="isometricOffAxis1Right"/>
                <a:lightRig rig="balanced" dir="t">
                  <a:rot lat="0" lon="0" rev="8700000"/>
                </a:lightRig>
              </a:scene3d>
              <a:sp3d>
                <a:bevelT w="1905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31" name="Ovál 130">
                <a:extLst>
                  <a:ext uri="{FF2B5EF4-FFF2-40B4-BE49-F238E27FC236}">
                    <a16:creationId xmlns:a16="http://schemas.microsoft.com/office/drawing/2014/main" id="{B589B839-5421-4301-A440-EA04CF747B0A}"/>
                  </a:ext>
                </a:extLst>
              </p:cNvPr>
              <p:cNvSpPr/>
              <p:nvPr/>
            </p:nvSpPr>
            <p:spPr>
              <a:xfrm>
                <a:off x="2590989" y="3745168"/>
                <a:ext cx="475238" cy="4783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0"/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32" name="Čtyřiadvaceticípá hvězda 31">
                <a:extLst>
                  <a:ext uri="{FF2B5EF4-FFF2-40B4-BE49-F238E27FC236}">
                    <a16:creationId xmlns:a16="http://schemas.microsoft.com/office/drawing/2014/main" id="{FB9B15A5-A791-494F-BB66-ADEE3CFCAD99}"/>
                  </a:ext>
                </a:extLst>
              </p:cNvPr>
              <p:cNvSpPr/>
              <p:nvPr/>
            </p:nvSpPr>
            <p:spPr>
              <a:xfrm>
                <a:off x="3223938" y="3860345"/>
                <a:ext cx="302792" cy="312632"/>
              </a:xfrm>
              <a:prstGeom prst="star24">
                <a:avLst>
                  <a:gd name="adj" fmla="val 42829"/>
                </a:avLst>
              </a:prstGeom>
              <a:solidFill>
                <a:srgbClr val="CCE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33" name="Čtyřiadvaceticípá hvězda 32">
                <a:extLst>
                  <a:ext uri="{FF2B5EF4-FFF2-40B4-BE49-F238E27FC236}">
                    <a16:creationId xmlns:a16="http://schemas.microsoft.com/office/drawing/2014/main" id="{C20567E2-D73F-457F-95E7-16B4546985D4}"/>
                  </a:ext>
                </a:extLst>
              </p:cNvPr>
              <p:cNvSpPr/>
              <p:nvPr/>
            </p:nvSpPr>
            <p:spPr>
              <a:xfrm>
                <a:off x="2962031" y="3273711"/>
                <a:ext cx="302792" cy="312632"/>
              </a:xfrm>
              <a:prstGeom prst="star24">
                <a:avLst>
                  <a:gd name="adj" fmla="val 42829"/>
                </a:avLst>
              </a:prstGeom>
              <a:solidFill>
                <a:srgbClr val="CCE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34" name="Ovál 133">
                <a:extLst>
                  <a:ext uri="{FF2B5EF4-FFF2-40B4-BE49-F238E27FC236}">
                    <a16:creationId xmlns:a16="http://schemas.microsoft.com/office/drawing/2014/main" id="{22BCAA3C-2D09-4551-9962-25A20E68AFCE}"/>
                  </a:ext>
                </a:extLst>
              </p:cNvPr>
              <p:cNvSpPr/>
              <p:nvPr/>
            </p:nvSpPr>
            <p:spPr>
              <a:xfrm rot="7120704">
                <a:off x="3041338" y="3455072"/>
                <a:ext cx="525302" cy="43276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0"/>
              </a:effectLst>
              <a:scene3d>
                <a:camera prst="perspectiveContrastingLeftFacing"/>
                <a:lightRig rig="balanced" dir="t">
                  <a:rot lat="0" lon="0" rev="8700000"/>
                </a:lightRig>
              </a:scene3d>
              <a:sp3d>
                <a:bevelT w="1905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35" name="Ovál 134">
                <a:extLst>
                  <a:ext uri="{FF2B5EF4-FFF2-40B4-BE49-F238E27FC236}">
                    <a16:creationId xmlns:a16="http://schemas.microsoft.com/office/drawing/2014/main" id="{38CE7A77-B93E-4A04-B394-7B60B0CADE75}"/>
                  </a:ext>
                </a:extLst>
              </p:cNvPr>
              <p:cNvSpPr/>
              <p:nvPr/>
            </p:nvSpPr>
            <p:spPr>
              <a:xfrm>
                <a:off x="2828608" y="3538311"/>
                <a:ext cx="475238" cy="4783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0"/>
              </a:effectLst>
              <a:scene3d>
                <a:camera prst="isometricLeftDown"/>
                <a:lightRig rig="balanced" dir="t">
                  <a:rot lat="0" lon="0" rev="8700000"/>
                </a:lightRig>
              </a:scene3d>
              <a:sp3d>
                <a:bevelT w="1905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9229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8BF3494-5475-489A-9BB4-F7FF4D60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1047800"/>
            <a:ext cx="5915000" cy="4572000"/>
          </a:xfrm>
        </p:spPr>
        <p:txBody>
          <a:bodyPr>
            <a:normAutofit lnSpcReduction="10000"/>
          </a:bodyPr>
          <a:lstStyle/>
          <a:p>
            <a:pPr marL="431800" indent="-323850">
              <a:lnSpc>
                <a:spcPct val="13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 u="sng" dirty="0"/>
              <a:t>Paul </a:t>
            </a:r>
            <a:r>
              <a:rPr lang="cs-CZ" altLang="cs-CZ" sz="1900" u="sng" dirty="0" err="1"/>
              <a:t>Uhlenhuth</a:t>
            </a:r>
            <a:r>
              <a:rPr lang="cs-CZ" altLang="cs-CZ" sz="1900" u="sng" dirty="0"/>
              <a:t> </a:t>
            </a:r>
            <a:r>
              <a:rPr lang="cs-CZ" altLang="cs-CZ" sz="1900" dirty="0"/>
              <a:t>(1870-1957)</a:t>
            </a:r>
          </a:p>
          <a:p>
            <a:pPr marL="431800" indent="-323850">
              <a:lnSpc>
                <a:spcPct val="13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 dirty="0"/>
              <a:t>průkaz lidské krve na základě precipitační zkoušky umožňující odlišit lidskou krev od krve jiného živočišného druhu – kontaktní metoda (výstup do 10 min)</a:t>
            </a:r>
          </a:p>
          <a:p>
            <a:pPr marL="431800" indent="-323850">
              <a:lnSpc>
                <a:spcPct val="13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 dirty="0"/>
              <a:t>předpoklad: krev různých živočišných druhů obsahuje unikátní proteiny; s použitím příslušných protilátek je možné krev jednotlivých druhů odlišit</a:t>
            </a:r>
          </a:p>
          <a:p>
            <a:pPr marL="431800" indent="-323850">
              <a:lnSpc>
                <a:spcPct val="13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1900" u="sng" dirty="0"/>
          </a:p>
          <a:p>
            <a:pPr marL="431800" indent="-323850">
              <a:lnSpc>
                <a:spcPct val="137000"/>
              </a:lnSpc>
              <a:spcAft>
                <a:spcPct val="0"/>
              </a:spcAft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 u="sng" dirty="0" err="1"/>
              <a:t>Imunoprecipitace</a:t>
            </a:r>
            <a:r>
              <a:rPr lang="cs-CZ" altLang="cs-CZ" sz="1900" u="sng" dirty="0"/>
              <a:t> (</a:t>
            </a:r>
            <a:r>
              <a:rPr lang="cs-CZ" altLang="cs-CZ" sz="1900" u="sng" dirty="0" err="1"/>
              <a:t>Ouchterlony</a:t>
            </a:r>
            <a:r>
              <a:rPr lang="cs-CZ" altLang="cs-CZ" sz="1900" u="sng" dirty="0"/>
              <a:t>)</a:t>
            </a:r>
            <a:r>
              <a:rPr lang="cs-CZ" altLang="cs-CZ" sz="1900" dirty="0"/>
              <a:t> - specifický průkaz lidské krve volnou difuzí na gelu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02AABF-E1A3-40B6-BA57-C3EC54D3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219200"/>
          </a:xfrm>
        </p:spPr>
        <p:txBody>
          <a:bodyPr/>
          <a:lstStyle/>
          <a:p>
            <a:pPr algn="ctr"/>
            <a:r>
              <a:rPr lang="cs-CZ" u="sng" dirty="0" err="1"/>
              <a:t>Imunoprecipitace</a:t>
            </a:r>
            <a:endParaRPr lang="cs-CZ" u="sng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453245F-81E4-4947-B6B9-7FAD596F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78752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8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E54B565-BCF4-4309-B884-1493D136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9072"/>
            <a:ext cx="8229600" cy="622892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/>
              <a:t>Průkaz lidského původu lze provést samostatně imunologickými metodami (reakcí lidské bílkoviny se specifickou protilátkou), častěji ale průkaz lidského původu vyplyne „samovolně, jako vedlejší produkt“ z výsledku genetického zkoumání.</a:t>
            </a:r>
          </a:p>
          <a:p>
            <a:pPr>
              <a:spcBef>
                <a:spcPct val="50000"/>
              </a:spcBef>
            </a:pPr>
            <a:r>
              <a:rPr lang="cs-CZ" altLang="cs-CZ" sz="2200" dirty="0"/>
              <a:t>Většina forenzně genetických testů užívaných k analýzám lidského biologického materiálu totiž poskytuje standardní pozitivní výsledek právě jen a pouze u lidského materiálu – říkáme, že tyto testy jsou druhově specifické.</a:t>
            </a:r>
          </a:p>
          <a:p>
            <a:pPr>
              <a:spcBef>
                <a:spcPct val="50000"/>
              </a:spcBef>
            </a:pPr>
            <a:r>
              <a:rPr lang="cs-CZ" altLang="cs-CZ" sz="2200" dirty="0"/>
              <a:t>Poskytne-li analýza stopy pozitivní výsledek, lze zpětně konstatovat, že stopa obsahovala s jistotou lidský biologický materiál. Z tohoto důvodu se od imunologického průkazu lidské bílkoviny většinou upouští, a to zejména u stop s předpokládaným malým či velmi malým množstvím využitelného biologického materiálu.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969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B48DBA3-D3F8-4BE8-AA7C-A082F04D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239501-FF58-4CA6-9648-7DA33CDA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5839A6F-C840-4661-8A5B-8D5B8CCBB6AB}"/>
              </a:ext>
            </a:extLst>
          </p:cNvPr>
          <p:cNvGrpSpPr/>
          <p:nvPr/>
        </p:nvGrpSpPr>
        <p:grpSpPr>
          <a:xfrm>
            <a:off x="611146" y="537360"/>
            <a:ext cx="6911975" cy="5608637"/>
            <a:chOff x="1620838" y="712788"/>
            <a:chExt cx="6911975" cy="5608637"/>
          </a:xfrm>
        </p:grpSpPr>
        <p:sp>
          <p:nvSpPr>
            <p:cNvPr id="5" name="TextovéPole 32">
              <a:extLst>
                <a:ext uri="{FF2B5EF4-FFF2-40B4-BE49-F238E27FC236}">
                  <a16:creationId xmlns:a16="http://schemas.microsoft.com/office/drawing/2014/main" id="{E0A6CB17-D16C-4414-9BFB-A3EE7C4FB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250" y="2905125"/>
              <a:ext cx="2540000" cy="406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BUKÁLNÍ STĚR</a:t>
              </a:r>
            </a:p>
          </p:txBody>
        </p:sp>
        <p:sp>
          <p:nvSpPr>
            <p:cNvPr id="6" name="TextovéPole 33">
              <a:extLst>
                <a:ext uri="{FF2B5EF4-FFF2-40B4-BE49-F238E27FC236}">
                  <a16:creationId xmlns:a16="http://schemas.microsoft.com/office/drawing/2014/main" id="{DDA35D66-9E7C-4A57-B356-866229C52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250" y="3884613"/>
              <a:ext cx="2540000" cy="4079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PERIFERNÍ KREV</a:t>
              </a:r>
            </a:p>
          </p:txBody>
        </p:sp>
        <p:sp>
          <p:nvSpPr>
            <p:cNvPr id="7" name="Obdélník 117">
              <a:extLst>
                <a:ext uri="{FF2B5EF4-FFF2-40B4-BE49-F238E27FC236}">
                  <a16:creationId xmlns:a16="http://schemas.microsoft.com/office/drawing/2014/main" id="{80536A57-8817-455E-9244-43653FF78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2022475"/>
              <a:ext cx="2855912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</a:rPr>
                <a:t>dle stavu těla, tj. pokročilosti degradace:</a:t>
              </a:r>
            </a:p>
          </p:txBody>
        </p:sp>
        <p:grpSp>
          <p:nvGrpSpPr>
            <p:cNvPr id="8" name="Skupina 11">
              <a:extLst>
                <a:ext uri="{FF2B5EF4-FFF2-40B4-BE49-F238E27FC236}">
                  <a16:creationId xmlns:a16="http://schemas.microsoft.com/office/drawing/2014/main" id="{7CF25A71-B06C-47DF-B2FF-45C22F3ADE5A}"/>
                </a:ext>
              </a:extLst>
            </p:cNvPr>
            <p:cNvGrpSpPr/>
            <p:nvPr/>
          </p:nvGrpSpPr>
          <p:grpSpPr>
            <a:xfrm>
              <a:off x="1836236" y="1213630"/>
              <a:ext cx="3104787" cy="678523"/>
              <a:chOff x="1234482" y="4929580"/>
              <a:chExt cx="2443095" cy="52969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7" name="Skupina 97">
                <a:extLst>
                  <a:ext uri="{FF2B5EF4-FFF2-40B4-BE49-F238E27FC236}">
                    <a16:creationId xmlns:a16="http://schemas.microsoft.com/office/drawing/2014/main" id="{E36DB97E-9855-4F72-A5C6-A3BBE288041F}"/>
                  </a:ext>
                </a:extLst>
              </p:cNvPr>
              <p:cNvGrpSpPr/>
              <p:nvPr/>
            </p:nvGrpSpPr>
            <p:grpSpPr>
              <a:xfrm rot="16200000">
                <a:off x="2191180" y="3972882"/>
                <a:ext cx="529699" cy="2443095"/>
                <a:chOff x="2123728" y="817051"/>
                <a:chExt cx="246983" cy="1098519"/>
              </a:xfrm>
            </p:grpSpPr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B1C11E5F-9371-4530-B1A2-4C4B94DF7D75}"/>
                    </a:ext>
                  </a:extLst>
                </p:cNvPr>
                <p:cNvSpPr/>
                <p:nvPr/>
              </p:nvSpPr>
              <p:spPr>
                <a:xfrm>
                  <a:off x="2123728" y="817051"/>
                  <a:ext cx="246983" cy="2584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sp>
              <p:nvSpPr>
                <p:cNvPr id="20" name="Obdélník 19">
                  <a:extLst>
                    <a:ext uri="{FF2B5EF4-FFF2-40B4-BE49-F238E27FC236}">
                      <a16:creationId xmlns:a16="http://schemas.microsoft.com/office/drawing/2014/main" id="{35138AB0-D89E-4317-8E85-665921CDF973}"/>
                    </a:ext>
                  </a:extLst>
                </p:cNvPr>
                <p:cNvSpPr/>
                <p:nvPr/>
              </p:nvSpPr>
              <p:spPr>
                <a:xfrm>
                  <a:off x="2159011" y="1482669"/>
                  <a:ext cx="111958" cy="4329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sp>
              <p:nvSpPr>
                <p:cNvPr id="21" name="Zaoblený obdélník 101">
                  <a:extLst>
                    <a:ext uri="{FF2B5EF4-FFF2-40B4-BE49-F238E27FC236}">
                      <a16:creationId xmlns:a16="http://schemas.microsoft.com/office/drawing/2014/main" id="{B5C8A940-F288-49B0-9D7C-BC3B5E3FC46F}"/>
                    </a:ext>
                  </a:extLst>
                </p:cNvPr>
                <p:cNvSpPr/>
                <p:nvPr/>
              </p:nvSpPr>
              <p:spPr>
                <a:xfrm>
                  <a:off x="2123728" y="1075526"/>
                  <a:ext cx="208003" cy="4523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</p:grpSp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0AAB5A2E-C3CA-4B98-95AB-2544785CE2DA}"/>
                  </a:ext>
                </a:extLst>
              </p:cNvPr>
              <p:cNvSpPr/>
              <p:nvPr/>
            </p:nvSpPr>
            <p:spPr>
              <a:xfrm rot="11229902" flipH="1">
                <a:off x="1854876" y="5223951"/>
                <a:ext cx="933500" cy="2117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9" name="TextovéPole 99">
              <a:extLst>
                <a:ext uri="{FF2B5EF4-FFF2-40B4-BE49-F238E27FC236}">
                  <a16:creationId xmlns:a16="http://schemas.microsoft.com/office/drawing/2014/main" id="{ED3614B9-0371-4D25-9285-A9A2A7B1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250" y="4891088"/>
              <a:ext cx="2540000" cy="407987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SVALOVÁ TKÁŇ</a:t>
              </a:r>
            </a:p>
          </p:txBody>
        </p:sp>
        <p:sp>
          <p:nvSpPr>
            <p:cNvPr id="10" name="TextovéPole 107">
              <a:extLst>
                <a:ext uri="{FF2B5EF4-FFF2-40B4-BE49-F238E27FC236}">
                  <a16:creationId xmlns:a16="http://schemas.microsoft.com/office/drawing/2014/main" id="{42B2F6AB-CE2F-42EA-B3F4-2E3580362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963" y="5913438"/>
              <a:ext cx="2541587" cy="407987"/>
            </a:xfrm>
            <a:prstGeom prst="rect">
              <a:avLst/>
            </a:prstGeom>
            <a:solidFill>
              <a:srgbClr val="948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KOST, ZUB</a:t>
              </a:r>
            </a:p>
          </p:txBody>
        </p:sp>
        <p:sp>
          <p:nvSpPr>
            <p:cNvPr id="11" name="Zaoblený obdélník 130">
              <a:extLst>
                <a:ext uri="{FF2B5EF4-FFF2-40B4-BE49-F238E27FC236}">
                  <a16:creationId xmlns:a16="http://schemas.microsoft.com/office/drawing/2014/main" id="{72D14734-62D7-4ADF-85FC-981266DE0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300" y="719138"/>
              <a:ext cx="2306638" cy="4413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100794" tIns="50397" rIns="100794" bIns="50397" anchor="ctr"/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cs-CZ" sz="2600" b="1" dirty="0">
                  <a:latin typeface="Calibri" pitchFamily="34" charset="0"/>
                </a:rPr>
                <a:t>MRTVOLY</a:t>
              </a:r>
            </a:p>
          </p:txBody>
        </p:sp>
        <p:sp>
          <p:nvSpPr>
            <p:cNvPr id="12" name="Zaoblený obdélník 131">
              <a:extLst>
                <a:ext uri="{FF2B5EF4-FFF2-40B4-BE49-F238E27FC236}">
                  <a16:creationId xmlns:a16="http://schemas.microsoft.com/office/drawing/2014/main" id="{727EB3FB-BBFB-45D8-8A59-16A681C8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712788"/>
              <a:ext cx="2862263" cy="4429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100794" tIns="50397" rIns="100794" bIns="50397" anchor="ctr"/>
            <a:lstStyle/>
            <a:p>
              <a:pPr algn="ctr" defTabSz="1008063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cs-CZ" sz="2600" b="1">
                  <a:latin typeface="Calibri" pitchFamily="34" charset="0"/>
                </a:rPr>
                <a:t>EMBRYA, PLODY</a:t>
              </a:r>
            </a:p>
          </p:txBody>
        </p:sp>
        <p:sp>
          <p:nvSpPr>
            <p:cNvPr id="13" name="Volný tvar 43">
              <a:extLst>
                <a:ext uri="{FF2B5EF4-FFF2-40B4-BE49-F238E27FC236}">
                  <a16:creationId xmlns:a16="http://schemas.microsoft.com/office/drawing/2014/main" id="{D579EFE2-255F-4E75-A451-7DBD7757BCAE}"/>
                </a:ext>
              </a:extLst>
            </p:cNvPr>
            <p:cNvSpPr/>
            <p:nvPr/>
          </p:nvSpPr>
          <p:spPr>
            <a:xfrm>
              <a:off x="1909763" y="1490663"/>
              <a:ext cx="515937" cy="1617662"/>
            </a:xfrm>
            <a:custGeom>
              <a:avLst/>
              <a:gdLst>
                <a:gd name="connsiteX0" fmla="*/ 468163 w 468163"/>
                <a:gd name="connsiteY0" fmla="*/ 0 h 1466850"/>
                <a:gd name="connsiteX1" fmla="*/ 182413 w 468163"/>
                <a:gd name="connsiteY1" fmla="*/ 485775 h 1466850"/>
                <a:gd name="connsiteX2" fmla="*/ 1438 w 468163"/>
                <a:gd name="connsiteY2" fmla="*/ 1143000 h 1466850"/>
                <a:gd name="connsiteX3" fmla="*/ 277663 w 468163"/>
                <a:gd name="connsiteY3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163" h="1466850">
                  <a:moveTo>
                    <a:pt x="468163" y="0"/>
                  </a:moveTo>
                  <a:cubicBezTo>
                    <a:pt x="364181" y="147637"/>
                    <a:pt x="260200" y="295275"/>
                    <a:pt x="182413" y="485775"/>
                  </a:cubicBezTo>
                  <a:cubicBezTo>
                    <a:pt x="104625" y="676275"/>
                    <a:pt x="-14437" y="979487"/>
                    <a:pt x="1438" y="1143000"/>
                  </a:cubicBezTo>
                  <a:cubicBezTo>
                    <a:pt x="17313" y="1306513"/>
                    <a:pt x="147488" y="1386681"/>
                    <a:pt x="277663" y="146685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4" name="Volný tvar 44">
              <a:extLst>
                <a:ext uri="{FF2B5EF4-FFF2-40B4-BE49-F238E27FC236}">
                  <a16:creationId xmlns:a16="http://schemas.microsoft.com/office/drawing/2014/main" id="{E2F00A5E-9995-48C9-BE5B-16D5015A717B}"/>
                </a:ext>
              </a:extLst>
            </p:cNvPr>
            <p:cNvSpPr/>
            <p:nvPr/>
          </p:nvSpPr>
          <p:spPr>
            <a:xfrm>
              <a:off x="1620838" y="1711325"/>
              <a:ext cx="1612900" cy="2352675"/>
            </a:xfrm>
            <a:custGeom>
              <a:avLst/>
              <a:gdLst>
                <a:gd name="connsiteX0" fmla="*/ 1479186 w 1479186"/>
                <a:gd name="connsiteY0" fmla="*/ 0 h 2133600"/>
                <a:gd name="connsiteX1" fmla="*/ 679086 w 1479186"/>
                <a:gd name="connsiteY1" fmla="*/ 438150 h 2133600"/>
                <a:gd name="connsiteX2" fmla="*/ 21861 w 1479186"/>
                <a:gd name="connsiteY2" fmla="*/ 1285875 h 2133600"/>
                <a:gd name="connsiteX3" fmla="*/ 193311 w 1479186"/>
                <a:gd name="connsiteY3" fmla="*/ 1895475 h 2133600"/>
                <a:gd name="connsiteX4" fmla="*/ 555261 w 1479186"/>
                <a:gd name="connsiteY4" fmla="*/ 2133600 h 2133600"/>
                <a:gd name="connsiteX0" fmla="*/ 1479186 w 1479186"/>
                <a:gd name="connsiteY0" fmla="*/ 0 h 2133600"/>
                <a:gd name="connsiteX1" fmla="*/ 679086 w 1479186"/>
                <a:gd name="connsiteY1" fmla="*/ 438150 h 2133600"/>
                <a:gd name="connsiteX2" fmla="*/ 21861 w 1479186"/>
                <a:gd name="connsiteY2" fmla="*/ 1285875 h 2133600"/>
                <a:gd name="connsiteX3" fmla="*/ 193311 w 1479186"/>
                <a:gd name="connsiteY3" fmla="*/ 1895475 h 2133600"/>
                <a:gd name="connsiteX4" fmla="*/ 555261 w 1479186"/>
                <a:gd name="connsiteY4" fmla="*/ 2133600 h 2133600"/>
                <a:gd name="connsiteX0" fmla="*/ 1460715 w 1460715"/>
                <a:gd name="connsiteY0" fmla="*/ 0 h 2133600"/>
                <a:gd name="connsiteX1" fmla="*/ 660615 w 1460715"/>
                <a:gd name="connsiteY1" fmla="*/ 438150 h 2133600"/>
                <a:gd name="connsiteX2" fmla="*/ 3390 w 1460715"/>
                <a:gd name="connsiteY2" fmla="*/ 1285875 h 2133600"/>
                <a:gd name="connsiteX3" fmla="*/ 174840 w 1460715"/>
                <a:gd name="connsiteY3" fmla="*/ 1895475 h 2133600"/>
                <a:gd name="connsiteX4" fmla="*/ 536790 w 1460715"/>
                <a:gd name="connsiteY4" fmla="*/ 2133600 h 2133600"/>
                <a:gd name="connsiteX0" fmla="*/ 1475684 w 1475684"/>
                <a:gd name="connsiteY0" fmla="*/ 0 h 2133600"/>
                <a:gd name="connsiteX1" fmla="*/ 675584 w 1475684"/>
                <a:gd name="connsiteY1" fmla="*/ 438150 h 2133600"/>
                <a:gd name="connsiteX2" fmla="*/ 18359 w 1475684"/>
                <a:gd name="connsiteY2" fmla="*/ 1285875 h 2133600"/>
                <a:gd name="connsiteX3" fmla="*/ 189809 w 1475684"/>
                <a:gd name="connsiteY3" fmla="*/ 1895475 h 2133600"/>
                <a:gd name="connsiteX4" fmla="*/ 551759 w 1475684"/>
                <a:gd name="connsiteY4" fmla="*/ 2133600 h 2133600"/>
                <a:gd name="connsiteX0" fmla="*/ 1463185 w 1463185"/>
                <a:gd name="connsiteY0" fmla="*/ 0 h 2133600"/>
                <a:gd name="connsiteX1" fmla="*/ 663085 w 1463185"/>
                <a:gd name="connsiteY1" fmla="*/ 438150 h 2133600"/>
                <a:gd name="connsiteX2" fmla="*/ 5860 w 1463185"/>
                <a:gd name="connsiteY2" fmla="*/ 1285875 h 2133600"/>
                <a:gd name="connsiteX3" fmla="*/ 177310 w 1463185"/>
                <a:gd name="connsiteY3" fmla="*/ 1895475 h 2133600"/>
                <a:gd name="connsiteX4" fmla="*/ 539260 w 1463185"/>
                <a:gd name="connsiteY4" fmla="*/ 2133600 h 2133600"/>
                <a:gd name="connsiteX0" fmla="*/ 1463185 w 1463185"/>
                <a:gd name="connsiteY0" fmla="*/ 0 h 2133600"/>
                <a:gd name="connsiteX1" fmla="*/ 663085 w 1463185"/>
                <a:gd name="connsiteY1" fmla="*/ 438150 h 2133600"/>
                <a:gd name="connsiteX2" fmla="*/ 5860 w 1463185"/>
                <a:gd name="connsiteY2" fmla="*/ 1285875 h 2133600"/>
                <a:gd name="connsiteX3" fmla="*/ 177310 w 1463185"/>
                <a:gd name="connsiteY3" fmla="*/ 1895475 h 2133600"/>
                <a:gd name="connsiteX4" fmla="*/ 539260 w 1463185"/>
                <a:gd name="connsiteY4" fmla="*/ 2133600 h 2133600"/>
                <a:gd name="connsiteX0" fmla="*/ 1463185 w 1463185"/>
                <a:gd name="connsiteY0" fmla="*/ 0 h 2133600"/>
                <a:gd name="connsiteX1" fmla="*/ 663085 w 1463185"/>
                <a:gd name="connsiteY1" fmla="*/ 438150 h 2133600"/>
                <a:gd name="connsiteX2" fmla="*/ 5860 w 1463185"/>
                <a:gd name="connsiteY2" fmla="*/ 1285875 h 2133600"/>
                <a:gd name="connsiteX3" fmla="*/ 177310 w 1463185"/>
                <a:gd name="connsiteY3" fmla="*/ 1895475 h 2133600"/>
                <a:gd name="connsiteX4" fmla="*/ 539260 w 1463185"/>
                <a:gd name="connsiteY4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185" h="2133600">
                  <a:moveTo>
                    <a:pt x="1463185" y="0"/>
                  </a:moveTo>
                  <a:cubicBezTo>
                    <a:pt x="1184578" y="111919"/>
                    <a:pt x="934547" y="233363"/>
                    <a:pt x="663085" y="438150"/>
                  </a:cubicBezTo>
                  <a:cubicBezTo>
                    <a:pt x="391623" y="642937"/>
                    <a:pt x="39198" y="881062"/>
                    <a:pt x="5860" y="1285875"/>
                  </a:cubicBezTo>
                  <a:cubicBezTo>
                    <a:pt x="-27478" y="1690688"/>
                    <a:pt x="88410" y="1754188"/>
                    <a:pt x="177310" y="1895475"/>
                  </a:cubicBezTo>
                  <a:cubicBezTo>
                    <a:pt x="266210" y="2036762"/>
                    <a:pt x="402735" y="2085181"/>
                    <a:pt x="539260" y="2133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" name="Volný tvar 45">
              <a:extLst>
                <a:ext uri="{FF2B5EF4-FFF2-40B4-BE49-F238E27FC236}">
                  <a16:creationId xmlns:a16="http://schemas.microsoft.com/office/drawing/2014/main" id="{352476D8-A11D-478B-BB5C-FB554F33A9B9}"/>
                </a:ext>
              </a:extLst>
            </p:cNvPr>
            <p:cNvSpPr/>
            <p:nvPr/>
          </p:nvSpPr>
          <p:spPr>
            <a:xfrm>
              <a:off x="4157663" y="1522413"/>
              <a:ext cx="995362" cy="3328987"/>
            </a:xfrm>
            <a:custGeom>
              <a:avLst/>
              <a:gdLst>
                <a:gd name="connsiteX0" fmla="*/ 0 w 901173"/>
                <a:gd name="connsiteY0" fmla="*/ 0 h 3019425"/>
                <a:gd name="connsiteX1" fmla="*/ 676275 w 901173"/>
                <a:gd name="connsiteY1" fmla="*/ 542925 h 3019425"/>
                <a:gd name="connsiteX2" fmla="*/ 895350 w 901173"/>
                <a:gd name="connsiteY2" fmla="*/ 1895475 h 3019425"/>
                <a:gd name="connsiteX3" fmla="*/ 485775 w 901173"/>
                <a:gd name="connsiteY3" fmla="*/ 3019425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73" h="3019425">
                  <a:moveTo>
                    <a:pt x="0" y="0"/>
                  </a:moveTo>
                  <a:cubicBezTo>
                    <a:pt x="263525" y="113506"/>
                    <a:pt x="527050" y="227012"/>
                    <a:pt x="676275" y="542925"/>
                  </a:cubicBezTo>
                  <a:cubicBezTo>
                    <a:pt x="825500" y="858838"/>
                    <a:pt x="927100" y="1482725"/>
                    <a:pt x="895350" y="1895475"/>
                  </a:cubicBezTo>
                  <a:cubicBezTo>
                    <a:pt x="863600" y="2308225"/>
                    <a:pt x="674687" y="2663825"/>
                    <a:pt x="485775" y="3019425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6" name="Volný tvar 46">
              <a:extLst>
                <a:ext uri="{FF2B5EF4-FFF2-40B4-BE49-F238E27FC236}">
                  <a16:creationId xmlns:a16="http://schemas.microsoft.com/office/drawing/2014/main" id="{FD2C9DD1-A1AB-4AA1-AF8F-435C2FE8D116}"/>
                </a:ext>
              </a:extLst>
            </p:cNvPr>
            <p:cNvSpPr/>
            <p:nvPr/>
          </p:nvSpPr>
          <p:spPr>
            <a:xfrm>
              <a:off x="4567238" y="1647825"/>
              <a:ext cx="796925" cy="4221163"/>
            </a:xfrm>
            <a:custGeom>
              <a:avLst/>
              <a:gdLst>
                <a:gd name="connsiteX0" fmla="*/ 114300 w 785797"/>
                <a:gd name="connsiteY0" fmla="*/ 0 h 3893426"/>
                <a:gd name="connsiteX1" fmla="*/ 523875 w 785797"/>
                <a:gd name="connsiteY1" fmla="*/ 600075 h 3893426"/>
                <a:gd name="connsiteX2" fmla="*/ 781050 w 785797"/>
                <a:gd name="connsiteY2" fmla="*/ 1647825 h 3893426"/>
                <a:gd name="connsiteX3" fmla="*/ 304800 w 785797"/>
                <a:gd name="connsiteY3" fmla="*/ 3619500 h 3893426"/>
                <a:gd name="connsiteX4" fmla="*/ 0 w 785797"/>
                <a:gd name="connsiteY4" fmla="*/ 3829050 h 3893426"/>
                <a:gd name="connsiteX0" fmla="*/ 114300 w 800193"/>
                <a:gd name="connsiteY0" fmla="*/ 0 h 3829050"/>
                <a:gd name="connsiteX1" fmla="*/ 523875 w 800193"/>
                <a:gd name="connsiteY1" fmla="*/ 600075 h 3829050"/>
                <a:gd name="connsiteX2" fmla="*/ 781050 w 800193"/>
                <a:gd name="connsiteY2" fmla="*/ 1647825 h 3829050"/>
                <a:gd name="connsiteX3" fmla="*/ 0 w 800193"/>
                <a:gd name="connsiteY3" fmla="*/ 3829050 h 3829050"/>
                <a:gd name="connsiteX0" fmla="*/ 114300 w 711664"/>
                <a:gd name="connsiteY0" fmla="*/ 0 h 3829050"/>
                <a:gd name="connsiteX1" fmla="*/ 523875 w 711664"/>
                <a:gd name="connsiteY1" fmla="*/ 600075 h 3829050"/>
                <a:gd name="connsiteX2" fmla="*/ 685800 w 711664"/>
                <a:gd name="connsiteY2" fmla="*/ 2171700 h 3829050"/>
                <a:gd name="connsiteX3" fmla="*/ 0 w 711664"/>
                <a:gd name="connsiteY3" fmla="*/ 3829050 h 3829050"/>
                <a:gd name="connsiteX0" fmla="*/ 114300 w 711664"/>
                <a:gd name="connsiteY0" fmla="*/ 0 h 3829050"/>
                <a:gd name="connsiteX1" fmla="*/ 523875 w 711664"/>
                <a:gd name="connsiteY1" fmla="*/ 600075 h 3829050"/>
                <a:gd name="connsiteX2" fmla="*/ 685800 w 711664"/>
                <a:gd name="connsiteY2" fmla="*/ 2171700 h 3829050"/>
                <a:gd name="connsiteX3" fmla="*/ 0 w 711664"/>
                <a:gd name="connsiteY3" fmla="*/ 3829050 h 3829050"/>
                <a:gd name="connsiteX0" fmla="*/ 114300 w 736248"/>
                <a:gd name="connsiteY0" fmla="*/ 0 h 3829050"/>
                <a:gd name="connsiteX1" fmla="*/ 523875 w 736248"/>
                <a:gd name="connsiteY1" fmla="*/ 600075 h 3829050"/>
                <a:gd name="connsiteX2" fmla="*/ 666750 w 736248"/>
                <a:gd name="connsiteY2" fmla="*/ 1000125 h 3829050"/>
                <a:gd name="connsiteX3" fmla="*/ 685800 w 736248"/>
                <a:gd name="connsiteY3" fmla="*/ 2171700 h 3829050"/>
                <a:gd name="connsiteX4" fmla="*/ 0 w 736248"/>
                <a:gd name="connsiteY4" fmla="*/ 3829050 h 3829050"/>
                <a:gd name="connsiteX0" fmla="*/ 114300 w 711664"/>
                <a:gd name="connsiteY0" fmla="*/ 0 h 3829050"/>
                <a:gd name="connsiteX1" fmla="*/ 523875 w 711664"/>
                <a:gd name="connsiteY1" fmla="*/ 600075 h 3829050"/>
                <a:gd name="connsiteX2" fmla="*/ 685800 w 711664"/>
                <a:gd name="connsiteY2" fmla="*/ 2171700 h 3829050"/>
                <a:gd name="connsiteX3" fmla="*/ 0 w 711664"/>
                <a:gd name="connsiteY3" fmla="*/ 3829050 h 3829050"/>
                <a:gd name="connsiteX0" fmla="*/ 114300 w 711664"/>
                <a:gd name="connsiteY0" fmla="*/ 0 h 3829050"/>
                <a:gd name="connsiteX1" fmla="*/ 523875 w 711664"/>
                <a:gd name="connsiteY1" fmla="*/ 600075 h 3829050"/>
                <a:gd name="connsiteX2" fmla="*/ 685800 w 711664"/>
                <a:gd name="connsiteY2" fmla="*/ 2171700 h 3829050"/>
                <a:gd name="connsiteX3" fmla="*/ 0 w 711664"/>
                <a:gd name="connsiteY3" fmla="*/ 3829050 h 3829050"/>
                <a:gd name="connsiteX0" fmla="*/ 114300 w 721880"/>
                <a:gd name="connsiteY0" fmla="*/ 0 h 3829050"/>
                <a:gd name="connsiteX1" fmla="*/ 523875 w 721880"/>
                <a:gd name="connsiteY1" fmla="*/ 600075 h 3829050"/>
                <a:gd name="connsiteX2" fmla="*/ 685800 w 721880"/>
                <a:gd name="connsiteY2" fmla="*/ 2171700 h 3829050"/>
                <a:gd name="connsiteX3" fmla="*/ 0 w 721880"/>
                <a:gd name="connsiteY3" fmla="*/ 3829050 h 38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80" h="3829050">
                  <a:moveTo>
                    <a:pt x="114300" y="0"/>
                  </a:moveTo>
                  <a:cubicBezTo>
                    <a:pt x="263525" y="162718"/>
                    <a:pt x="352425" y="238125"/>
                    <a:pt x="523875" y="600075"/>
                  </a:cubicBezTo>
                  <a:cubicBezTo>
                    <a:pt x="695325" y="962025"/>
                    <a:pt x="773112" y="1633538"/>
                    <a:pt x="685800" y="2171700"/>
                  </a:cubicBezTo>
                  <a:cubicBezTo>
                    <a:pt x="574675" y="2643188"/>
                    <a:pt x="162719" y="3374628"/>
                    <a:pt x="0" y="3829050"/>
                  </a:cubicBez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DFB2E23-7058-43F4-8699-C2C50EC28E45}"/>
              </a:ext>
            </a:extLst>
          </p:cNvPr>
          <p:cNvGrpSpPr/>
          <p:nvPr/>
        </p:nvGrpSpPr>
        <p:grpSpPr>
          <a:xfrm>
            <a:off x="4738805" y="854481"/>
            <a:ext cx="3969848" cy="5538373"/>
            <a:chOff x="5754688" y="773527"/>
            <a:chExt cx="3969848" cy="5538373"/>
          </a:xfrm>
        </p:grpSpPr>
        <p:grpSp>
          <p:nvGrpSpPr>
            <p:cNvPr id="22" name="Skupina 41">
              <a:extLst>
                <a:ext uri="{FF2B5EF4-FFF2-40B4-BE49-F238E27FC236}">
                  <a16:creationId xmlns:a16="http://schemas.microsoft.com/office/drawing/2014/main" id="{ED3207B9-51E5-40A3-9F3B-4FEC24DFF833}"/>
                </a:ext>
              </a:extLst>
            </p:cNvPr>
            <p:cNvGrpSpPr/>
            <p:nvPr/>
          </p:nvGrpSpPr>
          <p:grpSpPr>
            <a:xfrm>
              <a:off x="8381713" y="773527"/>
              <a:ext cx="1342823" cy="2692390"/>
              <a:chOff x="7185283" y="701140"/>
              <a:chExt cx="1218110" cy="244309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3" name="Skupina 108">
                <a:extLst>
                  <a:ext uri="{FF2B5EF4-FFF2-40B4-BE49-F238E27FC236}">
                    <a16:creationId xmlns:a16="http://schemas.microsoft.com/office/drawing/2014/main" id="{2DB87318-C4B5-4002-A19F-D0D75BE1219A}"/>
                  </a:ext>
                </a:extLst>
              </p:cNvPr>
              <p:cNvGrpSpPr/>
              <p:nvPr/>
            </p:nvGrpSpPr>
            <p:grpSpPr>
              <a:xfrm>
                <a:off x="7185283" y="701140"/>
                <a:ext cx="1218110" cy="2443095"/>
                <a:chOff x="1647687" y="1000138"/>
                <a:chExt cx="1218110" cy="2443095"/>
              </a:xfrm>
            </p:grpSpPr>
            <p:sp>
              <p:nvSpPr>
                <p:cNvPr id="36" name="Obdélník 35">
                  <a:extLst>
                    <a:ext uri="{FF2B5EF4-FFF2-40B4-BE49-F238E27FC236}">
                      <a16:creationId xmlns:a16="http://schemas.microsoft.com/office/drawing/2014/main" id="{084482A5-DF1D-4FAD-9769-A938997CB55D}"/>
                    </a:ext>
                  </a:extLst>
                </p:cNvPr>
                <p:cNvSpPr/>
                <p:nvPr/>
              </p:nvSpPr>
              <p:spPr>
                <a:xfrm rot="19720889">
                  <a:off x="2662549" y="1606439"/>
                  <a:ext cx="203248" cy="92402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sp>
              <p:nvSpPr>
                <p:cNvPr id="37" name="Obdélník 36">
                  <a:extLst>
                    <a:ext uri="{FF2B5EF4-FFF2-40B4-BE49-F238E27FC236}">
                      <a16:creationId xmlns:a16="http://schemas.microsoft.com/office/drawing/2014/main" id="{ACC0EF77-A9E0-4EF1-8C8F-EB55157AAC8D}"/>
                    </a:ext>
                  </a:extLst>
                </p:cNvPr>
                <p:cNvSpPr/>
                <p:nvPr/>
              </p:nvSpPr>
              <p:spPr>
                <a:xfrm rot="18101352" flipH="1">
                  <a:off x="1286824" y="1948729"/>
                  <a:ext cx="933500" cy="21177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  <p:grpSp>
              <p:nvGrpSpPr>
                <p:cNvPr id="38" name="Skupina 119">
                  <a:extLst>
                    <a:ext uri="{FF2B5EF4-FFF2-40B4-BE49-F238E27FC236}">
                      <a16:creationId xmlns:a16="http://schemas.microsoft.com/office/drawing/2014/main" id="{6DCF1A1E-4A56-4C70-AD39-17A6D30F248D}"/>
                    </a:ext>
                  </a:extLst>
                </p:cNvPr>
                <p:cNvGrpSpPr/>
                <p:nvPr/>
              </p:nvGrpSpPr>
              <p:grpSpPr>
                <a:xfrm>
                  <a:off x="1750072" y="1000138"/>
                  <a:ext cx="987197" cy="2443095"/>
                  <a:chOff x="2085548" y="817051"/>
                  <a:chExt cx="395769" cy="1098519"/>
                </a:xfrm>
              </p:grpSpPr>
              <p:sp>
                <p:nvSpPr>
                  <p:cNvPr id="39" name="Ovál 38">
                    <a:extLst>
                      <a:ext uri="{FF2B5EF4-FFF2-40B4-BE49-F238E27FC236}">
                        <a16:creationId xmlns:a16="http://schemas.microsoft.com/office/drawing/2014/main" id="{4E1D573C-78CC-4822-800D-C715D419EBED}"/>
                      </a:ext>
                    </a:extLst>
                  </p:cNvPr>
                  <p:cNvSpPr/>
                  <p:nvPr/>
                </p:nvSpPr>
                <p:spPr>
                  <a:xfrm>
                    <a:off x="2150190" y="817051"/>
                    <a:ext cx="246983" cy="258475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40" name="Obdélník 39">
                    <a:extLst>
                      <a:ext uri="{FF2B5EF4-FFF2-40B4-BE49-F238E27FC236}">
                        <a16:creationId xmlns:a16="http://schemas.microsoft.com/office/drawing/2014/main" id="{B9B282C0-7C72-44EF-B730-57D67D172428}"/>
                      </a:ext>
                    </a:extLst>
                  </p:cNvPr>
                  <p:cNvSpPr/>
                  <p:nvPr/>
                </p:nvSpPr>
                <p:spPr>
                  <a:xfrm>
                    <a:off x="2282502" y="1482669"/>
                    <a:ext cx="114256" cy="43290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41" name="Obdélník 40">
                    <a:extLst>
                      <a:ext uri="{FF2B5EF4-FFF2-40B4-BE49-F238E27FC236}">
                        <a16:creationId xmlns:a16="http://schemas.microsoft.com/office/drawing/2014/main" id="{DC5AF6F0-CC57-48D2-97AA-4390AF522698}"/>
                      </a:ext>
                    </a:extLst>
                  </p:cNvPr>
                  <p:cNvSpPr/>
                  <p:nvPr/>
                </p:nvSpPr>
                <p:spPr>
                  <a:xfrm>
                    <a:off x="2159011" y="1482669"/>
                    <a:ext cx="111958" cy="43290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42" name="Zaoblený obdélník 124">
                    <a:extLst>
                      <a:ext uri="{FF2B5EF4-FFF2-40B4-BE49-F238E27FC236}">
                        <a16:creationId xmlns:a16="http://schemas.microsoft.com/office/drawing/2014/main" id="{9A854024-D9B0-4098-A6FA-88BFBC4B2547}"/>
                      </a:ext>
                    </a:extLst>
                  </p:cNvPr>
                  <p:cNvSpPr/>
                  <p:nvPr/>
                </p:nvSpPr>
                <p:spPr>
                  <a:xfrm>
                    <a:off x="2085548" y="1075526"/>
                    <a:ext cx="395769" cy="586674"/>
                  </a:xfrm>
                  <a:custGeom>
                    <a:avLst/>
                    <a:gdLst>
                      <a:gd name="connsiteX0" fmla="*/ 0 w 792088"/>
                      <a:gd name="connsiteY0" fmla="*/ 132017 h 1005982"/>
                      <a:gd name="connsiteX1" fmla="*/ 132017 w 792088"/>
                      <a:gd name="connsiteY1" fmla="*/ 0 h 1005982"/>
                      <a:gd name="connsiteX2" fmla="*/ 660071 w 792088"/>
                      <a:gd name="connsiteY2" fmla="*/ 0 h 1005982"/>
                      <a:gd name="connsiteX3" fmla="*/ 792088 w 792088"/>
                      <a:gd name="connsiteY3" fmla="*/ 132017 h 1005982"/>
                      <a:gd name="connsiteX4" fmla="*/ 792088 w 792088"/>
                      <a:gd name="connsiteY4" fmla="*/ 873965 h 1005982"/>
                      <a:gd name="connsiteX5" fmla="*/ 660071 w 792088"/>
                      <a:gd name="connsiteY5" fmla="*/ 1005982 h 1005982"/>
                      <a:gd name="connsiteX6" fmla="*/ 132017 w 792088"/>
                      <a:gd name="connsiteY6" fmla="*/ 1005982 h 1005982"/>
                      <a:gd name="connsiteX7" fmla="*/ 0 w 792088"/>
                      <a:gd name="connsiteY7" fmla="*/ 873965 h 1005982"/>
                      <a:gd name="connsiteX8" fmla="*/ 0 w 792088"/>
                      <a:gd name="connsiteY8" fmla="*/ 132017 h 1005982"/>
                      <a:gd name="connsiteX0" fmla="*/ 0 w 792088"/>
                      <a:gd name="connsiteY0" fmla="*/ 132017 h 1080410"/>
                      <a:gd name="connsiteX1" fmla="*/ 132017 w 792088"/>
                      <a:gd name="connsiteY1" fmla="*/ 0 h 1080410"/>
                      <a:gd name="connsiteX2" fmla="*/ 660071 w 792088"/>
                      <a:gd name="connsiteY2" fmla="*/ 0 h 1080410"/>
                      <a:gd name="connsiteX3" fmla="*/ 792088 w 792088"/>
                      <a:gd name="connsiteY3" fmla="*/ 132017 h 1080410"/>
                      <a:gd name="connsiteX4" fmla="*/ 792088 w 792088"/>
                      <a:gd name="connsiteY4" fmla="*/ 873965 h 1080410"/>
                      <a:gd name="connsiteX5" fmla="*/ 660071 w 792088"/>
                      <a:gd name="connsiteY5" fmla="*/ 1005982 h 1080410"/>
                      <a:gd name="connsiteX6" fmla="*/ 110752 w 792088"/>
                      <a:gd name="connsiteY6" fmla="*/ 1080410 h 1080410"/>
                      <a:gd name="connsiteX7" fmla="*/ 0 w 792088"/>
                      <a:gd name="connsiteY7" fmla="*/ 873965 h 1080410"/>
                      <a:gd name="connsiteX8" fmla="*/ 0 w 792088"/>
                      <a:gd name="connsiteY8" fmla="*/ 132017 h 1080410"/>
                      <a:gd name="connsiteX0" fmla="*/ 0 w 792088"/>
                      <a:gd name="connsiteY0" fmla="*/ 132017 h 1101675"/>
                      <a:gd name="connsiteX1" fmla="*/ 132017 w 792088"/>
                      <a:gd name="connsiteY1" fmla="*/ 0 h 1101675"/>
                      <a:gd name="connsiteX2" fmla="*/ 660071 w 792088"/>
                      <a:gd name="connsiteY2" fmla="*/ 0 h 1101675"/>
                      <a:gd name="connsiteX3" fmla="*/ 792088 w 792088"/>
                      <a:gd name="connsiteY3" fmla="*/ 132017 h 1101675"/>
                      <a:gd name="connsiteX4" fmla="*/ 792088 w 792088"/>
                      <a:gd name="connsiteY4" fmla="*/ 873965 h 1101675"/>
                      <a:gd name="connsiteX5" fmla="*/ 585643 w 792088"/>
                      <a:gd name="connsiteY5" fmla="*/ 1101675 h 1101675"/>
                      <a:gd name="connsiteX6" fmla="*/ 110752 w 792088"/>
                      <a:gd name="connsiteY6" fmla="*/ 1080410 h 1101675"/>
                      <a:gd name="connsiteX7" fmla="*/ 0 w 792088"/>
                      <a:gd name="connsiteY7" fmla="*/ 873965 h 1101675"/>
                      <a:gd name="connsiteX8" fmla="*/ 0 w 792088"/>
                      <a:gd name="connsiteY8" fmla="*/ 132017 h 1101675"/>
                      <a:gd name="connsiteX0" fmla="*/ 0 w 877149"/>
                      <a:gd name="connsiteY0" fmla="*/ 132017 h 1101675"/>
                      <a:gd name="connsiteX1" fmla="*/ 132017 w 877149"/>
                      <a:gd name="connsiteY1" fmla="*/ 0 h 1101675"/>
                      <a:gd name="connsiteX2" fmla="*/ 660071 w 877149"/>
                      <a:gd name="connsiteY2" fmla="*/ 0 h 1101675"/>
                      <a:gd name="connsiteX3" fmla="*/ 792088 w 877149"/>
                      <a:gd name="connsiteY3" fmla="*/ 132017 h 1101675"/>
                      <a:gd name="connsiteX4" fmla="*/ 877149 w 877149"/>
                      <a:gd name="connsiteY4" fmla="*/ 895229 h 1101675"/>
                      <a:gd name="connsiteX5" fmla="*/ 585643 w 877149"/>
                      <a:gd name="connsiteY5" fmla="*/ 1101675 h 1101675"/>
                      <a:gd name="connsiteX6" fmla="*/ 110752 w 877149"/>
                      <a:gd name="connsiteY6" fmla="*/ 1080410 h 1101675"/>
                      <a:gd name="connsiteX7" fmla="*/ 0 w 877149"/>
                      <a:gd name="connsiteY7" fmla="*/ 873965 h 1101675"/>
                      <a:gd name="connsiteX8" fmla="*/ 0 w 877149"/>
                      <a:gd name="connsiteY8" fmla="*/ 132017 h 1101675"/>
                      <a:gd name="connsiteX0" fmla="*/ 74428 w 951577"/>
                      <a:gd name="connsiteY0" fmla="*/ 132017 h 1101675"/>
                      <a:gd name="connsiteX1" fmla="*/ 206445 w 951577"/>
                      <a:gd name="connsiteY1" fmla="*/ 0 h 1101675"/>
                      <a:gd name="connsiteX2" fmla="*/ 734499 w 951577"/>
                      <a:gd name="connsiteY2" fmla="*/ 0 h 1101675"/>
                      <a:gd name="connsiteX3" fmla="*/ 866516 w 951577"/>
                      <a:gd name="connsiteY3" fmla="*/ 132017 h 1101675"/>
                      <a:gd name="connsiteX4" fmla="*/ 951577 w 951577"/>
                      <a:gd name="connsiteY4" fmla="*/ 895229 h 1101675"/>
                      <a:gd name="connsiteX5" fmla="*/ 660071 w 951577"/>
                      <a:gd name="connsiteY5" fmla="*/ 1101675 h 1101675"/>
                      <a:gd name="connsiteX6" fmla="*/ 185180 w 951577"/>
                      <a:gd name="connsiteY6" fmla="*/ 1080410 h 1101675"/>
                      <a:gd name="connsiteX7" fmla="*/ 0 w 951577"/>
                      <a:gd name="connsiteY7" fmla="*/ 873964 h 1101675"/>
                      <a:gd name="connsiteX8" fmla="*/ 74428 w 951577"/>
                      <a:gd name="connsiteY8" fmla="*/ 132017 h 1101675"/>
                      <a:gd name="connsiteX0" fmla="*/ 74428 w 963649"/>
                      <a:gd name="connsiteY0" fmla="*/ 132017 h 1101675"/>
                      <a:gd name="connsiteX1" fmla="*/ 206445 w 963649"/>
                      <a:gd name="connsiteY1" fmla="*/ 0 h 1101675"/>
                      <a:gd name="connsiteX2" fmla="*/ 734499 w 963649"/>
                      <a:gd name="connsiteY2" fmla="*/ 0 h 1101675"/>
                      <a:gd name="connsiteX3" fmla="*/ 866516 w 963649"/>
                      <a:gd name="connsiteY3" fmla="*/ 132017 h 1101675"/>
                      <a:gd name="connsiteX4" fmla="*/ 963649 w 963649"/>
                      <a:gd name="connsiteY4" fmla="*/ 552813 h 1101675"/>
                      <a:gd name="connsiteX5" fmla="*/ 951577 w 963649"/>
                      <a:gd name="connsiteY5" fmla="*/ 895229 h 1101675"/>
                      <a:gd name="connsiteX6" fmla="*/ 660071 w 963649"/>
                      <a:gd name="connsiteY6" fmla="*/ 1101675 h 1101675"/>
                      <a:gd name="connsiteX7" fmla="*/ 185180 w 963649"/>
                      <a:gd name="connsiteY7" fmla="*/ 1080410 h 1101675"/>
                      <a:gd name="connsiteX8" fmla="*/ 0 w 963649"/>
                      <a:gd name="connsiteY8" fmla="*/ 873964 h 1101675"/>
                      <a:gd name="connsiteX9" fmla="*/ 74428 w 963649"/>
                      <a:gd name="connsiteY9" fmla="*/ 132017 h 1101675"/>
                      <a:gd name="connsiteX0" fmla="*/ 90646 w 979867"/>
                      <a:gd name="connsiteY0" fmla="*/ 132017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82734 w 979867"/>
                      <a:gd name="connsiteY3" fmla="*/ 132017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90646 w 979867"/>
                      <a:gd name="connsiteY10" fmla="*/ 132017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82734 w 979867"/>
                      <a:gd name="connsiteY3" fmla="*/ 132017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165074 w 979867"/>
                      <a:gd name="connsiteY10" fmla="*/ 323403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29571 w 979867"/>
                      <a:gd name="connsiteY3" fmla="*/ 355301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165074 w 979867"/>
                      <a:gd name="connsiteY10" fmla="*/ 323403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73543 w 979867"/>
                      <a:gd name="connsiteY3" fmla="*/ 127512 h 1101675"/>
                      <a:gd name="connsiteX4" fmla="*/ 829571 w 979867"/>
                      <a:gd name="connsiteY4" fmla="*/ 355301 h 1101675"/>
                      <a:gd name="connsiteX5" fmla="*/ 979867 w 979867"/>
                      <a:gd name="connsiteY5" fmla="*/ 552813 h 1101675"/>
                      <a:gd name="connsiteX6" fmla="*/ 967795 w 979867"/>
                      <a:gd name="connsiteY6" fmla="*/ 895229 h 1101675"/>
                      <a:gd name="connsiteX7" fmla="*/ 676289 w 979867"/>
                      <a:gd name="connsiteY7" fmla="*/ 1101675 h 1101675"/>
                      <a:gd name="connsiteX8" fmla="*/ 201398 w 979867"/>
                      <a:gd name="connsiteY8" fmla="*/ 1080410 h 1101675"/>
                      <a:gd name="connsiteX9" fmla="*/ 16218 w 979867"/>
                      <a:gd name="connsiteY9" fmla="*/ 873964 h 1101675"/>
                      <a:gd name="connsiteX10" fmla="*/ 1670 w 979867"/>
                      <a:gd name="connsiteY10" fmla="*/ 574078 h 1101675"/>
                      <a:gd name="connsiteX11" fmla="*/ 165074 w 979867"/>
                      <a:gd name="connsiteY11" fmla="*/ 323403 h 1101675"/>
                      <a:gd name="connsiteX0" fmla="*/ 165074 w 979867"/>
                      <a:gd name="connsiteY0" fmla="*/ 323403 h 1101675"/>
                      <a:gd name="connsiteX1" fmla="*/ 118631 w 979867"/>
                      <a:gd name="connsiteY1" fmla="*/ 127512 h 1101675"/>
                      <a:gd name="connsiteX2" fmla="*/ 222663 w 979867"/>
                      <a:gd name="connsiteY2" fmla="*/ 0 h 1101675"/>
                      <a:gd name="connsiteX3" fmla="*/ 750717 w 979867"/>
                      <a:gd name="connsiteY3" fmla="*/ 0 h 1101675"/>
                      <a:gd name="connsiteX4" fmla="*/ 873543 w 979867"/>
                      <a:gd name="connsiteY4" fmla="*/ 127512 h 1101675"/>
                      <a:gd name="connsiteX5" fmla="*/ 829571 w 979867"/>
                      <a:gd name="connsiteY5" fmla="*/ 355301 h 1101675"/>
                      <a:gd name="connsiteX6" fmla="*/ 979867 w 979867"/>
                      <a:gd name="connsiteY6" fmla="*/ 552813 h 1101675"/>
                      <a:gd name="connsiteX7" fmla="*/ 967795 w 979867"/>
                      <a:gd name="connsiteY7" fmla="*/ 895229 h 1101675"/>
                      <a:gd name="connsiteX8" fmla="*/ 676289 w 979867"/>
                      <a:gd name="connsiteY8" fmla="*/ 1101675 h 1101675"/>
                      <a:gd name="connsiteX9" fmla="*/ 201398 w 979867"/>
                      <a:gd name="connsiteY9" fmla="*/ 1080410 h 1101675"/>
                      <a:gd name="connsiteX10" fmla="*/ 16218 w 979867"/>
                      <a:gd name="connsiteY10" fmla="*/ 873964 h 1101675"/>
                      <a:gd name="connsiteX11" fmla="*/ 1670 w 979867"/>
                      <a:gd name="connsiteY11" fmla="*/ 574078 h 1101675"/>
                      <a:gd name="connsiteX12" fmla="*/ 165074 w 979867"/>
                      <a:gd name="connsiteY12" fmla="*/ 323403 h 1101675"/>
                      <a:gd name="connsiteX0" fmla="*/ 165074 w 979867"/>
                      <a:gd name="connsiteY0" fmla="*/ 323403 h 1169731"/>
                      <a:gd name="connsiteX1" fmla="*/ 118631 w 979867"/>
                      <a:gd name="connsiteY1" fmla="*/ 127512 h 1169731"/>
                      <a:gd name="connsiteX2" fmla="*/ 222663 w 979867"/>
                      <a:gd name="connsiteY2" fmla="*/ 0 h 1169731"/>
                      <a:gd name="connsiteX3" fmla="*/ 750717 w 979867"/>
                      <a:gd name="connsiteY3" fmla="*/ 0 h 1169731"/>
                      <a:gd name="connsiteX4" fmla="*/ 873543 w 979867"/>
                      <a:gd name="connsiteY4" fmla="*/ 127512 h 1169731"/>
                      <a:gd name="connsiteX5" fmla="*/ 829571 w 979867"/>
                      <a:gd name="connsiteY5" fmla="*/ 355301 h 1169731"/>
                      <a:gd name="connsiteX6" fmla="*/ 979867 w 979867"/>
                      <a:gd name="connsiteY6" fmla="*/ 552813 h 1169731"/>
                      <a:gd name="connsiteX7" fmla="*/ 967795 w 979867"/>
                      <a:gd name="connsiteY7" fmla="*/ 895229 h 1169731"/>
                      <a:gd name="connsiteX8" fmla="*/ 676289 w 979867"/>
                      <a:gd name="connsiteY8" fmla="*/ 1101675 h 1169731"/>
                      <a:gd name="connsiteX9" fmla="*/ 480138 w 979867"/>
                      <a:gd name="connsiteY9" fmla="*/ 1169501 h 1169731"/>
                      <a:gd name="connsiteX10" fmla="*/ 201398 w 979867"/>
                      <a:gd name="connsiteY10" fmla="*/ 1080410 h 1169731"/>
                      <a:gd name="connsiteX11" fmla="*/ 16218 w 979867"/>
                      <a:gd name="connsiteY11" fmla="*/ 873964 h 1169731"/>
                      <a:gd name="connsiteX12" fmla="*/ 1670 w 979867"/>
                      <a:gd name="connsiteY12" fmla="*/ 574078 h 1169731"/>
                      <a:gd name="connsiteX13" fmla="*/ 165074 w 979867"/>
                      <a:gd name="connsiteY13" fmla="*/ 323403 h 1169731"/>
                      <a:gd name="connsiteX0" fmla="*/ 165074 w 967795"/>
                      <a:gd name="connsiteY0" fmla="*/ 323403 h 1169731"/>
                      <a:gd name="connsiteX1" fmla="*/ 118631 w 967795"/>
                      <a:gd name="connsiteY1" fmla="*/ 127512 h 1169731"/>
                      <a:gd name="connsiteX2" fmla="*/ 222663 w 967795"/>
                      <a:gd name="connsiteY2" fmla="*/ 0 h 1169731"/>
                      <a:gd name="connsiteX3" fmla="*/ 750717 w 967795"/>
                      <a:gd name="connsiteY3" fmla="*/ 0 h 1169731"/>
                      <a:gd name="connsiteX4" fmla="*/ 873543 w 967795"/>
                      <a:gd name="connsiteY4" fmla="*/ 127512 h 1169731"/>
                      <a:gd name="connsiteX5" fmla="*/ 829571 w 967795"/>
                      <a:gd name="connsiteY5" fmla="*/ 355301 h 1169731"/>
                      <a:gd name="connsiteX6" fmla="*/ 937337 w 967795"/>
                      <a:gd name="connsiteY6" fmla="*/ 600474 h 1169731"/>
                      <a:gd name="connsiteX7" fmla="*/ 967795 w 967795"/>
                      <a:gd name="connsiteY7" fmla="*/ 895229 h 1169731"/>
                      <a:gd name="connsiteX8" fmla="*/ 676289 w 967795"/>
                      <a:gd name="connsiteY8" fmla="*/ 1101675 h 1169731"/>
                      <a:gd name="connsiteX9" fmla="*/ 480138 w 967795"/>
                      <a:gd name="connsiteY9" fmla="*/ 1169501 h 1169731"/>
                      <a:gd name="connsiteX10" fmla="*/ 201398 w 967795"/>
                      <a:gd name="connsiteY10" fmla="*/ 1080410 h 1169731"/>
                      <a:gd name="connsiteX11" fmla="*/ 16218 w 967795"/>
                      <a:gd name="connsiteY11" fmla="*/ 873964 h 1169731"/>
                      <a:gd name="connsiteX12" fmla="*/ 1670 w 967795"/>
                      <a:gd name="connsiteY12" fmla="*/ 574078 h 1169731"/>
                      <a:gd name="connsiteX13" fmla="*/ 165074 w 967795"/>
                      <a:gd name="connsiteY13" fmla="*/ 323403 h 1169731"/>
                      <a:gd name="connsiteX0" fmla="*/ 165074 w 968134"/>
                      <a:gd name="connsiteY0" fmla="*/ 323403 h 1169731"/>
                      <a:gd name="connsiteX1" fmla="*/ 118631 w 968134"/>
                      <a:gd name="connsiteY1" fmla="*/ 127512 h 1169731"/>
                      <a:gd name="connsiteX2" fmla="*/ 222663 w 968134"/>
                      <a:gd name="connsiteY2" fmla="*/ 0 h 1169731"/>
                      <a:gd name="connsiteX3" fmla="*/ 750717 w 968134"/>
                      <a:gd name="connsiteY3" fmla="*/ 0 h 1169731"/>
                      <a:gd name="connsiteX4" fmla="*/ 873543 w 968134"/>
                      <a:gd name="connsiteY4" fmla="*/ 127512 h 1169731"/>
                      <a:gd name="connsiteX5" fmla="*/ 829571 w 968134"/>
                      <a:gd name="connsiteY5" fmla="*/ 355301 h 1169731"/>
                      <a:gd name="connsiteX6" fmla="*/ 937337 w 968134"/>
                      <a:gd name="connsiteY6" fmla="*/ 600474 h 1169731"/>
                      <a:gd name="connsiteX7" fmla="*/ 967795 w 968134"/>
                      <a:gd name="connsiteY7" fmla="*/ 895229 h 1169731"/>
                      <a:gd name="connsiteX8" fmla="*/ 676289 w 968134"/>
                      <a:gd name="connsiteY8" fmla="*/ 1101675 h 1169731"/>
                      <a:gd name="connsiteX9" fmla="*/ 480138 w 968134"/>
                      <a:gd name="connsiteY9" fmla="*/ 1169501 h 1169731"/>
                      <a:gd name="connsiteX10" fmla="*/ 201398 w 968134"/>
                      <a:gd name="connsiteY10" fmla="*/ 1080410 h 1169731"/>
                      <a:gd name="connsiteX11" fmla="*/ 16218 w 968134"/>
                      <a:gd name="connsiteY11" fmla="*/ 873964 h 1169731"/>
                      <a:gd name="connsiteX12" fmla="*/ 1670 w 968134"/>
                      <a:gd name="connsiteY12" fmla="*/ 574078 h 1169731"/>
                      <a:gd name="connsiteX13" fmla="*/ 165074 w 968134"/>
                      <a:gd name="connsiteY13" fmla="*/ 323403 h 1169731"/>
                      <a:gd name="connsiteX0" fmla="*/ 165074 w 982608"/>
                      <a:gd name="connsiteY0" fmla="*/ 323403 h 1169731"/>
                      <a:gd name="connsiteX1" fmla="*/ 118631 w 982608"/>
                      <a:gd name="connsiteY1" fmla="*/ 127512 h 1169731"/>
                      <a:gd name="connsiteX2" fmla="*/ 222663 w 982608"/>
                      <a:gd name="connsiteY2" fmla="*/ 0 h 1169731"/>
                      <a:gd name="connsiteX3" fmla="*/ 750717 w 982608"/>
                      <a:gd name="connsiteY3" fmla="*/ 0 h 1169731"/>
                      <a:gd name="connsiteX4" fmla="*/ 873543 w 982608"/>
                      <a:gd name="connsiteY4" fmla="*/ 127512 h 1169731"/>
                      <a:gd name="connsiteX5" fmla="*/ 829571 w 982608"/>
                      <a:gd name="connsiteY5" fmla="*/ 355301 h 1169731"/>
                      <a:gd name="connsiteX6" fmla="*/ 937337 w 982608"/>
                      <a:gd name="connsiteY6" fmla="*/ 600474 h 1169731"/>
                      <a:gd name="connsiteX7" fmla="*/ 967795 w 982608"/>
                      <a:gd name="connsiteY7" fmla="*/ 895229 h 1169731"/>
                      <a:gd name="connsiteX8" fmla="*/ 676289 w 982608"/>
                      <a:gd name="connsiteY8" fmla="*/ 1101675 h 1169731"/>
                      <a:gd name="connsiteX9" fmla="*/ 480138 w 982608"/>
                      <a:gd name="connsiteY9" fmla="*/ 1169501 h 1169731"/>
                      <a:gd name="connsiteX10" fmla="*/ 201398 w 982608"/>
                      <a:gd name="connsiteY10" fmla="*/ 1080410 h 1169731"/>
                      <a:gd name="connsiteX11" fmla="*/ 16218 w 982608"/>
                      <a:gd name="connsiteY11" fmla="*/ 873964 h 1169731"/>
                      <a:gd name="connsiteX12" fmla="*/ 1670 w 982608"/>
                      <a:gd name="connsiteY12" fmla="*/ 574078 h 1169731"/>
                      <a:gd name="connsiteX13" fmla="*/ 165074 w 982608"/>
                      <a:gd name="connsiteY13" fmla="*/ 323403 h 1169731"/>
                      <a:gd name="connsiteX0" fmla="*/ 182831 w 1000365"/>
                      <a:gd name="connsiteY0" fmla="*/ 323403 h 1169731"/>
                      <a:gd name="connsiteX1" fmla="*/ 136388 w 1000365"/>
                      <a:gd name="connsiteY1" fmla="*/ 127512 h 1169731"/>
                      <a:gd name="connsiteX2" fmla="*/ 240420 w 1000365"/>
                      <a:gd name="connsiteY2" fmla="*/ 0 h 1169731"/>
                      <a:gd name="connsiteX3" fmla="*/ 768474 w 1000365"/>
                      <a:gd name="connsiteY3" fmla="*/ 0 h 1169731"/>
                      <a:gd name="connsiteX4" fmla="*/ 891300 w 1000365"/>
                      <a:gd name="connsiteY4" fmla="*/ 127512 h 1169731"/>
                      <a:gd name="connsiteX5" fmla="*/ 847328 w 1000365"/>
                      <a:gd name="connsiteY5" fmla="*/ 355301 h 1169731"/>
                      <a:gd name="connsiteX6" fmla="*/ 955094 w 1000365"/>
                      <a:gd name="connsiteY6" fmla="*/ 600474 h 1169731"/>
                      <a:gd name="connsiteX7" fmla="*/ 985552 w 1000365"/>
                      <a:gd name="connsiteY7" fmla="*/ 895229 h 1169731"/>
                      <a:gd name="connsiteX8" fmla="*/ 694046 w 1000365"/>
                      <a:gd name="connsiteY8" fmla="*/ 1101675 h 1169731"/>
                      <a:gd name="connsiteX9" fmla="*/ 497895 w 1000365"/>
                      <a:gd name="connsiteY9" fmla="*/ 1169501 h 1169731"/>
                      <a:gd name="connsiteX10" fmla="*/ 219155 w 1000365"/>
                      <a:gd name="connsiteY10" fmla="*/ 1080410 h 1169731"/>
                      <a:gd name="connsiteX11" fmla="*/ 33975 w 1000365"/>
                      <a:gd name="connsiteY11" fmla="*/ 873964 h 1169731"/>
                      <a:gd name="connsiteX12" fmla="*/ 19427 w 1000365"/>
                      <a:gd name="connsiteY12" fmla="*/ 574078 h 1169731"/>
                      <a:gd name="connsiteX13" fmla="*/ 182831 w 1000365"/>
                      <a:gd name="connsiteY13" fmla="*/ 323403 h 1169731"/>
                      <a:gd name="connsiteX0" fmla="*/ 169663 w 987197"/>
                      <a:gd name="connsiteY0" fmla="*/ 323403 h 1169731"/>
                      <a:gd name="connsiteX1" fmla="*/ 123220 w 987197"/>
                      <a:gd name="connsiteY1" fmla="*/ 127512 h 1169731"/>
                      <a:gd name="connsiteX2" fmla="*/ 227252 w 987197"/>
                      <a:gd name="connsiteY2" fmla="*/ 0 h 1169731"/>
                      <a:gd name="connsiteX3" fmla="*/ 755306 w 987197"/>
                      <a:gd name="connsiteY3" fmla="*/ 0 h 1169731"/>
                      <a:gd name="connsiteX4" fmla="*/ 878132 w 987197"/>
                      <a:gd name="connsiteY4" fmla="*/ 127512 h 1169731"/>
                      <a:gd name="connsiteX5" fmla="*/ 834160 w 987197"/>
                      <a:gd name="connsiteY5" fmla="*/ 355301 h 1169731"/>
                      <a:gd name="connsiteX6" fmla="*/ 941926 w 987197"/>
                      <a:gd name="connsiteY6" fmla="*/ 600474 h 1169731"/>
                      <a:gd name="connsiteX7" fmla="*/ 972384 w 987197"/>
                      <a:gd name="connsiteY7" fmla="*/ 895229 h 1169731"/>
                      <a:gd name="connsiteX8" fmla="*/ 680878 w 987197"/>
                      <a:gd name="connsiteY8" fmla="*/ 1101675 h 1169731"/>
                      <a:gd name="connsiteX9" fmla="*/ 484727 w 987197"/>
                      <a:gd name="connsiteY9" fmla="*/ 1169501 h 1169731"/>
                      <a:gd name="connsiteX10" fmla="*/ 205987 w 987197"/>
                      <a:gd name="connsiteY10" fmla="*/ 1080410 h 1169731"/>
                      <a:gd name="connsiteX11" fmla="*/ 20807 w 987197"/>
                      <a:gd name="connsiteY11" fmla="*/ 873964 h 1169731"/>
                      <a:gd name="connsiteX12" fmla="*/ 6259 w 987197"/>
                      <a:gd name="connsiteY12" fmla="*/ 574078 h 1169731"/>
                      <a:gd name="connsiteX13" fmla="*/ 169663 w 987197"/>
                      <a:gd name="connsiteY13" fmla="*/ 323403 h 116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87197" h="1169731">
                        <a:moveTo>
                          <a:pt x="169663" y="323403"/>
                        </a:moveTo>
                        <a:cubicBezTo>
                          <a:pt x="199789" y="248975"/>
                          <a:pt x="113622" y="181412"/>
                          <a:pt x="123220" y="127512"/>
                        </a:cubicBezTo>
                        <a:cubicBezTo>
                          <a:pt x="132818" y="73612"/>
                          <a:pt x="132537" y="21252"/>
                          <a:pt x="227252" y="0"/>
                        </a:cubicBezTo>
                        <a:lnTo>
                          <a:pt x="755306" y="0"/>
                        </a:lnTo>
                        <a:cubicBezTo>
                          <a:pt x="854925" y="28340"/>
                          <a:pt x="864990" y="68295"/>
                          <a:pt x="878132" y="127512"/>
                        </a:cubicBezTo>
                        <a:cubicBezTo>
                          <a:pt x="891274" y="186729"/>
                          <a:pt x="807579" y="291506"/>
                          <a:pt x="834160" y="355301"/>
                        </a:cubicBezTo>
                        <a:cubicBezTo>
                          <a:pt x="848817" y="502655"/>
                          <a:pt x="927269" y="453120"/>
                          <a:pt x="941926" y="600474"/>
                        </a:cubicBezTo>
                        <a:cubicBezTo>
                          <a:pt x="952079" y="698726"/>
                          <a:pt x="1015394" y="758849"/>
                          <a:pt x="972384" y="895229"/>
                        </a:cubicBezTo>
                        <a:cubicBezTo>
                          <a:pt x="929374" y="1031609"/>
                          <a:pt x="762154" y="1055963"/>
                          <a:pt x="680878" y="1101675"/>
                        </a:cubicBezTo>
                        <a:cubicBezTo>
                          <a:pt x="597830" y="1134982"/>
                          <a:pt x="563875" y="1173045"/>
                          <a:pt x="484727" y="1169501"/>
                        </a:cubicBezTo>
                        <a:cubicBezTo>
                          <a:pt x="405579" y="1165957"/>
                          <a:pt x="281535" y="1117262"/>
                          <a:pt x="205987" y="1080410"/>
                        </a:cubicBezTo>
                        <a:cubicBezTo>
                          <a:pt x="133076" y="1080410"/>
                          <a:pt x="20807" y="946875"/>
                          <a:pt x="20807" y="873964"/>
                        </a:cubicBezTo>
                        <a:cubicBezTo>
                          <a:pt x="30134" y="774002"/>
                          <a:pt x="-16311" y="724362"/>
                          <a:pt x="6259" y="574078"/>
                        </a:cubicBezTo>
                        <a:cubicBezTo>
                          <a:pt x="28829" y="423794"/>
                          <a:pt x="115195" y="406961"/>
                          <a:pt x="169663" y="32340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</p:grpSp>
          </p:grp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982E000D-0F44-4DCF-B04A-CA67509F6899}"/>
                  </a:ext>
                </a:extLst>
              </p:cNvPr>
              <p:cNvSpPr/>
              <p:nvPr/>
            </p:nvSpPr>
            <p:spPr>
              <a:xfrm>
                <a:off x="7778950" y="1460557"/>
                <a:ext cx="354861" cy="36080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00C0BA2E-3086-461A-847D-AF669F5317A8}"/>
                  </a:ext>
                </a:extLst>
              </p:cNvPr>
              <p:cNvSpPr/>
              <p:nvPr/>
            </p:nvSpPr>
            <p:spPr>
              <a:xfrm>
                <a:off x="7427334" y="1465763"/>
                <a:ext cx="354861" cy="36080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DCC600EF-DDD6-4603-A3F0-7FF1F8EDD264}"/>
                  </a:ext>
                </a:extLst>
              </p:cNvPr>
              <p:cNvSpPr/>
              <p:nvPr/>
            </p:nvSpPr>
            <p:spPr>
              <a:xfrm rot="15812418">
                <a:off x="7452092" y="1797552"/>
                <a:ext cx="664917" cy="71053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grpSp>
            <p:nvGrpSpPr>
              <p:cNvPr id="27" name="Skupina 40">
                <a:extLst>
                  <a:ext uri="{FF2B5EF4-FFF2-40B4-BE49-F238E27FC236}">
                    <a16:creationId xmlns:a16="http://schemas.microsoft.com/office/drawing/2014/main" id="{6ED30B1F-108C-4B4A-9A57-7609E5C09B4B}"/>
                  </a:ext>
                </a:extLst>
              </p:cNvPr>
              <p:cNvGrpSpPr/>
              <p:nvPr/>
            </p:nvGrpSpPr>
            <p:grpSpPr>
              <a:xfrm>
                <a:off x="7445218" y="1858023"/>
                <a:ext cx="619761" cy="630931"/>
                <a:chOff x="7445218" y="1858023"/>
                <a:chExt cx="619761" cy="630931"/>
              </a:xfrm>
            </p:grpSpPr>
            <p:grpSp>
              <p:nvGrpSpPr>
                <p:cNvPr id="28" name="Skupina 37">
                  <a:extLst>
                    <a:ext uri="{FF2B5EF4-FFF2-40B4-BE49-F238E27FC236}">
                      <a16:creationId xmlns:a16="http://schemas.microsoft.com/office/drawing/2014/main" id="{11481325-16C0-4769-BB48-5989031D64C1}"/>
                    </a:ext>
                  </a:extLst>
                </p:cNvPr>
                <p:cNvGrpSpPr/>
                <p:nvPr/>
              </p:nvGrpSpPr>
              <p:grpSpPr>
                <a:xfrm>
                  <a:off x="7508688" y="1883773"/>
                  <a:ext cx="556291" cy="605181"/>
                  <a:chOff x="5377218" y="1250900"/>
                  <a:chExt cx="1059667" cy="1322577"/>
                </a:xfrm>
              </p:grpSpPr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292E1EAA-A526-4697-994A-4B2EF2C15BBD}"/>
                      </a:ext>
                    </a:extLst>
                  </p:cNvPr>
                  <p:cNvSpPr/>
                  <p:nvPr/>
                </p:nvSpPr>
                <p:spPr>
                  <a:xfrm rot="3520598" flipH="1">
                    <a:off x="5584683" y="2156416"/>
                    <a:ext cx="358994" cy="10885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31" name="Obdélník 30">
                    <a:extLst>
                      <a:ext uri="{FF2B5EF4-FFF2-40B4-BE49-F238E27FC236}">
                        <a16:creationId xmlns:a16="http://schemas.microsoft.com/office/drawing/2014/main" id="{FFE7DF12-5087-4236-8D80-9EE24567A66A}"/>
                      </a:ext>
                    </a:extLst>
                  </p:cNvPr>
                  <p:cNvSpPr/>
                  <p:nvPr/>
                </p:nvSpPr>
                <p:spPr>
                  <a:xfrm rot="17880573" flipH="1">
                    <a:off x="5461304" y="2134187"/>
                    <a:ext cx="358993" cy="10885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32" name="Obdélník 31">
                    <a:extLst>
                      <a:ext uri="{FF2B5EF4-FFF2-40B4-BE49-F238E27FC236}">
                        <a16:creationId xmlns:a16="http://schemas.microsoft.com/office/drawing/2014/main" id="{8DE32C5D-27D3-4263-9AFE-A7BBA7595C01}"/>
                      </a:ext>
                    </a:extLst>
                  </p:cNvPr>
                  <p:cNvSpPr/>
                  <p:nvPr/>
                </p:nvSpPr>
                <p:spPr>
                  <a:xfrm rot="2316201" flipH="1">
                    <a:off x="5818754" y="1930299"/>
                    <a:ext cx="358994" cy="10885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33" name="Vývojový diagram: uložená data 35">
                    <a:extLst>
                      <a:ext uri="{FF2B5EF4-FFF2-40B4-BE49-F238E27FC236}">
                        <a16:creationId xmlns:a16="http://schemas.microsoft.com/office/drawing/2014/main" id="{F896F71A-1A60-44BA-88EB-37B2927750CF}"/>
                      </a:ext>
                    </a:extLst>
                  </p:cNvPr>
                  <p:cNvSpPr/>
                  <p:nvPr/>
                </p:nvSpPr>
                <p:spPr>
                  <a:xfrm rot="13041026">
                    <a:off x="5850028" y="1757925"/>
                    <a:ext cx="441122" cy="815552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715 w 10048"/>
                      <a:gd name="connsiteY0" fmla="*/ 0 h 10000"/>
                      <a:gd name="connsiteX1" fmla="*/ 10048 w 10048"/>
                      <a:gd name="connsiteY1" fmla="*/ 0 h 10000"/>
                      <a:gd name="connsiteX2" fmla="*/ 8381 w 10048"/>
                      <a:gd name="connsiteY2" fmla="*/ 5000 h 10000"/>
                      <a:gd name="connsiteX3" fmla="*/ 10048 w 10048"/>
                      <a:gd name="connsiteY3" fmla="*/ 10000 h 10000"/>
                      <a:gd name="connsiteX4" fmla="*/ 3436 w 10048"/>
                      <a:gd name="connsiteY4" fmla="*/ 8832 h 10000"/>
                      <a:gd name="connsiteX5" fmla="*/ 48 w 10048"/>
                      <a:gd name="connsiteY5" fmla="*/ 5000 h 10000"/>
                      <a:gd name="connsiteX6" fmla="*/ 1715 w 10048"/>
                      <a:gd name="connsiteY6" fmla="*/ 0 h 10000"/>
                      <a:gd name="connsiteX0" fmla="*/ 2006 w 10339"/>
                      <a:gd name="connsiteY0" fmla="*/ 0 h 10000"/>
                      <a:gd name="connsiteX1" fmla="*/ 10339 w 10339"/>
                      <a:gd name="connsiteY1" fmla="*/ 0 h 10000"/>
                      <a:gd name="connsiteX2" fmla="*/ 8672 w 10339"/>
                      <a:gd name="connsiteY2" fmla="*/ 5000 h 10000"/>
                      <a:gd name="connsiteX3" fmla="*/ 10339 w 10339"/>
                      <a:gd name="connsiteY3" fmla="*/ 10000 h 10000"/>
                      <a:gd name="connsiteX4" fmla="*/ 3727 w 10339"/>
                      <a:gd name="connsiteY4" fmla="*/ 8832 h 10000"/>
                      <a:gd name="connsiteX5" fmla="*/ 339 w 10339"/>
                      <a:gd name="connsiteY5" fmla="*/ 5000 h 10000"/>
                      <a:gd name="connsiteX6" fmla="*/ 2006 w 10339"/>
                      <a:gd name="connsiteY6" fmla="*/ 0 h 10000"/>
                      <a:gd name="connsiteX0" fmla="*/ 1877 w 10210"/>
                      <a:gd name="connsiteY0" fmla="*/ 874 h 10874"/>
                      <a:gd name="connsiteX1" fmla="*/ 10210 w 10210"/>
                      <a:gd name="connsiteY1" fmla="*/ 874 h 10874"/>
                      <a:gd name="connsiteX2" fmla="*/ 8543 w 10210"/>
                      <a:gd name="connsiteY2" fmla="*/ 5874 h 10874"/>
                      <a:gd name="connsiteX3" fmla="*/ 10210 w 10210"/>
                      <a:gd name="connsiteY3" fmla="*/ 10874 h 10874"/>
                      <a:gd name="connsiteX4" fmla="*/ 3598 w 10210"/>
                      <a:gd name="connsiteY4" fmla="*/ 9706 h 10874"/>
                      <a:gd name="connsiteX5" fmla="*/ 210 w 10210"/>
                      <a:gd name="connsiteY5" fmla="*/ 5874 h 10874"/>
                      <a:gd name="connsiteX6" fmla="*/ 1877 w 10210"/>
                      <a:gd name="connsiteY6" fmla="*/ 874 h 10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10" h="10874">
                        <a:moveTo>
                          <a:pt x="1877" y="874"/>
                        </a:moveTo>
                        <a:cubicBezTo>
                          <a:pt x="4186" y="-1094"/>
                          <a:pt x="7432" y="874"/>
                          <a:pt x="10210" y="874"/>
                        </a:cubicBezTo>
                        <a:cubicBezTo>
                          <a:pt x="9289" y="874"/>
                          <a:pt x="8543" y="3113"/>
                          <a:pt x="8543" y="5874"/>
                        </a:cubicBezTo>
                        <a:cubicBezTo>
                          <a:pt x="8543" y="8635"/>
                          <a:pt x="9289" y="10874"/>
                          <a:pt x="10210" y="10874"/>
                        </a:cubicBezTo>
                        <a:lnTo>
                          <a:pt x="3598" y="9706"/>
                        </a:lnTo>
                        <a:cubicBezTo>
                          <a:pt x="2677" y="9706"/>
                          <a:pt x="497" y="7346"/>
                          <a:pt x="210" y="5874"/>
                        </a:cubicBezTo>
                        <a:cubicBezTo>
                          <a:pt x="-77" y="4402"/>
                          <a:pt x="-432" y="2842"/>
                          <a:pt x="1877" y="87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34" name="Ovál 33">
                    <a:extLst>
                      <a:ext uri="{FF2B5EF4-FFF2-40B4-BE49-F238E27FC236}">
                        <a16:creationId xmlns:a16="http://schemas.microsoft.com/office/drawing/2014/main" id="{5BF0BD56-7130-41E6-AE4B-D8EDB37DDE43}"/>
                      </a:ext>
                    </a:extLst>
                  </p:cNvPr>
                  <p:cNvSpPr/>
                  <p:nvPr/>
                </p:nvSpPr>
                <p:spPr>
                  <a:xfrm>
                    <a:off x="5908086" y="1250900"/>
                    <a:ext cx="528799" cy="694334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  <p:sp>
                <p:nvSpPr>
                  <p:cNvPr id="35" name="Volný tvar 36">
                    <a:extLst>
                      <a:ext uri="{FF2B5EF4-FFF2-40B4-BE49-F238E27FC236}">
                        <a16:creationId xmlns:a16="http://schemas.microsoft.com/office/drawing/2014/main" id="{580227AC-E3B9-431F-8589-921B44576F94}"/>
                      </a:ext>
                    </a:extLst>
                  </p:cNvPr>
                  <p:cNvSpPr/>
                  <p:nvPr/>
                </p:nvSpPr>
                <p:spPr>
                  <a:xfrm>
                    <a:off x="5377218" y="1644556"/>
                    <a:ext cx="586853" cy="498143"/>
                  </a:xfrm>
                  <a:custGeom>
                    <a:avLst/>
                    <a:gdLst>
                      <a:gd name="connsiteX0" fmla="*/ 586854 w 586854"/>
                      <a:gd name="connsiteY0" fmla="*/ 498144 h 498144"/>
                      <a:gd name="connsiteX1" fmla="*/ 470848 w 586854"/>
                      <a:gd name="connsiteY1" fmla="*/ 402609 h 498144"/>
                      <a:gd name="connsiteX2" fmla="*/ 388961 w 586854"/>
                      <a:gd name="connsiteY2" fmla="*/ 245660 h 498144"/>
                      <a:gd name="connsiteX3" fmla="*/ 259307 w 586854"/>
                      <a:gd name="connsiteY3" fmla="*/ 279779 h 498144"/>
                      <a:gd name="connsiteX4" fmla="*/ 266131 w 586854"/>
                      <a:gd name="connsiteY4" fmla="*/ 109182 h 498144"/>
                      <a:gd name="connsiteX5" fmla="*/ 238836 w 586854"/>
                      <a:gd name="connsiteY5" fmla="*/ 0 h 498144"/>
                      <a:gd name="connsiteX6" fmla="*/ 88710 w 586854"/>
                      <a:gd name="connsiteY6" fmla="*/ 109182 h 498144"/>
                      <a:gd name="connsiteX7" fmla="*/ 0 w 586854"/>
                      <a:gd name="connsiteY7" fmla="*/ 6824 h 498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6854" h="498144">
                        <a:moveTo>
                          <a:pt x="586854" y="498144"/>
                        </a:moveTo>
                        <a:cubicBezTo>
                          <a:pt x="545342" y="471417"/>
                          <a:pt x="503830" y="444690"/>
                          <a:pt x="470848" y="402609"/>
                        </a:cubicBezTo>
                        <a:cubicBezTo>
                          <a:pt x="437866" y="360528"/>
                          <a:pt x="424218" y="266132"/>
                          <a:pt x="388961" y="245660"/>
                        </a:cubicBezTo>
                        <a:cubicBezTo>
                          <a:pt x="353704" y="225188"/>
                          <a:pt x="279779" y="302525"/>
                          <a:pt x="259307" y="279779"/>
                        </a:cubicBezTo>
                        <a:cubicBezTo>
                          <a:pt x="238835" y="257033"/>
                          <a:pt x="269543" y="155812"/>
                          <a:pt x="266131" y="109182"/>
                        </a:cubicBezTo>
                        <a:cubicBezTo>
                          <a:pt x="262719" y="62552"/>
                          <a:pt x="268406" y="0"/>
                          <a:pt x="238836" y="0"/>
                        </a:cubicBezTo>
                        <a:cubicBezTo>
                          <a:pt x="209266" y="0"/>
                          <a:pt x="128516" y="108045"/>
                          <a:pt x="88710" y="109182"/>
                        </a:cubicBezTo>
                        <a:cubicBezTo>
                          <a:pt x="48904" y="110319"/>
                          <a:pt x="24452" y="58571"/>
                          <a:pt x="0" y="6824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29" name="Volný tvar 39">
                  <a:extLst>
                    <a:ext uri="{FF2B5EF4-FFF2-40B4-BE49-F238E27FC236}">
                      <a16:creationId xmlns:a16="http://schemas.microsoft.com/office/drawing/2014/main" id="{8E8FD8DB-851A-42F6-B5AA-09F544240B29}"/>
                    </a:ext>
                  </a:extLst>
                </p:cNvPr>
                <p:cNvSpPr/>
                <p:nvPr/>
              </p:nvSpPr>
              <p:spPr>
                <a:xfrm>
                  <a:off x="7445218" y="1858023"/>
                  <a:ext cx="218558" cy="353696"/>
                </a:xfrm>
                <a:custGeom>
                  <a:avLst/>
                  <a:gdLst>
                    <a:gd name="connsiteX0" fmla="*/ 170233 w 218558"/>
                    <a:gd name="connsiteY0" fmla="*/ 25368 h 353696"/>
                    <a:gd name="connsiteX1" fmla="*/ 47403 w 218558"/>
                    <a:gd name="connsiteY1" fmla="*/ 141374 h 353696"/>
                    <a:gd name="connsiteX2" fmla="*/ 6460 w 218558"/>
                    <a:gd name="connsiteY2" fmla="*/ 271028 h 353696"/>
                    <a:gd name="connsiteX3" fmla="*/ 6460 w 218558"/>
                    <a:gd name="connsiteY3" fmla="*/ 352914 h 353696"/>
                    <a:gd name="connsiteX4" fmla="*/ 67875 w 218558"/>
                    <a:gd name="connsiteY4" fmla="*/ 223261 h 353696"/>
                    <a:gd name="connsiteX5" fmla="*/ 136113 w 218558"/>
                    <a:gd name="connsiteY5" fmla="*/ 100431 h 353696"/>
                    <a:gd name="connsiteX6" fmla="*/ 218000 w 218558"/>
                    <a:gd name="connsiteY6" fmla="*/ 4896 h 353696"/>
                    <a:gd name="connsiteX7" fmla="*/ 170233 w 218558"/>
                    <a:gd name="connsiteY7" fmla="*/ 25368 h 353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558" h="353696">
                      <a:moveTo>
                        <a:pt x="170233" y="25368"/>
                      </a:moveTo>
                      <a:cubicBezTo>
                        <a:pt x="141800" y="48114"/>
                        <a:pt x="74698" y="100431"/>
                        <a:pt x="47403" y="141374"/>
                      </a:cubicBezTo>
                      <a:cubicBezTo>
                        <a:pt x="20108" y="182317"/>
                        <a:pt x="13284" y="235771"/>
                        <a:pt x="6460" y="271028"/>
                      </a:cubicBezTo>
                      <a:cubicBezTo>
                        <a:pt x="-364" y="306285"/>
                        <a:pt x="-3776" y="360875"/>
                        <a:pt x="6460" y="352914"/>
                      </a:cubicBezTo>
                      <a:cubicBezTo>
                        <a:pt x="16696" y="344953"/>
                        <a:pt x="46266" y="265341"/>
                        <a:pt x="67875" y="223261"/>
                      </a:cubicBezTo>
                      <a:cubicBezTo>
                        <a:pt x="89484" y="181181"/>
                        <a:pt x="111092" y="136825"/>
                        <a:pt x="136113" y="100431"/>
                      </a:cubicBezTo>
                      <a:cubicBezTo>
                        <a:pt x="161134" y="64037"/>
                        <a:pt x="213451" y="16269"/>
                        <a:pt x="218000" y="4896"/>
                      </a:cubicBezTo>
                      <a:cubicBezTo>
                        <a:pt x="222549" y="-6477"/>
                        <a:pt x="198666" y="2622"/>
                        <a:pt x="170233" y="2536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/>
                </a:p>
              </p:txBody>
            </p:sp>
          </p:grpSp>
        </p:grpSp>
        <p:sp>
          <p:nvSpPr>
            <p:cNvPr id="43" name="Obdélník 132">
              <a:extLst>
                <a:ext uri="{FF2B5EF4-FFF2-40B4-BE49-F238E27FC236}">
                  <a16:creationId xmlns:a16="http://schemas.microsoft.com/office/drawing/2014/main" id="{E1D3AF25-7E1E-48EE-BDAB-A987FFC1D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688" y="2039938"/>
              <a:ext cx="3333750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</a:rPr>
                <a:t>dle situace:</a:t>
              </a:r>
            </a:p>
          </p:txBody>
        </p:sp>
        <p:sp>
          <p:nvSpPr>
            <p:cNvPr id="44" name="TextovéPole 133">
              <a:extLst>
                <a:ext uri="{FF2B5EF4-FFF2-40B4-BE49-F238E27FC236}">
                  <a16:creationId xmlns:a16="http://schemas.microsoft.com/office/drawing/2014/main" id="{D7BBA76B-CE5F-429A-91ED-81FB04963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88" y="2905125"/>
              <a:ext cx="2541587" cy="7112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POTRATOVÝ MATERIÁL</a:t>
              </a:r>
            </a:p>
          </p:txBody>
        </p:sp>
        <p:sp>
          <p:nvSpPr>
            <p:cNvPr id="45" name="TextovéPole 134">
              <a:extLst>
                <a:ext uri="{FF2B5EF4-FFF2-40B4-BE49-F238E27FC236}">
                  <a16:creationId xmlns:a16="http://schemas.microsoft.com/office/drawing/2014/main" id="{BA38E88F-1360-44F2-99E7-93F49BEA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88" y="3943350"/>
              <a:ext cx="2541587" cy="406400"/>
            </a:xfrm>
            <a:prstGeom prst="rect">
              <a:avLst/>
            </a:pr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CHORIOVÉ KLKY</a:t>
              </a:r>
            </a:p>
          </p:txBody>
        </p:sp>
        <p:sp>
          <p:nvSpPr>
            <p:cNvPr id="46" name="TextovéPole 135">
              <a:extLst>
                <a:ext uri="{FF2B5EF4-FFF2-40B4-BE49-F238E27FC236}">
                  <a16:creationId xmlns:a16="http://schemas.microsoft.com/office/drawing/2014/main" id="{A2E58AEB-14C4-405A-BAC8-B5D32D42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88" y="4891088"/>
              <a:ext cx="2541587" cy="4079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PLODOVÁ VODA</a:t>
              </a:r>
            </a:p>
          </p:txBody>
        </p:sp>
        <p:sp>
          <p:nvSpPr>
            <p:cNvPr id="47" name="TextovéPole 136">
              <a:extLst>
                <a:ext uri="{FF2B5EF4-FFF2-40B4-BE49-F238E27FC236}">
                  <a16:creationId xmlns:a16="http://schemas.microsoft.com/office/drawing/2014/main" id="{63D4A38A-EA5C-4FA3-8F42-87E96ED93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688" y="5905500"/>
              <a:ext cx="2541587" cy="406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PUPEČNÍKOVÁ KREV</a:t>
              </a:r>
            </a:p>
          </p:txBody>
        </p:sp>
        <p:sp>
          <p:nvSpPr>
            <p:cNvPr id="48" name="Volný tvar 48">
              <a:extLst>
                <a:ext uri="{FF2B5EF4-FFF2-40B4-BE49-F238E27FC236}">
                  <a16:creationId xmlns:a16="http://schemas.microsoft.com/office/drawing/2014/main" id="{168131E8-AF5B-4091-832F-7C771FC843FA}"/>
                </a:ext>
              </a:extLst>
            </p:cNvPr>
            <p:cNvSpPr/>
            <p:nvPr/>
          </p:nvSpPr>
          <p:spPr>
            <a:xfrm>
              <a:off x="8064500" y="2425700"/>
              <a:ext cx="587375" cy="419100"/>
            </a:xfrm>
            <a:custGeom>
              <a:avLst/>
              <a:gdLst>
                <a:gd name="connsiteX0" fmla="*/ 533400 w 533400"/>
                <a:gd name="connsiteY0" fmla="*/ 0 h 381000"/>
                <a:gd name="connsiteX1" fmla="*/ 257175 w 533400"/>
                <a:gd name="connsiteY1" fmla="*/ 133350 h 381000"/>
                <a:gd name="connsiteX2" fmla="*/ 0 w 533400"/>
                <a:gd name="connsiteY2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381000">
                  <a:moveTo>
                    <a:pt x="533400" y="0"/>
                  </a:moveTo>
                  <a:cubicBezTo>
                    <a:pt x="439737" y="34925"/>
                    <a:pt x="346075" y="69850"/>
                    <a:pt x="257175" y="133350"/>
                  </a:cubicBezTo>
                  <a:cubicBezTo>
                    <a:pt x="168275" y="196850"/>
                    <a:pt x="84137" y="288925"/>
                    <a:pt x="0" y="381000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49" name="Volný tvar 49">
              <a:extLst>
                <a:ext uri="{FF2B5EF4-FFF2-40B4-BE49-F238E27FC236}">
                  <a16:creationId xmlns:a16="http://schemas.microsoft.com/office/drawing/2014/main" id="{BFE4D6A6-514A-4933-B1B4-DFEA5DE77A79}"/>
                </a:ext>
              </a:extLst>
            </p:cNvPr>
            <p:cNvSpPr/>
            <p:nvPr/>
          </p:nvSpPr>
          <p:spPr>
            <a:xfrm>
              <a:off x="8348663" y="2457450"/>
              <a:ext cx="1008062" cy="2644775"/>
            </a:xfrm>
            <a:custGeom>
              <a:avLst/>
              <a:gdLst>
                <a:gd name="connsiteX0" fmla="*/ 914400 w 914400"/>
                <a:gd name="connsiteY0" fmla="*/ 0 h 2400300"/>
                <a:gd name="connsiteX1" fmla="*/ 809625 w 914400"/>
                <a:gd name="connsiteY1" fmla="*/ 695325 h 2400300"/>
                <a:gd name="connsiteX2" fmla="*/ 514350 w 914400"/>
                <a:gd name="connsiteY2" fmla="*/ 1905000 h 2400300"/>
                <a:gd name="connsiteX3" fmla="*/ 0 w 914400"/>
                <a:gd name="connsiteY3" fmla="*/ 24003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2400300">
                  <a:moveTo>
                    <a:pt x="914400" y="0"/>
                  </a:moveTo>
                  <a:cubicBezTo>
                    <a:pt x="895350" y="188912"/>
                    <a:pt x="876300" y="377825"/>
                    <a:pt x="809625" y="695325"/>
                  </a:cubicBezTo>
                  <a:cubicBezTo>
                    <a:pt x="742950" y="1012825"/>
                    <a:pt x="649287" y="1620838"/>
                    <a:pt x="514350" y="1905000"/>
                  </a:cubicBezTo>
                  <a:cubicBezTo>
                    <a:pt x="379412" y="2189163"/>
                    <a:pt x="189706" y="2294731"/>
                    <a:pt x="0" y="240030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50" name="Volný tvar 50">
              <a:extLst>
                <a:ext uri="{FF2B5EF4-FFF2-40B4-BE49-F238E27FC236}">
                  <a16:creationId xmlns:a16="http://schemas.microsoft.com/office/drawing/2014/main" id="{BC567483-46A9-4927-9DE1-0A3283D24229}"/>
                </a:ext>
              </a:extLst>
            </p:cNvPr>
            <p:cNvSpPr/>
            <p:nvPr/>
          </p:nvSpPr>
          <p:spPr>
            <a:xfrm>
              <a:off x="8169275" y="2289175"/>
              <a:ext cx="566738" cy="1638300"/>
            </a:xfrm>
            <a:custGeom>
              <a:avLst/>
              <a:gdLst>
                <a:gd name="connsiteX0" fmla="*/ 514350 w 514350"/>
                <a:gd name="connsiteY0" fmla="*/ 0 h 1485900"/>
                <a:gd name="connsiteX1" fmla="*/ 323850 w 514350"/>
                <a:gd name="connsiteY1" fmla="*/ 714375 h 1485900"/>
                <a:gd name="connsiteX2" fmla="*/ 0 w 514350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350" h="1485900">
                  <a:moveTo>
                    <a:pt x="514350" y="0"/>
                  </a:moveTo>
                  <a:cubicBezTo>
                    <a:pt x="461962" y="233362"/>
                    <a:pt x="409575" y="466725"/>
                    <a:pt x="323850" y="714375"/>
                  </a:cubicBezTo>
                  <a:cubicBezTo>
                    <a:pt x="238125" y="962025"/>
                    <a:pt x="119062" y="1223962"/>
                    <a:pt x="0" y="1485900"/>
                  </a:cubicBez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51" name="Volný tvar 51">
              <a:extLst>
                <a:ext uri="{FF2B5EF4-FFF2-40B4-BE49-F238E27FC236}">
                  <a16:creationId xmlns:a16="http://schemas.microsoft.com/office/drawing/2014/main" id="{5B9E022A-4660-414F-980B-DD968E16AD4B}"/>
                </a:ext>
              </a:extLst>
            </p:cNvPr>
            <p:cNvSpPr/>
            <p:nvPr/>
          </p:nvSpPr>
          <p:spPr>
            <a:xfrm>
              <a:off x="8326438" y="2352675"/>
              <a:ext cx="557212" cy="3725863"/>
            </a:xfrm>
            <a:custGeom>
              <a:avLst/>
              <a:gdLst>
                <a:gd name="connsiteX0" fmla="*/ 504825 w 504825"/>
                <a:gd name="connsiteY0" fmla="*/ 0 h 3381375"/>
                <a:gd name="connsiteX1" fmla="*/ 352425 w 504825"/>
                <a:gd name="connsiteY1" fmla="*/ 342900 h 3381375"/>
                <a:gd name="connsiteX2" fmla="*/ 161925 w 504825"/>
                <a:gd name="connsiteY2" fmla="*/ 1219200 h 3381375"/>
                <a:gd name="connsiteX3" fmla="*/ 361950 w 504825"/>
                <a:gd name="connsiteY3" fmla="*/ 2790825 h 3381375"/>
                <a:gd name="connsiteX4" fmla="*/ 0 w 504825"/>
                <a:gd name="connsiteY4" fmla="*/ 3381375 h 338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3381375">
                  <a:moveTo>
                    <a:pt x="504825" y="0"/>
                  </a:moveTo>
                  <a:cubicBezTo>
                    <a:pt x="457200" y="69850"/>
                    <a:pt x="409575" y="139700"/>
                    <a:pt x="352425" y="342900"/>
                  </a:cubicBezTo>
                  <a:cubicBezTo>
                    <a:pt x="295275" y="546100"/>
                    <a:pt x="160338" y="811213"/>
                    <a:pt x="161925" y="1219200"/>
                  </a:cubicBezTo>
                  <a:cubicBezTo>
                    <a:pt x="163512" y="1627187"/>
                    <a:pt x="388937" y="2430463"/>
                    <a:pt x="361950" y="2790825"/>
                  </a:cubicBezTo>
                  <a:cubicBezTo>
                    <a:pt x="334963" y="3151187"/>
                    <a:pt x="167481" y="3266281"/>
                    <a:pt x="0" y="338137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95576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CFAD59E-FDA6-435A-AF63-5650F57C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sz="3100" dirty="0">
                <a:sym typeface="Symbol" panose="05050102010706020507" pitchFamily="18" charset="2"/>
              </a:rPr>
              <a:t>Podle vztahu jejich zůstavitele k objasňované události 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cs-CZ" altLang="cs-CZ" sz="3100" dirty="0">
                <a:sym typeface="Symbol" panose="05050102010706020507" pitchFamily="18" charset="2"/>
              </a:rPr>
              <a:t>stopy pocházející z organizmu pachatele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cs-CZ" altLang="cs-CZ" sz="3100" dirty="0">
                <a:sym typeface="Symbol" panose="05050102010706020507" pitchFamily="18" charset="2"/>
              </a:rPr>
              <a:t> stopy pocházející z organizmu oběti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cs-CZ" altLang="cs-CZ" sz="3100" dirty="0">
                <a:sym typeface="Symbol" panose="05050102010706020507" pitchFamily="18" charset="2"/>
              </a:rPr>
              <a:t> stopy pocházející z organizmu jiné (nezúčastněné) osoby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cs-CZ" altLang="cs-CZ" sz="3100" dirty="0">
                <a:sym typeface="Symbol" panose="05050102010706020507" pitchFamily="18" charset="2"/>
              </a:rPr>
              <a:t> směsné stopy – pocházející z organizmů nejméně dvou osob</a:t>
            </a:r>
          </a:p>
          <a:p>
            <a:pPr marL="0" indent="0">
              <a:spcBef>
                <a:spcPct val="50000"/>
              </a:spcBef>
              <a:buNone/>
            </a:pPr>
            <a:endParaRPr lang="cs-CZ" altLang="cs-CZ" sz="3100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3100" dirty="0">
                <a:sym typeface="Symbol" panose="05050102010706020507" pitchFamily="18" charset="2"/>
              </a:rPr>
              <a:t>Podle místa nálezu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místě činu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předmětech a nástrojích, kterými mohl být spáchán trestný čin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oděvních součástkách a těle pachatele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oděvních součástkách a těle oběti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vozidlech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3100" dirty="0">
                <a:sym typeface="Symbol" panose="05050102010706020507" pitchFamily="18" charset="2"/>
              </a:rPr>
              <a:t>- na dalších předmětech a místech (se spácháním trestného činu nemusí souviset 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EEFF2F-0645-457B-858E-7E5A70A5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800" b="1" u="sng" dirty="0"/>
              <a:t>Dělení dle druhu biologických stop a jejich výskytu</a:t>
            </a:r>
            <a:endParaRPr lang="cs-CZ" sz="3800" b="1" u="sng" dirty="0"/>
          </a:p>
        </p:txBody>
      </p:sp>
    </p:spTree>
    <p:extLst>
      <p:ext uri="{BB962C8B-B14F-4D97-AF65-F5344CB8AC3E}">
        <p14:creationId xmlns:p14="http://schemas.microsoft.com/office/powerpoint/2010/main" val="3463414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B66C5D5-7DE4-406F-B0C3-B29CAA53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53" y="620688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altLang="cs-CZ" sz="3400" u="sng" dirty="0"/>
              <a:t>Stopy viditelné okem </a:t>
            </a:r>
            <a:r>
              <a:rPr lang="cs-CZ" altLang="cs-CZ" sz="3400" dirty="0"/>
              <a:t>– drobné biologické stopy</a:t>
            </a:r>
          </a:p>
          <a:p>
            <a:pPr marL="0" indent="0">
              <a:buNone/>
            </a:pPr>
            <a:r>
              <a:rPr lang="cs-CZ" altLang="cs-CZ" sz="3400" dirty="0"/>
              <a:t>		           - krevní kapky, otěry</a:t>
            </a:r>
          </a:p>
          <a:p>
            <a:pPr marL="0" indent="0">
              <a:buNone/>
            </a:pPr>
            <a:r>
              <a:rPr lang="cs-CZ" altLang="cs-CZ" sz="3400" dirty="0"/>
              <a:t>  	                         - zaschlý nosní sekret</a:t>
            </a:r>
          </a:p>
          <a:p>
            <a:pPr marL="0" indent="0">
              <a:buNone/>
            </a:pPr>
            <a:r>
              <a:rPr lang="cs-CZ" altLang="cs-CZ" sz="3400" dirty="0"/>
              <a:t>		           - vlasy, stopy slin na 						skleničkách atd.</a:t>
            </a:r>
          </a:p>
          <a:p>
            <a:pPr marL="0" indent="0">
              <a:buNone/>
            </a:pPr>
            <a:endParaRPr lang="cs-CZ" altLang="cs-CZ" sz="3400" dirty="0"/>
          </a:p>
          <a:p>
            <a:pPr marL="0" indent="0">
              <a:buNone/>
            </a:pPr>
            <a:r>
              <a:rPr lang="cs-CZ" altLang="cs-CZ" sz="3400" u="sng" dirty="0"/>
              <a:t>Stopy okem neviditelné </a:t>
            </a:r>
            <a:r>
              <a:rPr lang="cs-CZ" altLang="cs-CZ" sz="3400" dirty="0"/>
              <a:t>– odhalitelné s použitím speciálních pomůcek či postupů  (orientační či specifické zkoušky, monochromatické forenzní světelné zdroje – forenzní „baterky“)</a:t>
            </a:r>
          </a:p>
          <a:p>
            <a:pPr marL="0" indent="0">
              <a:buNone/>
            </a:pPr>
            <a:endParaRPr lang="cs-CZ" altLang="cs-CZ" sz="3400" dirty="0"/>
          </a:p>
          <a:p>
            <a:pPr marL="0" indent="0">
              <a:buNone/>
            </a:pPr>
            <a:r>
              <a:rPr lang="cs-CZ" altLang="cs-CZ" sz="3400" u="sng" dirty="0"/>
              <a:t>Stopy latentní </a:t>
            </a:r>
            <a:r>
              <a:rPr lang="cs-CZ" altLang="cs-CZ" sz="3400" dirty="0"/>
              <a:t>– nemožnost detekce ani okem, ani screeningovými 		     testy (</a:t>
            </a:r>
            <a:r>
              <a:rPr lang="cs-CZ" sz="3400" dirty="0" err="1"/>
              <a:t>Diamond™Nucleic</a:t>
            </a:r>
            <a:r>
              <a:rPr lang="cs-CZ" sz="3400" dirty="0"/>
              <a:t> Acid</a:t>
            </a:r>
            <a:r>
              <a:rPr lang="cs-CZ" altLang="cs-CZ" sz="3400" dirty="0"/>
              <a:t>)</a:t>
            </a:r>
          </a:p>
          <a:p>
            <a:pPr marL="0" indent="0">
              <a:buNone/>
            </a:pPr>
            <a:r>
              <a:rPr lang="cs-CZ" altLang="cs-CZ" sz="3400" dirty="0"/>
              <a:t>		   - zajišťují se „naslepo“</a:t>
            </a:r>
          </a:p>
          <a:p>
            <a:pPr marL="0" indent="0">
              <a:buNone/>
            </a:pPr>
            <a:r>
              <a:rPr lang="cs-CZ" altLang="cs-CZ" sz="3400" dirty="0"/>
              <a:t> 	                 -  odebírány v místech, kde výskyt   </a:t>
            </a:r>
          </a:p>
          <a:p>
            <a:pPr marL="0" indent="0">
              <a:buNone/>
            </a:pPr>
            <a:r>
              <a:rPr lang="cs-CZ" altLang="cs-CZ" sz="3400" dirty="0"/>
              <a:t>                                 biologického  materiálu předpokládáme</a:t>
            </a:r>
          </a:p>
          <a:p>
            <a:pPr marL="0" indent="0">
              <a:buNone/>
            </a:pPr>
            <a:r>
              <a:rPr lang="cs-CZ" altLang="cs-CZ" sz="3400" dirty="0"/>
              <a:t>                               - nástroje, oblečení, předměty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81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dirty="0"/>
              <a:t>zdroj DNA- celý povrch těla – epiteliální buňky, fragmenty buněk, volná DNA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přenos/transfer primární, sekundární a terciární</a:t>
            </a:r>
          </a:p>
          <a:p>
            <a:r>
              <a:rPr lang="cs-CZ" dirty="0"/>
              <a:t>množství DNA: vnější a vnitřní faktory</a:t>
            </a:r>
          </a:p>
          <a:p>
            <a:pPr marL="0" indent="0">
              <a:buNone/>
            </a:pPr>
            <a:r>
              <a:rPr lang="cs-CZ" dirty="0"/>
              <a:t>  - vnitřní: věk a pohlaví jedince, onemocnění pokožky,  </a:t>
            </a:r>
          </a:p>
          <a:p>
            <a:pPr marL="0" indent="0">
              <a:buNone/>
            </a:pPr>
            <a:r>
              <a:rPr lang="cs-CZ" dirty="0"/>
              <a:t>    hygienické návyky, „</a:t>
            </a:r>
            <a:r>
              <a:rPr lang="cs-CZ" dirty="0" err="1"/>
              <a:t>trusič</a:t>
            </a:r>
            <a:r>
              <a:rPr lang="cs-CZ" dirty="0"/>
              <a:t>“ x „</a:t>
            </a:r>
            <a:r>
              <a:rPr lang="cs-CZ" dirty="0" err="1"/>
              <a:t>netrusič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  - vnější: vlhkost, UV záření, povrch (poréznost, </a:t>
            </a:r>
          </a:p>
          <a:p>
            <a:pPr marL="0" indent="0">
              <a:buNone/>
            </a:pPr>
            <a:r>
              <a:rPr lang="cs-CZ" dirty="0"/>
              <a:t>     mikroorganismy)</a:t>
            </a:r>
          </a:p>
          <a:p>
            <a:pPr marL="0" indent="0">
              <a:buNone/>
            </a:pPr>
            <a:r>
              <a:rPr lang="cs-CZ" dirty="0"/>
              <a:t>- intenzita otlaku, způsob zajištění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400" b="1" u="sng" dirty="0" err="1"/>
              <a:t>tDNA</a:t>
            </a:r>
            <a:endParaRPr lang="cs-CZ" sz="3400" b="1" u="sng" dirty="0"/>
          </a:p>
        </p:txBody>
      </p:sp>
    </p:spTree>
    <p:extLst>
      <p:ext uri="{BB962C8B-B14F-4D97-AF65-F5344CB8AC3E}">
        <p14:creationId xmlns:p14="http://schemas.microsoft.com/office/powerpoint/2010/main" val="1900260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088B9E-E0FD-4A17-9493-A2A7AB5D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u="sng" dirty="0"/>
              <a:t>Detekce </a:t>
            </a:r>
            <a:r>
              <a:rPr lang="cs-CZ" altLang="cs-CZ" b="1" u="sng" dirty="0" err="1"/>
              <a:t>trichologického</a:t>
            </a:r>
            <a:r>
              <a:rPr lang="cs-CZ" altLang="cs-CZ" b="1" u="sng" dirty="0"/>
              <a:t> materiálu</a:t>
            </a:r>
            <a:endParaRPr lang="cs-CZ" b="1" u="sng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48999-A5F2-4E97-8FB1-8F216DC8C3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tIns="0">
            <a:normAutofit/>
          </a:bodyPr>
          <a:lstStyle/>
          <a:p>
            <a:pPr marL="431800" indent="-323850" eaLnBrk="1">
              <a:lnSpc>
                <a:spcPct val="11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/>
              <a:t>detekce založena především na morfologickém porovnání na dvou úrovních:</a:t>
            </a:r>
          </a:p>
          <a:p>
            <a:pPr marL="431800" indent="-323850"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/>
              <a:t>1) odlišení lidského trichologického materiálu od materiálu jiného živočišného druhu</a:t>
            </a:r>
          </a:p>
          <a:p>
            <a:pPr marL="431800" indent="-323850" eaLnBrk="1">
              <a:lnSpc>
                <a:spcPct val="117000"/>
              </a:lnSpc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900"/>
              <a:t>2) odlišení: vlasy – kožní ochlupení – pubické ochlupení – axilární ochlupení</a:t>
            </a:r>
            <a:endParaRPr lang="el-GR" altLang="cs-CZ" sz="19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4EB6046-8C6D-495B-96FF-1CDEB4D13F9F}"/>
              </a:ext>
            </a:extLst>
          </p:cNvPr>
          <p:cNvGrpSpPr/>
          <p:nvPr/>
        </p:nvGrpSpPr>
        <p:grpSpPr>
          <a:xfrm>
            <a:off x="107504" y="3588203"/>
            <a:ext cx="4032250" cy="1870075"/>
            <a:chOff x="431800" y="4211638"/>
            <a:chExt cx="4032250" cy="1870075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F84D96F4-81CE-429E-ABC8-A880865CF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4500563"/>
              <a:ext cx="238125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C8B1B480-A1DE-4396-80CE-714E8788E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319" y="4211638"/>
              <a:ext cx="936625" cy="3385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kutikula</a:t>
              </a: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204D4D0F-95B8-4414-A3AF-1F55DC00F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00" y="4932363"/>
              <a:ext cx="647700" cy="3385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kůra</a:t>
              </a: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A79C7A13-ACC8-4132-ACA2-F163073F8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888" y="4211638"/>
              <a:ext cx="792162" cy="3385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dřeň</a:t>
              </a: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0B3097EB-CE1C-48B4-A448-65C591A15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300" y="4572000"/>
              <a:ext cx="215900" cy="2159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F43F14C3-107A-4E68-B7D9-8686168BB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525" y="5148263"/>
              <a:ext cx="358775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ECE593C9-6145-4986-A93A-9A475260B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8" y="4356100"/>
              <a:ext cx="215900" cy="3603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DA988AE-0EE5-4064-B72C-C1C117966DB4}"/>
              </a:ext>
            </a:extLst>
          </p:cNvPr>
          <p:cNvGrpSpPr/>
          <p:nvPr/>
        </p:nvGrpSpPr>
        <p:grpSpPr>
          <a:xfrm>
            <a:off x="3779516" y="3598887"/>
            <a:ext cx="5329238" cy="2862967"/>
            <a:chOff x="4248150" y="4427538"/>
            <a:chExt cx="5329238" cy="2862967"/>
          </a:xfrm>
        </p:grpSpPr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2E63219E-CB57-42EE-9176-29641255D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4427538"/>
              <a:ext cx="96202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>
              <a:extLst>
                <a:ext uri="{FF2B5EF4-FFF2-40B4-BE49-F238E27FC236}">
                  <a16:creationId xmlns:a16="http://schemas.microsoft.com/office/drawing/2014/main" id="{D1BAE89F-D908-45D1-B140-58901FD0F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275" y="4427538"/>
              <a:ext cx="990600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6ED73922-162F-4D7D-AF0D-957F59C59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38" y="4427538"/>
              <a:ext cx="98107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AF874AB8-A32D-4FAD-9F95-B1BA72147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150" y="6659563"/>
              <a:ext cx="5329238" cy="6309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cs-CZ" altLang="cs-CZ" sz="1400" dirty="0" err="1">
                  <a:solidFill>
                    <a:schemeClr val="bg2"/>
                  </a:solidFill>
                  <a:latin typeface="Comic Sans MS" panose="030F0702030302020204" pitchFamily="66" charset="0"/>
                </a:rPr>
                <a:t>anagenní</a:t>
              </a:r>
              <a:r>
                <a:rPr lang="cs-CZ" altLang="cs-CZ" sz="14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	     </a:t>
              </a:r>
              <a:r>
                <a:rPr lang="cs-CZ" altLang="cs-CZ" sz="1400" dirty="0" err="1">
                  <a:solidFill>
                    <a:schemeClr val="bg2"/>
                  </a:solidFill>
                  <a:latin typeface="Comic Sans MS" panose="030F0702030302020204" pitchFamily="66" charset="0"/>
                </a:rPr>
                <a:t>kat</a:t>
              </a:r>
              <a:r>
                <a:rPr lang="cs-CZ" altLang="cs-CZ" sz="1400" dirty="0" err="1">
                  <a:solidFill>
                    <a:schemeClr val="bg2"/>
                  </a:solidFill>
                </a:rPr>
                <a:t>a</a:t>
              </a:r>
              <a:r>
                <a:rPr lang="cs-CZ" altLang="cs-CZ" sz="1400" dirty="0" err="1">
                  <a:solidFill>
                    <a:schemeClr val="bg2"/>
                  </a:solidFill>
                  <a:latin typeface="Comic Sans MS" panose="030F0702030302020204" pitchFamily="66" charset="0"/>
                </a:rPr>
                <a:t>genní</a:t>
              </a:r>
              <a:r>
                <a:rPr lang="cs-CZ" altLang="cs-CZ" sz="14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                 </a:t>
              </a:r>
              <a:r>
                <a:rPr lang="cs-CZ" altLang="cs-CZ" sz="1400" dirty="0" err="1">
                  <a:solidFill>
                    <a:schemeClr val="bg2"/>
                  </a:solidFill>
                  <a:latin typeface="Comic Sans MS" panose="030F0702030302020204" pitchFamily="66" charset="0"/>
                </a:rPr>
                <a:t>telogenní</a:t>
              </a:r>
              <a:endParaRPr lang="cs-CZ" altLang="cs-CZ" sz="1400" dirty="0">
                <a:solidFill>
                  <a:schemeClr val="bg2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cs-CZ" altLang="cs-CZ" sz="1400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     (růstová) fáze       (přechodná) fáze        (klidová) fáze 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01391" y="5733183"/>
            <a:ext cx="330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manipulace s TM - speciální </a:t>
            </a:r>
          </a:p>
          <a:p>
            <a:r>
              <a:rPr lang="cs-CZ" dirty="0"/>
              <a:t>     </a:t>
            </a:r>
            <a:r>
              <a:rPr lang="cs-CZ" dirty="0" err="1"/>
              <a:t>entomologiká</a:t>
            </a:r>
            <a:r>
              <a:rPr lang="cs-CZ" dirty="0"/>
              <a:t> pinzeta</a:t>
            </a:r>
          </a:p>
        </p:txBody>
      </p:sp>
    </p:spTree>
    <p:extLst>
      <p:ext uri="{BB962C8B-B14F-4D97-AF65-F5344CB8AC3E}">
        <p14:creationId xmlns:p14="http://schemas.microsoft.com/office/powerpoint/2010/main" val="3286503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/>
              <a:t>Trichologický</a:t>
            </a:r>
            <a:r>
              <a:rPr lang="cs-CZ" u="sng" dirty="0"/>
              <a:t> materiál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detekujeme: délku, šířku, tvar (rovné, mírně zvlněné, zvlněné, vlnité, kudrnaté, </a:t>
            </a:r>
            <a:r>
              <a:rPr lang="cs-CZ" dirty="0" err="1"/>
              <a:t>fil</a:t>
            </a:r>
            <a:r>
              <a:rPr lang="cs-CZ" dirty="0"/>
              <a:t> </a:t>
            </a:r>
            <a:r>
              <a:rPr lang="cs-CZ" dirty="0" err="1"/>
              <a:t>fil</a:t>
            </a:r>
            <a:r>
              <a:rPr lang="cs-CZ" dirty="0"/>
              <a:t>), barva (artificiální, </a:t>
            </a:r>
            <a:r>
              <a:rPr lang="cs-CZ" dirty="0" err="1"/>
              <a:t>depigmentovaná</a:t>
            </a:r>
            <a:r>
              <a:rPr lang="cs-CZ" dirty="0"/>
              <a:t>, světle – tmavě plavá, světle – středně –tmavě hnědá, černohnědá), pigment (difuzní, malé – střední – velké shluky), dřeň (chybí, souvislá, přerušovaná, </a:t>
            </a:r>
            <a:r>
              <a:rPr lang="cs-CZ" dirty="0" err="1"/>
              <a:t>ostůvkovitá</a:t>
            </a:r>
            <a:r>
              <a:rPr lang="cs-CZ" dirty="0"/>
              <a:t>)</a:t>
            </a:r>
          </a:p>
          <a:p>
            <a:r>
              <a:rPr lang="cs-CZ" dirty="0"/>
              <a:t>poškození: fyzikálně-chemické (dle destrukce stvolu), biologické faktory, genetické (alopecie a </a:t>
            </a:r>
            <a:r>
              <a:rPr lang="cs-CZ" dirty="0" err="1"/>
              <a:t>hypertrichózy</a:t>
            </a:r>
            <a:r>
              <a:rPr lang="cs-CZ" dirty="0"/>
              <a:t>, syndromy)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678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hs312876\Desktop\Bio + tricho\Trichos\Trichos II\right\defect\trichorrhexi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346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52034" y="5044262"/>
            <a:ext cx="228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Trichorrhexis</a:t>
            </a:r>
            <a:r>
              <a:rPr lang="cs-CZ" dirty="0"/>
              <a:t> </a:t>
            </a:r>
            <a:r>
              <a:rPr lang="cs-CZ" dirty="0" err="1"/>
              <a:t>nodosa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36296" y="4859596"/>
            <a:ext cx="154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Trichoptilosis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90" y="476672"/>
            <a:ext cx="1512168" cy="41159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05" y="1476511"/>
            <a:ext cx="3237740" cy="242830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54506" y="4962047"/>
            <a:ext cx="159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Trichonodosis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226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07" y="620111"/>
            <a:ext cx="2381250" cy="18002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75218" y="2478320"/>
            <a:ext cx="19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střelná poškození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32" y="614003"/>
            <a:ext cx="2381250" cy="17907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81375" y="2420336"/>
            <a:ext cx="2373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poškození způsobené </a:t>
            </a:r>
          </a:p>
          <a:p>
            <a:pPr algn="ctr"/>
            <a:r>
              <a:rPr lang="cs-CZ" dirty="0"/>
              <a:t>skleněnými střepy</a:t>
            </a:r>
          </a:p>
        </p:txBody>
      </p:sp>
      <p:pic>
        <p:nvPicPr>
          <p:cNvPr id="6146" name="Picture 2" descr="C:\Users\hs312876\Desktop\Bio + tricho\Trichos\Trichos I\right\defect\tla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4" y="593969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137665" y="2478320"/>
            <a:ext cx="232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stlačení úderem tupé </a:t>
            </a:r>
          </a:p>
          <a:p>
            <a:pPr algn="ctr"/>
            <a:r>
              <a:rPr lang="cs-CZ" dirty="0"/>
              <a:t>strany sekery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8" y="3501008"/>
            <a:ext cx="2381250" cy="17907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71600" y="5431847"/>
            <a:ext cx="198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tepelná poškození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532695"/>
            <a:ext cx="2381250" cy="17907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869458" y="5463634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stlačení pinzetou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58" y="3550029"/>
            <a:ext cx="2335711" cy="1751783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452558" y="5437232"/>
            <a:ext cx="2373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poškození způsobená </a:t>
            </a:r>
          </a:p>
          <a:p>
            <a:pPr algn="ctr"/>
            <a:r>
              <a:rPr lang="cs-CZ" dirty="0" err="1"/>
              <a:t>konc</a:t>
            </a:r>
            <a:r>
              <a:rPr lang="cs-CZ" dirty="0"/>
              <a:t>. </a:t>
            </a:r>
            <a:r>
              <a:rPr lang="cs-CZ" dirty="0" err="1"/>
              <a:t>NaOH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49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DE69AFA-90C1-4049-8324-2CE0BDA8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2" y="188640"/>
            <a:ext cx="7382896" cy="61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7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2966079" cy="4572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89754" y="4941168"/>
            <a:ext cx="2609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poškození </a:t>
            </a:r>
            <a:r>
              <a:rPr lang="cs-CZ" dirty="0" err="1"/>
              <a:t>keratofilními</a:t>
            </a:r>
            <a:r>
              <a:rPr lang="cs-CZ" dirty="0"/>
              <a:t> </a:t>
            </a:r>
          </a:p>
          <a:p>
            <a:pPr algn="ctr"/>
            <a:r>
              <a:rPr lang="cs-CZ" dirty="0" err="1"/>
              <a:t>plíšněmi</a:t>
            </a:r>
            <a:r>
              <a:rPr lang="cs-CZ" dirty="0"/>
              <a:t> a houbami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71745"/>
            <a:ext cx="1948106" cy="451404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577639" y="494457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poškození způsobené různými </a:t>
            </a:r>
            <a:r>
              <a:rPr lang="cs-CZ" dirty="0" err="1"/>
              <a:t>keratofilními</a:t>
            </a:r>
            <a:r>
              <a:rPr lang="cs-CZ" dirty="0"/>
              <a:t> živočichy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70" y="1820844"/>
            <a:ext cx="2767811" cy="1977008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948264" y="4094696"/>
            <a:ext cx="95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mykózy</a:t>
            </a:r>
          </a:p>
        </p:txBody>
      </p:sp>
    </p:spTree>
    <p:extLst>
      <p:ext uri="{BB962C8B-B14F-4D97-AF65-F5344CB8AC3E}">
        <p14:creationId xmlns:p14="http://schemas.microsoft.com/office/powerpoint/2010/main" val="323088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hs312876\Desktop\Bio + tricho\Trichos\Trichos II\right\defect\bamb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53"/>
            <a:ext cx="3782409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3573016"/>
            <a:ext cx="2607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Trichorrhexis</a:t>
            </a:r>
            <a:r>
              <a:rPr lang="cs-CZ" dirty="0"/>
              <a:t> </a:t>
            </a:r>
            <a:r>
              <a:rPr lang="cs-CZ" dirty="0" err="1"/>
              <a:t>invaginata</a:t>
            </a:r>
            <a:endParaRPr lang="cs-CZ" dirty="0"/>
          </a:p>
        </p:txBody>
      </p:sp>
      <p:pic>
        <p:nvPicPr>
          <p:cNvPr id="3076" name="Picture 4" descr="C:\Users\hs312876\Desktop\Bio + tricho\Trichos\Trichos II\right\defect\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8" y="548680"/>
            <a:ext cx="4568592" cy="21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292080" y="2852936"/>
            <a:ext cx="1430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Pili </a:t>
            </a:r>
            <a:r>
              <a:rPr lang="cs-CZ" dirty="0" err="1"/>
              <a:t>bifurcati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2" y="4221088"/>
            <a:ext cx="2400131" cy="218625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19872" y="44370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Monilethrix</a:t>
            </a:r>
            <a:r>
              <a:rPr lang="cs-CZ" dirty="0"/>
              <a:t> představuje autosomálně dominantní dědičný defekt vlasového stvolu způsobený mutací genů pro keratin typ II (HB1 a HB6), klinicky se projevující alopeciemi a folikulárními </a:t>
            </a:r>
            <a:r>
              <a:rPr lang="cs-CZ" dirty="0" err="1"/>
              <a:t>papulemi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0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hs312876\Desktop\Bio + tricho\Trichos\Trichos II\right\animal\jele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669"/>
            <a:ext cx="3322712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s312876\Desktop\Bio + tricho\Trichos\Trichos II\right\animal\kral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4"/>
          <a:stretch/>
        </p:blipFill>
        <p:spPr bwMode="auto">
          <a:xfrm>
            <a:off x="3781863" y="116632"/>
            <a:ext cx="230388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5050" y="3502377"/>
            <a:ext cx="4402088" cy="1519030"/>
          </a:xfrm>
          <a:prstGeom prst="rect">
            <a:avLst/>
          </a:prstGeom>
        </p:spPr>
      </p:pic>
      <p:pic>
        <p:nvPicPr>
          <p:cNvPr id="1032" name="Picture 8" descr="C:\Users\hs312876\Desktop\Bio + tricho\Trichos\Trichos II\right\animal\mravenecnikvelk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6204" y="3861048"/>
            <a:ext cx="3405828" cy="23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s312876\Desktop\Bio + tricho\Trichos\Trichos II\right\animal\potk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350100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98474" y="1377712"/>
            <a:ext cx="3600400" cy="10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0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 určení data/času úmrtí u mrtvoly (post </a:t>
            </a:r>
            <a:r>
              <a:rPr lang="cs-CZ" dirty="0" err="1"/>
              <a:t>mortem</a:t>
            </a:r>
            <a:r>
              <a:rPr lang="cs-CZ" dirty="0"/>
              <a:t> čas)</a:t>
            </a:r>
          </a:p>
          <a:p>
            <a:r>
              <a:rPr lang="cs-CZ" dirty="0"/>
              <a:t>znalost počastí, teploty, pokryv těla mrtvoly, příčina smrti, lokalita, dostupnost, nadmořská výška, </a:t>
            </a:r>
            <a:r>
              <a:rPr lang="cs-CZ" dirty="0" err="1"/>
              <a:t>nekrofágní</a:t>
            </a:r>
            <a:r>
              <a:rPr lang="cs-CZ" dirty="0"/>
              <a:t> fauna</a:t>
            </a:r>
          </a:p>
          <a:p>
            <a:r>
              <a:rPr lang="cs-CZ" dirty="0"/>
              <a:t>dle společenstva hmyzu: </a:t>
            </a:r>
            <a:r>
              <a:rPr lang="cs-CZ" dirty="0" err="1"/>
              <a:t>nekrofágní</a:t>
            </a:r>
            <a:r>
              <a:rPr lang="cs-CZ" dirty="0"/>
              <a:t> (čerstvá mrtvola), saprofágní (biochemicky aktivní), </a:t>
            </a:r>
            <a:r>
              <a:rPr lang="cs-CZ" dirty="0" err="1"/>
              <a:t>dermatofágní</a:t>
            </a:r>
            <a:r>
              <a:rPr lang="cs-CZ" dirty="0"/>
              <a:t> (vysychající), </a:t>
            </a:r>
            <a:r>
              <a:rPr lang="cs-CZ" dirty="0" err="1"/>
              <a:t>keratofágní</a:t>
            </a:r>
            <a:r>
              <a:rPr lang="cs-CZ" dirty="0"/>
              <a:t> (dehydratovaných zbytcích)</a:t>
            </a:r>
          </a:p>
          <a:p>
            <a:r>
              <a:rPr lang="cs-CZ" dirty="0"/>
              <a:t>dle rozkladu mrtvoly: čerstvá, nadmutá, </a:t>
            </a:r>
            <a:r>
              <a:rPr lang="cs-CZ" dirty="0" err="1"/>
              <a:t>bioch</a:t>
            </a:r>
            <a:r>
              <a:rPr lang="cs-CZ" dirty="0"/>
              <a:t>. aktivní, pokročilý rozklad, vysychání a zbytky</a:t>
            </a:r>
          </a:p>
          <a:p>
            <a:r>
              <a:rPr lang="cs-CZ" dirty="0"/>
              <a:t>odběr reprezentativního vzorku živých i mrtvých larev, kukel a dospělců z těla a lože mrtvoly, dochovat larvy a kukly do stádia dospělce a určit o jaký druh šlo, odpočet délky zpětně do období nakladení vajíček</a:t>
            </a:r>
          </a:p>
          <a:p>
            <a:r>
              <a:rPr lang="cs-CZ" dirty="0"/>
              <a:t>časově zákonitý sled </a:t>
            </a:r>
            <a:r>
              <a:rPr lang="cs-CZ" dirty="0" err="1"/>
              <a:t>nekrofágního</a:t>
            </a:r>
            <a:r>
              <a:rPr lang="cs-CZ" dirty="0"/>
              <a:t> hmyzu</a:t>
            </a:r>
          </a:p>
          <a:p>
            <a:r>
              <a:rPr lang="cs-CZ" dirty="0"/>
              <a:t>s délkou doby pobytu mrtvoly v terénu je stejně zákonitě spjato i vývojové stádium každého hmyzu</a:t>
            </a:r>
          </a:p>
          <a:p>
            <a:r>
              <a:rPr lang="cs-CZ" dirty="0"/>
              <a:t>každý </a:t>
            </a:r>
            <a:r>
              <a:rPr lang="cs-CZ" dirty="0" err="1"/>
              <a:t>nekrofágní</a:t>
            </a:r>
            <a:r>
              <a:rPr lang="cs-CZ" dirty="0"/>
              <a:t> hmyz nalezený na mrtvole má svůj identifikační význam</a:t>
            </a:r>
          </a:p>
          <a:p>
            <a:r>
              <a:rPr lang="cs-CZ" dirty="0"/>
              <a:t>genetika: nevhodně odebraný vzorek, nepodařilo se určit druh hmyzu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219200"/>
          </a:xfrm>
        </p:spPr>
        <p:txBody>
          <a:bodyPr/>
          <a:lstStyle/>
          <a:p>
            <a:pPr algn="ctr"/>
            <a:r>
              <a:rPr lang="cs-CZ" u="sng" dirty="0"/>
              <a:t>Entomologie</a:t>
            </a:r>
          </a:p>
        </p:txBody>
      </p:sp>
    </p:spTree>
    <p:extLst>
      <p:ext uri="{BB962C8B-B14F-4D97-AF65-F5344CB8AC3E}">
        <p14:creationId xmlns:p14="http://schemas.microsoft.com/office/powerpoint/2010/main" val="397050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3875" y="-701675"/>
            <a:ext cx="5556250" cy="82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83568" y="6453336"/>
            <a:ext cx="753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JUDr. Ladislav Dušek: Možnosti využití entomologie v kriminalistice, 1990</a:t>
            </a:r>
          </a:p>
        </p:txBody>
      </p:sp>
    </p:spTree>
    <p:extLst>
      <p:ext uri="{BB962C8B-B14F-4D97-AF65-F5344CB8AC3E}">
        <p14:creationId xmlns:p14="http://schemas.microsoft.com/office/powerpoint/2010/main" val="760320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 určení data/času úmrtí u mrtvoly (post </a:t>
            </a:r>
            <a:r>
              <a:rPr lang="cs-CZ" dirty="0" err="1"/>
              <a:t>mortem</a:t>
            </a:r>
            <a:r>
              <a:rPr lang="cs-CZ" dirty="0"/>
              <a:t> čas)</a:t>
            </a:r>
          </a:p>
          <a:p>
            <a:r>
              <a:rPr lang="cs-CZ" dirty="0"/>
              <a:t>znalost počastí, teploty, pokryv těla mrtvoly, příčina smrti, lokalita, dostupnost, nadmořská výška, </a:t>
            </a:r>
            <a:r>
              <a:rPr lang="cs-CZ" dirty="0" err="1"/>
              <a:t>nekrofágní</a:t>
            </a:r>
            <a:r>
              <a:rPr lang="cs-CZ" dirty="0"/>
              <a:t> fauna</a:t>
            </a:r>
          </a:p>
          <a:p>
            <a:r>
              <a:rPr lang="cs-CZ" dirty="0"/>
              <a:t>dle společenstva hmyzu: </a:t>
            </a:r>
            <a:r>
              <a:rPr lang="cs-CZ" dirty="0" err="1"/>
              <a:t>nekrofágní</a:t>
            </a:r>
            <a:r>
              <a:rPr lang="cs-CZ" dirty="0"/>
              <a:t> (čerstvá mrtvola), saprofágní (biochemicky aktivní), </a:t>
            </a:r>
            <a:r>
              <a:rPr lang="cs-CZ" dirty="0" err="1"/>
              <a:t>dermatofágní</a:t>
            </a:r>
            <a:r>
              <a:rPr lang="cs-CZ" dirty="0"/>
              <a:t> (vysychající), </a:t>
            </a:r>
            <a:r>
              <a:rPr lang="cs-CZ" dirty="0" err="1"/>
              <a:t>keratofágní</a:t>
            </a:r>
            <a:r>
              <a:rPr lang="cs-CZ" dirty="0"/>
              <a:t> (dehydratovaných zbytcích)</a:t>
            </a:r>
          </a:p>
          <a:p>
            <a:r>
              <a:rPr lang="cs-CZ" dirty="0"/>
              <a:t>dle rozkladu mrtvoly: čerstvá, nadmutá, </a:t>
            </a:r>
            <a:r>
              <a:rPr lang="cs-CZ" dirty="0" err="1"/>
              <a:t>bioch</a:t>
            </a:r>
            <a:r>
              <a:rPr lang="cs-CZ" dirty="0"/>
              <a:t>. aktivní, pokročilý rozklad, vysychání a zbytky</a:t>
            </a:r>
          </a:p>
          <a:p>
            <a:r>
              <a:rPr lang="cs-CZ" dirty="0"/>
              <a:t>odběr reprezentativního vzorku živých i mrtvých larev, kukel a dospělců z těla a lože mrtvoly, dochovat larvy a kukly do stádia dospělce a určit o jaký druh šlo, odpočet délky zpětně do období nakladení vajíček</a:t>
            </a:r>
          </a:p>
          <a:p>
            <a:r>
              <a:rPr lang="cs-CZ" dirty="0"/>
              <a:t>časově zákonitý sled </a:t>
            </a:r>
            <a:r>
              <a:rPr lang="cs-CZ" dirty="0" err="1"/>
              <a:t>nekrofágního</a:t>
            </a:r>
            <a:r>
              <a:rPr lang="cs-CZ" dirty="0"/>
              <a:t> hmyzu</a:t>
            </a:r>
          </a:p>
          <a:p>
            <a:r>
              <a:rPr lang="cs-CZ" dirty="0"/>
              <a:t>s délkou doby pobytu mrtvoly v terénu je stejně zákonitě spjato i vývojové stádium každého hmyzu</a:t>
            </a:r>
          </a:p>
          <a:p>
            <a:r>
              <a:rPr lang="cs-CZ" dirty="0"/>
              <a:t>každý </a:t>
            </a:r>
            <a:r>
              <a:rPr lang="cs-CZ" dirty="0" err="1"/>
              <a:t>nekrofágní</a:t>
            </a:r>
            <a:r>
              <a:rPr lang="cs-CZ" dirty="0"/>
              <a:t> hmyz nalezený na mrtvole má svůj identifikační význam</a:t>
            </a:r>
          </a:p>
          <a:p>
            <a:r>
              <a:rPr lang="cs-CZ" dirty="0"/>
              <a:t>genetika: nevhodně odebraný vzorek, nepodařilo se určit druh hmyzu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219200"/>
          </a:xfrm>
        </p:spPr>
        <p:txBody>
          <a:bodyPr/>
          <a:lstStyle/>
          <a:p>
            <a:pPr algn="ctr"/>
            <a:r>
              <a:rPr lang="cs-CZ" u="sng" dirty="0"/>
              <a:t>Entomologie</a:t>
            </a:r>
          </a:p>
        </p:txBody>
      </p:sp>
    </p:spTree>
    <p:extLst>
      <p:ext uri="{BB962C8B-B14F-4D97-AF65-F5344CB8AC3E}">
        <p14:creationId xmlns:p14="http://schemas.microsoft.com/office/powerpoint/2010/main" val="3410075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D42EAAE-E9F9-4D8F-80BA-43D511EE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metody extrakce: DEP-25 DNA </a:t>
            </a:r>
            <a:r>
              <a:rPr lang="cs-CZ" dirty="0" err="1"/>
              <a:t>extraction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, Lego DNA </a:t>
            </a:r>
            <a:r>
              <a:rPr lang="cs-CZ" dirty="0" err="1"/>
              <a:t>kit</a:t>
            </a:r>
            <a:r>
              <a:rPr lang="cs-CZ" dirty="0"/>
              <a:t>, buffer  a </a:t>
            </a:r>
            <a:r>
              <a:rPr lang="cs-CZ" dirty="0" err="1"/>
              <a:t>QIAamp</a:t>
            </a:r>
            <a:r>
              <a:rPr lang="cs-CZ" dirty="0"/>
              <a:t> DNA Mini </a:t>
            </a:r>
            <a:r>
              <a:rPr lang="cs-CZ" dirty="0" err="1"/>
              <a:t>kit</a:t>
            </a:r>
            <a:endParaRPr lang="cs-CZ" dirty="0"/>
          </a:p>
          <a:p>
            <a:r>
              <a:rPr lang="cs-CZ" dirty="0"/>
              <a:t>co detekuji: </a:t>
            </a:r>
            <a:r>
              <a:rPr lang="cs-CZ" dirty="0" err="1"/>
              <a:t>mtDNA</a:t>
            </a:r>
            <a:r>
              <a:rPr lang="cs-CZ" dirty="0"/>
              <a:t> – cytochrom C podjednotky I a II (COI a COII), polymorfní </a:t>
            </a:r>
            <a:r>
              <a:rPr lang="cs-CZ" dirty="0" err="1"/>
              <a:t>oblati</a:t>
            </a:r>
            <a:r>
              <a:rPr lang="cs-CZ" dirty="0"/>
              <a:t> </a:t>
            </a:r>
            <a:r>
              <a:rPr lang="cs-CZ" dirty="0" err="1"/>
              <a:t>mtDNA</a:t>
            </a:r>
            <a:r>
              <a:rPr lang="cs-CZ" dirty="0"/>
              <a:t> a </a:t>
            </a:r>
            <a:r>
              <a:rPr lang="cs-CZ" dirty="0" err="1"/>
              <a:t>rRNA</a:t>
            </a:r>
            <a:r>
              <a:rPr lang="cs-CZ" dirty="0"/>
              <a:t> (28S a 16S) </a:t>
            </a:r>
          </a:p>
          <a:p>
            <a:r>
              <a:rPr lang="cs-CZ" dirty="0"/>
              <a:t>metodika: PCR-RFLP techniky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pyrosekvenování</a:t>
            </a:r>
            <a:r>
              <a:rPr lang="cs-CZ" dirty="0"/>
              <a:t>, RT PCR, </a:t>
            </a:r>
            <a:r>
              <a:rPr lang="cs-CZ" dirty="0" err="1"/>
              <a:t>microarray</a:t>
            </a:r>
            <a:r>
              <a:rPr lang="cs-CZ" dirty="0"/>
              <a:t>, analýza </a:t>
            </a:r>
            <a:r>
              <a:rPr lang="cs-CZ" dirty="0" err="1"/>
              <a:t>hetroduplexů</a:t>
            </a:r>
            <a:r>
              <a:rPr lang="cs-CZ" dirty="0"/>
              <a:t> (detekce bodových mutací v dsDNA ) </a:t>
            </a:r>
          </a:p>
          <a:p>
            <a:r>
              <a:rPr lang="cs-CZ" dirty="0"/>
              <a:t>vyhodnocení: daný program s využitím </a:t>
            </a:r>
            <a:r>
              <a:rPr lang="cs-CZ" dirty="0" err="1"/>
              <a:t>BLASTu</a:t>
            </a:r>
            <a:r>
              <a:rPr lang="cs-CZ" dirty="0"/>
              <a:t> a tvorby fylogenetických stromů s využitím statistiky (LR, …), </a:t>
            </a:r>
            <a:r>
              <a:rPr lang="cs-CZ" dirty="0" err="1"/>
              <a:t>GenBank</a:t>
            </a:r>
            <a:r>
              <a:rPr lang="cs-CZ" dirty="0"/>
              <a:t> databáze</a:t>
            </a:r>
          </a:p>
          <a:p>
            <a:r>
              <a:rPr lang="cs-CZ" dirty="0"/>
              <a:t>databáze vzorků pro daný region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83D5F0-5F94-4903-8AF2-4520ABEE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Genetika entomologie</a:t>
            </a:r>
          </a:p>
        </p:txBody>
      </p:sp>
    </p:spTree>
    <p:extLst>
      <p:ext uri="{BB962C8B-B14F-4D97-AF65-F5344CB8AC3E}">
        <p14:creationId xmlns:p14="http://schemas.microsoft.com/office/powerpoint/2010/main" val="3004736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3E2EA03-6D0B-4ED1-8AB1-1AFC98E5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biologie: původ biologického materiálu</a:t>
            </a:r>
          </a:p>
          <a:p>
            <a:r>
              <a:rPr lang="cs-CZ" dirty="0"/>
              <a:t>pouze a jedině znalec totiž může určit, zda stopa má skutečně povahu biologického materiálu či nikoli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1) vyhledat</a:t>
            </a:r>
          </a:p>
          <a:p>
            <a:r>
              <a:rPr lang="cs-CZ" dirty="0"/>
              <a:t>2) zajistit</a:t>
            </a:r>
          </a:p>
          <a:p>
            <a:r>
              <a:rPr lang="cs-CZ" dirty="0"/>
              <a:t>3) otestovat</a:t>
            </a:r>
          </a:p>
          <a:p>
            <a:r>
              <a:rPr lang="cs-CZ" dirty="0"/>
              <a:t>4) odebrat na genetiku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FC116B-8ABA-4B67-92A6-5993D534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Biologie x genetika</a:t>
            </a:r>
          </a:p>
        </p:txBody>
      </p:sp>
    </p:spTree>
    <p:extLst>
      <p:ext uri="{BB962C8B-B14F-4D97-AF65-F5344CB8AC3E}">
        <p14:creationId xmlns:p14="http://schemas.microsoft.com/office/powerpoint/2010/main" val="887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dirty="0"/>
              <a:t>Stopa - neznámý vzorek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nutno zjistit původ materiálu</a:t>
            </a:r>
          </a:p>
          <a:p>
            <a:r>
              <a:rPr lang="cs-CZ" dirty="0"/>
              <a:t>orientační testy a specifické testy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ORIENTAČNÍ:</a:t>
            </a:r>
          </a:p>
          <a:p>
            <a:pPr marL="0" indent="0" algn="just">
              <a:buNone/>
            </a:pPr>
            <a:r>
              <a:rPr lang="cs-CZ" dirty="0"/>
              <a:t>Orientační zkouška, která vyšla pozitivně, udává, že se může jednat o daný materiál, ale taky nemusí. Tyto zkoušky jsou velmi rychlé a levné. Jsou založeny na detekci přítomnosti určitých chemických látek nebo to jsou zkoušky s fyzikální podstatou, jako je užití světla. U orientačních zkoušek se vyskytují falešně negativní výsledky s nízkou frekvencí ovšem s vyšší frekvencí falešně pozitivní výsledky.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SPECIFICKÉ:</a:t>
            </a:r>
          </a:p>
          <a:p>
            <a:pPr marL="0" indent="0" algn="just">
              <a:buNone/>
            </a:pPr>
            <a:r>
              <a:rPr lang="cs-CZ" dirty="0"/>
              <a:t>Pozitivní výsledek specifické zkoušky indikuje, že se téměř určitě jedná o daný materiál. Specifické zkoušky poskytují vysokou pravděpodobnost, že se jedná o daný materiál. Existují i výjimky, kdy se může jednat o falešně pozitivní výsledek, ovšem tato pravděpodobnost je často zanedbatelná. Tyto zkoušky jsou založeny na detekci přítomnosti specifických bílkovin, hormonů atd.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Určení druhu biologického materiálu se provádí u stop, kdy je tohoto materiálu dostatek a neohrozí se případné stanovení genetického profilu osoby, které by po odebrání určitého množství materiálu už nebylo možné stanovit v potřebné kvalitě.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55E7FC0-D431-48EF-B90F-EFB31E2CEFBC}"/>
              </a:ext>
            </a:extLst>
          </p:cNvPr>
          <p:cNvCxnSpPr/>
          <p:nvPr/>
        </p:nvCxnSpPr>
        <p:spPr>
          <a:xfrm>
            <a:off x="2483768" y="2049111"/>
            <a:ext cx="0" cy="623888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FF4E7B7-DBB3-46BD-B150-EB791FCB8E9D}"/>
              </a:ext>
            </a:extLst>
          </p:cNvPr>
          <p:cNvCxnSpPr/>
          <p:nvPr/>
        </p:nvCxnSpPr>
        <p:spPr>
          <a:xfrm>
            <a:off x="6866041" y="1737167"/>
            <a:ext cx="0" cy="623888"/>
          </a:xfrm>
          <a:prstGeom prst="straightConnector1">
            <a:avLst/>
          </a:prstGeom>
          <a:ln w="38100">
            <a:solidFill>
              <a:srgbClr val="FF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16">
            <a:extLst>
              <a:ext uri="{FF2B5EF4-FFF2-40B4-BE49-F238E27FC236}">
                <a16:creationId xmlns:a16="http://schemas.microsoft.com/office/drawing/2014/main" id="{98F13E9C-4844-4CD0-8B4B-9265C992E382}"/>
              </a:ext>
            </a:extLst>
          </p:cNvPr>
          <p:cNvGrpSpPr/>
          <p:nvPr/>
        </p:nvGrpSpPr>
        <p:grpSpPr>
          <a:xfrm>
            <a:off x="3756052" y="2579904"/>
            <a:ext cx="396876" cy="2261345"/>
            <a:chOff x="1835696" y="3429000"/>
            <a:chExt cx="360040" cy="2340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423CDE5F-056A-4EF6-B791-CE9F367076E9}"/>
                </a:ext>
              </a:extLst>
            </p:cNvPr>
            <p:cNvSpPr/>
            <p:nvPr/>
          </p:nvSpPr>
          <p:spPr>
            <a:xfrm>
              <a:off x="1835696" y="3429000"/>
              <a:ext cx="360040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199C6B0-B2CA-4383-A584-478909779780}"/>
                </a:ext>
              </a:extLst>
            </p:cNvPr>
            <p:cNvSpPr/>
            <p:nvPr/>
          </p:nvSpPr>
          <p:spPr>
            <a:xfrm>
              <a:off x="1835696" y="5373215"/>
              <a:ext cx="360040" cy="396445"/>
            </a:xfrm>
            <a:prstGeom prst="rect">
              <a:avLst/>
            </a:prstGeom>
            <a:gradFill>
              <a:gsLst>
                <a:gs pos="30000">
                  <a:srgbClr val="00B050"/>
                </a:gs>
                <a:gs pos="87000">
                  <a:srgbClr val="00DA6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grpSp>
        <p:nvGrpSpPr>
          <p:cNvPr id="9" name="Skupina 33">
            <a:extLst>
              <a:ext uri="{FF2B5EF4-FFF2-40B4-BE49-F238E27FC236}">
                <a16:creationId xmlns:a16="http://schemas.microsoft.com/office/drawing/2014/main" id="{8B42CC5B-750D-43AE-892B-7E428C918F7E}"/>
              </a:ext>
            </a:extLst>
          </p:cNvPr>
          <p:cNvGrpSpPr/>
          <p:nvPr/>
        </p:nvGrpSpPr>
        <p:grpSpPr>
          <a:xfrm>
            <a:off x="813054" y="2591811"/>
            <a:ext cx="396875" cy="2261345"/>
            <a:chOff x="1835696" y="3429000"/>
            <a:chExt cx="360040" cy="2340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DF30164-A672-4FD7-9D8E-10CC08C0DF16}"/>
                </a:ext>
              </a:extLst>
            </p:cNvPr>
            <p:cNvSpPr/>
            <p:nvPr/>
          </p:nvSpPr>
          <p:spPr>
            <a:xfrm>
              <a:off x="1835696" y="3429000"/>
              <a:ext cx="360040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8FC1CDC3-3403-4AF4-B9A7-86B773D52D11}"/>
                </a:ext>
              </a:extLst>
            </p:cNvPr>
            <p:cNvSpPr/>
            <p:nvPr/>
          </p:nvSpPr>
          <p:spPr>
            <a:xfrm>
              <a:off x="1835696" y="5373215"/>
              <a:ext cx="360040" cy="396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grpSp>
        <p:nvGrpSpPr>
          <p:cNvPr id="12" name="Skupina 36">
            <a:extLst>
              <a:ext uri="{FF2B5EF4-FFF2-40B4-BE49-F238E27FC236}">
                <a16:creationId xmlns:a16="http://schemas.microsoft.com/office/drawing/2014/main" id="{4C41032A-411F-4244-ACC6-EDD5E9F07098}"/>
              </a:ext>
            </a:extLst>
          </p:cNvPr>
          <p:cNvGrpSpPr>
            <a:grpSpLocks/>
          </p:cNvGrpSpPr>
          <p:nvPr/>
        </p:nvGrpSpPr>
        <p:grpSpPr bwMode="auto">
          <a:xfrm>
            <a:off x="1430254" y="2489592"/>
            <a:ext cx="831850" cy="555625"/>
            <a:chOff x="-1037496" y="864612"/>
            <a:chExt cx="1509623" cy="1345721"/>
          </a:xfrm>
        </p:grpSpPr>
        <p:sp>
          <p:nvSpPr>
            <p:cNvPr id="13" name="Volný tvar 37">
              <a:extLst>
                <a:ext uri="{FF2B5EF4-FFF2-40B4-BE49-F238E27FC236}">
                  <a16:creationId xmlns:a16="http://schemas.microsoft.com/office/drawing/2014/main" id="{A3A26C71-6823-4A80-AA71-F390A7836541}"/>
                </a:ext>
              </a:extLst>
            </p:cNvPr>
            <p:cNvSpPr/>
            <p:nvPr/>
          </p:nvSpPr>
          <p:spPr>
            <a:xfrm>
              <a:off x="-1037496" y="864612"/>
              <a:ext cx="1509623" cy="1345721"/>
            </a:xfrm>
            <a:custGeom>
              <a:avLst/>
              <a:gdLst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621102 w 1509623"/>
                <a:gd name="connsiteY13" fmla="*/ 439948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897147 w 1509623"/>
                <a:gd name="connsiteY13" fmla="*/ 379563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9623" h="1345721">
                  <a:moveTo>
                    <a:pt x="1380227" y="897148"/>
                  </a:moveTo>
                  <a:lnTo>
                    <a:pt x="897147" y="940280"/>
                  </a:lnTo>
                  <a:lnTo>
                    <a:pt x="888521" y="1337095"/>
                  </a:lnTo>
                  <a:lnTo>
                    <a:pt x="767751" y="1285336"/>
                  </a:lnTo>
                  <a:lnTo>
                    <a:pt x="646981" y="1345721"/>
                  </a:lnTo>
                  <a:lnTo>
                    <a:pt x="439947" y="1190446"/>
                  </a:lnTo>
                  <a:lnTo>
                    <a:pt x="0" y="1112808"/>
                  </a:lnTo>
                  <a:lnTo>
                    <a:pt x="17253" y="577970"/>
                  </a:lnTo>
                  <a:lnTo>
                    <a:pt x="293298" y="241540"/>
                  </a:lnTo>
                  <a:lnTo>
                    <a:pt x="483080" y="267419"/>
                  </a:lnTo>
                  <a:lnTo>
                    <a:pt x="422695" y="34506"/>
                  </a:lnTo>
                  <a:lnTo>
                    <a:pt x="1000664" y="0"/>
                  </a:lnTo>
                  <a:lnTo>
                    <a:pt x="1216325" y="250167"/>
                  </a:lnTo>
                  <a:lnTo>
                    <a:pt x="897147" y="379563"/>
                  </a:lnTo>
                  <a:lnTo>
                    <a:pt x="1328468" y="319178"/>
                  </a:lnTo>
                  <a:lnTo>
                    <a:pt x="1509623" y="543465"/>
                  </a:lnTo>
                  <a:lnTo>
                    <a:pt x="1397480" y="698740"/>
                  </a:lnTo>
                  <a:lnTo>
                    <a:pt x="1475117" y="828136"/>
                  </a:lnTo>
                  <a:lnTo>
                    <a:pt x="1380227" y="897148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19132117" lon="973955" rev="20775301"/>
              </a:camera>
              <a:lightRig rig="glow" dir="t"/>
            </a:scene3d>
            <a:sp3d prstMaterial="clear">
              <a:bevelT w="4445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14" name="Volný tvar 38">
              <a:extLst>
                <a:ext uri="{FF2B5EF4-FFF2-40B4-BE49-F238E27FC236}">
                  <a16:creationId xmlns:a16="http://schemas.microsoft.com/office/drawing/2014/main" id="{AC86AA05-33E1-467C-8251-5D770A83F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89138" y="1409886"/>
              <a:ext cx="1243585" cy="1088545"/>
              <a:chOff x="2407920" y="3273552"/>
              <a:chExt cx="621792" cy="408432"/>
            </a:xfrm>
          </p:grpSpPr>
          <p:pic>
            <p:nvPicPr>
              <p:cNvPr id="15" name="Volný tvar 38">
                <a:extLst>
                  <a:ext uri="{FF2B5EF4-FFF2-40B4-BE49-F238E27FC236}">
                    <a16:creationId xmlns:a16="http://schemas.microsoft.com/office/drawing/2014/main" id="{1E543BBC-099D-44D7-93FB-6863FEE9860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7920" y="3273552"/>
                <a:ext cx="621792" cy="40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63D434F7-BDF4-4C8E-87E7-C05AE9535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5765" y="3291478"/>
                <a:ext cx="252052" cy="7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Skupina 39">
            <a:extLst>
              <a:ext uri="{FF2B5EF4-FFF2-40B4-BE49-F238E27FC236}">
                <a16:creationId xmlns:a16="http://schemas.microsoft.com/office/drawing/2014/main" id="{14B9B60C-43F3-4DB8-BF68-255CFB36CB0E}"/>
              </a:ext>
            </a:extLst>
          </p:cNvPr>
          <p:cNvGrpSpPr>
            <a:grpSpLocks/>
          </p:cNvGrpSpPr>
          <p:nvPr/>
        </p:nvGrpSpPr>
        <p:grpSpPr bwMode="auto">
          <a:xfrm rot="-10643356">
            <a:off x="2753827" y="2461755"/>
            <a:ext cx="911140" cy="682013"/>
            <a:chOff x="-1088997" y="894890"/>
            <a:chExt cx="1509623" cy="1606162"/>
          </a:xfrm>
        </p:grpSpPr>
        <p:sp>
          <p:nvSpPr>
            <p:cNvPr id="18" name="Volný tvar 40">
              <a:extLst>
                <a:ext uri="{FF2B5EF4-FFF2-40B4-BE49-F238E27FC236}">
                  <a16:creationId xmlns:a16="http://schemas.microsoft.com/office/drawing/2014/main" id="{2BE4EE73-F354-43EF-9D7A-D3E7CDC07D2C}"/>
                </a:ext>
              </a:extLst>
            </p:cNvPr>
            <p:cNvSpPr/>
            <p:nvPr/>
          </p:nvSpPr>
          <p:spPr>
            <a:xfrm>
              <a:off x="-1088997" y="894890"/>
              <a:ext cx="1509623" cy="1606162"/>
            </a:xfrm>
            <a:custGeom>
              <a:avLst/>
              <a:gdLst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621102 w 1509623"/>
                <a:gd name="connsiteY13" fmla="*/ 439948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897147 w 1509623"/>
                <a:gd name="connsiteY13" fmla="*/ 379563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9623" h="1345721">
                  <a:moveTo>
                    <a:pt x="1380227" y="897148"/>
                  </a:moveTo>
                  <a:lnTo>
                    <a:pt x="897147" y="940280"/>
                  </a:lnTo>
                  <a:lnTo>
                    <a:pt x="888521" y="1337095"/>
                  </a:lnTo>
                  <a:lnTo>
                    <a:pt x="767751" y="1285336"/>
                  </a:lnTo>
                  <a:lnTo>
                    <a:pt x="646981" y="1345721"/>
                  </a:lnTo>
                  <a:lnTo>
                    <a:pt x="439947" y="1190446"/>
                  </a:lnTo>
                  <a:lnTo>
                    <a:pt x="0" y="1112808"/>
                  </a:lnTo>
                  <a:lnTo>
                    <a:pt x="17253" y="577970"/>
                  </a:lnTo>
                  <a:lnTo>
                    <a:pt x="293298" y="241540"/>
                  </a:lnTo>
                  <a:lnTo>
                    <a:pt x="483080" y="267419"/>
                  </a:lnTo>
                  <a:lnTo>
                    <a:pt x="422695" y="34506"/>
                  </a:lnTo>
                  <a:lnTo>
                    <a:pt x="1000664" y="0"/>
                  </a:lnTo>
                  <a:lnTo>
                    <a:pt x="1216325" y="250167"/>
                  </a:lnTo>
                  <a:lnTo>
                    <a:pt x="897147" y="379563"/>
                  </a:lnTo>
                  <a:lnTo>
                    <a:pt x="1328468" y="319178"/>
                  </a:lnTo>
                  <a:lnTo>
                    <a:pt x="1509623" y="543465"/>
                  </a:lnTo>
                  <a:lnTo>
                    <a:pt x="1397480" y="698740"/>
                  </a:lnTo>
                  <a:lnTo>
                    <a:pt x="1475117" y="828136"/>
                  </a:lnTo>
                  <a:lnTo>
                    <a:pt x="1380227" y="897148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19132117" lon="973955" rev="20775301"/>
              </a:camera>
              <a:lightRig rig="glow" dir="t"/>
            </a:scene3d>
            <a:sp3d prstMaterial="clear">
              <a:bevelT w="4445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19" name="Volný tvar 41">
              <a:extLst>
                <a:ext uri="{FF2B5EF4-FFF2-40B4-BE49-F238E27FC236}">
                  <a16:creationId xmlns:a16="http://schemas.microsoft.com/office/drawing/2014/main" id="{0FBF53D5-A54D-441B-991A-DEECC992437C}"/>
                </a:ext>
              </a:extLst>
            </p:cNvPr>
            <p:cNvGrpSpPr>
              <a:grpSpLocks/>
            </p:cNvGrpSpPr>
            <p:nvPr/>
          </p:nvGrpSpPr>
          <p:grpSpPr bwMode="auto">
            <a:xfrm rot="10643356">
              <a:off x="-922763" y="759589"/>
              <a:ext cx="1621537" cy="1251014"/>
              <a:chOff x="3115056" y="3206496"/>
              <a:chExt cx="810768" cy="469392"/>
            </a:xfrm>
          </p:grpSpPr>
          <p:pic>
            <p:nvPicPr>
              <p:cNvPr id="20" name="Volný tvar 41">
                <a:extLst>
                  <a:ext uri="{FF2B5EF4-FFF2-40B4-BE49-F238E27FC236}">
                    <a16:creationId xmlns:a16="http://schemas.microsoft.com/office/drawing/2014/main" id="{D36A366A-A131-43EA-96B0-3E012EF03BE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056" y="3206496"/>
                <a:ext cx="810768" cy="469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D77CBE41-CA95-4757-9ECD-AA775ACC9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0643356">
                <a:off x="3474167" y="3225222"/>
                <a:ext cx="437753" cy="132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" name="Volný tvar 42">
            <a:extLst>
              <a:ext uri="{FF2B5EF4-FFF2-40B4-BE49-F238E27FC236}">
                <a16:creationId xmlns:a16="http://schemas.microsoft.com/office/drawing/2014/main" id="{A1BA95AC-2BC5-475E-9638-2467A129C0C6}"/>
              </a:ext>
            </a:extLst>
          </p:cNvPr>
          <p:cNvSpPr/>
          <p:nvPr/>
        </p:nvSpPr>
        <p:spPr>
          <a:xfrm>
            <a:off x="1282952" y="3128736"/>
            <a:ext cx="731838" cy="1438275"/>
          </a:xfrm>
          <a:custGeom>
            <a:avLst/>
            <a:gdLst>
              <a:gd name="connsiteX0" fmla="*/ 600075 w 665232"/>
              <a:gd name="connsiteY0" fmla="*/ 0 h 1304925"/>
              <a:gd name="connsiteX1" fmla="*/ 609600 w 665232"/>
              <a:gd name="connsiteY1" fmla="*/ 723900 h 1304925"/>
              <a:gd name="connsiteX2" fmla="*/ 0 w 665232"/>
              <a:gd name="connsiteY2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32" h="1304925">
                <a:moveTo>
                  <a:pt x="600075" y="0"/>
                </a:moveTo>
                <a:cubicBezTo>
                  <a:pt x="654843" y="253206"/>
                  <a:pt x="709612" y="506413"/>
                  <a:pt x="609600" y="723900"/>
                </a:cubicBezTo>
                <a:cubicBezTo>
                  <a:pt x="509588" y="941387"/>
                  <a:pt x="254794" y="1123156"/>
                  <a:pt x="0" y="1304925"/>
                </a:cubicBezTo>
              </a:path>
            </a:pathLst>
          </a:custGeom>
          <a:noFill/>
          <a:ln>
            <a:solidFill>
              <a:srgbClr val="92D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/>
          </a:p>
        </p:txBody>
      </p:sp>
      <p:sp>
        <p:nvSpPr>
          <p:cNvPr id="23" name="Volný tvar 43">
            <a:extLst>
              <a:ext uri="{FF2B5EF4-FFF2-40B4-BE49-F238E27FC236}">
                <a16:creationId xmlns:a16="http://schemas.microsoft.com/office/drawing/2014/main" id="{DCDFE56D-3866-42D3-9F5F-EF39A4BECAD4}"/>
              </a:ext>
            </a:extLst>
          </p:cNvPr>
          <p:cNvSpPr/>
          <p:nvPr/>
        </p:nvSpPr>
        <p:spPr>
          <a:xfrm flipH="1">
            <a:off x="2806504" y="3128736"/>
            <a:ext cx="733425" cy="1438275"/>
          </a:xfrm>
          <a:custGeom>
            <a:avLst/>
            <a:gdLst>
              <a:gd name="connsiteX0" fmla="*/ 600075 w 665232"/>
              <a:gd name="connsiteY0" fmla="*/ 0 h 1304925"/>
              <a:gd name="connsiteX1" fmla="*/ 609600 w 665232"/>
              <a:gd name="connsiteY1" fmla="*/ 723900 h 1304925"/>
              <a:gd name="connsiteX2" fmla="*/ 0 w 665232"/>
              <a:gd name="connsiteY2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32" h="1304925">
                <a:moveTo>
                  <a:pt x="600075" y="0"/>
                </a:moveTo>
                <a:cubicBezTo>
                  <a:pt x="654843" y="253206"/>
                  <a:pt x="709612" y="506413"/>
                  <a:pt x="609600" y="723900"/>
                </a:cubicBezTo>
                <a:cubicBezTo>
                  <a:pt x="509588" y="941387"/>
                  <a:pt x="254794" y="1123156"/>
                  <a:pt x="0" y="1304925"/>
                </a:cubicBezTo>
              </a:path>
            </a:pathLst>
          </a:custGeom>
          <a:noFill/>
          <a:ln>
            <a:solidFill>
              <a:srgbClr val="92D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/>
          </a:p>
        </p:txBody>
      </p:sp>
      <p:sp>
        <p:nvSpPr>
          <p:cNvPr id="24" name="Obdélník 45">
            <a:extLst>
              <a:ext uri="{FF2B5EF4-FFF2-40B4-BE49-F238E27FC236}">
                <a16:creationId xmlns:a16="http://schemas.microsoft.com/office/drawing/2014/main" id="{9713E373-9DF3-4ABE-AD20-A01B0EE0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45" y="5153853"/>
            <a:ext cx="21447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- výsledek </a:t>
            </a:r>
            <a:r>
              <a:rPr lang="cs-CZ" altLang="cs-CZ" sz="2000" dirty="0"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„nejspíš se nejedná o krev“</a:t>
            </a:r>
          </a:p>
        </p:txBody>
      </p:sp>
      <p:grpSp>
        <p:nvGrpSpPr>
          <p:cNvPr id="25" name="Skupina 52">
            <a:extLst>
              <a:ext uri="{FF2B5EF4-FFF2-40B4-BE49-F238E27FC236}">
                <a16:creationId xmlns:a16="http://schemas.microsoft.com/office/drawing/2014/main" id="{D672F9A6-7D17-4FBE-9C8D-20235EB637BF}"/>
              </a:ext>
            </a:extLst>
          </p:cNvPr>
          <p:cNvGrpSpPr>
            <a:grpSpLocks/>
          </p:cNvGrpSpPr>
          <p:nvPr/>
        </p:nvGrpSpPr>
        <p:grpSpPr bwMode="auto">
          <a:xfrm>
            <a:off x="4656759" y="2755888"/>
            <a:ext cx="2090738" cy="873125"/>
            <a:chOff x="4897888" y="2996995"/>
            <a:chExt cx="1898017" cy="793020"/>
          </a:xfrm>
        </p:grpSpPr>
        <p:sp>
          <p:nvSpPr>
            <p:cNvPr id="26" name="Volný tvar 46">
              <a:extLst>
                <a:ext uri="{FF2B5EF4-FFF2-40B4-BE49-F238E27FC236}">
                  <a16:creationId xmlns:a16="http://schemas.microsoft.com/office/drawing/2014/main" id="{A495C309-4895-4310-99AA-49C1A4393085}"/>
                </a:ext>
              </a:extLst>
            </p:cNvPr>
            <p:cNvSpPr/>
            <p:nvPr/>
          </p:nvSpPr>
          <p:spPr>
            <a:xfrm rot="20128643">
              <a:off x="4897888" y="2996995"/>
              <a:ext cx="1898017" cy="793020"/>
            </a:xfrm>
            <a:custGeom>
              <a:avLst/>
              <a:gdLst>
                <a:gd name="connsiteX0" fmla="*/ 2553818 w 3106961"/>
                <a:gd name="connsiteY0" fmla="*/ 142257 h 1316432"/>
                <a:gd name="connsiteX1" fmla="*/ 1915643 w 3106961"/>
                <a:gd name="connsiteY1" fmla="*/ 418482 h 1316432"/>
                <a:gd name="connsiteX2" fmla="*/ 1191743 w 3106961"/>
                <a:gd name="connsiteY2" fmla="*/ 389907 h 1316432"/>
                <a:gd name="connsiteX3" fmla="*/ 172568 w 3106961"/>
                <a:gd name="connsiteY3" fmla="*/ 37482 h 1316432"/>
                <a:gd name="connsiteX4" fmla="*/ 20168 w 3106961"/>
                <a:gd name="connsiteY4" fmla="*/ 1085232 h 1316432"/>
                <a:gd name="connsiteX5" fmla="*/ 391643 w 3106961"/>
                <a:gd name="connsiteY5" fmla="*/ 1313832 h 1316432"/>
                <a:gd name="connsiteX6" fmla="*/ 991718 w 3106961"/>
                <a:gd name="connsiteY6" fmla="*/ 1151907 h 1316432"/>
                <a:gd name="connsiteX7" fmla="*/ 1715618 w 3106961"/>
                <a:gd name="connsiteY7" fmla="*/ 1085232 h 1316432"/>
                <a:gd name="connsiteX8" fmla="*/ 2725268 w 3106961"/>
                <a:gd name="connsiteY8" fmla="*/ 1313832 h 1316432"/>
                <a:gd name="connsiteX9" fmla="*/ 3096743 w 3106961"/>
                <a:gd name="connsiteY9" fmla="*/ 1123332 h 1316432"/>
                <a:gd name="connsiteX10" fmla="*/ 2963393 w 3106961"/>
                <a:gd name="connsiteY10" fmla="*/ 66057 h 1316432"/>
                <a:gd name="connsiteX11" fmla="*/ 2553818 w 3106961"/>
                <a:gd name="connsiteY11" fmla="*/ 142257 h 13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06961" h="1316432">
                  <a:moveTo>
                    <a:pt x="2553818" y="142257"/>
                  </a:moveTo>
                  <a:cubicBezTo>
                    <a:pt x="2379193" y="200994"/>
                    <a:pt x="2142655" y="377207"/>
                    <a:pt x="1915643" y="418482"/>
                  </a:cubicBezTo>
                  <a:cubicBezTo>
                    <a:pt x="1688631" y="459757"/>
                    <a:pt x="1482255" y="453407"/>
                    <a:pt x="1191743" y="389907"/>
                  </a:cubicBezTo>
                  <a:cubicBezTo>
                    <a:pt x="901230" y="326407"/>
                    <a:pt x="367830" y="-78406"/>
                    <a:pt x="172568" y="37482"/>
                  </a:cubicBezTo>
                  <a:cubicBezTo>
                    <a:pt x="-22695" y="153370"/>
                    <a:pt x="-16344" y="872507"/>
                    <a:pt x="20168" y="1085232"/>
                  </a:cubicBezTo>
                  <a:cubicBezTo>
                    <a:pt x="56680" y="1297957"/>
                    <a:pt x="229718" y="1302720"/>
                    <a:pt x="391643" y="1313832"/>
                  </a:cubicBezTo>
                  <a:cubicBezTo>
                    <a:pt x="553568" y="1324944"/>
                    <a:pt x="771056" y="1190007"/>
                    <a:pt x="991718" y="1151907"/>
                  </a:cubicBezTo>
                  <a:cubicBezTo>
                    <a:pt x="1212380" y="1113807"/>
                    <a:pt x="1426693" y="1058245"/>
                    <a:pt x="1715618" y="1085232"/>
                  </a:cubicBezTo>
                  <a:cubicBezTo>
                    <a:pt x="2004543" y="1112219"/>
                    <a:pt x="2495081" y="1307482"/>
                    <a:pt x="2725268" y="1313832"/>
                  </a:cubicBezTo>
                  <a:cubicBezTo>
                    <a:pt x="2955455" y="1320182"/>
                    <a:pt x="3057056" y="1331294"/>
                    <a:pt x="3096743" y="1123332"/>
                  </a:cubicBezTo>
                  <a:cubicBezTo>
                    <a:pt x="3136430" y="915370"/>
                    <a:pt x="3053880" y="227982"/>
                    <a:pt x="2963393" y="66057"/>
                  </a:cubicBezTo>
                  <a:cubicBezTo>
                    <a:pt x="2872906" y="-95868"/>
                    <a:pt x="2728443" y="83520"/>
                    <a:pt x="2553818" y="142257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tx2">
                    <a:lumMod val="60000"/>
                    <a:lumOff val="40000"/>
                  </a:schemeClr>
                </a:gs>
                <a:gs pos="16000">
                  <a:schemeClr val="tx2">
                    <a:lumMod val="40000"/>
                    <a:lumOff val="60000"/>
                  </a:schemeClr>
                </a:gs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27" name="Volný tvar 47">
              <a:extLst>
                <a:ext uri="{FF2B5EF4-FFF2-40B4-BE49-F238E27FC236}">
                  <a16:creationId xmlns:a16="http://schemas.microsoft.com/office/drawing/2014/main" id="{CA90C359-24E7-478B-86D9-3ACFAE890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6721" y="3107355"/>
              <a:ext cx="408432" cy="512064"/>
              <a:chOff x="5705856" y="3005328"/>
              <a:chExt cx="408432" cy="512064"/>
            </a:xfrm>
          </p:grpSpPr>
          <p:pic>
            <p:nvPicPr>
              <p:cNvPr id="28" name="Volný tvar 47">
                <a:extLst>
                  <a:ext uri="{FF2B5EF4-FFF2-40B4-BE49-F238E27FC236}">
                    <a16:creationId xmlns:a16="http://schemas.microsoft.com/office/drawing/2014/main" id="{9FFE298E-9A7F-47D2-A3F5-24B570109EC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856" y="3005328"/>
                <a:ext cx="408432" cy="51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42">
                <a:extLst>
                  <a:ext uri="{FF2B5EF4-FFF2-40B4-BE49-F238E27FC236}">
                    <a16:creationId xmlns:a16="http://schemas.microsoft.com/office/drawing/2014/main" id="{BDE4DA29-274A-43E2-B368-7A2D471DC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15109">
                <a:off x="5681255" y="3037754"/>
                <a:ext cx="447825" cy="45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Volný tvar 48">
            <a:extLst>
              <a:ext uri="{FF2B5EF4-FFF2-40B4-BE49-F238E27FC236}">
                <a16:creationId xmlns:a16="http://schemas.microsoft.com/office/drawing/2014/main" id="{E85F11DD-D388-4C0A-A3D8-4FBB7E518CB3}"/>
              </a:ext>
            </a:extLst>
          </p:cNvPr>
          <p:cNvSpPr/>
          <p:nvPr/>
        </p:nvSpPr>
        <p:spPr>
          <a:xfrm rot="20128643">
            <a:off x="6446543" y="2701416"/>
            <a:ext cx="2092923" cy="874372"/>
          </a:xfrm>
          <a:custGeom>
            <a:avLst/>
            <a:gdLst>
              <a:gd name="connsiteX0" fmla="*/ 2553818 w 3106961"/>
              <a:gd name="connsiteY0" fmla="*/ 142257 h 1316432"/>
              <a:gd name="connsiteX1" fmla="*/ 1915643 w 3106961"/>
              <a:gd name="connsiteY1" fmla="*/ 418482 h 1316432"/>
              <a:gd name="connsiteX2" fmla="*/ 1191743 w 3106961"/>
              <a:gd name="connsiteY2" fmla="*/ 389907 h 1316432"/>
              <a:gd name="connsiteX3" fmla="*/ 172568 w 3106961"/>
              <a:gd name="connsiteY3" fmla="*/ 37482 h 1316432"/>
              <a:gd name="connsiteX4" fmla="*/ 20168 w 3106961"/>
              <a:gd name="connsiteY4" fmla="*/ 1085232 h 1316432"/>
              <a:gd name="connsiteX5" fmla="*/ 391643 w 3106961"/>
              <a:gd name="connsiteY5" fmla="*/ 1313832 h 1316432"/>
              <a:gd name="connsiteX6" fmla="*/ 991718 w 3106961"/>
              <a:gd name="connsiteY6" fmla="*/ 1151907 h 1316432"/>
              <a:gd name="connsiteX7" fmla="*/ 1715618 w 3106961"/>
              <a:gd name="connsiteY7" fmla="*/ 1085232 h 1316432"/>
              <a:gd name="connsiteX8" fmla="*/ 2725268 w 3106961"/>
              <a:gd name="connsiteY8" fmla="*/ 1313832 h 1316432"/>
              <a:gd name="connsiteX9" fmla="*/ 3096743 w 3106961"/>
              <a:gd name="connsiteY9" fmla="*/ 1123332 h 1316432"/>
              <a:gd name="connsiteX10" fmla="*/ 2963393 w 3106961"/>
              <a:gd name="connsiteY10" fmla="*/ 66057 h 1316432"/>
              <a:gd name="connsiteX11" fmla="*/ 2553818 w 3106961"/>
              <a:gd name="connsiteY11" fmla="*/ 142257 h 13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6961" h="1316432">
                <a:moveTo>
                  <a:pt x="2553818" y="142257"/>
                </a:moveTo>
                <a:cubicBezTo>
                  <a:pt x="2379193" y="200994"/>
                  <a:pt x="2142655" y="377207"/>
                  <a:pt x="1915643" y="418482"/>
                </a:cubicBezTo>
                <a:cubicBezTo>
                  <a:pt x="1688631" y="459757"/>
                  <a:pt x="1482255" y="453407"/>
                  <a:pt x="1191743" y="389907"/>
                </a:cubicBezTo>
                <a:cubicBezTo>
                  <a:pt x="901230" y="326407"/>
                  <a:pt x="367830" y="-78406"/>
                  <a:pt x="172568" y="37482"/>
                </a:cubicBezTo>
                <a:cubicBezTo>
                  <a:pt x="-22695" y="153370"/>
                  <a:pt x="-16344" y="872507"/>
                  <a:pt x="20168" y="1085232"/>
                </a:cubicBezTo>
                <a:cubicBezTo>
                  <a:pt x="56680" y="1297957"/>
                  <a:pt x="229718" y="1302720"/>
                  <a:pt x="391643" y="1313832"/>
                </a:cubicBezTo>
                <a:cubicBezTo>
                  <a:pt x="553568" y="1324944"/>
                  <a:pt x="771056" y="1190007"/>
                  <a:pt x="991718" y="1151907"/>
                </a:cubicBezTo>
                <a:cubicBezTo>
                  <a:pt x="1212380" y="1113807"/>
                  <a:pt x="1426693" y="1058245"/>
                  <a:pt x="1715618" y="1085232"/>
                </a:cubicBezTo>
                <a:cubicBezTo>
                  <a:pt x="2004543" y="1112219"/>
                  <a:pt x="2495081" y="1307482"/>
                  <a:pt x="2725268" y="1313832"/>
                </a:cubicBezTo>
                <a:cubicBezTo>
                  <a:pt x="2955455" y="1320182"/>
                  <a:pt x="3057056" y="1331294"/>
                  <a:pt x="3096743" y="1123332"/>
                </a:cubicBezTo>
                <a:cubicBezTo>
                  <a:pt x="3136430" y="915370"/>
                  <a:pt x="3053880" y="227982"/>
                  <a:pt x="2963393" y="66057"/>
                </a:cubicBezTo>
                <a:cubicBezTo>
                  <a:pt x="2872906" y="-95868"/>
                  <a:pt x="2728443" y="83520"/>
                  <a:pt x="2553818" y="142257"/>
                </a:cubicBezTo>
                <a:close/>
              </a:path>
            </a:pathLst>
          </a:custGeom>
          <a:gradFill flip="none" rotWithShape="1">
            <a:gsLst>
              <a:gs pos="80000">
                <a:schemeClr val="tx2">
                  <a:lumMod val="60000"/>
                  <a:lumOff val="40000"/>
                </a:schemeClr>
              </a:gs>
              <a:gs pos="16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/>
          </a:p>
        </p:txBody>
      </p:sp>
      <p:grpSp>
        <p:nvGrpSpPr>
          <p:cNvPr id="31" name="Volný tvar 49">
            <a:extLst>
              <a:ext uri="{FF2B5EF4-FFF2-40B4-BE49-F238E27FC236}">
                <a16:creationId xmlns:a16="http://schemas.microsoft.com/office/drawing/2014/main" id="{6793A1CD-0E92-48AD-9AED-6C833BD86E13}"/>
              </a:ext>
            </a:extLst>
          </p:cNvPr>
          <p:cNvGrpSpPr>
            <a:grpSpLocks/>
          </p:cNvGrpSpPr>
          <p:nvPr/>
        </p:nvGrpSpPr>
        <p:grpSpPr bwMode="auto">
          <a:xfrm>
            <a:off x="7412121" y="2966811"/>
            <a:ext cx="301625" cy="323850"/>
            <a:chOff x="4954" y="1981"/>
            <a:chExt cx="172" cy="185"/>
          </a:xfrm>
        </p:grpSpPr>
        <p:pic>
          <p:nvPicPr>
            <p:cNvPr id="32" name="Volný tvar 49">
              <a:extLst>
                <a:ext uri="{FF2B5EF4-FFF2-40B4-BE49-F238E27FC236}">
                  <a16:creationId xmlns:a16="http://schemas.microsoft.com/office/drawing/2014/main" id="{A0D1467D-5D40-48D9-B2E2-C4C41BA6444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" y="1981"/>
              <a:ext cx="17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46">
              <a:extLst>
                <a:ext uri="{FF2B5EF4-FFF2-40B4-BE49-F238E27FC236}">
                  <a16:creationId xmlns:a16="http://schemas.microsoft.com/office/drawing/2014/main" id="{54C62989-964E-44E2-A9D7-22960E137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040991">
              <a:off x="4937" y="2007"/>
              <a:ext cx="20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Volný tvar 51">
            <a:extLst>
              <a:ext uri="{FF2B5EF4-FFF2-40B4-BE49-F238E27FC236}">
                <a16:creationId xmlns:a16="http://schemas.microsoft.com/office/drawing/2014/main" id="{2E4B47CD-9B98-4AF1-BE43-5D158B25E9B0}"/>
              </a:ext>
            </a:extLst>
          </p:cNvPr>
          <p:cNvGrpSpPr>
            <a:grpSpLocks/>
          </p:cNvGrpSpPr>
          <p:nvPr/>
        </p:nvGrpSpPr>
        <p:grpSpPr bwMode="auto">
          <a:xfrm>
            <a:off x="7251824" y="3376991"/>
            <a:ext cx="125412" cy="153987"/>
            <a:chOff x="4908" y="2189"/>
            <a:chExt cx="72" cy="88"/>
          </a:xfrm>
        </p:grpSpPr>
        <p:pic>
          <p:nvPicPr>
            <p:cNvPr id="35" name="Volný tvar 51">
              <a:extLst>
                <a:ext uri="{FF2B5EF4-FFF2-40B4-BE49-F238E27FC236}">
                  <a16:creationId xmlns:a16="http://schemas.microsoft.com/office/drawing/2014/main" id="{4738132F-93E8-4A75-A16F-A3D1636B16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2189"/>
              <a:ext cx="7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49">
              <a:extLst>
                <a:ext uri="{FF2B5EF4-FFF2-40B4-BE49-F238E27FC236}">
                  <a16:creationId xmlns:a16="http://schemas.microsoft.com/office/drawing/2014/main" id="{6F35CAE9-568E-457F-A179-668339B1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2" y="2191"/>
              <a:ext cx="6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Skupina 59">
            <a:extLst>
              <a:ext uri="{FF2B5EF4-FFF2-40B4-BE49-F238E27FC236}">
                <a16:creationId xmlns:a16="http://schemas.microsoft.com/office/drawing/2014/main" id="{75138516-6ED5-4E67-A19F-2F2424F65262}"/>
              </a:ext>
            </a:extLst>
          </p:cNvPr>
          <p:cNvGrpSpPr>
            <a:grpSpLocks/>
          </p:cNvGrpSpPr>
          <p:nvPr/>
        </p:nvGrpSpPr>
        <p:grpSpPr bwMode="auto">
          <a:xfrm>
            <a:off x="4893158" y="4511080"/>
            <a:ext cx="1428750" cy="923925"/>
            <a:chOff x="5220072" y="4174747"/>
            <a:chExt cx="1296144" cy="838829"/>
          </a:xfrm>
        </p:grpSpPr>
        <p:grpSp>
          <p:nvGrpSpPr>
            <p:cNvPr id="38" name="Obdélník 53">
              <a:extLst>
                <a:ext uri="{FF2B5EF4-FFF2-40B4-BE49-F238E27FC236}">
                  <a16:creationId xmlns:a16="http://schemas.microsoft.com/office/drawing/2014/main" id="{AA207903-4166-4ACE-BC27-0DFC96B3B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9888" y="4200144"/>
              <a:ext cx="1328928" cy="822960"/>
              <a:chOff x="5199888" y="4200144"/>
              <a:chExt cx="1328928" cy="822960"/>
            </a:xfrm>
          </p:grpSpPr>
          <p:pic>
            <p:nvPicPr>
              <p:cNvPr id="44" name="Obdélník 53">
                <a:extLst>
                  <a:ext uri="{FF2B5EF4-FFF2-40B4-BE49-F238E27FC236}">
                    <a16:creationId xmlns:a16="http://schemas.microsoft.com/office/drawing/2014/main" id="{00B312D9-9E26-4346-BEA5-51E3D6D7779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9888" y="4200144"/>
                <a:ext cx="1328928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53">
                <a:extLst>
                  <a:ext uri="{FF2B5EF4-FFF2-40B4-BE49-F238E27FC236}">
                    <a16:creationId xmlns:a16="http://schemas.microsoft.com/office/drawing/2014/main" id="{074D98D9-5A10-41F1-8BFE-D79C88D1D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4221088"/>
                <a:ext cx="1296144" cy="7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" name="Zaoblený obdélník 54">
              <a:extLst>
                <a:ext uri="{FF2B5EF4-FFF2-40B4-BE49-F238E27FC236}">
                  <a16:creationId xmlns:a16="http://schemas.microsoft.com/office/drawing/2014/main" id="{5B3B49D2-402E-4A32-BB4B-EA612F750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7152" y="4364736"/>
              <a:ext cx="896112" cy="499872"/>
              <a:chOff x="5407152" y="4364736"/>
              <a:chExt cx="896112" cy="499872"/>
            </a:xfrm>
          </p:grpSpPr>
          <p:pic>
            <p:nvPicPr>
              <p:cNvPr id="42" name="Zaoblený obdélník 54">
                <a:extLst>
                  <a:ext uri="{FF2B5EF4-FFF2-40B4-BE49-F238E27FC236}">
                    <a16:creationId xmlns:a16="http://schemas.microsoft.com/office/drawing/2014/main" id="{343F5D3C-FCD0-4AC7-A441-491816DABC9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152" y="4364736"/>
                <a:ext cx="896112" cy="499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56">
                <a:extLst>
                  <a:ext uri="{FF2B5EF4-FFF2-40B4-BE49-F238E27FC236}">
                    <a16:creationId xmlns:a16="http://schemas.microsoft.com/office/drawing/2014/main" id="{3EEFCC28-542B-4E3A-85F1-63DE5FBF8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8847" y="4403181"/>
                <a:ext cx="817756" cy="42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2AFCA480-25F0-4CE6-A0A9-DCC1D111011E}"/>
                </a:ext>
              </a:extLst>
            </p:cNvPr>
            <p:cNvCxnSpPr/>
            <p:nvPr/>
          </p:nvCxnSpPr>
          <p:spPr>
            <a:xfrm>
              <a:off x="5724128" y="4437061"/>
              <a:ext cx="1440" cy="3617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58">
              <a:extLst>
                <a:ext uri="{FF2B5EF4-FFF2-40B4-BE49-F238E27FC236}">
                  <a16:creationId xmlns:a16="http://schemas.microsoft.com/office/drawing/2014/main" id="{D8B3D351-84F5-48E2-8A88-900596F03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12" y="4174747"/>
              <a:ext cx="9361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C         T</a:t>
              </a:r>
            </a:p>
          </p:txBody>
        </p:sp>
      </p:grpSp>
      <p:grpSp>
        <p:nvGrpSpPr>
          <p:cNvPr id="46" name="Skupina 61">
            <a:extLst>
              <a:ext uri="{FF2B5EF4-FFF2-40B4-BE49-F238E27FC236}">
                <a16:creationId xmlns:a16="http://schemas.microsoft.com/office/drawing/2014/main" id="{7928D41F-4498-4D66-BDB1-A97680AA1F3D}"/>
              </a:ext>
            </a:extLst>
          </p:cNvPr>
          <p:cNvGrpSpPr>
            <a:grpSpLocks/>
          </p:cNvGrpSpPr>
          <p:nvPr/>
        </p:nvGrpSpPr>
        <p:grpSpPr bwMode="auto">
          <a:xfrm>
            <a:off x="6865148" y="4475325"/>
            <a:ext cx="1428750" cy="923925"/>
            <a:chOff x="5220072" y="4174747"/>
            <a:chExt cx="1296144" cy="838829"/>
          </a:xfrm>
        </p:grpSpPr>
        <p:grpSp>
          <p:nvGrpSpPr>
            <p:cNvPr id="47" name="Obdélník 62">
              <a:extLst>
                <a:ext uri="{FF2B5EF4-FFF2-40B4-BE49-F238E27FC236}">
                  <a16:creationId xmlns:a16="http://schemas.microsoft.com/office/drawing/2014/main" id="{B7FC4665-838F-4513-A0E7-0BE67826D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0297" y="4200144"/>
              <a:ext cx="1328928" cy="822960"/>
              <a:chOff x="7144512" y="4200144"/>
              <a:chExt cx="1328928" cy="822960"/>
            </a:xfrm>
          </p:grpSpPr>
          <p:pic>
            <p:nvPicPr>
              <p:cNvPr id="53" name="Obdélník 62">
                <a:extLst>
                  <a:ext uri="{FF2B5EF4-FFF2-40B4-BE49-F238E27FC236}">
                    <a16:creationId xmlns:a16="http://schemas.microsoft.com/office/drawing/2014/main" id="{75F918F6-93F3-4454-AD92-9B2FB6EF511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4512" y="4200144"/>
                <a:ext cx="1328928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62">
                <a:extLst>
                  <a:ext uri="{FF2B5EF4-FFF2-40B4-BE49-F238E27FC236}">
                    <a16:creationId xmlns:a16="http://schemas.microsoft.com/office/drawing/2014/main" id="{01487D63-37F3-4A28-A931-38B16E164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4287" y="4221088"/>
                <a:ext cx="1296144" cy="7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8" name="Zaoblený obdélník 63">
              <a:extLst>
                <a:ext uri="{FF2B5EF4-FFF2-40B4-BE49-F238E27FC236}">
                  <a16:creationId xmlns:a16="http://schemas.microsoft.com/office/drawing/2014/main" id="{9D658186-7339-4D2B-96D0-27DC88A95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7561" y="4364736"/>
              <a:ext cx="896112" cy="499872"/>
              <a:chOff x="7351776" y="4364736"/>
              <a:chExt cx="896112" cy="499872"/>
            </a:xfrm>
          </p:grpSpPr>
          <p:pic>
            <p:nvPicPr>
              <p:cNvPr id="51" name="Zaoblený obdélník 63">
                <a:extLst>
                  <a:ext uri="{FF2B5EF4-FFF2-40B4-BE49-F238E27FC236}">
                    <a16:creationId xmlns:a16="http://schemas.microsoft.com/office/drawing/2014/main" id="{E4684A2D-CA1C-4245-9D24-383F6BE317C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1776" y="4364736"/>
                <a:ext cx="896112" cy="499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 Box 65">
                <a:extLst>
                  <a:ext uri="{FF2B5EF4-FFF2-40B4-BE49-F238E27FC236}">
                    <a16:creationId xmlns:a16="http://schemas.microsoft.com/office/drawing/2014/main" id="{FF3BB965-19F6-4DD3-82F8-B791EF643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3062" y="4403181"/>
                <a:ext cx="817756" cy="42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A3556002-23BE-4434-95D6-F0E1E0E19C4D}"/>
                </a:ext>
              </a:extLst>
            </p:cNvPr>
            <p:cNvCxnSpPr/>
            <p:nvPr/>
          </p:nvCxnSpPr>
          <p:spPr>
            <a:xfrm>
              <a:off x="5724128" y="4437061"/>
              <a:ext cx="1440" cy="3617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65">
              <a:extLst>
                <a:ext uri="{FF2B5EF4-FFF2-40B4-BE49-F238E27FC236}">
                  <a16:creationId xmlns:a16="http://schemas.microsoft.com/office/drawing/2014/main" id="{36F8CD17-3C99-443D-8D40-A3282C1B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12" y="4174747"/>
              <a:ext cx="9361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C         T</a:t>
              </a:r>
            </a:p>
          </p:txBody>
        </p:sp>
      </p:grp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4BE6FC32-09A4-4337-943D-679A12F89D5D}"/>
              </a:ext>
            </a:extLst>
          </p:cNvPr>
          <p:cNvCxnSpPr/>
          <p:nvPr/>
        </p:nvCxnSpPr>
        <p:spPr>
          <a:xfrm>
            <a:off x="5732247" y="4781748"/>
            <a:ext cx="1588" cy="4349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olný tvar 67">
            <a:extLst>
              <a:ext uri="{FF2B5EF4-FFF2-40B4-BE49-F238E27FC236}">
                <a16:creationId xmlns:a16="http://schemas.microsoft.com/office/drawing/2014/main" id="{BCB5E557-8CE8-421B-BDD6-399DF170E3BE}"/>
              </a:ext>
            </a:extLst>
          </p:cNvPr>
          <p:cNvSpPr/>
          <p:nvPr/>
        </p:nvSpPr>
        <p:spPr>
          <a:xfrm>
            <a:off x="5706428" y="3604548"/>
            <a:ext cx="244475" cy="830262"/>
          </a:xfrm>
          <a:custGeom>
            <a:avLst/>
            <a:gdLst>
              <a:gd name="connsiteX0" fmla="*/ 600075 w 665232"/>
              <a:gd name="connsiteY0" fmla="*/ 0 h 1304925"/>
              <a:gd name="connsiteX1" fmla="*/ 609600 w 665232"/>
              <a:gd name="connsiteY1" fmla="*/ 723900 h 1304925"/>
              <a:gd name="connsiteX2" fmla="*/ 0 w 665232"/>
              <a:gd name="connsiteY2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32" h="1304925">
                <a:moveTo>
                  <a:pt x="600075" y="0"/>
                </a:moveTo>
                <a:cubicBezTo>
                  <a:pt x="654843" y="253206"/>
                  <a:pt x="709612" y="506413"/>
                  <a:pt x="609600" y="723900"/>
                </a:cubicBezTo>
                <a:cubicBezTo>
                  <a:pt x="509588" y="941387"/>
                  <a:pt x="254794" y="1123156"/>
                  <a:pt x="0" y="1304925"/>
                </a:cubicBezTo>
              </a:path>
            </a:pathLst>
          </a:custGeom>
          <a:noFill/>
          <a:ln>
            <a:solidFill>
              <a:srgbClr val="FF99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/>
          </a:p>
        </p:txBody>
      </p:sp>
      <p:sp>
        <p:nvSpPr>
          <p:cNvPr id="57" name="Volný tvar 68">
            <a:extLst>
              <a:ext uri="{FF2B5EF4-FFF2-40B4-BE49-F238E27FC236}">
                <a16:creationId xmlns:a16="http://schemas.microsoft.com/office/drawing/2014/main" id="{FCB9638A-14CE-4F1E-AB54-93BA3CAE3B66}"/>
              </a:ext>
            </a:extLst>
          </p:cNvPr>
          <p:cNvSpPr/>
          <p:nvPr/>
        </p:nvSpPr>
        <p:spPr>
          <a:xfrm>
            <a:off x="7616573" y="3526536"/>
            <a:ext cx="244475" cy="830262"/>
          </a:xfrm>
          <a:custGeom>
            <a:avLst/>
            <a:gdLst>
              <a:gd name="connsiteX0" fmla="*/ 600075 w 665232"/>
              <a:gd name="connsiteY0" fmla="*/ 0 h 1304925"/>
              <a:gd name="connsiteX1" fmla="*/ 609600 w 665232"/>
              <a:gd name="connsiteY1" fmla="*/ 723900 h 1304925"/>
              <a:gd name="connsiteX2" fmla="*/ 0 w 665232"/>
              <a:gd name="connsiteY2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32" h="1304925">
                <a:moveTo>
                  <a:pt x="600075" y="0"/>
                </a:moveTo>
                <a:cubicBezTo>
                  <a:pt x="654843" y="253206"/>
                  <a:pt x="709612" y="506413"/>
                  <a:pt x="609600" y="723900"/>
                </a:cubicBezTo>
                <a:cubicBezTo>
                  <a:pt x="509588" y="941387"/>
                  <a:pt x="254794" y="1123156"/>
                  <a:pt x="0" y="1304925"/>
                </a:cubicBezTo>
              </a:path>
            </a:pathLst>
          </a:custGeom>
          <a:noFill/>
          <a:ln>
            <a:solidFill>
              <a:srgbClr val="FF99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/>
          </a:p>
        </p:txBody>
      </p:sp>
      <p:sp>
        <p:nvSpPr>
          <p:cNvPr id="58" name="Obdélník 69">
            <a:extLst>
              <a:ext uri="{FF2B5EF4-FFF2-40B4-BE49-F238E27FC236}">
                <a16:creationId xmlns:a16="http://schemas.microsoft.com/office/drawing/2014/main" id="{D7A38D4B-F96E-4736-8D88-B4CC4E404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037" y="5115663"/>
            <a:ext cx="2144712" cy="10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+ výsledek </a:t>
            </a:r>
            <a:r>
              <a:rPr lang="cs-CZ" altLang="cs-CZ" sz="2000" dirty="0"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„pravděpodobně se jedná o krev“</a:t>
            </a:r>
          </a:p>
        </p:txBody>
      </p:sp>
      <p:sp>
        <p:nvSpPr>
          <p:cNvPr id="59" name="Obdélník 70">
            <a:extLst>
              <a:ext uri="{FF2B5EF4-FFF2-40B4-BE49-F238E27FC236}">
                <a16:creationId xmlns:a16="http://schemas.microsoft.com/office/drawing/2014/main" id="{E416E305-B6AA-4B01-A5E2-0F149C83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817" y="5452089"/>
            <a:ext cx="21971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- výsledek </a:t>
            </a:r>
            <a:r>
              <a:rPr lang="cs-CZ" altLang="cs-CZ" sz="2000" dirty="0"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„s jistotou se nejedná o sperma“</a:t>
            </a:r>
          </a:p>
        </p:txBody>
      </p:sp>
      <p:sp>
        <p:nvSpPr>
          <p:cNvPr id="60" name="Obdélník 69">
            <a:extLst>
              <a:ext uri="{FF2B5EF4-FFF2-40B4-BE49-F238E27FC236}">
                <a16:creationId xmlns:a16="http://schemas.microsoft.com/office/drawing/2014/main" id="{40D51F38-B8C8-4ECE-92FF-73AE5EAA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621" y="5452241"/>
            <a:ext cx="21447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+ výsledek </a:t>
            </a:r>
            <a:r>
              <a:rPr lang="cs-CZ" altLang="cs-CZ" sz="2000" dirty="0"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„s jistotou se jedná o sperma“</a:t>
            </a:r>
          </a:p>
        </p:txBody>
      </p:sp>
      <p:sp>
        <p:nvSpPr>
          <p:cNvPr id="61" name="Obdélník 30">
            <a:extLst>
              <a:ext uri="{FF2B5EF4-FFF2-40B4-BE49-F238E27FC236}">
                <a16:creationId xmlns:a16="http://schemas.microsoft.com/office/drawing/2014/main" id="{E728CE20-0F8D-43CE-BB28-6081ED8E7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59997" y="771167"/>
            <a:ext cx="2962672" cy="10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pozitivní výsledek indikuje, že se prakticky s jistotou jedná o daný biologický materiál</a:t>
            </a:r>
          </a:p>
        </p:txBody>
      </p:sp>
      <p:sp>
        <p:nvSpPr>
          <p:cNvPr id="63" name="TextovéPole 26">
            <a:extLst>
              <a:ext uri="{FF2B5EF4-FFF2-40B4-BE49-F238E27FC236}">
                <a16:creationId xmlns:a16="http://schemas.microsoft.com/office/drawing/2014/main" id="{4A32B533-B3F7-40E4-93AC-502EA182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125" y="345791"/>
            <a:ext cx="2540000" cy="406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SPECIFICKÁ ZKOUŠKA</a:t>
            </a:r>
          </a:p>
        </p:txBody>
      </p:sp>
      <p:sp>
        <p:nvSpPr>
          <p:cNvPr id="64" name="TextovéPole 22">
            <a:extLst>
              <a:ext uri="{FF2B5EF4-FFF2-40B4-BE49-F238E27FC236}">
                <a16:creationId xmlns:a16="http://schemas.microsoft.com/office/drawing/2014/main" id="{2FE444D8-213B-4156-A87E-2FF7F20E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65" y="223774"/>
            <a:ext cx="2553259" cy="717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ORIENTAČNÍ ZKOUŠKA</a:t>
            </a:r>
          </a:p>
        </p:txBody>
      </p:sp>
      <p:sp>
        <p:nvSpPr>
          <p:cNvPr id="65" name="Obdélník 24">
            <a:extLst>
              <a:ext uri="{FF2B5EF4-FFF2-40B4-BE49-F238E27FC236}">
                <a16:creationId xmlns:a16="http://schemas.microsoft.com/office/drawing/2014/main" id="{CAC994E6-392B-40B1-BC79-A51595C1C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64" y="987165"/>
            <a:ext cx="3651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92D050"/>
                </a:solidFill>
                <a:latin typeface="Calibri" panose="020F0502020204030204" pitchFamily="34" charset="0"/>
              </a:rPr>
              <a:t>pozitivní výsledek indikuje, že by se mohlo jednat o daný biologický materiál</a:t>
            </a:r>
          </a:p>
        </p:txBody>
      </p:sp>
    </p:spTree>
    <p:extLst>
      <p:ext uri="{BB962C8B-B14F-4D97-AF65-F5344CB8AC3E}">
        <p14:creationId xmlns:p14="http://schemas.microsoft.com/office/powerpoint/2010/main" val="417127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Krev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neprůhledná tekutina červené až červenohnědé barvy</a:t>
            </a:r>
          </a:p>
          <a:p>
            <a:pPr marL="0" indent="0" algn="just">
              <a:buNone/>
            </a:pPr>
            <a:endParaRPr lang="cs-CZ" dirty="0"/>
          </a:p>
          <a:p>
            <a:r>
              <a:rPr lang="cs-CZ" dirty="0"/>
              <a:t>další typy lidské krve, které lze odlišit: </a:t>
            </a:r>
          </a:p>
          <a:p>
            <a:pPr marL="0" indent="0">
              <a:buNone/>
            </a:pPr>
            <a:r>
              <a:rPr lang="cs-CZ" dirty="0"/>
              <a:t>- pupečníková krev — krev nenarozeného dítěte, která obsahuje velké množství krvetvorných kmenových buněk, obdobně jako kostní dřeň </a:t>
            </a:r>
          </a:p>
          <a:p>
            <a:pPr marL="0" indent="0">
              <a:buNone/>
            </a:pPr>
            <a:r>
              <a:rPr lang="cs-CZ" dirty="0"/>
              <a:t>- menstruační krev — krev obsahující tkáň a výměšky děložní sliznice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C7DEC8A-1966-4B19-816B-F9D3ED28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703214"/>
          </a:xfrm>
        </p:spPr>
        <p:txBody>
          <a:bodyPr>
            <a:normAutofit fontScale="40000" lnSpcReduction="20000"/>
          </a:bodyPr>
          <a:lstStyle/>
          <a:p>
            <a:pPr marL="431800" indent="-323850">
              <a:lnSpc>
                <a:spcPct val="137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b="1" u="sng" dirty="0" err="1"/>
              <a:t>Luminol</a:t>
            </a:r>
            <a:r>
              <a:rPr lang="cs-CZ" altLang="cs-CZ" sz="4400" dirty="0"/>
              <a:t> – orientační test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000" dirty="0"/>
              <a:t>C8H7N3O2 (IUPAC: 5-Amino-2,3-dihydro-1,4-phthalazinedione; o-</a:t>
            </a:r>
            <a:r>
              <a:rPr lang="cs-CZ" altLang="cs-CZ" sz="3000" dirty="0" err="1"/>
              <a:t>Aminophthaloyl</a:t>
            </a:r>
            <a:r>
              <a:rPr lang="cs-CZ" altLang="cs-CZ" sz="3000" dirty="0"/>
              <a:t> </a:t>
            </a:r>
            <a:r>
              <a:rPr lang="cs-CZ" altLang="cs-CZ" sz="3000" dirty="0" err="1"/>
              <a:t>hydrazide</a:t>
            </a:r>
            <a:r>
              <a:rPr lang="cs-CZ" altLang="cs-CZ" sz="3000" dirty="0"/>
              <a:t>, o-</a:t>
            </a:r>
            <a:r>
              <a:rPr lang="cs-CZ" altLang="cs-CZ" sz="3000" dirty="0" err="1"/>
              <a:t>Aminophthalyl</a:t>
            </a:r>
            <a:r>
              <a:rPr lang="cs-CZ" altLang="cs-CZ" sz="3000" dirty="0"/>
              <a:t> </a:t>
            </a:r>
            <a:r>
              <a:rPr lang="cs-CZ" altLang="cs-CZ" sz="3000" dirty="0" err="1"/>
              <a:t>hydrazide</a:t>
            </a:r>
            <a:r>
              <a:rPr lang="cs-CZ" altLang="cs-CZ" sz="3000" dirty="0"/>
              <a:t>, 3-Aminophthalhydrazide 3-Aminophthalic </a:t>
            </a:r>
            <a:r>
              <a:rPr lang="cs-CZ" altLang="cs-CZ" sz="3000" dirty="0" err="1"/>
              <a:t>hydrazide</a:t>
            </a:r>
            <a:r>
              <a:rPr lang="cs-CZ" altLang="cs-CZ" sz="3000" dirty="0"/>
              <a:t>)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/>
              <a:t>všestranná chemikálie známá svojí </a:t>
            </a:r>
            <a:r>
              <a:rPr lang="cs-CZ" altLang="cs-CZ" sz="4400" dirty="0" err="1"/>
              <a:t>chemoluminiscencí</a:t>
            </a:r>
            <a:r>
              <a:rPr lang="cs-CZ" altLang="cs-CZ" sz="4400" dirty="0"/>
              <a:t> při smíchání s vhodným oxidačním činidlem v podobě modrého záření v tmavé místnosti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/>
              <a:t>bílá až světle žlutá krystalická látka rozpustná ve většině organických rozpouštědlech, ale nerozpustná ve vodě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/>
              <a:t>složení reakční směsi: 3-amino-ftalhydrazid (</a:t>
            </a:r>
            <a:r>
              <a:rPr lang="cs-CZ" altLang="cs-CZ" sz="4400" dirty="0" err="1"/>
              <a:t>luminol</a:t>
            </a:r>
            <a:r>
              <a:rPr lang="cs-CZ" altLang="cs-CZ" sz="4400" dirty="0"/>
              <a:t>), Na2CO3, </a:t>
            </a:r>
            <a:r>
              <a:rPr lang="cs-CZ" altLang="cs-CZ" sz="4400" dirty="0" err="1"/>
              <a:t>destil</a:t>
            </a:r>
            <a:r>
              <a:rPr lang="cs-CZ" altLang="cs-CZ" sz="4400" dirty="0"/>
              <a:t>. H2O, </a:t>
            </a:r>
            <a:r>
              <a:rPr lang="cs-CZ" altLang="cs-CZ" sz="4400" dirty="0" err="1"/>
              <a:t>perborát</a:t>
            </a:r>
            <a:r>
              <a:rPr lang="cs-CZ" altLang="cs-CZ" sz="4400" dirty="0"/>
              <a:t> sodný (podle </a:t>
            </a:r>
            <a:r>
              <a:rPr lang="cs-CZ" altLang="cs-CZ" sz="4400" dirty="0" err="1"/>
              <a:t>Grodského</a:t>
            </a:r>
            <a:r>
              <a:rPr lang="cs-CZ" altLang="cs-CZ" sz="4400" dirty="0"/>
              <a:t> z roku 1951) nebo 3-amino-ftalhydrazid (</a:t>
            </a:r>
            <a:r>
              <a:rPr lang="cs-CZ" altLang="cs-CZ" sz="4400" dirty="0" err="1"/>
              <a:t>luminol</a:t>
            </a:r>
            <a:r>
              <a:rPr lang="cs-CZ" altLang="cs-CZ" sz="4400" dirty="0"/>
              <a:t>), </a:t>
            </a:r>
            <a:r>
              <a:rPr lang="cs-CZ" altLang="cs-CZ" sz="4400" dirty="0" err="1"/>
              <a:t>NaOH</a:t>
            </a:r>
            <a:r>
              <a:rPr lang="cs-CZ" altLang="cs-CZ" sz="4400" dirty="0"/>
              <a:t> (nebo KOH), H2O2 (podle Webera z roku 1966)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/>
              <a:t>v buněčné biologii využíván pro detekci mědi, železa a kyanidů 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/>
              <a:t>pomocí reakce </a:t>
            </a:r>
            <a:r>
              <a:rPr lang="cs-CZ" altLang="cs-CZ" sz="4400" dirty="0" err="1"/>
              <a:t>luminolu</a:t>
            </a:r>
            <a:r>
              <a:rPr lang="cs-CZ" altLang="cs-CZ" sz="4400" dirty="0"/>
              <a:t> s  hemoglobinovým železem je možné detekovat        i stopové množství krve (ředění až 107) </a:t>
            </a:r>
            <a:r>
              <a:rPr lang="cs-CZ" altLang="cs-CZ" sz="4400" dirty="0">
                <a:sym typeface="Symbol" panose="05050102010706020507" pitchFamily="18" charset="2"/>
              </a:rPr>
              <a:t> modré záření trvající cca 30 s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4400" dirty="0">
                <a:sym typeface="Symbol" panose="05050102010706020507" pitchFamily="18" charset="2"/>
              </a:rPr>
              <a:t>může ovlivnit množství a kvalitu DNA ve stopě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503D5A-978E-42D2-81A6-E2ABABF8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b="1" u="sng" dirty="0"/>
              <a:t>Orientační průkaz krve</a:t>
            </a:r>
            <a:endParaRPr lang="cs-CZ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43E3216-C4E1-4F4E-9E9B-EC5E2A22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80" y="5500310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CA18295-F41E-46F4-94C1-8940DD9D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5" y="1412776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1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C870B8-E69D-4582-8075-4760DA46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548"/>
            <a:ext cx="8229600" cy="5200451"/>
          </a:xfrm>
        </p:spPr>
        <p:txBody>
          <a:bodyPr>
            <a:normAutofit fontScale="92500" lnSpcReduction="10000"/>
          </a:bodyPr>
          <a:lstStyle/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u="sng" dirty="0" err="1"/>
              <a:t>BlueStar</a:t>
            </a:r>
            <a:r>
              <a:rPr lang="en-US" altLang="cs-CZ" sz="2300" u="sng" dirty="0"/>
              <a:t>®</a:t>
            </a:r>
            <a:r>
              <a:rPr lang="cs-CZ" altLang="cs-CZ" sz="2300" u="sng" dirty="0"/>
              <a:t> </a:t>
            </a:r>
            <a:r>
              <a:rPr lang="cs-CZ" altLang="cs-CZ" sz="2300" u="sng" dirty="0" err="1"/>
              <a:t>Forensic</a:t>
            </a:r>
            <a:r>
              <a:rPr lang="cs-CZ" altLang="cs-CZ" sz="2300" u="sng" dirty="0"/>
              <a:t> (</a:t>
            </a:r>
            <a:r>
              <a:rPr lang="cs-CZ" altLang="cs-CZ" sz="2300" u="sng" dirty="0" err="1"/>
              <a:t>BlueStar</a:t>
            </a:r>
            <a:r>
              <a:rPr lang="cs-CZ" altLang="cs-CZ" sz="2300" u="sng" dirty="0"/>
              <a:t>) </a:t>
            </a:r>
            <a:r>
              <a:rPr lang="cs-CZ" altLang="cs-CZ" sz="2300" dirty="0"/>
              <a:t>– orientační test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test na bázi </a:t>
            </a:r>
            <a:r>
              <a:rPr lang="cs-CZ" altLang="cs-CZ" sz="2300" dirty="0" err="1"/>
              <a:t>luminolu</a:t>
            </a:r>
            <a:endParaRPr lang="cs-CZ" altLang="cs-CZ" sz="2300" dirty="0"/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detekce krevních stop pouhým okem neviditelné                                  (vyprané, vyčištěné skvrny apod.)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schopnost detekce při ředění až 1:10000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intenzivnější a delší luminiscence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pro detekci není třeba úplná tma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možná opakovaná aplikace</a:t>
            </a:r>
          </a:p>
          <a:p>
            <a:pPr marL="431800" indent="-323850">
              <a:lnSpc>
                <a:spcPct val="137000"/>
              </a:lnSpc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300" dirty="0"/>
              <a:t>falešně pozitivní reakce: brambory, rajčata, červená cibule, fazole, křen, kyselina askorbová, 5% bělidlo, CuSO4, Fe2(SO4)3, sloučeniny chlóru a niklu</a:t>
            </a:r>
            <a:endParaRPr lang="cs-CZ" altLang="cs-CZ" sz="2300" dirty="0">
              <a:sym typeface="Symbol" panose="05050102010706020507" pitchFamily="18" charset="2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49004E-0180-4D1A-B8D1-559A5495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cs-CZ" b="1" u="sng" dirty="0"/>
              <a:t>Orientační průkaz krve</a:t>
            </a:r>
            <a:endParaRPr lang="cs-CZ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749B966-59DA-4EE2-A145-3BC7A5DD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99" y="2705100"/>
            <a:ext cx="1809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C255652-0526-4C57-8278-543E76BB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1234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E3283576-6F7F-433D-AD96-327DCB27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95549"/>
            <a:ext cx="18002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55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3419</Words>
  <Application>Microsoft Office PowerPoint</Application>
  <PresentationFormat>Předvádění na obrazovce (4:3)</PresentationFormat>
  <Paragraphs>360</Paragraphs>
  <Slides>47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Calibri</vt:lpstr>
      <vt:lpstr>Comic Sans MS</vt:lpstr>
      <vt:lpstr>Constantia</vt:lpstr>
      <vt:lpstr>Courier New</vt:lpstr>
      <vt:lpstr>Wingdings</vt:lpstr>
      <vt:lpstr>Wingdings 2</vt:lpstr>
      <vt:lpstr>Papír</vt:lpstr>
      <vt:lpstr>Zajištění stop v laboratoři</vt:lpstr>
      <vt:lpstr>Stopy x srovnávací vzorek</vt:lpstr>
      <vt:lpstr>Prezentace aplikace PowerPoint</vt:lpstr>
      <vt:lpstr>Prezentace aplikace PowerPoint</vt:lpstr>
      <vt:lpstr>Stopa - neznámý vzorek</vt:lpstr>
      <vt:lpstr>pozitivní výsledek indikuje, že se prakticky s jistotou jedná o daný biologický materiál</vt:lpstr>
      <vt:lpstr>Krev</vt:lpstr>
      <vt:lpstr>Orientační průkaz krve</vt:lpstr>
      <vt:lpstr>Orientační průkaz krve</vt:lpstr>
      <vt:lpstr>Orientační průkaz krve</vt:lpstr>
      <vt:lpstr>Orientační průkaz krve</vt:lpstr>
      <vt:lpstr>Orientační průkaz krve</vt:lpstr>
      <vt:lpstr>Specifický průkaz krve</vt:lpstr>
      <vt:lpstr>Specifický průkaz krve</vt:lpstr>
      <vt:lpstr>Specifický průkaz krve</vt:lpstr>
      <vt:lpstr>Specifický průkaz krve</vt:lpstr>
      <vt:lpstr>Specifický průkaz krve</vt:lpstr>
      <vt:lpstr>Menstruační krev</vt:lpstr>
      <vt:lpstr>Detekce slin</vt:lpstr>
      <vt:lpstr>Detekce slin</vt:lpstr>
      <vt:lpstr>Detekce slin</vt:lpstr>
      <vt:lpstr>Detekce spermatu</vt:lpstr>
      <vt:lpstr>Detekce spermatu</vt:lpstr>
      <vt:lpstr>Detekce spermatu</vt:lpstr>
      <vt:lpstr>Detekce spermatu</vt:lpstr>
      <vt:lpstr>Detekce spermatu</vt:lpstr>
      <vt:lpstr>Mikroskopické vyšetření spermií</vt:lpstr>
      <vt:lpstr>Detekce spermatu</vt:lpstr>
      <vt:lpstr>Detekce moči</vt:lpstr>
      <vt:lpstr>Imunoprecipitace</vt:lpstr>
      <vt:lpstr>Prezentace aplikace PowerPoint</vt:lpstr>
      <vt:lpstr>Prezentace aplikace PowerPoint</vt:lpstr>
      <vt:lpstr>Dělení dle druhu biologických stop a jejich výskytu</vt:lpstr>
      <vt:lpstr>Prezentace aplikace PowerPoint</vt:lpstr>
      <vt:lpstr>tDNA</vt:lpstr>
      <vt:lpstr>Detekce trichologického materiálu</vt:lpstr>
      <vt:lpstr>Trichologický materiál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Entomologie</vt:lpstr>
      <vt:lpstr>Prezentace aplikace PowerPoint</vt:lpstr>
      <vt:lpstr>Entomologie</vt:lpstr>
      <vt:lpstr>Genetika entomologie</vt:lpstr>
      <vt:lpstr>Biologie x genetika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2018-03-12T13:38:18Z</dcterms:created>
  <dcterms:modified xsi:type="dcterms:W3CDTF">2022-05-12T14:27:25Z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