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6"/>
  </p:notesMasterIdLst>
  <p:sldIdLst>
    <p:sldId id="256" r:id="rId3"/>
    <p:sldId id="257" r:id="rId4"/>
    <p:sldId id="266" r:id="rId5"/>
    <p:sldId id="286" r:id="rId6"/>
    <p:sldId id="258" r:id="rId7"/>
    <p:sldId id="264" r:id="rId8"/>
    <p:sldId id="265" r:id="rId9"/>
    <p:sldId id="269" r:id="rId10"/>
    <p:sldId id="267" r:id="rId11"/>
    <p:sldId id="270" r:id="rId12"/>
    <p:sldId id="259" r:id="rId13"/>
    <p:sldId id="290" r:id="rId14"/>
    <p:sldId id="291" r:id="rId15"/>
    <p:sldId id="288" r:id="rId16"/>
    <p:sldId id="272" r:id="rId17"/>
    <p:sldId id="278" r:id="rId18"/>
    <p:sldId id="268" r:id="rId19"/>
    <p:sldId id="289" r:id="rId20"/>
    <p:sldId id="279" r:id="rId21"/>
    <p:sldId id="282" r:id="rId22"/>
    <p:sldId id="283" r:id="rId23"/>
    <p:sldId id="280" r:id="rId24"/>
    <p:sldId id="284" r:id="rId25"/>
    <p:sldId id="273" r:id="rId26"/>
    <p:sldId id="261" r:id="rId27"/>
    <p:sldId id="285" r:id="rId28"/>
    <p:sldId id="262" r:id="rId29"/>
    <p:sldId id="274" r:id="rId30"/>
    <p:sldId id="281" r:id="rId31"/>
    <p:sldId id="275" r:id="rId32"/>
    <p:sldId id="276" r:id="rId33"/>
    <p:sldId id="277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4652" autoAdjust="0"/>
  </p:normalViewPr>
  <p:slideViewPr>
    <p:cSldViewPr>
      <p:cViewPr varScale="1">
        <p:scale>
          <a:sx n="81" d="100"/>
          <a:sy n="81" d="100"/>
        </p:scale>
        <p:origin x="129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1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5/12/2022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Izolace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13E2953-FC7E-4A4F-87FA-447D81795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err="1"/>
              <a:t>Swab</a:t>
            </a:r>
            <a:r>
              <a:rPr lang="cs-CZ" u="sng" dirty="0"/>
              <a:t> </a:t>
            </a:r>
            <a:r>
              <a:rPr lang="cs-CZ" u="sng" dirty="0" err="1"/>
              <a:t>Solution</a:t>
            </a:r>
            <a:r>
              <a:rPr lang="cs-CZ" dirty="0"/>
              <a:t> (</a:t>
            </a:r>
            <a:r>
              <a:rPr lang="cs-CZ" dirty="0" err="1"/>
              <a:t>Promega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možnost izolovat z FTA karty i z BS</a:t>
            </a:r>
          </a:p>
          <a:p>
            <a:pPr>
              <a:buFontTx/>
              <a:buChar char="-"/>
            </a:pPr>
            <a:r>
              <a:rPr lang="cs-CZ" dirty="0"/>
              <a:t>součástí balení: 100 ml </a:t>
            </a:r>
            <a:r>
              <a:rPr lang="cs-CZ" dirty="0" err="1"/>
              <a:t>SwabSolution</a:t>
            </a:r>
            <a:r>
              <a:rPr lang="cs-CZ" dirty="0"/>
              <a:t>™ </a:t>
            </a:r>
            <a:r>
              <a:rPr lang="cs-CZ" dirty="0" err="1"/>
              <a:t>Reagent</a:t>
            </a:r>
            <a:r>
              <a:rPr lang="cs-CZ" dirty="0"/>
              <a:t> a 500 </a:t>
            </a:r>
            <a:r>
              <a:rPr lang="el-GR" dirty="0"/>
              <a:t>μ</a:t>
            </a:r>
            <a:r>
              <a:rPr lang="cs-CZ" dirty="0"/>
              <a:t>l 5X </a:t>
            </a:r>
            <a:r>
              <a:rPr lang="cs-CZ" dirty="0" err="1"/>
              <a:t>AmpSolution</a:t>
            </a:r>
            <a:r>
              <a:rPr lang="cs-CZ" dirty="0"/>
              <a:t>™ </a:t>
            </a:r>
            <a:r>
              <a:rPr lang="cs-CZ" dirty="0" err="1"/>
              <a:t>Reagent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postup: 1 ml SS ke vzorku, 30 min. při 70 °C – nosič zůstává v </a:t>
            </a:r>
            <a:r>
              <a:rPr lang="cs-CZ" dirty="0" err="1"/>
              <a:t>eppendorfce</a:t>
            </a:r>
            <a:r>
              <a:rPr lang="cs-CZ" dirty="0"/>
              <a:t>!!!</a:t>
            </a:r>
          </a:p>
          <a:p>
            <a:pPr>
              <a:buFontTx/>
              <a:buChar char="-"/>
            </a:pPr>
            <a:r>
              <a:rPr lang="cs-CZ" dirty="0"/>
              <a:t>skladování při 4 °C</a:t>
            </a:r>
          </a:p>
          <a:p>
            <a:pPr>
              <a:buFontTx/>
              <a:buChar char="-"/>
            </a:pPr>
            <a:r>
              <a:rPr lang="cs-CZ" dirty="0"/>
              <a:t>při amplifikaci ke 2 ul izolátu nutno přidat 5 ul 5x </a:t>
            </a:r>
            <a:r>
              <a:rPr lang="cs-CZ" dirty="0" err="1"/>
              <a:t>AmpSolution</a:t>
            </a:r>
            <a:r>
              <a:rPr lang="cs-CZ" dirty="0"/>
              <a:t> </a:t>
            </a:r>
            <a:r>
              <a:rPr lang="cs-CZ" dirty="0" err="1"/>
              <a:t>Reagent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00727C2-31A1-4C8C-AFC1-63FEFA02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u="sng" dirty="0"/>
              <a:t>Bukální stěry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454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Stopy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Izolace pomocí kolonek</a:t>
            </a:r>
          </a:p>
          <a:p>
            <a:pPr>
              <a:buFontTx/>
              <a:buChar char="-"/>
            </a:pPr>
            <a:r>
              <a:rPr lang="cs-CZ" dirty="0" err="1"/>
              <a:t>QIAamp</a:t>
            </a:r>
            <a:r>
              <a:rPr lang="cs-CZ" dirty="0"/>
              <a:t> DNA Mini </a:t>
            </a:r>
            <a:r>
              <a:rPr lang="cs-CZ" dirty="0" err="1"/>
              <a:t>Kit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Investigator</a:t>
            </a:r>
            <a:r>
              <a:rPr lang="cs-CZ" dirty="0"/>
              <a:t> </a:t>
            </a:r>
            <a:r>
              <a:rPr lang="cs-CZ" dirty="0" err="1"/>
              <a:t>kit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QIAamp</a:t>
            </a:r>
            <a:r>
              <a:rPr lang="cs-CZ" dirty="0"/>
              <a:t> Fast DNA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Kit</a:t>
            </a:r>
            <a:endParaRPr lang="cs-CZ" dirty="0"/>
          </a:p>
          <a:p>
            <a:endParaRPr lang="cs-CZ" dirty="0"/>
          </a:p>
          <a:p>
            <a:r>
              <a:rPr lang="cs-CZ" dirty="0"/>
              <a:t>Izolace pomocí magnetických partikulí</a:t>
            </a:r>
          </a:p>
          <a:p>
            <a:pPr>
              <a:buFontTx/>
              <a:buChar char="-"/>
            </a:pPr>
            <a:r>
              <a:rPr lang="cs-CZ" sz="2400" dirty="0" err="1"/>
              <a:t>PrepFiler</a:t>
            </a:r>
            <a:r>
              <a:rPr lang="cs-CZ" sz="2400" dirty="0"/>
              <a:t>® </a:t>
            </a:r>
            <a:r>
              <a:rPr lang="cs-CZ" sz="2400" dirty="0" err="1"/>
              <a:t>Forensic</a:t>
            </a:r>
            <a:r>
              <a:rPr lang="cs-CZ" sz="2400" dirty="0"/>
              <a:t> DNA </a:t>
            </a:r>
            <a:r>
              <a:rPr lang="cs-CZ" sz="2400" dirty="0" err="1"/>
              <a:t>Extraction</a:t>
            </a:r>
            <a:r>
              <a:rPr lang="cs-CZ" sz="2400" dirty="0"/>
              <a:t> </a:t>
            </a:r>
            <a:r>
              <a:rPr lang="cs-CZ" sz="2400" dirty="0" err="1"/>
              <a:t>Kits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EZ1 </a:t>
            </a:r>
            <a:r>
              <a:rPr lang="cs-CZ" sz="2400" dirty="0" err="1"/>
              <a:t>Investigator</a:t>
            </a:r>
            <a:r>
              <a:rPr lang="cs-CZ" sz="2400" dirty="0"/>
              <a:t> </a:t>
            </a:r>
            <a:r>
              <a:rPr lang="cs-CZ" sz="2400" dirty="0" err="1"/>
              <a:t>kit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/>
              <a:t>DNA IQ </a:t>
            </a:r>
            <a:r>
              <a:rPr lang="cs-CZ" sz="2400" dirty="0" err="1"/>
              <a:t>Promega</a:t>
            </a: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8BA961B-D1F9-44A2-B9CA-AA8163F4D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"/>
          <a:stretch/>
        </p:blipFill>
        <p:spPr>
          <a:xfrm>
            <a:off x="457200" y="1524000"/>
            <a:ext cx="8229600" cy="4572000"/>
          </a:xfrm>
          <a:noFill/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B599632-2F3D-44F3-8599-C07359B3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 anchor="b">
            <a:normAutofit/>
          </a:bodyPr>
          <a:lstStyle/>
          <a:p>
            <a:pPr algn="ctr"/>
            <a:r>
              <a:rPr lang="cs-CZ" u="sng" dirty="0" err="1"/>
              <a:t>QIAamp</a:t>
            </a:r>
            <a:r>
              <a:rPr lang="cs-CZ" u="sng" dirty="0"/>
              <a:t>® DNA Mini </a:t>
            </a:r>
            <a:r>
              <a:rPr lang="cs-CZ" u="sng" dirty="0" err="1"/>
              <a:t>kit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57537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6EBE1AB-EFD5-4887-93D7-4AABCFF04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izolace ruční/robot (</a:t>
            </a:r>
            <a:r>
              <a:rPr lang="cs-CZ" dirty="0" err="1"/>
              <a:t>QIAcube</a:t>
            </a:r>
            <a:r>
              <a:rPr lang="cs-CZ" dirty="0"/>
              <a:t>)</a:t>
            </a:r>
          </a:p>
          <a:p>
            <a:r>
              <a:rPr lang="cs-CZ" dirty="0"/>
              <a:t>vhodný na krev a tkáně</a:t>
            </a:r>
          </a:p>
          <a:p>
            <a:r>
              <a:rPr lang="cs-CZ" dirty="0"/>
              <a:t>finální objem 50 – 150 µl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07D1896-8F8D-4D02-9B31-32F157BE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err="1"/>
              <a:t>QIAamp</a:t>
            </a:r>
            <a:r>
              <a:rPr lang="cs-CZ" u="sng" dirty="0"/>
              <a:t>® DNA Mini </a:t>
            </a:r>
            <a:r>
              <a:rPr lang="cs-CZ" u="sng" dirty="0" err="1"/>
              <a:t>kit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3050FD-644C-4625-803E-CF114FA28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68960"/>
            <a:ext cx="5776642" cy="32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01B3E9D-C94F-4CC4-8B76-D761A961E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62" y="1681162"/>
            <a:ext cx="7305675" cy="42576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1818897-AD4D-4735-8450-D3494CDD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/>
          </a:bodyPr>
          <a:lstStyle/>
          <a:p>
            <a:pPr algn="ctr"/>
            <a:r>
              <a:rPr lang="cs-CZ" u="sng" dirty="0" err="1"/>
              <a:t>QIAamp</a:t>
            </a:r>
            <a:r>
              <a:rPr lang="cs-CZ" u="sng" dirty="0"/>
              <a:t>® DNA </a:t>
            </a:r>
            <a:r>
              <a:rPr lang="cs-CZ" u="sng" dirty="0" err="1"/>
              <a:t>Investigator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84766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DFBB3A2-686E-4352-B591-56145F3C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91311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QIAamp</a:t>
            </a:r>
            <a:r>
              <a:rPr lang="en-US" dirty="0"/>
              <a:t> Fast DNA Tissue Kit </a:t>
            </a:r>
            <a:r>
              <a:rPr lang="cs-CZ" dirty="0"/>
              <a:t> využívá nově kombinace  mechanismů chemické a enzymatické </a:t>
            </a:r>
            <a:r>
              <a:rPr lang="cs-CZ" dirty="0" err="1"/>
              <a:t>lýzy</a:t>
            </a:r>
            <a:r>
              <a:rPr lang="cs-CZ" dirty="0"/>
              <a:t>. Každý </a:t>
            </a:r>
            <a:r>
              <a:rPr lang="cs-CZ" dirty="0" err="1"/>
              <a:t>kit</a:t>
            </a:r>
            <a:r>
              <a:rPr lang="cs-CZ" dirty="0"/>
              <a:t> obsahuje ocelové kuličky a speciální tvar kolonek napomáhá procesu izolace.</a:t>
            </a:r>
            <a:r>
              <a:rPr lang="en-US" dirty="0"/>
              <a:t> </a:t>
            </a:r>
            <a:r>
              <a:rPr lang="cs-CZ" dirty="0"/>
              <a:t>Nejprve se přidá vzorek a mix reagencií a pouhým </a:t>
            </a:r>
            <a:r>
              <a:rPr lang="cs-CZ" dirty="0" err="1"/>
              <a:t>votexováním</a:t>
            </a:r>
            <a:r>
              <a:rPr lang="cs-CZ" dirty="0"/>
              <a:t> dochází k uvolnění DNA z buněk. Celý proces izolace trvá cca 30 min.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85962D6-E626-46B8-AA3B-E1FF7254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 err="1"/>
              <a:t>QIAamp</a:t>
            </a:r>
            <a:r>
              <a:rPr lang="cs-CZ" b="1" u="sng" dirty="0"/>
              <a:t> Fast DNA </a:t>
            </a:r>
            <a:r>
              <a:rPr lang="cs-CZ" b="1" u="sng" dirty="0" err="1"/>
              <a:t>Tissue</a:t>
            </a:r>
            <a:r>
              <a:rPr lang="cs-CZ" b="1" u="sng" dirty="0"/>
              <a:t> </a:t>
            </a:r>
            <a:r>
              <a:rPr lang="cs-CZ" b="1" u="sng" dirty="0" err="1"/>
              <a:t>Kit</a:t>
            </a:r>
            <a:endParaRPr lang="cs-CZ" b="1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DED49D-F27E-40B6-A069-78304FD5B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79" y="4158452"/>
            <a:ext cx="4583550" cy="257781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44767F5-493F-415E-AC04-2B36F1A5FDA3}"/>
              </a:ext>
            </a:extLst>
          </p:cNvPr>
          <p:cNvSpPr txBox="1"/>
          <p:nvPr/>
        </p:nvSpPr>
        <p:spPr>
          <a:xfrm>
            <a:off x="1043608" y="6597352"/>
            <a:ext cx="6740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https://www.qiagen.com/us/shop/sample-technologies/dna/genomic-dna/qiaamp-fast-dna-tissue-kit/#productdetails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BA8FF7-179D-4205-8432-E84ACD8EB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" y="4413042"/>
            <a:ext cx="4295348" cy="21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6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CFF1574-5C76-4E8D-B553-E00787E3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effectLst/>
              </a:rPr>
              <a:t>EZ1 DNA </a:t>
            </a:r>
            <a:r>
              <a:rPr lang="cs-CZ" b="1" u="sng" dirty="0" err="1">
                <a:effectLst/>
              </a:rPr>
              <a:t>Investigator</a:t>
            </a:r>
            <a:r>
              <a:rPr lang="cs-CZ" b="1" u="sng" dirty="0">
                <a:effectLst/>
              </a:rPr>
              <a:t> </a:t>
            </a:r>
            <a:r>
              <a:rPr lang="cs-CZ" b="1" u="sng" dirty="0" err="1">
                <a:effectLst/>
              </a:rPr>
              <a:t>Kit</a:t>
            </a:r>
            <a:endParaRPr lang="cs-CZ" b="1" u="sng" dirty="0">
              <a:effectLst/>
            </a:endParaRP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06359B8-2B30-46EB-94AE-27F061605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24000"/>
            <a:ext cx="8229600" cy="21210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EZ1 Advanced</a:t>
            </a:r>
            <a:r>
              <a:rPr lang="cs-CZ" dirty="0"/>
              <a:t> a B</a:t>
            </a:r>
            <a:r>
              <a:rPr lang="en-US" dirty="0" err="1"/>
              <a:t>ioRobot</a:t>
            </a:r>
            <a:r>
              <a:rPr lang="en-US" dirty="0"/>
              <a:t> EZ1 </a:t>
            </a:r>
            <a:r>
              <a:rPr lang="cs-CZ" dirty="0"/>
              <a:t>umí </a:t>
            </a:r>
            <a:r>
              <a:rPr lang="cs-CZ" dirty="0" err="1"/>
              <a:t>atomatizovanou</a:t>
            </a:r>
            <a:r>
              <a:rPr lang="cs-CZ" dirty="0"/>
              <a:t> purifikaci jaderné DNA na bázi </a:t>
            </a:r>
            <a:r>
              <a:rPr lang="cs-CZ" dirty="0" err="1"/>
              <a:t>silikomagnetických</a:t>
            </a:r>
            <a:r>
              <a:rPr lang="cs-CZ" dirty="0"/>
              <a:t> partikulí. Odpadají kroky centrifugace  a najednou lze v závislosti na přístroji izolovat až 14 /resp. 6 vzorků najednou. Přístroj je během izolace zavřený/zamčený, nelze jej otevřít , čímž je eliminováno riziko kontaminace.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9998EDC-EA60-4926-9A69-36359FF3B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2627867" cy="302977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878E1F2-32BB-45A0-8EA8-A0FD2874E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48" y="3629879"/>
            <a:ext cx="2178834" cy="304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0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1A0BE21-4FDB-4BA7-940D-D26B03EB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 vert="horz" anchor="b" anchorCtr="0">
            <a:normAutofit/>
          </a:bodyPr>
          <a:lstStyle/>
          <a:p>
            <a:pPr algn="ctr"/>
            <a:r>
              <a:rPr lang="cs-CZ" u="sng" dirty="0"/>
              <a:t>DNA IQ™ </a:t>
            </a:r>
            <a:r>
              <a:rPr lang="cs-CZ" u="sng" dirty="0" err="1"/>
              <a:t>System</a:t>
            </a:r>
            <a:endParaRPr lang="cs-CZ" u="sng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FD9E333-C43E-4DBD-A38F-2F731AB96AB4}"/>
              </a:ext>
            </a:extLst>
          </p:cNvPr>
          <p:cNvSpPr txBox="1"/>
          <p:nvPr/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285750" indent="-285750">
              <a:spcAft>
                <a:spcPts val="600"/>
              </a:spcAft>
              <a:buSzPct val="85000"/>
              <a:buFont typeface="Arial" panose="020B0604020202020204" pitchFamily="34" charset="0"/>
              <a:buChar char=""/>
            </a:pPr>
            <a:r>
              <a:rPr lang="cs-CZ" sz="2400"/>
              <a:t>S využitím nově navržených </a:t>
            </a:r>
            <a:r>
              <a:rPr lang="en-US" sz="2400"/>
              <a:t>paramagnetic</a:t>
            </a:r>
            <a:r>
              <a:rPr lang="cs-CZ" sz="2400"/>
              <a:t>kých</a:t>
            </a:r>
            <a:r>
              <a:rPr lang="en-US" sz="2400"/>
              <a:t> parti</a:t>
            </a:r>
            <a:r>
              <a:rPr lang="cs-CZ" sz="2400"/>
              <a:t>kulí lze s tímto kitem připravit vzorky pro STR analýzu a to velmi jednoduše a efektivně.</a:t>
            </a:r>
            <a:r>
              <a:rPr lang="en-US" sz="2400"/>
              <a:t> DNA IQ™ System </a:t>
            </a:r>
            <a:r>
              <a:rPr lang="cs-CZ" sz="2400"/>
              <a:t>lze použít k extrakci DNA z různých typů vzorků, včetně bukálních stěrů, tekuté krve a FTA karet.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B113AB8-BD04-4E59-82B0-8AC2743FA3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143"/>
            <a:ext cx="4059936" cy="2283714"/>
          </a:xfrm>
          <a:noFill/>
        </p:spPr>
      </p:pic>
    </p:spTree>
    <p:extLst>
      <p:ext uri="{BB962C8B-B14F-4D97-AF65-F5344CB8AC3E}">
        <p14:creationId xmlns:p14="http://schemas.microsoft.com/office/powerpoint/2010/main" val="6919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568D55-4D7C-4373-9411-1E699FE88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71600"/>
            <a:ext cx="4572000" cy="457200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259B9B0-82CD-45FA-9A80-4A8C4624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Robot s využitím IQ izolačního </a:t>
            </a:r>
            <a:r>
              <a:rPr lang="cs-CZ" u="sng" dirty="0" err="1"/>
              <a:t>kitu</a:t>
            </a:r>
            <a:r>
              <a:rPr lang="cs-CZ" u="sng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C3CF4B0-397A-4891-8B98-6E8917832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4" y="1556792"/>
            <a:ext cx="3930417" cy="344804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0DDF39B-33EE-43FA-97D2-FDA030CEDBA9}"/>
              </a:ext>
            </a:extLst>
          </p:cNvPr>
          <p:cNvSpPr txBox="1"/>
          <p:nvPr/>
        </p:nvSpPr>
        <p:spPr>
          <a:xfrm>
            <a:off x="246231" y="591766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https://www.youtube.com/watch?v=5wqs7IlEz7M&amp;t=84s</a:t>
            </a:r>
          </a:p>
        </p:txBody>
      </p:sp>
    </p:spTree>
    <p:extLst>
      <p:ext uri="{BB962C8B-B14F-4D97-AF65-F5344CB8AC3E}">
        <p14:creationId xmlns:p14="http://schemas.microsoft.com/office/powerpoint/2010/main" val="4202263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95DD8D5-BE9E-401E-9CC7-276ECDD55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000" u="sng" dirty="0" err="1"/>
              <a:t>PrepFiler</a:t>
            </a:r>
            <a:r>
              <a:rPr lang="cs-CZ" sz="3000" u="sng" dirty="0"/>
              <a:t>® </a:t>
            </a:r>
            <a:r>
              <a:rPr lang="cs-CZ" sz="3000" u="sng" dirty="0" err="1"/>
              <a:t>Forensic</a:t>
            </a:r>
            <a:r>
              <a:rPr lang="cs-CZ" sz="3000" u="sng" dirty="0"/>
              <a:t> DNA </a:t>
            </a:r>
            <a:r>
              <a:rPr lang="cs-CZ" sz="3000" u="sng" dirty="0" err="1"/>
              <a:t>Extraction</a:t>
            </a:r>
            <a:r>
              <a:rPr lang="cs-CZ" sz="3000" u="sng" dirty="0"/>
              <a:t> </a:t>
            </a:r>
            <a:r>
              <a:rPr lang="cs-CZ" sz="3000" u="sng" dirty="0" err="1"/>
              <a:t>Kits</a:t>
            </a:r>
            <a:r>
              <a:rPr lang="cs-CZ" sz="3000" u="sng" dirty="0"/>
              <a:t> </a:t>
            </a:r>
            <a:r>
              <a:rPr lang="cs-CZ" dirty="0"/>
              <a:t>– obvyklé forenzní vzorky včetně „tekutých vzorků“, stěry tělních tekutin, cigaretové nedopalky, žvýkačky, dopisní známky a lepenky…</a:t>
            </a:r>
          </a:p>
          <a:p>
            <a:endParaRPr lang="cs-CZ" u="sng" dirty="0"/>
          </a:p>
          <a:p>
            <a:pPr>
              <a:buFontTx/>
              <a:buChar char="-"/>
            </a:pPr>
            <a:r>
              <a:rPr lang="cs-CZ" dirty="0" err="1"/>
              <a:t>lyzační</a:t>
            </a:r>
            <a:r>
              <a:rPr lang="cs-CZ" dirty="0"/>
              <a:t> pufr a DDT (k rozrušení </a:t>
            </a:r>
            <a:r>
              <a:rPr lang="cs-CZ" dirty="0" err="1"/>
              <a:t>vnitromolekulových</a:t>
            </a:r>
            <a:r>
              <a:rPr lang="cs-CZ" dirty="0"/>
              <a:t>                     i </a:t>
            </a:r>
            <a:r>
              <a:rPr lang="cs-CZ" dirty="0" err="1"/>
              <a:t>mezimolekulovách</a:t>
            </a:r>
            <a:r>
              <a:rPr lang="cs-CZ" dirty="0"/>
              <a:t> disulfidických můstků, které stabilizuj </a:t>
            </a:r>
            <a:r>
              <a:rPr lang="cs-CZ" dirty="0" err="1"/>
              <a:t>tercirní</a:t>
            </a:r>
            <a:r>
              <a:rPr lang="cs-CZ" dirty="0"/>
              <a:t> a </a:t>
            </a:r>
            <a:r>
              <a:rPr lang="cs-CZ" dirty="0" err="1"/>
              <a:t>kvartertní</a:t>
            </a:r>
            <a:r>
              <a:rPr lang="cs-CZ" dirty="0"/>
              <a:t> strukturu proteinů)</a:t>
            </a:r>
          </a:p>
          <a:p>
            <a:pPr>
              <a:buFontTx/>
              <a:buChar char="-"/>
            </a:pPr>
            <a:r>
              <a:rPr lang="cs-CZ" dirty="0"/>
              <a:t>dle typu materiálu délka inkubace a teplota (tělní tekutiny- </a:t>
            </a:r>
            <a:r>
              <a:rPr lang="en-US" dirty="0"/>
              <a:t>20 min</a:t>
            </a:r>
            <a:r>
              <a:rPr lang="cs-CZ" dirty="0"/>
              <a:t>., suché vzorky a stěry (bukální i stěry  na slepo)- </a:t>
            </a:r>
            <a:r>
              <a:rPr lang="en-US" dirty="0"/>
              <a:t>40 min</a:t>
            </a:r>
            <a:r>
              <a:rPr lang="cs-CZ" dirty="0"/>
              <a:t>., čisté sperma - </a:t>
            </a:r>
            <a:r>
              <a:rPr lang="en-US" dirty="0"/>
              <a:t>90 mi</a:t>
            </a:r>
            <a:r>
              <a:rPr lang="cs-CZ" dirty="0"/>
              <a:t>n.</a:t>
            </a:r>
          </a:p>
          <a:p>
            <a:pPr>
              <a:buFontTx/>
              <a:buChar char="-"/>
            </a:pPr>
            <a:r>
              <a:rPr lang="cs-CZ" dirty="0"/>
              <a:t>po inkubaci přidání „kuliček“ - vazba DNA na ně</a:t>
            </a:r>
          </a:p>
          <a:p>
            <a:pPr>
              <a:buFontTx/>
              <a:buChar char="-"/>
            </a:pPr>
            <a:r>
              <a:rPr lang="cs-CZ" dirty="0"/>
              <a:t>promytí</a:t>
            </a:r>
          </a:p>
          <a:p>
            <a:pPr>
              <a:buFontTx/>
              <a:buChar char="-"/>
            </a:pPr>
            <a:r>
              <a:rPr lang="cs-CZ" dirty="0"/>
              <a:t>uvolnění DNA z nosiče</a:t>
            </a:r>
          </a:p>
          <a:p>
            <a:pPr>
              <a:buFontTx/>
              <a:buChar char="-"/>
            </a:pPr>
            <a:r>
              <a:rPr lang="cs-CZ" dirty="0"/>
              <a:t>50 </a:t>
            </a:r>
            <a:r>
              <a:rPr lang="cs-CZ" dirty="0" err="1"/>
              <a:t>ul</a:t>
            </a:r>
            <a:r>
              <a:rPr lang="cs-CZ" dirty="0"/>
              <a:t> izolátu DNA</a:t>
            </a:r>
          </a:p>
          <a:p>
            <a:endParaRPr lang="en-US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07B4C0E-C115-4DFD-B7B3-FCA427B6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/>
              <a:t>Stopy po daktyloskopickém zkoumání</a:t>
            </a:r>
          </a:p>
        </p:txBody>
      </p:sp>
    </p:spTree>
    <p:extLst>
      <p:ext uri="{BB962C8B-B14F-4D97-AF65-F5344CB8AC3E}">
        <p14:creationId xmlns:p14="http://schemas.microsoft.com/office/powerpoint/2010/main" val="110636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Izolace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Cílem:</a:t>
            </a:r>
            <a:r>
              <a:rPr lang="cs-CZ" dirty="0"/>
              <a:t> získat DNA v nejvyšší kvantitě a kvalitě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altLang="cs-CZ" u="sng" dirty="0"/>
              <a:t>Ideální izolační postup:</a:t>
            </a:r>
          </a:p>
          <a:p>
            <a:pPr>
              <a:buFontTx/>
              <a:buChar char="-"/>
            </a:pPr>
            <a:r>
              <a:rPr lang="cs-CZ" altLang="cs-CZ" dirty="0"/>
              <a:t>1) co nejvyšší separační účinnost – odstranit maximum látek vyjma NK</a:t>
            </a:r>
          </a:p>
          <a:p>
            <a:pPr>
              <a:buFontTx/>
              <a:buChar char="-"/>
            </a:pPr>
            <a:r>
              <a:rPr lang="cs-CZ" altLang="cs-CZ" dirty="0"/>
              <a:t>2) co nejvyšší výtěžnost – zisk veškeré přítomné DNA (! malé množství DNA)</a:t>
            </a:r>
          </a:p>
          <a:p>
            <a:pPr>
              <a:buFontTx/>
              <a:buChar char="-"/>
            </a:pPr>
            <a:r>
              <a:rPr lang="cs-CZ" altLang="cs-CZ" dirty="0"/>
              <a:t>3) převedení do stabilního stavu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339DB59-96FC-4D34-BCA9-218C1F1E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Kostní tkáň a zuby - příprava</a:t>
            </a:r>
            <a:endParaRPr lang="cs-CZ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F409CDBF-E0E5-44D2-8997-BA936FB94B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89223"/>
            <a:ext cx="2292617" cy="356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9E10102-EC56-41B1-8DDD-EF6620862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877" y="2967697"/>
            <a:ext cx="4102224" cy="1206536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236F7A41-43BD-4F6F-9B97-E99DC356C6E4}"/>
              </a:ext>
            </a:extLst>
          </p:cNvPr>
          <p:cNvGrpSpPr/>
          <p:nvPr/>
        </p:nvGrpSpPr>
        <p:grpSpPr>
          <a:xfrm>
            <a:off x="457200" y="1540768"/>
            <a:ext cx="6858000" cy="1143000"/>
            <a:chOff x="457200" y="1540768"/>
            <a:chExt cx="6858000" cy="1143000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2F8227E-E7E8-480D-BD13-733AA0C02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40768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701D54A3-ED3D-46FC-A918-263ABED9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540768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1CDF05A9-65C4-47BB-AA12-D903B01F2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540768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B08A9543-9694-4437-AEE4-A37F521EE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40768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4F50F68C-780E-44D2-A0BD-8758FCD0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20" y="4261787"/>
            <a:ext cx="3352801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4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64F655F-D90B-4DB3-B700-81629049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AFC4F-3528-405C-8B9F-83878CB63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52400"/>
            <a:ext cx="3962400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76BCE-B8ED-4A2C-B295-A12F92A2F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12" y="152400"/>
            <a:ext cx="4648200" cy="412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70A27D0-1166-4A8C-8BFB-A485B56A03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316" y="4406397"/>
            <a:ext cx="4490129" cy="2333592"/>
          </a:xfr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C0A1F85-4A82-47D2-A23B-A1680C69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69" y="3964696"/>
            <a:ext cx="2954353" cy="26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A8E3F0A-FB7B-4492-A64F-22C412D0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72" y="1510797"/>
            <a:ext cx="3562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8A69FBE-5D3F-4CFA-95E5-1744F489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88632"/>
          </a:xfrm>
        </p:spPr>
        <p:txBody>
          <a:bodyPr>
            <a:normAutofit fontScale="55000" lnSpcReduction="20000"/>
          </a:bodyPr>
          <a:lstStyle/>
          <a:p>
            <a:r>
              <a:rPr lang="cs-CZ" u="sng" dirty="0" err="1"/>
              <a:t>PrepFiler</a:t>
            </a:r>
            <a:r>
              <a:rPr lang="cs-CZ" u="sng" dirty="0"/>
              <a:t>® BTA </a:t>
            </a:r>
            <a:r>
              <a:rPr lang="cs-CZ" u="sng" dirty="0" err="1"/>
              <a:t>Forensic</a:t>
            </a:r>
            <a:r>
              <a:rPr lang="cs-CZ" u="sng" dirty="0"/>
              <a:t> DNA </a:t>
            </a:r>
            <a:r>
              <a:rPr lang="cs-CZ" u="sng" dirty="0" err="1"/>
              <a:t>Extraction</a:t>
            </a:r>
            <a:r>
              <a:rPr lang="cs-CZ" u="sng" dirty="0"/>
              <a:t> </a:t>
            </a:r>
            <a:r>
              <a:rPr lang="cs-CZ" u="sng" dirty="0" err="1"/>
              <a:t>Kit</a:t>
            </a:r>
            <a:endParaRPr lang="cs-CZ" u="sng" dirty="0"/>
          </a:p>
          <a:p>
            <a:pPr>
              <a:buFontTx/>
              <a:buChar char="-"/>
            </a:pPr>
            <a:r>
              <a:rPr lang="cs-CZ" dirty="0"/>
              <a:t>místo </a:t>
            </a:r>
            <a:r>
              <a:rPr lang="cs-CZ" dirty="0" err="1"/>
              <a:t>lyzačního</a:t>
            </a:r>
            <a:r>
              <a:rPr lang="cs-CZ" dirty="0"/>
              <a:t> pufru se přidává BTA pufr, PK a DTT, změna teploty inkubace</a:t>
            </a:r>
          </a:p>
          <a:p>
            <a:pPr>
              <a:buFontTx/>
              <a:buChar char="-"/>
            </a:pPr>
            <a:r>
              <a:rPr lang="cs-CZ" dirty="0"/>
              <a:t>stačí pilkou nařezat plátky – použití pilin je dostačující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b="1" u="sng" dirty="0"/>
              <a:t>Fenol </a:t>
            </a:r>
            <a:r>
              <a:rPr lang="cs-CZ" b="1" u="sng" dirty="0" err="1"/>
              <a:t>choroformová</a:t>
            </a:r>
            <a:r>
              <a:rPr lang="cs-CZ" b="1" u="sng" dirty="0"/>
              <a:t> metoda</a:t>
            </a:r>
          </a:p>
          <a:p>
            <a:pPr>
              <a:buFontTx/>
              <a:buChar char="-"/>
            </a:pPr>
            <a:r>
              <a:rPr lang="cs-CZ" sz="2900" dirty="0"/>
              <a:t>klasickým způsobem izolace DNA, tato izolace je poměrně pracná a zdlouhavá, ale poskytuje velké množství velmi čisté DNA</a:t>
            </a:r>
          </a:p>
          <a:p>
            <a:pPr>
              <a:buFontTx/>
              <a:buChar char="-"/>
            </a:pPr>
            <a:r>
              <a:rPr lang="cs-CZ" sz="2900" dirty="0"/>
              <a:t>obecný postup: rozrušení působením proteinázy, se postupně přidává fenol či směs fenolu a chloroformu, které z </a:t>
            </a:r>
            <a:r>
              <a:rPr lang="cs-CZ" sz="2900" dirty="0" err="1"/>
              <a:t>lyzátu</a:t>
            </a:r>
            <a:r>
              <a:rPr lang="cs-CZ" sz="2900" dirty="0"/>
              <a:t> vyváží proteiny</a:t>
            </a:r>
          </a:p>
          <a:p>
            <a:pPr>
              <a:buFontTx/>
              <a:buChar char="-"/>
            </a:pPr>
            <a:endParaRPr lang="cs-CZ" sz="2900" dirty="0"/>
          </a:p>
          <a:p>
            <a:pPr>
              <a:buFontTx/>
              <a:buChar char="-"/>
            </a:pPr>
            <a:r>
              <a:rPr lang="cs-CZ" altLang="cs-CZ" sz="2900" dirty="0"/>
              <a:t>kostní moučka inkubována s 20 ml roztoku EDTA SARCO s proteinázou K při 55°C 24 hod., poté výměna roztoku a následovala další 24 hod. inkubace – dokud se moučka nerozpustila</a:t>
            </a: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p</a:t>
            </a:r>
            <a:r>
              <a:rPr lang="cs-CZ" altLang="cs-CZ" sz="2900" dirty="0"/>
              <a:t>řidáno 20 ml fenol/chloroform/</a:t>
            </a:r>
            <a:r>
              <a:rPr lang="cs-CZ" altLang="cs-CZ" sz="2900" dirty="0" err="1"/>
              <a:t>izoamylalcohol</a:t>
            </a:r>
            <a:r>
              <a:rPr lang="cs-CZ" altLang="cs-CZ" sz="2900" dirty="0"/>
              <a:t> (25:24:1), 20 ml chloroform/</a:t>
            </a:r>
            <a:r>
              <a:rPr lang="cs-CZ" altLang="cs-CZ" sz="2900" dirty="0" err="1"/>
              <a:t>izoamylalcohol</a:t>
            </a:r>
            <a:r>
              <a:rPr lang="cs-CZ" altLang="cs-CZ" sz="2900" dirty="0"/>
              <a:t> (24:1), extrakce DNA opakována 3x,</a:t>
            </a:r>
          </a:p>
          <a:p>
            <a:pPr>
              <a:buFontTx/>
              <a:buChar char="-"/>
            </a:pP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přidáním těchto látek k vodnému roztoku dojte k  separaci roztoku do dvou fází: </a:t>
            </a:r>
            <a:r>
              <a:rPr lang="cs-CZ" sz="2900" b="1" dirty="0"/>
              <a:t>horní fáze je vodný roztok obsahující DNA; spodní je pak organická fáze fenolu či chloroformu</a:t>
            </a:r>
          </a:p>
          <a:p>
            <a:pPr>
              <a:buFontTx/>
              <a:buChar char="-"/>
            </a:pPr>
            <a:r>
              <a:rPr lang="cs-CZ" sz="2900" b="1" dirty="0"/>
              <a:t>mezi vodnou a organickou fází se hromadí proteiny</a:t>
            </a:r>
          </a:p>
          <a:p>
            <a:pPr>
              <a:buFontTx/>
              <a:buChar char="-"/>
            </a:pPr>
            <a:endParaRPr lang="cs-CZ" sz="2900" b="1" dirty="0"/>
          </a:p>
          <a:p>
            <a:pPr>
              <a:buFontTx/>
              <a:buChar char="-"/>
            </a:pPr>
            <a:r>
              <a:rPr lang="cs-CZ" altLang="cs-CZ" sz="2900" dirty="0" err="1"/>
              <a:t>koncetrováno</a:t>
            </a:r>
            <a:r>
              <a:rPr lang="cs-CZ" altLang="cs-CZ" sz="2900" dirty="0"/>
              <a:t> pomocí </a:t>
            </a:r>
            <a:r>
              <a:rPr lang="cs-CZ" altLang="cs-CZ" sz="2900" dirty="0" err="1"/>
              <a:t>Centriplus</a:t>
            </a:r>
            <a:r>
              <a:rPr lang="cs-CZ" altLang="cs-CZ" sz="2900" dirty="0"/>
              <a:t> YM-100 kolonek na výsledný objem 150 ul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E8D8D8-4143-45FC-A406-CE14848E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u="sng" dirty="0"/>
              <a:t>Kostní tkáň a zuby</a:t>
            </a:r>
          </a:p>
        </p:txBody>
      </p:sp>
    </p:spTree>
    <p:extLst>
      <p:ext uri="{BB962C8B-B14F-4D97-AF65-F5344CB8AC3E}">
        <p14:creationId xmlns:p14="http://schemas.microsoft.com/office/powerpoint/2010/main" val="1202993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477BC6D-FA95-4C80-B991-1B5B3015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Kostní tkáň a zuby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7B5E036-F0F2-403A-9E88-A36B0C129A3F}"/>
              </a:ext>
            </a:extLst>
          </p:cNvPr>
          <p:cNvSpPr/>
          <p:nvPr/>
        </p:nvSpPr>
        <p:spPr>
          <a:xfrm>
            <a:off x="457200" y="1469374"/>
            <a:ext cx="76431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u="sng" dirty="0" err="1"/>
              <a:t>Silica-based</a:t>
            </a:r>
            <a:r>
              <a:rPr lang="cs-CZ" altLang="cs-CZ" sz="2400" b="1" u="sng" dirty="0"/>
              <a:t> DNA </a:t>
            </a:r>
            <a:r>
              <a:rPr lang="cs-CZ" altLang="cs-CZ" sz="2400" b="1" u="sng" dirty="0" err="1"/>
              <a:t>extraction</a:t>
            </a:r>
            <a:endParaRPr lang="cs-CZ" altLang="cs-CZ" sz="2400" b="1" u="sng" dirty="0"/>
          </a:p>
          <a:p>
            <a:r>
              <a:rPr lang="cs-CZ" altLang="cs-CZ" sz="2400" b="1" dirty="0"/>
              <a:t>- v</a:t>
            </a:r>
            <a:r>
              <a:rPr lang="cs-CZ" altLang="cs-CZ" sz="2400" dirty="0"/>
              <a:t>ycházelo se z </a:t>
            </a:r>
            <a:r>
              <a:rPr lang="cs-CZ" altLang="cs-CZ" sz="2400" dirty="0" err="1"/>
              <a:t>Qiagen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Blood</a:t>
            </a:r>
            <a:r>
              <a:rPr lang="cs-CZ" altLang="cs-CZ" sz="2400" dirty="0"/>
              <a:t> Maxi </a:t>
            </a:r>
            <a:r>
              <a:rPr lang="cs-CZ" altLang="cs-CZ" sz="2400" dirty="0" err="1"/>
              <a:t>kit</a:t>
            </a:r>
            <a:endParaRPr lang="cs-CZ" altLang="cs-CZ" sz="2400" dirty="0"/>
          </a:p>
          <a:p>
            <a:r>
              <a:rPr lang="cs-CZ" altLang="cs-CZ" sz="2400" dirty="0"/>
              <a:t>- kostní moučka byla inkubována s 15 ml ATL pufr, 10 mg proteinázy K a 300 ul DTT po dobu 24 hod. při 56°C ve vodní lázni</a:t>
            </a:r>
          </a:p>
          <a:p>
            <a:r>
              <a:rPr lang="cs-CZ" altLang="cs-CZ" sz="2400" dirty="0"/>
              <a:t>- přidáno 14 ml AL pufr a následovala inkubace při 70°C na 10  min.</a:t>
            </a:r>
          </a:p>
          <a:p>
            <a:r>
              <a:rPr lang="cs-CZ" altLang="cs-CZ" sz="2400" dirty="0"/>
              <a:t>- supernatant přenesen do 50 ml zkumavky, přidáno 22 ml </a:t>
            </a:r>
            <a:r>
              <a:rPr lang="cs-CZ" altLang="cs-CZ" sz="2400" dirty="0" err="1"/>
              <a:t>EtOH</a:t>
            </a:r>
            <a:r>
              <a:rPr lang="cs-CZ" altLang="cs-CZ" sz="2400" dirty="0"/>
              <a:t> 96% a postupně byl obsah přenesen na kolonu 50 ml zkumavky</a:t>
            </a:r>
          </a:p>
          <a:p>
            <a:r>
              <a:rPr lang="cs-CZ" altLang="cs-CZ" sz="2400" dirty="0"/>
              <a:t>- omytí 10 ml pufru AW 1 a 10 ml pufru AW 2 </a:t>
            </a:r>
          </a:p>
          <a:p>
            <a:r>
              <a:rPr lang="cs-CZ" altLang="cs-CZ" sz="2400" dirty="0"/>
              <a:t>DNA eluce pomocí AE </a:t>
            </a:r>
          </a:p>
          <a:p>
            <a:r>
              <a:rPr lang="cs-CZ" altLang="cs-CZ" sz="2400" dirty="0"/>
              <a:t>- koncentrace </a:t>
            </a:r>
            <a:r>
              <a:rPr lang="cs-CZ" altLang="cs-CZ" sz="2400" dirty="0" err="1"/>
              <a:t>eluátu</a:t>
            </a:r>
            <a:r>
              <a:rPr lang="cs-CZ" altLang="cs-CZ" sz="2400" dirty="0"/>
              <a:t> pomocí </a:t>
            </a:r>
            <a:r>
              <a:rPr lang="cs-CZ" altLang="cs-CZ" sz="2400" dirty="0" err="1"/>
              <a:t>Centriplus</a:t>
            </a:r>
            <a:r>
              <a:rPr lang="cs-CZ" altLang="cs-CZ" sz="2400" dirty="0"/>
              <a:t> YM-100 kolonek na výsledný objem 150 ul</a:t>
            </a:r>
          </a:p>
        </p:txBody>
      </p:sp>
    </p:spTree>
    <p:extLst>
      <p:ext uri="{BB962C8B-B14F-4D97-AF65-F5344CB8AC3E}">
        <p14:creationId xmlns:p14="http://schemas.microsoft.com/office/powerpoint/2010/main" val="3499406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A72E8DB-3ACC-47BA-A1AF-846E5EB6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>
            <a:normAutofit/>
          </a:bodyPr>
          <a:lstStyle/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- směs ženských epiteliálních buněk a spermií – typicky u vzorků poševního stěru po znásilnění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- oddělení ženské a mužské frakce vzorků (rozdělení původního smíšeného vzorku na separátní vzorky obou původců materiálu)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- užití „měkčích“ a posléze „tvrdších“ </a:t>
            </a:r>
            <a:r>
              <a:rPr lang="cs-CZ" altLang="cs-CZ" sz="1900" dirty="0" err="1"/>
              <a:t>lyzačních</a:t>
            </a:r>
            <a:r>
              <a:rPr lang="cs-CZ" altLang="cs-CZ" sz="1900" dirty="0"/>
              <a:t> podmínek (zatímco ženské epiteli podléhají lýze snadno, spermie jsou mnohem odolnější)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1) v mírně </a:t>
            </a:r>
            <a:r>
              <a:rPr lang="cs-CZ" altLang="cs-CZ" sz="1900" dirty="0" err="1"/>
              <a:t>lyzačním</a:t>
            </a:r>
            <a:r>
              <a:rPr lang="cs-CZ" altLang="cs-CZ" sz="1900" dirty="0"/>
              <a:t> roztoku rozrušeny a spolu s roztokem odebrány ženské </a:t>
            </a:r>
            <a:r>
              <a:rPr lang="cs-CZ" altLang="cs-CZ" sz="1900" dirty="0" err="1"/>
              <a:t>epitelie</a:t>
            </a:r>
            <a:endParaRPr lang="cs-CZ" altLang="cs-CZ" sz="1900" dirty="0"/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2) v silně </a:t>
            </a:r>
            <a:r>
              <a:rPr lang="cs-CZ" altLang="cs-CZ" sz="1900" dirty="0" err="1"/>
              <a:t>lyzujícím</a:t>
            </a:r>
            <a:r>
              <a:rPr lang="cs-CZ" altLang="cs-CZ" sz="1900" dirty="0"/>
              <a:t> roztoku rozrušeny spermie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89D5D33-004C-4AFA-AB44-BCC2FB42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/>
          </a:bodyPr>
          <a:lstStyle/>
          <a:p>
            <a:pPr algn="ctr"/>
            <a:r>
              <a:rPr lang="cs-CZ" altLang="cs-CZ" sz="4700" b="1" u="sng" dirty="0"/>
              <a:t>Diferenciální buněčná </a:t>
            </a:r>
            <a:r>
              <a:rPr lang="cs-CZ" altLang="cs-CZ" sz="4700" b="1" u="sng" dirty="0" err="1"/>
              <a:t>lýza</a:t>
            </a:r>
            <a:r>
              <a:rPr lang="cs-CZ" altLang="cs-CZ" sz="4700" b="1" u="sng" dirty="0"/>
              <a:t> („</a:t>
            </a:r>
            <a:r>
              <a:rPr lang="cs-CZ" altLang="cs-CZ" sz="4700" b="1" u="sng" dirty="0" err="1"/>
              <a:t>differential</a:t>
            </a:r>
            <a:r>
              <a:rPr lang="cs-CZ" altLang="cs-CZ" sz="4700" b="1" u="sng" dirty="0"/>
              <a:t> cell </a:t>
            </a:r>
            <a:r>
              <a:rPr lang="cs-CZ" altLang="cs-CZ" sz="4700" b="1" u="sng" dirty="0" err="1"/>
              <a:t>lysis</a:t>
            </a:r>
            <a:r>
              <a:rPr lang="cs-CZ" altLang="cs-CZ" sz="4700" b="1" u="sng" dirty="0"/>
              <a:t>“)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37024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A056663-DDCE-405E-94B3-4C9FC1416E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1" y="620688"/>
            <a:ext cx="8440197" cy="45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B829127-33AB-48E9-8CC6-EA94FB35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Differex</a:t>
            </a:r>
            <a:r>
              <a:rPr lang="cs-CZ" b="1" dirty="0"/>
              <a:t>™ Systém </a:t>
            </a:r>
            <a:r>
              <a:rPr lang="cs-CZ" dirty="0"/>
              <a:t>(</a:t>
            </a:r>
            <a:r>
              <a:rPr lang="cs-CZ" dirty="0" err="1"/>
              <a:t>Promega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pomocí automatu – výrazné zkrácení doby izolace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AB45CF0-7D24-4B68-8CFE-F1EADC17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231B5D64-1309-496D-8E19-B6BB49B7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59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cs-CZ" altLang="cs-CZ" b="1" u="sng" dirty="0"/>
              <a:t>Laserová </a:t>
            </a:r>
            <a:r>
              <a:rPr lang="cs-CZ" altLang="cs-CZ" b="1" u="sng" dirty="0" err="1"/>
              <a:t>mikrodisekce</a:t>
            </a:r>
            <a:r>
              <a:rPr lang="cs-CZ" altLang="cs-CZ" b="1" u="sng" dirty="0"/>
              <a:t> (LCM - „laser </a:t>
            </a:r>
            <a:r>
              <a:rPr lang="cs-CZ" altLang="cs-CZ" b="1" u="sng" dirty="0" err="1"/>
              <a:t>capture</a:t>
            </a:r>
            <a:r>
              <a:rPr lang="cs-CZ" altLang="cs-CZ" b="1" u="sng" dirty="0"/>
              <a:t> </a:t>
            </a:r>
            <a:r>
              <a:rPr lang="cs-CZ" altLang="cs-CZ" b="1" u="sng" dirty="0" err="1"/>
              <a:t>microdissection</a:t>
            </a:r>
            <a:r>
              <a:rPr lang="cs-CZ" altLang="cs-CZ" b="1" u="sng" dirty="0"/>
              <a:t>“)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/>
          <a:lstStyle/>
          <a:p>
            <a:r>
              <a:rPr lang="cs-CZ" altLang="cs-CZ" dirty="0"/>
              <a:t>vysoce pokročilá technologie </a:t>
            </a:r>
            <a:r>
              <a:rPr lang="cs-CZ" altLang="cs-CZ" dirty="0" err="1"/>
              <a:t>mikromanipulace</a:t>
            </a:r>
            <a:r>
              <a:rPr lang="cs-CZ" altLang="cs-CZ" dirty="0"/>
              <a:t>, užívaná v nejrůznějších oborech pracujících s biologickým materiálem</a:t>
            </a:r>
          </a:p>
          <a:p>
            <a:r>
              <a:rPr lang="cs-CZ" altLang="cs-CZ" dirty="0"/>
              <a:t>vyhledávání příslušných objektů (např. buněk) v mikroskopu, jejich oddělení od ostatního materiálu pomocí laserového paprsku a přenesení světelným pulzem do čisté zkumavky</a:t>
            </a:r>
          </a:p>
          <a:p>
            <a:r>
              <a:rPr lang="cs-CZ" altLang="cs-CZ" dirty="0"/>
              <a:t>např. jednotlivé spermie z poševního stěru, embryonální buňky z potratu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563007B-842B-4574-B80F-789A0691C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D159BF5-574A-46CD-9E51-E7F06C3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45521168-2C4E-4778-A80E-5C5A3363B7EC}"/>
              </a:ext>
            </a:extLst>
          </p:cNvPr>
          <p:cNvGrpSpPr>
            <a:grpSpLocks/>
          </p:cNvGrpSpPr>
          <p:nvPr/>
        </p:nvGrpSpPr>
        <p:grpSpPr bwMode="auto">
          <a:xfrm>
            <a:off x="1874838" y="804863"/>
            <a:ext cx="6657975" cy="5148262"/>
            <a:chOff x="1403648" y="1566177"/>
            <a:chExt cx="5261524" cy="4007544"/>
          </a:xfrm>
        </p:grpSpPr>
        <p:grpSp>
          <p:nvGrpSpPr>
            <p:cNvPr id="5" name="Skupina 23">
              <a:extLst>
                <a:ext uri="{FF2B5EF4-FFF2-40B4-BE49-F238E27FC236}">
                  <a16:creationId xmlns:a16="http://schemas.microsoft.com/office/drawing/2014/main" id="{9055E913-DCD4-4377-A745-52C8F9E14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3648" y="1566177"/>
              <a:ext cx="5181473" cy="4007544"/>
              <a:chOff x="1403648" y="1566177"/>
              <a:chExt cx="5181473" cy="4007544"/>
            </a:xfrm>
          </p:grpSpPr>
          <p:grpSp>
            <p:nvGrpSpPr>
              <p:cNvPr id="9" name="Skupina 30">
                <a:extLst>
                  <a:ext uri="{FF2B5EF4-FFF2-40B4-BE49-F238E27FC236}">
                    <a16:creationId xmlns:a16="http://schemas.microsoft.com/office/drawing/2014/main" id="{25FA88A8-4D87-4025-A673-F4AA0E88FD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658627">
                <a:off x="4441265" y="4592495"/>
                <a:ext cx="404993" cy="981226"/>
                <a:chOff x="3940236" y="4548674"/>
                <a:chExt cx="404993" cy="981226"/>
              </a:xfrm>
            </p:grpSpPr>
            <p:sp>
              <p:nvSpPr>
                <p:cNvPr id="167" name="Plechovka 188">
                  <a:extLst>
                    <a:ext uri="{FF2B5EF4-FFF2-40B4-BE49-F238E27FC236}">
                      <a16:creationId xmlns:a16="http://schemas.microsoft.com/office/drawing/2014/main" id="{9EE1EFC0-0607-4CDD-9320-4C18C1A4E2E1}"/>
                    </a:ext>
                  </a:extLst>
                </p:cNvPr>
                <p:cNvSpPr/>
                <p:nvPr/>
              </p:nvSpPr>
              <p:spPr>
                <a:xfrm rot="1580141">
                  <a:off x="3938626" y="4667089"/>
                  <a:ext cx="288544" cy="862555"/>
                </a:xfrm>
                <a:prstGeom prst="can">
                  <a:avLst>
                    <a:gd name="adj" fmla="val 18083"/>
                  </a:avLst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cxnSp>
              <p:nvCxnSpPr>
                <p:cNvPr id="168" name="Přímá spojnice 167">
                  <a:extLst>
                    <a:ext uri="{FF2B5EF4-FFF2-40B4-BE49-F238E27FC236}">
                      <a16:creationId xmlns:a16="http://schemas.microsoft.com/office/drawing/2014/main" id="{33167363-BC56-49D4-B07B-5EB754AE7F43}"/>
                    </a:ext>
                  </a:extLst>
                </p:cNvPr>
                <p:cNvCxnSpPr/>
                <p:nvPr/>
              </p:nvCxnSpPr>
              <p:spPr>
                <a:xfrm flipH="1">
                  <a:off x="4243968" y="4542541"/>
                  <a:ext cx="99108" cy="198956"/>
                </a:xfrm>
                <a:prstGeom prst="line">
                  <a:avLst/>
                </a:prstGeom>
                <a:ln w="190500" cap="flat">
                  <a:solidFill>
                    <a:srgbClr val="FF0000"/>
                  </a:solidFill>
                </a:ln>
                <a:effectLst>
                  <a:outerShdw blurRad="76200" dir="2700000" sx="104000" sy="104000" algn="tl" rotWithShape="0">
                    <a:srgbClr val="FF0000"/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Skupina 31">
                <a:extLst>
                  <a:ext uri="{FF2B5EF4-FFF2-40B4-BE49-F238E27FC236}">
                    <a16:creationId xmlns:a16="http://schemas.microsoft.com/office/drawing/2014/main" id="{14FE03BF-DCFA-42D6-91AF-FB11D173A5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03648" y="1566177"/>
                <a:ext cx="1800200" cy="792088"/>
                <a:chOff x="1403648" y="1988840"/>
                <a:chExt cx="1800200" cy="792088"/>
              </a:xfrm>
            </p:grpSpPr>
            <p:sp>
              <p:nvSpPr>
                <p:cNvPr id="81" name="Obdélník 80">
                  <a:extLst>
                    <a:ext uri="{FF2B5EF4-FFF2-40B4-BE49-F238E27FC236}">
                      <a16:creationId xmlns:a16="http://schemas.microsoft.com/office/drawing/2014/main" id="{3FE32F36-896C-43E1-ADF9-82F6FE296996}"/>
                    </a:ext>
                  </a:extLst>
                </p:cNvPr>
                <p:cNvSpPr/>
                <p:nvPr/>
              </p:nvSpPr>
              <p:spPr>
                <a:xfrm>
                  <a:off x="1403648" y="1988840"/>
                  <a:ext cx="1800200" cy="792088"/>
                </a:xfrm>
                <a:prstGeom prst="rect">
                  <a:avLst/>
                </a:prstGeom>
                <a:solidFill>
                  <a:srgbClr val="F3FA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82" name="Skupina 103">
                  <a:extLst>
                    <a:ext uri="{FF2B5EF4-FFF2-40B4-BE49-F238E27FC236}">
                      <a16:creationId xmlns:a16="http://schemas.microsoft.com/office/drawing/2014/main" id="{61A10B2C-7BA2-48AC-AAFC-241FD57180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45545" y="2373984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151" name="Volný tvar 172">
                    <a:extLst>
                      <a:ext uri="{FF2B5EF4-FFF2-40B4-BE49-F238E27FC236}">
                        <a16:creationId xmlns:a16="http://schemas.microsoft.com/office/drawing/2014/main" id="{0854EA65-2E0D-4334-9C02-C798BB5FE6EE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2" name="Volný tvar 173">
                    <a:extLst>
                      <a:ext uri="{FF2B5EF4-FFF2-40B4-BE49-F238E27FC236}">
                        <a16:creationId xmlns:a16="http://schemas.microsoft.com/office/drawing/2014/main" id="{CCF9CEBA-7204-4137-A0F3-0044C9D0FC91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3" name="Volný tvar 174">
                    <a:extLst>
                      <a:ext uri="{FF2B5EF4-FFF2-40B4-BE49-F238E27FC236}">
                        <a16:creationId xmlns:a16="http://schemas.microsoft.com/office/drawing/2014/main" id="{160A5F9C-794D-4EB0-9948-CFB998F09F19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4" name="Volný tvar 175">
                    <a:extLst>
                      <a:ext uri="{FF2B5EF4-FFF2-40B4-BE49-F238E27FC236}">
                        <a16:creationId xmlns:a16="http://schemas.microsoft.com/office/drawing/2014/main" id="{E14BA67D-94D1-46FE-A044-DAA506DFEFAB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5" name="Volný tvar 176">
                    <a:extLst>
                      <a:ext uri="{FF2B5EF4-FFF2-40B4-BE49-F238E27FC236}">
                        <a16:creationId xmlns:a16="http://schemas.microsoft.com/office/drawing/2014/main" id="{26E243D4-FBB6-4FF2-92B2-FBC41C9BEFB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6" name="Volný tvar 177">
                    <a:extLst>
                      <a:ext uri="{FF2B5EF4-FFF2-40B4-BE49-F238E27FC236}">
                        <a16:creationId xmlns:a16="http://schemas.microsoft.com/office/drawing/2014/main" id="{48D3F842-475B-43BF-BA73-28549DF4DB95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7" name="Volný tvar 178">
                    <a:extLst>
                      <a:ext uri="{FF2B5EF4-FFF2-40B4-BE49-F238E27FC236}">
                        <a16:creationId xmlns:a16="http://schemas.microsoft.com/office/drawing/2014/main" id="{5334DC6F-ACB0-4B7D-91FC-FC93741A7348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158" name="Skupina 179">
                    <a:extLst>
                      <a:ext uri="{FF2B5EF4-FFF2-40B4-BE49-F238E27FC236}">
                        <a16:creationId xmlns:a16="http://schemas.microsoft.com/office/drawing/2014/main" id="{9416635F-7687-4C62-B1FB-479BA610239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65" name="Volný tvar 186">
                      <a:extLst>
                        <a:ext uri="{FF2B5EF4-FFF2-40B4-BE49-F238E27FC236}">
                          <a16:creationId xmlns:a16="http://schemas.microsoft.com/office/drawing/2014/main" id="{8DF0E7E2-22B0-4908-9556-54314EEB812A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66" name="Ovál 165">
                      <a:extLst>
                        <a:ext uri="{FF2B5EF4-FFF2-40B4-BE49-F238E27FC236}">
                          <a16:creationId xmlns:a16="http://schemas.microsoft.com/office/drawing/2014/main" id="{FC2D7536-180D-4373-8564-0BB8E838E58F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59" name="Skupina 180">
                    <a:extLst>
                      <a:ext uri="{FF2B5EF4-FFF2-40B4-BE49-F238E27FC236}">
                        <a16:creationId xmlns:a16="http://schemas.microsoft.com/office/drawing/2014/main" id="{BB812B69-009A-44D1-8385-64BF9F2F04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63" name="Volný tvar 184">
                      <a:extLst>
                        <a:ext uri="{FF2B5EF4-FFF2-40B4-BE49-F238E27FC236}">
                          <a16:creationId xmlns:a16="http://schemas.microsoft.com/office/drawing/2014/main" id="{F1C97339-04A3-4C57-BEF9-03FDD19FC530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64" name="Ovál 163">
                      <a:extLst>
                        <a:ext uri="{FF2B5EF4-FFF2-40B4-BE49-F238E27FC236}">
                          <a16:creationId xmlns:a16="http://schemas.microsoft.com/office/drawing/2014/main" id="{4F6D6A0C-976D-4A42-AA8D-DD1B14978534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60" name="Skupina 181">
                    <a:extLst>
                      <a:ext uri="{FF2B5EF4-FFF2-40B4-BE49-F238E27FC236}">
                        <a16:creationId xmlns:a16="http://schemas.microsoft.com/office/drawing/2014/main" id="{4D02D219-3A03-43C5-9F78-B587EBDDD7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61" name="Volný tvar 182">
                      <a:extLst>
                        <a:ext uri="{FF2B5EF4-FFF2-40B4-BE49-F238E27FC236}">
                          <a16:creationId xmlns:a16="http://schemas.microsoft.com/office/drawing/2014/main" id="{0CEF1447-625A-433F-B5A5-C7CD68AFAC94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62" name="Ovál 161">
                      <a:extLst>
                        <a:ext uri="{FF2B5EF4-FFF2-40B4-BE49-F238E27FC236}">
                          <a16:creationId xmlns:a16="http://schemas.microsoft.com/office/drawing/2014/main" id="{529C3D93-1725-4121-86E9-F8B66B0123B2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83" name="Skupina 104">
                  <a:extLst>
                    <a:ext uri="{FF2B5EF4-FFF2-40B4-BE49-F238E27FC236}">
                      <a16:creationId xmlns:a16="http://schemas.microsoft.com/office/drawing/2014/main" id="{BE8EE097-9EBF-440F-9A30-7A88EC8783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83437" y="2373984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135" name="Volný tvar 156">
                    <a:extLst>
                      <a:ext uri="{FF2B5EF4-FFF2-40B4-BE49-F238E27FC236}">
                        <a16:creationId xmlns:a16="http://schemas.microsoft.com/office/drawing/2014/main" id="{2AC133EE-BB0F-4ED0-B647-F91907B9BD7D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36" name="Volný tvar 157">
                    <a:extLst>
                      <a:ext uri="{FF2B5EF4-FFF2-40B4-BE49-F238E27FC236}">
                        <a16:creationId xmlns:a16="http://schemas.microsoft.com/office/drawing/2014/main" id="{D92307C0-6BAF-4E36-A98F-652C9689499A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37" name="Volný tvar 158">
                    <a:extLst>
                      <a:ext uri="{FF2B5EF4-FFF2-40B4-BE49-F238E27FC236}">
                        <a16:creationId xmlns:a16="http://schemas.microsoft.com/office/drawing/2014/main" id="{2FDDFC35-81F1-44C7-88DD-EFCA40CE74E0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38" name="Volný tvar 159">
                    <a:extLst>
                      <a:ext uri="{FF2B5EF4-FFF2-40B4-BE49-F238E27FC236}">
                        <a16:creationId xmlns:a16="http://schemas.microsoft.com/office/drawing/2014/main" id="{3844F1A3-F8A2-4749-B9BC-6E640E75A6C7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39" name="Volný tvar 160">
                    <a:extLst>
                      <a:ext uri="{FF2B5EF4-FFF2-40B4-BE49-F238E27FC236}">
                        <a16:creationId xmlns:a16="http://schemas.microsoft.com/office/drawing/2014/main" id="{BE81442F-CABE-4FEF-AFD5-B769F6437A5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40" name="Volný tvar 161">
                    <a:extLst>
                      <a:ext uri="{FF2B5EF4-FFF2-40B4-BE49-F238E27FC236}">
                        <a16:creationId xmlns:a16="http://schemas.microsoft.com/office/drawing/2014/main" id="{71BDE645-AE69-4BDB-86AB-C7B2CCCEE056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41" name="Volný tvar 162">
                    <a:extLst>
                      <a:ext uri="{FF2B5EF4-FFF2-40B4-BE49-F238E27FC236}">
                        <a16:creationId xmlns:a16="http://schemas.microsoft.com/office/drawing/2014/main" id="{E64E81CB-3E60-4405-830F-E60B43922E4A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142" name="Skupina 163">
                    <a:extLst>
                      <a:ext uri="{FF2B5EF4-FFF2-40B4-BE49-F238E27FC236}">
                        <a16:creationId xmlns:a16="http://schemas.microsoft.com/office/drawing/2014/main" id="{15B07AD3-AF89-46E5-B0D6-5F17B024350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49" name="Volný tvar 170">
                      <a:extLst>
                        <a:ext uri="{FF2B5EF4-FFF2-40B4-BE49-F238E27FC236}">
                          <a16:creationId xmlns:a16="http://schemas.microsoft.com/office/drawing/2014/main" id="{B118163B-C0C7-40D6-8737-F1E1D3293571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50" name="Ovál 149">
                      <a:extLst>
                        <a:ext uri="{FF2B5EF4-FFF2-40B4-BE49-F238E27FC236}">
                          <a16:creationId xmlns:a16="http://schemas.microsoft.com/office/drawing/2014/main" id="{55F9C5F3-89D7-4677-A74D-0CA0D50C3824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43" name="Skupina 164">
                    <a:extLst>
                      <a:ext uri="{FF2B5EF4-FFF2-40B4-BE49-F238E27FC236}">
                        <a16:creationId xmlns:a16="http://schemas.microsoft.com/office/drawing/2014/main" id="{3CD4DE78-573A-4C89-9334-DC21598E4B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47" name="Volný tvar 168">
                      <a:extLst>
                        <a:ext uri="{FF2B5EF4-FFF2-40B4-BE49-F238E27FC236}">
                          <a16:creationId xmlns:a16="http://schemas.microsoft.com/office/drawing/2014/main" id="{76165CA6-AA2B-4409-9C09-505BBF15C571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48" name="Ovál 147">
                      <a:extLst>
                        <a:ext uri="{FF2B5EF4-FFF2-40B4-BE49-F238E27FC236}">
                          <a16:creationId xmlns:a16="http://schemas.microsoft.com/office/drawing/2014/main" id="{55A562C5-1F2A-496D-9BF2-C8DD7D513159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44" name="Skupina 165">
                    <a:extLst>
                      <a:ext uri="{FF2B5EF4-FFF2-40B4-BE49-F238E27FC236}">
                        <a16:creationId xmlns:a16="http://schemas.microsoft.com/office/drawing/2014/main" id="{FDA2DF59-5DF9-4E85-8E47-E608C29EFC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45" name="Volný tvar 166">
                      <a:extLst>
                        <a:ext uri="{FF2B5EF4-FFF2-40B4-BE49-F238E27FC236}">
                          <a16:creationId xmlns:a16="http://schemas.microsoft.com/office/drawing/2014/main" id="{4C15B332-E70B-431A-B8C6-3697EEC807B9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46" name="Ovál 145">
                      <a:extLst>
                        <a:ext uri="{FF2B5EF4-FFF2-40B4-BE49-F238E27FC236}">
                          <a16:creationId xmlns:a16="http://schemas.microsoft.com/office/drawing/2014/main" id="{F14E26CD-BD28-49D6-A8A7-67F276597B5D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84" name="Skupina 105">
                  <a:extLst>
                    <a:ext uri="{FF2B5EF4-FFF2-40B4-BE49-F238E27FC236}">
                      <a16:creationId xmlns:a16="http://schemas.microsoft.com/office/drawing/2014/main" id="{48477084-9106-4B0C-A89F-F03EE50502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91618">
                  <a:off x="2251737" y="2139057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119" name="Volný tvar 140">
                    <a:extLst>
                      <a:ext uri="{FF2B5EF4-FFF2-40B4-BE49-F238E27FC236}">
                        <a16:creationId xmlns:a16="http://schemas.microsoft.com/office/drawing/2014/main" id="{88852146-92B0-4332-88BE-0EFA241DBB58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0" name="Volný tvar 141">
                    <a:extLst>
                      <a:ext uri="{FF2B5EF4-FFF2-40B4-BE49-F238E27FC236}">
                        <a16:creationId xmlns:a16="http://schemas.microsoft.com/office/drawing/2014/main" id="{C19B86F0-3202-48B2-9368-38E647D615A9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1" name="Volný tvar 142">
                    <a:extLst>
                      <a:ext uri="{FF2B5EF4-FFF2-40B4-BE49-F238E27FC236}">
                        <a16:creationId xmlns:a16="http://schemas.microsoft.com/office/drawing/2014/main" id="{4D82DD27-0E52-4371-ACC7-654C462B9EC1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2" name="Volný tvar 143">
                    <a:extLst>
                      <a:ext uri="{FF2B5EF4-FFF2-40B4-BE49-F238E27FC236}">
                        <a16:creationId xmlns:a16="http://schemas.microsoft.com/office/drawing/2014/main" id="{F0185ADA-D1EF-49C7-8D66-863059AB42FF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3" name="Volný tvar 144">
                    <a:extLst>
                      <a:ext uri="{FF2B5EF4-FFF2-40B4-BE49-F238E27FC236}">
                        <a16:creationId xmlns:a16="http://schemas.microsoft.com/office/drawing/2014/main" id="{05B519DE-8B4D-4C15-A95A-C117D59AC0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4" name="Volný tvar 145">
                    <a:extLst>
                      <a:ext uri="{FF2B5EF4-FFF2-40B4-BE49-F238E27FC236}">
                        <a16:creationId xmlns:a16="http://schemas.microsoft.com/office/drawing/2014/main" id="{3F02C243-E7D5-4D6C-B160-8AA3A866B365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5" name="Volný tvar 146">
                    <a:extLst>
                      <a:ext uri="{FF2B5EF4-FFF2-40B4-BE49-F238E27FC236}">
                        <a16:creationId xmlns:a16="http://schemas.microsoft.com/office/drawing/2014/main" id="{8B7FD4DE-ED72-4AD7-9791-CAB81681FD8E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126" name="Skupina 147">
                    <a:extLst>
                      <a:ext uri="{FF2B5EF4-FFF2-40B4-BE49-F238E27FC236}">
                        <a16:creationId xmlns:a16="http://schemas.microsoft.com/office/drawing/2014/main" id="{54A36B89-5DF6-43DE-8AD4-FD2C21B3F1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33" name="Volný tvar 154">
                      <a:extLst>
                        <a:ext uri="{FF2B5EF4-FFF2-40B4-BE49-F238E27FC236}">
                          <a16:creationId xmlns:a16="http://schemas.microsoft.com/office/drawing/2014/main" id="{D0EC4E3E-522F-4552-AD33-237D8F910B80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34" name="Ovál 133">
                      <a:extLst>
                        <a:ext uri="{FF2B5EF4-FFF2-40B4-BE49-F238E27FC236}">
                          <a16:creationId xmlns:a16="http://schemas.microsoft.com/office/drawing/2014/main" id="{8D071159-3CC0-42AE-B62E-B6C957349563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27" name="Skupina 148">
                    <a:extLst>
                      <a:ext uri="{FF2B5EF4-FFF2-40B4-BE49-F238E27FC236}">
                        <a16:creationId xmlns:a16="http://schemas.microsoft.com/office/drawing/2014/main" id="{800FF3A8-DCDB-453A-B217-8FD103ED72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31" name="Volný tvar 152">
                      <a:extLst>
                        <a:ext uri="{FF2B5EF4-FFF2-40B4-BE49-F238E27FC236}">
                          <a16:creationId xmlns:a16="http://schemas.microsoft.com/office/drawing/2014/main" id="{A6279A63-A5D9-4C77-ADAE-2E90BAA04A9D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32" name="Ovál 131">
                      <a:extLst>
                        <a:ext uri="{FF2B5EF4-FFF2-40B4-BE49-F238E27FC236}">
                          <a16:creationId xmlns:a16="http://schemas.microsoft.com/office/drawing/2014/main" id="{3517EAB1-882B-4F74-9455-3FE8A96C0E0E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28" name="Skupina 149">
                    <a:extLst>
                      <a:ext uri="{FF2B5EF4-FFF2-40B4-BE49-F238E27FC236}">
                        <a16:creationId xmlns:a16="http://schemas.microsoft.com/office/drawing/2014/main" id="{69CE7F45-CA87-444F-AAE8-5B97A6434F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29" name="Volný tvar 150">
                      <a:extLst>
                        <a:ext uri="{FF2B5EF4-FFF2-40B4-BE49-F238E27FC236}">
                          <a16:creationId xmlns:a16="http://schemas.microsoft.com/office/drawing/2014/main" id="{CB294767-277D-4734-B3CC-888E66278F94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30" name="Ovál 129">
                      <a:extLst>
                        <a:ext uri="{FF2B5EF4-FFF2-40B4-BE49-F238E27FC236}">
                          <a16:creationId xmlns:a16="http://schemas.microsoft.com/office/drawing/2014/main" id="{18309246-CE7C-42B4-88C2-BD8FC192B0D0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85" name="Skupina 106">
                  <a:extLst>
                    <a:ext uri="{FF2B5EF4-FFF2-40B4-BE49-F238E27FC236}">
                      <a16:creationId xmlns:a16="http://schemas.microsoft.com/office/drawing/2014/main" id="{F6E9237F-CD96-4E06-9A88-9F674734C1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3024654">
                  <a:off x="2460575" y="2175158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103" name="Volný tvar 124">
                    <a:extLst>
                      <a:ext uri="{FF2B5EF4-FFF2-40B4-BE49-F238E27FC236}">
                        <a16:creationId xmlns:a16="http://schemas.microsoft.com/office/drawing/2014/main" id="{923B57EF-D13A-49C6-ADF3-21E998C1B833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4" name="Volný tvar 125">
                    <a:extLst>
                      <a:ext uri="{FF2B5EF4-FFF2-40B4-BE49-F238E27FC236}">
                        <a16:creationId xmlns:a16="http://schemas.microsoft.com/office/drawing/2014/main" id="{A78788D8-338F-428D-A604-7B0A92357F29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5" name="Volný tvar 126">
                    <a:extLst>
                      <a:ext uri="{FF2B5EF4-FFF2-40B4-BE49-F238E27FC236}">
                        <a16:creationId xmlns:a16="http://schemas.microsoft.com/office/drawing/2014/main" id="{D9B91AAE-0A85-4AF8-BF51-BCA28CBA278B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6" name="Volný tvar 127">
                    <a:extLst>
                      <a:ext uri="{FF2B5EF4-FFF2-40B4-BE49-F238E27FC236}">
                        <a16:creationId xmlns:a16="http://schemas.microsoft.com/office/drawing/2014/main" id="{7B1D40F7-1505-4164-9995-2AC543E608F1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7" name="Volný tvar 128">
                    <a:extLst>
                      <a:ext uri="{FF2B5EF4-FFF2-40B4-BE49-F238E27FC236}">
                        <a16:creationId xmlns:a16="http://schemas.microsoft.com/office/drawing/2014/main" id="{8EEE64C6-DD90-4E4C-828F-A78C4AC1A10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8" name="Volný tvar 129">
                    <a:extLst>
                      <a:ext uri="{FF2B5EF4-FFF2-40B4-BE49-F238E27FC236}">
                        <a16:creationId xmlns:a16="http://schemas.microsoft.com/office/drawing/2014/main" id="{932D572B-7B64-4383-8F1D-62C6303FE878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9" name="Volný tvar 130">
                    <a:extLst>
                      <a:ext uri="{FF2B5EF4-FFF2-40B4-BE49-F238E27FC236}">
                        <a16:creationId xmlns:a16="http://schemas.microsoft.com/office/drawing/2014/main" id="{EFA29343-2E54-4746-B1A1-DDA6126F0962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110" name="Skupina 131">
                    <a:extLst>
                      <a:ext uri="{FF2B5EF4-FFF2-40B4-BE49-F238E27FC236}">
                        <a16:creationId xmlns:a16="http://schemas.microsoft.com/office/drawing/2014/main" id="{135EB42A-1701-415D-A1F5-09E0585F7A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17" name="Volný tvar 138">
                      <a:extLst>
                        <a:ext uri="{FF2B5EF4-FFF2-40B4-BE49-F238E27FC236}">
                          <a16:creationId xmlns:a16="http://schemas.microsoft.com/office/drawing/2014/main" id="{EF871AD5-5051-446D-AD94-11292C8A64F9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18" name="Ovál 117">
                      <a:extLst>
                        <a:ext uri="{FF2B5EF4-FFF2-40B4-BE49-F238E27FC236}">
                          <a16:creationId xmlns:a16="http://schemas.microsoft.com/office/drawing/2014/main" id="{6F74301B-91CE-43F2-B812-6A0B6B156849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11" name="Skupina 132">
                    <a:extLst>
                      <a:ext uri="{FF2B5EF4-FFF2-40B4-BE49-F238E27FC236}">
                        <a16:creationId xmlns:a16="http://schemas.microsoft.com/office/drawing/2014/main" id="{11ED08DB-7DBF-4EFD-84DE-F913FEBBBF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15" name="Volný tvar 136">
                      <a:extLst>
                        <a:ext uri="{FF2B5EF4-FFF2-40B4-BE49-F238E27FC236}">
                          <a16:creationId xmlns:a16="http://schemas.microsoft.com/office/drawing/2014/main" id="{F2163C04-5855-4EE4-A6D3-DF41C0D2DB06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16" name="Ovál 115">
                      <a:extLst>
                        <a:ext uri="{FF2B5EF4-FFF2-40B4-BE49-F238E27FC236}">
                          <a16:creationId xmlns:a16="http://schemas.microsoft.com/office/drawing/2014/main" id="{81874D33-A694-4B81-A8EA-382CAEBF37EC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12" name="Skupina 133">
                    <a:extLst>
                      <a:ext uri="{FF2B5EF4-FFF2-40B4-BE49-F238E27FC236}">
                        <a16:creationId xmlns:a16="http://schemas.microsoft.com/office/drawing/2014/main" id="{6D84F3A2-B4F7-4FC0-8862-D8DD974F41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13" name="Volný tvar 134">
                      <a:extLst>
                        <a:ext uri="{FF2B5EF4-FFF2-40B4-BE49-F238E27FC236}">
                          <a16:creationId xmlns:a16="http://schemas.microsoft.com/office/drawing/2014/main" id="{8EFE5CF8-6DB0-42B4-9A6A-E7980BF05216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14" name="Ovál 113">
                      <a:extLst>
                        <a:ext uri="{FF2B5EF4-FFF2-40B4-BE49-F238E27FC236}">
                          <a16:creationId xmlns:a16="http://schemas.microsoft.com/office/drawing/2014/main" id="{026C5ECF-C57D-41C5-91FB-FF0DFBEF16A3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86" name="Skupina 107">
                  <a:extLst>
                    <a:ext uri="{FF2B5EF4-FFF2-40B4-BE49-F238E27FC236}">
                      <a16:creationId xmlns:a16="http://schemas.microsoft.com/office/drawing/2014/main" id="{03788948-4531-408E-99CB-DEE14D6F5C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170709">
                  <a:off x="1945704" y="2107066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87" name="Volný tvar 108">
                    <a:extLst>
                      <a:ext uri="{FF2B5EF4-FFF2-40B4-BE49-F238E27FC236}">
                        <a16:creationId xmlns:a16="http://schemas.microsoft.com/office/drawing/2014/main" id="{004F1BE6-2B7E-447D-9B9C-20286C8DF728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88" name="Volný tvar 109">
                    <a:extLst>
                      <a:ext uri="{FF2B5EF4-FFF2-40B4-BE49-F238E27FC236}">
                        <a16:creationId xmlns:a16="http://schemas.microsoft.com/office/drawing/2014/main" id="{34A538C2-512F-4F1C-9326-B1B6AFE7BA38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89" name="Volný tvar 110">
                    <a:extLst>
                      <a:ext uri="{FF2B5EF4-FFF2-40B4-BE49-F238E27FC236}">
                        <a16:creationId xmlns:a16="http://schemas.microsoft.com/office/drawing/2014/main" id="{B10409B9-5119-4764-81E9-8DB94D6507B1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90" name="Volný tvar 111">
                    <a:extLst>
                      <a:ext uri="{FF2B5EF4-FFF2-40B4-BE49-F238E27FC236}">
                        <a16:creationId xmlns:a16="http://schemas.microsoft.com/office/drawing/2014/main" id="{FAA5C1D9-74CB-433A-8618-93B56CD95138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91" name="Volný tvar 112">
                    <a:extLst>
                      <a:ext uri="{FF2B5EF4-FFF2-40B4-BE49-F238E27FC236}">
                        <a16:creationId xmlns:a16="http://schemas.microsoft.com/office/drawing/2014/main" id="{57CFEDB6-E1B9-4971-8CAC-1C38C14FD95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92" name="Volný tvar 113">
                    <a:extLst>
                      <a:ext uri="{FF2B5EF4-FFF2-40B4-BE49-F238E27FC236}">
                        <a16:creationId xmlns:a16="http://schemas.microsoft.com/office/drawing/2014/main" id="{D27674A8-9B84-4903-B9F9-32649E038FC2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93" name="Volný tvar 114">
                    <a:extLst>
                      <a:ext uri="{FF2B5EF4-FFF2-40B4-BE49-F238E27FC236}">
                        <a16:creationId xmlns:a16="http://schemas.microsoft.com/office/drawing/2014/main" id="{E89C25E4-5441-4ADB-BCE6-2D348276FABB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94" name="Skupina 115">
                    <a:extLst>
                      <a:ext uri="{FF2B5EF4-FFF2-40B4-BE49-F238E27FC236}">
                        <a16:creationId xmlns:a16="http://schemas.microsoft.com/office/drawing/2014/main" id="{E9B45CDA-02A6-4210-B713-654828791C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01" name="Volný tvar 122">
                      <a:extLst>
                        <a:ext uri="{FF2B5EF4-FFF2-40B4-BE49-F238E27FC236}">
                          <a16:creationId xmlns:a16="http://schemas.microsoft.com/office/drawing/2014/main" id="{CE502897-C93E-4AE1-B6EA-6B3BC9B2D008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02" name="Ovál 101">
                      <a:extLst>
                        <a:ext uri="{FF2B5EF4-FFF2-40B4-BE49-F238E27FC236}">
                          <a16:creationId xmlns:a16="http://schemas.microsoft.com/office/drawing/2014/main" id="{4195EE53-8ED2-4DED-B842-4524B4A945CF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95" name="Skupina 116">
                    <a:extLst>
                      <a:ext uri="{FF2B5EF4-FFF2-40B4-BE49-F238E27FC236}">
                        <a16:creationId xmlns:a16="http://schemas.microsoft.com/office/drawing/2014/main" id="{FB79F675-FED5-4E24-B864-687AF5E921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99" name="Volný tvar 120">
                      <a:extLst>
                        <a:ext uri="{FF2B5EF4-FFF2-40B4-BE49-F238E27FC236}">
                          <a16:creationId xmlns:a16="http://schemas.microsoft.com/office/drawing/2014/main" id="{B7C926FA-2365-4632-A1C7-0BDE92D98782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00" name="Ovál 99">
                      <a:extLst>
                        <a:ext uri="{FF2B5EF4-FFF2-40B4-BE49-F238E27FC236}">
                          <a16:creationId xmlns:a16="http://schemas.microsoft.com/office/drawing/2014/main" id="{C2CAD57B-28E0-49A5-B245-DC804FC4BF83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96" name="Skupina 117">
                    <a:extLst>
                      <a:ext uri="{FF2B5EF4-FFF2-40B4-BE49-F238E27FC236}">
                        <a16:creationId xmlns:a16="http://schemas.microsoft.com/office/drawing/2014/main" id="{62463D2B-4305-4413-8970-929AB83141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97" name="Volný tvar 118">
                      <a:extLst>
                        <a:ext uri="{FF2B5EF4-FFF2-40B4-BE49-F238E27FC236}">
                          <a16:creationId xmlns:a16="http://schemas.microsoft.com/office/drawing/2014/main" id="{6E58A769-C322-4D79-829F-0F0471F55B89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98" name="Ovál 97">
                      <a:extLst>
                        <a:ext uri="{FF2B5EF4-FFF2-40B4-BE49-F238E27FC236}">
                          <a16:creationId xmlns:a16="http://schemas.microsoft.com/office/drawing/2014/main" id="{1A290E08-22AE-481B-926D-286D9A758654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</p:grpSp>
          <p:sp>
            <p:nvSpPr>
              <p:cNvPr id="11" name="Plechovka 32">
                <a:extLst>
                  <a:ext uri="{FF2B5EF4-FFF2-40B4-BE49-F238E27FC236}">
                    <a16:creationId xmlns:a16="http://schemas.microsoft.com/office/drawing/2014/main" id="{15FDAF44-A120-406D-99C2-4A09C2144EE9}"/>
                  </a:ext>
                </a:extLst>
              </p:cNvPr>
              <p:cNvSpPr/>
              <p:nvPr/>
            </p:nvSpPr>
            <p:spPr>
              <a:xfrm rot="12213851">
                <a:off x="3331869" y="1794791"/>
                <a:ext cx="287289" cy="862555"/>
              </a:xfrm>
              <a:prstGeom prst="can">
                <a:avLst>
                  <a:gd name="adj" fmla="val 18083"/>
                </a:avLst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12" name="Skupina 33">
                <a:extLst>
                  <a:ext uri="{FF2B5EF4-FFF2-40B4-BE49-F238E27FC236}">
                    <a16:creationId xmlns:a16="http://schemas.microsoft.com/office/drawing/2014/main" id="{2A57BDC9-28D8-463E-A8DC-271686ADA7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0618" y="2902412"/>
                <a:ext cx="1726441" cy="1740090"/>
                <a:chOff x="1361628" y="3487859"/>
                <a:chExt cx="1726441" cy="1740090"/>
              </a:xfrm>
            </p:grpSpPr>
            <p:grpSp>
              <p:nvGrpSpPr>
                <p:cNvPr id="57" name="Skupina 78">
                  <a:extLst>
                    <a:ext uri="{FF2B5EF4-FFF2-40B4-BE49-F238E27FC236}">
                      <a16:creationId xmlns:a16="http://schemas.microsoft.com/office/drawing/2014/main" id="{6514FEBA-39B3-446F-8578-B674A5E0FC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61628" y="3487859"/>
                  <a:ext cx="1726441" cy="1740090"/>
                  <a:chOff x="1508077" y="3316406"/>
                  <a:chExt cx="1726441" cy="1740090"/>
                </a:xfrm>
              </p:grpSpPr>
              <p:sp>
                <p:nvSpPr>
                  <p:cNvPr id="60" name="Obdélník 59">
                    <a:extLst>
                      <a:ext uri="{FF2B5EF4-FFF2-40B4-BE49-F238E27FC236}">
                        <a16:creationId xmlns:a16="http://schemas.microsoft.com/office/drawing/2014/main" id="{3309D148-EB5E-4447-9C36-33DFF4B4F02D}"/>
                      </a:ext>
                    </a:extLst>
                  </p:cNvPr>
                  <p:cNvSpPr/>
                  <p:nvPr/>
                </p:nvSpPr>
                <p:spPr>
                  <a:xfrm>
                    <a:off x="1507851" y="3316019"/>
                    <a:ext cx="1726242" cy="173993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61" name="Skupina 82">
                    <a:extLst>
                      <a:ext uri="{FF2B5EF4-FFF2-40B4-BE49-F238E27FC236}">
                        <a16:creationId xmlns:a16="http://schemas.microsoft.com/office/drawing/2014/main" id="{1A58CEB4-4761-49C9-9428-1A6A8B4B7E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23182" y="3438373"/>
                    <a:ext cx="1585993" cy="1563427"/>
                    <a:chOff x="1623182" y="3438373"/>
                    <a:chExt cx="1585993" cy="1563427"/>
                  </a:xfrm>
                </p:grpSpPr>
                <p:sp>
                  <p:nvSpPr>
                    <p:cNvPr id="63" name="Ovál 62">
                      <a:extLst>
                        <a:ext uri="{FF2B5EF4-FFF2-40B4-BE49-F238E27FC236}">
                          <a16:creationId xmlns:a16="http://schemas.microsoft.com/office/drawing/2014/main" id="{FA540E65-A205-41FE-BB39-C52B2239769C}"/>
                        </a:ext>
                      </a:extLst>
                    </p:cNvPr>
                    <p:cNvSpPr/>
                    <p:nvPr/>
                  </p:nvSpPr>
                  <p:spPr>
                    <a:xfrm rot="19233335">
                      <a:off x="1623268" y="3438359"/>
                      <a:ext cx="1494153" cy="155828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grpSp>
                  <p:nvGrpSpPr>
                    <p:cNvPr id="64" name="Skupina 85">
                      <a:extLst>
                        <a:ext uri="{FF2B5EF4-FFF2-40B4-BE49-F238E27FC236}">
                          <a16:creationId xmlns:a16="http://schemas.microsoft.com/office/drawing/2014/main" id="{5B0901C2-92B2-43F7-B06A-26317E53DA1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-1170709">
                      <a:off x="1654565" y="3518280"/>
                      <a:ext cx="1554610" cy="1483520"/>
                      <a:chOff x="1273289" y="1585701"/>
                      <a:chExt cx="2021494" cy="1802956"/>
                    </a:xfrm>
                  </p:grpSpPr>
                  <p:sp>
                    <p:nvSpPr>
                      <p:cNvPr id="65" name="Volný tvar 86">
                        <a:extLst>
                          <a:ext uri="{FF2B5EF4-FFF2-40B4-BE49-F238E27FC236}">
                            <a16:creationId xmlns:a16="http://schemas.microsoft.com/office/drawing/2014/main" id="{7C6F0BAE-C921-47F5-A79F-A52AB9510C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38" y="1642626"/>
                        <a:ext cx="712550" cy="635814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2550" h="635814">
                            <a:moveTo>
                              <a:pt x="668557" y="242697"/>
                            </a:moveTo>
                            <a:cubicBezTo>
                              <a:pt x="651329" y="185713"/>
                              <a:pt x="659281" y="29337"/>
                              <a:pt x="604947" y="4158"/>
                            </a:cubicBezTo>
                            <a:cubicBezTo>
                              <a:pt x="550613" y="-21021"/>
                              <a:pt x="427368" y="75720"/>
                              <a:pt x="342554" y="91622"/>
                            </a:cubicBezTo>
                            <a:cubicBezTo>
                              <a:pt x="257740" y="107524"/>
                              <a:pt x="153047" y="65117"/>
                              <a:pt x="96063" y="99573"/>
                            </a:cubicBezTo>
                            <a:cubicBezTo>
                              <a:pt x="39079" y="134029"/>
                              <a:pt x="-5979" y="224144"/>
                              <a:pt x="647" y="298356"/>
                            </a:cubicBezTo>
                            <a:cubicBezTo>
                              <a:pt x="7273" y="372568"/>
                              <a:pt x="62933" y="489187"/>
                              <a:pt x="135820" y="544846"/>
                            </a:cubicBezTo>
                            <a:cubicBezTo>
                              <a:pt x="208707" y="600505"/>
                              <a:pt x="366407" y="649539"/>
                              <a:pt x="437969" y="632311"/>
                            </a:cubicBezTo>
                            <a:cubicBezTo>
                              <a:pt x="509531" y="615083"/>
                              <a:pt x="520132" y="489187"/>
                              <a:pt x="565190" y="441479"/>
                            </a:cubicBezTo>
                            <a:cubicBezTo>
                              <a:pt x="610247" y="393771"/>
                              <a:pt x="691086" y="381845"/>
                              <a:pt x="708314" y="346064"/>
                            </a:cubicBezTo>
                            <a:cubicBezTo>
                              <a:pt x="725542" y="310283"/>
                              <a:pt x="685785" y="299681"/>
                              <a:pt x="668557" y="242697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66" name="Volný tvar 87">
                        <a:extLst>
                          <a:ext uri="{FF2B5EF4-FFF2-40B4-BE49-F238E27FC236}">
                            <a16:creationId xmlns:a16="http://schemas.microsoft.com/office/drawing/2014/main" id="{59ABAD50-E3F6-446E-93E0-5DA9DC87F7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78289" y="1898838"/>
                        <a:ext cx="716494" cy="677653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668513 w 712506"/>
                          <a:gd name="connsiteY0" fmla="*/ 285488 h 678605"/>
                          <a:gd name="connsiteX1" fmla="*/ 604903 w 712506"/>
                          <a:gd name="connsiteY1" fmla="*/ 46949 h 678605"/>
                          <a:gd name="connsiteX2" fmla="*/ 318656 w 712506"/>
                          <a:gd name="connsiteY2" fmla="*/ 7193 h 678605"/>
                          <a:gd name="connsiteX3" fmla="*/ 96019 w 712506"/>
                          <a:gd name="connsiteY3" fmla="*/ 142364 h 678605"/>
                          <a:gd name="connsiteX4" fmla="*/ 603 w 712506"/>
                          <a:gd name="connsiteY4" fmla="*/ 341147 h 678605"/>
                          <a:gd name="connsiteX5" fmla="*/ 135776 w 712506"/>
                          <a:gd name="connsiteY5" fmla="*/ 587637 h 678605"/>
                          <a:gd name="connsiteX6" fmla="*/ 437925 w 712506"/>
                          <a:gd name="connsiteY6" fmla="*/ 675102 h 678605"/>
                          <a:gd name="connsiteX7" fmla="*/ 565146 w 712506"/>
                          <a:gd name="connsiteY7" fmla="*/ 484270 h 678605"/>
                          <a:gd name="connsiteX8" fmla="*/ 708270 w 712506"/>
                          <a:gd name="connsiteY8" fmla="*/ 388855 h 678605"/>
                          <a:gd name="connsiteX9" fmla="*/ 668513 w 712506"/>
                          <a:gd name="connsiteY9" fmla="*/ 285488 h 678605"/>
                          <a:gd name="connsiteX0" fmla="*/ 672501 w 716494"/>
                          <a:gd name="connsiteY0" fmla="*/ 285488 h 677653"/>
                          <a:gd name="connsiteX1" fmla="*/ 608891 w 716494"/>
                          <a:gd name="connsiteY1" fmla="*/ 46949 h 677653"/>
                          <a:gd name="connsiteX2" fmla="*/ 322644 w 716494"/>
                          <a:gd name="connsiteY2" fmla="*/ 7193 h 677653"/>
                          <a:gd name="connsiteX3" fmla="*/ 100007 w 716494"/>
                          <a:gd name="connsiteY3" fmla="*/ 142364 h 677653"/>
                          <a:gd name="connsiteX4" fmla="*/ 4591 w 716494"/>
                          <a:gd name="connsiteY4" fmla="*/ 341147 h 677653"/>
                          <a:gd name="connsiteX5" fmla="*/ 235180 w 716494"/>
                          <a:gd name="connsiteY5" fmla="*/ 333195 h 677653"/>
                          <a:gd name="connsiteX6" fmla="*/ 441913 w 716494"/>
                          <a:gd name="connsiteY6" fmla="*/ 675102 h 677653"/>
                          <a:gd name="connsiteX7" fmla="*/ 569134 w 716494"/>
                          <a:gd name="connsiteY7" fmla="*/ 484270 h 677653"/>
                          <a:gd name="connsiteX8" fmla="*/ 712258 w 716494"/>
                          <a:gd name="connsiteY8" fmla="*/ 388855 h 677653"/>
                          <a:gd name="connsiteX9" fmla="*/ 672501 w 716494"/>
                          <a:gd name="connsiteY9" fmla="*/ 285488 h 6776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6494" h="677653">
                            <a:moveTo>
                              <a:pt x="672501" y="285488"/>
                            </a:moveTo>
                            <a:cubicBezTo>
                              <a:pt x="655273" y="228504"/>
                              <a:pt x="667201" y="93332"/>
                              <a:pt x="608891" y="46949"/>
                            </a:cubicBezTo>
                            <a:cubicBezTo>
                              <a:pt x="550582" y="566"/>
                              <a:pt x="407458" y="-8709"/>
                              <a:pt x="322644" y="7193"/>
                            </a:cubicBezTo>
                            <a:cubicBezTo>
                              <a:pt x="237830" y="23095"/>
                              <a:pt x="153016" y="86705"/>
                              <a:pt x="100007" y="142364"/>
                            </a:cubicBezTo>
                            <a:cubicBezTo>
                              <a:pt x="46998" y="198023"/>
                              <a:pt x="-17938" y="309342"/>
                              <a:pt x="4591" y="341147"/>
                            </a:cubicBezTo>
                            <a:cubicBezTo>
                              <a:pt x="27120" y="372952"/>
                              <a:pt x="162293" y="277536"/>
                              <a:pt x="235180" y="333195"/>
                            </a:cubicBezTo>
                            <a:cubicBezTo>
                              <a:pt x="308067" y="388854"/>
                              <a:pt x="386254" y="649923"/>
                              <a:pt x="441913" y="675102"/>
                            </a:cubicBezTo>
                            <a:cubicBezTo>
                              <a:pt x="497572" y="700281"/>
                              <a:pt x="524076" y="531978"/>
                              <a:pt x="569134" y="484270"/>
                            </a:cubicBezTo>
                            <a:cubicBezTo>
                              <a:pt x="614191" y="436562"/>
                              <a:pt x="695030" y="424636"/>
                              <a:pt x="712258" y="388855"/>
                            </a:cubicBezTo>
                            <a:cubicBezTo>
                              <a:pt x="729486" y="353074"/>
                              <a:pt x="689729" y="342472"/>
                              <a:pt x="672501" y="285488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67" name="Volný tvar 88">
                        <a:extLst>
                          <a:ext uri="{FF2B5EF4-FFF2-40B4-BE49-F238E27FC236}">
                            <a16:creationId xmlns:a16="http://schemas.microsoft.com/office/drawing/2014/main" id="{953EF7B2-F106-4F11-A8A6-68DBD190F7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5246" y="2284453"/>
                        <a:ext cx="618471" cy="515754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574111 w 618104"/>
                          <a:gd name="connsiteY0" fmla="*/ 242697 h 635350"/>
                          <a:gd name="connsiteX1" fmla="*/ 510501 w 618104"/>
                          <a:gd name="connsiteY1" fmla="*/ 4158 h 635350"/>
                          <a:gd name="connsiteX2" fmla="*/ 248108 w 618104"/>
                          <a:gd name="connsiteY2" fmla="*/ 91622 h 635350"/>
                          <a:gd name="connsiteX3" fmla="*/ 1617 w 618104"/>
                          <a:gd name="connsiteY3" fmla="*/ 99573 h 635350"/>
                          <a:gd name="connsiteX4" fmla="*/ 136789 w 618104"/>
                          <a:gd name="connsiteY4" fmla="*/ 361966 h 635350"/>
                          <a:gd name="connsiteX5" fmla="*/ 41374 w 618104"/>
                          <a:gd name="connsiteY5" fmla="*/ 544846 h 635350"/>
                          <a:gd name="connsiteX6" fmla="*/ 343523 w 618104"/>
                          <a:gd name="connsiteY6" fmla="*/ 632311 h 635350"/>
                          <a:gd name="connsiteX7" fmla="*/ 470744 w 618104"/>
                          <a:gd name="connsiteY7" fmla="*/ 441479 h 635350"/>
                          <a:gd name="connsiteX8" fmla="*/ 613868 w 618104"/>
                          <a:gd name="connsiteY8" fmla="*/ 346064 h 635350"/>
                          <a:gd name="connsiteX9" fmla="*/ 574111 w 618104"/>
                          <a:gd name="connsiteY9" fmla="*/ 242697 h 635350"/>
                          <a:gd name="connsiteX0" fmla="*/ 574111 w 618104"/>
                          <a:gd name="connsiteY0" fmla="*/ 242697 h 552978"/>
                          <a:gd name="connsiteX1" fmla="*/ 510501 w 618104"/>
                          <a:gd name="connsiteY1" fmla="*/ 4158 h 552978"/>
                          <a:gd name="connsiteX2" fmla="*/ 248108 w 618104"/>
                          <a:gd name="connsiteY2" fmla="*/ 91622 h 552978"/>
                          <a:gd name="connsiteX3" fmla="*/ 1617 w 618104"/>
                          <a:gd name="connsiteY3" fmla="*/ 99573 h 552978"/>
                          <a:gd name="connsiteX4" fmla="*/ 136789 w 618104"/>
                          <a:gd name="connsiteY4" fmla="*/ 361966 h 552978"/>
                          <a:gd name="connsiteX5" fmla="*/ 41374 w 618104"/>
                          <a:gd name="connsiteY5" fmla="*/ 544846 h 552978"/>
                          <a:gd name="connsiteX6" fmla="*/ 295815 w 618104"/>
                          <a:gd name="connsiteY6" fmla="*/ 513041 h 552978"/>
                          <a:gd name="connsiteX7" fmla="*/ 470744 w 618104"/>
                          <a:gd name="connsiteY7" fmla="*/ 441479 h 552978"/>
                          <a:gd name="connsiteX8" fmla="*/ 613868 w 618104"/>
                          <a:gd name="connsiteY8" fmla="*/ 346064 h 552978"/>
                          <a:gd name="connsiteX9" fmla="*/ 574111 w 618104"/>
                          <a:gd name="connsiteY9" fmla="*/ 242697 h 552978"/>
                          <a:gd name="connsiteX0" fmla="*/ 574479 w 618472"/>
                          <a:gd name="connsiteY0" fmla="*/ 242697 h 515754"/>
                          <a:gd name="connsiteX1" fmla="*/ 510869 w 618472"/>
                          <a:gd name="connsiteY1" fmla="*/ 4158 h 515754"/>
                          <a:gd name="connsiteX2" fmla="*/ 248476 w 618472"/>
                          <a:gd name="connsiteY2" fmla="*/ 91622 h 515754"/>
                          <a:gd name="connsiteX3" fmla="*/ 1985 w 618472"/>
                          <a:gd name="connsiteY3" fmla="*/ 99573 h 515754"/>
                          <a:gd name="connsiteX4" fmla="*/ 137157 w 618472"/>
                          <a:gd name="connsiteY4" fmla="*/ 361966 h 515754"/>
                          <a:gd name="connsiteX5" fmla="*/ 224622 w 618472"/>
                          <a:gd name="connsiteY5" fmla="*/ 361966 h 515754"/>
                          <a:gd name="connsiteX6" fmla="*/ 296183 w 618472"/>
                          <a:gd name="connsiteY6" fmla="*/ 513041 h 515754"/>
                          <a:gd name="connsiteX7" fmla="*/ 471112 w 618472"/>
                          <a:gd name="connsiteY7" fmla="*/ 441479 h 515754"/>
                          <a:gd name="connsiteX8" fmla="*/ 614236 w 618472"/>
                          <a:gd name="connsiteY8" fmla="*/ 346064 h 515754"/>
                          <a:gd name="connsiteX9" fmla="*/ 574479 w 618472"/>
                          <a:gd name="connsiteY9" fmla="*/ 242697 h 515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18472" h="515754">
                            <a:moveTo>
                              <a:pt x="574479" y="242697"/>
                            </a:moveTo>
                            <a:cubicBezTo>
                              <a:pt x="557251" y="185713"/>
                              <a:pt x="565203" y="29337"/>
                              <a:pt x="510869" y="4158"/>
                            </a:cubicBezTo>
                            <a:cubicBezTo>
                              <a:pt x="456535" y="-21021"/>
                              <a:pt x="333290" y="75720"/>
                              <a:pt x="248476" y="91622"/>
                            </a:cubicBezTo>
                            <a:cubicBezTo>
                              <a:pt x="163662" y="107524"/>
                              <a:pt x="20538" y="54516"/>
                              <a:pt x="1985" y="99573"/>
                            </a:cubicBezTo>
                            <a:cubicBezTo>
                              <a:pt x="-16568" y="144630"/>
                              <a:pt x="100051" y="318234"/>
                              <a:pt x="137157" y="361966"/>
                            </a:cubicBezTo>
                            <a:cubicBezTo>
                              <a:pt x="174263" y="405698"/>
                              <a:pt x="198118" y="336787"/>
                              <a:pt x="224622" y="361966"/>
                            </a:cubicBezTo>
                            <a:cubicBezTo>
                              <a:pt x="251126" y="387145"/>
                              <a:pt x="255101" y="499789"/>
                              <a:pt x="296183" y="513041"/>
                            </a:cubicBezTo>
                            <a:cubicBezTo>
                              <a:pt x="337265" y="526293"/>
                              <a:pt x="426054" y="489187"/>
                              <a:pt x="471112" y="441479"/>
                            </a:cubicBezTo>
                            <a:cubicBezTo>
                              <a:pt x="516169" y="393771"/>
                              <a:pt x="597008" y="381845"/>
                              <a:pt x="614236" y="346064"/>
                            </a:cubicBezTo>
                            <a:cubicBezTo>
                              <a:pt x="631464" y="310283"/>
                              <a:pt x="591707" y="299681"/>
                              <a:pt x="574479" y="242697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68" name="Volný tvar 89">
                        <a:extLst>
                          <a:ext uri="{FF2B5EF4-FFF2-40B4-BE49-F238E27FC236}">
                            <a16:creationId xmlns:a16="http://schemas.microsoft.com/office/drawing/2014/main" id="{FF26FFF2-B6F4-43AD-8536-622DD7AB44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47910" y="2594361"/>
                        <a:ext cx="563162" cy="637349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672390 w 716383"/>
                          <a:gd name="connsiteY0" fmla="*/ 244232 h 637349"/>
                          <a:gd name="connsiteX1" fmla="*/ 608780 w 716383"/>
                          <a:gd name="connsiteY1" fmla="*/ 5693 h 637349"/>
                          <a:gd name="connsiteX2" fmla="*/ 346387 w 716383"/>
                          <a:gd name="connsiteY2" fmla="*/ 93157 h 637349"/>
                          <a:gd name="connsiteX3" fmla="*/ 292074 w 716383"/>
                          <a:gd name="connsiteY3" fmla="*/ 299891 h 637349"/>
                          <a:gd name="connsiteX4" fmla="*/ 4480 w 716383"/>
                          <a:gd name="connsiteY4" fmla="*/ 299891 h 637349"/>
                          <a:gd name="connsiteX5" fmla="*/ 139653 w 716383"/>
                          <a:gd name="connsiteY5" fmla="*/ 546381 h 637349"/>
                          <a:gd name="connsiteX6" fmla="*/ 441802 w 716383"/>
                          <a:gd name="connsiteY6" fmla="*/ 633846 h 637349"/>
                          <a:gd name="connsiteX7" fmla="*/ 569023 w 716383"/>
                          <a:gd name="connsiteY7" fmla="*/ 443014 h 637349"/>
                          <a:gd name="connsiteX8" fmla="*/ 712147 w 716383"/>
                          <a:gd name="connsiteY8" fmla="*/ 347599 h 637349"/>
                          <a:gd name="connsiteX9" fmla="*/ 672390 w 716383"/>
                          <a:gd name="connsiteY9" fmla="*/ 244232 h 637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6383" h="637349">
                            <a:moveTo>
                              <a:pt x="672390" y="244232"/>
                            </a:moveTo>
                            <a:cubicBezTo>
                              <a:pt x="655162" y="187248"/>
                              <a:pt x="663114" y="30872"/>
                              <a:pt x="608780" y="5693"/>
                            </a:cubicBezTo>
                            <a:cubicBezTo>
                              <a:pt x="554446" y="-19486"/>
                              <a:pt x="399171" y="44124"/>
                              <a:pt x="346387" y="93157"/>
                            </a:cubicBezTo>
                            <a:cubicBezTo>
                              <a:pt x="293603" y="142190"/>
                              <a:pt x="349058" y="265435"/>
                              <a:pt x="292074" y="299891"/>
                            </a:cubicBezTo>
                            <a:cubicBezTo>
                              <a:pt x="235090" y="334347"/>
                              <a:pt x="29884" y="258809"/>
                              <a:pt x="4480" y="299891"/>
                            </a:cubicBezTo>
                            <a:cubicBezTo>
                              <a:pt x="-20924" y="340973"/>
                              <a:pt x="66766" y="490722"/>
                              <a:pt x="139653" y="546381"/>
                            </a:cubicBezTo>
                            <a:cubicBezTo>
                              <a:pt x="212540" y="602040"/>
                              <a:pt x="370240" y="651074"/>
                              <a:pt x="441802" y="633846"/>
                            </a:cubicBezTo>
                            <a:cubicBezTo>
                              <a:pt x="513364" y="616618"/>
                              <a:pt x="523965" y="490722"/>
                              <a:pt x="569023" y="443014"/>
                            </a:cubicBezTo>
                            <a:cubicBezTo>
                              <a:pt x="614080" y="395306"/>
                              <a:pt x="694919" y="383380"/>
                              <a:pt x="712147" y="347599"/>
                            </a:cubicBezTo>
                            <a:cubicBezTo>
                              <a:pt x="729375" y="311818"/>
                              <a:pt x="689618" y="301216"/>
                              <a:pt x="672390" y="24423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69" name="Volný tvar 90">
                        <a:extLst>
                          <a:ext uri="{FF2B5EF4-FFF2-40B4-BE49-F238E27FC236}">
                            <a16:creationId xmlns:a16="http://schemas.microsoft.com/office/drawing/2014/main" id="{E53CF7E4-D24E-49F0-8646-2C4BB64E6F6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23028" y="1754569"/>
                        <a:ext cx="712550" cy="635814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2550" h="635814">
                            <a:moveTo>
                              <a:pt x="668557" y="242697"/>
                            </a:moveTo>
                            <a:cubicBezTo>
                              <a:pt x="651329" y="185713"/>
                              <a:pt x="659281" y="29337"/>
                              <a:pt x="604947" y="4158"/>
                            </a:cubicBezTo>
                            <a:cubicBezTo>
                              <a:pt x="550613" y="-21021"/>
                              <a:pt x="427368" y="75720"/>
                              <a:pt x="342554" y="91622"/>
                            </a:cubicBezTo>
                            <a:cubicBezTo>
                              <a:pt x="257740" y="107524"/>
                              <a:pt x="153047" y="65117"/>
                              <a:pt x="96063" y="99573"/>
                            </a:cubicBezTo>
                            <a:cubicBezTo>
                              <a:pt x="39079" y="134029"/>
                              <a:pt x="-5979" y="224144"/>
                              <a:pt x="647" y="298356"/>
                            </a:cubicBezTo>
                            <a:cubicBezTo>
                              <a:pt x="7273" y="372568"/>
                              <a:pt x="62933" y="489187"/>
                              <a:pt x="135820" y="544846"/>
                            </a:cubicBezTo>
                            <a:cubicBezTo>
                              <a:pt x="208707" y="600505"/>
                              <a:pt x="366407" y="649539"/>
                              <a:pt x="437969" y="632311"/>
                            </a:cubicBezTo>
                            <a:cubicBezTo>
                              <a:pt x="509531" y="615083"/>
                              <a:pt x="520132" y="489187"/>
                              <a:pt x="565190" y="441479"/>
                            </a:cubicBezTo>
                            <a:cubicBezTo>
                              <a:pt x="610247" y="393771"/>
                              <a:pt x="691086" y="381845"/>
                              <a:pt x="708314" y="346064"/>
                            </a:cubicBezTo>
                            <a:cubicBezTo>
                              <a:pt x="725542" y="310283"/>
                              <a:pt x="685785" y="299681"/>
                              <a:pt x="668557" y="242697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70" name="Volný tvar 91">
                        <a:extLst>
                          <a:ext uri="{FF2B5EF4-FFF2-40B4-BE49-F238E27FC236}">
                            <a16:creationId xmlns:a16="http://schemas.microsoft.com/office/drawing/2014/main" id="{06852236-C15D-412C-AA87-58AC78EB66BD}"/>
                          </a:ext>
                        </a:extLst>
                      </p:cNvPr>
                      <p:cNvSpPr/>
                      <p:nvPr/>
                    </p:nvSpPr>
                    <p:spPr>
                      <a:xfrm rot="11970709">
                        <a:off x="2265787" y="2760912"/>
                        <a:ext cx="690576" cy="627745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672390 w 716383"/>
                          <a:gd name="connsiteY0" fmla="*/ 244232 h 637349"/>
                          <a:gd name="connsiteX1" fmla="*/ 608780 w 716383"/>
                          <a:gd name="connsiteY1" fmla="*/ 5693 h 637349"/>
                          <a:gd name="connsiteX2" fmla="*/ 346387 w 716383"/>
                          <a:gd name="connsiteY2" fmla="*/ 93157 h 637349"/>
                          <a:gd name="connsiteX3" fmla="*/ 292074 w 716383"/>
                          <a:gd name="connsiteY3" fmla="*/ 299891 h 637349"/>
                          <a:gd name="connsiteX4" fmla="*/ 4480 w 716383"/>
                          <a:gd name="connsiteY4" fmla="*/ 299891 h 637349"/>
                          <a:gd name="connsiteX5" fmla="*/ 139653 w 716383"/>
                          <a:gd name="connsiteY5" fmla="*/ 546381 h 637349"/>
                          <a:gd name="connsiteX6" fmla="*/ 441802 w 716383"/>
                          <a:gd name="connsiteY6" fmla="*/ 633846 h 637349"/>
                          <a:gd name="connsiteX7" fmla="*/ 569023 w 716383"/>
                          <a:gd name="connsiteY7" fmla="*/ 443014 h 637349"/>
                          <a:gd name="connsiteX8" fmla="*/ 712147 w 716383"/>
                          <a:gd name="connsiteY8" fmla="*/ 347599 h 637349"/>
                          <a:gd name="connsiteX9" fmla="*/ 672390 w 716383"/>
                          <a:gd name="connsiteY9" fmla="*/ 244232 h 637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6383" h="637349">
                            <a:moveTo>
                              <a:pt x="672390" y="244232"/>
                            </a:moveTo>
                            <a:cubicBezTo>
                              <a:pt x="655162" y="187248"/>
                              <a:pt x="663114" y="30872"/>
                              <a:pt x="608780" y="5693"/>
                            </a:cubicBezTo>
                            <a:cubicBezTo>
                              <a:pt x="554446" y="-19486"/>
                              <a:pt x="399171" y="44124"/>
                              <a:pt x="346387" y="93157"/>
                            </a:cubicBezTo>
                            <a:cubicBezTo>
                              <a:pt x="293603" y="142190"/>
                              <a:pt x="349058" y="265435"/>
                              <a:pt x="292074" y="299891"/>
                            </a:cubicBezTo>
                            <a:cubicBezTo>
                              <a:pt x="235090" y="334347"/>
                              <a:pt x="29884" y="258809"/>
                              <a:pt x="4480" y="299891"/>
                            </a:cubicBezTo>
                            <a:cubicBezTo>
                              <a:pt x="-20924" y="340973"/>
                              <a:pt x="66766" y="490722"/>
                              <a:pt x="139653" y="546381"/>
                            </a:cubicBezTo>
                            <a:cubicBezTo>
                              <a:pt x="212540" y="602040"/>
                              <a:pt x="370240" y="651074"/>
                              <a:pt x="441802" y="633846"/>
                            </a:cubicBezTo>
                            <a:cubicBezTo>
                              <a:pt x="513364" y="616618"/>
                              <a:pt x="523965" y="490722"/>
                              <a:pt x="569023" y="443014"/>
                            </a:cubicBezTo>
                            <a:cubicBezTo>
                              <a:pt x="614080" y="395306"/>
                              <a:pt x="694919" y="383380"/>
                              <a:pt x="712147" y="347599"/>
                            </a:cubicBezTo>
                            <a:cubicBezTo>
                              <a:pt x="729375" y="311818"/>
                              <a:pt x="689618" y="301216"/>
                              <a:pt x="672390" y="24423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71" name="Volný tvar 92">
                        <a:extLst>
                          <a:ext uri="{FF2B5EF4-FFF2-40B4-BE49-F238E27FC236}">
                            <a16:creationId xmlns:a16="http://schemas.microsoft.com/office/drawing/2014/main" id="{D6926114-9B99-450D-9F15-17BAF575BA74}"/>
                          </a:ext>
                        </a:extLst>
                      </p:cNvPr>
                      <p:cNvSpPr/>
                      <p:nvPr/>
                    </p:nvSpPr>
                    <p:spPr>
                      <a:xfrm rot="16433035">
                        <a:off x="1407992" y="2233793"/>
                        <a:ext cx="367943" cy="637349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672390 w 716383"/>
                          <a:gd name="connsiteY0" fmla="*/ 244232 h 637349"/>
                          <a:gd name="connsiteX1" fmla="*/ 608780 w 716383"/>
                          <a:gd name="connsiteY1" fmla="*/ 5693 h 637349"/>
                          <a:gd name="connsiteX2" fmla="*/ 346387 w 716383"/>
                          <a:gd name="connsiteY2" fmla="*/ 93157 h 637349"/>
                          <a:gd name="connsiteX3" fmla="*/ 292074 w 716383"/>
                          <a:gd name="connsiteY3" fmla="*/ 299891 h 637349"/>
                          <a:gd name="connsiteX4" fmla="*/ 4480 w 716383"/>
                          <a:gd name="connsiteY4" fmla="*/ 299891 h 637349"/>
                          <a:gd name="connsiteX5" fmla="*/ 139653 w 716383"/>
                          <a:gd name="connsiteY5" fmla="*/ 546381 h 637349"/>
                          <a:gd name="connsiteX6" fmla="*/ 441802 w 716383"/>
                          <a:gd name="connsiteY6" fmla="*/ 633846 h 637349"/>
                          <a:gd name="connsiteX7" fmla="*/ 569023 w 716383"/>
                          <a:gd name="connsiteY7" fmla="*/ 443014 h 637349"/>
                          <a:gd name="connsiteX8" fmla="*/ 712147 w 716383"/>
                          <a:gd name="connsiteY8" fmla="*/ 347599 h 637349"/>
                          <a:gd name="connsiteX9" fmla="*/ 672390 w 716383"/>
                          <a:gd name="connsiteY9" fmla="*/ 244232 h 637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6383" h="637349">
                            <a:moveTo>
                              <a:pt x="672390" y="244232"/>
                            </a:moveTo>
                            <a:cubicBezTo>
                              <a:pt x="655162" y="187248"/>
                              <a:pt x="663114" y="30872"/>
                              <a:pt x="608780" y="5693"/>
                            </a:cubicBezTo>
                            <a:cubicBezTo>
                              <a:pt x="554446" y="-19486"/>
                              <a:pt x="399171" y="44124"/>
                              <a:pt x="346387" y="93157"/>
                            </a:cubicBezTo>
                            <a:cubicBezTo>
                              <a:pt x="293603" y="142190"/>
                              <a:pt x="349058" y="265435"/>
                              <a:pt x="292074" y="299891"/>
                            </a:cubicBezTo>
                            <a:cubicBezTo>
                              <a:pt x="235090" y="334347"/>
                              <a:pt x="29884" y="258809"/>
                              <a:pt x="4480" y="299891"/>
                            </a:cubicBezTo>
                            <a:cubicBezTo>
                              <a:pt x="-20924" y="340973"/>
                              <a:pt x="66766" y="490722"/>
                              <a:pt x="139653" y="546381"/>
                            </a:cubicBezTo>
                            <a:cubicBezTo>
                              <a:pt x="212540" y="602040"/>
                              <a:pt x="370240" y="651074"/>
                              <a:pt x="441802" y="633846"/>
                            </a:cubicBezTo>
                            <a:cubicBezTo>
                              <a:pt x="513364" y="616618"/>
                              <a:pt x="523965" y="490722"/>
                              <a:pt x="569023" y="443014"/>
                            </a:cubicBezTo>
                            <a:cubicBezTo>
                              <a:pt x="614080" y="395306"/>
                              <a:pt x="694919" y="383380"/>
                              <a:pt x="712147" y="347599"/>
                            </a:cubicBezTo>
                            <a:cubicBezTo>
                              <a:pt x="729375" y="311818"/>
                              <a:pt x="689618" y="301216"/>
                              <a:pt x="672390" y="24423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grpSp>
                    <p:nvGrpSpPr>
                      <p:cNvPr id="72" name="Skupina 93">
                        <a:extLst>
                          <a:ext uri="{FF2B5EF4-FFF2-40B4-BE49-F238E27FC236}">
                            <a16:creationId xmlns:a16="http://schemas.microsoft.com/office/drawing/2014/main" id="{F98516FF-FE23-401E-A134-6E8365D9D0C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5860" y="2506679"/>
                        <a:ext cx="375942" cy="237884"/>
                        <a:chOff x="2251405" y="790073"/>
                        <a:chExt cx="699562" cy="465176"/>
                      </a:xfrm>
                    </p:grpSpPr>
                    <p:sp>
                      <p:nvSpPr>
                        <p:cNvPr id="79" name="Volný tvar 100">
                          <a:extLst>
                            <a:ext uri="{FF2B5EF4-FFF2-40B4-BE49-F238E27FC236}">
                              <a16:creationId xmlns:a16="http://schemas.microsoft.com/office/drawing/2014/main" id="{3286A7D7-2198-4D6B-B99F-67FCCBE36B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19801">
                          <a:off x="2651118" y="790073"/>
                          <a:ext cx="299849" cy="441859"/>
                        </a:xfrm>
                        <a:custGeom>
                          <a:avLst/>
                          <a:gdLst>
                            <a:gd name="connsiteX0" fmla="*/ 0 w 638979"/>
                            <a:gd name="connsiteY0" fmla="*/ 638979 h 638979"/>
                            <a:gd name="connsiteX1" fmla="*/ 132203 w 638979"/>
                            <a:gd name="connsiteY1" fmla="*/ 605928 h 638979"/>
                            <a:gd name="connsiteX2" fmla="*/ 77118 w 638979"/>
                            <a:gd name="connsiteY2" fmla="*/ 451692 h 638979"/>
                            <a:gd name="connsiteX3" fmla="*/ 330506 w 638979"/>
                            <a:gd name="connsiteY3" fmla="*/ 374574 h 638979"/>
                            <a:gd name="connsiteX4" fmla="*/ 462709 w 638979"/>
                            <a:gd name="connsiteY4" fmla="*/ 99152 h 638979"/>
                            <a:gd name="connsiteX5" fmla="*/ 638979 w 638979"/>
                            <a:gd name="connsiteY5" fmla="*/ 0 h 6389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38979" h="638979">
                              <a:moveTo>
                                <a:pt x="0" y="638979"/>
                              </a:moveTo>
                              <a:cubicBezTo>
                                <a:pt x="59675" y="638060"/>
                                <a:pt x="119350" y="637142"/>
                                <a:pt x="132203" y="605928"/>
                              </a:cubicBezTo>
                              <a:cubicBezTo>
                                <a:pt x="145056" y="574714"/>
                                <a:pt x="44068" y="490251"/>
                                <a:pt x="77118" y="451692"/>
                              </a:cubicBezTo>
                              <a:cubicBezTo>
                                <a:pt x="110168" y="413133"/>
                                <a:pt x="266241" y="433331"/>
                                <a:pt x="330506" y="374574"/>
                              </a:cubicBezTo>
                              <a:cubicBezTo>
                                <a:pt x="394771" y="315817"/>
                                <a:pt x="411297" y="161581"/>
                                <a:pt x="462709" y="99152"/>
                              </a:cubicBezTo>
                              <a:cubicBezTo>
                                <a:pt x="514121" y="36723"/>
                                <a:pt x="576550" y="18361"/>
                                <a:pt x="638979" y="0"/>
                              </a:cubicBezTo>
                            </a:path>
                          </a:pathLst>
                        </a:custGeom>
                        <a:noFill/>
                        <a:ln w="9525" cap="rnd">
                          <a:solidFill>
                            <a:schemeClr val="bg2">
                              <a:lumMod val="50000"/>
                            </a:schemeClr>
                          </a:solidFill>
                          <a:miter lim="800000"/>
                        </a:ln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  <p:sp>
                      <p:nvSpPr>
                        <p:cNvPr id="80" name="Ovál 79">
                          <a:extLst>
                            <a:ext uri="{FF2B5EF4-FFF2-40B4-BE49-F238E27FC236}">
                              <a16:creationId xmlns:a16="http://schemas.microsoft.com/office/drawing/2014/main" id="{B9EEB7BD-657E-4FE1-808D-F941CC0DF1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90250">
                          <a:off x="2251405" y="1056428"/>
                          <a:ext cx="298371" cy="198821"/>
                        </a:xfrm>
                        <a:prstGeom prst="ellipse">
                          <a:avLst/>
                        </a:prstGeom>
                        <a:solidFill>
                          <a:srgbClr val="00B0F0"/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</p:grpSp>
                  <p:grpSp>
                    <p:nvGrpSpPr>
                      <p:cNvPr id="73" name="Skupina 94">
                        <a:extLst>
                          <a:ext uri="{FF2B5EF4-FFF2-40B4-BE49-F238E27FC236}">
                            <a16:creationId xmlns:a16="http://schemas.microsoft.com/office/drawing/2014/main" id="{35A13E41-AF4F-4361-8BC9-44AB31707FA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-3394708">
                        <a:off x="2124002" y="1654730"/>
                        <a:ext cx="375942" cy="237884"/>
                        <a:chOff x="2028370" y="747993"/>
                        <a:chExt cx="699562" cy="465177"/>
                      </a:xfrm>
                    </p:grpSpPr>
                    <p:sp>
                      <p:nvSpPr>
                        <p:cNvPr id="77" name="Volný tvar 98">
                          <a:extLst>
                            <a:ext uri="{FF2B5EF4-FFF2-40B4-BE49-F238E27FC236}">
                              <a16:creationId xmlns:a16="http://schemas.microsoft.com/office/drawing/2014/main" id="{BCE05CC7-1328-4FD4-8611-E0DF494710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19801">
                          <a:off x="2428082" y="747993"/>
                          <a:ext cx="299850" cy="441859"/>
                        </a:xfrm>
                        <a:custGeom>
                          <a:avLst/>
                          <a:gdLst>
                            <a:gd name="connsiteX0" fmla="*/ 0 w 638979"/>
                            <a:gd name="connsiteY0" fmla="*/ 638979 h 638979"/>
                            <a:gd name="connsiteX1" fmla="*/ 132203 w 638979"/>
                            <a:gd name="connsiteY1" fmla="*/ 605928 h 638979"/>
                            <a:gd name="connsiteX2" fmla="*/ 77118 w 638979"/>
                            <a:gd name="connsiteY2" fmla="*/ 451692 h 638979"/>
                            <a:gd name="connsiteX3" fmla="*/ 330506 w 638979"/>
                            <a:gd name="connsiteY3" fmla="*/ 374574 h 638979"/>
                            <a:gd name="connsiteX4" fmla="*/ 462709 w 638979"/>
                            <a:gd name="connsiteY4" fmla="*/ 99152 h 638979"/>
                            <a:gd name="connsiteX5" fmla="*/ 638979 w 638979"/>
                            <a:gd name="connsiteY5" fmla="*/ 0 h 6389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38979" h="638979">
                              <a:moveTo>
                                <a:pt x="0" y="638979"/>
                              </a:moveTo>
                              <a:cubicBezTo>
                                <a:pt x="59675" y="638060"/>
                                <a:pt x="119350" y="637142"/>
                                <a:pt x="132203" y="605928"/>
                              </a:cubicBezTo>
                              <a:cubicBezTo>
                                <a:pt x="145056" y="574714"/>
                                <a:pt x="44068" y="490251"/>
                                <a:pt x="77118" y="451692"/>
                              </a:cubicBezTo>
                              <a:cubicBezTo>
                                <a:pt x="110168" y="413133"/>
                                <a:pt x="266241" y="433331"/>
                                <a:pt x="330506" y="374574"/>
                              </a:cubicBezTo>
                              <a:cubicBezTo>
                                <a:pt x="394771" y="315817"/>
                                <a:pt x="411297" y="161581"/>
                                <a:pt x="462709" y="99152"/>
                              </a:cubicBezTo>
                              <a:cubicBezTo>
                                <a:pt x="514121" y="36723"/>
                                <a:pt x="576550" y="18361"/>
                                <a:pt x="638979" y="0"/>
                              </a:cubicBezTo>
                            </a:path>
                          </a:pathLst>
                        </a:custGeom>
                        <a:noFill/>
                        <a:ln w="9525" cap="rnd">
                          <a:solidFill>
                            <a:schemeClr val="bg2">
                              <a:lumMod val="50000"/>
                            </a:schemeClr>
                          </a:solidFill>
                          <a:miter lim="800000"/>
                        </a:ln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  <p:sp>
                      <p:nvSpPr>
                        <p:cNvPr id="78" name="Ovál 77">
                          <a:extLst>
                            <a:ext uri="{FF2B5EF4-FFF2-40B4-BE49-F238E27FC236}">
                              <a16:creationId xmlns:a16="http://schemas.microsoft.com/office/drawing/2014/main" id="{A41CA37C-D19A-4944-8AC4-C47E3BFD4C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90250">
                          <a:off x="2028370" y="1014349"/>
                          <a:ext cx="298372" cy="198821"/>
                        </a:xfrm>
                        <a:prstGeom prst="ellipse">
                          <a:avLst/>
                        </a:prstGeom>
                        <a:solidFill>
                          <a:srgbClr val="00B0F0"/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</p:grpSp>
                  <p:grpSp>
                    <p:nvGrpSpPr>
                      <p:cNvPr id="74" name="Skupina 95">
                        <a:extLst>
                          <a:ext uri="{FF2B5EF4-FFF2-40B4-BE49-F238E27FC236}">
                            <a16:creationId xmlns:a16="http://schemas.microsoft.com/office/drawing/2014/main" id="{11D78611-5B0E-47B9-A2BA-B906E53FD18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-7078854">
                        <a:off x="1793754" y="2119192"/>
                        <a:ext cx="375942" cy="237884"/>
                        <a:chOff x="2028370" y="747993"/>
                        <a:chExt cx="699562" cy="465177"/>
                      </a:xfrm>
                    </p:grpSpPr>
                    <p:sp>
                      <p:nvSpPr>
                        <p:cNvPr id="75" name="Volný tvar 96">
                          <a:extLst>
                            <a:ext uri="{FF2B5EF4-FFF2-40B4-BE49-F238E27FC236}">
                              <a16:creationId xmlns:a16="http://schemas.microsoft.com/office/drawing/2014/main" id="{0C76934A-06AA-4375-BCE6-8529FFD159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19801">
                          <a:off x="2428082" y="747993"/>
                          <a:ext cx="299850" cy="441859"/>
                        </a:xfrm>
                        <a:custGeom>
                          <a:avLst/>
                          <a:gdLst>
                            <a:gd name="connsiteX0" fmla="*/ 0 w 638979"/>
                            <a:gd name="connsiteY0" fmla="*/ 638979 h 638979"/>
                            <a:gd name="connsiteX1" fmla="*/ 132203 w 638979"/>
                            <a:gd name="connsiteY1" fmla="*/ 605928 h 638979"/>
                            <a:gd name="connsiteX2" fmla="*/ 77118 w 638979"/>
                            <a:gd name="connsiteY2" fmla="*/ 451692 h 638979"/>
                            <a:gd name="connsiteX3" fmla="*/ 330506 w 638979"/>
                            <a:gd name="connsiteY3" fmla="*/ 374574 h 638979"/>
                            <a:gd name="connsiteX4" fmla="*/ 462709 w 638979"/>
                            <a:gd name="connsiteY4" fmla="*/ 99152 h 638979"/>
                            <a:gd name="connsiteX5" fmla="*/ 638979 w 638979"/>
                            <a:gd name="connsiteY5" fmla="*/ 0 h 6389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38979" h="638979">
                              <a:moveTo>
                                <a:pt x="0" y="638979"/>
                              </a:moveTo>
                              <a:cubicBezTo>
                                <a:pt x="59675" y="638060"/>
                                <a:pt x="119350" y="637142"/>
                                <a:pt x="132203" y="605928"/>
                              </a:cubicBezTo>
                              <a:cubicBezTo>
                                <a:pt x="145056" y="574714"/>
                                <a:pt x="44068" y="490251"/>
                                <a:pt x="77118" y="451692"/>
                              </a:cubicBezTo>
                              <a:cubicBezTo>
                                <a:pt x="110168" y="413133"/>
                                <a:pt x="266241" y="433331"/>
                                <a:pt x="330506" y="374574"/>
                              </a:cubicBezTo>
                              <a:cubicBezTo>
                                <a:pt x="394771" y="315817"/>
                                <a:pt x="411297" y="161581"/>
                                <a:pt x="462709" y="99152"/>
                              </a:cubicBezTo>
                              <a:cubicBezTo>
                                <a:pt x="514121" y="36723"/>
                                <a:pt x="576550" y="18361"/>
                                <a:pt x="638979" y="0"/>
                              </a:cubicBezTo>
                            </a:path>
                          </a:pathLst>
                        </a:custGeom>
                        <a:noFill/>
                        <a:ln w="9525" cap="rnd">
                          <a:solidFill>
                            <a:schemeClr val="bg2">
                              <a:lumMod val="50000"/>
                            </a:schemeClr>
                          </a:solidFill>
                          <a:miter lim="800000"/>
                        </a:ln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  <p:sp>
                      <p:nvSpPr>
                        <p:cNvPr id="76" name="Ovál 75">
                          <a:extLst>
                            <a:ext uri="{FF2B5EF4-FFF2-40B4-BE49-F238E27FC236}">
                              <a16:creationId xmlns:a16="http://schemas.microsoft.com/office/drawing/2014/main" id="{DB481F95-727D-4D33-AB98-AB5942202C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90250">
                          <a:off x="2028370" y="1014349"/>
                          <a:ext cx="298372" cy="198821"/>
                        </a:xfrm>
                        <a:prstGeom prst="ellipse">
                          <a:avLst/>
                        </a:prstGeom>
                        <a:solidFill>
                          <a:srgbClr val="00B0F0"/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</p:grpSp>
                </p:grpSp>
              </p:grpSp>
              <p:sp>
                <p:nvSpPr>
                  <p:cNvPr id="62" name="Ovál 61">
                    <a:extLst>
                      <a:ext uri="{FF2B5EF4-FFF2-40B4-BE49-F238E27FC236}">
                        <a16:creationId xmlns:a16="http://schemas.microsoft.com/office/drawing/2014/main" id="{176324C8-F8CB-4CF9-894A-947CBB02CEC4}"/>
                      </a:ext>
                    </a:extLst>
                  </p:cNvPr>
                  <p:cNvSpPr/>
                  <p:nvPr/>
                </p:nvSpPr>
                <p:spPr>
                  <a:xfrm>
                    <a:off x="1581869" y="3400050"/>
                    <a:ext cx="1583225" cy="1582999"/>
                  </a:xfrm>
                  <a:prstGeom prst="ellipse">
                    <a:avLst/>
                  </a:prstGeom>
                  <a:noFill/>
                  <a:ln w="1016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  <p:sp>
              <p:nvSpPr>
                <p:cNvPr id="58" name="Volný tvar 79">
                  <a:extLst>
                    <a:ext uri="{FF2B5EF4-FFF2-40B4-BE49-F238E27FC236}">
                      <a16:creationId xmlns:a16="http://schemas.microsoft.com/office/drawing/2014/main" id="{188694AE-1CF8-444D-A0F4-6D467E19E520}"/>
                    </a:ext>
                  </a:extLst>
                </p:cNvPr>
                <p:cNvSpPr/>
                <p:nvPr/>
              </p:nvSpPr>
              <p:spPr>
                <a:xfrm>
                  <a:off x="2403743" y="4276725"/>
                  <a:ext cx="406785" cy="428635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6785" h="428635">
                      <a:moveTo>
                        <a:pt x="190629" y="80963"/>
                      </a:moveTo>
                      <a:cubicBezTo>
                        <a:pt x="159276" y="98822"/>
                        <a:pt x="127923" y="116681"/>
                        <a:pt x="109667" y="133350"/>
                      </a:cubicBezTo>
                      <a:cubicBezTo>
                        <a:pt x="91411" y="150019"/>
                        <a:pt x="88236" y="159544"/>
                        <a:pt x="81092" y="180975"/>
                      </a:cubicBezTo>
                      <a:cubicBezTo>
                        <a:pt x="73948" y="202406"/>
                        <a:pt x="80298" y="232569"/>
                        <a:pt x="66804" y="261938"/>
                      </a:cubicBezTo>
                      <a:cubicBezTo>
                        <a:pt x="53310" y="291307"/>
                        <a:pt x="-3046" y="329407"/>
                        <a:pt x="129" y="357188"/>
                      </a:cubicBezTo>
                      <a:cubicBezTo>
                        <a:pt x="3304" y="384969"/>
                        <a:pt x="60454" y="429419"/>
                        <a:pt x="85854" y="428625"/>
                      </a:cubicBezTo>
                      <a:cubicBezTo>
                        <a:pt x="111254" y="427831"/>
                        <a:pt x="133479" y="377031"/>
                        <a:pt x="152529" y="352425"/>
                      </a:cubicBezTo>
                      <a:cubicBezTo>
                        <a:pt x="171579" y="327819"/>
                        <a:pt x="172373" y="303213"/>
                        <a:pt x="200154" y="280988"/>
                      </a:cubicBezTo>
                      <a:cubicBezTo>
                        <a:pt x="227935" y="258763"/>
                        <a:pt x="287467" y="242094"/>
                        <a:pt x="319217" y="219075"/>
                      </a:cubicBezTo>
                      <a:cubicBezTo>
                        <a:pt x="350967" y="196056"/>
                        <a:pt x="376367" y="166687"/>
                        <a:pt x="390654" y="142875"/>
                      </a:cubicBezTo>
                      <a:cubicBezTo>
                        <a:pt x="404941" y="119063"/>
                        <a:pt x="404148" y="96044"/>
                        <a:pt x="404942" y="76200"/>
                      </a:cubicBezTo>
                      <a:cubicBezTo>
                        <a:pt x="405736" y="56356"/>
                        <a:pt x="412086" y="36513"/>
                        <a:pt x="395417" y="23813"/>
                      </a:cubicBezTo>
                      <a:cubicBezTo>
                        <a:pt x="378748" y="11113"/>
                        <a:pt x="327948" y="0"/>
                        <a:pt x="304929" y="0"/>
                      </a:cubicBezTo>
                      <a:cubicBezTo>
                        <a:pt x="281910" y="0"/>
                        <a:pt x="269607" y="11906"/>
                        <a:pt x="257304" y="23813"/>
                      </a:cubicBezTo>
                    </a:path>
                  </a:pathLst>
                </a:custGeom>
                <a:noFill/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59" name="Volný tvar 80">
                  <a:extLst>
                    <a:ext uri="{FF2B5EF4-FFF2-40B4-BE49-F238E27FC236}">
                      <a16:creationId xmlns:a16="http://schemas.microsoft.com/office/drawing/2014/main" id="{48E44A3D-91A9-4A79-9710-E38CA234A544}"/>
                    </a:ext>
                  </a:extLst>
                </p:cNvPr>
                <p:cNvSpPr/>
                <p:nvPr/>
              </p:nvSpPr>
              <p:spPr>
                <a:xfrm rot="18800977">
                  <a:off x="1947868" y="3695036"/>
                  <a:ext cx="361271" cy="377351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25747 w 406785"/>
                    <a:gd name="connsiteY7" fmla="*/ 316437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816"/>
                    <a:gd name="connsiteX1" fmla="*/ 109667 w 406785"/>
                    <a:gd name="connsiteY1" fmla="*/ 133350 h 428816"/>
                    <a:gd name="connsiteX2" fmla="*/ 81092 w 406785"/>
                    <a:gd name="connsiteY2" fmla="*/ 180975 h 428816"/>
                    <a:gd name="connsiteX3" fmla="*/ 66804 w 406785"/>
                    <a:gd name="connsiteY3" fmla="*/ 261938 h 428816"/>
                    <a:gd name="connsiteX4" fmla="*/ 129 w 406785"/>
                    <a:gd name="connsiteY4" fmla="*/ 357188 h 428816"/>
                    <a:gd name="connsiteX5" fmla="*/ 85854 w 406785"/>
                    <a:gd name="connsiteY5" fmla="*/ 428625 h 428816"/>
                    <a:gd name="connsiteX6" fmla="*/ 174656 w 406785"/>
                    <a:gd name="connsiteY6" fmla="*/ 376206 h 428816"/>
                    <a:gd name="connsiteX7" fmla="*/ 225747 w 406785"/>
                    <a:gd name="connsiteY7" fmla="*/ 316437 h 428816"/>
                    <a:gd name="connsiteX8" fmla="*/ 319217 w 406785"/>
                    <a:gd name="connsiteY8" fmla="*/ 219075 h 428816"/>
                    <a:gd name="connsiteX9" fmla="*/ 390654 w 406785"/>
                    <a:gd name="connsiteY9" fmla="*/ 142875 h 428816"/>
                    <a:gd name="connsiteX10" fmla="*/ 404942 w 406785"/>
                    <a:gd name="connsiteY10" fmla="*/ 76200 h 428816"/>
                    <a:gd name="connsiteX11" fmla="*/ 395417 w 406785"/>
                    <a:gd name="connsiteY11" fmla="*/ 23813 h 428816"/>
                    <a:gd name="connsiteX12" fmla="*/ 304929 w 406785"/>
                    <a:gd name="connsiteY12" fmla="*/ 0 h 428816"/>
                    <a:gd name="connsiteX13" fmla="*/ 257304 w 406785"/>
                    <a:gd name="connsiteY13" fmla="*/ 23813 h 428816"/>
                    <a:gd name="connsiteX0" fmla="*/ 191346 w 407502"/>
                    <a:gd name="connsiteY0" fmla="*/ 80963 h 428816"/>
                    <a:gd name="connsiteX1" fmla="*/ 110384 w 407502"/>
                    <a:gd name="connsiteY1" fmla="*/ 133350 h 428816"/>
                    <a:gd name="connsiteX2" fmla="*/ 81809 w 407502"/>
                    <a:gd name="connsiteY2" fmla="*/ 180975 h 428816"/>
                    <a:gd name="connsiteX3" fmla="*/ 44957 w 407502"/>
                    <a:gd name="connsiteY3" fmla="*/ 253568 h 428816"/>
                    <a:gd name="connsiteX4" fmla="*/ 846 w 407502"/>
                    <a:gd name="connsiteY4" fmla="*/ 357188 h 428816"/>
                    <a:gd name="connsiteX5" fmla="*/ 86571 w 407502"/>
                    <a:gd name="connsiteY5" fmla="*/ 428625 h 428816"/>
                    <a:gd name="connsiteX6" fmla="*/ 175373 w 407502"/>
                    <a:gd name="connsiteY6" fmla="*/ 376206 h 428816"/>
                    <a:gd name="connsiteX7" fmla="*/ 226464 w 407502"/>
                    <a:gd name="connsiteY7" fmla="*/ 316437 h 428816"/>
                    <a:gd name="connsiteX8" fmla="*/ 319934 w 407502"/>
                    <a:gd name="connsiteY8" fmla="*/ 219075 h 428816"/>
                    <a:gd name="connsiteX9" fmla="*/ 391371 w 407502"/>
                    <a:gd name="connsiteY9" fmla="*/ 142875 h 428816"/>
                    <a:gd name="connsiteX10" fmla="*/ 405659 w 407502"/>
                    <a:gd name="connsiteY10" fmla="*/ 76200 h 428816"/>
                    <a:gd name="connsiteX11" fmla="*/ 396134 w 407502"/>
                    <a:gd name="connsiteY11" fmla="*/ 23813 h 428816"/>
                    <a:gd name="connsiteX12" fmla="*/ 305646 w 407502"/>
                    <a:gd name="connsiteY12" fmla="*/ 0 h 428816"/>
                    <a:gd name="connsiteX13" fmla="*/ 258021 w 407502"/>
                    <a:gd name="connsiteY13" fmla="*/ 23813 h 428816"/>
                    <a:gd name="connsiteX0" fmla="*/ 191346 w 407502"/>
                    <a:gd name="connsiteY0" fmla="*/ 84008 h 431861"/>
                    <a:gd name="connsiteX1" fmla="*/ 110384 w 407502"/>
                    <a:gd name="connsiteY1" fmla="*/ 136395 h 431861"/>
                    <a:gd name="connsiteX2" fmla="*/ 81809 w 407502"/>
                    <a:gd name="connsiteY2" fmla="*/ 184020 h 431861"/>
                    <a:gd name="connsiteX3" fmla="*/ 44957 w 407502"/>
                    <a:gd name="connsiteY3" fmla="*/ 256613 h 431861"/>
                    <a:gd name="connsiteX4" fmla="*/ 846 w 407502"/>
                    <a:gd name="connsiteY4" fmla="*/ 360233 h 431861"/>
                    <a:gd name="connsiteX5" fmla="*/ 86571 w 407502"/>
                    <a:gd name="connsiteY5" fmla="*/ 431670 h 431861"/>
                    <a:gd name="connsiteX6" fmla="*/ 175373 w 407502"/>
                    <a:gd name="connsiteY6" fmla="*/ 379251 h 431861"/>
                    <a:gd name="connsiteX7" fmla="*/ 226464 w 407502"/>
                    <a:gd name="connsiteY7" fmla="*/ 319482 h 431861"/>
                    <a:gd name="connsiteX8" fmla="*/ 319934 w 407502"/>
                    <a:gd name="connsiteY8" fmla="*/ 222120 h 431861"/>
                    <a:gd name="connsiteX9" fmla="*/ 391371 w 407502"/>
                    <a:gd name="connsiteY9" fmla="*/ 145920 h 431861"/>
                    <a:gd name="connsiteX10" fmla="*/ 405659 w 407502"/>
                    <a:gd name="connsiteY10" fmla="*/ 79245 h 431861"/>
                    <a:gd name="connsiteX11" fmla="*/ 396134 w 407502"/>
                    <a:gd name="connsiteY11" fmla="*/ 26858 h 431861"/>
                    <a:gd name="connsiteX12" fmla="*/ 305646 w 407502"/>
                    <a:gd name="connsiteY12" fmla="*/ 3045 h 431861"/>
                    <a:gd name="connsiteX13" fmla="*/ 180113 w 407502"/>
                    <a:gd name="connsiteY13" fmla="*/ 93983 h 43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7502" h="431861">
                      <a:moveTo>
                        <a:pt x="191346" y="84008"/>
                      </a:moveTo>
                      <a:cubicBezTo>
                        <a:pt x="159993" y="101867"/>
                        <a:pt x="128640" y="119726"/>
                        <a:pt x="110384" y="136395"/>
                      </a:cubicBezTo>
                      <a:cubicBezTo>
                        <a:pt x="92128" y="153064"/>
                        <a:pt x="92714" y="163984"/>
                        <a:pt x="81809" y="184020"/>
                      </a:cubicBezTo>
                      <a:cubicBezTo>
                        <a:pt x="70905" y="204056"/>
                        <a:pt x="58451" y="227244"/>
                        <a:pt x="44957" y="256613"/>
                      </a:cubicBezTo>
                      <a:cubicBezTo>
                        <a:pt x="31463" y="285982"/>
                        <a:pt x="-6090" y="331057"/>
                        <a:pt x="846" y="360233"/>
                      </a:cubicBezTo>
                      <a:cubicBezTo>
                        <a:pt x="7782" y="389409"/>
                        <a:pt x="57483" y="428500"/>
                        <a:pt x="86571" y="431670"/>
                      </a:cubicBezTo>
                      <a:cubicBezTo>
                        <a:pt x="115659" y="434840"/>
                        <a:pt x="152058" y="397949"/>
                        <a:pt x="175373" y="379251"/>
                      </a:cubicBezTo>
                      <a:cubicBezTo>
                        <a:pt x="198688" y="360553"/>
                        <a:pt x="202371" y="345670"/>
                        <a:pt x="226464" y="319482"/>
                      </a:cubicBezTo>
                      <a:cubicBezTo>
                        <a:pt x="250557" y="293294"/>
                        <a:pt x="292450" y="251047"/>
                        <a:pt x="319934" y="222120"/>
                      </a:cubicBezTo>
                      <a:cubicBezTo>
                        <a:pt x="347419" y="193193"/>
                        <a:pt x="377084" y="169732"/>
                        <a:pt x="391371" y="145920"/>
                      </a:cubicBezTo>
                      <a:cubicBezTo>
                        <a:pt x="405658" y="122108"/>
                        <a:pt x="404865" y="99089"/>
                        <a:pt x="405659" y="79245"/>
                      </a:cubicBezTo>
                      <a:cubicBezTo>
                        <a:pt x="406453" y="59401"/>
                        <a:pt x="412803" y="39558"/>
                        <a:pt x="396134" y="26858"/>
                      </a:cubicBezTo>
                      <a:cubicBezTo>
                        <a:pt x="379465" y="14158"/>
                        <a:pt x="341649" y="-8142"/>
                        <a:pt x="305646" y="3045"/>
                      </a:cubicBezTo>
                      <a:cubicBezTo>
                        <a:pt x="269643" y="14232"/>
                        <a:pt x="192416" y="82076"/>
                        <a:pt x="180113" y="93983"/>
                      </a:cubicBezTo>
                    </a:path>
                  </a:pathLst>
                </a:custGeom>
                <a:noFill/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3F58163B-F609-4A88-9888-FFDC0138F497}"/>
                  </a:ext>
                </a:extLst>
              </p:cNvPr>
              <p:cNvCxnSpPr>
                <a:stCxn id="11" idx="0"/>
              </p:cNvCxnSpPr>
              <p:nvPr/>
            </p:nvCxnSpPr>
            <p:spPr>
              <a:xfrm flipH="1">
                <a:off x="2763565" y="2573315"/>
                <a:ext cx="560777" cy="1204859"/>
              </a:xfrm>
              <a:prstGeom prst="line">
                <a:avLst/>
              </a:prstGeom>
              <a:ln w="19050">
                <a:solidFill>
                  <a:srgbClr val="00FF00"/>
                </a:solidFill>
              </a:ln>
              <a:effectLst>
                <a:outerShdw blurRad="76200" dir="2700000" sx="104000" sy="104000" algn="tl" rotWithShape="0">
                  <a:srgbClr val="00FF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8FB953D4-B7B8-4DCA-A87E-23B7CBB19B62}"/>
                  </a:ext>
                </a:extLst>
              </p:cNvPr>
              <p:cNvSpPr/>
              <p:nvPr/>
            </p:nvSpPr>
            <p:spPr>
              <a:xfrm>
                <a:off x="3757157" y="2908204"/>
                <a:ext cx="1726241" cy="17399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15" name="Ovál 14">
                <a:extLst>
                  <a:ext uri="{FF2B5EF4-FFF2-40B4-BE49-F238E27FC236}">
                    <a16:creationId xmlns:a16="http://schemas.microsoft.com/office/drawing/2014/main" id="{82F4AFAE-D65D-4919-A841-EFD569B02CAA}"/>
                  </a:ext>
                </a:extLst>
              </p:cNvPr>
              <p:cNvSpPr/>
              <p:nvPr/>
            </p:nvSpPr>
            <p:spPr>
              <a:xfrm rot="19233335">
                <a:off x="3872575" y="3030543"/>
                <a:ext cx="1494152" cy="1558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7451B7E1-CEEA-49B0-923B-811E4811C223}"/>
                  </a:ext>
                </a:extLst>
              </p:cNvPr>
              <p:cNvCxnSpPr/>
              <p:nvPr/>
            </p:nvCxnSpPr>
            <p:spPr>
              <a:xfrm flipH="1">
                <a:off x="4731932" y="2968755"/>
                <a:ext cx="400197" cy="1607714"/>
              </a:xfrm>
              <a:prstGeom prst="line">
                <a:avLst/>
              </a:prstGeom>
              <a:ln w="190500" cap="flat">
                <a:solidFill>
                  <a:srgbClr val="FF0000"/>
                </a:solidFill>
              </a:ln>
              <a:effectLst>
                <a:outerShdw blurRad="190500" dir="2700000" sx="104000" sy="104000" algn="tl" rotWithShape="0">
                  <a:srgbClr val="FF00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Volný tvar 38">
                <a:extLst>
                  <a:ext uri="{FF2B5EF4-FFF2-40B4-BE49-F238E27FC236}">
                    <a16:creationId xmlns:a16="http://schemas.microsoft.com/office/drawing/2014/main" id="{2F5A62E9-E280-4127-9AD8-759AC8172633}"/>
                  </a:ext>
                </a:extLst>
              </p:cNvPr>
              <p:cNvSpPr/>
              <p:nvPr/>
            </p:nvSpPr>
            <p:spPr>
              <a:xfrm rot="20429291">
                <a:off x="3854690" y="3326145"/>
                <a:ext cx="547980" cy="523165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2550" h="635814">
                    <a:moveTo>
                      <a:pt x="668557" y="242697"/>
                    </a:moveTo>
                    <a:cubicBezTo>
                      <a:pt x="651329" y="185713"/>
                      <a:pt x="659281" y="29337"/>
                      <a:pt x="604947" y="4158"/>
                    </a:cubicBezTo>
                    <a:cubicBezTo>
                      <a:pt x="550613" y="-21021"/>
                      <a:pt x="427368" y="75720"/>
                      <a:pt x="342554" y="91622"/>
                    </a:cubicBezTo>
                    <a:cubicBezTo>
                      <a:pt x="257740" y="107524"/>
                      <a:pt x="153047" y="65117"/>
                      <a:pt x="96063" y="99573"/>
                    </a:cubicBezTo>
                    <a:cubicBezTo>
                      <a:pt x="39079" y="134029"/>
                      <a:pt x="-5979" y="224144"/>
                      <a:pt x="647" y="298356"/>
                    </a:cubicBezTo>
                    <a:cubicBezTo>
                      <a:pt x="7273" y="372568"/>
                      <a:pt x="62933" y="489187"/>
                      <a:pt x="135820" y="544846"/>
                    </a:cubicBezTo>
                    <a:cubicBezTo>
                      <a:pt x="208707" y="600505"/>
                      <a:pt x="366407" y="649539"/>
                      <a:pt x="437969" y="632311"/>
                    </a:cubicBezTo>
                    <a:cubicBezTo>
                      <a:pt x="509531" y="615083"/>
                      <a:pt x="520132" y="489187"/>
                      <a:pt x="565190" y="441479"/>
                    </a:cubicBezTo>
                    <a:cubicBezTo>
                      <a:pt x="610247" y="393771"/>
                      <a:pt x="691086" y="381845"/>
                      <a:pt x="708314" y="346064"/>
                    </a:cubicBezTo>
                    <a:cubicBezTo>
                      <a:pt x="725542" y="310283"/>
                      <a:pt x="685785" y="299681"/>
                      <a:pt x="668557" y="24269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18" name="Volný tvar 39">
                <a:extLst>
                  <a:ext uri="{FF2B5EF4-FFF2-40B4-BE49-F238E27FC236}">
                    <a16:creationId xmlns:a16="http://schemas.microsoft.com/office/drawing/2014/main" id="{0C03138D-5C40-4274-ABB2-50A747E0C435}"/>
                  </a:ext>
                </a:extLst>
              </p:cNvPr>
              <p:cNvSpPr/>
              <p:nvPr/>
            </p:nvSpPr>
            <p:spPr>
              <a:xfrm rot="20429291">
                <a:off x="4809860" y="3211853"/>
                <a:ext cx="551013" cy="557591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668513 w 712506"/>
                  <a:gd name="connsiteY0" fmla="*/ 285488 h 678605"/>
                  <a:gd name="connsiteX1" fmla="*/ 604903 w 712506"/>
                  <a:gd name="connsiteY1" fmla="*/ 46949 h 678605"/>
                  <a:gd name="connsiteX2" fmla="*/ 318656 w 712506"/>
                  <a:gd name="connsiteY2" fmla="*/ 7193 h 678605"/>
                  <a:gd name="connsiteX3" fmla="*/ 96019 w 712506"/>
                  <a:gd name="connsiteY3" fmla="*/ 142364 h 678605"/>
                  <a:gd name="connsiteX4" fmla="*/ 603 w 712506"/>
                  <a:gd name="connsiteY4" fmla="*/ 341147 h 678605"/>
                  <a:gd name="connsiteX5" fmla="*/ 135776 w 712506"/>
                  <a:gd name="connsiteY5" fmla="*/ 587637 h 678605"/>
                  <a:gd name="connsiteX6" fmla="*/ 437925 w 712506"/>
                  <a:gd name="connsiteY6" fmla="*/ 675102 h 678605"/>
                  <a:gd name="connsiteX7" fmla="*/ 565146 w 712506"/>
                  <a:gd name="connsiteY7" fmla="*/ 484270 h 678605"/>
                  <a:gd name="connsiteX8" fmla="*/ 708270 w 712506"/>
                  <a:gd name="connsiteY8" fmla="*/ 388855 h 678605"/>
                  <a:gd name="connsiteX9" fmla="*/ 668513 w 712506"/>
                  <a:gd name="connsiteY9" fmla="*/ 285488 h 678605"/>
                  <a:gd name="connsiteX0" fmla="*/ 672501 w 716494"/>
                  <a:gd name="connsiteY0" fmla="*/ 285488 h 677653"/>
                  <a:gd name="connsiteX1" fmla="*/ 608891 w 716494"/>
                  <a:gd name="connsiteY1" fmla="*/ 46949 h 677653"/>
                  <a:gd name="connsiteX2" fmla="*/ 322644 w 716494"/>
                  <a:gd name="connsiteY2" fmla="*/ 7193 h 677653"/>
                  <a:gd name="connsiteX3" fmla="*/ 100007 w 716494"/>
                  <a:gd name="connsiteY3" fmla="*/ 142364 h 677653"/>
                  <a:gd name="connsiteX4" fmla="*/ 4591 w 716494"/>
                  <a:gd name="connsiteY4" fmla="*/ 341147 h 677653"/>
                  <a:gd name="connsiteX5" fmla="*/ 235180 w 716494"/>
                  <a:gd name="connsiteY5" fmla="*/ 333195 h 677653"/>
                  <a:gd name="connsiteX6" fmla="*/ 441913 w 716494"/>
                  <a:gd name="connsiteY6" fmla="*/ 675102 h 677653"/>
                  <a:gd name="connsiteX7" fmla="*/ 569134 w 716494"/>
                  <a:gd name="connsiteY7" fmla="*/ 484270 h 677653"/>
                  <a:gd name="connsiteX8" fmla="*/ 712258 w 716494"/>
                  <a:gd name="connsiteY8" fmla="*/ 388855 h 677653"/>
                  <a:gd name="connsiteX9" fmla="*/ 672501 w 716494"/>
                  <a:gd name="connsiteY9" fmla="*/ 285488 h 677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6494" h="677653">
                    <a:moveTo>
                      <a:pt x="672501" y="285488"/>
                    </a:moveTo>
                    <a:cubicBezTo>
                      <a:pt x="655273" y="228504"/>
                      <a:pt x="667201" y="93332"/>
                      <a:pt x="608891" y="46949"/>
                    </a:cubicBezTo>
                    <a:cubicBezTo>
                      <a:pt x="550582" y="566"/>
                      <a:pt x="407458" y="-8709"/>
                      <a:pt x="322644" y="7193"/>
                    </a:cubicBezTo>
                    <a:cubicBezTo>
                      <a:pt x="237830" y="23095"/>
                      <a:pt x="153016" y="86705"/>
                      <a:pt x="100007" y="142364"/>
                    </a:cubicBezTo>
                    <a:cubicBezTo>
                      <a:pt x="46998" y="198023"/>
                      <a:pt x="-17938" y="309342"/>
                      <a:pt x="4591" y="341147"/>
                    </a:cubicBezTo>
                    <a:cubicBezTo>
                      <a:pt x="27120" y="372952"/>
                      <a:pt x="162293" y="277536"/>
                      <a:pt x="235180" y="333195"/>
                    </a:cubicBezTo>
                    <a:cubicBezTo>
                      <a:pt x="308067" y="388854"/>
                      <a:pt x="386254" y="649923"/>
                      <a:pt x="441913" y="675102"/>
                    </a:cubicBezTo>
                    <a:cubicBezTo>
                      <a:pt x="497572" y="700281"/>
                      <a:pt x="524076" y="531978"/>
                      <a:pt x="569134" y="484270"/>
                    </a:cubicBezTo>
                    <a:cubicBezTo>
                      <a:pt x="614191" y="436562"/>
                      <a:pt x="695030" y="424636"/>
                      <a:pt x="712258" y="388855"/>
                    </a:cubicBezTo>
                    <a:cubicBezTo>
                      <a:pt x="729486" y="353074"/>
                      <a:pt x="689729" y="342472"/>
                      <a:pt x="672501" y="28548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19" name="Volný tvar 40">
                <a:extLst>
                  <a:ext uri="{FF2B5EF4-FFF2-40B4-BE49-F238E27FC236}">
                    <a16:creationId xmlns:a16="http://schemas.microsoft.com/office/drawing/2014/main" id="{1A67891E-902C-4A7B-9DFB-61B3A5F7531C}"/>
                  </a:ext>
                </a:extLst>
              </p:cNvPr>
              <p:cNvSpPr/>
              <p:nvPr/>
            </p:nvSpPr>
            <p:spPr>
              <a:xfrm rot="20429291">
                <a:off x="4349891" y="3720767"/>
                <a:ext cx="475629" cy="424376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574111 w 618104"/>
                  <a:gd name="connsiteY0" fmla="*/ 242697 h 635350"/>
                  <a:gd name="connsiteX1" fmla="*/ 510501 w 618104"/>
                  <a:gd name="connsiteY1" fmla="*/ 4158 h 635350"/>
                  <a:gd name="connsiteX2" fmla="*/ 248108 w 618104"/>
                  <a:gd name="connsiteY2" fmla="*/ 91622 h 635350"/>
                  <a:gd name="connsiteX3" fmla="*/ 1617 w 618104"/>
                  <a:gd name="connsiteY3" fmla="*/ 99573 h 635350"/>
                  <a:gd name="connsiteX4" fmla="*/ 136789 w 618104"/>
                  <a:gd name="connsiteY4" fmla="*/ 361966 h 635350"/>
                  <a:gd name="connsiteX5" fmla="*/ 41374 w 618104"/>
                  <a:gd name="connsiteY5" fmla="*/ 544846 h 635350"/>
                  <a:gd name="connsiteX6" fmla="*/ 343523 w 618104"/>
                  <a:gd name="connsiteY6" fmla="*/ 632311 h 635350"/>
                  <a:gd name="connsiteX7" fmla="*/ 470744 w 618104"/>
                  <a:gd name="connsiteY7" fmla="*/ 441479 h 635350"/>
                  <a:gd name="connsiteX8" fmla="*/ 613868 w 618104"/>
                  <a:gd name="connsiteY8" fmla="*/ 346064 h 635350"/>
                  <a:gd name="connsiteX9" fmla="*/ 574111 w 618104"/>
                  <a:gd name="connsiteY9" fmla="*/ 242697 h 635350"/>
                  <a:gd name="connsiteX0" fmla="*/ 574111 w 618104"/>
                  <a:gd name="connsiteY0" fmla="*/ 242697 h 552978"/>
                  <a:gd name="connsiteX1" fmla="*/ 510501 w 618104"/>
                  <a:gd name="connsiteY1" fmla="*/ 4158 h 552978"/>
                  <a:gd name="connsiteX2" fmla="*/ 248108 w 618104"/>
                  <a:gd name="connsiteY2" fmla="*/ 91622 h 552978"/>
                  <a:gd name="connsiteX3" fmla="*/ 1617 w 618104"/>
                  <a:gd name="connsiteY3" fmla="*/ 99573 h 552978"/>
                  <a:gd name="connsiteX4" fmla="*/ 136789 w 618104"/>
                  <a:gd name="connsiteY4" fmla="*/ 361966 h 552978"/>
                  <a:gd name="connsiteX5" fmla="*/ 41374 w 618104"/>
                  <a:gd name="connsiteY5" fmla="*/ 544846 h 552978"/>
                  <a:gd name="connsiteX6" fmla="*/ 295815 w 618104"/>
                  <a:gd name="connsiteY6" fmla="*/ 513041 h 552978"/>
                  <a:gd name="connsiteX7" fmla="*/ 470744 w 618104"/>
                  <a:gd name="connsiteY7" fmla="*/ 441479 h 552978"/>
                  <a:gd name="connsiteX8" fmla="*/ 613868 w 618104"/>
                  <a:gd name="connsiteY8" fmla="*/ 346064 h 552978"/>
                  <a:gd name="connsiteX9" fmla="*/ 574111 w 618104"/>
                  <a:gd name="connsiteY9" fmla="*/ 242697 h 552978"/>
                  <a:gd name="connsiteX0" fmla="*/ 574479 w 618472"/>
                  <a:gd name="connsiteY0" fmla="*/ 242697 h 515754"/>
                  <a:gd name="connsiteX1" fmla="*/ 510869 w 618472"/>
                  <a:gd name="connsiteY1" fmla="*/ 4158 h 515754"/>
                  <a:gd name="connsiteX2" fmla="*/ 248476 w 618472"/>
                  <a:gd name="connsiteY2" fmla="*/ 91622 h 515754"/>
                  <a:gd name="connsiteX3" fmla="*/ 1985 w 618472"/>
                  <a:gd name="connsiteY3" fmla="*/ 99573 h 515754"/>
                  <a:gd name="connsiteX4" fmla="*/ 137157 w 618472"/>
                  <a:gd name="connsiteY4" fmla="*/ 361966 h 515754"/>
                  <a:gd name="connsiteX5" fmla="*/ 224622 w 618472"/>
                  <a:gd name="connsiteY5" fmla="*/ 361966 h 515754"/>
                  <a:gd name="connsiteX6" fmla="*/ 296183 w 618472"/>
                  <a:gd name="connsiteY6" fmla="*/ 513041 h 515754"/>
                  <a:gd name="connsiteX7" fmla="*/ 471112 w 618472"/>
                  <a:gd name="connsiteY7" fmla="*/ 441479 h 515754"/>
                  <a:gd name="connsiteX8" fmla="*/ 614236 w 618472"/>
                  <a:gd name="connsiteY8" fmla="*/ 346064 h 515754"/>
                  <a:gd name="connsiteX9" fmla="*/ 574479 w 618472"/>
                  <a:gd name="connsiteY9" fmla="*/ 242697 h 5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8472" h="515754">
                    <a:moveTo>
                      <a:pt x="574479" y="242697"/>
                    </a:moveTo>
                    <a:cubicBezTo>
                      <a:pt x="557251" y="185713"/>
                      <a:pt x="565203" y="29337"/>
                      <a:pt x="510869" y="4158"/>
                    </a:cubicBezTo>
                    <a:cubicBezTo>
                      <a:pt x="456535" y="-21021"/>
                      <a:pt x="333290" y="75720"/>
                      <a:pt x="248476" y="91622"/>
                    </a:cubicBezTo>
                    <a:cubicBezTo>
                      <a:pt x="163662" y="107524"/>
                      <a:pt x="20538" y="54516"/>
                      <a:pt x="1985" y="99573"/>
                    </a:cubicBezTo>
                    <a:cubicBezTo>
                      <a:pt x="-16568" y="144630"/>
                      <a:pt x="100051" y="318234"/>
                      <a:pt x="137157" y="361966"/>
                    </a:cubicBezTo>
                    <a:cubicBezTo>
                      <a:pt x="174263" y="405698"/>
                      <a:pt x="198118" y="336787"/>
                      <a:pt x="224622" y="361966"/>
                    </a:cubicBezTo>
                    <a:cubicBezTo>
                      <a:pt x="251126" y="387145"/>
                      <a:pt x="255101" y="499789"/>
                      <a:pt x="296183" y="513041"/>
                    </a:cubicBezTo>
                    <a:cubicBezTo>
                      <a:pt x="337265" y="526293"/>
                      <a:pt x="426054" y="489187"/>
                      <a:pt x="471112" y="441479"/>
                    </a:cubicBezTo>
                    <a:cubicBezTo>
                      <a:pt x="516169" y="393771"/>
                      <a:pt x="597008" y="381845"/>
                      <a:pt x="614236" y="346064"/>
                    </a:cubicBezTo>
                    <a:cubicBezTo>
                      <a:pt x="631464" y="310283"/>
                      <a:pt x="591707" y="299681"/>
                      <a:pt x="574479" y="24269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20" name="Volný tvar 41">
                <a:extLst>
                  <a:ext uri="{FF2B5EF4-FFF2-40B4-BE49-F238E27FC236}">
                    <a16:creationId xmlns:a16="http://schemas.microsoft.com/office/drawing/2014/main" id="{6B42766B-EBDE-4F8F-9A44-EB1669817197}"/>
                  </a:ext>
                </a:extLst>
              </p:cNvPr>
              <p:cNvSpPr/>
              <p:nvPr/>
            </p:nvSpPr>
            <p:spPr>
              <a:xfrm rot="20429291">
                <a:off x="4251957" y="4036591"/>
                <a:ext cx="433094" cy="524428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672390 w 716383"/>
                  <a:gd name="connsiteY0" fmla="*/ 244232 h 637349"/>
                  <a:gd name="connsiteX1" fmla="*/ 608780 w 716383"/>
                  <a:gd name="connsiteY1" fmla="*/ 5693 h 637349"/>
                  <a:gd name="connsiteX2" fmla="*/ 346387 w 716383"/>
                  <a:gd name="connsiteY2" fmla="*/ 93157 h 637349"/>
                  <a:gd name="connsiteX3" fmla="*/ 292074 w 716383"/>
                  <a:gd name="connsiteY3" fmla="*/ 299891 h 637349"/>
                  <a:gd name="connsiteX4" fmla="*/ 4480 w 716383"/>
                  <a:gd name="connsiteY4" fmla="*/ 299891 h 637349"/>
                  <a:gd name="connsiteX5" fmla="*/ 139653 w 716383"/>
                  <a:gd name="connsiteY5" fmla="*/ 546381 h 637349"/>
                  <a:gd name="connsiteX6" fmla="*/ 441802 w 716383"/>
                  <a:gd name="connsiteY6" fmla="*/ 633846 h 637349"/>
                  <a:gd name="connsiteX7" fmla="*/ 569023 w 716383"/>
                  <a:gd name="connsiteY7" fmla="*/ 443014 h 637349"/>
                  <a:gd name="connsiteX8" fmla="*/ 712147 w 716383"/>
                  <a:gd name="connsiteY8" fmla="*/ 347599 h 637349"/>
                  <a:gd name="connsiteX9" fmla="*/ 672390 w 716383"/>
                  <a:gd name="connsiteY9" fmla="*/ 244232 h 63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6383" h="637349">
                    <a:moveTo>
                      <a:pt x="672390" y="244232"/>
                    </a:moveTo>
                    <a:cubicBezTo>
                      <a:pt x="655162" y="187248"/>
                      <a:pt x="663114" y="30872"/>
                      <a:pt x="608780" y="5693"/>
                    </a:cubicBezTo>
                    <a:cubicBezTo>
                      <a:pt x="554446" y="-19486"/>
                      <a:pt x="399171" y="44124"/>
                      <a:pt x="346387" y="93157"/>
                    </a:cubicBezTo>
                    <a:cubicBezTo>
                      <a:pt x="293603" y="142190"/>
                      <a:pt x="349058" y="265435"/>
                      <a:pt x="292074" y="299891"/>
                    </a:cubicBezTo>
                    <a:cubicBezTo>
                      <a:pt x="235090" y="334347"/>
                      <a:pt x="29884" y="258809"/>
                      <a:pt x="4480" y="299891"/>
                    </a:cubicBezTo>
                    <a:cubicBezTo>
                      <a:pt x="-20924" y="340973"/>
                      <a:pt x="66766" y="490722"/>
                      <a:pt x="139653" y="546381"/>
                    </a:cubicBezTo>
                    <a:cubicBezTo>
                      <a:pt x="212540" y="602040"/>
                      <a:pt x="370240" y="651074"/>
                      <a:pt x="441802" y="633846"/>
                    </a:cubicBezTo>
                    <a:cubicBezTo>
                      <a:pt x="513364" y="616618"/>
                      <a:pt x="523965" y="490722"/>
                      <a:pt x="569023" y="443014"/>
                    </a:cubicBezTo>
                    <a:cubicBezTo>
                      <a:pt x="614080" y="395306"/>
                      <a:pt x="694919" y="383380"/>
                      <a:pt x="712147" y="347599"/>
                    </a:cubicBezTo>
                    <a:cubicBezTo>
                      <a:pt x="729375" y="311818"/>
                      <a:pt x="689618" y="301216"/>
                      <a:pt x="672390" y="24423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21" name="Volný tvar 42">
                <a:extLst>
                  <a:ext uri="{FF2B5EF4-FFF2-40B4-BE49-F238E27FC236}">
                    <a16:creationId xmlns:a16="http://schemas.microsoft.com/office/drawing/2014/main" id="{0999A40B-E3CC-4C2A-B58F-693144C180BB}"/>
                  </a:ext>
                </a:extLst>
              </p:cNvPr>
              <p:cNvSpPr/>
              <p:nvPr/>
            </p:nvSpPr>
            <p:spPr>
              <a:xfrm rot="15029291">
                <a:off x="4632841" y="3158437"/>
                <a:ext cx="586305" cy="488966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2550" h="635814">
                    <a:moveTo>
                      <a:pt x="668557" y="242697"/>
                    </a:moveTo>
                    <a:cubicBezTo>
                      <a:pt x="651329" y="185713"/>
                      <a:pt x="659281" y="29337"/>
                      <a:pt x="604947" y="4158"/>
                    </a:cubicBezTo>
                    <a:cubicBezTo>
                      <a:pt x="550613" y="-21021"/>
                      <a:pt x="427368" y="75720"/>
                      <a:pt x="342554" y="91622"/>
                    </a:cubicBezTo>
                    <a:cubicBezTo>
                      <a:pt x="257740" y="107524"/>
                      <a:pt x="153047" y="65117"/>
                      <a:pt x="96063" y="99573"/>
                    </a:cubicBezTo>
                    <a:cubicBezTo>
                      <a:pt x="39079" y="134029"/>
                      <a:pt x="-5979" y="224144"/>
                      <a:pt x="647" y="298356"/>
                    </a:cubicBezTo>
                    <a:cubicBezTo>
                      <a:pt x="7273" y="372568"/>
                      <a:pt x="62933" y="489187"/>
                      <a:pt x="135820" y="544846"/>
                    </a:cubicBezTo>
                    <a:cubicBezTo>
                      <a:pt x="208707" y="600505"/>
                      <a:pt x="366407" y="649539"/>
                      <a:pt x="437969" y="632311"/>
                    </a:cubicBezTo>
                    <a:cubicBezTo>
                      <a:pt x="509531" y="615083"/>
                      <a:pt x="520132" y="489187"/>
                      <a:pt x="565190" y="441479"/>
                    </a:cubicBezTo>
                    <a:cubicBezTo>
                      <a:pt x="610247" y="393771"/>
                      <a:pt x="691086" y="381845"/>
                      <a:pt x="708314" y="346064"/>
                    </a:cubicBezTo>
                    <a:cubicBezTo>
                      <a:pt x="725542" y="310283"/>
                      <a:pt x="685785" y="299681"/>
                      <a:pt x="668557" y="24269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22" name="Volný tvar 43">
                <a:extLst>
                  <a:ext uri="{FF2B5EF4-FFF2-40B4-BE49-F238E27FC236}">
                    <a16:creationId xmlns:a16="http://schemas.microsoft.com/office/drawing/2014/main" id="{B0757AB7-62F9-41B6-A36C-3F8B54EC513D}"/>
                  </a:ext>
                </a:extLst>
              </p:cNvPr>
              <p:cNvSpPr/>
              <p:nvPr/>
            </p:nvSpPr>
            <p:spPr>
              <a:xfrm rot="10800000">
                <a:off x="4813968" y="3965232"/>
                <a:ext cx="531081" cy="516525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672390 w 716383"/>
                  <a:gd name="connsiteY0" fmla="*/ 244232 h 637349"/>
                  <a:gd name="connsiteX1" fmla="*/ 608780 w 716383"/>
                  <a:gd name="connsiteY1" fmla="*/ 5693 h 637349"/>
                  <a:gd name="connsiteX2" fmla="*/ 346387 w 716383"/>
                  <a:gd name="connsiteY2" fmla="*/ 93157 h 637349"/>
                  <a:gd name="connsiteX3" fmla="*/ 292074 w 716383"/>
                  <a:gd name="connsiteY3" fmla="*/ 299891 h 637349"/>
                  <a:gd name="connsiteX4" fmla="*/ 4480 w 716383"/>
                  <a:gd name="connsiteY4" fmla="*/ 299891 h 637349"/>
                  <a:gd name="connsiteX5" fmla="*/ 139653 w 716383"/>
                  <a:gd name="connsiteY5" fmla="*/ 546381 h 637349"/>
                  <a:gd name="connsiteX6" fmla="*/ 441802 w 716383"/>
                  <a:gd name="connsiteY6" fmla="*/ 633846 h 637349"/>
                  <a:gd name="connsiteX7" fmla="*/ 569023 w 716383"/>
                  <a:gd name="connsiteY7" fmla="*/ 443014 h 637349"/>
                  <a:gd name="connsiteX8" fmla="*/ 712147 w 716383"/>
                  <a:gd name="connsiteY8" fmla="*/ 347599 h 637349"/>
                  <a:gd name="connsiteX9" fmla="*/ 672390 w 716383"/>
                  <a:gd name="connsiteY9" fmla="*/ 244232 h 63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6383" h="637349">
                    <a:moveTo>
                      <a:pt x="672390" y="244232"/>
                    </a:moveTo>
                    <a:cubicBezTo>
                      <a:pt x="655162" y="187248"/>
                      <a:pt x="663114" y="30872"/>
                      <a:pt x="608780" y="5693"/>
                    </a:cubicBezTo>
                    <a:cubicBezTo>
                      <a:pt x="554446" y="-19486"/>
                      <a:pt x="399171" y="44124"/>
                      <a:pt x="346387" y="93157"/>
                    </a:cubicBezTo>
                    <a:cubicBezTo>
                      <a:pt x="293603" y="142190"/>
                      <a:pt x="349058" y="265435"/>
                      <a:pt x="292074" y="299891"/>
                    </a:cubicBezTo>
                    <a:cubicBezTo>
                      <a:pt x="235090" y="334347"/>
                      <a:pt x="29884" y="258809"/>
                      <a:pt x="4480" y="299891"/>
                    </a:cubicBezTo>
                    <a:cubicBezTo>
                      <a:pt x="-20924" y="340973"/>
                      <a:pt x="66766" y="490722"/>
                      <a:pt x="139653" y="546381"/>
                    </a:cubicBezTo>
                    <a:cubicBezTo>
                      <a:pt x="212540" y="602040"/>
                      <a:pt x="370240" y="651074"/>
                      <a:pt x="441802" y="633846"/>
                    </a:cubicBezTo>
                    <a:cubicBezTo>
                      <a:pt x="513364" y="616618"/>
                      <a:pt x="523965" y="490722"/>
                      <a:pt x="569023" y="443014"/>
                    </a:cubicBezTo>
                    <a:cubicBezTo>
                      <a:pt x="614080" y="395306"/>
                      <a:pt x="694919" y="383380"/>
                      <a:pt x="712147" y="347599"/>
                    </a:cubicBezTo>
                    <a:cubicBezTo>
                      <a:pt x="729375" y="311818"/>
                      <a:pt x="689618" y="301216"/>
                      <a:pt x="672390" y="24423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23" name="Volný tvar 44">
                <a:extLst>
                  <a:ext uri="{FF2B5EF4-FFF2-40B4-BE49-F238E27FC236}">
                    <a16:creationId xmlns:a16="http://schemas.microsoft.com/office/drawing/2014/main" id="{16D66C13-EB08-41CB-85C3-09C177213D0F}"/>
                  </a:ext>
                </a:extLst>
              </p:cNvPr>
              <p:cNvSpPr/>
              <p:nvPr/>
            </p:nvSpPr>
            <p:spPr>
              <a:xfrm rot="15262326">
                <a:off x="4045856" y="3835096"/>
                <a:ext cx="302753" cy="490147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672390 w 716383"/>
                  <a:gd name="connsiteY0" fmla="*/ 244232 h 637349"/>
                  <a:gd name="connsiteX1" fmla="*/ 608780 w 716383"/>
                  <a:gd name="connsiteY1" fmla="*/ 5693 h 637349"/>
                  <a:gd name="connsiteX2" fmla="*/ 346387 w 716383"/>
                  <a:gd name="connsiteY2" fmla="*/ 93157 h 637349"/>
                  <a:gd name="connsiteX3" fmla="*/ 292074 w 716383"/>
                  <a:gd name="connsiteY3" fmla="*/ 299891 h 637349"/>
                  <a:gd name="connsiteX4" fmla="*/ 4480 w 716383"/>
                  <a:gd name="connsiteY4" fmla="*/ 299891 h 637349"/>
                  <a:gd name="connsiteX5" fmla="*/ 139653 w 716383"/>
                  <a:gd name="connsiteY5" fmla="*/ 546381 h 637349"/>
                  <a:gd name="connsiteX6" fmla="*/ 441802 w 716383"/>
                  <a:gd name="connsiteY6" fmla="*/ 633846 h 637349"/>
                  <a:gd name="connsiteX7" fmla="*/ 569023 w 716383"/>
                  <a:gd name="connsiteY7" fmla="*/ 443014 h 637349"/>
                  <a:gd name="connsiteX8" fmla="*/ 712147 w 716383"/>
                  <a:gd name="connsiteY8" fmla="*/ 347599 h 637349"/>
                  <a:gd name="connsiteX9" fmla="*/ 672390 w 716383"/>
                  <a:gd name="connsiteY9" fmla="*/ 244232 h 63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6383" h="637349">
                    <a:moveTo>
                      <a:pt x="672390" y="244232"/>
                    </a:moveTo>
                    <a:cubicBezTo>
                      <a:pt x="655162" y="187248"/>
                      <a:pt x="663114" y="30872"/>
                      <a:pt x="608780" y="5693"/>
                    </a:cubicBezTo>
                    <a:cubicBezTo>
                      <a:pt x="554446" y="-19486"/>
                      <a:pt x="399171" y="44124"/>
                      <a:pt x="346387" y="93157"/>
                    </a:cubicBezTo>
                    <a:cubicBezTo>
                      <a:pt x="293603" y="142190"/>
                      <a:pt x="349058" y="265435"/>
                      <a:pt x="292074" y="299891"/>
                    </a:cubicBezTo>
                    <a:cubicBezTo>
                      <a:pt x="235090" y="334347"/>
                      <a:pt x="29884" y="258809"/>
                      <a:pt x="4480" y="299891"/>
                    </a:cubicBezTo>
                    <a:cubicBezTo>
                      <a:pt x="-20924" y="340973"/>
                      <a:pt x="66766" y="490722"/>
                      <a:pt x="139653" y="546381"/>
                    </a:cubicBezTo>
                    <a:cubicBezTo>
                      <a:pt x="212540" y="602040"/>
                      <a:pt x="370240" y="651074"/>
                      <a:pt x="441802" y="633846"/>
                    </a:cubicBezTo>
                    <a:cubicBezTo>
                      <a:pt x="513364" y="616618"/>
                      <a:pt x="523965" y="490722"/>
                      <a:pt x="569023" y="443014"/>
                    </a:cubicBezTo>
                    <a:cubicBezTo>
                      <a:pt x="614080" y="395306"/>
                      <a:pt x="694919" y="383380"/>
                      <a:pt x="712147" y="347599"/>
                    </a:cubicBezTo>
                    <a:cubicBezTo>
                      <a:pt x="729375" y="311818"/>
                      <a:pt x="689618" y="301216"/>
                      <a:pt x="672390" y="24423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24" name="Skupina 45">
                <a:extLst>
                  <a:ext uri="{FF2B5EF4-FFF2-40B4-BE49-F238E27FC236}">
                    <a16:creationId xmlns:a16="http://schemas.microsoft.com/office/drawing/2014/main" id="{E80721DE-19B5-44BB-B131-68622AE7FB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8249563">
                <a:off x="4238708" y="3644795"/>
                <a:ext cx="309335" cy="182942"/>
                <a:chOff x="2028370" y="747993"/>
                <a:chExt cx="699562" cy="465177"/>
              </a:xfrm>
            </p:grpSpPr>
            <p:sp>
              <p:nvSpPr>
                <p:cNvPr id="55" name="Volný tvar 76">
                  <a:extLst>
                    <a:ext uri="{FF2B5EF4-FFF2-40B4-BE49-F238E27FC236}">
                      <a16:creationId xmlns:a16="http://schemas.microsoft.com/office/drawing/2014/main" id="{8837E9E1-3289-4926-BE1F-EC93C3D9D266}"/>
                    </a:ext>
                  </a:extLst>
                </p:cNvPr>
                <p:cNvSpPr/>
                <p:nvPr/>
              </p:nvSpPr>
              <p:spPr>
                <a:xfrm rot="1819801">
                  <a:off x="2428082" y="747993"/>
                  <a:ext cx="299850" cy="441859"/>
                </a:xfrm>
                <a:custGeom>
                  <a:avLst/>
                  <a:gdLst>
                    <a:gd name="connsiteX0" fmla="*/ 0 w 638979"/>
                    <a:gd name="connsiteY0" fmla="*/ 638979 h 638979"/>
                    <a:gd name="connsiteX1" fmla="*/ 132203 w 638979"/>
                    <a:gd name="connsiteY1" fmla="*/ 605928 h 638979"/>
                    <a:gd name="connsiteX2" fmla="*/ 77118 w 638979"/>
                    <a:gd name="connsiteY2" fmla="*/ 451692 h 638979"/>
                    <a:gd name="connsiteX3" fmla="*/ 330506 w 638979"/>
                    <a:gd name="connsiteY3" fmla="*/ 374574 h 638979"/>
                    <a:gd name="connsiteX4" fmla="*/ 462709 w 638979"/>
                    <a:gd name="connsiteY4" fmla="*/ 99152 h 638979"/>
                    <a:gd name="connsiteX5" fmla="*/ 638979 w 638979"/>
                    <a:gd name="connsiteY5" fmla="*/ 0 h 638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8979" h="638979">
                      <a:moveTo>
                        <a:pt x="0" y="638979"/>
                      </a:moveTo>
                      <a:cubicBezTo>
                        <a:pt x="59675" y="638060"/>
                        <a:pt x="119350" y="637142"/>
                        <a:pt x="132203" y="605928"/>
                      </a:cubicBezTo>
                      <a:cubicBezTo>
                        <a:pt x="145056" y="574714"/>
                        <a:pt x="44068" y="490251"/>
                        <a:pt x="77118" y="451692"/>
                      </a:cubicBezTo>
                      <a:cubicBezTo>
                        <a:pt x="110168" y="413133"/>
                        <a:pt x="266241" y="433331"/>
                        <a:pt x="330506" y="374574"/>
                      </a:cubicBezTo>
                      <a:cubicBezTo>
                        <a:pt x="394771" y="315817"/>
                        <a:pt x="411297" y="161581"/>
                        <a:pt x="462709" y="99152"/>
                      </a:cubicBezTo>
                      <a:cubicBezTo>
                        <a:pt x="514121" y="36723"/>
                        <a:pt x="576550" y="18361"/>
                        <a:pt x="638979" y="0"/>
                      </a:cubicBezTo>
                    </a:path>
                  </a:pathLst>
                </a:custGeom>
                <a:noFill/>
                <a:ln w="9525" cap="rnd">
                  <a:solidFill>
                    <a:schemeClr val="bg2">
                      <a:lumMod val="50000"/>
                    </a:schemeClr>
                  </a:solidFill>
                  <a:miter lim="800000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56" name="Ovál 55">
                  <a:extLst>
                    <a:ext uri="{FF2B5EF4-FFF2-40B4-BE49-F238E27FC236}">
                      <a16:creationId xmlns:a16="http://schemas.microsoft.com/office/drawing/2014/main" id="{63DAF8B7-EBA4-4D1F-96C5-554D63334241}"/>
                    </a:ext>
                  </a:extLst>
                </p:cNvPr>
                <p:cNvSpPr/>
                <p:nvPr/>
              </p:nvSpPr>
              <p:spPr>
                <a:xfrm rot="20890250">
                  <a:off x="2028370" y="1014349"/>
                  <a:ext cx="298372" cy="19882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sp>
            <p:nvSpPr>
              <p:cNvPr id="25" name="Ovál 24">
                <a:extLst>
                  <a:ext uri="{FF2B5EF4-FFF2-40B4-BE49-F238E27FC236}">
                    <a16:creationId xmlns:a16="http://schemas.microsoft.com/office/drawing/2014/main" id="{E0CBB1F3-31AD-4954-9A6B-E9CFD54D6AC7}"/>
                  </a:ext>
                </a:extLst>
              </p:cNvPr>
              <p:cNvSpPr/>
              <p:nvPr/>
            </p:nvSpPr>
            <p:spPr>
              <a:xfrm>
                <a:off x="3831175" y="2992235"/>
                <a:ext cx="1583224" cy="1584234"/>
              </a:xfrm>
              <a:prstGeom prst="ellipse">
                <a:avLst/>
              </a:prstGeom>
              <a:noFill/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26" name="Skupina 47">
                <a:extLst>
                  <a:ext uri="{FF2B5EF4-FFF2-40B4-BE49-F238E27FC236}">
                    <a16:creationId xmlns:a16="http://schemas.microsoft.com/office/drawing/2014/main" id="{374CDA55-8EA9-43FB-AD99-654C9A702E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4436" y="3198610"/>
                <a:ext cx="287574" cy="147630"/>
                <a:chOff x="3940159" y="3136202"/>
                <a:chExt cx="377042" cy="361271"/>
              </a:xfrm>
            </p:grpSpPr>
            <p:sp>
              <p:nvSpPr>
                <p:cNvPr id="51" name="Volný tvar 72">
                  <a:extLst>
                    <a:ext uri="{FF2B5EF4-FFF2-40B4-BE49-F238E27FC236}">
                      <a16:creationId xmlns:a16="http://schemas.microsoft.com/office/drawing/2014/main" id="{DE4A59BC-511C-4E38-8221-BFF098D366EB}"/>
                    </a:ext>
                  </a:extLst>
                </p:cNvPr>
                <p:cNvSpPr/>
                <p:nvPr/>
              </p:nvSpPr>
              <p:spPr>
                <a:xfrm rot="18800977">
                  <a:off x="3948044" y="3128317"/>
                  <a:ext cx="361271" cy="377042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25747 w 406785"/>
                    <a:gd name="connsiteY7" fmla="*/ 316437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816"/>
                    <a:gd name="connsiteX1" fmla="*/ 109667 w 406785"/>
                    <a:gd name="connsiteY1" fmla="*/ 133350 h 428816"/>
                    <a:gd name="connsiteX2" fmla="*/ 81092 w 406785"/>
                    <a:gd name="connsiteY2" fmla="*/ 180975 h 428816"/>
                    <a:gd name="connsiteX3" fmla="*/ 66804 w 406785"/>
                    <a:gd name="connsiteY3" fmla="*/ 261938 h 428816"/>
                    <a:gd name="connsiteX4" fmla="*/ 129 w 406785"/>
                    <a:gd name="connsiteY4" fmla="*/ 357188 h 428816"/>
                    <a:gd name="connsiteX5" fmla="*/ 85854 w 406785"/>
                    <a:gd name="connsiteY5" fmla="*/ 428625 h 428816"/>
                    <a:gd name="connsiteX6" fmla="*/ 174656 w 406785"/>
                    <a:gd name="connsiteY6" fmla="*/ 376206 h 428816"/>
                    <a:gd name="connsiteX7" fmla="*/ 225747 w 406785"/>
                    <a:gd name="connsiteY7" fmla="*/ 316437 h 428816"/>
                    <a:gd name="connsiteX8" fmla="*/ 319217 w 406785"/>
                    <a:gd name="connsiteY8" fmla="*/ 219075 h 428816"/>
                    <a:gd name="connsiteX9" fmla="*/ 390654 w 406785"/>
                    <a:gd name="connsiteY9" fmla="*/ 142875 h 428816"/>
                    <a:gd name="connsiteX10" fmla="*/ 404942 w 406785"/>
                    <a:gd name="connsiteY10" fmla="*/ 76200 h 428816"/>
                    <a:gd name="connsiteX11" fmla="*/ 395417 w 406785"/>
                    <a:gd name="connsiteY11" fmla="*/ 23813 h 428816"/>
                    <a:gd name="connsiteX12" fmla="*/ 304929 w 406785"/>
                    <a:gd name="connsiteY12" fmla="*/ 0 h 428816"/>
                    <a:gd name="connsiteX13" fmla="*/ 257304 w 406785"/>
                    <a:gd name="connsiteY13" fmla="*/ 23813 h 428816"/>
                    <a:gd name="connsiteX0" fmla="*/ 191346 w 407502"/>
                    <a:gd name="connsiteY0" fmla="*/ 80963 h 428816"/>
                    <a:gd name="connsiteX1" fmla="*/ 110384 w 407502"/>
                    <a:gd name="connsiteY1" fmla="*/ 133350 h 428816"/>
                    <a:gd name="connsiteX2" fmla="*/ 81809 w 407502"/>
                    <a:gd name="connsiteY2" fmla="*/ 180975 h 428816"/>
                    <a:gd name="connsiteX3" fmla="*/ 44957 w 407502"/>
                    <a:gd name="connsiteY3" fmla="*/ 253568 h 428816"/>
                    <a:gd name="connsiteX4" fmla="*/ 846 w 407502"/>
                    <a:gd name="connsiteY4" fmla="*/ 357188 h 428816"/>
                    <a:gd name="connsiteX5" fmla="*/ 86571 w 407502"/>
                    <a:gd name="connsiteY5" fmla="*/ 428625 h 428816"/>
                    <a:gd name="connsiteX6" fmla="*/ 175373 w 407502"/>
                    <a:gd name="connsiteY6" fmla="*/ 376206 h 428816"/>
                    <a:gd name="connsiteX7" fmla="*/ 226464 w 407502"/>
                    <a:gd name="connsiteY7" fmla="*/ 316437 h 428816"/>
                    <a:gd name="connsiteX8" fmla="*/ 319934 w 407502"/>
                    <a:gd name="connsiteY8" fmla="*/ 219075 h 428816"/>
                    <a:gd name="connsiteX9" fmla="*/ 391371 w 407502"/>
                    <a:gd name="connsiteY9" fmla="*/ 142875 h 428816"/>
                    <a:gd name="connsiteX10" fmla="*/ 405659 w 407502"/>
                    <a:gd name="connsiteY10" fmla="*/ 76200 h 428816"/>
                    <a:gd name="connsiteX11" fmla="*/ 396134 w 407502"/>
                    <a:gd name="connsiteY11" fmla="*/ 23813 h 428816"/>
                    <a:gd name="connsiteX12" fmla="*/ 305646 w 407502"/>
                    <a:gd name="connsiteY12" fmla="*/ 0 h 428816"/>
                    <a:gd name="connsiteX13" fmla="*/ 258021 w 407502"/>
                    <a:gd name="connsiteY13" fmla="*/ 23813 h 428816"/>
                    <a:gd name="connsiteX0" fmla="*/ 191346 w 407502"/>
                    <a:gd name="connsiteY0" fmla="*/ 84008 h 431861"/>
                    <a:gd name="connsiteX1" fmla="*/ 110384 w 407502"/>
                    <a:gd name="connsiteY1" fmla="*/ 136395 h 431861"/>
                    <a:gd name="connsiteX2" fmla="*/ 81809 w 407502"/>
                    <a:gd name="connsiteY2" fmla="*/ 184020 h 431861"/>
                    <a:gd name="connsiteX3" fmla="*/ 44957 w 407502"/>
                    <a:gd name="connsiteY3" fmla="*/ 256613 h 431861"/>
                    <a:gd name="connsiteX4" fmla="*/ 846 w 407502"/>
                    <a:gd name="connsiteY4" fmla="*/ 360233 h 431861"/>
                    <a:gd name="connsiteX5" fmla="*/ 86571 w 407502"/>
                    <a:gd name="connsiteY5" fmla="*/ 431670 h 431861"/>
                    <a:gd name="connsiteX6" fmla="*/ 175373 w 407502"/>
                    <a:gd name="connsiteY6" fmla="*/ 379251 h 431861"/>
                    <a:gd name="connsiteX7" fmla="*/ 226464 w 407502"/>
                    <a:gd name="connsiteY7" fmla="*/ 319482 h 431861"/>
                    <a:gd name="connsiteX8" fmla="*/ 319934 w 407502"/>
                    <a:gd name="connsiteY8" fmla="*/ 222120 h 431861"/>
                    <a:gd name="connsiteX9" fmla="*/ 391371 w 407502"/>
                    <a:gd name="connsiteY9" fmla="*/ 145920 h 431861"/>
                    <a:gd name="connsiteX10" fmla="*/ 405659 w 407502"/>
                    <a:gd name="connsiteY10" fmla="*/ 79245 h 431861"/>
                    <a:gd name="connsiteX11" fmla="*/ 396134 w 407502"/>
                    <a:gd name="connsiteY11" fmla="*/ 26858 h 431861"/>
                    <a:gd name="connsiteX12" fmla="*/ 305646 w 407502"/>
                    <a:gd name="connsiteY12" fmla="*/ 3045 h 431861"/>
                    <a:gd name="connsiteX13" fmla="*/ 180113 w 407502"/>
                    <a:gd name="connsiteY13" fmla="*/ 93983 h 431861"/>
                    <a:gd name="connsiteX0" fmla="*/ 191346 w 407502"/>
                    <a:gd name="connsiteY0" fmla="*/ 85671 h 433524"/>
                    <a:gd name="connsiteX1" fmla="*/ 110384 w 407502"/>
                    <a:gd name="connsiteY1" fmla="*/ 138058 h 433524"/>
                    <a:gd name="connsiteX2" fmla="*/ 81809 w 407502"/>
                    <a:gd name="connsiteY2" fmla="*/ 185683 h 433524"/>
                    <a:gd name="connsiteX3" fmla="*/ 44957 w 407502"/>
                    <a:gd name="connsiteY3" fmla="*/ 258276 h 433524"/>
                    <a:gd name="connsiteX4" fmla="*/ 846 w 407502"/>
                    <a:gd name="connsiteY4" fmla="*/ 361896 h 433524"/>
                    <a:gd name="connsiteX5" fmla="*/ 86571 w 407502"/>
                    <a:gd name="connsiteY5" fmla="*/ 433333 h 433524"/>
                    <a:gd name="connsiteX6" fmla="*/ 175373 w 407502"/>
                    <a:gd name="connsiteY6" fmla="*/ 380914 h 433524"/>
                    <a:gd name="connsiteX7" fmla="*/ 226464 w 407502"/>
                    <a:gd name="connsiteY7" fmla="*/ 321145 h 433524"/>
                    <a:gd name="connsiteX8" fmla="*/ 319934 w 407502"/>
                    <a:gd name="connsiteY8" fmla="*/ 223783 h 433524"/>
                    <a:gd name="connsiteX9" fmla="*/ 391371 w 407502"/>
                    <a:gd name="connsiteY9" fmla="*/ 147583 h 433524"/>
                    <a:gd name="connsiteX10" fmla="*/ 405659 w 407502"/>
                    <a:gd name="connsiteY10" fmla="*/ 80908 h 433524"/>
                    <a:gd name="connsiteX11" fmla="*/ 396134 w 407502"/>
                    <a:gd name="connsiteY11" fmla="*/ 28521 h 433524"/>
                    <a:gd name="connsiteX12" fmla="*/ 305646 w 407502"/>
                    <a:gd name="connsiteY12" fmla="*/ 4708 h 433524"/>
                    <a:gd name="connsiteX13" fmla="*/ 188466 w 407502"/>
                    <a:gd name="connsiteY13" fmla="*/ 7056 h 433524"/>
                    <a:gd name="connsiteX0" fmla="*/ 191346 w 407502"/>
                    <a:gd name="connsiteY0" fmla="*/ 83654 h 431507"/>
                    <a:gd name="connsiteX1" fmla="*/ 110384 w 407502"/>
                    <a:gd name="connsiteY1" fmla="*/ 136041 h 431507"/>
                    <a:gd name="connsiteX2" fmla="*/ 81809 w 407502"/>
                    <a:gd name="connsiteY2" fmla="*/ 183666 h 431507"/>
                    <a:gd name="connsiteX3" fmla="*/ 44957 w 407502"/>
                    <a:gd name="connsiteY3" fmla="*/ 256259 h 431507"/>
                    <a:gd name="connsiteX4" fmla="*/ 846 w 407502"/>
                    <a:gd name="connsiteY4" fmla="*/ 359879 h 431507"/>
                    <a:gd name="connsiteX5" fmla="*/ 86571 w 407502"/>
                    <a:gd name="connsiteY5" fmla="*/ 431316 h 431507"/>
                    <a:gd name="connsiteX6" fmla="*/ 175373 w 407502"/>
                    <a:gd name="connsiteY6" fmla="*/ 378897 h 431507"/>
                    <a:gd name="connsiteX7" fmla="*/ 226464 w 407502"/>
                    <a:gd name="connsiteY7" fmla="*/ 319128 h 431507"/>
                    <a:gd name="connsiteX8" fmla="*/ 319934 w 407502"/>
                    <a:gd name="connsiteY8" fmla="*/ 221766 h 431507"/>
                    <a:gd name="connsiteX9" fmla="*/ 391371 w 407502"/>
                    <a:gd name="connsiteY9" fmla="*/ 145566 h 431507"/>
                    <a:gd name="connsiteX10" fmla="*/ 405659 w 407502"/>
                    <a:gd name="connsiteY10" fmla="*/ 78891 h 431507"/>
                    <a:gd name="connsiteX11" fmla="*/ 396134 w 407502"/>
                    <a:gd name="connsiteY11" fmla="*/ 26504 h 431507"/>
                    <a:gd name="connsiteX12" fmla="*/ 305646 w 407502"/>
                    <a:gd name="connsiteY12" fmla="*/ 2691 h 431507"/>
                    <a:gd name="connsiteX13" fmla="*/ 186113 w 407502"/>
                    <a:gd name="connsiteY13" fmla="*/ 87882 h 431507"/>
                    <a:gd name="connsiteX0" fmla="*/ 191346 w 407502"/>
                    <a:gd name="connsiteY0" fmla="*/ 83654 h 431507"/>
                    <a:gd name="connsiteX1" fmla="*/ 110384 w 407502"/>
                    <a:gd name="connsiteY1" fmla="*/ 136041 h 431507"/>
                    <a:gd name="connsiteX2" fmla="*/ 81809 w 407502"/>
                    <a:gd name="connsiteY2" fmla="*/ 183666 h 431507"/>
                    <a:gd name="connsiteX3" fmla="*/ 44957 w 407502"/>
                    <a:gd name="connsiteY3" fmla="*/ 256259 h 431507"/>
                    <a:gd name="connsiteX4" fmla="*/ 846 w 407502"/>
                    <a:gd name="connsiteY4" fmla="*/ 359879 h 431507"/>
                    <a:gd name="connsiteX5" fmla="*/ 86571 w 407502"/>
                    <a:gd name="connsiteY5" fmla="*/ 431316 h 431507"/>
                    <a:gd name="connsiteX6" fmla="*/ 175373 w 407502"/>
                    <a:gd name="connsiteY6" fmla="*/ 378897 h 431507"/>
                    <a:gd name="connsiteX7" fmla="*/ 226464 w 407502"/>
                    <a:gd name="connsiteY7" fmla="*/ 319128 h 431507"/>
                    <a:gd name="connsiteX8" fmla="*/ 319934 w 407502"/>
                    <a:gd name="connsiteY8" fmla="*/ 221766 h 431507"/>
                    <a:gd name="connsiteX9" fmla="*/ 391371 w 407502"/>
                    <a:gd name="connsiteY9" fmla="*/ 145566 h 431507"/>
                    <a:gd name="connsiteX10" fmla="*/ 405659 w 407502"/>
                    <a:gd name="connsiteY10" fmla="*/ 78891 h 431507"/>
                    <a:gd name="connsiteX11" fmla="*/ 396134 w 407502"/>
                    <a:gd name="connsiteY11" fmla="*/ 26504 h 431507"/>
                    <a:gd name="connsiteX12" fmla="*/ 305646 w 407502"/>
                    <a:gd name="connsiteY12" fmla="*/ 2691 h 431507"/>
                    <a:gd name="connsiteX13" fmla="*/ 186113 w 407502"/>
                    <a:gd name="connsiteY13" fmla="*/ 87882 h 431507"/>
                    <a:gd name="connsiteX14" fmla="*/ 191346 w 407502"/>
                    <a:gd name="connsiteY14" fmla="*/ 83654 h 43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7502" h="431507">
                      <a:moveTo>
                        <a:pt x="191346" y="83654"/>
                      </a:moveTo>
                      <a:cubicBezTo>
                        <a:pt x="159993" y="101513"/>
                        <a:pt x="128640" y="119372"/>
                        <a:pt x="110384" y="136041"/>
                      </a:cubicBezTo>
                      <a:cubicBezTo>
                        <a:pt x="92128" y="152710"/>
                        <a:pt x="92714" y="163630"/>
                        <a:pt x="81809" y="183666"/>
                      </a:cubicBezTo>
                      <a:cubicBezTo>
                        <a:pt x="70905" y="203702"/>
                        <a:pt x="58451" y="226890"/>
                        <a:pt x="44957" y="256259"/>
                      </a:cubicBezTo>
                      <a:cubicBezTo>
                        <a:pt x="31463" y="285628"/>
                        <a:pt x="-6090" y="330703"/>
                        <a:pt x="846" y="359879"/>
                      </a:cubicBezTo>
                      <a:cubicBezTo>
                        <a:pt x="7782" y="389055"/>
                        <a:pt x="57483" y="428146"/>
                        <a:pt x="86571" y="431316"/>
                      </a:cubicBezTo>
                      <a:cubicBezTo>
                        <a:pt x="115659" y="434486"/>
                        <a:pt x="152058" y="397595"/>
                        <a:pt x="175373" y="378897"/>
                      </a:cubicBezTo>
                      <a:cubicBezTo>
                        <a:pt x="198688" y="360199"/>
                        <a:pt x="202371" y="345316"/>
                        <a:pt x="226464" y="319128"/>
                      </a:cubicBezTo>
                      <a:cubicBezTo>
                        <a:pt x="250557" y="292940"/>
                        <a:pt x="292450" y="250693"/>
                        <a:pt x="319934" y="221766"/>
                      </a:cubicBezTo>
                      <a:cubicBezTo>
                        <a:pt x="347419" y="192839"/>
                        <a:pt x="377084" y="169378"/>
                        <a:pt x="391371" y="145566"/>
                      </a:cubicBezTo>
                      <a:cubicBezTo>
                        <a:pt x="405658" y="121754"/>
                        <a:pt x="404865" y="98735"/>
                        <a:pt x="405659" y="78891"/>
                      </a:cubicBezTo>
                      <a:cubicBezTo>
                        <a:pt x="406453" y="59047"/>
                        <a:pt x="412803" y="39204"/>
                        <a:pt x="396134" y="26504"/>
                      </a:cubicBezTo>
                      <a:cubicBezTo>
                        <a:pt x="379465" y="13804"/>
                        <a:pt x="340649" y="-7539"/>
                        <a:pt x="305646" y="2691"/>
                      </a:cubicBezTo>
                      <a:cubicBezTo>
                        <a:pt x="270643" y="12921"/>
                        <a:pt x="198416" y="75975"/>
                        <a:pt x="186113" y="87882"/>
                      </a:cubicBezTo>
                      <a:lnTo>
                        <a:pt x="191346" y="8365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52" name="Skupina 73">
                  <a:extLst>
                    <a:ext uri="{FF2B5EF4-FFF2-40B4-BE49-F238E27FC236}">
                      <a16:creationId xmlns:a16="http://schemas.microsoft.com/office/drawing/2014/main" id="{3E8B8DF1-1AF9-4230-A9EE-5C487ED58F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565417">
                  <a:off x="3955429" y="3243635"/>
                  <a:ext cx="309335" cy="182942"/>
                  <a:chOff x="2028370" y="747993"/>
                  <a:chExt cx="699562" cy="465177"/>
                </a:xfrm>
              </p:grpSpPr>
              <p:sp>
                <p:nvSpPr>
                  <p:cNvPr id="53" name="Volný tvar 74">
                    <a:extLst>
                      <a:ext uri="{FF2B5EF4-FFF2-40B4-BE49-F238E27FC236}">
                        <a16:creationId xmlns:a16="http://schemas.microsoft.com/office/drawing/2014/main" id="{14394A57-35F2-428D-B8C1-890AF6BB2B15}"/>
                      </a:ext>
                    </a:extLst>
                  </p:cNvPr>
                  <p:cNvSpPr/>
                  <p:nvPr/>
                </p:nvSpPr>
                <p:spPr>
                  <a:xfrm rot="1819801">
                    <a:off x="2428082" y="747993"/>
                    <a:ext cx="299850" cy="441859"/>
                  </a:xfrm>
                  <a:custGeom>
                    <a:avLst/>
                    <a:gdLst>
                      <a:gd name="connsiteX0" fmla="*/ 0 w 638979"/>
                      <a:gd name="connsiteY0" fmla="*/ 638979 h 638979"/>
                      <a:gd name="connsiteX1" fmla="*/ 132203 w 638979"/>
                      <a:gd name="connsiteY1" fmla="*/ 605928 h 638979"/>
                      <a:gd name="connsiteX2" fmla="*/ 77118 w 638979"/>
                      <a:gd name="connsiteY2" fmla="*/ 451692 h 638979"/>
                      <a:gd name="connsiteX3" fmla="*/ 330506 w 638979"/>
                      <a:gd name="connsiteY3" fmla="*/ 374574 h 638979"/>
                      <a:gd name="connsiteX4" fmla="*/ 462709 w 638979"/>
                      <a:gd name="connsiteY4" fmla="*/ 99152 h 638979"/>
                      <a:gd name="connsiteX5" fmla="*/ 638979 w 638979"/>
                      <a:gd name="connsiteY5" fmla="*/ 0 h 638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8979" h="638979">
                        <a:moveTo>
                          <a:pt x="0" y="638979"/>
                        </a:moveTo>
                        <a:cubicBezTo>
                          <a:pt x="59675" y="638060"/>
                          <a:pt x="119350" y="637142"/>
                          <a:pt x="132203" y="605928"/>
                        </a:cubicBezTo>
                        <a:cubicBezTo>
                          <a:pt x="145056" y="574714"/>
                          <a:pt x="44068" y="490251"/>
                          <a:pt x="77118" y="451692"/>
                        </a:cubicBezTo>
                        <a:cubicBezTo>
                          <a:pt x="110168" y="413133"/>
                          <a:pt x="266241" y="433331"/>
                          <a:pt x="330506" y="374574"/>
                        </a:cubicBezTo>
                        <a:cubicBezTo>
                          <a:pt x="394771" y="315817"/>
                          <a:pt x="411297" y="161581"/>
                          <a:pt x="462709" y="99152"/>
                        </a:cubicBezTo>
                        <a:cubicBezTo>
                          <a:pt x="514121" y="36723"/>
                          <a:pt x="576550" y="18361"/>
                          <a:pt x="638979" y="0"/>
                        </a:cubicBezTo>
                      </a:path>
                    </a:pathLst>
                  </a:custGeom>
                  <a:noFill/>
                  <a:ln w="9525" cap="rnd">
                    <a:solidFill>
                      <a:schemeClr val="bg2">
                        <a:lumMod val="50000"/>
                      </a:schemeClr>
                    </a:solidFill>
                    <a:miter lim="800000"/>
                  </a:ln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54" name="Ovál 53">
                    <a:extLst>
                      <a:ext uri="{FF2B5EF4-FFF2-40B4-BE49-F238E27FC236}">
                        <a16:creationId xmlns:a16="http://schemas.microsoft.com/office/drawing/2014/main" id="{09E0D186-7328-4E4F-B375-B9D2EBFFAE9A}"/>
                      </a:ext>
                    </a:extLst>
                  </p:cNvPr>
                  <p:cNvSpPr/>
                  <p:nvPr/>
                </p:nvSpPr>
                <p:spPr>
                  <a:xfrm rot="20890250">
                    <a:off x="2028370" y="1014349"/>
                    <a:ext cx="298372" cy="198821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B140C206-2C02-4A04-9083-2666BD099544}"/>
                  </a:ext>
                </a:extLst>
              </p:cNvPr>
              <p:cNvCxnSpPr/>
              <p:nvPr/>
            </p:nvCxnSpPr>
            <p:spPr>
              <a:xfrm flipH="1">
                <a:off x="4926385" y="2780921"/>
                <a:ext cx="263453" cy="1059040"/>
              </a:xfrm>
              <a:prstGeom prst="line">
                <a:avLst/>
              </a:prstGeom>
              <a:ln w="190500" cap="flat">
                <a:solidFill>
                  <a:srgbClr val="FF0000"/>
                </a:solidFill>
              </a:ln>
              <a:effectLst>
                <a:outerShdw blurRad="76200" dir="2700000" sx="104000" sy="104000" algn="tl" rotWithShape="0">
                  <a:srgbClr val="FF00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Skupina 49">
                <a:extLst>
                  <a:ext uri="{FF2B5EF4-FFF2-40B4-BE49-F238E27FC236}">
                    <a16:creationId xmlns:a16="http://schemas.microsoft.com/office/drawing/2014/main" id="{D1ED5F4A-60E7-47D7-834B-121CC337DF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9957" y="2615272"/>
                <a:ext cx="406785" cy="430298"/>
                <a:chOff x="4799279" y="3695336"/>
                <a:chExt cx="406785" cy="430298"/>
              </a:xfrm>
            </p:grpSpPr>
            <p:sp>
              <p:nvSpPr>
                <p:cNvPr id="47" name="Volný tvar 68">
                  <a:extLst>
                    <a:ext uri="{FF2B5EF4-FFF2-40B4-BE49-F238E27FC236}">
                      <a16:creationId xmlns:a16="http://schemas.microsoft.com/office/drawing/2014/main" id="{C52480E9-5074-411F-8B70-9D61159A8FDD}"/>
                    </a:ext>
                  </a:extLst>
                </p:cNvPr>
                <p:cNvSpPr/>
                <p:nvPr/>
              </p:nvSpPr>
              <p:spPr>
                <a:xfrm>
                  <a:off x="4799279" y="3695336"/>
                  <a:ext cx="406785" cy="430298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190629 w 406785"/>
                    <a:gd name="connsiteY14" fmla="*/ 82626 h 43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85" h="430298">
                      <a:moveTo>
                        <a:pt x="190629" y="82626"/>
                      </a:moveTo>
                      <a:cubicBezTo>
                        <a:pt x="159276" y="100485"/>
                        <a:pt x="127923" y="118344"/>
                        <a:pt x="109667" y="135013"/>
                      </a:cubicBezTo>
                      <a:cubicBezTo>
                        <a:pt x="91411" y="151682"/>
                        <a:pt x="88236" y="161207"/>
                        <a:pt x="81092" y="182638"/>
                      </a:cubicBezTo>
                      <a:cubicBezTo>
                        <a:pt x="73948" y="204069"/>
                        <a:pt x="80298" y="234232"/>
                        <a:pt x="66804" y="263601"/>
                      </a:cubicBezTo>
                      <a:cubicBezTo>
                        <a:pt x="53310" y="292970"/>
                        <a:pt x="-3046" y="331070"/>
                        <a:pt x="129" y="358851"/>
                      </a:cubicBezTo>
                      <a:cubicBezTo>
                        <a:pt x="3304" y="386632"/>
                        <a:pt x="60454" y="431082"/>
                        <a:pt x="85854" y="430288"/>
                      </a:cubicBezTo>
                      <a:cubicBezTo>
                        <a:pt x="111254" y="429494"/>
                        <a:pt x="133479" y="378694"/>
                        <a:pt x="152529" y="354088"/>
                      </a:cubicBezTo>
                      <a:cubicBezTo>
                        <a:pt x="171579" y="329482"/>
                        <a:pt x="172373" y="304876"/>
                        <a:pt x="200154" y="282651"/>
                      </a:cubicBezTo>
                      <a:cubicBezTo>
                        <a:pt x="227935" y="260426"/>
                        <a:pt x="287467" y="243757"/>
                        <a:pt x="319217" y="220738"/>
                      </a:cubicBezTo>
                      <a:cubicBezTo>
                        <a:pt x="350967" y="197719"/>
                        <a:pt x="376367" y="168350"/>
                        <a:pt x="390654" y="144538"/>
                      </a:cubicBezTo>
                      <a:cubicBezTo>
                        <a:pt x="404941" y="120726"/>
                        <a:pt x="404148" y="97707"/>
                        <a:pt x="404942" y="77863"/>
                      </a:cubicBezTo>
                      <a:cubicBezTo>
                        <a:pt x="405736" y="58019"/>
                        <a:pt x="412086" y="38176"/>
                        <a:pt x="395417" y="25476"/>
                      </a:cubicBezTo>
                      <a:cubicBezTo>
                        <a:pt x="378748" y="12776"/>
                        <a:pt x="338921" y="-5652"/>
                        <a:pt x="304929" y="1663"/>
                      </a:cubicBezTo>
                      <a:cubicBezTo>
                        <a:pt x="270937" y="8978"/>
                        <a:pt x="203770" y="57460"/>
                        <a:pt x="191467" y="69367"/>
                      </a:cubicBezTo>
                      <a:lnTo>
                        <a:pt x="190629" y="826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48" name="Skupina 69">
                  <a:extLst>
                    <a:ext uri="{FF2B5EF4-FFF2-40B4-BE49-F238E27FC236}">
                      <a16:creationId xmlns:a16="http://schemas.microsoft.com/office/drawing/2014/main" id="{6B801D0D-EC9E-4A41-B8F7-387C2D1482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170709">
                  <a:off x="4842503" y="3766285"/>
                  <a:ext cx="289114" cy="195737"/>
                  <a:chOff x="2251405" y="790073"/>
                  <a:chExt cx="699562" cy="465176"/>
                </a:xfrm>
              </p:grpSpPr>
              <p:sp>
                <p:nvSpPr>
                  <p:cNvPr id="49" name="Volný tvar 70">
                    <a:extLst>
                      <a:ext uri="{FF2B5EF4-FFF2-40B4-BE49-F238E27FC236}">
                        <a16:creationId xmlns:a16="http://schemas.microsoft.com/office/drawing/2014/main" id="{E74AF96A-D01B-464E-8000-5EBFA06D6F55}"/>
                      </a:ext>
                    </a:extLst>
                  </p:cNvPr>
                  <p:cNvSpPr/>
                  <p:nvPr/>
                </p:nvSpPr>
                <p:spPr>
                  <a:xfrm rot="1819801">
                    <a:off x="2651118" y="790073"/>
                    <a:ext cx="299849" cy="441859"/>
                  </a:xfrm>
                  <a:custGeom>
                    <a:avLst/>
                    <a:gdLst>
                      <a:gd name="connsiteX0" fmla="*/ 0 w 638979"/>
                      <a:gd name="connsiteY0" fmla="*/ 638979 h 638979"/>
                      <a:gd name="connsiteX1" fmla="*/ 132203 w 638979"/>
                      <a:gd name="connsiteY1" fmla="*/ 605928 h 638979"/>
                      <a:gd name="connsiteX2" fmla="*/ 77118 w 638979"/>
                      <a:gd name="connsiteY2" fmla="*/ 451692 h 638979"/>
                      <a:gd name="connsiteX3" fmla="*/ 330506 w 638979"/>
                      <a:gd name="connsiteY3" fmla="*/ 374574 h 638979"/>
                      <a:gd name="connsiteX4" fmla="*/ 462709 w 638979"/>
                      <a:gd name="connsiteY4" fmla="*/ 99152 h 638979"/>
                      <a:gd name="connsiteX5" fmla="*/ 638979 w 638979"/>
                      <a:gd name="connsiteY5" fmla="*/ 0 h 638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8979" h="638979">
                        <a:moveTo>
                          <a:pt x="0" y="638979"/>
                        </a:moveTo>
                        <a:cubicBezTo>
                          <a:pt x="59675" y="638060"/>
                          <a:pt x="119350" y="637142"/>
                          <a:pt x="132203" y="605928"/>
                        </a:cubicBezTo>
                        <a:cubicBezTo>
                          <a:pt x="145056" y="574714"/>
                          <a:pt x="44068" y="490251"/>
                          <a:pt x="77118" y="451692"/>
                        </a:cubicBezTo>
                        <a:cubicBezTo>
                          <a:pt x="110168" y="413133"/>
                          <a:pt x="266241" y="433331"/>
                          <a:pt x="330506" y="374574"/>
                        </a:cubicBezTo>
                        <a:cubicBezTo>
                          <a:pt x="394771" y="315817"/>
                          <a:pt x="411297" y="161581"/>
                          <a:pt x="462709" y="99152"/>
                        </a:cubicBezTo>
                        <a:cubicBezTo>
                          <a:pt x="514121" y="36723"/>
                          <a:pt x="576550" y="18361"/>
                          <a:pt x="638979" y="0"/>
                        </a:cubicBezTo>
                      </a:path>
                    </a:pathLst>
                  </a:custGeom>
                  <a:noFill/>
                  <a:ln w="9525" cap="rnd">
                    <a:solidFill>
                      <a:schemeClr val="bg2">
                        <a:lumMod val="50000"/>
                      </a:schemeClr>
                    </a:solidFill>
                    <a:miter lim="800000"/>
                  </a:ln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50" name="Ovál 49">
                    <a:extLst>
                      <a:ext uri="{FF2B5EF4-FFF2-40B4-BE49-F238E27FC236}">
                        <a16:creationId xmlns:a16="http://schemas.microsoft.com/office/drawing/2014/main" id="{F71ACD13-9CDE-416E-B3CF-CF454E02A010}"/>
                      </a:ext>
                    </a:extLst>
                  </p:cNvPr>
                  <p:cNvSpPr/>
                  <p:nvPr/>
                </p:nvSpPr>
                <p:spPr>
                  <a:xfrm rot="20890250">
                    <a:off x="2251405" y="1056428"/>
                    <a:ext cx="298371" cy="198821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grpSp>
            <p:nvGrpSpPr>
              <p:cNvPr id="29" name="Skupina 50">
                <a:extLst>
                  <a:ext uri="{FF2B5EF4-FFF2-40B4-BE49-F238E27FC236}">
                    <a16:creationId xmlns:a16="http://schemas.microsoft.com/office/drawing/2014/main" id="{BAFFC3F6-C442-41D2-AE3A-99B88AB14C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83118">
                <a:off x="5669171" y="3056307"/>
                <a:ext cx="287574" cy="147630"/>
                <a:chOff x="3940159" y="3136202"/>
                <a:chExt cx="377042" cy="361271"/>
              </a:xfrm>
            </p:grpSpPr>
            <p:sp>
              <p:nvSpPr>
                <p:cNvPr id="43" name="Volný tvar 64">
                  <a:extLst>
                    <a:ext uri="{FF2B5EF4-FFF2-40B4-BE49-F238E27FC236}">
                      <a16:creationId xmlns:a16="http://schemas.microsoft.com/office/drawing/2014/main" id="{92918F21-3B33-4210-B8CF-966B217F0D99}"/>
                    </a:ext>
                  </a:extLst>
                </p:cNvPr>
                <p:cNvSpPr/>
                <p:nvPr/>
              </p:nvSpPr>
              <p:spPr>
                <a:xfrm rot="18800977">
                  <a:off x="3948044" y="3128317"/>
                  <a:ext cx="361271" cy="377042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25747 w 406785"/>
                    <a:gd name="connsiteY7" fmla="*/ 316437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816"/>
                    <a:gd name="connsiteX1" fmla="*/ 109667 w 406785"/>
                    <a:gd name="connsiteY1" fmla="*/ 133350 h 428816"/>
                    <a:gd name="connsiteX2" fmla="*/ 81092 w 406785"/>
                    <a:gd name="connsiteY2" fmla="*/ 180975 h 428816"/>
                    <a:gd name="connsiteX3" fmla="*/ 66804 w 406785"/>
                    <a:gd name="connsiteY3" fmla="*/ 261938 h 428816"/>
                    <a:gd name="connsiteX4" fmla="*/ 129 w 406785"/>
                    <a:gd name="connsiteY4" fmla="*/ 357188 h 428816"/>
                    <a:gd name="connsiteX5" fmla="*/ 85854 w 406785"/>
                    <a:gd name="connsiteY5" fmla="*/ 428625 h 428816"/>
                    <a:gd name="connsiteX6" fmla="*/ 174656 w 406785"/>
                    <a:gd name="connsiteY6" fmla="*/ 376206 h 428816"/>
                    <a:gd name="connsiteX7" fmla="*/ 225747 w 406785"/>
                    <a:gd name="connsiteY7" fmla="*/ 316437 h 428816"/>
                    <a:gd name="connsiteX8" fmla="*/ 319217 w 406785"/>
                    <a:gd name="connsiteY8" fmla="*/ 219075 h 428816"/>
                    <a:gd name="connsiteX9" fmla="*/ 390654 w 406785"/>
                    <a:gd name="connsiteY9" fmla="*/ 142875 h 428816"/>
                    <a:gd name="connsiteX10" fmla="*/ 404942 w 406785"/>
                    <a:gd name="connsiteY10" fmla="*/ 76200 h 428816"/>
                    <a:gd name="connsiteX11" fmla="*/ 395417 w 406785"/>
                    <a:gd name="connsiteY11" fmla="*/ 23813 h 428816"/>
                    <a:gd name="connsiteX12" fmla="*/ 304929 w 406785"/>
                    <a:gd name="connsiteY12" fmla="*/ 0 h 428816"/>
                    <a:gd name="connsiteX13" fmla="*/ 257304 w 406785"/>
                    <a:gd name="connsiteY13" fmla="*/ 23813 h 428816"/>
                    <a:gd name="connsiteX0" fmla="*/ 191346 w 407502"/>
                    <a:gd name="connsiteY0" fmla="*/ 80963 h 428816"/>
                    <a:gd name="connsiteX1" fmla="*/ 110384 w 407502"/>
                    <a:gd name="connsiteY1" fmla="*/ 133350 h 428816"/>
                    <a:gd name="connsiteX2" fmla="*/ 81809 w 407502"/>
                    <a:gd name="connsiteY2" fmla="*/ 180975 h 428816"/>
                    <a:gd name="connsiteX3" fmla="*/ 44957 w 407502"/>
                    <a:gd name="connsiteY3" fmla="*/ 253568 h 428816"/>
                    <a:gd name="connsiteX4" fmla="*/ 846 w 407502"/>
                    <a:gd name="connsiteY4" fmla="*/ 357188 h 428816"/>
                    <a:gd name="connsiteX5" fmla="*/ 86571 w 407502"/>
                    <a:gd name="connsiteY5" fmla="*/ 428625 h 428816"/>
                    <a:gd name="connsiteX6" fmla="*/ 175373 w 407502"/>
                    <a:gd name="connsiteY6" fmla="*/ 376206 h 428816"/>
                    <a:gd name="connsiteX7" fmla="*/ 226464 w 407502"/>
                    <a:gd name="connsiteY7" fmla="*/ 316437 h 428816"/>
                    <a:gd name="connsiteX8" fmla="*/ 319934 w 407502"/>
                    <a:gd name="connsiteY8" fmla="*/ 219075 h 428816"/>
                    <a:gd name="connsiteX9" fmla="*/ 391371 w 407502"/>
                    <a:gd name="connsiteY9" fmla="*/ 142875 h 428816"/>
                    <a:gd name="connsiteX10" fmla="*/ 405659 w 407502"/>
                    <a:gd name="connsiteY10" fmla="*/ 76200 h 428816"/>
                    <a:gd name="connsiteX11" fmla="*/ 396134 w 407502"/>
                    <a:gd name="connsiteY11" fmla="*/ 23813 h 428816"/>
                    <a:gd name="connsiteX12" fmla="*/ 305646 w 407502"/>
                    <a:gd name="connsiteY12" fmla="*/ 0 h 428816"/>
                    <a:gd name="connsiteX13" fmla="*/ 258021 w 407502"/>
                    <a:gd name="connsiteY13" fmla="*/ 23813 h 428816"/>
                    <a:gd name="connsiteX0" fmla="*/ 191346 w 407502"/>
                    <a:gd name="connsiteY0" fmla="*/ 84008 h 431861"/>
                    <a:gd name="connsiteX1" fmla="*/ 110384 w 407502"/>
                    <a:gd name="connsiteY1" fmla="*/ 136395 h 431861"/>
                    <a:gd name="connsiteX2" fmla="*/ 81809 w 407502"/>
                    <a:gd name="connsiteY2" fmla="*/ 184020 h 431861"/>
                    <a:gd name="connsiteX3" fmla="*/ 44957 w 407502"/>
                    <a:gd name="connsiteY3" fmla="*/ 256613 h 431861"/>
                    <a:gd name="connsiteX4" fmla="*/ 846 w 407502"/>
                    <a:gd name="connsiteY4" fmla="*/ 360233 h 431861"/>
                    <a:gd name="connsiteX5" fmla="*/ 86571 w 407502"/>
                    <a:gd name="connsiteY5" fmla="*/ 431670 h 431861"/>
                    <a:gd name="connsiteX6" fmla="*/ 175373 w 407502"/>
                    <a:gd name="connsiteY6" fmla="*/ 379251 h 431861"/>
                    <a:gd name="connsiteX7" fmla="*/ 226464 w 407502"/>
                    <a:gd name="connsiteY7" fmla="*/ 319482 h 431861"/>
                    <a:gd name="connsiteX8" fmla="*/ 319934 w 407502"/>
                    <a:gd name="connsiteY8" fmla="*/ 222120 h 431861"/>
                    <a:gd name="connsiteX9" fmla="*/ 391371 w 407502"/>
                    <a:gd name="connsiteY9" fmla="*/ 145920 h 431861"/>
                    <a:gd name="connsiteX10" fmla="*/ 405659 w 407502"/>
                    <a:gd name="connsiteY10" fmla="*/ 79245 h 431861"/>
                    <a:gd name="connsiteX11" fmla="*/ 396134 w 407502"/>
                    <a:gd name="connsiteY11" fmla="*/ 26858 h 431861"/>
                    <a:gd name="connsiteX12" fmla="*/ 305646 w 407502"/>
                    <a:gd name="connsiteY12" fmla="*/ 3045 h 431861"/>
                    <a:gd name="connsiteX13" fmla="*/ 180113 w 407502"/>
                    <a:gd name="connsiteY13" fmla="*/ 93983 h 431861"/>
                    <a:gd name="connsiteX0" fmla="*/ 191346 w 407502"/>
                    <a:gd name="connsiteY0" fmla="*/ 85671 h 433524"/>
                    <a:gd name="connsiteX1" fmla="*/ 110384 w 407502"/>
                    <a:gd name="connsiteY1" fmla="*/ 138058 h 433524"/>
                    <a:gd name="connsiteX2" fmla="*/ 81809 w 407502"/>
                    <a:gd name="connsiteY2" fmla="*/ 185683 h 433524"/>
                    <a:gd name="connsiteX3" fmla="*/ 44957 w 407502"/>
                    <a:gd name="connsiteY3" fmla="*/ 258276 h 433524"/>
                    <a:gd name="connsiteX4" fmla="*/ 846 w 407502"/>
                    <a:gd name="connsiteY4" fmla="*/ 361896 h 433524"/>
                    <a:gd name="connsiteX5" fmla="*/ 86571 w 407502"/>
                    <a:gd name="connsiteY5" fmla="*/ 433333 h 433524"/>
                    <a:gd name="connsiteX6" fmla="*/ 175373 w 407502"/>
                    <a:gd name="connsiteY6" fmla="*/ 380914 h 433524"/>
                    <a:gd name="connsiteX7" fmla="*/ 226464 w 407502"/>
                    <a:gd name="connsiteY7" fmla="*/ 321145 h 433524"/>
                    <a:gd name="connsiteX8" fmla="*/ 319934 w 407502"/>
                    <a:gd name="connsiteY8" fmla="*/ 223783 h 433524"/>
                    <a:gd name="connsiteX9" fmla="*/ 391371 w 407502"/>
                    <a:gd name="connsiteY9" fmla="*/ 147583 h 433524"/>
                    <a:gd name="connsiteX10" fmla="*/ 405659 w 407502"/>
                    <a:gd name="connsiteY10" fmla="*/ 80908 h 433524"/>
                    <a:gd name="connsiteX11" fmla="*/ 396134 w 407502"/>
                    <a:gd name="connsiteY11" fmla="*/ 28521 h 433524"/>
                    <a:gd name="connsiteX12" fmla="*/ 305646 w 407502"/>
                    <a:gd name="connsiteY12" fmla="*/ 4708 h 433524"/>
                    <a:gd name="connsiteX13" fmla="*/ 188466 w 407502"/>
                    <a:gd name="connsiteY13" fmla="*/ 7056 h 433524"/>
                    <a:gd name="connsiteX0" fmla="*/ 191346 w 407502"/>
                    <a:gd name="connsiteY0" fmla="*/ 83654 h 431507"/>
                    <a:gd name="connsiteX1" fmla="*/ 110384 w 407502"/>
                    <a:gd name="connsiteY1" fmla="*/ 136041 h 431507"/>
                    <a:gd name="connsiteX2" fmla="*/ 81809 w 407502"/>
                    <a:gd name="connsiteY2" fmla="*/ 183666 h 431507"/>
                    <a:gd name="connsiteX3" fmla="*/ 44957 w 407502"/>
                    <a:gd name="connsiteY3" fmla="*/ 256259 h 431507"/>
                    <a:gd name="connsiteX4" fmla="*/ 846 w 407502"/>
                    <a:gd name="connsiteY4" fmla="*/ 359879 h 431507"/>
                    <a:gd name="connsiteX5" fmla="*/ 86571 w 407502"/>
                    <a:gd name="connsiteY5" fmla="*/ 431316 h 431507"/>
                    <a:gd name="connsiteX6" fmla="*/ 175373 w 407502"/>
                    <a:gd name="connsiteY6" fmla="*/ 378897 h 431507"/>
                    <a:gd name="connsiteX7" fmla="*/ 226464 w 407502"/>
                    <a:gd name="connsiteY7" fmla="*/ 319128 h 431507"/>
                    <a:gd name="connsiteX8" fmla="*/ 319934 w 407502"/>
                    <a:gd name="connsiteY8" fmla="*/ 221766 h 431507"/>
                    <a:gd name="connsiteX9" fmla="*/ 391371 w 407502"/>
                    <a:gd name="connsiteY9" fmla="*/ 145566 h 431507"/>
                    <a:gd name="connsiteX10" fmla="*/ 405659 w 407502"/>
                    <a:gd name="connsiteY10" fmla="*/ 78891 h 431507"/>
                    <a:gd name="connsiteX11" fmla="*/ 396134 w 407502"/>
                    <a:gd name="connsiteY11" fmla="*/ 26504 h 431507"/>
                    <a:gd name="connsiteX12" fmla="*/ 305646 w 407502"/>
                    <a:gd name="connsiteY12" fmla="*/ 2691 h 431507"/>
                    <a:gd name="connsiteX13" fmla="*/ 186113 w 407502"/>
                    <a:gd name="connsiteY13" fmla="*/ 87882 h 431507"/>
                    <a:gd name="connsiteX0" fmla="*/ 191346 w 407502"/>
                    <a:gd name="connsiteY0" fmla="*/ 83654 h 431507"/>
                    <a:gd name="connsiteX1" fmla="*/ 110384 w 407502"/>
                    <a:gd name="connsiteY1" fmla="*/ 136041 h 431507"/>
                    <a:gd name="connsiteX2" fmla="*/ 81809 w 407502"/>
                    <a:gd name="connsiteY2" fmla="*/ 183666 h 431507"/>
                    <a:gd name="connsiteX3" fmla="*/ 44957 w 407502"/>
                    <a:gd name="connsiteY3" fmla="*/ 256259 h 431507"/>
                    <a:gd name="connsiteX4" fmla="*/ 846 w 407502"/>
                    <a:gd name="connsiteY4" fmla="*/ 359879 h 431507"/>
                    <a:gd name="connsiteX5" fmla="*/ 86571 w 407502"/>
                    <a:gd name="connsiteY5" fmla="*/ 431316 h 431507"/>
                    <a:gd name="connsiteX6" fmla="*/ 175373 w 407502"/>
                    <a:gd name="connsiteY6" fmla="*/ 378897 h 431507"/>
                    <a:gd name="connsiteX7" fmla="*/ 226464 w 407502"/>
                    <a:gd name="connsiteY7" fmla="*/ 319128 h 431507"/>
                    <a:gd name="connsiteX8" fmla="*/ 319934 w 407502"/>
                    <a:gd name="connsiteY8" fmla="*/ 221766 h 431507"/>
                    <a:gd name="connsiteX9" fmla="*/ 391371 w 407502"/>
                    <a:gd name="connsiteY9" fmla="*/ 145566 h 431507"/>
                    <a:gd name="connsiteX10" fmla="*/ 405659 w 407502"/>
                    <a:gd name="connsiteY10" fmla="*/ 78891 h 431507"/>
                    <a:gd name="connsiteX11" fmla="*/ 396134 w 407502"/>
                    <a:gd name="connsiteY11" fmla="*/ 26504 h 431507"/>
                    <a:gd name="connsiteX12" fmla="*/ 305646 w 407502"/>
                    <a:gd name="connsiteY12" fmla="*/ 2691 h 431507"/>
                    <a:gd name="connsiteX13" fmla="*/ 186113 w 407502"/>
                    <a:gd name="connsiteY13" fmla="*/ 87882 h 431507"/>
                    <a:gd name="connsiteX14" fmla="*/ 191346 w 407502"/>
                    <a:gd name="connsiteY14" fmla="*/ 83654 h 43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7502" h="431507">
                      <a:moveTo>
                        <a:pt x="191346" y="83654"/>
                      </a:moveTo>
                      <a:cubicBezTo>
                        <a:pt x="159993" y="101513"/>
                        <a:pt x="128640" y="119372"/>
                        <a:pt x="110384" y="136041"/>
                      </a:cubicBezTo>
                      <a:cubicBezTo>
                        <a:pt x="92128" y="152710"/>
                        <a:pt x="92714" y="163630"/>
                        <a:pt x="81809" y="183666"/>
                      </a:cubicBezTo>
                      <a:cubicBezTo>
                        <a:pt x="70905" y="203702"/>
                        <a:pt x="58451" y="226890"/>
                        <a:pt x="44957" y="256259"/>
                      </a:cubicBezTo>
                      <a:cubicBezTo>
                        <a:pt x="31463" y="285628"/>
                        <a:pt x="-6090" y="330703"/>
                        <a:pt x="846" y="359879"/>
                      </a:cubicBezTo>
                      <a:cubicBezTo>
                        <a:pt x="7782" y="389055"/>
                        <a:pt x="57483" y="428146"/>
                        <a:pt x="86571" y="431316"/>
                      </a:cubicBezTo>
                      <a:cubicBezTo>
                        <a:pt x="115659" y="434486"/>
                        <a:pt x="152058" y="397595"/>
                        <a:pt x="175373" y="378897"/>
                      </a:cubicBezTo>
                      <a:cubicBezTo>
                        <a:pt x="198688" y="360199"/>
                        <a:pt x="202371" y="345316"/>
                        <a:pt x="226464" y="319128"/>
                      </a:cubicBezTo>
                      <a:cubicBezTo>
                        <a:pt x="250557" y="292940"/>
                        <a:pt x="292450" y="250693"/>
                        <a:pt x="319934" y="221766"/>
                      </a:cubicBezTo>
                      <a:cubicBezTo>
                        <a:pt x="347419" y="192839"/>
                        <a:pt x="377084" y="169378"/>
                        <a:pt x="391371" y="145566"/>
                      </a:cubicBezTo>
                      <a:cubicBezTo>
                        <a:pt x="405658" y="121754"/>
                        <a:pt x="404865" y="98735"/>
                        <a:pt x="405659" y="78891"/>
                      </a:cubicBezTo>
                      <a:cubicBezTo>
                        <a:pt x="406453" y="59047"/>
                        <a:pt x="412803" y="39204"/>
                        <a:pt x="396134" y="26504"/>
                      </a:cubicBezTo>
                      <a:cubicBezTo>
                        <a:pt x="379465" y="13804"/>
                        <a:pt x="340649" y="-7539"/>
                        <a:pt x="305646" y="2691"/>
                      </a:cubicBezTo>
                      <a:cubicBezTo>
                        <a:pt x="270643" y="12921"/>
                        <a:pt x="198416" y="75975"/>
                        <a:pt x="186113" y="87882"/>
                      </a:cubicBezTo>
                      <a:lnTo>
                        <a:pt x="191346" y="8365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44" name="Skupina 65">
                  <a:extLst>
                    <a:ext uri="{FF2B5EF4-FFF2-40B4-BE49-F238E27FC236}">
                      <a16:creationId xmlns:a16="http://schemas.microsoft.com/office/drawing/2014/main" id="{F7D8879D-87B1-45CE-924D-4F6194FF31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565417">
                  <a:off x="3955429" y="3243635"/>
                  <a:ext cx="309335" cy="182942"/>
                  <a:chOff x="2028370" y="747993"/>
                  <a:chExt cx="699562" cy="465177"/>
                </a:xfrm>
              </p:grpSpPr>
              <p:sp>
                <p:nvSpPr>
                  <p:cNvPr id="45" name="Volný tvar 66">
                    <a:extLst>
                      <a:ext uri="{FF2B5EF4-FFF2-40B4-BE49-F238E27FC236}">
                        <a16:creationId xmlns:a16="http://schemas.microsoft.com/office/drawing/2014/main" id="{7C6DFA41-61C9-4B0A-98F7-39CF2FF2BB28}"/>
                      </a:ext>
                    </a:extLst>
                  </p:cNvPr>
                  <p:cNvSpPr/>
                  <p:nvPr/>
                </p:nvSpPr>
                <p:spPr>
                  <a:xfrm rot="1819801">
                    <a:off x="2428082" y="747993"/>
                    <a:ext cx="299850" cy="441859"/>
                  </a:xfrm>
                  <a:custGeom>
                    <a:avLst/>
                    <a:gdLst>
                      <a:gd name="connsiteX0" fmla="*/ 0 w 638979"/>
                      <a:gd name="connsiteY0" fmla="*/ 638979 h 638979"/>
                      <a:gd name="connsiteX1" fmla="*/ 132203 w 638979"/>
                      <a:gd name="connsiteY1" fmla="*/ 605928 h 638979"/>
                      <a:gd name="connsiteX2" fmla="*/ 77118 w 638979"/>
                      <a:gd name="connsiteY2" fmla="*/ 451692 h 638979"/>
                      <a:gd name="connsiteX3" fmla="*/ 330506 w 638979"/>
                      <a:gd name="connsiteY3" fmla="*/ 374574 h 638979"/>
                      <a:gd name="connsiteX4" fmla="*/ 462709 w 638979"/>
                      <a:gd name="connsiteY4" fmla="*/ 99152 h 638979"/>
                      <a:gd name="connsiteX5" fmla="*/ 638979 w 638979"/>
                      <a:gd name="connsiteY5" fmla="*/ 0 h 638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8979" h="638979">
                        <a:moveTo>
                          <a:pt x="0" y="638979"/>
                        </a:moveTo>
                        <a:cubicBezTo>
                          <a:pt x="59675" y="638060"/>
                          <a:pt x="119350" y="637142"/>
                          <a:pt x="132203" y="605928"/>
                        </a:cubicBezTo>
                        <a:cubicBezTo>
                          <a:pt x="145056" y="574714"/>
                          <a:pt x="44068" y="490251"/>
                          <a:pt x="77118" y="451692"/>
                        </a:cubicBezTo>
                        <a:cubicBezTo>
                          <a:pt x="110168" y="413133"/>
                          <a:pt x="266241" y="433331"/>
                          <a:pt x="330506" y="374574"/>
                        </a:cubicBezTo>
                        <a:cubicBezTo>
                          <a:pt x="394771" y="315817"/>
                          <a:pt x="411297" y="161581"/>
                          <a:pt x="462709" y="99152"/>
                        </a:cubicBezTo>
                        <a:cubicBezTo>
                          <a:pt x="514121" y="36723"/>
                          <a:pt x="576550" y="18361"/>
                          <a:pt x="638979" y="0"/>
                        </a:cubicBezTo>
                      </a:path>
                    </a:pathLst>
                  </a:custGeom>
                  <a:noFill/>
                  <a:ln w="9525" cap="rnd">
                    <a:solidFill>
                      <a:schemeClr val="bg2">
                        <a:lumMod val="50000"/>
                      </a:schemeClr>
                    </a:solidFill>
                    <a:miter lim="800000"/>
                  </a:ln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46" name="Ovál 45">
                    <a:extLst>
                      <a:ext uri="{FF2B5EF4-FFF2-40B4-BE49-F238E27FC236}">
                        <a16:creationId xmlns:a16="http://schemas.microsoft.com/office/drawing/2014/main" id="{14C10AA1-CFB9-4F0A-9111-8BBB06E9474D}"/>
                      </a:ext>
                    </a:extLst>
                  </p:cNvPr>
                  <p:cNvSpPr/>
                  <p:nvPr/>
                </p:nvSpPr>
                <p:spPr>
                  <a:xfrm rot="20890250">
                    <a:off x="2028370" y="1014349"/>
                    <a:ext cx="298372" cy="198821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sp>
            <p:nvSpPr>
              <p:cNvPr id="30" name="Kruhová šipka 51">
                <a:extLst>
                  <a:ext uri="{FF2B5EF4-FFF2-40B4-BE49-F238E27FC236}">
                    <a16:creationId xmlns:a16="http://schemas.microsoft.com/office/drawing/2014/main" id="{F73B637C-B351-44EE-874E-80A8CBC202FC}"/>
                  </a:ext>
                </a:extLst>
              </p:cNvPr>
              <p:cNvSpPr/>
              <p:nvPr/>
            </p:nvSpPr>
            <p:spPr>
              <a:xfrm rot="19286491">
                <a:off x="5046820" y="1944317"/>
                <a:ext cx="1538061" cy="1134421"/>
              </a:xfrm>
              <a:prstGeom prst="circularArrow">
                <a:avLst>
                  <a:gd name="adj1" fmla="val 7871"/>
                  <a:gd name="adj2" fmla="val 914182"/>
                  <a:gd name="adj3" fmla="val 16480357"/>
                  <a:gd name="adj4" fmla="val 12096472"/>
                  <a:gd name="adj5" fmla="val 125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Skupina 52">
                <a:extLst>
                  <a:ext uri="{FF2B5EF4-FFF2-40B4-BE49-F238E27FC236}">
                    <a16:creationId xmlns:a16="http://schemas.microsoft.com/office/drawing/2014/main" id="{0F741175-A740-4520-8D85-775D1D5A44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20690">
                <a:off x="5506193" y="2361372"/>
                <a:ext cx="664122" cy="1618530"/>
                <a:chOff x="2683742" y="1872118"/>
                <a:chExt cx="901472" cy="2493071"/>
              </a:xfrm>
            </p:grpSpPr>
            <p:sp>
              <p:nvSpPr>
                <p:cNvPr id="41" name="Volný tvar 62">
                  <a:extLst>
                    <a:ext uri="{FF2B5EF4-FFF2-40B4-BE49-F238E27FC236}">
                      <a16:creationId xmlns:a16="http://schemas.microsoft.com/office/drawing/2014/main" id="{8EAA1991-7447-48EF-8AFD-AD50C7ABB015}"/>
                    </a:ext>
                  </a:extLst>
                </p:cNvPr>
                <p:cNvSpPr/>
                <p:nvPr/>
              </p:nvSpPr>
              <p:spPr>
                <a:xfrm>
                  <a:off x="2812079" y="1956386"/>
                  <a:ext cx="644798" cy="2408803"/>
                </a:xfrm>
                <a:custGeom>
                  <a:avLst/>
                  <a:gdLst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38100 h 1352739"/>
                    <a:gd name="connsiteX1" fmla="*/ 421733 w 452777"/>
                    <a:gd name="connsiteY1" fmla="*/ 790575 h 1352739"/>
                    <a:gd name="connsiteX2" fmla="*/ 212183 w 452777"/>
                    <a:gd name="connsiteY2" fmla="*/ 1352550 h 1352739"/>
                    <a:gd name="connsiteX3" fmla="*/ 21683 w 452777"/>
                    <a:gd name="connsiteY3" fmla="*/ 733425 h 1352739"/>
                    <a:gd name="connsiteX4" fmla="*/ 50258 w 452777"/>
                    <a:gd name="connsiteY4" fmla="*/ 0 h 1352739"/>
                    <a:gd name="connsiteX5" fmla="*/ 412208 w 452777"/>
                    <a:gd name="connsiteY5" fmla="*/ 38100 h 1352739"/>
                    <a:gd name="connsiteX0" fmla="*/ 440783 w 472027"/>
                    <a:gd name="connsiteY0" fmla="*/ 12782 h 1355998"/>
                    <a:gd name="connsiteX1" fmla="*/ 421733 w 472027"/>
                    <a:gd name="connsiteY1" fmla="*/ 793832 h 1355998"/>
                    <a:gd name="connsiteX2" fmla="*/ 212183 w 472027"/>
                    <a:gd name="connsiteY2" fmla="*/ 1355807 h 1355998"/>
                    <a:gd name="connsiteX3" fmla="*/ 21683 w 472027"/>
                    <a:gd name="connsiteY3" fmla="*/ 736682 h 1355998"/>
                    <a:gd name="connsiteX4" fmla="*/ 50258 w 472027"/>
                    <a:gd name="connsiteY4" fmla="*/ 3257 h 1355998"/>
                    <a:gd name="connsiteX5" fmla="*/ 440783 w 472027"/>
                    <a:gd name="connsiteY5" fmla="*/ 12782 h 1355998"/>
                    <a:gd name="connsiteX0" fmla="*/ 440783 w 443819"/>
                    <a:gd name="connsiteY0" fmla="*/ 12782 h 1355998"/>
                    <a:gd name="connsiteX1" fmla="*/ 421733 w 443819"/>
                    <a:gd name="connsiteY1" fmla="*/ 793832 h 1355998"/>
                    <a:gd name="connsiteX2" fmla="*/ 212183 w 443819"/>
                    <a:gd name="connsiteY2" fmla="*/ 1355807 h 1355998"/>
                    <a:gd name="connsiteX3" fmla="*/ 21683 w 443819"/>
                    <a:gd name="connsiteY3" fmla="*/ 736682 h 1355998"/>
                    <a:gd name="connsiteX4" fmla="*/ 50258 w 443819"/>
                    <a:gd name="connsiteY4" fmla="*/ 3257 h 1355998"/>
                    <a:gd name="connsiteX5" fmla="*/ 440783 w 443819"/>
                    <a:gd name="connsiteY5" fmla="*/ 12782 h 1355998"/>
                    <a:gd name="connsiteX0" fmla="*/ 428934 w 431970"/>
                    <a:gd name="connsiteY0" fmla="*/ 12782 h 1355998"/>
                    <a:gd name="connsiteX1" fmla="*/ 409884 w 431970"/>
                    <a:gd name="connsiteY1" fmla="*/ 793832 h 1355998"/>
                    <a:gd name="connsiteX2" fmla="*/ 200334 w 431970"/>
                    <a:gd name="connsiteY2" fmla="*/ 1355807 h 1355998"/>
                    <a:gd name="connsiteX3" fmla="*/ 9834 w 431970"/>
                    <a:gd name="connsiteY3" fmla="*/ 736682 h 1355998"/>
                    <a:gd name="connsiteX4" fmla="*/ 38409 w 431970"/>
                    <a:gd name="connsiteY4" fmla="*/ 3257 h 1355998"/>
                    <a:gd name="connsiteX5" fmla="*/ 428934 w 431970"/>
                    <a:gd name="connsiteY5" fmla="*/ 12782 h 1355998"/>
                    <a:gd name="connsiteX0" fmla="*/ 427661 w 430697"/>
                    <a:gd name="connsiteY0" fmla="*/ 12782 h 1355998"/>
                    <a:gd name="connsiteX1" fmla="*/ 408611 w 430697"/>
                    <a:gd name="connsiteY1" fmla="*/ 793832 h 1355998"/>
                    <a:gd name="connsiteX2" fmla="*/ 199061 w 430697"/>
                    <a:gd name="connsiteY2" fmla="*/ 1355807 h 1355998"/>
                    <a:gd name="connsiteX3" fmla="*/ 8561 w 430697"/>
                    <a:gd name="connsiteY3" fmla="*/ 736682 h 1355998"/>
                    <a:gd name="connsiteX4" fmla="*/ 37136 w 430697"/>
                    <a:gd name="connsiteY4" fmla="*/ 3257 h 1355998"/>
                    <a:gd name="connsiteX5" fmla="*/ 427661 w 430697"/>
                    <a:gd name="connsiteY5" fmla="*/ 12782 h 1355998"/>
                    <a:gd name="connsiteX0" fmla="*/ 405387 w 408423"/>
                    <a:gd name="connsiteY0" fmla="*/ 12782 h 1355962"/>
                    <a:gd name="connsiteX1" fmla="*/ 386337 w 408423"/>
                    <a:gd name="connsiteY1" fmla="*/ 793832 h 1355962"/>
                    <a:gd name="connsiteX2" fmla="*/ 176787 w 408423"/>
                    <a:gd name="connsiteY2" fmla="*/ 1355807 h 1355962"/>
                    <a:gd name="connsiteX3" fmla="*/ 14862 w 408423"/>
                    <a:gd name="connsiteY3" fmla="*/ 841457 h 1355962"/>
                    <a:gd name="connsiteX4" fmla="*/ 14862 w 408423"/>
                    <a:gd name="connsiteY4" fmla="*/ 3257 h 1355962"/>
                    <a:gd name="connsiteX5" fmla="*/ 405387 w 408423"/>
                    <a:gd name="connsiteY5" fmla="*/ 12782 h 1355962"/>
                    <a:gd name="connsiteX0" fmla="*/ 405387 w 405387"/>
                    <a:gd name="connsiteY0" fmla="*/ 12782 h 1355990"/>
                    <a:gd name="connsiteX1" fmla="*/ 367287 w 405387"/>
                    <a:gd name="connsiteY1" fmla="*/ 889082 h 1355990"/>
                    <a:gd name="connsiteX2" fmla="*/ 176787 w 405387"/>
                    <a:gd name="connsiteY2" fmla="*/ 1355807 h 1355990"/>
                    <a:gd name="connsiteX3" fmla="*/ 14862 w 405387"/>
                    <a:gd name="connsiteY3" fmla="*/ 841457 h 1355990"/>
                    <a:gd name="connsiteX4" fmla="*/ 14862 w 405387"/>
                    <a:gd name="connsiteY4" fmla="*/ 3257 h 1355990"/>
                    <a:gd name="connsiteX5" fmla="*/ 405387 w 405387"/>
                    <a:gd name="connsiteY5" fmla="*/ 12782 h 135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387" h="1355990">
                      <a:moveTo>
                        <a:pt x="405387" y="12782"/>
                      </a:moveTo>
                      <a:cubicBezTo>
                        <a:pt x="400624" y="277894"/>
                        <a:pt x="405387" y="665245"/>
                        <a:pt x="367287" y="889082"/>
                      </a:cubicBezTo>
                      <a:cubicBezTo>
                        <a:pt x="329187" y="1112919"/>
                        <a:pt x="235525" y="1363745"/>
                        <a:pt x="176787" y="1355807"/>
                      </a:cubicBezTo>
                      <a:cubicBezTo>
                        <a:pt x="118050" y="1347870"/>
                        <a:pt x="41849" y="1066882"/>
                        <a:pt x="14862" y="841457"/>
                      </a:cubicBezTo>
                      <a:cubicBezTo>
                        <a:pt x="-12125" y="616032"/>
                        <a:pt x="3750" y="128669"/>
                        <a:pt x="14862" y="3257"/>
                      </a:cubicBezTo>
                      <a:cubicBezTo>
                        <a:pt x="235524" y="11195"/>
                        <a:pt x="191075" y="-14205"/>
                        <a:pt x="405387" y="12782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42" name="Volný tvar 63">
                  <a:extLst>
                    <a:ext uri="{FF2B5EF4-FFF2-40B4-BE49-F238E27FC236}">
                      <a16:creationId xmlns:a16="http://schemas.microsoft.com/office/drawing/2014/main" id="{198DE4D7-0AD3-4B82-A274-BF917D8D1FF4}"/>
                    </a:ext>
                  </a:extLst>
                </p:cNvPr>
                <p:cNvSpPr/>
                <p:nvPr/>
              </p:nvSpPr>
              <p:spPr>
                <a:xfrm>
                  <a:off x="2683742" y="1872118"/>
                  <a:ext cx="901472" cy="110603"/>
                </a:xfrm>
                <a:custGeom>
                  <a:avLst/>
                  <a:gdLst>
                    <a:gd name="connsiteX0" fmla="*/ 99853 w 663616"/>
                    <a:gd name="connsiteY0" fmla="*/ 50181 h 62262"/>
                    <a:gd name="connsiteX1" fmla="*/ 42703 w 663616"/>
                    <a:gd name="connsiteY1" fmla="*/ 2556 h 62262"/>
                    <a:gd name="connsiteX2" fmla="*/ 633253 w 663616"/>
                    <a:gd name="connsiteY2" fmla="*/ 12081 h 62262"/>
                    <a:gd name="connsiteX3" fmla="*/ 528478 w 663616"/>
                    <a:gd name="connsiteY3" fmla="*/ 59706 h 62262"/>
                    <a:gd name="connsiteX4" fmla="*/ 99853 w 663616"/>
                    <a:gd name="connsiteY4" fmla="*/ 50181 h 62262"/>
                    <a:gd name="connsiteX0" fmla="*/ 94917 w 605691"/>
                    <a:gd name="connsiteY0" fmla="*/ 50181 h 62262"/>
                    <a:gd name="connsiteX1" fmla="*/ 37767 w 605691"/>
                    <a:gd name="connsiteY1" fmla="*/ 2556 h 62262"/>
                    <a:gd name="connsiteX2" fmla="*/ 561642 w 605691"/>
                    <a:gd name="connsiteY2" fmla="*/ 12081 h 62262"/>
                    <a:gd name="connsiteX3" fmla="*/ 523542 w 605691"/>
                    <a:gd name="connsiteY3" fmla="*/ 59706 h 62262"/>
                    <a:gd name="connsiteX4" fmla="*/ 94917 w 605691"/>
                    <a:gd name="connsiteY4" fmla="*/ 50181 h 62262"/>
                    <a:gd name="connsiteX0" fmla="*/ 55985 w 566759"/>
                    <a:gd name="connsiteY0" fmla="*/ 50181 h 62262"/>
                    <a:gd name="connsiteX1" fmla="*/ 55985 w 566759"/>
                    <a:gd name="connsiteY1" fmla="*/ 2556 h 62262"/>
                    <a:gd name="connsiteX2" fmla="*/ 522710 w 566759"/>
                    <a:gd name="connsiteY2" fmla="*/ 12081 h 62262"/>
                    <a:gd name="connsiteX3" fmla="*/ 484610 w 566759"/>
                    <a:gd name="connsiteY3" fmla="*/ 59706 h 62262"/>
                    <a:gd name="connsiteX4" fmla="*/ 55985 w 566759"/>
                    <a:gd name="connsiteY4" fmla="*/ 50181 h 6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6759" h="62262">
                      <a:moveTo>
                        <a:pt x="55985" y="50181"/>
                      </a:moveTo>
                      <a:cubicBezTo>
                        <a:pt x="-15452" y="40656"/>
                        <a:pt x="-21802" y="8906"/>
                        <a:pt x="55985" y="2556"/>
                      </a:cubicBezTo>
                      <a:cubicBezTo>
                        <a:pt x="133772" y="-3794"/>
                        <a:pt x="441748" y="2556"/>
                        <a:pt x="522710" y="12081"/>
                      </a:cubicBezTo>
                      <a:cubicBezTo>
                        <a:pt x="603672" y="21606"/>
                        <a:pt x="562397" y="53356"/>
                        <a:pt x="484610" y="59706"/>
                      </a:cubicBezTo>
                      <a:cubicBezTo>
                        <a:pt x="406823" y="66056"/>
                        <a:pt x="127423" y="59706"/>
                        <a:pt x="55985" y="50181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grpSp>
            <p:nvGrpSpPr>
              <p:cNvPr id="32" name="Skupina 53">
                <a:extLst>
                  <a:ext uri="{FF2B5EF4-FFF2-40B4-BE49-F238E27FC236}">
                    <a16:creationId xmlns:a16="http://schemas.microsoft.com/office/drawing/2014/main" id="{37E29F58-C6D4-4894-B6E6-EBD512D69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6446" y="3672340"/>
                <a:ext cx="413437" cy="430298"/>
                <a:chOff x="4729131" y="3657710"/>
                <a:chExt cx="413437" cy="430298"/>
              </a:xfrm>
            </p:grpSpPr>
            <p:sp>
              <p:nvSpPr>
                <p:cNvPr id="39" name="Volný tvar 60">
                  <a:extLst>
                    <a:ext uri="{FF2B5EF4-FFF2-40B4-BE49-F238E27FC236}">
                      <a16:creationId xmlns:a16="http://schemas.microsoft.com/office/drawing/2014/main" id="{664EF9A1-8100-4F9D-BFAE-128FAA27E5CD}"/>
                    </a:ext>
                  </a:extLst>
                </p:cNvPr>
                <p:cNvSpPr/>
                <p:nvPr/>
              </p:nvSpPr>
              <p:spPr>
                <a:xfrm>
                  <a:off x="4735783" y="3657710"/>
                  <a:ext cx="406785" cy="430298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190629 w 406785"/>
                    <a:gd name="connsiteY14" fmla="*/ 82626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282069 w 406785"/>
                    <a:gd name="connsiteY14" fmla="*/ 174066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0" fmla="*/ 109667 w 406785"/>
                    <a:gd name="connsiteY0" fmla="*/ 135013 h 430298"/>
                    <a:gd name="connsiteX1" fmla="*/ 81092 w 406785"/>
                    <a:gd name="connsiteY1" fmla="*/ 182638 h 430298"/>
                    <a:gd name="connsiteX2" fmla="*/ 66804 w 406785"/>
                    <a:gd name="connsiteY2" fmla="*/ 263601 h 430298"/>
                    <a:gd name="connsiteX3" fmla="*/ 129 w 406785"/>
                    <a:gd name="connsiteY3" fmla="*/ 358851 h 430298"/>
                    <a:gd name="connsiteX4" fmla="*/ 85854 w 406785"/>
                    <a:gd name="connsiteY4" fmla="*/ 430288 h 430298"/>
                    <a:gd name="connsiteX5" fmla="*/ 152529 w 406785"/>
                    <a:gd name="connsiteY5" fmla="*/ 354088 h 430298"/>
                    <a:gd name="connsiteX6" fmla="*/ 200154 w 406785"/>
                    <a:gd name="connsiteY6" fmla="*/ 282651 h 430298"/>
                    <a:gd name="connsiteX7" fmla="*/ 319217 w 406785"/>
                    <a:gd name="connsiteY7" fmla="*/ 220738 h 430298"/>
                    <a:gd name="connsiteX8" fmla="*/ 390654 w 406785"/>
                    <a:gd name="connsiteY8" fmla="*/ 144538 h 430298"/>
                    <a:gd name="connsiteX9" fmla="*/ 404942 w 406785"/>
                    <a:gd name="connsiteY9" fmla="*/ 77863 h 430298"/>
                    <a:gd name="connsiteX10" fmla="*/ 395417 w 406785"/>
                    <a:gd name="connsiteY10" fmla="*/ 25476 h 430298"/>
                    <a:gd name="connsiteX11" fmla="*/ 304929 w 406785"/>
                    <a:gd name="connsiteY11" fmla="*/ 1663 h 430298"/>
                    <a:gd name="connsiteX0" fmla="*/ 81092 w 406785"/>
                    <a:gd name="connsiteY0" fmla="*/ 182638 h 430298"/>
                    <a:gd name="connsiteX1" fmla="*/ 66804 w 406785"/>
                    <a:gd name="connsiteY1" fmla="*/ 263601 h 430298"/>
                    <a:gd name="connsiteX2" fmla="*/ 129 w 406785"/>
                    <a:gd name="connsiteY2" fmla="*/ 358851 h 430298"/>
                    <a:gd name="connsiteX3" fmla="*/ 85854 w 406785"/>
                    <a:gd name="connsiteY3" fmla="*/ 430288 h 430298"/>
                    <a:gd name="connsiteX4" fmla="*/ 152529 w 406785"/>
                    <a:gd name="connsiteY4" fmla="*/ 354088 h 430298"/>
                    <a:gd name="connsiteX5" fmla="*/ 200154 w 406785"/>
                    <a:gd name="connsiteY5" fmla="*/ 282651 h 430298"/>
                    <a:gd name="connsiteX6" fmla="*/ 319217 w 406785"/>
                    <a:gd name="connsiteY6" fmla="*/ 220738 h 430298"/>
                    <a:gd name="connsiteX7" fmla="*/ 390654 w 406785"/>
                    <a:gd name="connsiteY7" fmla="*/ 144538 h 430298"/>
                    <a:gd name="connsiteX8" fmla="*/ 404942 w 406785"/>
                    <a:gd name="connsiteY8" fmla="*/ 77863 h 430298"/>
                    <a:gd name="connsiteX9" fmla="*/ 395417 w 406785"/>
                    <a:gd name="connsiteY9" fmla="*/ 25476 h 430298"/>
                    <a:gd name="connsiteX10" fmla="*/ 304929 w 406785"/>
                    <a:gd name="connsiteY10" fmla="*/ 1663 h 43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6785" h="430298">
                      <a:moveTo>
                        <a:pt x="81092" y="182638"/>
                      </a:moveTo>
                      <a:cubicBezTo>
                        <a:pt x="73948" y="204069"/>
                        <a:pt x="80298" y="234232"/>
                        <a:pt x="66804" y="263601"/>
                      </a:cubicBezTo>
                      <a:cubicBezTo>
                        <a:pt x="53310" y="292970"/>
                        <a:pt x="-3046" y="331070"/>
                        <a:pt x="129" y="358851"/>
                      </a:cubicBezTo>
                      <a:cubicBezTo>
                        <a:pt x="3304" y="386632"/>
                        <a:pt x="60454" y="431082"/>
                        <a:pt x="85854" y="430288"/>
                      </a:cubicBezTo>
                      <a:cubicBezTo>
                        <a:pt x="111254" y="429494"/>
                        <a:pt x="133479" y="378694"/>
                        <a:pt x="152529" y="354088"/>
                      </a:cubicBezTo>
                      <a:cubicBezTo>
                        <a:pt x="171579" y="329482"/>
                        <a:pt x="172373" y="304876"/>
                        <a:pt x="200154" y="282651"/>
                      </a:cubicBezTo>
                      <a:cubicBezTo>
                        <a:pt x="227935" y="260426"/>
                        <a:pt x="287467" y="243757"/>
                        <a:pt x="319217" y="220738"/>
                      </a:cubicBezTo>
                      <a:cubicBezTo>
                        <a:pt x="350967" y="197719"/>
                        <a:pt x="376367" y="168350"/>
                        <a:pt x="390654" y="144538"/>
                      </a:cubicBezTo>
                      <a:cubicBezTo>
                        <a:pt x="404941" y="120726"/>
                        <a:pt x="404148" y="97707"/>
                        <a:pt x="404942" y="77863"/>
                      </a:cubicBezTo>
                      <a:cubicBezTo>
                        <a:pt x="405736" y="58019"/>
                        <a:pt x="412086" y="38176"/>
                        <a:pt x="395417" y="25476"/>
                      </a:cubicBezTo>
                      <a:cubicBezTo>
                        <a:pt x="378748" y="12776"/>
                        <a:pt x="338921" y="-5652"/>
                        <a:pt x="304929" y="1663"/>
                      </a:cubicBezTo>
                    </a:path>
                  </a:pathLst>
                </a:custGeom>
                <a:gradFill flip="none" rotWithShape="1">
                  <a:gsLst>
                    <a:gs pos="43000">
                      <a:srgbClr val="FF0000"/>
                    </a:gs>
                    <a:gs pos="57000">
                      <a:srgbClr val="7025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38100">
                  <a:noFill/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40" name="Volný tvar 61">
                  <a:extLst>
                    <a:ext uri="{FF2B5EF4-FFF2-40B4-BE49-F238E27FC236}">
                      <a16:creationId xmlns:a16="http://schemas.microsoft.com/office/drawing/2014/main" id="{7744F08C-79A1-4C2E-B938-80DB4860048D}"/>
                    </a:ext>
                  </a:extLst>
                </p:cNvPr>
                <p:cNvSpPr/>
                <p:nvPr/>
              </p:nvSpPr>
              <p:spPr>
                <a:xfrm>
                  <a:off x="4729131" y="3657710"/>
                  <a:ext cx="406785" cy="430298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190629 w 406785"/>
                    <a:gd name="connsiteY14" fmla="*/ 82626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282069 w 406785"/>
                    <a:gd name="connsiteY14" fmla="*/ 174066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0" fmla="*/ 109667 w 406785"/>
                    <a:gd name="connsiteY0" fmla="*/ 135013 h 430298"/>
                    <a:gd name="connsiteX1" fmla="*/ 81092 w 406785"/>
                    <a:gd name="connsiteY1" fmla="*/ 182638 h 430298"/>
                    <a:gd name="connsiteX2" fmla="*/ 66804 w 406785"/>
                    <a:gd name="connsiteY2" fmla="*/ 263601 h 430298"/>
                    <a:gd name="connsiteX3" fmla="*/ 129 w 406785"/>
                    <a:gd name="connsiteY3" fmla="*/ 358851 h 430298"/>
                    <a:gd name="connsiteX4" fmla="*/ 85854 w 406785"/>
                    <a:gd name="connsiteY4" fmla="*/ 430288 h 430298"/>
                    <a:gd name="connsiteX5" fmla="*/ 152529 w 406785"/>
                    <a:gd name="connsiteY5" fmla="*/ 354088 h 430298"/>
                    <a:gd name="connsiteX6" fmla="*/ 200154 w 406785"/>
                    <a:gd name="connsiteY6" fmla="*/ 282651 h 430298"/>
                    <a:gd name="connsiteX7" fmla="*/ 319217 w 406785"/>
                    <a:gd name="connsiteY7" fmla="*/ 220738 h 430298"/>
                    <a:gd name="connsiteX8" fmla="*/ 390654 w 406785"/>
                    <a:gd name="connsiteY8" fmla="*/ 144538 h 430298"/>
                    <a:gd name="connsiteX9" fmla="*/ 404942 w 406785"/>
                    <a:gd name="connsiteY9" fmla="*/ 77863 h 430298"/>
                    <a:gd name="connsiteX10" fmla="*/ 395417 w 406785"/>
                    <a:gd name="connsiteY10" fmla="*/ 25476 h 430298"/>
                    <a:gd name="connsiteX11" fmla="*/ 304929 w 406785"/>
                    <a:gd name="connsiteY11" fmla="*/ 1663 h 430298"/>
                    <a:gd name="connsiteX0" fmla="*/ 81092 w 406785"/>
                    <a:gd name="connsiteY0" fmla="*/ 182638 h 430298"/>
                    <a:gd name="connsiteX1" fmla="*/ 66804 w 406785"/>
                    <a:gd name="connsiteY1" fmla="*/ 263601 h 430298"/>
                    <a:gd name="connsiteX2" fmla="*/ 129 w 406785"/>
                    <a:gd name="connsiteY2" fmla="*/ 358851 h 430298"/>
                    <a:gd name="connsiteX3" fmla="*/ 85854 w 406785"/>
                    <a:gd name="connsiteY3" fmla="*/ 430288 h 430298"/>
                    <a:gd name="connsiteX4" fmla="*/ 152529 w 406785"/>
                    <a:gd name="connsiteY4" fmla="*/ 354088 h 430298"/>
                    <a:gd name="connsiteX5" fmla="*/ 200154 w 406785"/>
                    <a:gd name="connsiteY5" fmla="*/ 282651 h 430298"/>
                    <a:gd name="connsiteX6" fmla="*/ 319217 w 406785"/>
                    <a:gd name="connsiteY6" fmla="*/ 220738 h 430298"/>
                    <a:gd name="connsiteX7" fmla="*/ 390654 w 406785"/>
                    <a:gd name="connsiteY7" fmla="*/ 144538 h 430298"/>
                    <a:gd name="connsiteX8" fmla="*/ 404942 w 406785"/>
                    <a:gd name="connsiteY8" fmla="*/ 77863 h 430298"/>
                    <a:gd name="connsiteX9" fmla="*/ 395417 w 406785"/>
                    <a:gd name="connsiteY9" fmla="*/ 25476 h 430298"/>
                    <a:gd name="connsiteX10" fmla="*/ 304929 w 406785"/>
                    <a:gd name="connsiteY10" fmla="*/ 1663 h 43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6785" h="430298">
                      <a:moveTo>
                        <a:pt x="81092" y="182638"/>
                      </a:moveTo>
                      <a:cubicBezTo>
                        <a:pt x="73948" y="204069"/>
                        <a:pt x="80298" y="234232"/>
                        <a:pt x="66804" y="263601"/>
                      </a:cubicBezTo>
                      <a:cubicBezTo>
                        <a:pt x="53310" y="292970"/>
                        <a:pt x="-3046" y="331070"/>
                        <a:pt x="129" y="358851"/>
                      </a:cubicBezTo>
                      <a:cubicBezTo>
                        <a:pt x="3304" y="386632"/>
                        <a:pt x="60454" y="431082"/>
                        <a:pt x="85854" y="430288"/>
                      </a:cubicBezTo>
                      <a:cubicBezTo>
                        <a:pt x="111254" y="429494"/>
                        <a:pt x="133479" y="378694"/>
                        <a:pt x="152529" y="354088"/>
                      </a:cubicBezTo>
                      <a:cubicBezTo>
                        <a:pt x="171579" y="329482"/>
                        <a:pt x="172373" y="304876"/>
                        <a:pt x="200154" y="282651"/>
                      </a:cubicBezTo>
                      <a:cubicBezTo>
                        <a:pt x="227935" y="260426"/>
                        <a:pt x="287467" y="243757"/>
                        <a:pt x="319217" y="220738"/>
                      </a:cubicBezTo>
                      <a:cubicBezTo>
                        <a:pt x="350967" y="197719"/>
                        <a:pt x="376367" y="168350"/>
                        <a:pt x="390654" y="144538"/>
                      </a:cubicBezTo>
                      <a:cubicBezTo>
                        <a:pt x="404941" y="120726"/>
                        <a:pt x="404148" y="97707"/>
                        <a:pt x="404942" y="77863"/>
                      </a:cubicBezTo>
                      <a:cubicBezTo>
                        <a:pt x="405736" y="58019"/>
                        <a:pt x="412086" y="38176"/>
                        <a:pt x="395417" y="25476"/>
                      </a:cubicBezTo>
                      <a:cubicBezTo>
                        <a:pt x="378748" y="12776"/>
                        <a:pt x="338921" y="-5652"/>
                        <a:pt x="304929" y="1663"/>
                      </a:cubicBezTo>
                    </a:path>
                  </a:pathLst>
                </a:custGeom>
                <a:noFill/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sp>
            <p:nvSpPr>
              <p:cNvPr id="33" name="Volný tvar 54">
                <a:extLst>
                  <a:ext uri="{FF2B5EF4-FFF2-40B4-BE49-F238E27FC236}">
                    <a16:creationId xmlns:a16="http://schemas.microsoft.com/office/drawing/2014/main" id="{42D69EBF-8795-443E-9E80-97081CA2CCE4}"/>
                  </a:ext>
                </a:extLst>
              </p:cNvPr>
              <p:cNvSpPr/>
              <p:nvPr/>
            </p:nvSpPr>
            <p:spPr>
              <a:xfrm rot="18800977">
                <a:off x="4345210" y="3117139"/>
                <a:ext cx="361271" cy="377351"/>
              </a:xfrm>
              <a:custGeom>
                <a:avLst/>
                <a:gdLst>
                  <a:gd name="connsiteX0" fmla="*/ 190629 w 406785"/>
                  <a:gd name="connsiteY0" fmla="*/ 80963 h 428635"/>
                  <a:gd name="connsiteX1" fmla="*/ 109667 w 406785"/>
                  <a:gd name="connsiteY1" fmla="*/ 133350 h 428635"/>
                  <a:gd name="connsiteX2" fmla="*/ 81092 w 406785"/>
                  <a:gd name="connsiteY2" fmla="*/ 180975 h 428635"/>
                  <a:gd name="connsiteX3" fmla="*/ 66804 w 406785"/>
                  <a:gd name="connsiteY3" fmla="*/ 261938 h 428635"/>
                  <a:gd name="connsiteX4" fmla="*/ 129 w 406785"/>
                  <a:gd name="connsiteY4" fmla="*/ 357188 h 428635"/>
                  <a:gd name="connsiteX5" fmla="*/ 85854 w 406785"/>
                  <a:gd name="connsiteY5" fmla="*/ 428625 h 428635"/>
                  <a:gd name="connsiteX6" fmla="*/ 152529 w 406785"/>
                  <a:gd name="connsiteY6" fmla="*/ 352425 h 428635"/>
                  <a:gd name="connsiteX7" fmla="*/ 200154 w 406785"/>
                  <a:gd name="connsiteY7" fmla="*/ 280988 h 428635"/>
                  <a:gd name="connsiteX8" fmla="*/ 319217 w 406785"/>
                  <a:gd name="connsiteY8" fmla="*/ 219075 h 428635"/>
                  <a:gd name="connsiteX9" fmla="*/ 390654 w 406785"/>
                  <a:gd name="connsiteY9" fmla="*/ 142875 h 428635"/>
                  <a:gd name="connsiteX10" fmla="*/ 404942 w 406785"/>
                  <a:gd name="connsiteY10" fmla="*/ 76200 h 428635"/>
                  <a:gd name="connsiteX11" fmla="*/ 395417 w 406785"/>
                  <a:gd name="connsiteY11" fmla="*/ 23813 h 428635"/>
                  <a:gd name="connsiteX12" fmla="*/ 304929 w 406785"/>
                  <a:gd name="connsiteY12" fmla="*/ 0 h 428635"/>
                  <a:gd name="connsiteX13" fmla="*/ 257304 w 406785"/>
                  <a:gd name="connsiteY13" fmla="*/ 23813 h 428635"/>
                  <a:gd name="connsiteX0" fmla="*/ 190629 w 406785"/>
                  <a:gd name="connsiteY0" fmla="*/ 80963 h 428635"/>
                  <a:gd name="connsiteX1" fmla="*/ 109667 w 406785"/>
                  <a:gd name="connsiteY1" fmla="*/ 133350 h 428635"/>
                  <a:gd name="connsiteX2" fmla="*/ 81092 w 406785"/>
                  <a:gd name="connsiteY2" fmla="*/ 180975 h 428635"/>
                  <a:gd name="connsiteX3" fmla="*/ 66804 w 406785"/>
                  <a:gd name="connsiteY3" fmla="*/ 261938 h 428635"/>
                  <a:gd name="connsiteX4" fmla="*/ 129 w 406785"/>
                  <a:gd name="connsiteY4" fmla="*/ 357188 h 428635"/>
                  <a:gd name="connsiteX5" fmla="*/ 85854 w 406785"/>
                  <a:gd name="connsiteY5" fmla="*/ 428625 h 428635"/>
                  <a:gd name="connsiteX6" fmla="*/ 152529 w 406785"/>
                  <a:gd name="connsiteY6" fmla="*/ 352425 h 428635"/>
                  <a:gd name="connsiteX7" fmla="*/ 225747 w 406785"/>
                  <a:gd name="connsiteY7" fmla="*/ 316437 h 428635"/>
                  <a:gd name="connsiteX8" fmla="*/ 319217 w 406785"/>
                  <a:gd name="connsiteY8" fmla="*/ 219075 h 428635"/>
                  <a:gd name="connsiteX9" fmla="*/ 390654 w 406785"/>
                  <a:gd name="connsiteY9" fmla="*/ 142875 h 428635"/>
                  <a:gd name="connsiteX10" fmla="*/ 404942 w 406785"/>
                  <a:gd name="connsiteY10" fmla="*/ 76200 h 428635"/>
                  <a:gd name="connsiteX11" fmla="*/ 395417 w 406785"/>
                  <a:gd name="connsiteY11" fmla="*/ 23813 h 428635"/>
                  <a:gd name="connsiteX12" fmla="*/ 304929 w 406785"/>
                  <a:gd name="connsiteY12" fmla="*/ 0 h 428635"/>
                  <a:gd name="connsiteX13" fmla="*/ 257304 w 406785"/>
                  <a:gd name="connsiteY13" fmla="*/ 23813 h 428635"/>
                  <a:gd name="connsiteX0" fmla="*/ 190629 w 406785"/>
                  <a:gd name="connsiteY0" fmla="*/ 80963 h 428816"/>
                  <a:gd name="connsiteX1" fmla="*/ 109667 w 406785"/>
                  <a:gd name="connsiteY1" fmla="*/ 133350 h 428816"/>
                  <a:gd name="connsiteX2" fmla="*/ 81092 w 406785"/>
                  <a:gd name="connsiteY2" fmla="*/ 180975 h 428816"/>
                  <a:gd name="connsiteX3" fmla="*/ 66804 w 406785"/>
                  <a:gd name="connsiteY3" fmla="*/ 261938 h 428816"/>
                  <a:gd name="connsiteX4" fmla="*/ 129 w 406785"/>
                  <a:gd name="connsiteY4" fmla="*/ 357188 h 428816"/>
                  <a:gd name="connsiteX5" fmla="*/ 85854 w 406785"/>
                  <a:gd name="connsiteY5" fmla="*/ 428625 h 428816"/>
                  <a:gd name="connsiteX6" fmla="*/ 174656 w 406785"/>
                  <a:gd name="connsiteY6" fmla="*/ 376206 h 428816"/>
                  <a:gd name="connsiteX7" fmla="*/ 225747 w 406785"/>
                  <a:gd name="connsiteY7" fmla="*/ 316437 h 428816"/>
                  <a:gd name="connsiteX8" fmla="*/ 319217 w 406785"/>
                  <a:gd name="connsiteY8" fmla="*/ 219075 h 428816"/>
                  <a:gd name="connsiteX9" fmla="*/ 390654 w 406785"/>
                  <a:gd name="connsiteY9" fmla="*/ 142875 h 428816"/>
                  <a:gd name="connsiteX10" fmla="*/ 404942 w 406785"/>
                  <a:gd name="connsiteY10" fmla="*/ 76200 h 428816"/>
                  <a:gd name="connsiteX11" fmla="*/ 395417 w 406785"/>
                  <a:gd name="connsiteY11" fmla="*/ 23813 h 428816"/>
                  <a:gd name="connsiteX12" fmla="*/ 304929 w 406785"/>
                  <a:gd name="connsiteY12" fmla="*/ 0 h 428816"/>
                  <a:gd name="connsiteX13" fmla="*/ 257304 w 406785"/>
                  <a:gd name="connsiteY13" fmla="*/ 23813 h 428816"/>
                  <a:gd name="connsiteX0" fmla="*/ 191346 w 407502"/>
                  <a:gd name="connsiteY0" fmla="*/ 80963 h 428816"/>
                  <a:gd name="connsiteX1" fmla="*/ 110384 w 407502"/>
                  <a:gd name="connsiteY1" fmla="*/ 133350 h 428816"/>
                  <a:gd name="connsiteX2" fmla="*/ 81809 w 407502"/>
                  <a:gd name="connsiteY2" fmla="*/ 180975 h 428816"/>
                  <a:gd name="connsiteX3" fmla="*/ 44957 w 407502"/>
                  <a:gd name="connsiteY3" fmla="*/ 253568 h 428816"/>
                  <a:gd name="connsiteX4" fmla="*/ 846 w 407502"/>
                  <a:gd name="connsiteY4" fmla="*/ 357188 h 428816"/>
                  <a:gd name="connsiteX5" fmla="*/ 86571 w 407502"/>
                  <a:gd name="connsiteY5" fmla="*/ 428625 h 428816"/>
                  <a:gd name="connsiteX6" fmla="*/ 175373 w 407502"/>
                  <a:gd name="connsiteY6" fmla="*/ 376206 h 428816"/>
                  <a:gd name="connsiteX7" fmla="*/ 226464 w 407502"/>
                  <a:gd name="connsiteY7" fmla="*/ 316437 h 428816"/>
                  <a:gd name="connsiteX8" fmla="*/ 319934 w 407502"/>
                  <a:gd name="connsiteY8" fmla="*/ 219075 h 428816"/>
                  <a:gd name="connsiteX9" fmla="*/ 391371 w 407502"/>
                  <a:gd name="connsiteY9" fmla="*/ 142875 h 428816"/>
                  <a:gd name="connsiteX10" fmla="*/ 405659 w 407502"/>
                  <a:gd name="connsiteY10" fmla="*/ 76200 h 428816"/>
                  <a:gd name="connsiteX11" fmla="*/ 396134 w 407502"/>
                  <a:gd name="connsiteY11" fmla="*/ 23813 h 428816"/>
                  <a:gd name="connsiteX12" fmla="*/ 305646 w 407502"/>
                  <a:gd name="connsiteY12" fmla="*/ 0 h 428816"/>
                  <a:gd name="connsiteX13" fmla="*/ 258021 w 407502"/>
                  <a:gd name="connsiteY13" fmla="*/ 23813 h 428816"/>
                  <a:gd name="connsiteX0" fmla="*/ 191346 w 407502"/>
                  <a:gd name="connsiteY0" fmla="*/ 84008 h 431861"/>
                  <a:gd name="connsiteX1" fmla="*/ 110384 w 407502"/>
                  <a:gd name="connsiteY1" fmla="*/ 136395 h 431861"/>
                  <a:gd name="connsiteX2" fmla="*/ 81809 w 407502"/>
                  <a:gd name="connsiteY2" fmla="*/ 184020 h 431861"/>
                  <a:gd name="connsiteX3" fmla="*/ 44957 w 407502"/>
                  <a:gd name="connsiteY3" fmla="*/ 256613 h 431861"/>
                  <a:gd name="connsiteX4" fmla="*/ 846 w 407502"/>
                  <a:gd name="connsiteY4" fmla="*/ 360233 h 431861"/>
                  <a:gd name="connsiteX5" fmla="*/ 86571 w 407502"/>
                  <a:gd name="connsiteY5" fmla="*/ 431670 h 431861"/>
                  <a:gd name="connsiteX6" fmla="*/ 175373 w 407502"/>
                  <a:gd name="connsiteY6" fmla="*/ 379251 h 431861"/>
                  <a:gd name="connsiteX7" fmla="*/ 226464 w 407502"/>
                  <a:gd name="connsiteY7" fmla="*/ 319482 h 431861"/>
                  <a:gd name="connsiteX8" fmla="*/ 319934 w 407502"/>
                  <a:gd name="connsiteY8" fmla="*/ 222120 h 431861"/>
                  <a:gd name="connsiteX9" fmla="*/ 391371 w 407502"/>
                  <a:gd name="connsiteY9" fmla="*/ 145920 h 431861"/>
                  <a:gd name="connsiteX10" fmla="*/ 405659 w 407502"/>
                  <a:gd name="connsiteY10" fmla="*/ 79245 h 431861"/>
                  <a:gd name="connsiteX11" fmla="*/ 396134 w 407502"/>
                  <a:gd name="connsiteY11" fmla="*/ 26858 h 431861"/>
                  <a:gd name="connsiteX12" fmla="*/ 305646 w 407502"/>
                  <a:gd name="connsiteY12" fmla="*/ 3045 h 431861"/>
                  <a:gd name="connsiteX13" fmla="*/ 180113 w 407502"/>
                  <a:gd name="connsiteY13" fmla="*/ 93983 h 43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7502" h="431861">
                    <a:moveTo>
                      <a:pt x="191346" y="84008"/>
                    </a:moveTo>
                    <a:cubicBezTo>
                      <a:pt x="159993" y="101867"/>
                      <a:pt x="128640" y="119726"/>
                      <a:pt x="110384" y="136395"/>
                    </a:cubicBezTo>
                    <a:cubicBezTo>
                      <a:pt x="92128" y="153064"/>
                      <a:pt x="92714" y="163984"/>
                      <a:pt x="81809" y="184020"/>
                    </a:cubicBezTo>
                    <a:cubicBezTo>
                      <a:pt x="70905" y="204056"/>
                      <a:pt x="58451" y="227244"/>
                      <a:pt x="44957" y="256613"/>
                    </a:cubicBezTo>
                    <a:cubicBezTo>
                      <a:pt x="31463" y="285982"/>
                      <a:pt x="-6090" y="331057"/>
                      <a:pt x="846" y="360233"/>
                    </a:cubicBezTo>
                    <a:cubicBezTo>
                      <a:pt x="7782" y="389409"/>
                      <a:pt x="57483" y="428500"/>
                      <a:pt x="86571" y="431670"/>
                    </a:cubicBezTo>
                    <a:cubicBezTo>
                      <a:pt x="115659" y="434840"/>
                      <a:pt x="152058" y="397949"/>
                      <a:pt x="175373" y="379251"/>
                    </a:cubicBezTo>
                    <a:cubicBezTo>
                      <a:pt x="198688" y="360553"/>
                      <a:pt x="202371" y="345670"/>
                      <a:pt x="226464" y="319482"/>
                    </a:cubicBezTo>
                    <a:cubicBezTo>
                      <a:pt x="250557" y="293294"/>
                      <a:pt x="292450" y="251047"/>
                      <a:pt x="319934" y="222120"/>
                    </a:cubicBezTo>
                    <a:cubicBezTo>
                      <a:pt x="347419" y="193193"/>
                      <a:pt x="377084" y="169732"/>
                      <a:pt x="391371" y="145920"/>
                    </a:cubicBezTo>
                    <a:cubicBezTo>
                      <a:pt x="405658" y="122108"/>
                      <a:pt x="404865" y="99089"/>
                      <a:pt x="405659" y="79245"/>
                    </a:cubicBezTo>
                    <a:cubicBezTo>
                      <a:pt x="406453" y="59401"/>
                      <a:pt x="412803" y="39558"/>
                      <a:pt x="396134" y="26858"/>
                    </a:cubicBezTo>
                    <a:cubicBezTo>
                      <a:pt x="379465" y="14158"/>
                      <a:pt x="341649" y="-8142"/>
                      <a:pt x="305646" y="3045"/>
                    </a:cubicBezTo>
                    <a:cubicBezTo>
                      <a:pt x="269643" y="14232"/>
                      <a:pt x="192416" y="82076"/>
                      <a:pt x="180113" y="93983"/>
                    </a:cubicBezTo>
                  </a:path>
                </a:pathLst>
              </a:custGeom>
              <a:solidFill>
                <a:srgbClr val="702500"/>
              </a:solidFill>
              <a:ln w="38100">
                <a:gradFill flip="none" rotWithShape="1">
                  <a:gsLst>
                    <a:gs pos="70000">
                      <a:srgbClr val="FF6600"/>
                    </a:gs>
                    <a:gs pos="100000">
                      <a:srgbClr val="4D0808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effectLst>
                <a:glow>
                  <a:schemeClr val="accent1">
                    <a:alpha val="40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34" name="Šipka doprava 55">
                <a:extLst>
                  <a:ext uri="{FF2B5EF4-FFF2-40B4-BE49-F238E27FC236}">
                    <a16:creationId xmlns:a16="http://schemas.microsoft.com/office/drawing/2014/main" id="{40F8B434-5B34-464D-8CFE-48DF33A33A6F}"/>
                  </a:ext>
                </a:extLst>
              </p:cNvPr>
              <p:cNvSpPr/>
              <p:nvPr/>
            </p:nvSpPr>
            <p:spPr>
              <a:xfrm>
                <a:off x="3286575" y="3660162"/>
                <a:ext cx="470589" cy="272793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C67F6EE3-0BEA-4317-8EDC-5324C90E8E7B}"/>
                  </a:ext>
                </a:extLst>
              </p:cNvPr>
              <p:cNvCxnSpPr>
                <a:stCxn id="62" idx="7"/>
              </p:cNvCxnSpPr>
              <p:nvPr/>
            </p:nvCxnSpPr>
            <p:spPr>
              <a:xfrm flipH="1" flipV="1">
                <a:off x="2178951" y="1917131"/>
                <a:ext cx="787849" cy="1301247"/>
              </a:xfrm>
              <a:prstGeom prst="line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C6EA87A2-9AD8-4F29-B013-4E9A80E916A2}"/>
                  </a:ext>
                </a:extLst>
              </p:cNvPr>
              <p:cNvCxnSpPr>
                <a:stCxn id="62" idx="1"/>
              </p:cNvCxnSpPr>
              <p:nvPr/>
            </p:nvCxnSpPr>
            <p:spPr>
              <a:xfrm flipV="1">
                <a:off x="1846499" y="1945553"/>
                <a:ext cx="350016" cy="1272825"/>
              </a:xfrm>
              <a:prstGeom prst="line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7" name="TextovéPole 58">
                <a:extLst>
                  <a:ext uri="{FF2B5EF4-FFF2-40B4-BE49-F238E27FC236}">
                    <a16:creationId xmlns:a16="http://schemas.microsoft.com/office/drawing/2014/main" id="{8AF944DB-D0DF-4B74-84D8-E801AC2C8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6376" y="4642502"/>
                <a:ext cx="1720683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pomocí laserového paprsku jsou vyříznuty požadované buňky (např. spermie)</a:t>
                </a:r>
              </a:p>
            </p:txBody>
          </p:sp>
          <p:sp>
            <p:nvSpPr>
              <p:cNvPr id="38" name="TextovéPole 59">
                <a:extLst>
                  <a:ext uri="{FF2B5EF4-FFF2-40B4-BE49-F238E27FC236}">
                    <a16:creationId xmlns:a16="http://schemas.microsoft.com/office/drawing/2014/main" id="{575994C8-E0A6-4DB2-94D3-1849E29BAD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896" y="2021939"/>
                <a:ext cx="1720683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pomocí světelného pulzu jsou vyříznuté buňky přeneseny </a:t>
                </a:r>
              </a:p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do víčka zkumavky</a:t>
                </a:r>
              </a:p>
            </p:txBody>
          </p:sp>
        </p:grpSp>
        <p:sp>
          <p:nvSpPr>
            <p:cNvPr id="6" name="Volný tvar 24">
              <a:extLst>
                <a:ext uri="{FF2B5EF4-FFF2-40B4-BE49-F238E27FC236}">
                  <a16:creationId xmlns:a16="http://schemas.microsoft.com/office/drawing/2014/main" id="{0D426FB7-348A-4AAF-BFB6-ADFBAF0DC841}"/>
                </a:ext>
              </a:extLst>
            </p:cNvPr>
            <p:cNvSpPr/>
            <p:nvPr/>
          </p:nvSpPr>
          <p:spPr>
            <a:xfrm rot="2713781">
              <a:off x="5418853" y="2056528"/>
              <a:ext cx="664122" cy="71805"/>
            </a:xfrm>
            <a:custGeom>
              <a:avLst/>
              <a:gdLst>
                <a:gd name="connsiteX0" fmla="*/ 99853 w 663616"/>
                <a:gd name="connsiteY0" fmla="*/ 50181 h 62262"/>
                <a:gd name="connsiteX1" fmla="*/ 42703 w 663616"/>
                <a:gd name="connsiteY1" fmla="*/ 2556 h 62262"/>
                <a:gd name="connsiteX2" fmla="*/ 633253 w 663616"/>
                <a:gd name="connsiteY2" fmla="*/ 12081 h 62262"/>
                <a:gd name="connsiteX3" fmla="*/ 528478 w 663616"/>
                <a:gd name="connsiteY3" fmla="*/ 59706 h 62262"/>
                <a:gd name="connsiteX4" fmla="*/ 99853 w 663616"/>
                <a:gd name="connsiteY4" fmla="*/ 50181 h 62262"/>
                <a:gd name="connsiteX0" fmla="*/ 94917 w 605691"/>
                <a:gd name="connsiteY0" fmla="*/ 50181 h 62262"/>
                <a:gd name="connsiteX1" fmla="*/ 37767 w 605691"/>
                <a:gd name="connsiteY1" fmla="*/ 2556 h 62262"/>
                <a:gd name="connsiteX2" fmla="*/ 561642 w 605691"/>
                <a:gd name="connsiteY2" fmla="*/ 12081 h 62262"/>
                <a:gd name="connsiteX3" fmla="*/ 523542 w 605691"/>
                <a:gd name="connsiteY3" fmla="*/ 59706 h 62262"/>
                <a:gd name="connsiteX4" fmla="*/ 94917 w 605691"/>
                <a:gd name="connsiteY4" fmla="*/ 50181 h 62262"/>
                <a:gd name="connsiteX0" fmla="*/ 55985 w 566759"/>
                <a:gd name="connsiteY0" fmla="*/ 50181 h 62262"/>
                <a:gd name="connsiteX1" fmla="*/ 55985 w 566759"/>
                <a:gd name="connsiteY1" fmla="*/ 2556 h 62262"/>
                <a:gd name="connsiteX2" fmla="*/ 522710 w 566759"/>
                <a:gd name="connsiteY2" fmla="*/ 12081 h 62262"/>
                <a:gd name="connsiteX3" fmla="*/ 484610 w 566759"/>
                <a:gd name="connsiteY3" fmla="*/ 59706 h 62262"/>
                <a:gd name="connsiteX4" fmla="*/ 55985 w 566759"/>
                <a:gd name="connsiteY4" fmla="*/ 50181 h 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759" h="62262">
                  <a:moveTo>
                    <a:pt x="55985" y="50181"/>
                  </a:moveTo>
                  <a:cubicBezTo>
                    <a:pt x="-15452" y="40656"/>
                    <a:pt x="-21802" y="8906"/>
                    <a:pt x="55985" y="2556"/>
                  </a:cubicBezTo>
                  <a:cubicBezTo>
                    <a:pt x="133772" y="-3794"/>
                    <a:pt x="441748" y="2556"/>
                    <a:pt x="522710" y="12081"/>
                  </a:cubicBezTo>
                  <a:cubicBezTo>
                    <a:pt x="603672" y="21606"/>
                    <a:pt x="562397" y="53356"/>
                    <a:pt x="484610" y="59706"/>
                  </a:cubicBezTo>
                  <a:cubicBezTo>
                    <a:pt x="406823" y="66056"/>
                    <a:pt x="127423" y="59706"/>
                    <a:pt x="55985" y="50181"/>
                  </a:cubicBezTo>
                  <a:close/>
                </a:path>
              </a:pathLst>
            </a:custGeom>
            <a:solidFill>
              <a:srgbClr val="57D3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sp>
          <p:nvSpPr>
            <p:cNvPr id="7" name="Kruhová šipka 25">
              <a:extLst>
                <a:ext uri="{FF2B5EF4-FFF2-40B4-BE49-F238E27FC236}">
                  <a16:creationId xmlns:a16="http://schemas.microsoft.com/office/drawing/2014/main" id="{B611D646-BD72-44C7-95A3-0FCBD069B4DA}"/>
                </a:ext>
              </a:extLst>
            </p:cNvPr>
            <p:cNvSpPr/>
            <p:nvPr/>
          </p:nvSpPr>
          <p:spPr>
            <a:xfrm rot="4964881" flipV="1">
              <a:off x="5328866" y="2073613"/>
              <a:ext cx="1538512" cy="1134101"/>
            </a:xfrm>
            <a:prstGeom prst="circularArrow">
              <a:avLst>
                <a:gd name="adj1" fmla="val 7871"/>
                <a:gd name="adj2" fmla="val 914182"/>
                <a:gd name="adj3" fmla="val 16480357"/>
                <a:gd name="adj4" fmla="val 12472672"/>
                <a:gd name="adj5" fmla="val 12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>
                <a:solidFill>
                  <a:schemeClr val="tx1"/>
                </a:solidFill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43AB1952-3F68-492C-89F6-5A8E62C16094}"/>
                </a:ext>
              </a:extLst>
            </p:cNvPr>
            <p:cNvSpPr/>
            <p:nvPr/>
          </p:nvSpPr>
          <p:spPr>
            <a:xfrm rot="2715621">
              <a:off x="5462682" y="2079998"/>
              <a:ext cx="506542" cy="109818"/>
            </a:xfrm>
            <a:prstGeom prst="rect">
              <a:avLst/>
            </a:prstGeom>
            <a:solidFill>
              <a:srgbClr val="57D3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</p:grpSp>
    </p:spTree>
    <p:extLst>
      <p:ext uri="{BB962C8B-B14F-4D97-AF65-F5344CB8AC3E}">
        <p14:creationId xmlns:p14="http://schemas.microsoft.com/office/powerpoint/2010/main" val="2787663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FC82741-E714-4BDF-855D-C0259694F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Zajištění tkáně z parafínového bločku (odstranit část parafinu tak, aby se odhalila přímo zájmová oblast tkáně, část tkáně nařežeme na tenké plátky)</a:t>
            </a:r>
          </a:p>
          <a:p>
            <a:endParaRPr lang="cs-CZ" dirty="0"/>
          </a:p>
          <a:p>
            <a:r>
              <a:rPr lang="da-DK" dirty="0"/>
              <a:t>2.</a:t>
            </a:r>
            <a:r>
              <a:rPr lang="cs-CZ" dirty="0"/>
              <a:t> </a:t>
            </a:r>
            <a:r>
              <a:rPr lang="da-DK" dirty="0"/>
              <a:t>Odstranění parafinu</a:t>
            </a:r>
            <a:r>
              <a:rPr lang="cs-CZ" dirty="0"/>
              <a:t> (</a:t>
            </a:r>
            <a:r>
              <a:rPr lang="cs-CZ" dirty="0" err="1"/>
              <a:t>xylén</a:t>
            </a:r>
            <a:r>
              <a:rPr lang="cs-CZ" dirty="0"/>
              <a:t>)</a:t>
            </a:r>
            <a:endParaRPr lang="da-DK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3. Rehydratace tkáně (100 % , 70 %  a 50 % </a:t>
            </a:r>
            <a:r>
              <a:rPr lang="cs-CZ" dirty="0" err="1"/>
              <a:t>EtOH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4. Rozložení tkáně (ATL pufru)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5. Izolace DNA (fenol chloroformové metoda, </a:t>
            </a:r>
            <a:r>
              <a:rPr lang="cs-CZ" dirty="0" err="1"/>
              <a:t>QIAamp</a:t>
            </a:r>
            <a:r>
              <a:rPr lang="cs-CZ" dirty="0"/>
              <a:t> DNA mini)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B526CC5-EACA-45C7-AC70-619E2E4B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Vzorky ošetřené formalinem/parafínem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55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D58D022-EA83-4858-B0FE-5B295B093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1) lýze buněk – voda, pufr </a:t>
            </a:r>
          </a:p>
          <a:p>
            <a:r>
              <a:rPr lang="cs-CZ" dirty="0"/>
              <a:t>2) denaturace bílkovin – proteináza K, DTT, teplota</a:t>
            </a:r>
          </a:p>
          <a:p>
            <a:r>
              <a:rPr lang="cs-CZ" dirty="0"/>
              <a:t>3) přidání alkoholu – zamezení degradace DNA + PK (deaktivuje </a:t>
            </a:r>
            <a:r>
              <a:rPr lang="cs-CZ" dirty="0" err="1"/>
              <a:t>DNázy</a:t>
            </a:r>
            <a:r>
              <a:rPr lang="cs-CZ" dirty="0"/>
              <a:t> a </a:t>
            </a:r>
            <a:r>
              <a:rPr lang="cs-CZ" dirty="0" err="1"/>
              <a:t>RNázy</a:t>
            </a:r>
            <a:r>
              <a:rPr lang="cs-CZ" dirty="0"/>
              <a:t>)  </a:t>
            </a:r>
          </a:p>
          <a:p>
            <a:r>
              <a:rPr lang="cs-CZ" dirty="0"/>
              <a:t>4) „</a:t>
            </a:r>
            <a:r>
              <a:rPr lang="cs-CZ" altLang="cs-CZ" dirty="0"/>
              <a:t>DNA je molekula s parciálním záporným nábojem“  vazba na pevnou fázi – zafixována na nosiči</a:t>
            </a:r>
          </a:p>
          <a:p>
            <a:r>
              <a:rPr lang="cs-CZ" altLang="cs-CZ" dirty="0"/>
              <a:t>5) </a:t>
            </a:r>
            <a:r>
              <a:rPr lang="cs-CZ" altLang="cs-CZ" dirty="0" err="1"/>
              <a:t>odmytí</a:t>
            </a:r>
            <a:r>
              <a:rPr lang="cs-CZ" altLang="cs-CZ" dirty="0"/>
              <a:t> buněčných </a:t>
            </a:r>
            <a:r>
              <a:rPr lang="cs-CZ" altLang="cs-CZ" dirty="0" err="1"/>
              <a:t>debris</a:t>
            </a:r>
            <a:r>
              <a:rPr lang="cs-CZ" altLang="cs-CZ" dirty="0"/>
              <a:t> – </a:t>
            </a:r>
            <a:r>
              <a:rPr lang="cs-CZ" altLang="cs-CZ" dirty="0" err="1"/>
              <a:t>wash</a:t>
            </a:r>
            <a:r>
              <a:rPr lang="cs-CZ" altLang="cs-CZ" dirty="0"/>
              <a:t> </a:t>
            </a:r>
            <a:r>
              <a:rPr lang="cs-CZ" altLang="cs-CZ" dirty="0" err="1"/>
              <a:t>buffers</a:t>
            </a:r>
            <a:endParaRPr lang="cs-CZ" altLang="cs-CZ" dirty="0"/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dirty="0"/>
              <a:t>6) změna složení roztoku (snížení koncentrace solí, změna pH z kyselého na zásadité, teplota) - zrušení vazby DNA na nosič a její uvolnění do roztoku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24EA7F9-759E-4447-ADE0-ABDB6586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Obecný postup</a:t>
            </a:r>
          </a:p>
        </p:txBody>
      </p:sp>
    </p:spTree>
    <p:extLst>
      <p:ext uri="{BB962C8B-B14F-4D97-AF65-F5344CB8AC3E}">
        <p14:creationId xmlns:p14="http://schemas.microsoft.com/office/powerpoint/2010/main" val="4281446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CF43931-382F-4174-99D8-1DE1158BB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2800" b="1" dirty="0">
              <a:solidFill>
                <a:srgbClr val="FF420E"/>
              </a:solidFill>
              <a:latin typeface="Comic Sans MS" pitchFamily="66" charset="0"/>
            </a:endParaRPr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b="1" dirty="0">
                <a:solidFill>
                  <a:srgbClr val="FF420E"/>
                </a:solidFill>
                <a:latin typeface="Comic Sans MS" pitchFamily="66" charset="0"/>
              </a:rPr>
              <a:t> </a:t>
            </a:r>
            <a:r>
              <a:rPr lang="cs-CZ" sz="3100" u="sng" dirty="0"/>
              <a:t>Izolát DNA </a:t>
            </a:r>
            <a:r>
              <a:rPr lang="cs-CZ" sz="3100" dirty="0"/>
              <a:t>– finální produkt izolace DNA; jedná se o   vodný roztok DNA (tj. ředidlem je voda) nebo roztok pufru a DNA (v izolátu mohou být přítomny i další látky, např. soli, které DNA stabilizují)</a:t>
            </a:r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100" dirty="0"/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 </a:t>
            </a:r>
            <a:r>
              <a:rPr lang="cs-CZ" sz="3100" u="sng" dirty="0"/>
              <a:t>Inhibitory</a:t>
            </a:r>
            <a:r>
              <a:rPr lang="cs-CZ" sz="3100" dirty="0"/>
              <a:t> – látky nejrůznější povahy s negativním účinek na průběh jednoho ze zásadních kroků analýzy – PCR; jejich přítomnost ve vzorku může vést ke zhoršené kvalitě výsledků analýzy či k jejímu úplnému selhání</a:t>
            </a:r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- během průběhu izolace – alkoholy, fenol, některé typy detergentů.</a:t>
            </a:r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- původ přímo ve vzorku (přítomny už v původním biologickém materiálu, který je dodán do laboratoře ke zkoumání)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775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23DA1FE-6D31-4878-BEC7-6CCD3808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845B54F-C815-4268-BB1D-1158CB39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Inhibitory a jejich zdroj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7B460F0-275C-4643-8133-B1DFB33D6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76650"/>
              </p:ext>
            </p:extLst>
          </p:nvPr>
        </p:nvGraphicFramePr>
        <p:xfrm>
          <a:off x="1115616" y="1844824"/>
          <a:ext cx="7032104" cy="4191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052">
                  <a:extLst>
                    <a:ext uri="{9D8B030D-6E8A-4147-A177-3AD203B41FA5}">
                      <a16:colId xmlns:a16="http://schemas.microsoft.com/office/drawing/2014/main" val="3329395476"/>
                    </a:ext>
                  </a:extLst>
                </a:gridCol>
                <a:gridCol w="3516052">
                  <a:extLst>
                    <a:ext uri="{9D8B030D-6E8A-4147-A177-3AD203B41FA5}">
                      <a16:colId xmlns:a16="http://schemas.microsoft.com/office/drawing/2014/main" val="2869049650"/>
                    </a:ext>
                  </a:extLst>
                </a:gridCol>
              </a:tblGrid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Inhibitor 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Pravděpodobný zdroj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447200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Hemoglobin (</a:t>
                      </a:r>
                      <a:r>
                        <a:rPr lang="cs-CZ" dirty="0" err="1"/>
                        <a:t>hemin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714299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Melanin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Tkáň, vlasy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20472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Polysacharidy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Rostlinný materiál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50418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Žlučové soli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Výkaly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38905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Huminové</a:t>
                      </a:r>
                      <a:r>
                        <a:rPr lang="cs-CZ" dirty="0"/>
                        <a:t> kyseliny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půda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656043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Močovina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982815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Indigové barvivo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Jeansovina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947422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Kolagen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Tkáň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511023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Myoglobin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Svalová tkáň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38407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Vápníkové ionty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Kosti, zuby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778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135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1AB538A-3E24-4479-9F18-AEB543C34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 přečištění izolátu DNA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 účinné odstranění inhibitorů, případně dalších nežádoucích látek, které zůstaly ve vzorku přítomny i po izolaci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inhibitory původem z krevních vzorků – potlačení jejich negativních účinků až v průběhu PCR – přidáním BSA (bovinní sérový albumin)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použití </a:t>
            </a:r>
            <a:r>
              <a:rPr lang="cs-CZ" dirty="0" err="1"/>
              <a:t>kitů</a:t>
            </a:r>
            <a:r>
              <a:rPr lang="cs-CZ" dirty="0"/>
              <a:t> s magnetickými partikulemi – </a:t>
            </a:r>
            <a:r>
              <a:rPr lang="cs-CZ" dirty="0" err="1"/>
              <a:t>odmytí</a:t>
            </a:r>
            <a:r>
              <a:rPr lang="cs-CZ" dirty="0"/>
              <a:t> inhibitoru v průběhu izolace (AB)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 err="1"/>
              <a:t>QIAamp</a:t>
            </a:r>
            <a:r>
              <a:rPr lang="cs-CZ" dirty="0"/>
              <a:t> </a:t>
            </a:r>
            <a:r>
              <a:rPr lang="cs-CZ" dirty="0" err="1"/>
              <a:t>MinElute</a:t>
            </a:r>
            <a:r>
              <a:rPr lang="cs-CZ" dirty="0"/>
              <a:t> spin kolonek (</a:t>
            </a:r>
            <a:r>
              <a:rPr lang="cs-CZ" dirty="0" err="1"/>
              <a:t>Qiagen</a:t>
            </a:r>
            <a:r>
              <a:rPr lang="cs-CZ" dirty="0"/>
              <a:t>)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dirty="0"/>
              <a:t>Wizard® Genomic DNA Purification Kit</a:t>
            </a:r>
            <a:r>
              <a:rPr lang="cs-CZ" dirty="0"/>
              <a:t> (</a:t>
            </a:r>
            <a:r>
              <a:rPr lang="cs-CZ" dirty="0" err="1"/>
              <a:t>Promega</a:t>
            </a:r>
            <a:r>
              <a:rPr lang="cs-CZ" dirty="0"/>
              <a:t>)</a:t>
            </a:r>
            <a:endParaRPr lang="en-US" dirty="0"/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dirty="0"/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08209C0-14AE-4198-8B2B-FDA2B1CE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Odstranění inhibitoru</a:t>
            </a:r>
          </a:p>
        </p:txBody>
      </p:sp>
    </p:spTree>
    <p:extLst>
      <p:ext uri="{BB962C8B-B14F-4D97-AF65-F5344CB8AC3E}">
        <p14:creationId xmlns:p14="http://schemas.microsoft.com/office/powerpoint/2010/main" val="2429055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CF0A994-B622-4DFF-BAD0-473F4F1F5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37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snížení objemu izolátu při zachování veškeré DNA</a:t>
            </a:r>
          </a:p>
          <a:p>
            <a:pPr>
              <a:lnSpc>
                <a:spcPct val="11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„zahuštění“ roztoku</a:t>
            </a:r>
          </a:p>
          <a:p>
            <a:pPr>
              <a:lnSpc>
                <a:spcPct val="11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u vzorků s malým obsahem DNA </a:t>
            </a:r>
          </a:p>
          <a:p>
            <a:pPr>
              <a:lnSpc>
                <a:spcPct val="11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postup: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1) vyvázání DNA z roztoku na pevnou fázi (např. SiO2) a její následné uvolnění do roztoku o menším objemu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2) centrifugace pomocí tzv. </a:t>
            </a:r>
            <a:r>
              <a:rPr lang="cs-CZ" sz="2800" dirty="0" err="1"/>
              <a:t>mikrokoncentrátorů</a:t>
            </a:r>
            <a:r>
              <a:rPr lang="cs-CZ" sz="2800" dirty="0"/>
              <a:t> – velmi husté sítko, které propustí pouze rozpouštědlo a drobné molekuly, makromolekuly DNA však ne – zůstanou zachyceny a opět mohou být uvolněny do roztoku o menším objemu, než měl původní izolát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vakuová odparka – koncentrátor  vodný, etanolový a vysoký tlak vodní páry; </a:t>
            </a:r>
            <a:r>
              <a:rPr lang="pl-PL" sz="2800" dirty="0"/>
              <a:t>okolí, 30°C, 45°C, 60°C</a:t>
            </a:r>
            <a:r>
              <a:rPr lang="cs-CZ" sz="2800" dirty="0"/>
              <a:t>               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011376-D005-4D0C-AB77-E682381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cs-CZ" b="1" u="sng" dirty="0" err="1"/>
              <a:t>Zakoncentrování</a:t>
            </a:r>
            <a:r>
              <a:rPr lang="cs-CZ" b="1" u="sng" dirty="0"/>
              <a:t> DNA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5CB6D6-2633-4A39-98CE-5654ACE0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58" y="1340768"/>
            <a:ext cx="1371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D32F6B-86B1-4256-BBD8-4F646497A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104243"/>
            <a:ext cx="2304938" cy="175375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A2E8AB0-2414-4EE4-BD68-1D14640F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58" y="1369049"/>
            <a:ext cx="1371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63126B5-7611-494F-99B2-A9C4786C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132524"/>
            <a:ext cx="2304938" cy="175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3284B06-2C0F-416D-800E-2C76FE0E2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u="sng" dirty="0"/>
              <a:t>Silikátové kolonky </a:t>
            </a:r>
            <a:r>
              <a:rPr lang="cs-CZ" dirty="0"/>
              <a:t>– DNA zachycena na kolonce během centrifugace (případně vakuovým odsátím) </a:t>
            </a:r>
            <a:r>
              <a:rPr lang="cs-CZ" dirty="0" err="1"/>
              <a:t>lyzátu</a:t>
            </a:r>
            <a:r>
              <a:rPr lang="cs-CZ" dirty="0"/>
              <a:t>, pak přečištěna a následně uvolněna do čistého elučního roztoku.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u="sng" dirty="0" err="1"/>
              <a:t>Magnetosilikové</a:t>
            </a:r>
            <a:r>
              <a:rPr lang="cs-CZ" u="sng" dirty="0"/>
              <a:t> partikule </a:t>
            </a:r>
            <a:r>
              <a:rPr lang="cs-CZ" dirty="0"/>
              <a:t>– DNA vázána na paramagnetické kuličky, které mohou být manipulovány pomocí magnetu – např. vyjmuty z roztoku, přeneseny do </a:t>
            </a:r>
            <a:r>
              <a:rPr lang="cs-CZ" dirty="0" err="1"/>
              <a:t>přečišťovacích</a:t>
            </a:r>
            <a:r>
              <a:rPr lang="cs-CZ" dirty="0"/>
              <a:t> roztoků a z nich nakonec do elučního roztoku, kde je DNA uvolněna.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E5F1176-927D-4D84-B10F-3B5855F1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Nosiče</a:t>
            </a:r>
          </a:p>
        </p:txBody>
      </p:sp>
    </p:spTree>
    <p:extLst>
      <p:ext uri="{BB962C8B-B14F-4D97-AF65-F5344CB8AC3E}">
        <p14:creationId xmlns:p14="http://schemas.microsoft.com/office/powerpoint/2010/main" val="38181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Autofit/>
          </a:bodyPr>
          <a:lstStyle/>
          <a:p>
            <a:pPr algn="ctr"/>
            <a:r>
              <a:rPr lang="cs-CZ" altLang="cs-CZ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Typické množství DNA, které může být z biologického materiálu extrahováno </a:t>
            </a:r>
            <a:br>
              <a:rPr lang="cs-CZ" altLang="cs-CZ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altLang="cs-CZ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(kvalita i kvantita získané DNA je významně ovlivněna faktory vnějšího prostředí)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4B80B41-2C1C-49AB-BD0A-BE039124D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584318"/>
              </p:ext>
            </p:extLst>
          </p:nvPr>
        </p:nvGraphicFramePr>
        <p:xfrm>
          <a:off x="457200" y="1916113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05974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964702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Typ vzorku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Množství DNA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54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Tekutá krev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4000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26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Krevní stopa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250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/cm</a:t>
                      </a:r>
                      <a:r>
                        <a:rPr kumimoji="0" lang="cs-CZ" sz="18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 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– 500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/cm</a:t>
                      </a:r>
                      <a:r>
                        <a:rPr kumimoji="0" lang="cs-CZ" sz="18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55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Tekuté sperma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150000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300000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75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Post-koitální vaginální stěr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/stěr – 3000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/stěr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05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Vytržený vlas (s cibulkou)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/cibulku – 750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/cibulku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357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Vypadený</a:t>
                      </a:r>
                      <a:r>
                        <a:rPr lang="cs-CZ" dirty="0"/>
                        <a:t> vlas (s kořínkem)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/cibulku – 10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/cibulku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313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Tekuté sliny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10000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253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Stěr dutiny ústní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/stěr – 1500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/stěr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01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Moč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20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71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3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10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0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Tkáň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50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500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3051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1452AC3-B773-46B3-BD68-56CD8B028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komerční </a:t>
            </a:r>
            <a:r>
              <a:rPr lang="cs-CZ" dirty="0" err="1"/>
              <a:t>kit</a:t>
            </a:r>
            <a:r>
              <a:rPr lang="cs-CZ" dirty="0"/>
              <a:t> x chemikálie z laboratoře x mix</a:t>
            </a:r>
          </a:p>
          <a:p>
            <a:r>
              <a:rPr lang="cs-CZ" dirty="0"/>
              <a:t>? vstupní materiál (</a:t>
            </a:r>
            <a:r>
              <a:rPr lang="cs-CZ" dirty="0" err="1"/>
              <a:t>trusiči</a:t>
            </a:r>
            <a:r>
              <a:rPr lang="cs-CZ" dirty="0"/>
              <a:t> a </a:t>
            </a:r>
            <a:r>
              <a:rPr lang="cs-CZ" dirty="0" err="1"/>
              <a:t>netrusiči</a:t>
            </a:r>
            <a:r>
              <a:rPr lang="cs-CZ" dirty="0"/>
              <a:t>, degradace DNA, vlhké prostředí, expozice vnějším vlivům, …)</a:t>
            </a:r>
          </a:p>
          <a:p>
            <a:r>
              <a:rPr lang="cs-CZ" dirty="0"/>
              <a:t>? jeden </a:t>
            </a:r>
            <a:r>
              <a:rPr lang="cs-CZ" dirty="0" err="1"/>
              <a:t>kit</a:t>
            </a:r>
            <a:r>
              <a:rPr lang="cs-CZ" dirty="0"/>
              <a:t> / postup na vše</a:t>
            </a:r>
          </a:p>
          <a:p>
            <a:r>
              <a:rPr lang="cs-CZ" dirty="0"/>
              <a:t>? opakovatelnost/srovnatelní množství </a:t>
            </a:r>
            <a:r>
              <a:rPr lang="cs-CZ" dirty="0" err="1"/>
              <a:t>vyizolované</a:t>
            </a:r>
            <a:r>
              <a:rPr lang="cs-CZ" dirty="0"/>
              <a:t> DNA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Komerční </a:t>
            </a:r>
            <a:r>
              <a:rPr lang="cs-CZ" dirty="0" err="1"/>
              <a:t>kity</a:t>
            </a:r>
            <a:r>
              <a:rPr lang="cs-CZ" dirty="0"/>
              <a:t> (validace a testovací studie provede výrobce x situace u soudu, DNA free,  kontaminace výrobcem ověřitelná)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9995A5D-9742-426B-A25F-40898195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Co čím izolovat?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4DB8262-E045-41BD-B642-000DB983F485}"/>
              </a:ext>
            </a:extLst>
          </p:cNvPr>
          <p:cNvSpPr/>
          <p:nvPr/>
        </p:nvSpPr>
        <p:spPr>
          <a:xfrm>
            <a:off x="539552" y="4869160"/>
            <a:ext cx="58640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65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03C5110-8929-4864-B0D7-BD018619B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vzorek s předpokládaným velkým množstvím DNA (bukální stěry) – 5% </a:t>
            </a:r>
            <a:r>
              <a:rPr lang="cs-CZ" dirty="0" err="1"/>
              <a:t>chelex</a:t>
            </a:r>
            <a:r>
              <a:rPr lang="cs-CZ" dirty="0"/>
              <a:t>, </a:t>
            </a:r>
            <a:r>
              <a:rPr lang="cs-CZ" dirty="0" err="1"/>
              <a:t>Swab</a:t>
            </a:r>
            <a:r>
              <a:rPr lang="cs-CZ" dirty="0"/>
              <a:t> </a:t>
            </a:r>
            <a:r>
              <a:rPr lang="cs-CZ" dirty="0" err="1"/>
              <a:t>solution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vzorek – stopy (s malým množstvím DNA a degradované stopy) - - </a:t>
            </a:r>
            <a:r>
              <a:rPr lang="cs-CZ" dirty="0" err="1"/>
              <a:t>Blood</a:t>
            </a:r>
            <a:r>
              <a:rPr lang="cs-CZ" dirty="0"/>
              <a:t> Mini </a:t>
            </a:r>
            <a:r>
              <a:rPr lang="cs-CZ" dirty="0" err="1"/>
              <a:t>kit</a:t>
            </a:r>
            <a:r>
              <a:rPr lang="cs-CZ" dirty="0"/>
              <a:t>, </a:t>
            </a:r>
            <a:r>
              <a:rPr lang="cs-CZ" dirty="0" err="1"/>
              <a:t>Investigator</a:t>
            </a:r>
            <a:r>
              <a:rPr lang="cs-CZ" dirty="0"/>
              <a:t>  </a:t>
            </a:r>
            <a:r>
              <a:rPr lang="cs-CZ" dirty="0" err="1"/>
              <a:t>kit</a:t>
            </a:r>
            <a:r>
              <a:rPr lang="cs-CZ" dirty="0"/>
              <a:t> (QIAGEN), IQ systém (</a:t>
            </a:r>
            <a:r>
              <a:rPr lang="cs-CZ" dirty="0" err="1"/>
              <a:t>Promega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stopy po daktyloskopickém zkoumání – </a:t>
            </a:r>
            <a:r>
              <a:rPr lang="cs-CZ" dirty="0" err="1"/>
              <a:t>Prepfiler</a:t>
            </a:r>
            <a:r>
              <a:rPr lang="cs-CZ" dirty="0"/>
              <a:t> (AB)</a:t>
            </a:r>
          </a:p>
          <a:p>
            <a:endParaRPr lang="cs-CZ" dirty="0"/>
          </a:p>
          <a:p>
            <a:r>
              <a:rPr lang="cs-CZ" dirty="0"/>
              <a:t>kostní tkáň a zuby – </a:t>
            </a:r>
            <a:r>
              <a:rPr lang="cs-CZ" dirty="0" err="1"/>
              <a:t>Prepfiler</a:t>
            </a:r>
            <a:r>
              <a:rPr lang="cs-CZ" dirty="0"/>
              <a:t>, alkoholová metoda</a:t>
            </a:r>
          </a:p>
          <a:p>
            <a:endParaRPr lang="cs-CZ" dirty="0"/>
          </a:p>
          <a:p>
            <a:r>
              <a:rPr lang="cs-CZ" dirty="0"/>
              <a:t>směsné vzorky ( mravnostní TČ) – diferenciální </a:t>
            </a:r>
            <a:r>
              <a:rPr lang="cs-CZ" dirty="0" err="1"/>
              <a:t>lýza</a:t>
            </a:r>
            <a:endParaRPr lang="cs-CZ" dirty="0"/>
          </a:p>
          <a:p>
            <a:endParaRPr lang="cs-CZ" dirty="0"/>
          </a:p>
          <a:p>
            <a:r>
              <a:rPr lang="cs-CZ" dirty="0"/>
              <a:t>vzorky ošetřené formalinem 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C9B95A0-FB49-4377-9BD1-C0A13D27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Izolace dle vstupního materiálu</a:t>
            </a:r>
          </a:p>
        </p:txBody>
      </p:sp>
    </p:spTree>
    <p:extLst>
      <p:ext uri="{BB962C8B-B14F-4D97-AF65-F5344CB8AC3E}">
        <p14:creationId xmlns:p14="http://schemas.microsoft.com/office/powerpoint/2010/main" val="121026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66E3A65-5AD2-40EB-BC85-286CA99C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71600"/>
            <a:ext cx="8229600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pro sběr, transport, archivaci a izolaci nukleových kyselin při pokojové teplotě. Karty typu FTA® obsahují chemikálie, které </a:t>
            </a:r>
            <a:r>
              <a:rPr lang="cs-CZ" dirty="0" err="1"/>
              <a:t>lyzují</a:t>
            </a:r>
            <a:r>
              <a:rPr lang="cs-CZ" dirty="0"/>
              <a:t> buňky, denaturují proteiny                   a chrání nukleové kyseliny před nukleázami, oxidací      a poškozením od UV záření - zajištění tekutého materiálu </a:t>
            </a:r>
          </a:p>
          <a:p>
            <a:r>
              <a:rPr lang="cs-CZ" dirty="0"/>
              <a:t>předpoklad: tekutá krev a bukální stěry</a:t>
            </a:r>
          </a:p>
          <a:p>
            <a:r>
              <a:rPr lang="cs-CZ" dirty="0"/>
              <a:t>realita: tekutá krev </a:t>
            </a:r>
          </a:p>
          <a:p>
            <a:pPr marL="0" indent="0">
              <a:buNone/>
            </a:pPr>
            <a:r>
              <a:rPr lang="cs-CZ" dirty="0"/>
              <a:t>- Mikro karta typu FTA®  - jedna vzorkovací</a:t>
            </a:r>
          </a:p>
          <a:p>
            <a:pPr marL="0" indent="0">
              <a:buNone/>
            </a:pPr>
            <a:r>
              <a:rPr lang="cs-CZ" dirty="0"/>
              <a:t>  plocha pro aplikaci až 125 µl plné krve</a:t>
            </a:r>
          </a:p>
          <a:p>
            <a:r>
              <a:rPr lang="cs-CZ" dirty="0"/>
              <a:t>výhody: rychle inaktivují organismy, včetně krevních patogenů a brání růstu bakterií a dalších mikroorganismů, minimální nároky na uskladnění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B29D129-67BC-42C5-8D7F-FD30CE7C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FTA karty</a:t>
            </a:r>
            <a:r>
              <a:rPr lang="cs-CZ" b="1" dirty="0"/>
              <a:t>  </a:t>
            </a:r>
            <a:r>
              <a:rPr lang="cs-CZ" sz="1600" b="1" dirty="0"/>
              <a:t>(</a:t>
            </a:r>
            <a:r>
              <a:rPr lang="cs-CZ" sz="1600" b="1" dirty="0" err="1"/>
              <a:t>Whatman</a:t>
            </a:r>
            <a:r>
              <a:rPr lang="cs-CZ" sz="1600" b="1" dirty="0"/>
              <a:t>™)</a:t>
            </a:r>
            <a:endParaRPr lang="cs-CZ" sz="1600" b="1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FDE42E-7019-4E5A-AD9E-B5AD1EE0A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23" y="3399975"/>
            <a:ext cx="2420005" cy="18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3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8D56ABC-30EB-4ED8-8889-1130B0858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61121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err="1"/>
              <a:t>Chelex</a:t>
            </a:r>
            <a:r>
              <a:rPr lang="cs-CZ" b="1" baseline="30000" dirty="0"/>
              <a:t>®</a:t>
            </a:r>
            <a:r>
              <a:rPr lang="cs-CZ" b="1" dirty="0"/>
              <a:t> 100</a:t>
            </a:r>
          </a:p>
          <a:p>
            <a:pPr algn="just">
              <a:buFontTx/>
              <a:buChar char="-"/>
            </a:pPr>
            <a:r>
              <a:rPr lang="cs-CZ" dirty="0" err="1"/>
              <a:t>Chelex</a:t>
            </a:r>
            <a:r>
              <a:rPr lang="cs-CZ" dirty="0"/>
              <a:t> je pryskyřice složená ze styren </a:t>
            </a:r>
            <a:r>
              <a:rPr lang="cs-CZ" dirty="0" err="1"/>
              <a:t>divinylbenzen</a:t>
            </a:r>
            <a:r>
              <a:rPr lang="cs-CZ" dirty="0"/>
              <a:t> </a:t>
            </a:r>
            <a:r>
              <a:rPr lang="cs-CZ" dirty="0" err="1"/>
              <a:t>kopolyméru</a:t>
            </a:r>
            <a:r>
              <a:rPr lang="cs-CZ" dirty="0"/>
              <a:t> obsahující párové </a:t>
            </a:r>
            <a:r>
              <a:rPr lang="cs-CZ" dirty="0" err="1"/>
              <a:t>iminodiacetátové</a:t>
            </a:r>
            <a:r>
              <a:rPr lang="cs-CZ" dirty="0"/>
              <a:t> ionty. Tyto ionty působí </a:t>
            </a:r>
            <a:r>
              <a:rPr lang="cs-CZ" dirty="0" err="1"/>
              <a:t>chelatačně</a:t>
            </a:r>
            <a:r>
              <a:rPr lang="cs-CZ" dirty="0"/>
              <a:t> a váží polyvalentní kovové ionty. Pro izolaci DNA je především důležité vyvazování Mg</a:t>
            </a:r>
            <a:r>
              <a:rPr lang="cs-CZ" baseline="30000" dirty="0"/>
              <a:t>2+</a:t>
            </a:r>
            <a:r>
              <a:rPr lang="cs-CZ" dirty="0"/>
              <a:t> iontů, které jednak jsou nezbytné pro aktivitu nukleáz (např. </a:t>
            </a:r>
            <a:r>
              <a:rPr lang="cs-CZ" dirty="0" err="1"/>
              <a:t>DNáz</a:t>
            </a:r>
            <a:r>
              <a:rPr lang="cs-CZ" dirty="0"/>
              <a:t> degradujících DNA) a je tedy nezbytné je tímto způsobem inaktivovat, a také tyto ionty při vysoké teplotě (95-100°C) mohou vést k poškození DNA. Principem izolace je homogenizace vzorku, destrukce buněčných komponent alkalickým prostředím            a vysokou teplotou a separace roztoku obsahujícího DNA od zbytků buněčných komponent a pryskyřice </a:t>
            </a:r>
            <a:r>
              <a:rPr lang="cs-CZ" dirty="0" err="1"/>
              <a:t>chelexu</a:t>
            </a:r>
            <a:r>
              <a:rPr lang="cs-CZ" dirty="0"/>
              <a:t>.</a:t>
            </a:r>
          </a:p>
          <a:p>
            <a:pPr>
              <a:buFontTx/>
              <a:buChar char="-"/>
            </a:pPr>
            <a:r>
              <a:rPr lang="cs-CZ" dirty="0"/>
              <a:t>bukální stěr + 1 ml </a:t>
            </a:r>
            <a:r>
              <a:rPr lang="cs-CZ" dirty="0" err="1"/>
              <a:t>dd</a:t>
            </a:r>
            <a:r>
              <a:rPr lang="cs-CZ" dirty="0"/>
              <a:t> H2O; centrifugace – vznik </a:t>
            </a:r>
            <a:r>
              <a:rPr lang="cs-CZ" dirty="0" err="1"/>
              <a:t>peletky</a:t>
            </a:r>
            <a:r>
              <a:rPr lang="cs-CZ" dirty="0"/>
              <a:t>; odpipetování tekutiny; přidá se 1 ml 5% roztok </a:t>
            </a:r>
            <a:r>
              <a:rPr lang="cs-CZ" dirty="0" err="1"/>
              <a:t>chelexu</a:t>
            </a:r>
            <a:r>
              <a:rPr lang="cs-CZ" dirty="0"/>
              <a:t>, 30 min. při 56 °C, 10 min. při 95 °C</a:t>
            </a:r>
          </a:p>
          <a:p>
            <a:pPr>
              <a:buFontTx/>
              <a:buChar char="-"/>
            </a:pPr>
            <a:r>
              <a:rPr lang="cs-CZ" dirty="0"/>
              <a:t>!!! </a:t>
            </a:r>
            <a:r>
              <a:rPr lang="cs-CZ" dirty="0" err="1"/>
              <a:t>Chelex</a:t>
            </a:r>
            <a:r>
              <a:rPr lang="cs-CZ" dirty="0"/>
              <a:t> je na dně, DNA ve vodné fázi v horní části zkumavky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8B1403A-6FAB-49EE-B295-63056501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cs-CZ" u="sng" dirty="0"/>
              <a:t>Bukální stěry</a:t>
            </a:r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DC00DB4F-0F52-4A8F-B30A-1019DC5DCC8D}"/>
              </a:ext>
            </a:extLst>
          </p:cNvPr>
          <p:cNvGrpSpPr>
            <a:grpSpLocks/>
          </p:cNvGrpSpPr>
          <p:nvPr/>
        </p:nvGrpSpPr>
        <p:grpSpPr bwMode="auto">
          <a:xfrm>
            <a:off x="3059832" y="4771681"/>
            <a:ext cx="2730122" cy="2105183"/>
            <a:chOff x="3142720" y="2645465"/>
            <a:chExt cx="4171805" cy="3008597"/>
          </a:xfrm>
        </p:grpSpPr>
        <p:sp>
          <p:nvSpPr>
            <p:cNvPr id="5" name="Volný tvar 24">
              <a:extLst>
                <a:ext uri="{FF2B5EF4-FFF2-40B4-BE49-F238E27FC236}">
                  <a16:creationId xmlns:a16="http://schemas.microsoft.com/office/drawing/2014/main" id="{ABC5B834-46EA-472F-9AF5-0246CB5E96D5}"/>
                </a:ext>
              </a:extLst>
            </p:cNvPr>
            <p:cNvSpPr/>
            <p:nvPr/>
          </p:nvSpPr>
          <p:spPr>
            <a:xfrm>
              <a:off x="3297615" y="3569485"/>
              <a:ext cx="586753" cy="1761503"/>
            </a:xfrm>
            <a:custGeom>
              <a:avLst/>
              <a:gdLst>
                <a:gd name="connsiteX0" fmla="*/ 412208 w 452777"/>
                <a:gd name="connsiteY0" fmla="*/ 113289 h 1427928"/>
                <a:gd name="connsiteX1" fmla="*/ 421733 w 452777"/>
                <a:gd name="connsiteY1" fmla="*/ 865764 h 1427928"/>
                <a:gd name="connsiteX2" fmla="*/ 212183 w 452777"/>
                <a:gd name="connsiteY2" fmla="*/ 1427739 h 1427928"/>
                <a:gd name="connsiteX3" fmla="*/ 21683 w 452777"/>
                <a:gd name="connsiteY3" fmla="*/ 808614 h 1427928"/>
                <a:gd name="connsiteX4" fmla="*/ 50258 w 452777"/>
                <a:gd name="connsiteY4" fmla="*/ 75189 h 1427928"/>
                <a:gd name="connsiteX5" fmla="*/ 412208 w 452777"/>
                <a:gd name="connsiteY5" fmla="*/ 113289 h 1427928"/>
                <a:gd name="connsiteX0" fmla="*/ 412208 w 452777"/>
                <a:gd name="connsiteY0" fmla="*/ 113289 h 1427928"/>
                <a:gd name="connsiteX1" fmla="*/ 421733 w 452777"/>
                <a:gd name="connsiteY1" fmla="*/ 865764 h 1427928"/>
                <a:gd name="connsiteX2" fmla="*/ 212183 w 452777"/>
                <a:gd name="connsiteY2" fmla="*/ 1427739 h 1427928"/>
                <a:gd name="connsiteX3" fmla="*/ 21683 w 452777"/>
                <a:gd name="connsiteY3" fmla="*/ 808614 h 1427928"/>
                <a:gd name="connsiteX4" fmla="*/ 50258 w 452777"/>
                <a:gd name="connsiteY4" fmla="*/ 75189 h 1427928"/>
                <a:gd name="connsiteX5" fmla="*/ 412208 w 452777"/>
                <a:gd name="connsiteY5" fmla="*/ 113289 h 1427928"/>
                <a:gd name="connsiteX0" fmla="*/ 412208 w 452777"/>
                <a:gd name="connsiteY0" fmla="*/ 68047 h 1382686"/>
                <a:gd name="connsiteX1" fmla="*/ 421733 w 452777"/>
                <a:gd name="connsiteY1" fmla="*/ 820522 h 1382686"/>
                <a:gd name="connsiteX2" fmla="*/ 212183 w 452777"/>
                <a:gd name="connsiteY2" fmla="*/ 1382497 h 1382686"/>
                <a:gd name="connsiteX3" fmla="*/ 21683 w 452777"/>
                <a:gd name="connsiteY3" fmla="*/ 763372 h 1382686"/>
                <a:gd name="connsiteX4" fmla="*/ 50258 w 452777"/>
                <a:gd name="connsiteY4" fmla="*/ 29947 h 1382686"/>
                <a:gd name="connsiteX5" fmla="*/ 412208 w 452777"/>
                <a:gd name="connsiteY5" fmla="*/ 68047 h 1382686"/>
                <a:gd name="connsiteX0" fmla="*/ 412208 w 452777"/>
                <a:gd name="connsiteY0" fmla="*/ 68047 h 1382686"/>
                <a:gd name="connsiteX1" fmla="*/ 421733 w 452777"/>
                <a:gd name="connsiteY1" fmla="*/ 820522 h 1382686"/>
                <a:gd name="connsiteX2" fmla="*/ 212183 w 452777"/>
                <a:gd name="connsiteY2" fmla="*/ 1382497 h 1382686"/>
                <a:gd name="connsiteX3" fmla="*/ 21683 w 452777"/>
                <a:gd name="connsiteY3" fmla="*/ 763372 h 1382686"/>
                <a:gd name="connsiteX4" fmla="*/ 50258 w 452777"/>
                <a:gd name="connsiteY4" fmla="*/ 29947 h 1382686"/>
                <a:gd name="connsiteX5" fmla="*/ 412208 w 452777"/>
                <a:gd name="connsiteY5" fmla="*/ 68047 h 1382686"/>
                <a:gd name="connsiteX0" fmla="*/ 412208 w 452777"/>
                <a:gd name="connsiteY0" fmla="*/ 38100 h 1352739"/>
                <a:gd name="connsiteX1" fmla="*/ 421733 w 452777"/>
                <a:gd name="connsiteY1" fmla="*/ 790575 h 1352739"/>
                <a:gd name="connsiteX2" fmla="*/ 212183 w 452777"/>
                <a:gd name="connsiteY2" fmla="*/ 1352550 h 1352739"/>
                <a:gd name="connsiteX3" fmla="*/ 21683 w 452777"/>
                <a:gd name="connsiteY3" fmla="*/ 733425 h 1352739"/>
                <a:gd name="connsiteX4" fmla="*/ 50258 w 452777"/>
                <a:gd name="connsiteY4" fmla="*/ 0 h 1352739"/>
                <a:gd name="connsiteX5" fmla="*/ 412208 w 452777"/>
                <a:gd name="connsiteY5" fmla="*/ 38100 h 1352739"/>
                <a:gd name="connsiteX0" fmla="*/ 440783 w 472027"/>
                <a:gd name="connsiteY0" fmla="*/ 12782 h 1355998"/>
                <a:gd name="connsiteX1" fmla="*/ 421733 w 472027"/>
                <a:gd name="connsiteY1" fmla="*/ 793832 h 1355998"/>
                <a:gd name="connsiteX2" fmla="*/ 212183 w 472027"/>
                <a:gd name="connsiteY2" fmla="*/ 1355807 h 1355998"/>
                <a:gd name="connsiteX3" fmla="*/ 21683 w 472027"/>
                <a:gd name="connsiteY3" fmla="*/ 736682 h 1355998"/>
                <a:gd name="connsiteX4" fmla="*/ 50258 w 472027"/>
                <a:gd name="connsiteY4" fmla="*/ 3257 h 1355998"/>
                <a:gd name="connsiteX5" fmla="*/ 440783 w 472027"/>
                <a:gd name="connsiteY5" fmla="*/ 12782 h 1355998"/>
                <a:gd name="connsiteX0" fmla="*/ 440783 w 443819"/>
                <a:gd name="connsiteY0" fmla="*/ 12782 h 1355998"/>
                <a:gd name="connsiteX1" fmla="*/ 421733 w 443819"/>
                <a:gd name="connsiteY1" fmla="*/ 793832 h 1355998"/>
                <a:gd name="connsiteX2" fmla="*/ 212183 w 443819"/>
                <a:gd name="connsiteY2" fmla="*/ 1355807 h 1355998"/>
                <a:gd name="connsiteX3" fmla="*/ 21683 w 443819"/>
                <a:gd name="connsiteY3" fmla="*/ 736682 h 1355998"/>
                <a:gd name="connsiteX4" fmla="*/ 50258 w 443819"/>
                <a:gd name="connsiteY4" fmla="*/ 3257 h 1355998"/>
                <a:gd name="connsiteX5" fmla="*/ 440783 w 443819"/>
                <a:gd name="connsiteY5" fmla="*/ 12782 h 1355998"/>
                <a:gd name="connsiteX0" fmla="*/ 428934 w 431970"/>
                <a:gd name="connsiteY0" fmla="*/ 12782 h 1355998"/>
                <a:gd name="connsiteX1" fmla="*/ 409884 w 431970"/>
                <a:gd name="connsiteY1" fmla="*/ 793832 h 1355998"/>
                <a:gd name="connsiteX2" fmla="*/ 200334 w 431970"/>
                <a:gd name="connsiteY2" fmla="*/ 1355807 h 1355998"/>
                <a:gd name="connsiteX3" fmla="*/ 9834 w 431970"/>
                <a:gd name="connsiteY3" fmla="*/ 736682 h 1355998"/>
                <a:gd name="connsiteX4" fmla="*/ 38409 w 431970"/>
                <a:gd name="connsiteY4" fmla="*/ 3257 h 1355998"/>
                <a:gd name="connsiteX5" fmla="*/ 428934 w 431970"/>
                <a:gd name="connsiteY5" fmla="*/ 12782 h 1355998"/>
                <a:gd name="connsiteX0" fmla="*/ 427661 w 430697"/>
                <a:gd name="connsiteY0" fmla="*/ 12782 h 1355998"/>
                <a:gd name="connsiteX1" fmla="*/ 408611 w 430697"/>
                <a:gd name="connsiteY1" fmla="*/ 793832 h 1355998"/>
                <a:gd name="connsiteX2" fmla="*/ 199061 w 430697"/>
                <a:gd name="connsiteY2" fmla="*/ 1355807 h 1355998"/>
                <a:gd name="connsiteX3" fmla="*/ 8561 w 430697"/>
                <a:gd name="connsiteY3" fmla="*/ 736682 h 1355998"/>
                <a:gd name="connsiteX4" fmla="*/ 37136 w 430697"/>
                <a:gd name="connsiteY4" fmla="*/ 3257 h 1355998"/>
                <a:gd name="connsiteX5" fmla="*/ 427661 w 430697"/>
                <a:gd name="connsiteY5" fmla="*/ 12782 h 1355998"/>
                <a:gd name="connsiteX0" fmla="*/ 405387 w 408423"/>
                <a:gd name="connsiteY0" fmla="*/ 12782 h 1355962"/>
                <a:gd name="connsiteX1" fmla="*/ 386337 w 408423"/>
                <a:gd name="connsiteY1" fmla="*/ 793832 h 1355962"/>
                <a:gd name="connsiteX2" fmla="*/ 176787 w 408423"/>
                <a:gd name="connsiteY2" fmla="*/ 1355807 h 1355962"/>
                <a:gd name="connsiteX3" fmla="*/ 14862 w 408423"/>
                <a:gd name="connsiteY3" fmla="*/ 841457 h 1355962"/>
                <a:gd name="connsiteX4" fmla="*/ 14862 w 408423"/>
                <a:gd name="connsiteY4" fmla="*/ 3257 h 1355962"/>
                <a:gd name="connsiteX5" fmla="*/ 405387 w 408423"/>
                <a:gd name="connsiteY5" fmla="*/ 12782 h 1355962"/>
                <a:gd name="connsiteX0" fmla="*/ 405387 w 405387"/>
                <a:gd name="connsiteY0" fmla="*/ 12782 h 1355990"/>
                <a:gd name="connsiteX1" fmla="*/ 367287 w 405387"/>
                <a:gd name="connsiteY1" fmla="*/ 889082 h 1355990"/>
                <a:gd name="connsiteX2" fmla="*/ 176787 w 405387"/>
                <a:gd name="connsiteY2" fmla="*/ 1355807 h 1355990"/>
                <a:gd name="connsiteX3" fmla="*/ 14862 w 405387"/>
                <a:gd name="connsiteY3" fmla="*/ 841457 h 1355990"/>
                <a:gd name="connsiteX4" fmla="*/ 14862 w 405387"/>
                <a:gd name="connsiteY4" fmla="*/ 3257 h 1355990"/>
                <a:gd name="connsiteX5" fmla="*/ 405387 w 405387"/>
                <a:gd name="connsiteY5" fmla="*/ 12782 h 1355990"/>
                <a:gd name="connsiteX0" fmla="*/ 412790 w 412790"/>
                <a:gd name="connsiteY0" fmla="*/ 74878 h 1418086"/>
                <a:gd name="connsiteX1" fmla="*/ 374690 w 412790"/>
                <a:gd name="connsiteY1" fmla="*/ 951178 h 1418086"/>
                <a:gd name="connsiteX2" fmla="*/ 184190 w 412790"/>
                <a:gd name="connsiteY2" fmla="*/ 1417903 h 1418086"/>
                <a:gd name="connsiteX3" fmla="*/ 22265 w 412790"/>
                <a:gd name="connsiteY3" fmla="*/ 903553 h 1418086"/>
                <a:gd name="connsiteX4" fmla="*/ 22265 w 412790"/>
                <a:gd name="connsiteY4" fmla="*/ 65353 h 1418086"/>
                <a:gd name="connsiteX5" fmla="*/ 215890 w 412790"/>
                <a:gd name="connsiteY5" fmla="*/ 56919 h 1418086"/>
                <a:gd name="connsiteX6" fmla="*/ 412790 w 412790"/>
                <a:gd name="connsiteY6" fmla="*/ 74878 h 1418086"/>
                <a:gd name="connsiteX0" fmla="*/ 412790 w 412790"/>
                <a:gd name="connsiteY0" fmla="*/ 56438 h 1399646"/>
                <a:gd name="connsiteX1" fmla="*/ 374690 w 412790"/>
                <a:gd name="connsiteY1" fmla="*/ 932738 h 1399646"/>
                <a:gd name="connsiteX2" fmla="*/ 184190 w 412790"/>
                <a:gd name="connsiteY2" fmla="*/ 1399463 h 1399646"/>
                <a:gd name="connsiteX3" fmla="*/ 22265 w 412790"/>
                <a:gd name="connsiteY3" fmla="*/ 885113 h 1399646"/>
                <a:gd name="connsiteX4" fmla="*/ 22265 w 412790"/>
                <a:gd name="connsiteY4" fmla="*/ 46913 h 1399646"/>
                <a:gd name="connsiteX5" fmla="*/ 215890 w 412790"/>
                <a:gd name="connsiteY5" fmla="*/ 129436 h 1399646"/>
                <a:gd name="connsiteX6" fmla="*/ 412790 w 412790"/>
                <a:gd name="connsiteY6" fmla="*/ 56438 h 1399646"/>
                <a:gd name="connsiteX0" fmla="*/ 412790 w 412790"/>
                <a:gd name="connsiteY0" fmla="*/ 51249 h 1394457"/>
                <a:gd name="connsiteX1" fmla="*/ 374690 w 412790"/>
                <a:gd name="connsiteY1" fmla="*/ 927549 h 1394457"/>
                <a:gd name="connsiteX2" fmla="*/ 184190 w 412790"/>
                <a:gd name="connsiteY2" fmla="*/ 1394274 h 1394457"/>
                <a:gd name="connsiteX3" fmla="*/ 22265 w 412790"/>
                <a:gd name="connsiteY3" fmla="*/ 879924 h 1394457"/>
                <a:gd name="connsiteX4" fmla="*/ 22265 w 412790"/>
                <a:gd name="connsiteY4" fmla="*/ 41724 h 1394457"/>
                <a:gd name="connsiteX5" fmla="*/ 215890 w 412790"/>
                <a:gd name="connsiteY5" fmla="*/ 124247 h 1394457"/>
                <a:gd name="connsiteX6" fmla="*/ 412790 w 412790"/>
                <a:gd name="connsiteY6" fmla="*/ 51249 h 1394457"/>
                <a:gd name="connsiteX0" fmla="*/ 412790 w 412790"/>
                <a:gd name="connsiteY0" fmla="*/ 9525 h 1352733"/>
                <a:gd name="connsiteX1" fmla="*/ 374690 w 412790"/>
                <a:gd name="connsiteY1" fmla="*/ 885825 h 1352733"/>
                <a:gd name="connsiteX2" fmla="*/ 184190 w 412790"/>
                <a:gd name="connsiteY2" fmla="*/ 1352550 h 1352733"/>
                <a:gd name="connsiteX3" fmla="*/ 22265 w 412790"/>
                <a:gd name="connsiteY3" fmla="*/ 838200 h 1352733"/>
                <a:gd name="connsiteX4" fmla="*/ 22265 w 412790"/>
                <a:gd name="connsiteY4" fmla="*/ 0 h 1352733"/>
                <a:gd name="connsiteX5" fmla="*/ 215890 w 412790"/>
                <a:gd name="connsiteY5" fmla="*/ 82523 h 1352733"/>
                <a:gd name="connsiteX6" fmla="*/ 412790 w 412790"/>
                <a:gd name="connsiteY6" fmla="*/ 9525 h 1352733"/>
                <a:gd name="connsiteX0" fmla="*/ 412790 w 412790"/>
                <a:gd name="connsiteY0" fmla="*/ 9525 h 1352733"/>
                <a:gd name="connsiteX1" fmla="*/ 346115 w 412790"/>
                <a:gd name="connsiteY1" fmla="*/ 885826 h 1352733"/>
                <a:gd name="connsiteX2" fmla="*/ 184190 w 412790"/>
                <a:gd name="connsiteY2" fmla="*/ 1352550 h 1352733"/>
                <a:gd name="connsiteX3" fmla="*/ 22265 w 412790"/>
                <a:gd name="connsiteY3" fmla="*/ 838200 h 1352733"/>
                <a:gd name="connsiteX4" fmla="*/ 22265 w 412790"/>
                <a:gd name="connsiteY4" fmla="*/ 0 h 1352733"/>
                <a:gd name="connsiteX5" fmla="*/ 215890 w 412790"/>
                <a:gd name="connsiteY5" fmla="*/ 82523 h 1352733"/>
                <a:gd name="connsiteX6" fmla="*/ 412790 w 412790"/>
                <a:gd name="connsiteY6" fmla="*/ 9525 h 1352733"/>
                <a:gd name="connsiteX0" fmla="*/ 403697 w 403697"/>
                <a:gd name="connsiteY0" fmla="*/ 9525 h 1352733"/>
                <a:gd name="connsiteX1" fmla="*/ 337022 w 403697"/>
                <a:gd name="connsiteY1" fmla="*/ 885826 h 1352733"/>
                <a:gd name="connsiteX2" fmla="*/ 175097 w 403697"/>
                <a:gd name="connsiteY2" fmla="*/ 1352550 h 1352733"/>
                <a:gd name="connsiteX3" fmla="*/ 41747 w 403697"/>
                <a:gd name="connsiteY3" fmla="*/ 838200 h 1352733"/>
                <a:gd name="connsiteX4" fmla="*/ 13172 w 403697"/>
                <a:gd name="connsiteY4" fmla="*/ 0 h 1352733"/>
                <a:gd name="connsiteX5" fmla="*/ 206797 w 403697"/>
                <a:gd name="connsiteY5" fmla="*/ 82523 h 1352733"/>
                <a:gd name="connsiteX6" fmla="*/ 403697 w 403697"/>
                <a:gd name="connsiteY6" fmla="*/ 9525 h 1352733"/>
                <a:gd name="connsiteX0" fmla="*/ 394172 w 394172"/>
                <a:gd name="connsiteY0" fmla="*/ 9525 h 1352733"/>
                <a:gd name="connsiteX1" fmla="*/ 337022 w 394172"/>
                <a:gd name="connsiteY1" fmla="*/ 885826 h 1352733"/>
                <a:gd name="connsiteX2" fmla="*/ 175097 w 394172"/>
                <a:gd name="connsiteY2" fmla="*/ 1352550 h 1352733"/>
                <a:gd name="connsiteX3" fmla="*/ 41747 w 394172"/>
                <a:gd name="connsiteY3" fmla="*/ 838200 h 1352733"/>
                <a:gd name="connsiteX4" fmla="*/ 13172 w 394172"/>
                <a:gd name="connsiteY4" fmla="*/ 0 h 1352733"/>
                <a:gd name="connsiteX5" fmla="*/ 206797 w 394172"/>
                <a:gd name="connsiteY5" fmla="*/ 82523 h 1352733"/>
                <a:gd name="connsiteX6" fmla="*/ 394172 w 394172"/>
                <a:gd name="connsiteY6" fmla="*/ 9525 h 1352733"/>
                <a:gd name="connsiteX0" fmla="*/ 380312 w 380312"/>
                <a:gd name="connsiteY0" fmla="*/ 9525 h 1352733"/>
                <a:gd name="connsiteX1" fmla="*/ 323162 w 380312"/>
                <a:gd name="connsiteY1" fmla="*/ 885826 h 1352733"/>
                <a:gd name="connsiteX2" fmla="*/ 161237 w 380312"/>
                <a:gd name="connsiteY2" fmla="*/ 1352550 h 1352733"/>
                <a:gd name="connsiteX3" fmla="*/ 27887 w 380312"/>
                <a:gd name="connsiteY3" fmla="*/ 838200 h 1352733"/>
                <a:gd name="connsiteX4" fmla="*/ 18362 w 380312"/>
                <a:gd name="connsiteY4" fmla="*/ 0 h 1352733"/>
                <a:gd name="connsiteX5" fmla="*/ 192937 w 380312"/>
                <a:gd name="connsiteY5" fmla="*/ 82523 h 1352733"/>
                <a:gd name="connsiteX6" fmla="*/ 380312 w 380312"/>
                <a:gd name="connsiteY6" fmla="*/ 9525 h 1352733"/>
                <a:gd name="connsiteX0" fmla="*/ 370787 w 370787"/>
                <a:gd name="connsiteY0" fmla="*/ 9525 h 1352733"/>
                <a:gd name="connsiteX1" fmla="*/ 323162 w 370787"/>
                <a:gd name="connsiteY1" fmla="*/ 885826 h 1352733"/>
                <a:gd name="connsiteX2" fmla="*/ 161237 w 370787"/>
                <a:gd name="connsiteY2" fmla="*/ 1352550 h 1352733"/>
                <a:gd name="connsiteX3" fmla="*/ 27887 w 370787"/>
                <a:gd name="connsiteY3" fmla="*/ 838200 h 1352733"/>
                <a:gd name="connsiteX4" fmla="*/ 18362 w 370787"/>
                <a:gd name="connsiteY4" fmla="*/ 0 h 1352733"/>
                <a:gd name="connsiteX5" fmla="*/ 192937 w 370787"/>
                <a:gd name="connsiteY5" fmla="*/ 82523 h 1352733"/>
                <a:gd name="connsiteX6" fmla="*/ 370787 w 370787"/>
                <a:gd name="connsiteY6" fmla="*/ 9525 h 1352733"/>
                <a:gd name="connsiteX0" fmla="*/ 362807 w 362807"/>
                <a:gd name="connsiteY0" fmla="*/ 9525 h 1352733"/>
                <a:gd name="connsiteX1" fmla="*/ 315182 w 362807"/>
                <a:gd name="connsiteY1" fmla="*/ 885826 h 1352733"/>
                <a:gd name="connsiteX2" fmla="*/ 153257 w 362807"/>
                <a:gd name="connsiteY2" fmla="*/ 1352550 h 1352733"/>
                <a:gd name="connsiteX3" fmla="*/ 19907 w 362807"/>
                <a:gd name="connsiteY3" fmla="*/ 838200 h 1352733"/>
                <a:gd name="connsiteX4" fmla="*/ 10382 w 362807"/>
                <a:gd name="connsiteY4" fmla="*/ 0 h 1352733"/>
                <a:gd name="connsiteX5" fmla="*/ 184957 w 362807"/>
                <a:gd name="connsiteY5" fmla="*/ 82523 h 1352733"/>
                <a:gd name="connsiteX6" fmla="*/ 362807 w 362807"/>
                <a:gd name="connsiteY6" fmla="*/ 9525 h 1352733"/>
                <a:gd name="connsiteX0" fmla="*/ 368894 w 368894"/>
                <a:gd name="connsiteY0" fmla="*/ 9525 h 1352733"/>
                <a:gd name="connsiteX1" fmla="*/ 321269 w 368894"/>
                <a:gd name="connsiteY1" fmla="*/ 885826 h 1352733"/>
                <a:gd name="connsiteX2" fmla="*/ 159344 w 368894"/>
                <a:gd name="connsiteY2" fmla="*/ 1352550 h 1352733"/>
                <a:gd name="connsiteX3" fmla="*/ 25994 w 368894"/>
                <a:gd name="connsiteY3" fmla="*/ 838200 h 1352733"/>
                <a:gd name="connsiteX4" fmla="*/ 6944 w 368894"/>
                <a:gd name="connsiteY4" fmla="*/ 0 h 1352733"/>
                <a:gd name="connsiteX5" fmla="*/ 191044 w 368894"/>
                <a:gd name="connsiteY5" fmla="*/ 82523 h 1352733"/>
                <a:gd name="connsiteX6" fmla="*/ 368894 w 368894"/>
                <a:gd name="connsiteY6" fmla="*/ 9525 h 135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894" h="1352733">
                  <a:moveTo>
                    <a:pt x="368894" y="9525"/>
                  </a:moveTo>
                  <a:cubicBezTo>
                    <a:pt x="364131" y="274637"/>
                    <a:pt x="356194" y="661989"/>
                    <a:pt x="321269" y="885826"/>
                  </a:cubicBezTo>
                  <a:cubicBezTo>
                    <a:pt x="286344" y="1109664"/>
                    <a:pt x="208556" y="1360488"/>
                    <a:pt x="159344" y="1352550"/>
                  </a:cubicBezTo>
                  <a:cubicBezTo>
                    <a:pt x="110132" y="1344612"/>
                    <a:pt x="52981" y="1063625"/>
                    <a:pt x="25994" y="838200"/>
                  </a:cubicBezTo>
                  <a:cubicBezTo>
                    <a:pt x="-993" y="612775"/>
                    <a:pt x="-6277" y="258049"/>
                    <a:pt x="6944" y="0"/>
                  </a:cubicBezTo>
                  <a:cubicBezTo>
                    <a:pt x="124940" y="53803"/>
                    <a:pt x="125957" y="80936"/>
                    <a:pt x="191044" y="82523"/>
                  </a:cubicBezTo>
                  <a:cubicBezTo>
                    <a:pt x="256131" y="84110"/>
                    <a:pt x="256702" y="55390"/>
                    <a:pt x="368894" y="952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6" name="TextovéPole 25">
              <a:extLst>
                <a:ext uri="{FF2B5EF4-FFF2-40B4-BE49-F238E27FC236}">
                  <a16:creationId xmlns:a16="http://schemas.microsoft.com/office/drawing/2014/main" id="{66C1540D-2808-4F1C-9F3D-58B411559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728" y="2645465"/>
              <a:ext cx="15841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stabilní roztok obsahující </a:t>
              </a:r>
              <a:r>
                <a:rPr lang="cs-CZ" altLang="cs-CZ" sz="1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DNA</a:t>
              </a:r>
              <a:endParaRPr lang="cs-CZ" altLang="cs-CZ" sz="16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Šipka doprava 26">
              <a:extLst>
                <a:ext uri="{FF2B5EF4-FFF2-40B4-BE49-F238E27FC236}">
                  <a16:creationId xmlns:a16="http://schemas.microsoft.com/office/drawing/2014/main" id="{729D86F5-14D7-475D-A860-3EE1F985F8CD}"/>
                </a:ext>
              </a:extLst>
            </p:cNvPr>
            <p:cNvSpPr/>
            <p:nvPr/>
          </p:nvSpPr>
          <p:spPr>
            <a:xfrm>
              <a:off x="4044191" y="3869432"/>
              <a:ext cx="673290" cy="38902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grpSp>
          <p:nvGrpSpPr>
            <p:cNvPr id="8" name="Skupina 28">
              <a:extLst>
                <a:ext uri="{FF2B5EF4-FFF2-40B4-BE49-F238E27FC236}">
                  <a16:creationId xmlns:a16="http://schemas.microsoft.com/office/drawing/2014/main" id="{3AA56358-824F-4220-906C-E87A88B129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324" y="2792250"/>
              <a:ext cx="901472" cy="2493071"/>
              <a:chOff x="1905239" y="2403753"/>
              <a:chExt cx="901472" cy="2493071"/>
            </a:xfrm>
          </p:grpSpPr>
          <p:sp>
            <p:nvSpPr>
              <p:cNvPr id="14" name="Volný tvar 35">
                <a:extLst>
                  <a:ext uri="{FF2B5EF4-FFF2-40B4-BE49-F238E27FC236}">
                    <a16:creationId xmlns:a16="http://schemas.microsoft.com/office/drawing/2014/main" id="{5E9C214A-97D8-4531-996F-4F6C36EA0BD2}"/>
                  </a:ext>
                </a:extLst>
              </p:cNvPr>
              <p:cNvSpPr/>
              <p:nvPr/>
            </p:nvSpPr>
            <p:spPr>
              <a:xfrm>
                <a:off x="2062599" y="3062976"/>
                <a:ext cx="586753" cy="1761503"/>
              </a:xfrm>
              <a:custGeom>
                <a:avLst/>
                <a:gdLst>
                  <a:gd name="connsiteX0" fmla="*/ 412208 w 452777"/>
                  <a:gd name="connsiteY0" fmla="*/ 113289 h 1427928"/>
                  <a:gd name="connsiteX1" fmla="*/ 421733 w 452777"/>
                  <a:gd name="connsiteY1" fmla="*/ 865764 h 1427928"/>
                  <a:gd name="connsiteX2" fmla="*/ 212183 w 452777"/>
                  <a:gd name="connsiteY2" fmla="*/ 1427739 h 1427928"/>
                  <a:gd name="connsiteX3" fmla="*/ 21683 w 452777"/>
                  <a:gd name="connsiteY3" fmla="*/ 808614 h 1427928"/>
                  <a:gd name="connsiteX4" fmla="*/ 50258 w 452777"/>
                  <a:gd name="connsiteY4" fmla="*/ 75189 h 1427928"/>
                  <a:gd name="connsiteX5" fmla="*/ 412208 w 452777"/>
                  <a:gd name="connsiteY5" fmla="*/ 113289 h 1427928"/>
                  <a:gd name="connsiteX0" fmla="*/ 412208 w 452777"/>
                  <a:gd name="connsiteY0" fmla="*/ 113289 h 1427928"/>
                  <a:gd name="connsiteX1" fmla="*/ 421733 w 452777"/>
                  <a:gd name="connsiteY1" fmla="*/ 865764 h 1427928"/>
                  <a:gd name="connsiteX2" fmla="*/ 212183 w 452777"/>
                  <a:gd name="connsiteY2" fmla="*/ 1427739 h 1427928"/>
                  <a:gd name="connsiteX3" fmla="*/ 21683 w 452777"/>
                  <a:gd name="connsiteY3" fmla="*/ 808614 h 1427928"/>
                  <a:gd name="connsiteX4" fmla="*/ 50258 w 452777"/>
                  <a:gd name="connsiteY4" fmla="*/ 75189 h 1427928"/>
                  <a:gd name="connsiteX5" fmla="*/ 412208 w 452777"/>
                  <a:gd name="connsiteY5" fmla="*/ 113289 h 1427928"/>
                  <a:gd name="connsiteX0" fmla="*/ 412208 w 452777"/>
                  <a:gd name="connsiteY0" fmla="*/ 68047 h 1382686"/>
                  <a:gd name="connsiteX1" fmla="*/ 421733 w 452777"/>
                  <a:gd name="connsiteY1" fmla="*/ 820522 h 1382686"/>
                  <a:gd name="connsiteX2" fmla="*/ 212183 w 452777"/>
                  <a:gd name="connsiteY2" fmla="*/ 1382497 h 1382686"/>
                  <a:gd name="connsiteX3" fmla="*/ 21683 w 452777"/>
                  <a:gd name="connsiteY3" fmla="*/ 763372 h 1382686"/>
                  <a:gd name="connsiteX4" fmla="*/ 50258 w 452777"/>
                  <a:gd name="connsiteY4" fmla="*/ 29947 h 1382686"/>
                  <a:gd name="connsiteX5" fmla="*/ 412208 w 452777"/>
                  <a:gd name="connsiteY5" fmla="*/ 68047 h 1382686"/>
                  <a:gd name="connsiteX0" fmla="*/ 412208 w 452777"/>
                  <a:gd name="connsiteY0" fmla="*/ 68047 h 1382686"/>
                  <a:gd name="connsiteX1" fmla="*/ 421733 w 452777"/>
                  <a:gd name="connsiteY1" fmla="*/ 820522 h 1382686"/>
                  <a:gd name="connsiteX2" fmla="*/ 212183 w 452777"/>
                  <a:gd name="connsiteY2" fmla="*/ 1382497 h 1382686"/>
                  <a:gd name="connsiteX3" fmla="*/ 21683 w 452777"/>
                  <a:gd name="connsiteY3" fmla="*/ 763372 h 1382686"/>
                  <a:gd name="connsiteX4" fmla="*/ 50258 w 452777"/>
                  <a:gd name="connsiteY4" fmla="*/ 29947 h 1382686"/>
                  <a:gd name="connsiteX5" fmla="*/ 412208 w 452777"/>
                  <a:gd name="connsiteY5" fmla="*/ 68047 h 1382686"/>
                  <a:gd name="connsiteX0" fmla="*/ 412208 w 452777"/>
                  <a:gd name="connsiteY0" fmla="*/ 38100 h 1352739"/>
                  <a:gd name="connsiteX1" fmla="*/ 421733 w 452777"/>
                  <a:gd name="connsiteY1" fmla="*/ 790575 h 1352739"/>
                  <a:gd name="connsiteX2" fmla="*/ 212183 w 452777"/>
                  <a:gd name="connsiteY2" fmla="*/ 1352550 h 1352739"/>
                  <a:gd name="connsiteX3" fmla="*/ 21683 w 452777"/>
                  <a:gd name="connsiteY3" fmla="*/ 733425 h 1352739"/>
                  <a:gd name="connsiteX4" fmla="*/ 50258 w 452777"/>
                  <a:gd name="connsiteY4" fmla="*/ 0 h 1352739"/>
                  <a:gd name="connsiteX5" fmla="*/ 412208 w 452777"/>
                  <a:gd name="connsiteY5" fmla="*/ 38100 h 1352739"/>
                  <a:gd name="connsiteX0" fmla="*/ 440783 w 472027"/>
                  <a:gd name="connsiteY0" fmla="*/ 12782 h 1355998"/>
                  <a:gd name="connsiteX1" fmla="*/ 421733 w 472027"/>
                  <a:gd name="connsiteY1" fmla="*/ 793832 h 1355998"/>
                  <a:gd name="connsiteX2" fmla="*/ 212183 w 472027"/>
                  <a:gd name="connsiteY2" fmla="*/ 1355807 h 1355998"/>
                  <a:gd name="connsiteX3" fmla="*/ 21683 w 472027"/>
                  <a:gd name="connsiteY3" fmla="*/ 736682 h 1355998"/>
                  <a:gd name="connsiteX4" fmla="*/ 50258 w 472027"/>
                  <a:gd name="connsiteY4" fmla="*/ 3257 h 1355998"/>
                  <a:gd name="connsiteX5" fmla="*/ 440783 w 472027"/>
                  <a:gd name="connsiteY5" fmla="*/ 12782 h 1355998"/>
                  <a:gd name="connsiteX0" fmla="*/ 440783 w 443819"/>
                  <a:gd name="connsiteY0" fmla="*/ 12782 h 1355998"/>
                  <a:gd name="connsiteX1" fmla="*/ 421733 w 443819"/>
                  <a:gd name="connsiteY1" fmla="*/ 793832 h 1355998"/>
                  <a:gd name="connsiteX2" fmla="*/ 212183 w 443819"/>
                  <a:gd name="connsiteY2" fmla="*/ 1355807 h 1355998"/>
                  <a:gd name="connsiteX3" fmla="*/ 21683 w 443819"/>
                  <a:gd name="connsiteY3" fmla="*/ 736682 h 1355998"/>
                  <a:gd name="connsiteX4" fmla="*/ 50258 w 443819"/>
                  <a:gd name="connsiteY4" fmla="*/ 3257 h 1355998"/>
                  <a:gd name="connsiteX5" fmla="*/ 440783 w 443819"/>
                  <a:gd name="connsiteY5" fmla="*/ 12782 h 1355998"/>
                  <a:gd name="connsiteX0" fmla="*/ 428934 w 431970"/>
                  <a:gd name="connsiteY0" fmla="*/ 12782 h 1355998"/>
                  <a:gd name="connsiteX1" fmla="*/ 409884 w 431970"/>
                  <a:gd name="connsiteY1" fmla="*/ 793832 h 1355998"/>
                  <a:gd name="connsiteX2" fmla="*/ 200334 w 431970"/>
                  <a:gd name="connsiteY2" fmla="*/ 1355807 h 1355998"/>
                  <a:gd name="connsiteX3" fmla="*/ 9834 w 431970"/>
                  <a:gd name="connsiteY3" fmla="*/ 736682 h 1355998"/>
                  <a:gd name="connsiteX4" fmla="*/ 38409 w 431970"/>
                  <a:gd name="connsiteY4" fmla="*/ 3257 h 1355998"/>
                  <a:gd name="connsiteX5" fmla="*/ 428934 w 431970"/>
                  <a:gd name="connsiteY5" fmla="*/ 12782 h 1355998"/>
                  <a:gd name="connsiteX0" fmla="*/ 427661 w 430697"/>
                  <a:gd name="connsiteY0" fmla="*/ 12782 h 1355998"/>
                  <a:gd name="connsiteX1" fmla="*/ 408611 w 430697"/>
                  <a:gd name="connsiteY1" fmla="*/ 793832 h 1355998"/>
                  <a:gd name="connsiteX2" fmla="*/ 199061 w 430697"/>
                  <a:gd name="connsiteY2" fmla="*/ 1355807 h 1355998"/>
                  <a:gd name="connsiteX3" fmla="*/ 8561 w 430697"/>
                  <a:gd name="connsiteY3" fmla="*/ 736682 h 1355998"/>
                  <a:gd name="connsiteX4" fmla="*/ 37136 w 430697"/>
                  <a:gd name="connsiteY4" fmla="*/ 3257 h 1355998"/>
                  <a:gd name="connsiteX5" fmla="*/ 427661 w 430697"/>
                  <a:gd name="connsiteY5" fmla="*/ 12782 h 1355998"/>
                  <a:gd name="connsiteX0" fmla="*/ 405387 w 408423"/>
                  <a:gd name="connsiteY0" fmla="*/ 12782 h 1355962"/>
                  <a:gd name="connsiteX1" fmla="*/ 386337 w 408423"/>
                  <a:gd name="connsiteY1" fmla="*/ 793832 h 1355962"/>
                  <a:gd name="connsiteX2" fmla="*/ 176787 w 408423"/>
                  <a:gd name="connsiteY2" fmla="*/ 1355807 h 1355962"/>
                  <a:gd name="connsiteX3" fmla="*/ 14862 w 408423"/>
                  <a:gd name="connsiteY3" fmla="*/ 841457 h 1355962"/>
                  <a:gd name="connsiteX4" fmla="*/ 14862 w 408423"/>
                  <a:gd name="connsiteY4" fmla="*/ 3257 h 1355962"/>
                  <a:gd name="connsiteX5" fmla="*/ 405387 w 408423"/>
                  <a:gd name="connsiteY5" fmla="*/ 12782 h 1355962"/>
                  <a:gd name="connsiteX0" fmla="*/ 405387 w 405387"/>
                  <a:gd name="connsiteY0" fmla="*/ 12782 h 1355990"/>
                  <a:gd name="connsiteX1" fmla="*/ 367287 w 405387"/>
                  <a:gd name="connsiteY1" fmla="*/ 889082 h 1355990"/>
                  <a:gd name="connsiteX2" fmla="*/ 176787 w 405387"/>
                  <a:gd name="connsiteY2" fmla="*/ 1355807 h 1355990"/>
                  <a:gd name="connsiteX3" fmla="*/ 14862 w 405387"/>
                  <a:gd name="connsiteY3" fmla="*/ 841457 h 1355990"/>
                  <a:gd name="connsiteX4" fmla="*/ 14862 w 405387"/>
                  <a:gd name="connsiteY4" fmla="*/ 3257 h 1355990"/>
                  <a:gd name="connsiteX5" fmla="*/ 405387 w 405387"/>
                  <a:gd name="connsiteY5" fmla="*/ 12782 h 1355990"/>
                  <a:gd name="connsiteX0" fmla="*/ 412790 w 412790"/>
                  <a:gd name="connsiteY0" fmla="*/ 74878 h 1418086"/>
                  <a:gd name="connsiteX1" fmla="*/ 374690 w 412790"/>
                  <a:gd name="connsiteY1" fmla="*/ 951178 h 1418086"/>
                  <a:gd name="connsiteX2" fmla="*/ 184190 w 412790"/>
                  <a:gd name="connsiteY2" fmla="*/ 1417903 h 1418086"/>
                  <a:gd name="connsiteX3" fmla="*/ 22265 w 412790"/>
                  <a:gd name="connsiteY3" fmla="*/ 903553 h 1418086"/>
                  <a:gd name="connsiteX4" fmla="*/ 22265 w 412790"/>
                  <a:gd name="connsiteY4" fmla="*/ 65353 h 1418086"/>
                  <a:gd name="connsiteX5" fmla="*/ 215890 w 412790"/>
                  <a:gd name="connsiteY5" fmla="*/ 56919 h 1418086"/>
                  <a:gd name="connsiteX6" fmla="*/ 412790 w 412790"/>
                  <a:gd name="connsiteY6" fmla="*/ 74878 h 1418086"/>
                  <a:gd name="connsiteX0" fmla="*/ 412790 w 412790"/>
                  <a:gd name="connsiteY0" fmla="*/ 56438 h 1399646"/>
                  <a:gd name="connsiteX1" fmla="*/ 374690 w 412790"/>
                  <a:gd name="connsiteY1" fmla="*/ 932738 h 1399646"/>
                  <a:gd name="connsiteX2" fmla="*/ 184190 w 412790"/>
                  <a:gd name="connsiteY2" fmla="*/ 1399463 h 1399646"/>
                  <a:gd name="connsiteX3" fmla="*/ 22265 w 412790"/>
                  <a:gd name="connsiteY3" fmla="*/ 885113 h 1399646"/>
                  <a:gd name="connsiteX4" fmla="*/ 22265 w 412790"/>
                  <a:gd name="connsiteY4" fmla="*/ 46913 h 1399646"/>
                  <a:gd name="connsiteX5" fmla="*/ 215890 w 412790"/>
                  <a:gd name="connsiteY5" fmla="*/ 129436 h 1399646"/>
                  <a:gd name="connsiteX6" fmla="*/ 412790 w 412790"/>
                  <a:gd name="connsiteY6" fmla="*/ 56438 h 1399646"/>
                  <a:gd name="connsiteX0" fmla="*/ 412790 w 412790"/>
                  <a:gd name="connsiteY0" fmla="*/ 51249 h 1394457"/>
                  <a:gd name="connsiteX1" fmla="*/ 374690 w 412790"/>
                  <a:gd name="connsiteY1" fmla="*/ 927549 h 1394457"/>
                  <a:gd name="connsiteX2" fmla="*/ 184190 w 412790"/>
                  <a:gd name="connsiteY2" fmla="*/ 1394274 h 1394457"/>
                  <a:gd name="connsiteX3" fmla="*/ 22265 w 412790"/>
                  <a:gd name="connsiteY3" fmla="*/ 879924 h 1394457"/>
                  <a:gd name="connsiteX4" fmla="*/ 22265 w 412790"/>
                  <a:gd name="connsiteY4" fmla="*/ 41724 h 1394457"/>
                  <a:gd name="connsiteX5" fmla="*/ 215890 w 412790"/>
                  <a:gd name="connsiteY5" fmla="*/ 124247 h 1394457"/>
                  <a:gd name="connsiteX6" fmla="*/ 412790 w 412790"/>
                  <a:gd name="connsiteY6" fmla="*/ 51249 h 1394457"/>
                  <a:gd name="connsiteX0" fmla="*/ 412790 w 412790"/>
                  <a:gd name="connsiteY0" fmla="*/ 9525 h 1352733"/>
                  <a:gd name="connsiteX1" fmla="*/ 374690 w 412790"/>
                  <a:gd name="connsiteY1" fmla="*/ 885825 h 1352733"/>
                  <a:gd name="connsiteX2" fmla="*/ 184190 w 412790"/>
                  <a:gd name="connsiteY2" fmla="*/ 1352550 h 1352733"/>
                  <a:gd name="connsiteX3" fmla="*/ 22265 w 412790"/>
                  <a:gd name="connsiteY3" fmla="*/ 838200 h 1352733"/>
                  <a:gd name="connsiteX4" fmla="*/ 22265 w 412790"/>
                  <a:gd name="connsiteY4" fmla="*/ 0 h 1352733"/>
                  <a:gd name="connsiteX5" fmla="*/ 215890 w 412790"/>
                  <a:gd name="connsiteY5" fmla="*/ 82523 h 1352733"/>
                  <a:gd name="connsiteX6" fmla="*/ 412790 w 412790"/>
                  <a:gd name="connsiteY6" fmla="*/ 9525 h 1352733"/>
                  <a:gd name="connsiteX0" fmla="*/ 412790 w 412790"/>
                  <a:gd name="connsiteY0" fmla="*/ 9525 h 1352733"/>
                  <a:gd name="connsiteX1" fmla="*/ 346115 w 412790"/>
                  <a:gd name="connsiteY1" fmla="*/ 885826 h 1352733"/>
                  <a:gd name="connsiteX2" fmla="*/ 184190 w 412790"/>
                  <a:gd name="connsiteY2" fmla="*/ 1352550 h 1352733"/>
                  <a:gd name="connsiteX3" fmla="*/ 22265 w 412790"/>
                  <a:gd name="connsiteY3" fmla="*/ 838200 h 1352733"/>
                  <a:gd name="connsiteX4" fmla="*/ 22265 w 412790"/>
                  <a:gd name="connsiteY4" fmla="*/ 0 h 1352733"/>
                  <a:gd name="connsiteX5" fmla="*/ 215890 w 412790"/>
                  <a:gd name="connsiteY5" fmla="*/ 82523 h 1352733"/>
                  <a:gd name="connsiteX6" fmla="*/ 412790 w 412790"/>
                  <a:gd name="connsiteY6" fmla="*/ 9525 h 1352733"/>
                  <a:gd name="connsiteX0" fmla="*/ 403697 w 403697"/>
                  <a:gd name="connsiteY0" fmla="*/ 9525 h 1352733"/>
                  <a:gd name="connsiteX1" fmla="*/ 337022 w 403697"/>
                  <a:gd name="connsiteY1" fmla="*/ 885826 h 1352733"/>
                  <a:gd name="connsiteX2" fmla="*/ 175097 w 403697"/>
                  <a:gd name="connsiteY2" fmla="*/ 1352550 h 1352733"/>
                  <a:gd name="connsiteX3" fmla="*/ 41747 w 403697"/>
                  <a:gd name="connsiteY3" fmla="*/ 838200 h 1352733"/>
                  <a:gd name="connsiteX4" fmla="*/ 13172 w 403697"/>
                  <a:gd name="connsiteY4" fmla="*/ 0 h 1352733"/>
                  <a:gd name="connsiteX5" fmla="*/ 206797 w 403697"/>
                  <a:gd name="connsiteY5" fmla="*/ 82523 h 1352733"/>
                  <a:gd name="connsiteX6" fmla="*/ 403697 w 403697"/>
                  <a:gd name="connsiteY6" fmla="*/ 9525 h 1352733"/>
                  <a:gd name="connsiteX0" fmla="*/ 394172 w 394172"/>
                  <a:gd name="connsiteY0" fmla="*/ 9525 h 1352733"/>
                  <a:gd name="connsiteX1" fmla="*/ 337022 w 394172"/>
                  <a:gd name="connsiteY1" fmla="*/ 885826 h 1352733"/>
                  <a:gd name="connsiteX2" fmla="*/ 175097 w 394172"/>
                  <a:gd name="connsiteY2" fmla="*/ 1352550 h 1352733"/>
                  <a:gd name="connsiteX3" fmla="*/ 41747 w 394172"/>
                  <a:gd name="connsiteY3" fmla="*/ 838200 h 1352733"/>
                  <a:gd name="connsiteX4" fmla="*/ 13172 w 394172"/>
                  <a:gd name="connsiteY4" fmla="*/ 0 h 1352733"/>
                  <a:gd name="connsiteX5" fmla="*/ 206797 w 394172"/>
                  <a:gd name="connsiteY5" fmla="*/ 82523 h 1352733"/>
                  <a:gd name="connsiteX6" fmla="*/ 394172 w 394172"/>
                  <a:gd name="connsiteY6" fmla="*/ 9525 h 1352733"/>
                  <a:gd name="connsiteX0" fmla="*/ 380312 w 380312"/>
                  <a:gd name="connsiteY0" fmla="*/ 9525 h 1352733"/>
                  <a:gd name="connsiteX1" fmla="*/ 323162 w 380312"/>
                  <a:gd name="connsiteY1" fmla="*/ 885826 h 1352733"/>
                  <a:gd name="connsiteX2" fmla="*/ 161237 w 380312"/>
                  <a:gd name="connsiteY2" fmla="*/ 1352550 h 1352733"/>
                  <a:gd name="connsiteX3" fmla="*/ 27887 w 380312"/>
                  <a:gd name="connsiteY3" fmla="*/ 838200 h 1352733"/>
                  <a:gd name="connsiteX4" fmla="*/ 18362 w 380312"/>
                  <a:gd name="connsiteY4" fmla="*/ 0 h 1352733"/>
                  <a:gd name="connsiteX5" fmla="*/ 192937 w 380312"/>
                  <a:gd name="connsiteY5" fmla="*/ 82523 h 1352733"/>
                  <a:gd name="connsiteX6" fmla="*/ 380312 w 380312"/>
                  <a:gd name="connsiteY6" fmla="*/ 9525 h 1352733"/>
                  <a:gd name="connsiteX0" fmla="*/ 370787 w 370787"/>
                  <a:gd name="connsiteY0" fmla="*/ 9525 h 1352733"/>
                  <a:gd name="connsiteX1" fmla="*/ 323162 w 370787"/>
                  <a:gd name="connsiteY1" fmla="*/ 885826 h 1352733"/>
                  <a:gd name="connsiteX2" fmla="*/ 161237 w 370787"/>
                  <a:gd name="connsiteY2" fmla="*/ 1352550 h 1352733"/>
                  <a:gd name="connsiteX3" fmla="*/ 27887 w 370787"/>
                  <a:gd name="connsiteY3" fmla="*/ 838200 h 1352733"/>
                  <a:gd name="connsiteX4" fmla="*/ 18362 w 370787"/>
                  <a:gd name="connsiteY4" fmla="*/ 0 h 1352733"/>
                  <a:gd name="connsiteX5" fmla="*/ 192937 w 370787"/>
                  <a:gd name="connsiteY5" fmla="*/ 82523 h 1352733"/>
                  <a:gd name="connsiteX6" fmla="*/ 370787 w 370787"/>
                  <a:gd name="connsiteY6" fmla="*/ 9525 h 1352733"/>
                  <a:gd name="connsiteX0" fmla="*/ 362807 w 362807"/>
                  <a:gd name="connsiteY0" fmla="*/ 9525 h 1352733"/>
                  <a:gd name="connsiteX1" fmla="*/ 315182 w 362807"/>
                  <a:gd name="connsiteY1" fmla="*/ 885826 h 1352733"/>
                  <a:gd name="connsiteX2" fmla="*/ 153257 w 362807"/>
                  <a:gd name="connsiteY2" fmla="*/ 1352550 h 1352733"/>
                  <a:gd name="connsiteX3" fmla="*/ 19907 w 362807"/>
                  <a:gd name="connsiteY3" fmla="*/ 838200 h 1352733"/>
                  <a:gd name="connsiteX4" fmla="*/ 10382 w 362807"/>
                  <a:gd name="connsiteY4" fmla="*/ 0 h 1352733"/>
                  <a:gd name="connsiteX5" fmla="*/ 184957 w 362807"/>
                  <a:gd name="connsiteY5" fmla="*/ 82523 h 1352733"/>
                  <a:gd name="connsiteX6" fmla="*/ 362807 w 362807"/>
                  <a:gd name="connsiteY6" fmla="*/ 9525 h 1352733"/>
                  <a:gd name="connsiteX0" fmla="*/ 368894 w 368894"/>
                  <a:gd name="connsiteY0" fmla="*/ 9525 h 1352733"/>
                  <a:gd name="connsiteX1" fmla="*/ 321269 w 368894"/>
                  <a:gd name="connsiteY1" fmla="*/ 885826 h 1352733"/>
                  <a:gd name="connsiteX2" fmla="*/ 159344 w 368894"/>
                  <a:gd name="connsiteY2" fmla="*/ 1352550 h 1352733"/>
                  <a:gd name="connsiteX3" fmla="*/ 25994 w 368894"/>
                  <a:gd name="connsiteY3" fmla="*/ 838200 h 1352733"/>
                  <a:gd name="connsiteX4" fmla="*/ 6944 w 368894"/>
                  <a:gd name="connsiteY4" fmla="*/ 0 h 1352733"/>
                  <a:gd name="connsiteX5" fmla="*/ 191044 w 368894"/>
                  <a:gd name="connsiteY5" fmla="*/ 82523 h 1352733"/>
                  <a:gd name="connsiteX6" fmla="*/ 368894 w 368894"/>
                  <a:gd name="connsiteY6" fmla="*/ 9525 h 135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894" h="1352733">
                    <a:moveTo>
                      <a:pt x="368894" y="9525"/>
                    </a:moveTo>
                    <a:cubicBezTo>
                      <a:pt x="364131" y="274637"/>
                      <a:pt x="356194" y="661989"/>
                      <a:pt x="321269" y="885826"/>
                    </a:cubicBezTo>
                    <a:cubicBezTo>
                      <a:pt x="286344" y="1109664"/>
                      <a:pt x="208556" y="1360488"/>
                      <a:pt x="159344" y="1352550"/>
                    </a:cubicBezTo>
                    <a:cubicBezTo>
                      <a:pt x="110132" y="1344612"/>
                      <a:pt x="52981" y="1063625"/>
                      <a:pt x="25994" y="838200"/>
                    </a:cubicBezTo>
                    <a:cubicBezTo>
                      <a:pt x="-993" y="612775"/>
                      <a:pt x="-6277" y="258049"/>
                      <a:pt x="6944" y="0"/>
                    </a:cubicBezTo>
                    <a:cubicBezTo>
                      <a:pt x="124940" y="53803"/>
                      <a:pt x="125957" y="80936"/>
                      <a:pt x="191044" y="82523"/>
                    </a:cubicBezTo>
                    <a:cubicBezTo>
                      <a:pt x="256131" y="84110"/>
                      <a:pt x="256702" y="55390"/>
                      <a:pt x="368894" y="9525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grpSp>
            <p:nvGrpSpPr>
              <p:cNvPr id="15" name="Skupina 36">
                <a:extLst>
                  <a:ext uri="{FF2B5EF4-FFF2-40B4-BE49-F238E27FC236}">
                    <a16:creationId xmlns:a16="http://schemas.microsoft.com/office/drawing/2014/main" id="{1A2D82B8-BFF9-4828-A4F4-D593476A50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5239" y="2403753"/>
                <a:ext cx="901472" cy="2493071"/>
                <a:chOff x="1907704" y="2314488"/>
                <a:chExt cx="901472" cy="2493071"/>
              </a:xfrm>
            </p:grpSpPr>
            <p:sp>
              <p:nvSpPr>
                <p:cNvPr id="54" name="Volný tvar 75">
                  <a:extLst>
                    <a:ext uri="{FF2B5EF4-FFF2-40B4-BE49-F238E27FC236}">
                      <a16:creationId xmlns:a16="http://schemas.microsoft.com/office/drawing/2014/main" id="{2633D9F7-4B03-4110-BC55-62D6DC79C4AA}"/>
                    </a:ext>
                  </a:extLst>
                </p:cNvPr>
                <p:cNvSpPr/>
                <p:nvPr/>
              </p:nvSpPr>
              <p:spPr>
                <a:xfrm>
                  <a:off x="1907704" y="2314488"/>
                  <a:ext cx="901472" cy="110603"/>
                </a:xfrm>
                <a:custGeom>
                  <a:avLst/>
                  <a:gdLst>
                    <a:gd name="connsiteX0" fmla="*/ 99853 w 663616"/>
                    <a:gd name="connsiteY0" fmla="*/ 50181 h 62262"/>
                    <a:gd name="connsiteX1" fmla="*/ 42703 w 663616"/>
                    <a:gd name="connsiteY1" fmla="*/ 2556 h 62262"/>
                    <a:gd name="connsiteX2" fmla="*/ 633253 w 663616"/>
                    <a:gd name="connsiteY2" fmla="*/ 12081 h 62262"/>
                    <a:gd name="connsiteX3" fmla="*/ 528478 w 663616"/>
                    <a:gd name="connsiteY3" fmla="*/ 59706 h 62262"/>
                    <a:gd name="connsiteX4" fmla="*/ 99853 w 663616"/>
                    <a:gd name="connsiteY4" fmla="*/ 50181 h 62262"/>
                    <a:gd name="connsiteX0" fmla="*/ 94917 w 605691"/>
                    <a:gd name="connsiteY0" fmla="*/ 50181 h 62262"/>
                    <a:gd name="connsiteX1" fmla="*/ 37767 w 605691"/>
                    <a:gd name="connsiteY1" fmla="*/ 2556 h 62262"/>
                    <a:gd name="connsiteX2" fmla="*/ 561642 w 605691"/>
                    <a:gd name="connsiteY2" fmla="*/ 12081 h 62262"/>
                    <a:gd name="connsiteX3" fmla="*/ 523542 w 605691"/>
                    <a:gd name="connsiteY3" fmla="*/ 59706 h 62262"/>
                    <a:gd name="connsiteX4" fmla="*/ 94917 w 605691"/>
                    <a:gd name="connsiteY4" fmla="*/ 50181 h 62262"/>
                    <a:gd name="connsiteX0" fmla="*/ 55985 w 566759"/>
                    <a:gd name="connsiteY0" fmla="*/ 50181 h 62262"/>
                    <a:gd name="connsiteX1" fmla="*/ 55985 w 566759"/>
                    <a:gd name="connsiteY1" fmla="*/ 2556 h 62262"/>
                    <a:gd name="connsiteX2" fmla="*/ 522710 w 566759"/>
                    <a:gd name="connsiteY2" fmla="*/ 12081 h 62262"/>
                    <a:gd name="connsiteX3" fmla="*/ 484610 w 566759"/>
                    <a:gd name="connsiteY3" fmla="*/ 59706 h 62262"/>
                    <a:gd name="connsiteX4" fmla="*/ 55985 w 566759"/>
                    <a:gd name="connsiteY4" fmla="*/ 50181 h 6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6759" h="62262">
                      <a:moveTo>
                        <a:pt x="55985" y="50181"/>
                      </a:moveTo>
                      <a:cubicBezTo>
                        <a:pt x="-15452" y="40656"/>
                        <a:pt x="-21802" y="8906"/>
                        <a:pt x="55985" y="2556"/>
                      </a:cubicBezTo>
                      <a:cubicBezTo>
                        <a:pt x="133772" y="-3794"/>
                        <a:pt x="441748" y="2556"/>
                        <a:pt x="522710" y="12081"/>
                      </a:cubicBezTo>
                      <a:cubicBezTo>
                        <a:pt x="603672" y="21606"/>
                        <a:pt x="562397" y="53356"/>
                        <a:pt x="484610" y="59706"/>
                      </a:cubicBezTo>
                      <a:cubicBezTo>
                        <a:pt x="406823" y="66056"/>
                        <a:pt x="127423" y="59706"/>
                        <a:pt x="55985" y="50181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55" name="Volný tvar 76">
                  <a:extLst>
                    <a:ext uri="{FF2B5EF4-FFF2-40B4-BE49-F238E27FC236}">
                      <a16:creationId xmlns:a16="http://schemas.microsoft.com/office/drawing/2014/main" id="{4F093FC5-9A68-40B7-BFC1-57FDBD2E7DA5}"/>
                    </a:ext>
                  </a:extLst>
                </p:cNvPr>
                <p:cNvSpPr/>
                <p:nvPr/>
              </p:nvSpPr>
              <p:spPr>
                <a:xfrm>
                  <a:off x="2036041" y="2398756"/>
                  <a:ext cx="644798" cy="2408803"/>
                </a:xfrm>
                <a:custGeom>
                  <a:avLst/>
                  <a:gdLst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38100 h 1352739"/>
                    <a:gd name="connsiteX1" fmla="*/ 421733 w 452777"/>
                    <a:gd name="connsiteY1" fmla="*/ 790575 h 1352739"/>
                    <a:gd name="connsiteX2" fmla="*/ 212183 w 452777"/>
                    <a:gd name="connsiteY2" fmla="*/ 1352550 h 1352739"/>
                    <a:gd name="connsiteX3" fmla="*/ 21683 w 452777"/>
                    <a:gd name="connsiteY3" fmla="*/ 733425 h 1352739"/>
                    <a:gd name="connsiteX4" fmla="*/ 50258 w 452777"/>
                    <a:gd name="connsiteY4" fmla="*/ 0 h 1352739"/>
                    <a:gd name="connsiteX5" fmla="*/ 412208 w 452777"/>
                    <a:gd name="connsiteY5" fmla="*/ 38100 h 1352739"/>
                    <a:gd name="connsiteX0" fmla="*/ 440783 w 472027"/>
                    <a:gd name="connsiteY0" fmla="*/ 12782 h 1355998"/>
                    <a:gd name="connsiteX1" fmla="*/ 421733 w 472027"/>
                    <a:gd name="connsiteY1" fmla="*/ 793832 h 1355998"/>
                    <a:gd name="connsiteX2" fmla="*/ 212183 w 472027"/>
                    <a:gd name="connsiteY2" fmla="*/ 1355807 h 1355998"/>
                    <a:gd name="connsiteX3" fmla="*/ 21683 w 472027"/>
                    <a:gd name="connsiteY3" fmla="*/ 736682 h 1355998"/>
                    <a:gd name="connsiteX4" fmla="*/ 50258 w 472027"/>
                    <a:gd name="connsiteY4" fmla="*/ 3257 h 1355998"/>
                    <a:gd name="connsiteX5" fmla="*/ 440783 w 472027"/>
                    <a:gd name="connsiteY5" fmla="*/ 12782 h 1355998"/>
                    <a:gd name="connsiteX0" fmla="*/ 440783 w 443819"/>
                    <a:gd name="connsiteY0" fmla="*/ 12782 h 1355998"/>
                    <a:gd name="connsiteX1" fmla="*/ 421733 w 443819"/>
                    <a:gd name="connsiteY1" fmla="*/ 793832 h 1355998"/>
                    <a:gd name="connsiteX2" fmla="*/ 212183 w 443819"/>
                    <a:gd name="connsiteY2" fmla="*/ 1355807 h 1355998"/>
                    <a:gd name="connsiteX3" fmla="*/ 21683 w 443819"/>
                    <a:gd name="connsiteY3" fmla="*/ 736682 h 1355998"/>
                    <a:gd name="connsiteX4" fmla="*/ 50258 w 443819"/>
                    <a:gd name="connsiteY4" fmla="*/ 3257 h 1355998"/>
                    <a:gd name="connsiteX5" fmla="*/ 440783 w 443819"/>
                    <a:gd name="connsiteY5" fmla="*/ 12782 h 1355998"/>
                    <a:gd name="connsiteX0" fmla="*/ 428934 w 431970"/>
                    <a:gd name="connsiteY0" fmla="*/ 12782 h 1355998"/>
                    <a:gd name="connsiteX1" fmla="*/ 409884 w 431970"/>
                    <a:gd name="connsiteY1" fmla="*/ 793832 h 1355998"/>
                    <a:gd name="connsiteX2" fmla="*/ 200334 w 431970"/>
                    <a:gd name="connsiteY2" fmla="*/ 1355807 h 1355998"/>
                    <a:gd name="connsiteX3" fmla="*/ 9834 w 431970"/>
                    <a:gd name="connsiteY3" fmla="*/ 736682 h 1355998"/>
                    <a:gd name="connsiteX4" fmla="*/ 38409 w 431970"/>
                    <a:gd name="connsiteY4" fmla="*/ 3257 h 1355998"/>
                    <a:gd name="connsiteX5" fmla="*/ 428934 w 431970"/>
                    <a:gd name="connsiteY5" fmla="*/ 12782 h 1355998"/>
                    <a:gd name="connsiteX0" fmla="*/ 427661 w 430697"/>
                    <a:gd name="connsiteY0" fmla="*/ 12782 h 1355998"/>
                    <a:gd name="connsiteX1" fmla="*/ 408611 w 430697"/>
                    <a:gd name="connsiteY1" fmla="*/ 793832 h 1355998"/>
                    <a:gd name="connsiteX2" fmla="*/ 199061 w 430697"/>
                    <a:gd name="connsiteY2" fmla="*/ 1355807 h 1355998"/>
                    <a:gd name="connsiteX3" fmla="*/ 8561 w 430697"/>
                    <a:gd name="connsiteY3" fmla="*/ 736682 h 1355998"/>
                    <a:gd name="connsiteX4" fmla="*/ 37136 w 430697"/>
                    <a:gd name="connsiteY4" fmla="*/ 3257 h 1355998"/>
                    <a:gd name="connsiteX5" fmla="*/ 427661 w 430697"/>
                    <a:gd name="connsiteY5" fmla="*/ 12782 h 1355998"/>
                    <a:gd name="connsiteX0" fmla="*/ 405387 w 408423"/>
                    <a:gd name="connsiteY0" fmla="*/ 12782 h 1355962"/>
                    <a:gd name="connsiteX1" fmla="*/ 386337 w 408423"/>
                    <a:gd name="connsiteY1" fmla="*/ 793832 h 1355962"/>
                    <a:gd name="connsiteX2" fmla="*/ 176787 w 408423"/>
                    <a:gd name="connsiteY2" fmla="*/ 1355807 h 1355962"/>
                    <a:gd name="connsiteX3" fmla="*/ 14862 w 408423"/>
                    <a:gd name="connsiteY3" fmla="*/ 841457 h 1355962"/>
                    <a:gd name="connsiteX4" fmla="*/ 14862 w 408423"/>
                    <a:gd name="connsiteY4" fmla="*/ 3257 h 1355962"/>
                    <a:gd name="connsiteX5" fmla="*/ 405387 w 408423"/>
                    <a:gd name="connsiteY5" fmla="*/ 12782 h 1355962"/>
                    <a:gd name="connsiteX0" fmla="*/ 405387 w 405387"/>
                    <a:gd name="connsiteY0" fmla="*/ 12782 h 1355990"/>
                    <a:gd name="connsiteX1" fmla="*/ 367287 w 405387"/>
                    <a:gd name="connsiteY1" fmla="*/ 889082 h 1355990"/>
                    <a:gd name="connsiteX2" fmla="*/ 176787 w 405387"/>
                    <a:gd name="connsiteY2" fmla="*/ 1355807 h 1355990"/>
                    <a:gd name="connsiteX3" fmla="*/ 14862 w 405387"/>
                    <a:gd name="connsiteY3" fmla="*/ 841457 h 1355990"/>
                    <a:gd name="connsiteX4" fmla="*/ 14862 w 405387"/>
                    <a:gd name="connsiteY4" fmla="*/ 3257 h 1355990"/>
                    <a:gd name="connsiteX5" fmla="*/ 405387 w 405387"/>
                    <a:gd name="connsiteY5" fmla="*/ 12782 h 135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387" h="1355990">
                      <a:moveTo>
                        <a:pt x="405387" y="12782"/>
                      </a:moveTo>
                      <a:cubicBezTo>
                        <a:pt x="400624" y="277894"/>
                        <a:pt x="405387" y="665245"/>
                        <a:pt x="367287" y="889082"/>
                      </a:cubicBezTo>
                      <a:cubicBezTo>
                        <a:pt x="329187" y="1112919"/>
                        <a:pt x="235525" y="1363745"/>
                        <a:pt x="176787" y="1355807"/>
                      </a:cubicBezTo>
                      <a:cubicBezTo>
                        <a:pt x="118050" y="1347870"/>
                        <a:pt x="41849" y="1066882"/>
                        <a:pt x="14862" y="841457"/>
                      </a:cubicBezTo>
                      <a:cubicBezTo>
                        <a:pt x="-12125" y="616032"/>
                        <a:pt x="3750" y="128669"/>
                        <a:pt x="14862" y="3257"/>
                      </a:cubicBezTo>
                      <a:cubicBezTo>
                        <a:pt x="235524" y="11195"/>
                        <a:pt x="191075" y="-14205"/>
                        <a:pt x="405387" y="12782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  <p:grpSp>
            <p:nvGrpSpPr>
              <p:cNvPr id="16" name="Skupina 37">
                <a:extLst>
                  <a:ext uri="{FF2B5EF4-FFF2-40B4-BE49-F238E27FC236}">
                    <a16:creationId xmlns:a16="http://schemas.microsoft.com/office/drawing/2014/main" id="{46357453-7B0C-4F42-AE79-A283200DF5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8075" y="3410321"/>
                <a:ext cx="151704" cy="733245"/>
                <a:chOff x="4009521" y="4580185"/>
                <a:chExt cx="151704" cy="733245"/>
              </a:xfrm>
            </p:grpSpPr>
            <p:sp>
              <p:nvSpPr>
                <p:cNvPr id="52" name="Volný tvar 73">
                  <a:extLst>
                    <a:ext uri="{FF2B5EF4-FFF2-40B4-BE49-F238E27FC236}">
                      <a16:creationId xmlns:a16="http://schemas.microsoft.com/office/drawing/2014/main" id="{B5A9B61A-E45A-4ADB-BA0E-0C52D674CA76}"/>
                    </a:ext>
                  </a:extLst>
                </p:cNvPr>
                <p:cNvSpPr/>
                <p:nvPr/>
              </p:nvSpPr>
              <p:spPr>
                <a:xfrm rot="16630603">
                  <a:off x="3751323" y="4913662"/>
                  <a:ext cx="658897" cy="141259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53" name="Volný tvar 74">
                  <a:extLst>
                    <a:ext uri="{FF2B5EF4-FFF2-40B4-BE49-F238E27FC236}">
                      <a16:creationId xmlns:a16="http://schemas.microsoft.com/office/drawing/2014/main" id="{C5FB3D98-E290-43DC-8FBD-D4E7B7B6C19F}"/>
                    </a:ext>
                  </a:extLst>
                </p:cNvPr>
                <p:cNvSpPr/>
                <p:nvPr/>
              </p:nvSpPr>
              <p:spPr>
                <a:xfrm rot="16630603">
                  <a:off x="3760054" y="4836659"/>
                  <a:ext cx="657309" cy="14443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  <p:grpSp>
            <p:nvGrpSpPr>
              <p:cNvPr id="17" name="Skupina 38">
                <a:extLst>
                  <a:ext uri="{FF2B5EF4-FFF2-40B4-BE49-F238E27FC236}">
                    <a16:creationId xmlns:a16="http://schemas.microsoft.com/office/drawing/2014/main" id="{C7482A01-DE6E-4CCA-8849-317F5B3AFA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55535">
                <a:off x="2184442" y="3176237"/>
                <a:ext cx="149661" cy="764192"/>
                <a:chOff x="4009521" y="4580185"/>
                <a:chExt cx="151705" cy="733245"/>
              </a:xfrm>
            </p:grpSpPr>
            <p:sp>
              <p:nvSpPr>
                <p:cNvPr id="50" name="Volný tvar 71">
                  <a:extLst>
                    <a:ext uri="{FF2B5EF4-FFF2-40B4-BE49-F238E27FC236}">
                      <a16:creationId xmlns:a16="http://schemas.microsoft.com/office/drawing/2014/main" id="{744A8868-8573-46AD-A197-67DEA51B317D}"/>
                    </a:ext>
                  </a:extLst>
                </p:cNvPr>
                <p:cNvSpPr/>
                <p:nvPr/>
              </p:nvSpPr>
              <p:spPr>
                <a:xfrm rot="16630603">
                  <a:off x="3749289" y="4909069"/>
                  <a:ext cx="664206" cy="139969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51" name="Volný tvar 72">
                  <a:extLst>
                    <a:ext uri="{FF2B5EF4-FFF2-40B4-BE49-F238E27FC236}">
                      <a16:creationId xmlns:a16="http://schemas.microsoft.com/office/drawing/2014/main" id="{1A230756-6954-4148-B9AC-F32017AAD929}"/>
                    </a:ext>
                  </a:extLst>
                </p:cNvPr>
                <p:cNvSpPr/>
                <p:nvPr/>
              </p:nvSpPr>
              <p:spPr>
                <a:xfrm rot="16630603">
                  <a:off x="3757868" y="4827244"/>
                  <a:ext cx="659636" cy="144796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  <p:sp>
            <p:nvSpPr>
              <p:cNvPr id="18" name="Ovál 17">
                <a:extLst>
                  <a:ext uri="{FF2B5EF4-FFF2-40B4-BE49-F238E27FC236}">
                    <a16:creationId xmlns:a16="http://schemas.microsoft.com/office/drawing/2014/main" id="{6DB6578D-7B33-45C1-9B7A-533EFF11625A}"/>
                  </a:ext>
                </a:extLst>
              </p:cNvPr>
              <p:cNvSpPr/>
              <p:nvPr/>
            </p:nvSpPr>
            <p:spPr>
              <a:xfrm flipH="1">
                <a:off x="2293413" y="473903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6F8A96D3-AB28-4608-A02A-2A018F2D19A6}"/>
                  </a:ext>
                </a:extLst>
              </p:cNvPr>
              <p:cNvSpPr/>
              <p:nvPr/>
            </p:nvSpPr>
            <p:spPr>
              <a:xfrm flipH="1">
                <a:off x="2259398" y="4692715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99E049CA-BA81-42F8-9AA1-8B51D63F96C9}"/>
                  </a:ext>
                </a:extLst>
              </p:cNvPr>
              <p:cNvSpPr/>
              <p:nvPr/>
            </p:nvSpPr>
            <p:spPr>
              <a:xfrm flipH="1">
                <a:off x="2177156" y="450239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3280C3D4-C5D5-4218-B8DF-A16F3B156372}"/>
                  </a:ext>
                </a:extLst>
              </p:cNvPr>
              <p:cNvSpPr/>
              <p:nvPr/>
            </p:nvSpPr>
            <p:spPr>
              <a:xfrm flipH="1">
                <a:off x="2329556" y="465479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2" name="Ovál 21">
                <a:extLst>
                  <a:ext uri="{FF2B5EF4-FFF2-40B4-BE49-F238E27FC236}">
                    <a16:creationId xmlns:a16="http://schemas.microsoft.com/office/drawing/2014/main" id="{F12D69D8-C433-4FD6-9B6E-3FE016C9E4B8}"/>
                  </a:ext>
                </a:extLst>
              </p:cNvPr>
              <p:cNvSpPr/>
              <p:nvPr/>
            </p:nvSpPr>
            <p:spPr>
              <a:xfrm flipH="1">
                <a:off x="2141152" y="442577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3" name="Ovál 22">
                <a:extLst>
                  <a:ext uri="{FF2B5EF4-FFF2-40B4-BE49-F238E27FC236}">
                    <a16:creationId xmlns:a16="http://schemas.microsoft.com/office/drawing/2014/main" id="{ACF75C6E-73D5-4499-97F3-BC2250BFA2C5}"/>
                  </a:ext>
                </a:extLst>
              </p:cNvPr>
              <p:cNvSpPr/>
              <p:nvPr/>
            </p:nvSpPr>
            <p:spPr>
              <a:xfrm flipH="1">
                <a:off x="2293552" y="457817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4" name="Ovál 23">
                <a:extLst>
                  <a:ext uri="{FF2B5EF4-FFF2-40B4-BE49-F238E27FC236}">
                    <a16:creationId xmlns:a16="http://schemas.microsoft.com/office/drawing/2014/main" id="{1A292B2E-2404-4E71-A13B-1C9152AACAC6}"/>
                  </a:ext>
                </a:extLst>
              </p:cNvPr>
              <p:cNvSpPr/>
              <p:nvPr/>
            </p:nvSpPr>
            <p:spPr>
              <a:xfrm flipH="1">
                <a:off x="2217077" y="4669011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5" name="Ovál 24">
                <a:extLst>
                  <a:ext uri="{FF2B5EF4-FFF2-40B4-BE49-F238E27FC236}">
                    <a16:creationId xmlns:a16="http://schemas.microsoft.com/office/drawing/2014/main" id="{738F75F5-04D9-43CD-9634-21610A173424}"/>
                  </a:ext>
                </a:extLst>
              </p:cNvPr>
              <p:cNvSpPr/>
              <p:nvPr/>
            </p:nvSpPr>
            <p:spPr>
              <a:xfrm flipH="1">
                <a:off x="2280808" y="464917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6" name="Ovál 25">
                <a:extLst>
                  <a:ext uri="{FF2B5EF4-FFF2-40B4-BE49-F238E27FC236}">
                    <a16:creationId xmlns:a16="http://schemas.microsoft.com/office/drawing/2014/main" id="{082D99E8-FBED-4FC0-8FC0-7828C404BC93}"/>
                  </a:ext>
                </a:extLst>
              </p:cNvPr>
              <p:cNvSpPr/>
              <p:nvPr/>
            </p:nvSpPr>
            <p:spPr>
              <a:xfrm flipH="1">
                <a:off x="2217077" y="461687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7" name="Ovál 26">
                <a:extLst>
                  <a:ext uri="{FF2B5EF4-FFF2-40B4-BE49-F238E27FC236}">
                    <a16:creationId xmlns:a16="http://schemas.microsoft.com/office/drawing/2014/main" id="{26883A2A-7D03-4008-8984-A5960F2B6926}"/>
                  </a:ext>
                </a:extLst>
              </p:cNvPr>
              <p:cNvSpPr/>
              <p:nvPr/>
            </p:nvSpPr>
            <p:spPr>
              <a:xfrm flipH="1">
                <a:off x="2389477" y="4559332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8" name="Ovál 27">
                <a:extLst>
                  <a:ext uri="{FF2B5EF4-FFF2-40B4-BE49-F238E27FC236}">
                    <a16:creationId xmlns:a16="http://schemas.microsoft.com/office/drawing/2014/main" id="{475D8535-9885-47ED-B046-456D3315A5D0}"/>
                  </a:ext>
                </a:extLst>
              </p:cNvPr>
              <p:cNvSpPr/>
              <p:nvPr/>
            </p:nvSpPr>
            <p:spPr>
              <a:xfrm flipH="1">
                <a:off x="2247461" y="4578957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9" name="Ovál 28">
                <a:extLst>
                  <a:ext uri="{FF2B5EF4-FFF2-40B4-BE49-F238E27FC236}">
                    <a16:creationId xmlns:a16="http://schemas.microsoft.com/office/drawing/2014/main" id="{11F1CDDD-2633-4F18-BB9F-791BB715F06B}"/>
                  </a:ext>
                </a:extLst>
              </p:cNvPr>
              <p:cNvSpPr/>
              <p:nvPr/>
            </p:nvSpPr>
            <p:spPr>
              <a:xfrm flipH="1">
                <a:off x="2350281" y="453181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0" name="Ovál 29">
                <a:extLst>
                  <a:ext uri="{FF2B5EF4-FFF2-40B4-BE49-F238E27FC236}">
                    <a16:creationId xmlns:a16="http://schemas.microsoft.com/office/drawing/2014/main" id="{98F188E7-E451-4D1E-B469-70EF6EDEC41D}"/>
                  </a:ext>
                </a:extLst>
              </p:cNvPr>
              <p:cNvSpPr/>
              <p:nvPr/>
            </p:nvSpPr>
            <p:spPr>
              <a:xfrm flipH="1">
                <a:off x="2189322" y="4585039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1" name="Ovál 30">
                <a:extLst>
                  <a:ext uri="{FF2B5EF4-FFF2-40B4-BE49-F238E27FC236}">
                    <a16:creationId xmlns:a16="http://schemas.microsoft.com/office/drawing/2014/main" id="{90F223EC-3D9B-4DD0-9CD5-0EC411BCF468}"/>
                  </a:ext>
                </a:extLst>
              </p:cNvPr>
              <p:cNvSpPr/>
              <p:nvPr/>
            </p:nvSpPr>
            <p:spPr>
              <a:xfrm flipH="1">
                <a:off x="2182977" y="4547119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2" name="Ovál 31">
                <a:extLst>
                  <a:ext uri="{FF2B5EF4-FFF2-40B4-BE49-F238E27FC236}">
                    <a16:creationId xmlns:a16="http://schemas.microsoft.com/office/drawing/2014/main" id="{3802112F-33A5-4EF9-BB5B-80C896755E50}"/>
                  </a:ext>
                </a:extLst>
              </p:cNvPr>
              <p:cNvSpPr/>
              <p:nvPr/>
            </p:nvSpPr>
            <p:spPr>
              <a:xfrm flipH="1">
                <a:off x="2237306" y="449389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3" name="Ovál 32">
                <a:extLst>
                  <a:ext uri="{FF2B5EF4-FFF2-40B4-BE49-F238E27FC236}">
                    <a16:creationId xmlns:a16="http://schemas.microsoft.com/office/drawing/2014/main" id="{520F0A41-5283-46A5-B37A-B18A48B0FFC9}"/>
                  </a:ext>
                </a:extLst>
              </p:cNvPr>
              <p:cNvSpPr/>
              <p:nvPr/>
            </p:nvSpPr>
            <p:spPr>
              <a:xfrm flipH="1">
                <a:off x="2293413" y="4519605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4" name="Ovál 33">
                <a:extLst>
                  <a:ext uri="{FF2B5EF4-FFF2-40B4-BE49-F238E27FC236}">
                    <a16:creationId xmlns:a16="http://schemas.microsoft.com/office/drawing/2014/main" id="{8FE21499-2532-4C97-9A28-4CB57A0DE754}"/>
                  </a:ext>
                </a:extLst>
              </p:cNvPr>
              <p:cNvSpPr/>
              <p:nvPr/>
            </p:nvSpPr>
            <p:spPr>
              <a:xfrm flipH="1">
                <a:off x="2401730" y="450239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5" name="Ovál 34">
                <a:extLst>
                  <a:ext uri="{FF2B5EF4-FFF2-40B4-BE49-F238E27FC236}">
                    <a16:creationId xmlns:a16="http://schemas.microsoft.com/office/drawing/2014/main" id="{0DBEA83B-5DDC-4F56-80EF-2019A042EAC8}"/>
                  </a:ext>
                </a:extLst>
              </p:cNvPr>
              <p:cNvSpPr/>
              <p:nvPr/>
            </p:nvSpPr>
            <p:spPr>
              <a:xfrm flipH="1">
                <a:off x="2347689" y="458936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6" name="Ovál 35">
                <a:extLst>
                  <a:ext uri="{FF2B5EF4-FFF2-40B4-BE49-F238E27FC236}">
                    <a16:creationId xmlns:a16="http://schemas.microsoft.com/office/drawing/2014/main" id="{D114036D-16E1-4A93-BF63-FD68AECEEB71}"/>
                  </a:ext>
                </a:extLst>
              </p:cNvPr>
              <p:cNvSpPr/>
              <p:nvPr/>
            </p:nvSpPr>
            <p:spPr>
              <a:xfrm flipH="1">
                <a:off x="2261330" y="456874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7" name="Ovál 36">
                <a:extLst>
                  <a:ext uri="{FF2B5EF4-FFF2-40B4-BE49-F238E27FC236}">
                    <a16:creationId xmlns:a16="http://schemas.microsoft.com/office/drawing/2014/main" id="{20098360-73CD-4872-BB6D-3133B8CA4833}"/>
                  </a:ext>
                </a:extLst>
              </p:cNvPr>
              <p:cNvSpPr/>
              <p:nvPr/>
            </p:nvSpPr>
            <p:spPr>
              <a:xfrm flipH="1">
                <a:off x="2365560" y="4481685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8" name="Ovál 37">
                <a:extLst>
                  <a:ext uri="{FF2B5EF4-FFF2-40B4-BE49-F238E27FC236}">
                    <a16:creationId xmlns:a16="http://schemas.microsoft.com/office/drawing/2014/main" id="{3F97C017-5CC4-4071-913E-1C7901B62D41}"/>
                  </a:ext>
                </a:extLst>
              </p:cNvPr>
              <p:cNvSpPr/>
              <p:nvPr/>
            </p:nvSpPr>
            <p:spPr>
              <a:xfrm flipH="1">
                <a:off x="2201302" y="4450361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9" name="Ovál 38">
                <a:extLst>
                  <a:ext uri="{FF2B5EF4-FFF2-40B4-BE49-F238E27FC236}">
                    <a16:creationId xmlns:a16="http://schemas.microsoft.com/office/drawing/2014/main" id="{DD5CD7EB-43D9-42DD-847E-5D4BE4F399E6}"/>
                  </a:ext>
                </a:extLst>
              </p:cNvPr>
              <p:cNvSpPr/>
              <p:nvPr/>
            </p:nvSpPr>
            <p:spPr>
              <a:xfrm flipH="1">
                <a:off x="2280808" y="439363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F2C4AEE3-648A-4717-B66E-6DDA1785A7CB}"/>
                  </a:ext>
                </a:extLst>
              </p:cNvPr>
              <p:cNvSpPr/>
              <p:nvPr/>
            </p:nvSpPr>
            <p:spPr>
              <a:xfrm flipH="1">
                <a:off x="2363191" y="4418154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1" name="Ovál 40">
                <a:extLst>
                  <a:ext uri="{FF2B5EF4-FFF2-40B4-BE49-F238E27FC236}">
                    <a16:creationId xmlns:a16="http://schemas.microsoft.com/office/drawing/2014/main" id="{4AF5B01D-2795-4753-AB5C-810A889FFD2E}"/>
                  </a:ext>
                </a:extLst>
              </p:cNvPr>
              <p:cNvSpPr/>
              <p:nvPr/>
            </p:nvSpPr>
            <p:spPr>
              <a:xfrm flipH="1">
                <a:off x="2293413" y="4471280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2" name="Ovál 41">
                <a:extLst>
                  <a:ext uri="{FF2B5EF4-FFF2-40B4-BE49-F238E27FC236}">
                    <a16:creationId xmlns:a16="http://schemas.microsoft.com/office/drawing/2014/main" id="{534B3A2C-3EC1-4FB5-A435-A9F20DA98FC1}"/>
                  </a:ext>
                </a:extLst>
              </p:cNvPr>
              <p:cNvSpPr/>
              <p:nvPr/>
            </p:nvSpPr>
            <p:spPr>
              <a:xfrm flipH="1">
                <a:off x="2146973" y="4349934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8EAF76FB-2B66-431E-95C1-29DC8BD7261E}"/>
                  </a:ext>
                </a:extLst>
              </p:cNvPr>
              <p:cNvSpPr/>
              <p:nvPr/>
            </p:nvSpPr>
            <p:spPr>
              <a:xfrm flipH="1">
                <a:off x="2422289" y="4380234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4" name="Ovál 43">
                <a:extLst>
                  <a:ext uri="{FF2B5EF4-FFF2-40B4-BE49-F238E27FC236}">
                    <a16:creationId xmlns:a16="http://schemas.microsoft.com/office/drawing/2014/main" id="{2F13FCDA-1CC5-4412-AC46-5F44A0DC0C1E}"/>
                  </a:ext>
                </a:extLst>
              </p:cNvPr>
              <p:cNvSpPr/>
              <p:nvPr/>
            </p:nvSpPr>
            <p:spPr>
              <a:xfrm flipH="1">
                <a:off x="2225935" y="4420062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5" name="Ovál 44">
                <a:extLst>
                  <a:ext uri="{FF2B5EF4-FFF2-40B4-BE49-F238E27FC236}">
                    <a16:creationId xmlns:a16="http://schemas.microsoft.com/office/drawing/2014/main" id="{83039DF4-2BF9-4EAC-A313-545098AD47DC}"/>
                  </a:ext>
                </a:extLst>
              </p:cNvPr>
              <p:cNvSpPr/>
              <p:nvPr/>
            </p:nvSpPr>
            <p:spPr>
              <a:xfrm flipH="1">
                <a:off x="2208134" y="435571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6" name="Ovál 45">
                <a:extLst>
                  <a:ext uri="{FF2B5EF4-FFF2-40B4-BE49-F238E27FC236}">
                    <a16:creationId xmlns:a16="http://schemas.microsoft.com/office/drawing/2014/main" id="{395F5538-E32B-469D-BA98-DCE66796C8EC}"/>
                  </a:ext>
                </a:extLst>
              </p:cNvPr>
              <p:cNvSpPr/>
              <p:nvPr/>
            </p:nvSpPr>
            <p:spPr>
              <a:xfrm flipH="1">
                <a:off x="2336067" y="444957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7" name="Ovál 46">
                <a:extLst>
                  <a:ext uri="{FF2B5EF4-FFF2-40B4-BE49-F238E27FC236}">
                    <a16:creationId xmlns:a16="http://schemas.microsoft.com/office/drawing/2014/main" id="{40BD0DA8-2CE8-4757-B3A9-844149EE512D}"/>
                  </a:ext>
                </a:extLst>
              </p:cNvPr>
              <p:cNvSpPr/>
              <p:nvPr/>
            </p:nvSpPr>
            <p:spPr>
              <a:xfrm flipH="1">
                <a:off x="2140593" y="4309390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8" name="Ovál 47">
                <a:extLst>
                  <a:ext uri="{FF2B5EF4-FFF2-40B4-BE49-F238E27FC236}">
                    <a16:creationId xmlns:a16="http://schemas.microsoft.com/office/drawing/2014/main" id="{A165B7F4-3D5C-4EE9-BB28-4AE9CD70189D}"/>
                  </a:ext>
                </a:extLst>
              </p:cNvPr>
              <p:cNvSpPr/>
              <p:nvPr/>
            </p:nvSpPr>
            <p:spPr>
              <a:xfrm flipH="1">
                <a:off x="2293413" y="4332009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9" name="Ovál 48">
                <a:extLst>
                  <a:ext uri="{FF2B5EF4-FFF2-40B4-BE49-F238E27FC236}">
                    <a16:creationId xmlns:a16="http://schemas.microsoft.com/office/drawing/2014/main" id="{8B7DE919-59A7-4C74-9F18-B2B228BC3D32}"/>
                  </a:ext>
                </a:extLst>
              </p:cNvPr>
              <p:cNvSpPr/>
              <p:nvPr/>
            </p:nvSpPr>
            <p:spPr>
              <a:xfrm flipH="1">
                <a:off x="2241570" y="4725017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9255AF7B-BBC3-4863-A1A4-B70442584372}"/>
                </a:ext>
              </a:extLst>
            </p:cNvPr>
            <p:cNvCxnSpPr/>
            <p:nvPr/>
          </p:nvCxnSpPr>
          <p:spPr>
            <a:xfrm flipH="1">
              <a:off x="5344134" y="3665487"/>
              <a:ext cx="855487" cy="71446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31">
              <a:extLst>
                <a:ext uri="{FF2B5EF4-FFF2-40B4-BE49-F238E27FC236}">
                  <a16:creationId xmlns:a16="http://schemas.microsoft.com/office/drawing/2014/main" id="{6FE26C13-88EB-4B1C-8784-9868450D6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877" y="3938626"/>
              <a:ext cx="1542648" cy="171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chelatační</a:t>
              </a:r>
              <a:r>
                <a:rPr lang="cs-CZ" altLang="cs-CZ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činidlo vyvazující enzymatické kofaktory</a:t>
              </a:r>
              <a:endParaRPr lang="cs-CZ" altLang="cs-CZ" sz="16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Volný tvar 32">
              <a:extLst>
                <a:ext uri="{FF2B5EF4-FFF2-40B4-BE49-F238E27FC236}">
                  <a16:creationId xmlns:a16="http://schemas.microsoft.com/office/drawing/2014/main" id="{05ADE3F3-0AE0-4229-9408-118FB0401C21}"/>
                </a:ext>
              </a:extLst>
            </p:cNvPr>
            <p:cNvSpPr/>
            <p:nvPr/>
          </p:nvSpPr>
          <p:spPr>
            <a:xfrm>
              <a:off x="3271056" y="2905264"/>
              <a:ext cx="644798" cy="2408803"/>
            </a:xfrm>
            <a:custGeom>
              <a:avLst/>
              <a:gdLst>
                <a:gd name="connsiteX0" fmla="*/ 412208 w 452777"/>
                <a:gd name="connsiteY0" fmla="*/ 113289 h 1427928"/>
                <a:gd name="connsiteX1" fmla="*/ 421733 w 452777"/>
                <a:gd name="connsiteY1" fmla="*/ 865764 h 1427928"/>
                <a:gd name="connsiteX2" fmla="*/ 212183 w 452777"/>
                <a:gd name="connsiteY2" fmla="*/ 1427739 h 1427928"/>
                <a:gd name="connsiteX3" fmla="*/ 21683 w 452777"/>
                <a:gd name="connsiteY3" fmla="*/ 808614 h 1427928"/>
                <a:gd name="connsiteX4" fmla="*/ 50258 w 452777"/>
                <a:gd name="connsiteY4" fmla="*/ 75189 h 1427928"/>
                <a:gd name="connsiteX5" fmla="*/ 412208 w 452777"/>
                <a:gd name="connsiteY5" fmla="*/ 113289 h 1427928"/>
                <a:gd name="connsiteX0" fmla="*/ 412208 w 452777"/>
                <a:gd name="connsiteY0" fmla="*/ 113289 h 1427928"/>
                <a:gd name="connsiteX1" fmla="*/ 421733 w 452777"/>
                <a:gd name="connsiteY1" fmla="*/ 865764 h 1427928"/>
                <a:gd name="connsiteX2" fmla="*/ 212183 w 452777"/>
                <a:gd name="connsiteY2" fmla="*/ 1427739 h 1427928"/>
                <a:gd name="connsiteX3" fmla="*/ 21683 w 452777"/>
                <a:gd name="connsiteY3" fmla="*/ 808614 h 1427928"/>
                <a:gd name="connsiteX4" fmla="*/ 50258 w 452777"/>
                <a:gd name="connsiteY4" fmla="*/ 75189 h 1427928"/>
                <a:gd name="connsiteX5" fmla="*/ 412208 w 452777"/>
                <a:gd name="connsiteY5" fmla="*/ 113289 h 1427928"/>
                <a:gd name="connsiteX0" fmla="*/ 412208 w 452777"/>
                <a:gd name="connsiteY0" fmla="*/ 68047 h 1382686"/>
                <a:gd name="connsiteX1" fmla="*/ 421733 w 452777"/>
                <a:gd name="connsiteY1" fmla="*/ 820522 h 1382686"/>
                <a:gd name="connsiteX2" fmla="*/ 212183 w 452777"/>
                <a:gd name="connsiteY2" fmla="*/ 1382497 h 1382686"/>
                <a:gd name="connsiteX3" fmla="*/ 21683 w 452777"/>
                <a:gd name="connsiteY3" fmla="*/ 763372 h 1382686"/>
                <a:gd name="connsiteX4" fmla="*/ 50258 w 452777"/>
                <a:gd name="connsiteY4" fmla="*/ 29947 h 1382686"/>
                <a:gd name="connsiteX5" fmla="*/ 412208 w 452777"/>
                <a:gd name="connsiteY5" fmla="*/ 68047 h 1382686"/>
                <a:gd name="connsiteX0" fmla="*/ 412208 w 452777"/>
                <a:gd name="connsiteY0" fmla="*/ 68047 h 1382686"/>
                <a:gd name="connsiteX1" fmla="*/ 421733 w 452777"/>
                <a:gd name="connsiteY1" fmla="*/ 820522 h 1382686"/>
                <a:gd name="connsiteX2" fmla="*/ 212183 w 452777"/>
                <a:gd name="connsiteY2" fmla="*/ 1382497 h 1382686"/>
                <a:gd name="connsiteX3" fmla="*/ 21683 w 452777"/>
                <a:gd name="connsiteY3" fmla="*/ 763372 h 1382686"/>
                <a:gd name="connsiteX4" fmla="*/ 50258 w 452777"/>
                <a:gd name="connsiteY4" fmla="*/ 29947 h 1382686"/>
                <a:gd name="connsiteX5" fmla="*/ 412208 w 452777"/>
                <a:gd name="connsiteY5" fmla="*/ 68047 h 1382686"/>
                <a:gd name="connsiteX0" fmla="*/ 412208 w 452777"/>
                <a:gd name="connsiteY0" fmla="*/ 38100 h 1352739"/>
                <a:gd name="connsiteX1" fmla="*/ 421733 w 452777"/>
                <a:gd name="connsiteY1" fmla="*/ 790575 h 1352739"/>
                <a:gd name="connsiteX2" fmla="*/ 212183 w 452777"/>
                <a:gd name="connsiteY2" fmla="*/ 1352550 h 1352739"/>
                <a:gd name="connsiteX3" fmla="*/ 21683 w 452777"/>
                <a:gd name="connsiteY3" fmla="*/ 733425 h 1352739"/>
                <a:gd name="connsiteX4" fmla="*/ 50258 w 452777"/>
                <a:gd name="connsiteY4" fmla="*/ 0 h 1352739"/>
                <a:gd name="connsiteX5" fmla="*/ 412208 w 452777"/>
                <a:gd name="connsiteY5" fmla="*/ 38100 h 1352739"/>
                <a:gd name="connsiteX0" fmla="*/ 440783 w 472027"/>
                <a:gd name="connsiteY0" fmla="*/ 12782 h 1355998"/>
                <a:gd name="connsiteX1" fmla="*/ 421733 w 472027"/>
                <a:gd name="connsiteY1" fmla="*/ 793832 h 1355998"/>
                <a:gd name="connsiteX2" fmla="*/ 212183 w 472027"/>
                <a:gd name="connsiteY2" fmla="*/ 1355807 h 1355998"/>
                <a:gd name="connsiteX3" fmla="*/ 21683 w 472027"/>
                <a:gd name="connsiteY3" fmla="*/ 736682 h 1355998"/>
                <a:gd name="connsiteX4" fmla="*/ 50258 w 472027"/>
                <a:gd name="connsiteY4" fmla="*/ 3257 h 1355998"/>
                <a:gd name="connsiteX5" fmla="*/ 440783 w 472027"/>
                <a:gd name="connsiteY5" fmla="*/ 12782 h 1355998"/>
                <a:gd name="connsiteX0" fmla="*/ 440783 w 443819"/>
                <a:gd name="connsiteY0" fmla="*/ 12782 h 1355998"/>
                <a:gd name="connsiteX1" fmla="*/ 421733 w 443819"/>
                <a:gd name="connsiteY1" fmla="*/ 793832 h 1355998"/>
                <a:gd name="connsiteX2" fmla="*/ 212183 w 443819"/>
                <a:gd name="connsiteY2" fmla="*/ 1355807 h 1355998"/>
                <a:gd name="connsiteX3" fmla="*/ 21683 w 443819"/>
                <a:gd name="connsiteY3" fmla="*/ 736682 h 1355998"/>
                <a:gd name="connsiteX4" fmla="*/ 50258 w 443819"/>
                <a:gd name="connsiteY4" fmla="*/ 3257 h 1355998"/>
                <a:gd name="connsiteX5" fmla="*/ 440783 w 443819"/>
                <a:gd name="connsiteY5" fmla="*/ 12782 h 1355998"/>
                <a:gd name="connsiteX0" fmla="*/ 428934 w 431970"/>
                <a:gd name="connsiteY0" fmla="*/ 12782 h 1355998"/>
                <a:gd name="connsiteX1" fmla="*/ 409884 w 431970"/>
                <a:gd name="connsiteY1" fmla="*/ 793832 h 1355998"/>
                <a:gd name="connsiteX2" fmla="*/ 200334 w 431970"/>
                <a:gd name="connsiteY2" fmla="*/ 1355807 h 1355998"/>
                <a:gd name="connsiteX3" fmla="*/ 9834 w 431970"/>
                <a:gd name="connsiteY3" fmla="*/ 736682 h 1355998"/>
                <a:gd name="connsiteX4" fmla="*/ 38409 w 431970"/>
                <a:gd name="connsiteY4" fmla="*/ 3257 h 1355998"/>
                <a:gd name="connsiteX5" fmla="*/ 428934 w 431970"/>
                <a:gd name="connsiteY5" fmla="*/ 12782 h 1355998"/>
                <a:gd name="connsiteX0" fmla="*/ 427661 w 430697"/>
                <a:gd name="connsiteY0" fmla="*/ 12782 h 1355998"/>
                <a:gd name="connsiteX1" fmla="*/ 408611 w 430697"/>
                <a:gd name="connsiteY1" fmla="*/ 793832 h 1355998"/>
                <a:gd name="connsiteX2" fmla="*/ 199061 w 430697"/>
                <a:gd name="connsiteY2" fmla="*/ 1355807 h 1355998"/>
                <a:gd name="connsiteX3" fmla="*/ 8561 w 430697"/>
                <a:gd name="connsiteY3" fmla="*/ 736682 h 1355998"/>
                <a:gd name="connsiteX4" fmla="*/ 37136 w 430697"/>
                <a:gd name="connsiteY4" fmla="*/ 3257 h 1355998"/>
                <a:gd name="connsiteX5" fmla="*/ 427661 w 430697"/>
                <a:gd name="connsiteY5" fmla="*/ 12782 h 1355998"/>
                <a:gd name="connsiteX0" fmla="*/ 405387 w 408423"/>
                <a:gd name="connsiteY0" fmla="*/ 12782 h 1355962"/>
                <a:gd name="connsiteX1" fmla="*/ 386337 w 408423"/>
                <a:gd name="connsiteY1" fmla="*/ 793832 h 1355962"/>
                <a:gd name="connsiteX2" fmla="*/ 176787 w 408423"/>
                <a:gd name="connsiteY2" fmla="*/ 1355807 h 1355962"/>
                <a:gd name="connsiteX3" fmla="*/ 14862 w 408423"/>
                <a:gd name="connsiteY3" fmla="*/ 841457 h 1355962"/>
                <a:gd name="connsiteX4" fmla="*/ 14862 w 408423"/>
                <a:gd name="connsiteY4" fmla="*/ 3257 h 1355962"/>
                <a:gd name="connsiteX5" fmla="*/ 405387 w 408423"/>
                <a:gd name="connsiteY5" fmla="*/ 12782 h 1355962"/>
                <a:gd name="connsiteX0" fmla="*/ 405387 w 405387"/>
                <a:gd name="connsiteY0" fmla="*/ 12782 h 1355990"/>
                <a:gd name="connsiteX1" fmla="*/ 367287 w 405387"/>
                <a:gd name="connsiteY1" fmla="*/ 889082 h 1355990"/>
                <a:gd name="connsiteX2" fmla="*/ 176787 w 405387"/>
                <a:gd name="connsiteY2" fmla="*/ 1355807 h 1355990"/>
                <a:gd name="connsiteX3" fmla="*/ 14862 w 405387"/>
                <a:gd name="connsiteY3" fmla="*/ 841457 h 1355990"/>
                <a:gd name="connsiteX4" fmla="*/ 14862 w 405387"/>
                <a:gd name="connsiteY4" fmla="*/ 3257 h 1355990"/>
                <a:gd name="connsiteX5" fmla="*/ 405387 w 405387"/>
                <a:gd name="connsiteY5" fmla="*/ 12782 h 135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7" h="1355990">
                  <a:moveTo>
                    <a:pt x="405387" y="12782"/>
                  </a:moveTo>
                  <a:cubicBezTo>
                    <a:pt x="400624" y="277894"/>
                    <a:pt x="405387" y="665245"/>
                    <a:pt x="367287" y="889082"/>
                  </a:cubicBezTo>
                  <a:cubicBezTo>
                    <a:pt x="329187" y="1112919"/>
                    <a:pt x="235525" y="1363745"/>
                    <a:pt x="176787" y="1355807"/>
                  </a:cubicBezTo>
                  <a:cubicBezTo>
                    <a:pt x="118050" y="1347870"/>
                    <a:pt x="41849" y="1066882"/>
                    <a:pt x="14862" y="841457"/>
                  </a:cubicBezTo>
                  <a:cubicBezTo>
                    <a:pt x="-12125" y="616032"/>
                    <a:pt x="3750" y="128669"/>
                    <a:pt x="14862" y="3257"/>
                  </a:cubicBezTo>
                  <a:cubicBezTo>
                    <a:pt x="235524" y="11195"/>
                    <a:pt x="191075" y="-14205"/>
                    <a:pt x="405387" y="12782"/>
                  </a:cubicBezTo>
                  <a:close/>
                </a:path>
              </a:pathLst>
            </a:custGeom>
            <a:solidFill>
              <a:srgbClr val="57D3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2" name="Volný tvar 33">
              <a:extLst>
                <a:ext uri="{FF2B5EF4-FFF2-40B4-BE49-F238E27FC236}">
                  <a16:creationId xmlns:a16="http://schemas.microsoft.com/office/drawing/2014/main" id="{ED386991-CA6F-4C44-A367-AC5E44CAFA3E}"/>
                </a:ext>
              </a:extLst>
            </p:cNvPr>
            <p:cNvSpPr/>
            <p:nvPr/>
          </p:nvSpPr>
          <p:spPr>
            <a:xfrm>
              <a:off x="3142720" y="2820997"/>
              <a:ext cx="901472" cy="110603"/>
            </a:xfrm>
            <a:custGeom>
              <a:avLst/>
              <a:gdLst>
                <a:gd name="connsiteX0" fmla="*/ 99853 w 663616"/>
                <a:gd name="connsiteY0" fmla="*/ 50181 h 62262"/>
                <a:gd name="connsiteX1" fmla="*/ 42703 w 663616"/>
                <a:gd name="connsiteY1" fmla="*/ 2556 h 62262"/>
                <a:gd name="connsiteX2" fmla="*/ 633253 w 663616"/>
                <a:gd name="connsiteY2" fmla="*/ 12081 h 62262"/>
                <a:gd name="connsiteX3" fmla="*/ 528478 w 663616"/>
                <a:gd name="connsiteY3" fmla="*/ 59706 h 62262"/>
                <a:gd name="connsiteX4" fmla="*/ 99853 w 663616"/>
                <a:gd name="connsiteY4" fmla="*/ 50181 h 62262"/>
                <a:gd name="connsiteX0" fmla="*/ 94917 w 605691"/>
                <a:gd name="connsiteY0" fmla="*/ 50181 h 62262"/>
                <a:gd name="connsiteX1" fmla="*/ 37767 w 605691"/>
                <a:gd name="connsiteY1" fmla="*/ 2556 h 62262"/>
                <a:gd name="connsiteX2" fmla="*/ 561642 w 605691"/>
                <a:gd name="connsiteY2" fmla="*/ 12081 h 62262"/>
                <a:gd name="connsiteX3" fmla="*/ 523542 w 605691"/>
                <a:gd name="connsiteY3" fmla="*/ 59706 h 62262"/>
                <a:gd name="connsiteX4" fmla="*/ 94917 w 605691"/>
                <a:gd name="connsiteY4" fmla="*/ 50181 h 62262"/>
                <a:gd name="connsiteX0" fmla="*/ 55985 w 566759"/>
                <a:gd name="connsiteY0" fmla="*/ 50181 h 62262"/>
                <a:gd name="connsiteX1" fmla="*/ 55985 w 566759"/>
                <a:gd name="connsiteY1" fmla="*/ 2556 h 62262"/>
                <a:gd name="connsiteX2" fmla="*/ 522710 w 566759"/>
                <a:gd name="connsiteY2" fmla="*/ 12081 h 62262"/>
                <a:gd name="connsiteX3" fmla="*/ 484610 w 566759"/>
                <a:gd name="connsiteY3" fmla="*/ 59706 h 62262"/>
                <a:gd name="connsiteX4" fmla="*/ 55985 w 566759"/>
                <a:gd name="connsiteY4" fmla="*/ 50181 h 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759" h="62262">
                  <a:moveTo>
                    <a:pt x="55985" y="50181"/>
                  </a:moveTo>
                  <a:cubicBezTo>
                    <a:pt x="-15452" y="40656"/>
                    <a:pt x="-21802" y="8906"/>
                    <a:pt x="55985" y="2556"/>
                  </a:cubicBezTo>
                  <a:cubicBezTo>
                    <a:pt x="133772" y="-3794"/>
                    <a:pt x="441748" y="2556"/>
                    <a:pt x="522710" y="12081"/>
                  </a:cubicBezTo>
                  <a:cubicBezTo>
                    <a:pt x="603672" y="21606"/>
                    <a:pt x="562397" y="53356"/>
                    <a:pt x="484610" y="59706"/>
                  </a:cubicBezTo>
                  <a:cubicBezTo>
                    <a:pt x="406823" y="66056"/>
                    <a:pt x="127423" y="59706"/>
                    <a:pt x="55985" y="50181"/>
                  </a:cubicBezTo>
                  <a:close/>
                </a:path>
              </a:pathLst>
            </a:custGeom>
            <a:solidFill>
              <a:srgbClr val="57D3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68EC4B28-1871-4608-B924-7C86C4362AF1}"/>
                </a:ext>
              </a:extLst>
            </p:cNvPr>
            <p:cNvCxnSpPr>
              <a:endCxn id="37" idx="4"/>
            </p:cNvCxnSpPr>
            <p:nvPr/>
          </p:nvCxnSpPr>
          <p:spPr>
            <a:xfrm flipH="1">
              <a:off x="5158434" y="4743538"/>
              <a:ext cx="782478" cy="203226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6642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2161</Words>
  <Application>Microsoft Office PowerPoint</Application>
  <PresentationFormat>Předvádění na obrazovce (4:3)</PresentationFormat>
  <Paragraphs>227</Paragraphs>
  <Slides>33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Comic Sans MS</vt:lpstr>
      <vt:lpstr>Constantia</vt:lpstr>
      <vt:lpstr>Wingdings 2</vt:lpstr>
      <vt:lpstr>Papír</vt:lpstr>
      <vt:lpstr>Izolace DNA</vt:lpstr>
      <vt:lpstr>Izolace DNA</vt:lpstr>
      <vt:lpstr>Obecný postup</vt:lpstr>
      <vt:lpstr>Nosiče</vt:lpstr>
      <vt:lpstr>Typické množství DNA, které může být z biologického materiálu extrahováno  (kvalita i kvantita získané DNA je významně ovlivněna faktory vnějšího prostředí)</vt:lpstr>
      <vt:lpstr>Co čím izolovat?</vt:lpstr>
      <vt:lpstr>Izolace dle vstupního materiálu</vt:lpstr>
      <vt:lpstr>FTA karty  (Whatman™)</vt:lpstr>
      <vt:lpstr>Bukální stěry</vt:lpstr>
      <vt:lpstr>Bukální stěry</vt:lpstr>
      <vt:lpstr>Stopy</vt:lpstr>
      <vt:lpstr>QIAamp® DNA Mini kit</vt:lpstr>
      <vt:lpstr>QIAamp® DNA Mini kit</vt:lpstr>
      <vt:lpstr>QIAamp® DNA Investigator</vt:lpstr>
      <vt:lpstr>QIAamp Fast DNA Tissue Kit</vt:lpstr>
      <vt:lpstr>EZ1 DNA Investigator Kit</vt:lpstr>
      <vt:lpstr>DNA IQ™ System</vt:lpstr>
      <vt:lpstr>Robot s využitím IQ izolačního kitu </vt:lpstr>
      <vt:lpstr>Stopy po daktyloskopickém zkoumání</vt:lpstr>
      <vt:lpstr>Kostní tkáň a zuby - příprava</vt:lpstr>
      <vt:lpstr>Prezentace aplikace PowerPoint</vt:lpstr>
      <vt:lpstr>Kostní tkáň a zuby</vt:lpstr>
      <vt:lpstr>Kostní tkáň a zuby</vt:lpstr>
      <vt:lpstr>Diferenciální buněčná lýza („differential cell lysis“)</vt:lpstr>
      <vt:lpstr>Prezentace aplikace PowerPoint</vt:lpstr>
      <vt:lpstr>Prezentace aplikace PowerPoint</vt:lpstr>
      <vt:lpstr>Laserová mikrodisekce (LCM - „laser capture microdissection“)</vt:lpstr>
      <vt:lpstr>Prezentace aplikace PowerPoint</vt:lpstr>
      <vt:lpstr>Vzorky ošetřené formalinem/parafínem  </vt:lpstr>
      <vt:lpstr>Prezentace aplikace PowerPoint</vt:lpstr>
      <vt:lpstr>Inhibitory a jejich zdroj</vt:lpstr>
      <vt:lpstr>Odstranění inhibitoru</vt:lpstr>
      <vt:lpstr>Zakoncentrování DNA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2018-04-03T08:31:00Z</dcterms:created>
  <dcterms:modified xsi:type="dcterms:W3CDTF">2022-05-12T14:28:09Z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