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73" autoAdjust="0"/>
  </p:normalViewPr>
  <p:slideViewPr>
    <p:cSldViewPr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1432E-5859-4517-830C-75E87B030CF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24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Interpretace profilu DNA a </a:t>
            </a:r>
            <a:r>
              <a:rPr lang="cs-CZ" dirty="0" err="1"/>
              <a:t>Baysovská</a:t>
            </a:r>
            <a:r>
              <a:rPr lang="cs-CZ" dirty="0"/>
              <a:t> statistika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305800" cy="1143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46996E-8E60-457F-BD13-8DEE8F8D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3C5CD2-BDAA-4AAE-B312-0F47952F6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141"/>
            <a:ext cx="8229600" cy="45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E23C6E9-C16B-444C-A2B4-D7102D9F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43F405-F5C7-4382-8240-BC82E40C2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2" y="1524000"/>
            <a:ext cx="721455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8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C019D4D-830B-4F09-A3BA-6348AD368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zvýšení frekvence alely díky genetické vazbě s výhodnou mutací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selekční vymetení („</a:t>
            </a:r>
            <a:r>
              <a:rPr lang="cs-CZ" altLang="cs-CZ" sz="2800" dirty="0" err="1">
                <a:solidFill>
                  <a:srgbClr val="FF0000"/>
                </a:solidFill>
              </a:rPr>
              <a:t>selective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 err="1">
                <a:solidFill>
                  <a:srgbClr val="FF0000"/>
                </a:solidFill>
              </a:rPr>
              <a:t>sweep</a:t>
            </a:r>
            <a:r>
              <a:rPr lang="cs-CZ" altLang="cs-CZ" sz="2800" dirty="0">
                <a:solidFill>
                  <a:srgbClr val="FF0000"/>
                </a:solidFill>
              </a:rPr>
              <a:t>“) </a:t>
            </a:r>
            <a:r>
              <a:rPr lang="cs-CZ" altLang="cs-CZ" sz="2800" dirty="0"/>
              <a:t>= snížení genetické variability v okolí výhodné mutace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</a:t>
            </a:r>
            <a:r>
              <a:rPr lang="cs-CZ" altLang="cs-CZ" sz="2800" dirty="0">
                <a:solidFill>
                  <a:srgbClr val="92D050"/>
                </a:solidFill>
              </a:rPr>
              <a:t>zvyšuje míru vazebné nerovnováhy v populaci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F5D99D-86C0-4EA4-BEC5-862AD610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u="sng" dirty="0">
                <a:solidFill>
                  <a:schemeClr val="tx1"/>
                </a:solidFill>
              </a:rPr>
              <a:t>Genetický draft</a:t>
            </a:r>
            <a:endParaRPr lang="cs-CZ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2ADE4B-D40C-41CF-BCF8-C06E3B1B0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snížení frekvence alel díky genetické vazbě s nevýhodnou mutací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 Také vede ke snížení genetické variability v populaci, není však tak výrazné, jako u selekčního vymetení.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8D2CB17-9F98-4C6F-B596-1B81C63B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>
                <a:solidFill>
                  <a:schemeClr val="tx1"/>
                </a:solidFill>
              </a:rPr>
              <a:t>Selekce na pozadí</a:t>
            </a:r>
          </a:p>
        </p:txBody>
      </p:sp>
    </p:spTree>
    <p:extLst>
      <p:ext uri="{BB962C8B-B14F-4D97-AF65-F5344CB8AC3E}">
        <p14:creationId xmlns:p14="http://schemas.microsoft.com/office/powerpoint/2010/main" val="254109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2DC1DC-824F-41C4-B3A8-89AFB238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0A3EB-BEE0-47CB-8464-46DFE9B963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436"/>
            <a:ext cx="8229600" cy="41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2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05279D-EE13-4A2A-BBB2-2E00505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4DD796-C703-422B-AB7A-F2268B1C98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4" y="1524000"/>
            <a:ext cx="703575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8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4AC3F7-9781-4988-962F-619F37C9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00C614-1680-4E8D-B420-BCDFE3C29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6" y="1524000"/>
            <a:ext cx="725694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5C81342-EBA8-4F8F-AD4F-4FA638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0E3827-29DE-49D9-875B-961DE58E3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6" y="1524000"/>
            <a:ext cx="71122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03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A56BFC6-AEFB-4360-9B55-6181334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59A1D9-839D-4237-82E1-0A53511E5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0553"/>
            <a:ext cx="8229600" cy="42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F16E337-46A0-41AD-BBDD-D3BF304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7BCF1B-0B99-4CA9-B06F-C26F0B0EF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1" y="1124744"/>
            <a:ext cx="72483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Člověk, pravděpodobnost a Spravedlnost v Science Café Praha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https://slideslive.com/38899791/clovek-pravdepodobnost-a-spravedlnost</a:t>
            </a:r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0010249A-1DA5-4686-A39A-F5D6784EF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7"/>
    </mc:Choice>
    <mc:Fallback xmlns="">
      <p:transition spd="slow" advTm="3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F4F99A-2256-47A0-ABA9-5281893E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76D8B5-3F6B-4A00-A3FE-587564C95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28" y="1524000"/>
            <a:ext cx="714554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4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E7BF722-ED69-4410-9D95-39AA8B4ED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6" y="2636912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Ve forenzní genetice nestačí pouhé konstatování shody či neshody DNA profilů.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Potřebujeme zjistit, jak silným důkazem jsou námi zjištěné výsledky (shoda v 6 </a:t>
            </a:r>
            <a:r>
              <a:rPr lang="cs-CZ" altLang="cs-CZ" dirty="0" err="1"/>
              <a:t>lokusech</a:t>
            </a:r>
            <a:r>
              <a:rPr lang="cs-CZ" altLang="cs-CZ" dirty="0"/>
              <a:t> x 24 </a:t>
            </a:r>
            <a:r>
              <a:rPr lang="cs-CZ" altLang="cs-CZ" dirty="0" err="1"/>
              <a:t>lokusů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Proto používáme statistiku, abychom zjistili, jaká je pravděpodobnost, že výsledky svědčí pro jednu z hypotéz pouze shodou náhod.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6855E2-88A9-4739-9A80-A8B11EBE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u="sng" dirty="0"/>
              <a:t>Proč používat statistiku ve forenzní genetice ?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64747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C4DA4AF-B516-4BF6-9934-E4EB954B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6496"/>
            <a:ext cx="8229600" cy="4572000"/>
          </a:xfrm>
        </p:spPr>
        <p:txBody>
          <a:bodyPr/>
          <a:lstStyle/>
          <a:p>
            <a:r>
              <a:rPr lang="cs-CZ" altLang="cs-CZ" b="1" dirty="0" err="1"/>
              <a:t>Pr</a:t>
            </a:r>
            <a:r>
              <a:rPr lang="cs-CZ" altLang="cs-CZ" b="1" dirty="0"/>
              <a:t>(A)</a:t>
            </a:r>
            <a:r>
              <a:rPr lang="cs-CZ" altLang="cs-CZ" dirty="0"/>
              <a:t> – pravděpodobnost jevu A</a:t>
            </a:r>
          </a:p>
          <a:p>
            <a:r>
              <a:rPr lang="cs-CZ" altLang="cs-CZ" b="1" dirty="0" err="1"/>
              <a:t>Pr</a:t>
            </a:r>
            <a:r>
              <a:rPr lang="cs-CZ" altLang="cs-CZ" b="1" dirty="0"/>
              <a:t>(A|E) </a:t>
            </a:r>
            <a:r>
              <a:rPr lang="cs-CZ" altLang="cs-CZ" dirty="0"/>
              <a:t>– pravděpodobnost, že tvrzení A je pravdivé, za předpokladu, že známe E (důkaz – z angl. evidence)</a:t>
            </a:r>
          </a:p>
          <a:p>
            <a:r>
              <a:rPr lang="cs-CZ" altLang="cs-CZ" dirty="0"/>
              <a:t>Obecně je </a:t>
            </a:r>
            <a:r>
              <a:rPr lang="cs-CZ" altLang="cs-CZ" b="1" dirty="0" err="1"/>
              <a:t>Pr</a:t>
            </a:r>
            <a:r>
              <a:rPr lang="cs-CZ" altLang="cs-CZ" b="1" dirty="0"/>
              <a:t> (</a:t>
            </a:r>
            <a:r>
              <a:rPr lang="cs-CZ" altLang="cs-CZ" b="1" dirty="0" err="1"/>
              <a:t>Tvrzení|Informace</a:t>
            </a:r>
            <a:r>
              <a:rPr lang="cs-CZ" altLang="cs-CZ" b="1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8C8FC02-2725-4A3E-93D3-BF3A0832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cs-CZ" altLang="cs-CZ" sz="4400" b="1" u="sng" dirty="0">
                <a:solidFill>
                  <a:schemeClr val="tx1"/>
                </a:solidFill>
              </a:rPr>
              <a:t>Základní zákony pravděpodobnosti</a:t>
            </a:r>
            <a:endParaRPr lang="cs-CZ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87313"/>
            <a:ext cx="9144000" cy="6770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3" name="TextovéPole 8"/>
          <p:cNvSpPr txBox="1">
            <a:spLocks noChangeArrowheads="1"/>
          </p:cNvSpPr>
          <p:nvPr/>
        </p:nvSpPr>
        <p:spPr bwMode="auto">
          <a:xfrm>
            <a:off x="214313" y="1049338"/>
            <a:ext cx="87153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Má znaky, které jsou unikátní pro individuální osobu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</a:t>
            </a:r>
            <a:r>
              <a:rPr lang="pt-BR" altLang="cs-CZ" sz="2400" dirty="0">
                <a:latin typeface="+mn-lt"/>
              </a:rPr>
              <a:t>Tyto znaky se nemění v čase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Znaky jsou jednoznačně určitelné na různých místech různými experty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pl-PL" altLang="cs-CZ" sz="2400" dirty="0">
                <a:latin typeface="+mn-lt"/>
              </a:rPr>
              <a:t> Umožňuje potvrdit přítomnost osoby na místě </a:t>
            </a:r>
            <a:r>
              <a:rPr lang="cs-CZ" altLang="cs-CZ" sz="2400" dirty="0">
                <a:latin typeface="+mn-lt"/>
              </a:rPr>
              <a:t>činu; vyskytuje se vždy, když hypotéza platí, a zároveň se nevyskytuje nikdy jindy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Má jednoduché a levné zjištění hodnoty znaku</a:t>
            </a:r>
          </a:p>
        </p:txBody>
      </p:sp>
      <p:sp>
        <p:nvSpPr>
          <p:cNvPr id="103428" name="TextovéPole 9"/>
          <p:cNvSpPr txBox="1">
            <a:spLocks noChangeArrowheads="1"/>
          </p:cNvSpPr>
          <p:nvPr/>
        </p:nvSpPr>
        <p:spPr bwMode="auto">
          <a:xfrm>
            <a:off x="428625" y="115888"/>
            <a:ext cx="8501063" cy="79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u="sng" dirty="0">
                <a:solidFill>
                  <a:srgbClr val="FF0000"/>
                </a:solidFill>
                <a:latin typeface="+mj-lt"/>
              </a:rPr>
              <a:t>Forenzní důkaz</a:t>
            </a:r>
          </a:p>
        </p:txBody>
      </p:sp>
      <p:sp>
        <p:nvSpPr>
          <p:cNvPr id="5125" name="TextovéPole 8"/>
          <p:cNvSpPr txBox="1">
            <a:spLocks noChangeArrowheads="1"/>
          </p:cNvSpPr>
          <p:nvPr/>
        </p:nvSpPr>
        <p:spPr bwMode="auto">
          <a:xfrm>
            <a:off x="357188" y="692150"/>
            <a:ext cx="1857375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IDEÁLNÍ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7188" y="4076700"/>
            <a:ext cx="185737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TYPICKÝ </a:t>
            </a:r>
          </a:p>
        </p:txBody>
      </p:sp>
      <p:sp>
        <p:nvSpPr>
          <p:cNvPr id="5127" name="TextovéPole 8"/>
          <p:cNvSpPr txBox="1">
            <a:spLocks noChangeArrowheads="1"/>
          </p:cNvSpPr>
          <p:nvPr/>
        </p:nvSpPr>
        <p:spPr bwMode="auto">
          <a:xfrm>
            <a:off x="285750" y="4576763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 je přítomen, i když hypotéza není pravdivá (falešná pozitivita testu)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Znak není přítomen, i když je hypotéza pravdivá (falešná negativita testu)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cs-CZ" altLang="cs-CZ" sz="2400" dirty="0">
                <a:latin typeface="+mn-lt"/>
              </a:rPr>
              <a:t> Je pravděpodobnější, že se znak vyskytuje, pokud je hypotéza pravdivá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356100" y="6659563"/>
            <a:ext cx="720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700"/>
              <a:t>Halina 2012</a:t>
            </a:r>
          </a:p>
        </p:txBody>
      </p:sp>
    </p:spTree>
    <p:extLst>
      <p:ext uri="{BB962C8B-B14F-4D97-AF65-F5344CB8AC3E}">
        <p14:creationId xmlns:p14="http://schemas.microsoft.com/office/powerpoint/2010/main" val="424027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 animBg="1"/>
      <p:bldP spid="5126" grpId="0" animBg="1"/>
      <p:bldP spid="5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6700F96-2259-483A-B289-542C0064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není doménou vyhrazenou pro znalce, mohou a měli by ji používat všichni účastníci soudního řízení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znalec nemůže vyvodit závěr (např. krevní skvrnu zanechala určitá osoba, dítě bylo zneužito) na základě jediného důkazu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vědecký důkaz by měl být zkombinován s dalšími důkazy k případu. Nejlepším způsobem, jak to provést, je použití </a:t>
            </a:r>
            <a:r>
              <a:rPr lang="cs-CZ" altLang="cs-CZ" sz="2800" dirty="0" err="1"/>
              <a:t>věrohodnostního</a:t>
            </a:r>
            <a:r>
              <a:rPr lang="cs-CZ" altLang="cs-CZ" sz="2800" dirty="0"/>
              <a:t> poměru, který může být zkombinován s dalšími důkazy prostým vynásobením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důkaz má váhu jen v takovém kontextu, kdy pomáhá rozlišit mezi hypotézami.</a:t>
            </a:r>
          </a:p>
          <a:p>
            <a:pPr>
              <a:spcBef>
                <a:spcPct val="0"/>
              </a:spcBef>
              <a:buNone/>
            </a:pPr>
            <a:endParaRPr lang="cs-CZ" altLang="cs-CZ" sz="2800" dirty="0"/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cs-CZ" altLang="cs-CZ" sz="2800" dirty="0"/>
              <a:t> problémy s vědeckými důkazy vznikají častěji při intepretaci než z experimentálních chyb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EBA2F1-AFA4-4825-A759-AFFC6FF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Interferenční logiky</a:t>
            </a:r>
          </a:p>
        </p:txBody>
      </p:sp>
    </p:spTree>
    <p:extLst>
      <p:ext uri="{BB962C8B-B14F-4D97-AF65-F5344CB8AC3E}">
        <p14:creationId xmlns:p14="http://schemas.microsoft.com/office/powerpoint/2010/main" val="572138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BC6A944-D3B0-42CE-ADBB-6DAA9808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Bayesovská</a:t>
            </a:r>
            <a:r>
              <a:rPr lang="cs-CZ" b="1" u="sng" dirty="0"/>
              <a:t> inference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5" y="2286164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12883C-8328-4013-8913-63276B00A820}"/>
              </a:ext>
            </a:extLst>
          </p:cNvPr>
          <p:cNvSpPr txBox="1"/>
          <p:nvPr/>
        </p:nvSpPr>
        <p:spPr>
          <a:xfrm>
            <a:off x="5883602" y="57853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T. </a:t>
            </a:r>
            <a:r>
              <a:rPr lang="cs-CZ" dirty="0" err="1"/>
              <a:t>Bayes</a:t>
            </a:r>
            <a:r>
              <a:rPr lang="cs-CZ" dirty="0"/>
              <a:t>  (1702 - 1761)- anglický duchovní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9851D-F724-41F1-919A-70FCF0513989}"/>
              </a:ext>
            </a:extLst>
          </p:cNvPr>
          <p:cNvSpPr txBox="1"/>
          <p:nvPr/>
        </p:nvSpPr>
        <p:spPr>
          <a:xfrm>
            <a:off x="457200" y="1400405"/>
            <a:ext cx="7648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</a:t>
            </a:r>
            <a:r>
              <a:rPr lang="cs-CZ" sz="2800" dirty="0"/>
              <a:t>usuzování postaveno na  </a:t>
            </a:r>
            <a:r>
              <a:rPr lang="cs-CZ" sz="2800" dirty="0" err="1"/>
              <a:t>baysevoském</a:t>
            </a:r>
            <a:r>
              <a:rPr lang="cs-CZ" sz="2800" dirty="0"/>
              <a:t> teorému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C74208-3DA3-47D0-BB5E-177E50EF4E38}"/>
              </a:ext>
            </a:extLst>
          </p:cNvPr>
          <p:cNvSpPr txBox="1"/>
          <p:nvPr/>
        </p:nvSpPr>
        <p:spPr>
          <a:xfrm>
            <a:off x="683568" y="2147440"/>
            <a:ext cx="4232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úprava pravděpodobnostních</a:t>
            </a:r>
          </a:p>
          <a:p>
            <a:r>
              <a:rPr lang="cs-CZ" sz="2400" dirty="0"/>
              <a:t> očekávání</a:t>
            </a:r>
          </a:p>
          <a:p>
            <a:r>
              <a:rPr lang="cs-CZ" sz="2400" dirty="0"/>
              <a:t> ve světle nových informací</a:t>
            </a:r>
          </a:p>
          <a:p>
            <a:r>
              <a:rPr lang="cs-CZ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0BD2205-9E1F-4BD4-863D-85FB3582EA6A}"/>
              </a:ext>
            </a:extLst>
          </p:cNvPr>
          <p:cNvSpPr txBox="1"/>
          <p:nvPr/>
        </p:nvSpPr>
        <p:spPr>
          <a:xfrm>
            <a:off x="362448" y="3624768"/>
            <a:ext cx="49712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postavení si dvou hypotéz H</a:t>
            </a:r>
            <a:r>
              <a:rPr lang="cs-CZ" sz="2000" dirty="0"/>
              <a:t>1</a:t>
            </a:r>
            <a:r>
              <a:rPr lang="cs-CZ" sz="2400" dirty="0"/>
              <a:t> a H</a:t>
            </a:r>
            <a:r>
              <a:rPr lang="cs-CZ" sz="2000" dirty="0"/>
              <a:t>2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r>
              <a:rPr lang="cs-CZ" sz="2400" dirty="0" err="1"/>
              <a:t>H</a:t>
            </a:r>
            <a:r>
              <a:rPr lang="cs-CZ" sz="2000" dirty="0" err="1"/>
              <a:t>n</a:t>
            </a:r>
            <a:r>
              <a:rPr lang="cs-CZ" sz="2400" dirty="0"/>
              <a:t> – pravděpodobnost důkazu,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resp. jak bylo pravděpodobné, </a:t>
            </a:r>
          </a:p>
          <a:p>
            <a:r>
              <a:rPr lang="cs-CZ" sz="2400" dirty="0"/>
              <a:t>když uvidím důkaz, když platí ta či </a:t>
            </a:r>
          </a:p>
          <a:p>
            <a:r>
              <a:rPr lang="cs-CZ" sz="2400" dirty="0"/>
              <a:t>ta hypotéza </a:t>
            </a:r>
          </a:p>
        </p:txBody>
      </p:sp>
    </p:spTree>
    <p:extLst>
      <p:ext uri="{BB962C8B-B14F-4D97-AF65-F5344CB8AC3E}">
        <p14:creationId xmlns:p14="http://schemas.microsoft.com/office/powerpoint/2010/main" val="191321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omic Sans MS" panose="030F0702030302020204" pitchFamily="66" charset="0"/>
              </a:rPr>
              <a:t>Statistika a STR profilování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A51624-F109-4FBD-9FB8-63A3AE50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" y="1524000"/>
            <a:ext cx="7610475" cy="481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History of Earth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Earth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1AEF13-C25D-41A2-8943-478C497A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29600" cy="3219450"/>
          </a:xfrm>
          <a:prstGeom prst="rect">
            <a:avLst/>
          </a:prstGeom>
          <a:noFill/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F96F1E8F-C030-4F4B-AD47-ED5D9483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49725"/>
            <a:ext cx="6191250" cy="1328738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Comic Sans MS" panose="030F0702030302020204" pitchFamily="66" charset="0"/>
              </a:rPr>
              <a:t>Co to je DOSTATEČNĚ VELKÝ“ ?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omic Sans MS" panose="030F0702030302020204" pitchFamily="66" charset="0"/>
              </a:rPr>
              <a:t> záleží na nás, s jakou přesností chceme získat údaj o alelických frekvencích – čím větší vzorek, tím přesnější data (tzn. menší SD)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676D08-0CB9-4129-B3CD-95C38585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734050"/>
            <a:ext cx="49625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Aktivity v rámci Dne Země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aktivit.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1B0DA3-462D-4457-95B9-5630B975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640763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Šíření povědomosti o Dni Země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nápadů.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C3A4F2-33E6-4276-B3FA-64F698FA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4248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Země – 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Zde uveďte přehled zdrojů.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1D1F3E-08BD-40C0-BE9B-A0F68230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56613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096E19-EE6A-4939-8828-5D7EB37E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E24B78-3FE5-4AFE-804B-D054187F6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4" y="1524000"/>
            <a:ext cx="75846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9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6EF090F-A7C4-4819-87CB-8EAA2EE3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Proces, kdy dochází k náhodným změnám (posunu = driftu) ve frekvencích alel v dané populaci.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Není zapříčiněn selekčními tlaky.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V konečně velkých populacích může genetický drift vést k tzv. fixaci jedné z variantních alel (její frekvence dosáhne 100 %), popř. její eliminaci (frekvence dosáhne 0 %). 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B8D5AC-D8BF-4A83-B7FE-7B356BC4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u="sng" dirty="0"/>
              <a:t>Genetický drift</a:t>
            </a:r>
            <a:endParaRPr lang="cs-CZ" b="1" u="sng" dirty="0"/>
          </a:p>
        </p:txBody>
      </p:sp>
      <p:pic>
        <p:nvPicPr>
          <p:cNvPr id="4" name="Picture 5" descr="Illustration of genetic drift">
            <a:extLst>
              <a:ext uri="{FF2B5EF4-FFF2-40B4-BE49-F238E27FC236}">
                <a16:creationId xmlns:a16="http://schemas.microsoft.com/office/drawing/2014/main" id="{DFF2C396-BB90-42BD-907C-976308C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5" y="4265612"/>
            <a:ext cx="83613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1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614</Words>
  <Application>Microsoft Office PowerPoint</Application>
  <PresentationFormat>Předvádění na obrazovce (4:3)</PresentationFormat>
  <Paragraphs>76</Paragraphs>
  <Slides>25</Slides>
  <Notes>8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Constantia</vt:lpstr>
      <vt:lpstr>Wingdings</vt:lpstr>
      <vt:lpstr>Wingdings 2</vt:lpstr>
      <vt:lpstr>Papír</vt:lpstr>
      <vt:lpstr>Interpretace profilu DNA a Baysovská statistika</vt:lpstr>
      <vt:lpstr>Člověk, pravděpodobnost a Spravedlnost v Science Café Praha </vt:lpstr>
      <vt:lpstr>Statistika a STR profilování</vt:lpstr>
      <vt:lpstr>History of Earth Day</vt:lpstr>
      <vt:lpstr>Aktivity v rámci Dne Země</vt:lpstr>
      <vt:lpstr>Šíření povědomosti o Dni Země</vt:lpstr>
      <vt:lpstr>Den Země – zdroje</vt:lpstr>
      <vt:lpstr>Prezentace aplikace PowerPoint</vt:lpstr>
      <vt:lpstr>Genetický drift</vt:lpstr>
      <vt:lpstr>Prezentace aplikace PowerPoint</vt:lpstr>
      <vt:lpstr>Prezentace aplikace PowerPoint</vt:lpstr>
      <vt:lpstr>Genetický draft</vt:lpstr>
      <vt:lpstr>Selekce na pozadí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používat statistiku ve forenzní genetice ?</vt:lpstr>
      <vt:lpstr>Základní zákony pravděpodobnosti</vt:lpstr>
      <vt:lpstr>Prezentace aplikace PowerPoint</vt:lpstr>
      <vt:lpstr>Interferenční logiky</vt:lpstr>
      <vt:lpstr>Bayesovská inference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2018-04-25T20:15:15Z</dcterms:created>
  <dcterms:modified xsi:type="dcterms:W3CDTF">2022-05-12T14:36:57Z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