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9"/>
  </p:notesMasterIdLst>
  <p:sldIdLst>
    <p:sldId id="256" r:id="rId3"/>
    <p:sldId id="263" r:id="rId4"/>
    <p:sldId id="265" r:id="rId5"/>
    <p:sldId id="257" r:id="rId6"/>
    <p:sldId id="264" r:id="rId7"/>
    <p:sldId id="287" r:id="rId8"/>
    <p:sldId id="258" r:id="rId9"/>
    <p:sldId id="278" r:id="rId10"/>
    <p:sldId id="259" r:id="rId11"/>
    <p:sldId id="260" r:id="rId12"/>
    <p:sldId id="261" r:id="rId13"/>
    <p:sldId id="266" r:id="rId14"/>
    <p:sldId id="281" r:id="rId15"/>
    <p:sldId id="274" r:id="rId16"/>
    <p:sldId id="280" r:id="rId17"/>
    <p:sldId id="283" r:id="rId18"/>
    <p:sldId id="289" r:id="rId19"/>
    <p:sldId id="288" r:id="rId20"/>
    <p:sldId id="285" r:id="rId21"/>
    <p:sldId id="286" r:id="rId22"/>
    <p:sldId id="268" r:id="rId23"/>
    <p:sldId id="272" r:id="rId24"/>
    <p:sldId id="269" r:id="rId25"/>
    <p:sldId id="273" r:id="rId26"/>
    <p:sldId id="270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5" autoAdjust="0"/>
    <p:restoredTop sz="94673" autoAdjust="0"/>
  </p:normalViewPr>
  <p:slideViewPr>
    <p:cSldViewPr>
      <p:cViewPr varScale="1">
        <p:scale>
          <a:sx n="86" d="100"/>
          <a:sy n="86" d="100"/>
        </p:scale>
        <p:origin x="138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87AA-0D99-42CE-A71B-10FA9908BBF8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67DB-EFF0-400D-96A1-6799F871D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 latinLnBrk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FA480D-CB17-4C49-BB2A-C7514E1C7CEA}" type="datetimeFigureOut">
              <a:rPr lang="en-US" smtClean="0"/>
              <a:pPr/>
              <a:t>5/12/2022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>
              <a:defRPr sz="1600" baseline="0">
                <a:solidFill>
                  <a:schemeClr val="tx2"/>
                </a:solidFill>
              </a:defRPr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ebaze.cz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Y a X </a:t>
            </a:r>
            <a:r>
              <a:rPr lang="cs-CZ" dirty="0" err="1"/>
              <a:t>haplotyp</a:t>
            </a:r>
            <a:r>
              <a:rPr lang="cs-CZ" dirty="0"/>
              <a:t> a </a:t>
            </a:r>
            <a:r>
              <a:rPr lang="cs-CZ" dirty="0" err="1"/>
              <a:t>mtDNA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r>
              <a:rPr lang="cs-CZ" b="1" u="sng" dirty="0" err="1"/>
              <a:t>Surname</a:t>
            </a:r>
            <a:r>
              <a:rPr lang="cs-CZ" b="1" u="sng" dirty="0"/>
              <a:t> projekty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891136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•"/>
            </a:pPr>
            <a:r>
              <a:rPr lang="cs-CZ" altLang="cs-CZ" b="1" u="sng" dirty="0"/>
              <a:t>Cíl projektu: </a:t>
            </a:r>
            <a:r>
              <a:rPr lang="cs-CZ" altLang="cs-CZ" dirty="0"/>
              <a:t>ověření vazby mužských příjmení na výskyt </a:t>
            </a:r>
            <a:r>
              <a:rPr lang="cs-CZ" altLang="cs-CZ" dirty="0" err="1"/>
              <a:t>paternálně</a:t>
            </a:r>
            <a:r>
              <a:rPr lang="cs-CZ" altLang="cs-CZ" dirty="0"/>
              <a:t> dědičných genetických markerů Y chromozomu (Y-STR,Y-SNP)</a:t>
            </a:r>
          </a:p>
          <a:p>
            <a:pPr>
              <a:buFontTx/>
              <a:buChar char="•"/>
            </a:pPr>
            <a:r>
              <a:rPr lang="cs-CZ" altLang="cs-CZ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Y chromozom stejně jako většina mužských příjmení je na území evropských populací děděna </a:t>
            </a:r>
            <a:r>
              <a:rPr lang="cs-CZ" altLang="cs-CZ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paternálně</a:t>
            </a:r>
            <a:r>
              <a:rPr lang="cs-CZ" altLang="cs-CZ" dirty="0">
                <a:solidFill>
                  <a:schemeClr val="bg2">
                    <a:lumMod val="40000"/>
                    <a:lumOff val="60000"/>
                  </a:schemeClr>
                </a:solidFill>
              </a:rPr>
              <a:t>. Na základě této skutečnosti je možné předpokládat sdílení shodných nebo velmi podobných genetických profilů (Y </a:t>
            </a:r>
            <a:r>
              <a:rPr lang="cs-CZ" altLang="cs-CZ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haplotypů</a:t>
            </a:r>
            <a:r>
              <a:rPr lang="cs-CZ" altLang="cs-CZ" dirty="0">
                <a:solidFill>
                  <a:schemeClr val="bg2">
                    <a:lumMod val="40000"/>
                    <a:lumOff val="60000"/>
                  </a:schemeClr>
                </a:solidFill>
              </a:rPr>
              <a:t>) skupinami mužů se stejným příjmením, u kterých je možné vyloučit velmi recentní příbuzenský vztah</a:t>
            </a:r>
          </a:p>
          <a:p>
            <a:pPr>
              <a:buFontTx/>
              <a:buChar char="•"/>
            </a:pPr>
            <a:r>
              <a:rPr lang="cs-CZ" altLang="cs-CZ" dirty="0">
                <a:solidFill>
                  <a:schemeClr val="bg2">
                    <a:lumMod val="40000"/>
                    <a:lumOff val="60000"/>
                  </a:schemeClr>
                </a:solidFill>
              </a:rPr>
              <a:t>funkčnost je ovlivněna lidskou chybou v matrikách a partnerskými vztahy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367D69D-8C89-49FD-BBA1-679D50AF23A2}"/>
              </a:ext>
            </a:extLst>
          </p:cNvPr>
          <p:cNvSpPr txBox="1"/>
          <p:nvPr/>
        </p:nvSpPr>
        <p:spPr>
          <a:xfrm>
            <a:off x="3131840" y="1295472"/>
            <a:ext cx="2772308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altLang="cs-CZ" sz="2400" dirty="0">
                <a:hlinkClick r:id="rId3"/>
              </a:rPr>
              <a:t>www.genebaze.cz</a:t>
            </a:r>
            <a:endParaRPr lang="cs-CZ" altLang="cs-CZ" sz="2400" dirty="0"/>
          </a:p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cs-CZ" sz="4400" u="sng" dirty="0" err="1">
                <a:solidFill>
                  <a:schemeClr val="tx1"/>
                </a:solidFill>
              </a:rPr>
              <a:t>Haploskupiny</a:t>
            </a:r>
            <a:r>
              <a:rPr lang="cs-CZ" altLang="cs-CZ" sz="4400" u="sng" dirty="0">
                <a:solidFill>
                  <a:schemeClr val="tx1"/>
                </a:solidFill>
              </a:rPr>
              <a:t> chromozómu Y lidské DNA</a:t>
            </a:r>
            <a:endParaRPr lang="cs-CZ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9336"/>
          </a:xfrm>
        </p:spPr>
        <p:txBody>
          <a:bodyPr>
            <a:normAutofit/>
          </a:bodyPr>
          <a:lstStyle/>
          <a:p>
            <a:r>
              <a:rPr lang="cs-CZ" altLang="cs-CZ" sz="2800" dirty="0" err="1"/>
              <a:t>haploskupiny</a:t>
            </a:r>
            <a:r>
              <a:rPr lang="cs-CZ" altLang="cs-CZ" sz="2800" dirty="0"/>
              <a:t> definované na základě rozdílů na nerekombinujících částech chromozómu Y</a:t>
            </a:r>
          </a:p>
          <a:p>
            <a:r>
              <a:rPr lang="cs-CZ" altLang="cs-CZ" sz="2800" b="1" u="sng" dirty="0"/>
              <a:t>Konsorcium YC</a:t>
            </a:r>
            <a:r>
              <a:rPr lang="cs-CZ" altLang="cs-CZ" sz="2800" dirty="0"/>
              <a:t> (z angl. Y-Chromosome </a:t>
            </a:r>
            <a:r>
              <a:rPr lang="cs-CZ" altLang="cs-CZ" sz="2800" dirty="0" err="1"/>
              <a:t>Consortium</a:t>
            </a:r>
            <a:r>
              <a:rPr lang="cs-CZ" altLang="cs-CZ" sz="2800" dirty="0"/>
              <a:t>)  - označení </a:t>
            </a:r>
            <a:r>
              <a:rPr lang="cs-CZ" altLang="cs-CZ" sz="2800" dirty="0" err="1"/>
              <a:t>haploskupin</a:t>
            </a:r>
            <a:r>
              <a:rPr lang="cs-CZ" altLang="cs-CZ" sz="2800" dirty="0"/>
              <a:t> Y-DNA: </a:t>
            </a:r>
            <a:r>
              <a:rPr lang="cs-CZ" altLang="cs-CZ" sz="2800" b="1" dirty="0">
                <a:solidFill>
                  <a:srgbClr val="92D050"/>
                </a:solidFill>
              </a:rPr>
              <a:t>A</a:t>
            </a:r>
            <a:r>
              <a:rPr lang="cs-CZ" altLang="cs-CZ" sz="2800" b="1" dirty="0">
                <a:solidFill>
                  <a:srgbClr val="009900"/>
                </a:solidFill>
              </a:rPr>
              <a:t> </a:t>
            </a:r>
            <a:r>
              <a:rPr lang="cs-CZ" altLang="cs-CZ" sz="2800" b="1" dirty="0">
                <a:solidFill>
                  <a:srgbClr val="92D050"/>
                </a:solidFill>
              </a:rPr>
              <a:t>– R</a:t>
            </a:r>
            <a:r>
              <a:rPr lang="cs-CZ" altLang="cs-CZ" sz="2800" dirty="0"/>
              <a:t>, s dalším dělením do podskupin pomocí čísel a malých písmen</a:t>
            </a:r>
          </a:p>
          <a:p>
            <a:r>
              <a:rPr lang="cs-CZ" altLang="cs-CZ" sz="2800" u="sng" dirty="0"/>
              <a:t>Analýza </a:t>
            </a:r>
            <a:r>
              <a:rPr lang="cs-CZ" altLang="cs-CZ" sz="2800" u="sng" dirty="0" err="1"/>
              <a:t>haplotypů</a:t>
            </a:r>
            <a:r>
              <a:rPr lang="cs-CZ" altLang="cs-CZ" sz="2800" u="sng" dirty="0"/>
              <a:t> chromozómu Y</a:t>
            </a:r>
          </a:p>
          <a:p>
            <a:pPr marL="0" indent="0">
              <a:buNone/>
            </a:pPr>
            <a:r>
              <a:rPr lang="cs-CZ" sz="2800" dirty="0"/>
              <a:t>- různé Y chromozomální linie jsou geograficky více či méně specifické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88B4DCC-1A28-4324-8CC8-6E6D7E1A4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9FD6569E-6857-4AD8-B808-5626FD9510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4664"/>
            <a:ext cx="4827125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6C938774-B610-429F-94EA-08B0073F6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4149725"/>
            <a:ext cx="4392612" cy="138499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0000"/>
                </a:solidFill>
                <a:latin typeface="+mn-lt"/>
              </a:rPr>
              <a:t>R1a</a:t>
            </a:r>
            <a:r>
              <a:rPr lang="cs-CZ" altLang="cs-CZ" sz="1400" b="0" dirty="0">
                <a:latin typeface="+mn-lt"/>
              </a:rPr>
              <a:t> se utvořila pravděpodobně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0" dirty="0">
                <a:latin typeface="+mn-lt"/>
              </a:rPr>
              <a:t>v eurasijských stepích.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0" dirty="0">
                <a:latin typeface="+mn-lt"/>
              </a:rPr>
              <a:t>Je spojována se stepními mohylovými kulturami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0" dirty="0">
                <a:latin typeface="+mn-lt"/>
              </a:rPr>
              <a:t>a expanzí Indoevropanů.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0" dirty="0">
                <a:latin typeface="+mn-lt"/>
              </a:rPr>
              <a:t>Dnes je typická hlavně pro Indoíránce ve střední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0" dirty="0">
                <a:latin typeface="+mn-lt"/>
              </a:rPr>
              <a:t>a jižní Asii (Indii) a pro Slovany z Východní Evropy</a:t>
            </a:r>
            <a:r>
              <a:rPr lang="cs-CZ" altLang="cs-CZ" sz="1400" b="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0DEA7A08-A6B7-464C-B2D4-8047CBBFCD88}"/>
              </a:ext>
            </a:extLst>
          </p:cNvPr>
          <p:cNvSpPr/>
          <p:nvPr/>
        </p:nvSpPr>
        <p:spPr>
          <a:xfrm>
            <a:off x="4067944" y="6021288"/>
            <a:ext cx="3600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101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BC7ACEF-3A68-41F7-BB82-F410983CD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92802B6-35B2-42F8-90BB-F2A6BE473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91" y="3823157"/>
            <a:ext cx="5003800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6999BF-B633-4ED5-BF2A-79DE39AAD5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129" y="620688"/>
            <a:ext cx="4868518" cy="302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0915237B-5B28-4A9B-ADD8-5E1D2D533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2791" y="4794707"/>
            <a:ext cx="18002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>
                <a:solidFill>
                  <a:srgbClr val="CC00CC"/>
                </a:solidFill>
                <a:latin typeface="Comic Sans MS" panose="030F0702030302020204" pitchFamily="66" charset="0"/>
              </a:rPr>
              <a:t>R1a – fialová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R1b - červená</a:t>
            </a:r>
          </a:p>
        </p:txBody>
      </p:sp>
    </p:spTree>
    <p:extLst>
      <p:ext uri="{BB962C8B-B14F-4D97-AF65-F5344CB8AC3E}">
        <p14:creationId xmlns:p14="http://schemas.microsoft.com/office/powerpoint/2010/main" val="3726265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F6C855D9-C3FF-497B-B6EA-FF821EC1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4C0F32F-8590-43D8-AB39-0C12FC5D7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6">
            <a:extLst>
              <a:ext uri="{FF2B5EF4-FFF2-40B4-BE49-F238E27FC236}">
                <a16:creationId xmlns:a16="http://schemas.microsoft.com/office/drawing/2014/main" id="{AE1586A4-E494-4C44-8A13-8F585B57A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59" y="535427"/>
            <a:ext cx="8534282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17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0323A17-E285-482C-B119-45485EB6E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Také studie, které se soustředily na mužský chromozom Y, potvrdily dominantní postavení </a:t>
            </a:r>
            <a:r>
              <a:rPr lang="cs-CZ" dirty="0" err="1"/>
              <a:t>haploskupin</a:t>
            </a:r>
            <a:r>
              <a:rPr lang="cs-CZ" dirty="0"/>
              <a:t>, které můžeme označit jako paleolitické (R1a, R1b a I, u nás celkem 80 % mužů). Nelze ovšem vyloučit, že některé „paleolitické“ </a:t>
            </a:r>
            <a:r>
              <a:rPr lang="cs-CZ" dirty="0" err="1"/>
              <a:t>haploskupiny</a:t>
            </a:r>
            <a:r>
              <a:rPr lang="cs-CZ" dirty="0"/>
              <a:t> byly do střední Evropy zaneseny během neolitické expanze, případně ještě později. Frekvence </a:t>
            </a:r>
            <a:r>
              <a:rPr lang="cs-CZ" dirty="0" err="1"/>
              <a:t>haploskupin</a:t>
            </a:r>
            <a:r>
              <a:rPr lang="cs-CZ" dirty="0"/>
              <a:t> stopujících neolitickou expanzi (E3b, G a J2) klesá ve směru postupující migrační vlny a v našich zemích je jejich podíl celkem 15 %. Zbývající 4 % české populace odvozuje svůj původ od recentních migračních událostí.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C9EDED7-9AD7-4186-8793-D8E2473F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Archeologické muzeum na svých stránkách uvádí…</a:t>
            </a:r>
          </a:p>
        </p:txBody>
      </p:sp>
    </p:spTree>
    <p:extLst>
      <p:ext uri="{BB962C8B-B14F-4D97-AF65-F5344CB8AC3E}">
        <p14:creationId xmlns:p14="http://schemas.microsoft.com/office/powerpoint/2010/main" val="783311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8504098-F3FA-498C-8D6E-B8E9AD864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6923112" cy="449728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l-PL" sz="2000" dirty="0"/>
              <a:t>155 Mbp a kóduje 1669 genů</a:t>
            </a:r>
          </a:p>
          <a:p>
            <a:pPr>
              <a:lnSpc>
                <a:spcPct val="120000"/>
              </a:lnSpc>
            </a:pPr>
            <a:r>
              <a:rPr lang="cs-CZ" sz="2000" dirty="0"/>
              <a:t>obecně bohatý na geny související s určením pohlaví a reprodukcí a nejedná se pouze o ženskou plodnost, jedním z genů, ležících na X chromozomu zodpovídajícím za mužskou plodnost je například gen DAX 1</a:t>
            </a:r>
            <a:endParaRPr lang="cs-CZ" altLang="cs-CZ" sz="2000" dirty="0"/>
          </a:p>
          <a:p>
            <a:pPr>
              <a:lnSpc>
                <a:spcPct val="120000"/>
              </a:lnSpc>
            </a:pPr>
            <a:r>
              <a:rPr lang="cs-CZ" sz="2000" dirty="0" err="1"/>
              <a:t>pseudoautozomálních</a:t>
            </a:r>
            <a:r>
              <a:rPr lang="cs-CZ" sz="2000" dirty="0"/>
              <a:t> oblastech – rekombinaci - PAR 1 se nachází na koncích krátkého raménka chromozomů, obsahuje 24 genů a přes 2,6 </a:t>
            </a:r>
            <a:r>
              <a:rPr lang="cs-CZ" sz="2000" dirty="0" err="1"/>
              <a:t>Mbp</a:t>
            </a:r>
            <a:r>
              <a:rPr lang="cs-CZ" sz="2000" dirty="0"/>
              <a:t>, PAR 2 na konci dlouhého raménka je velká pouze 320 </a:t>
            </a:r>
            <a:r>
              <a:rPr lang="cs-CZ" sz="2000" dirty="0" err="1"/>
              <a:t>kb</a:t>
            </a:r>
            <a:r>
              <a:rPr lang="cs-CZ" sz="2000" dirty="0"/>
              <a:t> a na rozdíl od PAR 1 zde dochází k rekombinaci jen výjimečně </a:t>
            </a:r>
            <a:endParaRPr lang="cs-CZ" altLang="cs-CZ" sz="20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79EBCB7-8604-4D7C-B2AE-62BD47E4C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X chromozóm</a:t>
            </a:r>
          </a:p>
        </p:txBody>
      </p:sp>
      <p:pic>
        <p:nvPicPr>
          <p:cNvPr id="4" name="Picture 9" descr="X_idiogram">
            <a:extLst>
              <a:ext uri="{FF2B5EF4-FFF2-40B4-BE49-F238E27FC236}">
                <a16:creationId xmlns:a16="http://schemas.microsoft.com/office/drawing/2014/main" id="{62BCF367-3E4E-4531-9E1B-E38FE9E49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0910"/>
            <a:ext cx="3816350" cy="661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34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DCD61E4-F121-42D7-ADAF-7FCD9338E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cs-CZ" altLang="cs-CZ" sz="2800" dirty="0"/>
              <a:t>4 vazebné skupiny (Xp22.2, Xq12, Xq26, Xq28) – jako celky se dědí nezávisle </a:t>
            </a:r>
            <a:r>
              <a:rPr lang="cs-CZ" altLang="cs-CZ" sz="2800" dirty="0">
                <a:sym typeface="Symbol" panose="05050102010706020507" pitchFamily="18" charset="2"/>
              </a:rPr>
              <a:t> dochází mezi nimi k rekombinaci (při přenosu z matky na dceru)</a:t>
            </a:r>
          </a:p>
          <a:p>
            <a:pPr>
              <a:lnSpc>
                <a:spcPct val="120000"/>
              </a:lnSpc>
            </a:pPr>
            <a:r>
              <a:rPr lang="cs-CZ" altLang="cs-CZ" sz="2800" dirty="0">
                <a:sym typeface="Symbol" panose="05050102010706020507" pitchFamily="18" charset="2"/>
              </a:rPr>
              <a:t>při přenosu z otce na dceru se X chromozóm dědí jako </a:t>
            </a:r>
            <a:r>
              <a:rPr lang="cs-CZ" altLang="cs-CZ" sz="2800" dirty="0" err="1">
                <a:sym typeface="Symbol" panose="05050102010706020507" pitchFamily="18" charset="2"/>
              </a:rPr>
              <a:t>haplotyp</a:t>
            </a:r>
            <a:r>
              <a:rPr lang="cs-CZ" altLang="cs-CZ" sz="2800" dirty="0">
                <a:sym typeface="Symbol" panose="05050102010706020507" pitchFamily="18" charset="2"/>
              </a:rPr>
              <a:t> celý (výjimka – </a:t>
            </a:r>
            <a:r>
              <a:rPr lang="cs-CZ" altLang="cs-CZ" sz="2800" dirty="0" err="1">
                <a:sym typeface="Symbol" panose="05050102010706020507" pitchFamily="18" charset="2"/>
              </a:rPr>
              <a:t>Klinefelterův</a:t>
            </a:r>
            <a:r>
              <a:rPr lang="cs-CZ" altLang="cs-CZ" sz="2800" dirty="0">
                <a:sym typeface="Symbol" panose="05050102010706020507" pitchFamily="18" charset="2"/>
              </a:rPr>
              <a:t> syndrom)</a:t>
            </a:r>
          </a:p>
          <a:p>
            <a:pPr>
              <a:lnSpc>
                <a:spcPct val="120000"/>
              </a:lnSpc>
            </a:pPr>
            <a:r>
              <a:rPr lang="cs-CZ" altLang="cs-CZ" sz="2800" dirty="0">
                <a:sym typeface="Symbol" panose="05050102010706020507" pitchFamily="18" charset="2"/>
              </a:rPr>
              <a:t>vliv vazby  alely v populaci ve vazebné nerovnováze  počet pozorovaných </a:t>
            </a:r>
            <a:r>
              <a:rPr lang="cs-CZ" altLang="cs-CZ" sz="2800" dirty="0" err="1">
                <a:sym typeface="Symbol" panose="05050102010706020507" pitchFamily="18" charset="2"/>
              </a:rPr>
              <a:t>haplotypů</a:t>
            </a:r>
            <a:r>
              <a:rPr lang="cs-CZ" altLang="cs-CZ" sz="2800" dirty="0">
                <a:sym typeface="Symbol" panose="05050102010706020507" pitchFamily="18" charset="2"/>
              </a:rPr>
              <a:t> je menší než teoreticky možný počet kombinací</a:t>
            </a:r>
          </a:p>
          <a:p>
            <a:pPr>
              <a:lnSpc>
                <a:spcPct val="120000"/>
              </a:lnSpc>
            </a:pPr>
            <a:r>
              <a:rPr lang="cs-CZ" altLang="cs-CZ" sz="2800" dirty="0">
                <a:sym typeface="Symbol" panose="05050102010706020507" pitchFamily="18" charset="2"/>
              </a:rPr>
              <a:t>většina </a:t>
            </a:r>
            <a:r>
              <a:rPr lang="cs-CZ" altLang="cs-CZ" sz="2800" dirty="0" err="1">
                <a:sym typeface="Symbol" panose="05050102010706020507" pitchFamily="18" charset="2"/>
              </a:rPr>
              <a:t>haplotypů</a:t>
            </a:r>
            <a:r>
              <a:rPr lang="cs-CZ" altLang="cs-CZ" sz="2800" dirty="0">
                <a:sym typeface="Symbol" panose="05050102010706020507" pitchFamily="18" charset="2"/>
              </a:rPr>
              <a:t> se v populaci vyskytuje v nízkých frekvencích</a:t>
            </a:r>
          </a:p>
          <a:p>
            <a:pPr>
              <a:lnSpc>
                <a:spcPct val="120000"/>
              </a:lnSpc>
            </a:pPr>
            <a:r>
              <a:rPr lang="cs-CZ" altLang="cs-CZ" sz="2800" dirty="0">
                <a:sym typeface="Symbol" panose="05050102010706020507" pitchFamily="18" charset="2"/>
              </a:rPr>
              <a:t>posuzování příbuznosti – </a:t>
            </a:r>
            <a:r>
              <a:rPr lang="cs-CZ" altLang="cs-CZ" sz="2800" dirty="0" err="1">
                <a:sym typeface="Symbol" panose="05050102010706020507" pitchFamily="18" charset="2"/>
              </a:rPr>
              <a:t>haplotyp</a:t>
            </a:r>
            <a:r>
              <a:rPr lang="cs-CZ" altLang="cs-CZ" sz="2800" dirty="0">
                <a:sym typeface="Symbol" panose="05050102010706020507" pitchFamily="18" charset="2"/>
              </a:rPr>
              <a:t> se bere jako celek, nelze posuzovat populační frekvence jednotlivých alel </a:t>
            </a:r>
            <a:endParaRPr lang="cs-CZ" sz="28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CFC2746-0879-4501-874D-1262EF214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X chromozóm</a:t>
            </a:r>
          </a:p>
        </p:txBody>
      </p:sp>
    </p:spTree>
    <p:extLst>
      <p:ext uri="{BB962C8B-B14F-4D97-AF65-F5344CB8AC3E}">
        <p14:creationId xmlns:p14="http://schemas.microsoft.com/office/powerpoint/2010/main" val="57726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EC1E0A0A-D415-4B7A-AF54-BBFF86ACB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3400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v posledních několika letech značně stouplo množství publikací věnující se tomuto témat; ukazuje se, že chromozom X může být velmi užitečný při analýze komplikovaných příbuzenských vztahů či jako doplňující marker při identifikaci jednotlivců</a:t>
            </a:r>
          </a:p>
          <a:p>
            <a:r>
              <a:rPr lang="cs-CZ" dirty="0"/>
              <a:t>testy - nedojde k mutaci - má potomek vždy jednu alelu od otce a druhou od matky </a:t>
            </a:r>
          </a:p>
          <a:p>
            <a:r>
              <a:rPr lang="cs-CZ" dirty="0"/>
              <a:t>k mutacím může s určitou pravděpodobností docházet, ale pravděpodobnost, že by během jedné meiózy došlo ke dvěma mutacím a teoretický otec by se od svého potomka lišil ve dvou alelách, je velmi malá = nejde o shodu </a:t>
            </a:r>
          </a:p>
          <a:p>
            <a:r>
              <a:rPr lang="cs-CZ" dirty="0"/>
              <a:t>obecně je možné říci, že i tam, kde k identifikaci postačí autozomální STR jsou X chromozomální dobrou metodou pro odstranění pochybnosti</a:t>
            </a:r>
          </a:p>
          <a:p>
            <a:r>
              <a:rPr lang="cs-CZ" dirty="0"/>
              <a:t>chyba v párování znamená nesprávnou orientaci na dělícím vřeténku, </a:t>
            </a:r>
            <a:r>
              <a:rPr lang="cs-CZ" dirty="0" err="1"/>
              <a:t>coţ</a:t>
            </a:r>
            <a:r>
              <a:rPr lang="cs-CZ" dirty="0"/>
              <a:t> v důsledku vede k aneuploidii či polyploidii jako je </a:t>
            </a:r>
            <a:r>
              <a:rPr lang="cs-CZ" dirty="0" err="1"/>
              <a:t>Turnerův</a:t>
            </a:r>
            <a:r>
              <a:rPr lang="cs-CZ" dirty="0"/>
              <a:t> nebo </a:t>
            </a:r>
            <a:r>
              <a:rPr lang="cs-CZ" dirty="0" err="1"/>
              <a:t>Klinefelterův</a:t>
            </a:r>
            <a:r>
              <a:rPr lang="cs-CZ" dirty="0"/>
              <a:t> syndrom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4AB15E7-4C38-440F-A607-C863E9BC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cs-CZ" dirty="0"/>
              <a:t>X chromozóm</a:t>
            </a:r>
          </a:p>
        </p:txBody>
      </p:sp>
    </p:spTree>
    <p:extLst>
      <p:ext uri="{BB962C8B-B14F-4D97-AF65-F5344CB8AC3E}">
        <p14:creationId xmlns:p14="http://schemas.microsoft.com/office/powerpoint/2010/main" val="156622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307E0C5-96E2-4E54-B88A-9096B5B450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6638" y="1524000"/>
            <a:ext cx="5130724" cy="4572000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1AFA57BB-4C4D-4160-B3EB-A540F1424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ARGUS X</a:t>
            </a:r>
          </a:p>
        </p:txBody>
      </p:sp>
    </p:spTree>
    <p:extLst>
      <p:ext uri="{BB962C8B-B14F-4D97-AF65-F5344CB8AC3E}">
        <p14:creationId xmlns:p14="http://schemas.microsoft.com/office/powerpoint/2010/main" val="7808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FB0C2AEF-9005-434A-8E00-CDEF32182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Autozomální </a:t>
            </a:r>
            <a:r>
              <a:rPr lang="cs-CZ" altLang="cs-CZ" sz="2800" u="sng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lokusy</a:t>
            </a:r>
            <a:r>
              <a:rPr lang="cs-CZ" altLang="cs-CZ" sz="28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altLang="cs-CZ" sz="2800" dirty="0"/>
              <a:t>– děděné z matky i otce na všechny děti; především STR </a:t>
            </a:r>
            <a:r>
              <a:rPr lang="cs-CZ" altLang="cs-CZ" sz="2800" dirty="0" err="1"/>
              <a:t>lokusy</a:t>
            </a:r>
            <a:endParaRPr lang="cs-CZ" altLang="cs-CZ" sz="2800" dirty="0"/>
          </a:p>
          <a:p>
            <a:r>
              <a:rPr lang="cs-CZ" altLang="cs-CZ" sz="28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X chromozomální </a:t>
            </a:r>
            <a:r>
              <a:rPr lang="cs-CZ" altLang="cs-CZ" sz="2800" u="sng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lokusy</a:t>
            </a:r>
            <a:r>
              <a:rPr lang="cs-CZ" altLang="cs-CZ" sz="28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altLang="cs-CZ" sz="2800" dirty="0"/>
              <a:t>– děděné z matky na všechny děti a z otce pouze na dcery; především X-STR </a:t>
            </a:r>
            <a:r>
              <a:rPr lang="cs-CZ" altLang="cs-CZ" sz="2800" dirty="0" err="1"/>
              <a:t>lokusy</a:t>
            </a:r>
            <a:endParaRPr lang="cs-CZ" altLang="cs-CZ" sz="2800" dirty="0"/>
          </a:p>
          <a:p>
            <a:r>
              <a:rPr lang="cs-CZ" altLang="cs-CZ" sz="28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Y chromozomální </a:t>
            </a:r>
            <a:r>
              <a:rPr lang="cs-CZ" altLang="cs-CZ" sz="2800" u="sng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lokusy</a:t>
            </a:r>
            <a:r>
              <a:rPr lang="cs-CZ" altLang="cs-CZ" sz="28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altLang="cs-CZ" sz="2800" dirty="0"/>
              <a:t>– děděny výhradně z otce na syny; především Y-STR </a:t>
            </a:r>
            <a:r>
              <a:rPr lang="cs-CZ" altLang="cs-CZ" sz="2800" dirty="0" err="1"/>
              <a:t>lokusy</a:t>
            </a:r>
            <a:endParaRPr lang="cs-CZ" altLang="cs-CZ" sz="2800" dirty="0"/>
          </a:p>
          <a:p>
            <a:r>
              <a:rPr lang="cs-CZ" altLang="cs-CZ" sz="28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Mitochondriální </a:t>
            </a:r>
            <a:r>
              <a:rPr lang="cs-CZ" altLang="cs-CZ" sz="2800" u="sng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lokusy</a:t>
            </a:r>
            <a:r>
              <a:rPr lang="cs-CZ" altLang="cs-CZ" sz="28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altLang="cs-CZ" sz="2800" dirty="0"/>
              <a:t>– děděny z matky na všechny děti; HPV oblasti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D5869F4-7E58-44A1-B7D0-8A4A0C100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Principy dědičnosti</a:t>
            </a:r>
          </a:p>
        </p:txBody>
      </p:sp>
    </p:spTree>
    <p:extLst>
      <p:ext uri="{BB962C8B-B14F-4D97-AF65-F5344CB8AC3E}">
        <p14:creationId xmlns:p14="http://schemas.microsoft.com/office/powerpoint/2010/main" val="4292900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3A696C30-6C29-414A-AAE0-29EE1FDD2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3462" y="1624012"/>
            <a:ext cx="7077075" cy="4371975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0566272B-C990-4362-9DD9-9AEAE4874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X-STR DECAPLEX</a:t>
            </a:r>
          </a:p>
        </p:txBody>
      </p:sp>
    </p:spTree>
    <p:extLst>
      <p:ext uri="{BB962C8B-B14F-4D97-AF65-F5344CB8AC3E}">
        <p14:creationId xmlns:p14="http://schemas.microsoft.com/office/powerpoint/2010/main" val="2817402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1EB2F81-D4FE-468E-8049-FF88764F1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72000"/>
          </a:xfrm>
        </p:spPr>
        <p:txBody>
          <a:bodyPr/>
          <a:lstStyle/>
          <a:p>
            <a:r>
              <a:rPr lang="cs-CZ" dirty="0"/>
              <a:t>kruhová molekula DNA mimo jádro</a:t>
            </a:r>
          </a:p>
          <a:p>
            <a:r>
              <a:rPr lang="cs-CZ" dirty="0"/>
              <a:t>počet molekul dle typu buněk(desítky až stovky)</a:t>
            </a:r>
          </a:p>
          <a:p>
            <a:r>
              <a:rPr lang="cs-CZ" dirty="0" err="1"/>
              <a:t>maternální</a:t>
            </a:r>
            <a:r>
              <a:rPr lang="cs-CZ" dirty="0"/>
              <a:t> dědičnost</a:t>
            </a:r>
          </a:p>
          <a:p>
            <a:r>
              <a:rPr lang="cs-CZ" dirty="0" err="1"/>
              <a:t>sekvenace</a:t>
            </a:r>
            <a:r>
              <a:rPr lang="cs-CZ" dirty="0"/>
              <a:t> D-</a:t>
            </a:r>
            <a:r>
              <a:rPr lang="cs-CZ" dirty="0" err="1"/>
              <a:t>loop</a:t>
            </a:r>
            <a:r>
              <a:rPr lang="cs-CZ" dirty="0"/>
              <a:t> (HVR 1 (16024-16383) a 2 (57-372 a 438-574) - </a:t>
            </a:r>
            <a:r>
              <a:rPr lang="cs-CZ" dirty="0" err="1"/>
              <a:t>pyrosekvenování</a:t>
            </a:r>
            <a:r>
              <a:rPr lang="cs-CZ" dirty="0"/>
              <a:t> x </a:t>
            </a:r>
            <a:r>
              <a:rPr lang="cs-CZ" dirty="0" err="1"/>
              <a:t>sekvenace</a:t>
            </a:r>
            <a:r>
              <a:rPr lang="cs-CZ" dirty="0"/>
              <a:t> celého chromozómu (</a:t>
            </a:r>
            <a:r>
              <a:rPr lang="cs-CZ" b="1" dirty="0"/>
              <a:t>Ion </a:t>
            </a:r>
            <a:r>
              <a:rPr lang="cs-CZ" b="1" dirty="0" err="1"/>
              <a:t>Torrent</a:t>
            </a:r>
            <a:r>
              <a:rPr lang="cs-CZ" b="1" dirty="0"/>
              <a:t>, AB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62BCCD-98FA-4538-B736-C6DEC6012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err="1"/>
              <a:t>mtDNA</a:t>
            </a:r>
            <a:endParaRPr lang="cs-CZ" b="1" u="sng" dirty="0"/>
          </a:p>
        </p:txBody>
      </p:sp>
      <p:sp>
        <p:nvSpPr>
          <p:cNvPr id="4" name="AutoShape 2" descr="Výsledek obrázku pro mt dna">
            <a:extLst>
              <a:ext uri="{FF2B5EF4-FFF2-40B4-BE49-F238E27FC236}">
                <a16:creationId xmlns:a16="http://schemas.microsoft.com/office/drawing/2014/main" id="{B273E3AE-CA9D-4EBC-ABC4-8E49047567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1878" y="1708622"/>
            <a:ext cx="41529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262523-2A4D-4035-AE18-32F2920E3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3725250"/>
            <a:ext cx="3641019" cy="298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85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B110AA4E-1CD2-4410-83BA-9DFBE7D59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https://www.youtube.com/watch?v=WYBzbxIfuKs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7AFBCAF-D563-4BE6-BCFE-EFEECF1BE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u="sng" dirty="0"/>
              <a:t>Ion </a:t>
            </a:r>
            <a:r>
              <a:rPr lang="cs-CZ" u="sng" dirty="0" err="1"/>
              <a:t>Torrent</a:t>
            </a:r>
            <a:r>
              <a:rPr lang="cs-CZ" u="sng" dirty="0"/>
              <a:t> </a:t>
            </a:r>
            <a:r>
              <a:rPr lang="cs-CZ" u="sng" dirty="0" err="1"/>
              <a:t>next-generation</a:t>
            </a:r>
            <a:r>
              <a:rPr lang="cs-CZ" u="sng" dirty="0"/>
              <a:t> </a:t>
            </a:r>
            <a:r>
              <a:rPr lang="cs-CZ" u="sng" dirty="0" err="1"/>
              <a:t>sequencing</a:t>
            </a:r>
            <a:endParaRPr lang="cs-CZ" u="sng" dirty="0"/>
          </a:p>
        </p:txBody>
      </p:sp>
      <p:pic>
        <p:nvPicPr>
          <p:cNvPr id="4" name="Zvuk 3">
            <a:hlinkClick r:id="" action="ppaction://media"/>
            <a:extLst>
              <a:ext uri="{FF2B5EF4-FFF2-40B4-BE49-F238E27FC236}">
                <a16:creationId xmlns:a16="http://schemas.microsoft.com/office/drawing/2014/main" id="{42D5373A-8005-487A-AE3F-F485B9F2E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8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10"/>
    </mc:Choice>
    <mc:Fallback xmlns="">
      <p:transition spd="slow" advTm="18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F5F009E2-9550-45D1-B635-28F069806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různé </a:t>
            </a:r>
            <a:r>
              <a:rPr lang="cs-CZ" dirty="0" err="1"/>
              <a:t>mtDNA</a:t>
            </a:r>
            <a:r>
              <a:rPr lang="cs-CZ" dirty="0"/>
              <a:t> se vyskytují na různých kontinentech, nebo mají alespoň rozdílné frekvence výskytu</a:t>
            </a:r>
          </a:p>
          <a:p>
            <a:r>
              <a:rPr lang="cs-CZ" dirty="0"/>
              <a:t>stanovením sekvence HVR </a:t>
            </a:r>
            <a:r>
              <a:rPr lang="cs-CZ" dirty="0" err="1"/>
              <a:t>mtDNA</a:t>
            </a:r>
            <a:r>
              <a:rPr lang="cs-CZ" dirty="0"/>
              <a:t> linie můžeme odhadovat odkud daná osoba pochází</a:t>
            </a:r>
          </a:p>
          <a:p>
            <a:r>
              <a:rPr lang="cs-CZ" dirty="0" err="1"/>
              <a:t>Empop</a:t>
            </a:r>
            <a:r>
              <a:rPr lang="cs-CZ" dirty="0"/>
              <a:t> databáze</a:t>
            </a:r>
          </a:p>
          <a:p>
            <a:endParaRPr lang="cs-CZ" dirty="0">
              <a:solidFill>
                <a:srgbClr val="CC00CC"/>
              </a:solidFill>
              <a:latin typeface="Comic Sans MS" pitchFamily="66" charset="0"/>
            </a:endParaRP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3042289-E1A0-466A-B54B-2FCB475DE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Analýza </a:t>
            </a:r>
            <a:r>
              <a:rPr lang="cs-CZ" b="1" u="sng" dirty="0" err="1"/>
              <a:t>mtDNA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1626811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A1B3DCB-B31E-4395-8865-B65DB5A54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152400"/>
            <a:ext cx="8229600" cy="3371161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D95890D0-269B-42DF-B693-B35F42F86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3D9B0B4-62CC-4819-A80C-976F5D97F55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7416824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F2504881-8527-4139-996A-4D882D6F3E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8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93"/>
    </mc:Choice>
    <mc:Fallback xmlns="">
      <p:transition spd="slow" advTm="191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D8ABF8E-ABB5-47E6-9438-1D9BC7989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85D28302-6AF6-4B64-B3A7-4D70D3A0C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86C1B9A-7047-40A5-92A0-4A4183732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8" y="286905"/>
            <a:ext cx="8793464" cy="628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79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3B9D5E1-BDB9-414E-BD58-959A7F417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odběr a izolace jsou náročnější </a:t>
            </a:r>
            <a:br>
              <a:rPr lang="cs-CZ" dirty="0"/>
            </a:br>
            <a:r>
              <a:rPr lang="cs-CZ" dirty="0"/>
              <a:t>- čistota prostředí a nutná modifikace protokolů izolace</a:t>
            </a:r>
          </a:p>
          <a:p>
            <a:r>
              <a:rPr lang="cs-CZ" dirty="0"/>
              <a:t>amplifikace</a:t>
            </a:r>
          </a:p>
          <a:p>
            <a:pPr marL="0" indent="0">
              <a:buNone/>
            </a:pPr>
            <a:r>
              <a:rPr lang="cs-CZ" dirty="0"/>
              <a:t>    - výběr vhodného amplifikačního </a:t>
            </a:r>
            <a:r>
              <a:rPr lang="cs-CZ" dirty="0" err="1"/>
              <a:t>kitu</a:t>
            </a:r>
            <a:endParaRPr lang="cs-CZ" dirty="0"/>
          </a:p>
          <a:p>
            <a:r>
              <a:rPr lang="cs-CZ" dirty="0"/>
              <a:t>analýza DNA</a:t>
            </a:r>
          </a:p>
          <a:p>
            <a:pPr marL="0" indent="0">
              <a:buNone/>
            </a:pPr>
            <a:r>
              <a:rPr lang="cs-CZ" dirty="0"/>
              <a:t>    - stanovení Y </a:t>
            </a:r>
            <a:r>
              <a:rPr lang="cs-CZ" dirty="0" err="1"/>
              <a:t>haplotypu</a:t>
            </a:r>
            <a:r>
              <a:rPr lang="cs-CZ" dirty="0"/>
              <a:t> a </a:t>
            </a:r>
            <a:r>
              <a:rPr lang="cs-CZ" dirty="0" err="1"/>
              <a:t>mt</a:t>
            </a:r>
            <a:r>
              <a:rPr lang="cs-CZ" dirty="0"/>
              <a:t> DNA jako možné vodítko     </a:t>
            </a:r>
          </a:p>
          <a:p>
            <a:pPr marL="0" indent="0">
              <a:buNone/>
            </a:pPr>
            <a:r>
              <a:rPr lang="cs-CZ" dirty="0"/>
              <a:t>    k původu našich předků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AB9ACF2-C858-4D11-91D1-EF476D323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a DNA</a:t>
            </a:r>
          </a:p>
        </p:txBody>
      </p:sp>
    </p:spTree>
    <p:extLst>
      <p:ext uri="{BB962C8B-B14F-4D97-AF65-F5344CB8AC3E}">
        <p14:creationId xmlns:p14="http://schemas.microsoft.com/office/powerpoint/2010/main" val="3492823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93E30C4-5021-4557-9500-AC181EC30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J:\SCAN_00\SCAN0028.JPG">
            <a:extLst>
              <a:ext uri="{FF2B5EF4-FFF2-40B4-BE49-F238E27FC236}">
                <a16:creationId xmlns:a16="http://schemas.microsoft.com/office/drawing/2014/main" id="{1A29B04D-2F9F-484B-932E-FC8CAE7ADE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00" y="1844824"/>
            <a:ext cx="715360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739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Y </a:t>
            </a:r>
            <a:r>
              <a:rPr lang="cs-CZ" b="1" u="sng" dirty="0" err="1"/>
              <a:t>haplotyp</a:t>
            </a:r>
            <a:endParaRPr lang="cs-CZ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Y chromozóm - pohlavní chromozóm děděný z otce na syna vč. svých STR </a:t>
            </a:r>
            <a:r>
              <a:rPr lang="cs-CZ" dirty="0" err="1"/>
              <a:t>lokusů</a:t>
            </a:r>
            <a:endParaRPr lang="cs-CZ" dirty="0"/>
          </a:p>
          <a:p>
            <a:r>
              <a:rPr lang="cs-CZ" dirty="0"/>
              <a:t>nejmenším ze všech chromozómů, obsahuje největší nerekombinující blok nukleotidů v lidském genomu (přibližně 58 milionů párů bází), a proto je vhodným „záznamovým zařízením“ genetických změn; Y-chromozóm představuje pouze 0.38% celkové DNA obsažené v lidské buňce</a:t>
            </a:r>
          </a:p>
          <a:p>
            <a:r>
              <a:rPr lang="cs-CZ" dirty="0"/>
              <a:t>nese jen velmi malé množství funkčních genů a tyto geny mají na starosti především „mužské“ znaky spojené s fertilitou (plodností) a sexuálními funkcemi, jako je například produkce spermií a formování varlat</a:t>
            </a:r>
          </a:p>
          <a:p>
            <a:r>
              <a:rPr lang="cs-CZ" dirty="0"/>
              <a:t>znaky na Y-</a:t>
            </a:r>
            <a:r>
              <a:rPr lang="cs-CZ" dirty="0" err="1"/>
              <a:t>chr</a:t>
            </a:r>
            <a:r>
              <a:rPr lang="cs-CZ" dirty="0"/>
              <a:t> považovány za </a:t>
            </a:r>
            <a:r>
              <a:rPr lang="cs-CZ" dirty="0" err="1"/>
              <a:t>hemizygotní</a:t>
            </a:r>
            <a:r>
              <a:rPr lang="cs-CZ" dirty="0"/>
              <a:t> (existuje pouze jedna kopie chromosomu); znaky na Y-</a:t>
            </a:r>
            <a:r>
              <a:rPr lang="cs-CZ" dirty="0" err="1"/>
              <a:t>chr</a:t>
            </a:r>
            <a:r>
              <a:rPr lang="cs-CZ" dirty="0"/>
              <a:t>  se tak projevují jako dominantní, protože jedinec mužského pohlaví má pouze 1 kopii alely a další alely (ze sesterského chromozomu) nemohou působit proti efektu tohoto genu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DC6682F-1F9F-4A78-9AF6-DF97F6CA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D79582C2-0F16-411A-AFF0-76593B609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332" y="218267"/>
            <a:ext cx="2143125" cy="2143125"/>
          </a:xfr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87652244-B379-428A-935D-524AD12DA8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41" y="258210"/>
            <a:ext cx="6096000" cy="220027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42EC9ABB-4FB5-4DA8-AFB3-3D0DA2D601F1}"/>
              </a:ext>
            </a:extLst>
          </p:cNvPr>
          <p:cNvSpPr txBox="1"/>
          <p:nvPr/>
        </p:nvSpPr>
        <p:spPr>
          <a:xfrm>
            <a:off x="1115616" y="2348476"/>
            <a:ext cx="2645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PowerPlex</a:t>
            </a:r>
            <a:r>
              <a:rPr lang="cs-CZ" b="1" dirty="0"/>
              <a:t>® Y23 </a:t>
            </a:r>
            <a:r>
              <a:rPr lang="cs-CZ" b="1" dirty="0" err="1"/>
              <a:t>System</a:t>
            </a:r>
            <a:endParaRPr lang="cs-CZ" b="1" dirty="0"/>
          </a:p>
          <a:p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A3E1F3FE-6E46-4EFB-9F4E-E29510E536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75" y="2766702"/>
            <a:ext cx="404812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23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974D379-5C06-4566-BEE9-242F3E88D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848" y="1524000"/>
            <a:ext cx="6602303" cy="4572000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69355C01-2507-4505-87F4-DB282DC1A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Y </a:t>
            </a:r>
            <a:r>
              <a:rPr lang="cs-CZ" dirty="0" err="1"/>
              <a:t>filer</a:t>
            </a:r>
            <a:r>
              <a:rPr lang="cs-CZ" dirty="0"/>
              <a:t> plus – 27 znaků 6 barev</a:t>
            </a:r>
          </a:p>
        </p:txBody>
      </p:sp>
    </p:spTree>
    <p:extLst>
      <p:ext uri="{BB962C8B-B14F-4D97-AF65-F5344CB8AC3E}">
        <p14:creationId xmlns:p14="http://schemas.microsoft.com/office/powerpoint/2010/main" val="677981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Z forenzního pohledu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doplněk ke stanovenému profilu DNA</a:t>
            </a:r>
          </a:p>
          <a:p>
            <a:r>
              <a:rPr lang="cs-CZ" dirty="0"/>
              <a:t>potvrzení přítomnosti mužské DNA ve směsi (nejen mravnostní TČ)</a:t>
            </a:r>
          </a:p>
          <a:p>
            <a:r>
              <a:rPr lang="cs-CZ" dirty="0"/>
              <a:t>pouze druhová shoda (počet znaků navyšuje, resp. snižuje pravděpodobnost náhodné shody)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332656"/>
            <a:ext cx="3789877" cy="5832648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" r="6232" b="7404"/>
          <a:stretch/>
        </p:blipFill>
        <p:spPr bwMode="auto">
          <a:xfrm>
            <a:off x="921112" y="633053"/>
            <a:ext cx="7799225" cy="457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409849"/>
            <a:ext cx="3418815" cy="492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1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56"/>
    </mc:Choice>
    <mc:Fallback xmlns="">
      <p:transition spd="slow" advTm="43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u="sng" dirty="0"/>
              <a:t>Z historického – genealogického pohledu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9248"/>
            <a:ext cx="8229600" cy="3896751"/>
          </a:xfrm>
        </p:spPr>
        <p:txBody>
          <a:bodyPr/>
          <a:lstStyle/>
          <a:p>
            <a:r>
              <a:rPr lang="cs-CZ" b="1" u="sng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Surame</a:t>
            </a:r>
            <a:r>
              <a:rPr lang="cs-CZ" b="1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projekt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dirty="0">
                <a:solidFill>
                  <a:srgbClr val="33CC33"/>
                </a:solidFill>
              </a:rPr>
              <a:t>rozbor příjmení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dirty="0">
                <a:solidFill>
                  <a:srgbClr val="33CC33"/>
                </a:solidFill>
              </a:rPr>
              <a:t> genetické testování</a:t>
            </a:r>
          </a:p>
          <a:p>
            <a:pPr>
              <a:buFontTx/>
              <a:buChar char="•"/>
            </a:pPr>
            <a:r>
              <a:rPr lang="cs-CZ" altLang="cs-CZ" sz="2800" dirty="0">
                <a:latin typeface="Comic Sans MS" panose="030F0702030302020204" pitchFamily="66" charset="0"/>
              </a:rPr>
              <a:t> </a:t>
            </a:r>
            <a:r>
              <a:rPr lang="cs-CZ" altLang="cs-CZ" sz="2400" dirty="0"/>
              <a:t>1875 - </a:t>
            </a:r>
            <a:r>
              <a:rPr lang="cs-CZ" altLang="cs-CZ" sz="2400" u="sng" dirty="0"/>
              <a:t>George Darwin</a:t>
            </a:r>
          </a:p>
          <a:p>
            <a:pPr>
              <a:buFontTx/>
              <a:buChar char="•"/>
            </a:pPr>
            <a:r>
              <a:rPr lang="cs-CZ" altLang="cs-CZ" sz="2400" dirty="0"/>
              <a:t> použití příjmení k odhadu frekvence manželství prvostupňových bratranců/sestřenic </a:t>
            </a:r>
            <a:r>
              <a:rPr lang="cs-CZ" altLang="cs-CZ" sz="2400" dirty="0">
                <a:sym typeface="Symbol" panose="05050102010706020507" pitchFamily="18" charset="2"/>
              </a:rPr>
              <a:t> výpočet očekávaného výskytu uzavření manželství mezi lidmi se stejným příjmením</a:t>
            </a:r>
            <a:endParaRPr lang="cs-CZ" altLang="cs-CZ" sz="2400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61E49C8-9B97-4858-B4C7-827341C97415}"/>
              </a:ext>
            </a:extLst>
          </p:cNvPr>
          <p:cNvSpPr txBox="1"/>
          <p:nvPr/>
        </p:nvSpPr>
        <p:spPr>
          <a:xfrm>
            <a:off x="971600" y="173758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www.yhrd.org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42000"/>
                <a:hueMod val="100000"/>
                <a:satMod val="100000"/>
              </a:schemeClr>
              <a:schemeClr val="phClr">
                <a:tint val="4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3FF3371-6D42-438B-8BF3-449CBD60F1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Den Země</Template>
  <TotalTime>0</TotalTime>
  <Words>1064</Words>
  <Application>Microsoft Office PowerPoint</Application>
  <PresentationFormat>Předvádění na obrazovce (4:3)</PresentationFormat>
  <Paragraphs>86</Paragraphs>
  <Slides>26</Slides>
  <Notes>6</Notes>
  <HiddenSlides>0</HiddenSlides>
  <MMClips>2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Calibri</vt:lpstr>
      <vt:lpstr>Comic Sans MS</vt:lpstr>
      <vt:lpstr>Constantia</vt:lpstr>
      <vt:lpstr>Wingdings</vt:lpstr>
      <vt:lpstr>Wingdings 2</vt:lpstr>
      <vt:lpstr>Papír</vt:lpstr>
      <vt:lpstr>Y a X haplotyp a mtDNA</vt:lpstr>
      <vt:lpstr>Principy dědičnosti</vt:lpstr>
      <vt:lpstr>Prezentace aplikace PowerPoint</vt:lpstr>
      <vt:lpstr>Y haplotyp</vt:lpstr>
      <vt:lpstr>Prezentace aplikace PowerPoint</vt:lpstr>
      <vt:lpstr>Y filer plus – 27 znaků 6 barev</vt:lpstr>
      <vt:lpstr>Z forenzního pohledu</vt:lpstr>
      <vt:lpstr>Prezentace aplikace PowerPoint</vt:lpstr>
      <vt:lpstr>Z historického – genealogického pohledu</vt:lpstr>
      <vt:lpstr>Surname projekty</vt:lpstr>
      <vt:lpstr>Haploskupiny chromozómu Y lidské DNA</vt:lpstr>
      <vt:lpstr>Prezentace aplikace PowerPoint</vt:lpstr>
      <vt:lpstr>Prezentace aplikace PowerPoint</vt:lpstr>
      <vt:lpstr>Prezentace aplikace PowerPoint</vt:lpstr>
      <vt:lpstr>Archeologické muzeum na svých stránkách uvádí…</vt:lpstr>
      <vt:lpstr>X chromozóm</vt:lpstr>
      <vt:lpstr>X chromozóm</vt:lpstr>
      <vt:lpstr>X chromozóm</vt:lpstr>
      <vt:lpstr>ARGUS X</vt:lpstr>
      <vt:lpstr>X-STR DECAPLEX</vt:lpstr>
      <vt:lpstr>mtDNA</vt:lpstr>
      <vt:lpstr>Ion Torrent next-generation sequencing</vt:lpstr>
      <vt:lpstr>Analýza mtDNA</vt:lpstr>
      <vt:lpstr>Prezentace aplikace PowerPoint</vt:lpstr>
      <vt:lpstr>Prezentace aplikace PowerPoint</vt:lpstr>
      <vt:lpstr>    a DNA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2018-05-03T01:40:33Z</dcterms:created>
  <dcterms:modified xsi:type="dcterms:W3CDTF">2022-05-12T14:35:15Z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TC102513359990</vt:lpwstr>
  </property>
</Properties>
</file>