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sldIdLst>
    <p:sldId id="353" r:id="rId3"/>
    <p:sldId id="278" r:id="rId4"/>
    <p:sldId id="349" r:id="rId5"/>
    <p:sldId id="340" r:id="rId6"/>
    <p:sldId id="342" r:id="rId7"/>
    <p:sldId id="343" r:id="rId8"/>
    <p:sldId id="291" r:id="rId9"/>
    <p:sldId id="292" r:id="rId10"/>
    <p:sldId id="293" r:id="rId11"/>
    <p:sldId id="294" r:id="rId12"/>
    <p:sldId id="295" r:id="rId13"/>
    <p:sldId id="350" r:id="rId14"/>
    <p:sldId id="351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73" autoAdjust="0"/>
  </p:normalViewPr>
  <p:slideViewPr>
    <p:cSldViewPr>
      <p:cViewPr>
        <p:scale>
          <a:sx n="86" d="100"/>
          <a:sy n="86" d="100"/>
        </p:scale>
        <p:origin x="139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-bARQuRXc" TargetMode="External"/><Relationship Id="rId2" Type="http://schemas.openxmlformats.org/officeDocument/2006/relationships/hyperlink" Target="https://www.youtube.com/watch?v=fCd6B5HRaZ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9AB0E480-421E-5CE2-FD5A-E32C88A60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5E7876A-7248-8F08-8C84-82402347B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MPS a non-</a:t>
            </a:r>
            <a:r>
              <a:rPr lang="cs-CZ" dirty="0" err="1"/>
              <a:t>human</a:t>
            </a:r>
            <a:r>
              <a:rPr lang="cs-CZ" dirty="0"/>
              <a:t> zdroje FG</a:t>
            </a:r>
          </a:p>
        </p:txBody>
      </p:sp>
    </p:spTree>
    <p:extLst>
      <p:ext uri="{BB962C8B-B14F-4D97-AF65-F5344CB8AC3E}">
        <p14:creationId xmlns:p14="http://schemas.microsoft.com/office/powerpoint/2010/main" val="311469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1F3E56-7427-F01F-01CD-5070FF7EB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51" y="1412776"/>
            <a:ext cx="5688125" cy="356782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4734188-692D-C142-5024-6295D35E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Qiagen</a:t>
            </a:r>
            <a:r>
              <a:rPr lang="cs-CZ" dirty="0"/>
              <a:t> - </a:t>
            </a:r>
            <a:r>
              <a:rPr lang="cs-CZ" dirty="0" err="1"/>
              <a:t>pyrosekvenování</a:t>
            </a: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F048B2-DAF9-0217-F3DD-AF801AFC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556792"/>
            <a:ext cx="2379737" cy="17544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0447CF-15F9-2F4D-152C-44C10EAFE0D8}"/>
              </a:ext>
            </a:extLst>
          </p:cNvPr>
          <p:cNvSpPr txBox="1"/>
          <p:nvPr/>
        </p:nvSpPr>
        <p:spPr>
          <a:xfrm>
            <a:off x="683569" y="5445224"/>
            <a:ext cx="748883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po izolaci dochází ke konverzi </a:t>
            </a:r>
            <a:r>
              <a:rPr lang="cs-CZ" dirty="0" err="1"/>
              <a:t>nemetylovaného</a:t>
            </a:r>
            <a:r>
              <a:rPr lang="cs-CZ" dirty="0"/>
              <a:t> C na U, </a:t>
            </a:r>
            <a:r>
              <a:rPr lang="cs-CZ" dirty="0" err="1"/>
              <a:t>pyrosekvenování</a:t>
            </a:r>
            <a:r>
              <a:rPr lang="cs-CZ" dirty="0"/>
              <a:t> a přepočet věku)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071E62-8672-3977-CD55-5E7BCA1DB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624226"/>
            <a:ext cx="2193213" cy="13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0BAB0CB-C83E-7A2C-AC89-70653028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domácí a divoká </a:t>
            </a:r>
          </a:p>
          <a:p>
            <a:r>
              <a:rPr lang="cs-CZ" dirty="0"/>
              <a:t>identifikace konkrétního jedince</a:t>
            </a:r>
          </a:p>
          <a:p>
            <a:r>
              <a:rPr lang="cs-CZ" dirty="0"/>
              <a:t>podobná lidské – STR</a:t>
            </a:r>
          </a:p>
          <a:p>
            <a:r>
              <a:rPr lang="cs-CZ" dirty="0"/>
              <a:t>pro kočky STR </a:t>
            </a:r>
            <a:r>
              <a:rPr lang="cs-CZ" dirty="0" err="1"/>
              <a:t>kit</a:t>
            </a:r>
            <a:r>
              <a:rPr lang="cs-CZ" dirty="0"/>
              <a:t> - 14 </a:t>
            </a:r>
            <a:r>
              <a:rPr lang="cs-CZ" dirty="0" err="1"/>
              <a:t>lokusů</a:t>
            </a:r>
            <a:r>
              <a:rPr lang="cs-CZ" dirty="0"/>
              <a:t> (260 </a:t>
            </a:r>
            <a:r>
              <a:rPr lang="cs-CZ" dirty="0" err="1"/>
              <a:t>bp</a:t>
            </a:r>
            <a:r>
              <a:rPr lang="cs-CZ" dirty="0"/>
              <a:t>)(</a:t>
            </a:r>
            <a:r>
              <a:rPr lang="cs-CZ" dirty="0" err="1"/>
              <a:t>trichologický</a:t>
            </a:r>
            <a:r>
              <a:rPr lang="cs-CZ" dirty="0"/>
              <a:t> materiál na oblečení  majitele – identifikace), taktéž pro psy – 9 </a:t>
            </a:r>
            <a:r>
              <a:rPr lang="cs-CZ" dirty="0" err="1"/>
              <a:t>lokusů</a:t>
            </a:r>
            <a:r>
              <a:rPr lang="cs-CZ" dirty="0"/>
              <a:t> (350 </a:t>
            </a:r>
            <a:r>
              <a:rPr lang="cs-CZ" dirty="0" err="1"/>
              <a:t>bp</a:t>
            </a:r>
            <a:r>
              <a:rPr lang="cs-CZ" dirty="0"/>
              <a:t>), ISAC – STR k využití identifikace - 21 di a 3 tetra</a:t>
            </a:r>
          </a:p>
          <a:p>
            <a:r>
              <a:rPr lang="cs-CZ" dirty="0"/>
              <a:t>podobně jsou STR pro ovce (16 STR), skot (di - 16 STR), koně, velbloudy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D34C8F-E25B-6F84-AE33-B2933EC6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Forenzní genetika a zvířata</a:t>
            </a:r>
          </a:p>
        </p:txBody>
      </p:sp>
    </p:spTree>
    <p:extLst>
      <p:ext uri="{BB962C8B-B14F-4D97-AF65-F5344CB8AC3E}">
        <p14:creationId xmlns:p14="http://schemas.microsoft.com/office/powerpoint/2010/main" val="236744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8F57EE8-C71E-250E-E7F9-4275A6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slon – ve spojitosti se slonovinou, nález části těla</a:t>
            </a:r>
          </a:p>
          <a:p>
            <a:r>
              <a:rPr lang="cs-CZ" dirty="0"/>
              <a:t>nosorožci (12 STR)</a:t>
            </a:r>
          </a:p>
          <a:p>
            <a:endParaRPr lang="cs-CZ" dirty="0"/>
          </a:p>
          <a:p>
            <a:r>
              <a:rPr lang="cs-CZ" dirty="0" err="1"/>
              <a:t>mtDNA</a:t>
            </a:r>
            <a:endParaRPr lang="cs-CZ" dirty="0"/>
          </a:p>
          <a:p>
            <a:r>
              <a:rPr lang="cs-CZ" dirty="0"/>
              <a:t>sekvence - porovnání s referenční – určení druhu</a:t>
            </a:r>
          </a:p>
          <a:p>
            <a:r>
              <a:rPr lang="cs-CZ" dirty="0"/>
              <a:t>SNP</a:t>
            </a:r>
          </a:p>
          <a:p>
            <a:r>
              <a:rPr lang="cs-CZ" dirty="0"/>
              <a:t>hybridi – určená druhu (lama, vikuňa, alpaka a </a:t>
            </a:r>
            <a:r>
              <a:rPr lang="cs-CZ" dirty="0" err="1"/>
              <a:t>guanaco</a:t>
            </a:r>
            <a:r>
              <a:rPr lang="cs-CZ" dirty="0"/>
              <a:t>)</a:t>
            </a:r>
          </a:p>
          <a:p>
            <a:r>
              <a:rPr lang="cs-CZ" dirty="0"/>
              <a:t>CITES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7EAF12-39E8-EA3A-03ED-03CAEE9F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Divoce žijící zvířata</a:t>
            </a:r>
          </a:p>
        </p:txBody>
      </p:sp>
    </p:spTree>
    <p:extLst>
      <p:ext uri="{BB962C8B-B14F-4D97-AF65-F5344CB8AC3E}">
        <p14:creationId xmlns:p14="http://schemas.microsoft.com/office/powerpoint/2010/main" val="288058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64AF19-97A7-55A0-819F-2A22C37D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cesta, jak zamezit šíření drogy</a:t>
            </a:r>
          </a:p>
          <a:p>
            <a:r>
              <a:rPr lang="cs-CZ" dirty="0"/>
              <a:t>technické konopí a s obsahem THC </a:t>
            </a:r>
          </a:p>
          <a:p>
            <a:r>
              <a:rPr lang="cs-CZ" dirty="0"/>
              <a:t>13 STR</a:t>
            </a:r>
          </a:p>
          <a:p>
            <a:r>
              <a:rPr lang="cs-CZ" dirty="0"/>
              <a:t>marihuana - nižší diverzita u technického konopí </a:t>
            </a:r>
          </a:p>
          <a:p>
            <a:r>
              <a:rPr lang="cs-CZ" dirty="0"/>
              <a:t>SNP pomocí NGS </a:t>
            </a:r>
          </a:p>
          <a:p>
            <a:r>
              <a:rPr lang="cs-CZ" dirty="0"/>
              <a:t>určení geografického původu více jak 100 STR</a:t>
            </a:r>
          </a:p>
          <a:p>
            <a:r>
              <a:rPr lang="cs-CZ" dirty="0"/>
              <a:t>Nutná databáze vzorků k porovnání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F0A269-419F-1748-A68D-2C849916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Rostlinný materiál - THC</a:t>
            </a:r>
          </a:p>
        </p:txBody>
      </p:sp>
    </p:spTree>
    <p:extLst>
      <p:ext uri="{BB962C8B-B14F-4D97-AF65-F5344CB8AC3E}">
        <p14:creationId xmlns:p14="http://schemas.microsoft.com/office/powerpoint/2010/main" val="286438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F89928-0CCB-43AD-95D5-82A7284B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NGS - díky rozvoji možná identifikace, interdisciplinární obor</a:t>
            </a:r>
          </a:p>
          <a:p>
            <a:r>
              <a:rPr lang="cs-CZ" dirty="0"/>
              <a:t>určení druhu hmyzu </a:t>
            </a:r>
          </a:p>
          <a:p>
            <a:r>
              <a:rPr lang="cs-CZ" dirty="0"/>
              <a:t>určení </a:t>
            </a:r>
            <a:r>
              <a:rPr lang="cs-CZ" dirty="0" err="1"/>
              <a:t>mikrobiomu</a:t>
            </a:r>
            <a:r>
              <a:rPr lang="cs-CZ" dirty="0"/>
              <a:t> v kosterních ostatcích</a:t>
            </a:r>
          </a:p>
          <a:p>
            <a:r>
              <a:rPr lang="cs-CZ" dirty="0"/>
              <a:t>určení smrti – </a:t>
            </a:r>
            <a:r>
              <a:rPr lang="cs-CZ" dirty="0" err="1"/>
              <a:t>postmortem</a:t>
            </a:r>
            <a:r>
              <a:rPr lang="cs-CZ" dirty="0"/>
              <a:t> intervalu</a:t>
            </a:r>
          </a:p>
          <a:p>
            <a:r>
              <a:rPr lang="cs-CZ" dirty="0"/>
              <a:t>určením tělesných tekutin, </a:t>
            </a:r>
            <a:r>
              <a:rPr lang="cs-CZ" dirty="0" err="1"/>
              <a:t>mikroflora</a:t>
            </a:r>
            <a:r>
              <a:rPr lang="cs-CZ" dirty="0"/>
              <a:t> </a:t>
            </a:r>
            <a:r>
              <a:rPr lang="cs-CZ" dirty="0" err="1"/>
              <a:t>indentifikační</a:t>
            </a:r>
            <a:r>
              <a:rPr lang="cs-CZ" dirty="0"/>
              <a:t> znak – přenos spolu s </a:t>
            </a:r>
            <a:r>
              <a:rPr lang="cs-CZ" dirty="0" err="1"/>
              <a:t>tDNA</a:t>
            </a:r>
            <a:r>
              <a:rPr lang="cs-CZ" dirty="0"/>
              <a:t> osoby</a:t>
            </a:r>
          </a:p>
          <a:p>
            <a:r>
              <a:rPr lang="cs-CZ" dirty="0"/>
              <a:t>mikroorganismy v půdě a jejich přenos na obuv</a:t>
            </a:r>
          </a:p>
          <a:p>
            <a:r>
              <a:rPr lang="cs-CZ" dirty="0"/>
              <a:t>toxické látky – bioterorismus</a:t>
            </a:r>
          </a:p>
          <a:p>
            <a:r>
              <a:rPr lang="cs-CZ" dirty="0"/>
              <a:t>16S RNA – porovnání s databázemi + bioinformatika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806A7B9-AEDF-3E57-BB8D-0678988F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Mikroorganismy a FG</a:t>
            </a:r>
          </a:p>
        </p:txBody>
      </p:sp>
    </p:spTree>
    <p:extLst>
      <p:ext uri="{BB962C8B-B14F-4D97-AF65-F5344CB8AC3E}">
        <p14:creationId xmlns:p14="http://schemas.microsoft.com/office/powerpoint/2010/main" val="22524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A46D13-BFA1-41E8-9CB7-B6D570C0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https://www.youtube.com/watch?v=fCd6B5HRaZ8</a:t>
            </a:r>
            <a:endParaRPr lang="cs-CZ" dirty="0"/>
          </a:p>
          <a:p>
            <a:endParaRPr lang="cs-CZ" b="1" dirty="0"/>
          </a:p>
          <a:p>
            <a:r>
              <a:rPr lang="en-US" b="1" dirty="0">
                <a:hlinkClick r:id="rId3"/>
              </a:rPr>
              <a:t>https://www.youtube.com/watch?v=NT-bARQuRXc</a:t>
            </a:r>
            <a:endParaRPr lang="cs-CZ" b="1" dirty="0"/>
          </a:p>
          <a:p>
            <a:r>
              <a:rPr lang="en-US" b="1" dirty="0"/>
              <a:t>Forensic Genomic Workflow: Transforming your results with NGS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6A9AA1-425C-478D-B145-E1A494A2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/>
              </a:rPr>
              <a:t>MiSeq FGx - Illumina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6598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53"/>
    </mc:Choice>
    <mc:Fallback xmlns="">
      <p:transition spd="slow" advTm="974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26806-C58A-4310-8283-C9C042FE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MiSeq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FGx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Forensic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Genomics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System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Illumina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BC7D62-7AB7-49C5-AE68-1EF482CC9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00808"/>
            <a:ext cx="3995938" cy="326350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4511B52-DF7D-4CA6-9A9C-182F6239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97248"/>
            <a:ext cx="4430198" cy="32635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množství DNA 1 </a:t>
            </a:r>
            <a:r>
              <a:rPr lang="cs-CZ" dirty="0" err="1"/>
              <a:t>ng</a:t>
            </a:r>
            <a:endParaRPr lang="cs-CZ" dirty="0"/>
          </a:p>
          <a:p>
            <a:pPr marL="0" indent="0">
              <a:buFont typeface="Wingdings 2"/>
              <a:buNone/>
            </a:pPr>
            <a:endParaRPr lang="cs-CZ" dirty="0"/>
          </a:p>
          <a:p>
            <a:pPr marL="0" indent="0">
              <a:buFont typeface="Wingdings 2"/>
              <a:buNone/>
            </a:pPr>
            <a:r>
              <a:rPr lang="cs-CZ" dirty="0"/>
              <a:t>SNP</a:t>
            </a:r>
          </a:p>
          <a:p>
            <a:r>
              <a:rPr lang="cs-CZ" dirty="0"/>
              <a:t>bodové mutace v rámci celého genomu</a:t>
            </a:r>
          </a:p>
          <a:p>
            <a:r>
              <a:rPr lang="cs-CZ" dirty="0"/>
              <a:t>4 varianty, resp. 2</a:t>
            </a:r>
          </a:p>
          <a:p>
            <a:r>
              <a:rPr lang="cs-CZ" dirty="0"/>
              <a:t>diskriminace: 40 SNP = individuální shoda</a:t>
            </a:r>
          </a:p>
        </p:txBody>
      </p:sp>
    </p:spTree>
    <p:extLst>
      <p:ext uri="{BB962C8B-B14F-4D97-AF65-F5344CB8AC3E}">
        <p14:creationId xmlns:p14="http://schemas.microsoft.com/office/powerpoint/2010/main" val="19027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20EC8-12E4-4BF9-8184-EDF678F7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1213"/>
            <a:ext cx="7886700" cy="99417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MiSeq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FGx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A1D0C05-B743-4E07-B664-EB298CACB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5" y="1248549"/>
            <a:ext cx="4740002" cy="4360901"/>
          </a:xfrm>
        </p:spPr>
      </p:pic>
      <p:pic>
        <p:nvPicPr>
          <p:cNvPr id="8" name="Zástupný obsah 8">
            <a:extLst>
              <a:ext uri="{FF2B5EF4-FFF2-40B4-BE49-F238E27FC236}">
                <a16:creationId xmlns:a16="http://schemas.microsoft.com/office/drawing/2014/main" id="{F93D58DA-8D3B-4314-81B4-6FC0C31C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12976"/>
            <a:ext cx="42763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E1976-CF7A-4B0C-AF1F-19D80745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MiSeq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FGx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83BAFBA7-AFB9-4C5E-95F6-57A038E8B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59" y="1628800"/>
            <a:ext cx="8021423" cy="4464496"/>
          </a:xfrm>
        </p:spPr>
      </p:pic>
    </p:spTree>
    <p:extLst>
      <p:ext uri="{BB962C8B-B14F-4D97-AF65-F5344CB8AC3E}">
        <p14:creationId xmlns:p14="http://schemas.microsoft.com/office/powerpoint/2010/main" val="220846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95A6-40F4-4349-BDCB-EFFB7486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MPS – co by mohl být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E701A-4F2B-4831-8CDE-4538146ED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velké množství dat </a:t>
            </a:r>
          </a:p>
          <a:p>
            <a:r>
              <a:rPr lang="cs-CZ" dirty="0"/>
              <a:t>jednoznačné závěry u výstupů (barva vlasů a očí)</a:t>
            </a:r>
          </a:p>
          <a:p>
            <a:r>
              <a:rPr lang="cs-CZ" dirty="0"/>
              <a:t>kompatibilita se současnou databází (CODIS)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18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5ADFC55-F2DC-5BDE-0361-EA161233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délka </a:t>
            </a:r>
            <a:r>
              <a:rPr lang="cs-CZ" dirty="0" err="1"/>
              <a:t>telomér</a:t>
            </a:r>
            <a:r>
              <a:rPr lang="cs-CZ" dirty="0"/>
              <a:t> - při narození - délka 15 až 20 tisíc párů bází </a:t>
            </a:r>
            <a:r>
              <a:rPr lang="cs-CZ" sz="2800" dirty="0"/>
              <a:t>(</a:t>
            </a:r>
            <a:r>
              <a:rPr lang="cs-CZ" dirty="0"/>
              <a:t>TTAGGG)</a:t>
            </a:r>
          </a:p>
          <a:p>
            <a:r>
              <a:rPr lang="cs-CZ" dirty="0"/>
              <a:t>prodlužování </a:t>
            </a:r>
            <a:r>
              <a:rPr lang="cs-CZ" dirty="0" err="1"/>
              <a:t>telomér</a:t>
            </a:r>
            <a:r>
              <a:rPr lang="cs-CZ" dirty="0"/>
              <a:t> mechanismem ATL - korelace mezi délkou </a:t>
            </a:r>
            <a:r>
              <a:rPr lang="cs-CZ" dirty="0" err="1"/>
              <a:t>telomér</a:t>
            </a:r>
            <a:r>
              <a:rPr lang="cs-CZ" dirty="0"/>
              <a:t> a věkem jedince (R2 = 0.692) při vyšetření 60 individuí a  aplikaci metody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blotu</a:t>
            </a:r>
            <a:r>
              <a:rPr lang="cs-CZ" dirty="0"/>
              <a:t> se sondou </a:t>
            </a:r>
            <a:r>
              <a:rPr lang="cs-CZ" dirty="0" err="1"/>
              <a:t>hybridizující</a:t>
            </a:r>
            <a:r>
              <a:rPr lang="cs-CZ" dirty="0"/>
              <a:t> k  </a:t>
            </a:r>
            <a:r>
              <a:rPr lang="cs-CZ" dirty="0" err="1"/>
              <a:t>repetetivní</a:t>
            </a:r>
            <a:r>
              <a:rPr lang="cs-CZ" dirty="0"/>
              <a:t> sekvenci </a:t>
            </a:r>
            <a:r>
              <a:rPr lang="cs-CZ" dirty="0" err="1"/>
              <a:t>teloméry</a:t>
            </a:r>
            <a:r>
              <a:rPr lang="cs-CZ" dirty="0"/>
              <a:t> – zdlouhavé a náročné na materiál</a:t>
            </a:r>
          </a:p>
          <a:p>
            <a:r>
              <a:rPr lang="cs-CZ" dirty="0"/>
              <a:t>qPCR v kombinaci s unikátním genem, qPCR </a:t>
            </a:r>
            <a:r>
              <a:rPr lang="cs-CZ" dirty="0" err="1"/>
              <a:t>Taqman</a:t>
            </a:r>
            <a:r>
              <a:rPr lang="cs-CZ" dirty="0"/>
              <a:t> STELA (Single </a:t>
            </a:r>
            <a:r>
              <a:rPr lang="cs-CZ" dirty="0" err="1"/>
              <a:t>Telomere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 zaměřené selektivně na určení délky </a:t>
            </a:r>
            <a:r>
              <a:rPr lang="cs-CZ" dirty="0" err="1"/>
              <a:t>telomér</a:t>
            </a:r>
            <a:r>
              <a:rPr lang="cs-CZ" dirty="0"/>
              <a:t> pohlavních chromozómů</a:t>
            </a:r>
          </a:p>
          <a:p>
            <a:r>
              <a:rPr lang="cs-CZ" dirty="0"/>
              <a:t>rozdílná délka a rychlost zkracování v různých typech tkání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58BD6E-F369-71CA-BA1D-8B3F2AFD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Určení věku jedince</a:t>
            </a:r>
          </a:p>
        </p:txBody>
      </p:sp>
    </p:spTree>
    <p:extLst>
      <p:ext uri="{BB962C8B-B14F-4D97-AF65-F5344CB8AC3E}">
        <p14:creationId xmlns:p14="http://schemas.microsoft.com/office/powerpoint/2010/main" val="158626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494DB79-9443-D141-C0A7-B6AC962C9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mtDNA</a:t>
            </a:r>
            <a:r>
              <a:rPr lang="cs-CZ" dirty="0"/>
              <a:t> – vyšší věk spojen s vyšším počtem mutací</a:t>
            </a:r>
          </a:p>
          <a:p>
            <a:r>
              <a:rPr lang="cs-CZ" dirty="0" err="1"/>
              <a:t>novorzenec</a:t>
            </a:r>
            <a:r>
              <a:rPr lang="cs-CZ" dirty="0"/>
              <a:t> do měsíců: průkazu přítomnosti transkriptů genů pro </a:t>
            </a:r>
            <a:r>
              <a:rPr lang="cs-CZ" dirty="0" err="1"/>
              <a:t>gamma</a:t>
            </a:r>
            <a:r>
              <a:rPr lang="cs-CZ" dirty="0"/>
              <a:t> hemoglobiny (HBG1n1, HBG1n2, HBG2n2 a  HBG2n3) – krve</a:t>
            </a:r>
          </a:p>
          <a:p>
            <a:r>
              <a:rPr lang="cs-CZ" dirty="0"/>
              <a:t>T-lymfocyty - detekci cirkulárních produktů somatické rekombinace probíhající v T-buňkách při somatických přestavbách v  genech pro receptory T-buněk (TCR), korelace - R2 = 0,835; se vzrůstajícím věkem se snižuje frekvence těchto přestaveb a tím i frekvence jejich vedlejších cirkulárních produktů vzniklých excizí (metoda pomocí qPCR, nevýhoda – materiál)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829CFF-62B6-68B8-9573-14F8AD12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22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E3AC6BD-F00B-F520-0148-00FCC35F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</a:t>
            </a:r>
            <a:r>
              <a:rPr lang="cs-CZ" dirty="0" err="1"/>
              <a:t>array</a:t>
            </a:r>
            <a:r>
              <a:rPr lang="cs-CZ" dirty="0"/>
              <a:t> - </a:t>
            </a:r>
            <a:r>
              <a:rPr lang="cs-CZ" dirty="0" err="1"/>
              <a:t>llumina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Methylation</a:t>
            </a:r>
            <a:r>
              <a:rPr lang="cs-CZ" dirty="0"/>
              <a:t> </a:t>
            </a:r>
            <a:r>
              <a:rPr lang="cs-CZ" dirty="0" err="1"/>
              <a:t>Microarray</a:t>
            </a:r>
            <a:r>
              <a:rPr lang="cs-CZ" dirty="0"/>
              <a:t> poskytne výsledek informující o metylaci 27 578 </a:t>
            </a:r>
            <a:r>
              <a:rPr lang="cs-CZ" dirty="0" err="1"/>
              <a:t>CpG</a:t>
            </a:r>
            <a:r>
              <a:rPr lang="cs-CZ" dirty="0"/>
              <a:t> </a:t>
            </a:r>
            <a:r>
              <a:rPr lang="cs-CZ" dirty="0" err="1"/>
              <a:t>dinukleotidů</a:t>
            </a:r>
            <a:r>
              <a:rPr lang="cs-CZ" dirty="0"/>
              <a:t> umístěných celkem ve více než 14 000 lidských genech</a:t>
            </a:r>
          </a:p>
          <a:p>
            <a:r>
              <a:rPr lang="cs-CZ" dirty="0"/>
              <a:t>s postupujícím věkem dobře korelují změny metylace v  genech EDARADD, TOMA1L1 a NPTX2, byl vytvořen regresní model se schopností predikovat věk jedince s přesností 5,2 roku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71B0AF-2C36-6771-4CEC-42EF4369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Epigenetika</a:t>
            </a:r>
            <a:r>
              <a:rPr lang="cs-CZ" dirty="0"/>
              <a:t> - metylace</a:t>
            </a:r>
          </a:p>
        </p:txBody>
      </p:sp>
    </p:spTree>
    <p:extLst>
      <p:ext uri="{BB962C8B-B14F-4D97-AF65-F5344CB8AC3E}">
        <p14:creationId xmlns:p14="http://schemas.microsoft.com/office/powerpoint/2010/main" val="51838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571</Words>
  <Application>Microsoft Office PowerPoint</Application>
  <PresentationFormat>Předvádění na obrazovce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Papír</vt:lpstr>
      <vt:lpstr>MPS a non-human zdroje FG</vt:lpstr>
      <vt:lpstr>MiSeq FGx - Illumina</vt:lpstr>
      <vt:lpstr>MiSeq FGx Forensic Genomics System - Illumina</vt:lpstr>
      <vt:lpstr>MiSeq FGx</vt:lpstr>
      <vt:lpstr>MiSeq FGx</vt:lpstr>
      <vt:lpstr>MPS – co by mohl být problém</vt:lpstr>
      <vt:lpstr>Určení věku jedince</vt:lpstr>
      <vt:lpstr>Prezentace aplikace PowerPoint</vt:lpstr>
      <vt:lpstr>Epigenetika - metylace</vt:lpstr>
      <vt:lpstr>Qiagen - pyrosekvenování </vt:lpstr>
      <vt:lpstr>Forenzní genetika a zvířata</vt:lpstr>
      <vt:lpstr>Divoce žijící zvířata</vt:lpstr>
      <vt:lpstr>Rostlinný materiál - THC</vt:lpstr>
      <vt:lpstr>Mikroorganismy a FG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2018-05-09T17:19:23Z</dcterms:created>
  <dcterms:modified xsi:type="dcterms:W3CDTF">2022-05-12T15:27:54Z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