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3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38" r:id="rId56"/>
    <p:sldId id="311" r:id="rId57"/>
    <p:sldId id="312" r:id="rId58"/>
    <p:sldId id="326" r:id="rId59"/>
    <p:sldId id="317" r:id="rId60"/>
    <p:sldId id="318" r:id="rId61"/>
    <p:sldId id="319" r:id="rId62"/>
    <p:sldId id="320" r:id="rId63"/>
    <p:sldId id="327" r:id="rId64"/>
    <p:sldId id="322" r:id="rId65"/>
    <p:sldId id="321" r:id="rId66"/>
    <p:sldId id="328" r:id="rId67"/>
    <p:sldId id="314" r:id="rId68"/>
    <p:sldId id="313" r:id="rId69"/>
    <p:sldId id="316" r:id="rId70"/>
    <p:sldId id="323" r:id="rId71"/>
    <p:sldId id="315" r:id="rId72"/>
    <p:sldId id="324" r:id="rId73"/>
    <p:sldId id="329" r:id="rId74"/>
    <p:sldId id="325" r:id="rId75"/>
    <p:sldId id="330" r:id="rId76"/>
    <p:sldId id="331" r:id="rId77"/>
    <p:sldId id="332" r:id="rId78"/>
    <p:sldId id="334" r:id="rId79"/>
    <p:sldId id="335" r:id="rId80"/>
    <p:sldId id="333" r:id="rId81"/>
    <p:sldId id="337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C1C77F-A287-4CE8-BF58-A4BF58FB6813}" v="2" dt="2022-02-28T17:41:22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4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Vitkova" userId="f26bedbd7e7952c8" providerId="LiveId" clId="{9EC1C77F-A287-4CE8-BF58-A4BF58FB6813}"/>
    <pc:docChg chg="custSel addSld modSld">
      <pc:chgData name="Zuzana Vitkova" userId="f26bedbd7e7952c8" providerId="LiveId" clId="{9EC1C77F-A287-4CE8-BF58-A4BF58FB6813}" dt="2022-03-07T20:33:16.896" v="20" actId="5793"/>
      <pc:docMkLst>
        <pc:docMk/>
      </pc:docMkLst>
      <pc:sldChg chg="modSp mod">
        <pc:chgData name="Zuzana Vitkova" userId="f26bedbd7e7952c8" providerId="LiveId" clId="{9EC1C77F-A287-4CE8-BF58-A4BF58FB6813}" dt="2022-03-07T20:33:16.896" v="20" actId="5793"/>
        <pc:sldMkLst>
          <pc:docMk/>
          <pc:sldMk cId="913427618" sldId="322"/>
        </pc:sldMkLst>
        <pc:spChg chg="mod">
          <ac:chgData name="Zuzana Vitkova" userId="f26bedbd7e7952c8" providerId="LiveId" clId="{9EC1C77F-A287-4CE8-BF58-A4BF58FB6813}" dt="2022-03-07T20:33:16.896" v="20" actId="5793"/>
          <ac:spMkLst>
            <pc:docMk/>
            <pc:sldMk cId="913427618" sldId="322"/>
            <ac:spMk id="3" creationId="{7A0B385F-8072-405D-B4E3-430C16F439CB}"/>
          </ac:spMkLst>
        </pc:spChg>
      </pc:sldChg>
      <pc:sldChg chg="addSp delSp modSp add mod">
        <pc:chgData name="Zuzana Vitkova" userId="f26bedbd7e7952c8" providerId="LiveId" clId="{9EC1C77F-A287-4CE8-BF58-A4BF58FB6813}" dt="2022-02-28T17:41:43.507" v="16" actId="20577"/>
        <pc:sldMkLst>
          <pc:docMk/>
          <pc:sldMk cId="920779826" sldId="339"/>
        </pc:sldMkLst>
        <pc:spChg chg="mod">
          <ac:chgData name="Zuzana Vitkova" userId="f26bedbd7e7952c8" providerId="LiveId" clId="{9EC1C77F-A287-4CE8-BF58-A4BF58FB6813}" dt="2022-02-28T17:41:43.507" v="16" actId="20577"/>
          <ac:spMkLst>
            <pc:docMk/>
            <pc:sldMk cId="920779826" sldId="339"/>
            <ac:spMk id="3" creationId="{00000000-0000-0000-0000-000000000000}"/>
          </ac:spMkLst>
        </pc:spChg>
        <pc:picChg chg="del">
          <ac:chgData name="Zuzana Vitkova" userId="f26bedbd7e7952c8" providerId="LiveId" clId="{9EC1C77F-A287-4CE8-BF58-A4BF58FB6813}" dt="2022-02-28T17:40:08.712" v="1" actId="478"/>
          <ac:picMkLst>
            <pc:docMk/>
            <pc:sldMk cId="920779826" sldId="339"/>
            <ac:picMk id="4" creationId="{00000000-0000-0000-0000-000000000000}"/>
          </ac:picMkLst>
        </pc:picChg>
        <pc:picChg chg="add mod">
          <ac:chgData name="Zuzana Vitkova" userId="f26bedbd7e7952c8" providerId="LiveId" clId="{9EC1C77F-A287-4CE8-BF58-A4BF58FB6813}" dt="2022-02-28T17:41:32.194" v="6" actId="1076"/>
          <ac:picMkLst>
            <pc:docMk/>
            <pc:sldMk cId="920779826" sldId="339"/>
            <ac:picMk id="6" creationId="{59394500-5A64-4071-8847-5002AFD1EC37}"/>
          </ac:picMkLst>
        </pc:picChg>
      </pc:sldChg>
    </pc:docChg>
  </pc:docChgLst>
  <pc:docChgLst>
    <pc:chgData name="Zuzana Vitkova" userId="f26bedbd7e7952c8" providerId="LiveId" clId="{17762AB4-87B3-4F2E-875D-CC86BD5B1043}"/>
    <pc:docChg chg="custSel addSld modSld">
      <pc:chgData name="Zuzana Vitkova" userId="f26bedbd7e7952c8" providerId="LiveId" clId="{17762AB4-87B3-4F2E-875D-CC86BD5B1043}" dt="2021-03-14T11:04:29.647" v="98"/>
      <pc:docMkLst>
        <pc:docMk/>
      </pc:docMkLst>
      <pc:sldChg chg="modSp mod modAnim">
        <pc:chgData name="Zuzana Vitkova" userId="f26bedbd7e7952c8" providerId="LiveId" clId="{17762AB4-87B3-4F2E-875D-CC86BD5B1043}" dt="2021-03-14T11:01:36.457" v="8" actId="20577"/>
        <pc:sldMkLst>
          <pc:docMk/>
          <pc:sldMk cId="1824280292" sldId="299"/>
        </pc:sldMkLst>
        <pc:spChg chg="mod">
          <ac:chgData name="Zuzana Vitkova" userId="f26bedbd7e7952c8" providerId="LiveId" clId="{17762AB4-87B3-4F2E-875D-CC86BD5B1043}" dt="2021-03-14T11:01:36.457" v="8" actId="20577"/>
          <ac:spMkLst>
            <pc:docMk/>
            <pc:sldMk cId="1824280292" sldId="299"/>
            <ac:spMk id="3" creationId="{00000000-0000-0000-0000-000000000000}"/>
          </ac:spMkLst>
        </pc:spChg>
      </pc:sldChg>
      <pc:sldChg chg="modSp modAnim">
        <pc:chgData name="Zuzana Vitkova" userId="f26bedbd7e7952c8" providerId="LiveId" clId="{17762AB4-87B3-4F2E-875D-CC86BD5B1043}" dt="2021-03-14T11:01:18.347" v="3" actId="20577"/>
        <pc:sldMkLst>
          <pc:docMk/>
          <pc:sldMk cId="3205967201" sldId="300"/>
        </pc:sldMkLst>
        <pc:spChg chg="mod">
          <ac:chgData name="Zuzana Vitkova" userId="f26bedbd7e7952c8" providerId="LiveId" clId="{17762AB4-87B3-4F2E-875D-CC86BD5B1043}" dt="2021-03-14T11:01:18.347" v="3" actId="20577"/>
          <ac:spMkLst>
            <pc:docMk/>
            <pc:sldMk cId="3205967201" sldId="300"/>
            <ac:spMk id="3" creationId="{00000000-0000-0000-0000-000000000000}"/>
          </ac:spMkLst>
        </pc:spChg>
      </pc:sldChg>
      <pc:sldChg chg="modSp modAnim">
        <pc:chgData name="Zuzana Vitkova" userId="f26bedbd7e7952c8" providerId="LiveId" clId="{17762AB4-87B3-4F2E-875D-CC86BD5B1043}" dt="2021-03-14T11:02:47.135" v="94" actId="20577"/>
        <pc:sldMkLst>
          <pc:docMk/>
          <pc:sldMk cId="505569601" sldId="307"/>
        </pc:sldMkLst>
        <pc:spChg chg="mod">
          <ac:chgData name="Zuzana Vitkova" userId="f26bedbd7e7952c8" providerId="LiveId" clId="{17762AB4-87B3-4F2E-875D-CC86BD5B1043}" dt="2021-03-14T11:02:47.135" v="94" actId="20577"/>
          <ac:spMkLst>
            <pc:docMk/>
            <pc:sldMk cId="505569601" sldId="307"/>
            <ac:spMk id="3" creationId="{00000000-0000-0000-0000-000000000000}"/>
          </ac:spMkLst>
        </pc:spChg>
      </pc:sldChg>
      <pc:sldChg chg="modSp modAnim">
        <pc:chgData name="Zuzana Vitkova" userId="f26bedbd7e7952c8" providerId="LiveId" clId="{17762AB4-87B3-4F2E-875D-CC86BD5B1043}" dt="2021-03-14T11:02:54.926" v="97" actId="5793"/>
        <pc:sldMkLst>
          <pc:docMk/>
          <pc:sldMk cId="597709332" sldId="308"/>
        </pc:sldMkLst>
        <pc:spChg chg="mod">
          <ac:chgData name="Zuzana Vitkova" userId="f26bedbd7e7952c8" providerId="LiveId" clId="{17762AB4-87B3-4F2E-875D-CC86BD5B1043}" dt="2021-03-14T11:02:54.926" v="97" actId="5793"/>
          <ac:spMkLst>
            <pc:docMk/>
            <pc:sldMk cId="597709332" sldId="308"/>
            <ac:spMk id="3" creationId="{00000000-0000-0000-0000-000000000000}"/>
          </ac:spMkLst>
        </pc:spChg>
      </pc:sldChg>
      <pc:sldChg chg="add">
        <pc:chgData name="Zuzana Vitkova" userId="f26bedbd7e7952c8" providerId="LiveId" clId="{17762AB4-87B3-4F2E-875D-CC86BD5B1043}" dt="2021-03-14T11:04:29.647" v="98"/>
        <pc:sldMkLst>
          <pc:docMk/>
          <pc:sldMk cId="4154782267" sldId="33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6C8DC-0054-4A72-9295-75D463E2052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140B61D-5EF3-490E-8464-4F782D423BC6}">
      <dgm:prSet phldrT="[Text]"/>
      <dgm:spPr/>
      <dgm:t>
        <a:bodyPr/>
        <a:lstStyle/>
        <a:p>
          <a:r>
            <a:rPr lang="cs-CZ" dirty="0" err="1"/>
            <a:t>VaV</a:t>
          </a:r>
          <a:endParaRPr lang="cs-CZ" dirty="0"/>
        </a:p>
        <a:p>
          <a:r>
            <a:rPr lang="cs-CZ" dirty="0"/>
            <a:t>instituce</a:t>
          </a:r>
        </a:p>
      </dgm:t>
    </dgm:pt>
    <dgm:pt modelId="{6DACA810-0FCE-476D-9DA4-A7E753C5E8E0}" type="parTrans" cxnId="{3799771A-51DE-4D8C-89E2-6496E569BD4E}">
      <dgm:prSet/>
      <dgm:spPr/>
      <dgm:t>
        <a:bodyPr/>
        <a:lstStyle/>
        <a:p>
          <a:endParaRPr lang="cs-CZ"/>
        </a:p>
      </dgm:t>
    </dgm:pt>
    <dgm:pt modelId="{2DD8BD5A-6221-4CB6-8FA0-B5D57D1FD93E}" type="sibTrans" cxnId="{3799771A-51DE-4D8C-89E2-6496E569BD4E}">
      <dgm:prSet/>
      <dgm:spPr/>
      <dgm:t>
        <a:bodyPr/>
        <a:lstStyle/>
        <a:p>
          <a:endParaRPr lang="cs-CZ"/>
        </a:p>
      </dgm:t>
    </dgm:pt>
    <dgm:pt modelId="{DED4266D-20CF-4FCF-93F9-FB5F70DFC838}">
      <dgm:prSet phldrT="[Text]"/>
      <dgm:spPr/>
      <dgm:t>
        <a:bodyPr/>
        <a:lstStyle/>
        <a:p>
          <a:r>
            <a:rPr lang="cs-CZ" dirty="0"/>
            <a:t>Popularizace </a:t>
          </a:r>
          <a:r>
            <a:rPr lang="cs-CZ" dirty="0" err="1"/>
            <a:t>VaV</a:t>
          </a:r>
          <a:endParaRPr lang="cs-CZ" dirty="0"/>
        </a:p>
      </dgm:t>
    </dgm:pt>
    <dgm:pt modelId="{E6B2223E-4CDB-4D05-82C3-AC22936ED410}" type="parTrans" cxnId="{045CA6C6-2295-4395-B140-20414283322D}">
      <dgm:prSet/>
      <dgm:spPr/>
      <dgm:t>
        <a:bodyPr/>
        <a:lstStyle/>
        <a:p>
          <a:endParaRPr lang="cs-CZ"/>
        </a:p>
      </dgm:t>
    </dgm:pt>
    <dgm:pt modelId="{9B09F067-59CC-4406-9524-0439B63355B6}" type="sibTrans" cxnId="{045CA6C6-2295-4395-B140-20414283322D}">
      <dgm:prSet/>
      <dgm:spPr/>
      <dgm:t>
        <a:bodyPr/>
        <a:lstStyle/>
        <a:p>
          <a:endParaRPr lang="cs-CZ"/>
        </a:p>
      </dgm:t>
    </dgm:pt>
    <dgm:pt modelId="{C18113D4-82DE-4EC3-91C0-F28AD1E1B7E4}">
      <dgm:prSet phldrT="[Text]"/>
      <dgm:spPr/>
      <dgm:t>
        <a:bodyPr/>
        <a:lstStyle/>
        <a:p>
          <a:r>
            <a:rPr lang="cs-CZ" dirty="0"/>
            <a:t>Marketing popularizace </a:t>
          </a:r>
          <a:r>
            <a:rPr lang="cs-CZ" dirty="0" err="1"/>
            <a:t>VaV</a:t>
          </a:r>
          <a:endParaRPr lang="cs-CZ" dirty="0"/>
        </a:p>
      </dgm:t>
    </dgm:pt>
    <dgm:pt modelId="{C0D1B089-EEBC-44BC-825F-09F08F818B40}" type="parTrans" cxnId="{4B3E9C38-2C8E-4D96-984F-A72F32704D2C}">
      <dgm:prSet/>
      <dgm:spPr/>
      <dgm:t>
        <a:bodyPr/>
        <a:lstStyle/>
        <a:p>
          <a:endParaRPr lang="cs-CZ"/>
        </a:p>
      </dgm:t>
    </dgm:pt>
    <dgm:pt modelId="{53BB8061-7F25-44EA-945B-07DDEC8A7FB2}" type="sibTrans" cxnId="{4B3E9C38-2C8E-4D96-984F-A72F32704D2C}">
      <dgm:prSet/>
      <dgm:spPr/>
      <dgm:t>
        <a:bodyPr/>
        <a:lstStyle/>
        <a:p>
          <a:endParaRPr lang="cs-CZ"/>
        </a:p>
      </dgm:t>
    </dgm:pt>
    <dgm:pt modelId="{64CA2419-8B5F-4B7B-A65D-215A41D7A0DE}">
      <dgm:prSet/>
      <dgm:spPr/>
      <dgm:t>
        <a:bodyPr/>
        <a:lstStyle/>
        <a:p>
          <a:r>
            <a:rPr lang="cs-CZ" dirty="0"/>
            <a:t>Marketing </a:t>
          </a:r>
        </a:p>
        <a:p>
          <a:r>
            <a:rPr lang="cs-CZ" dirty="0" err="1"/>
            <a:t>VaV</a:t>
          </a:r>
          <a:r>
            <a:rPr lang="cs-CZ" dirty="0"/>
            <a:t> </a:t>
          </a:r>
        </a:p>
        <a:p>
          <a:r>
            <a:rPr lang="cs-CZ" dirty="0"/>
            <a:t>instituce</a:t>
          </a:r>
        </a:p>
      </dgm:t>
    </dgm:pt>
    <dgm:pt modelId="{06252BDD-37E8-436A-BF99-6A7133E8E68B}" type="parTrans" cxnId="{5BF223D1-546E-49AF-A5B5-7A81DA2AC3B0}">
      <dgm:prSet/>
      <dgm:spPr/>
      <dgm:t>
        <a:bodyPr/>
        <a:lstStyle/>
        <a:p>
          <a:endParaRPr lang="cs-CZ"/>
        </a:p>
      </dgm:t>
    </dgm:pt>
    <dgm:pt modelId="{B373A5E8-0B36-4031-9D8D-981D33EAB23F}" type="sibTrans" cxnId="{5BF223D1-546E-49AF-A5B5-7A81DA2AC3B0}">
      <dgm:prSet/>
      <dgm:spPr/>
      <dgm:t>
        <a:bodyPr/>
        <a:lstStyle/>
        <a:p>
          <a:endParaRPr lang="cs-CZ"/>
        </a:p>
      </dgm:t>
    </dgm:pt>
    <dgm:pt modelId="{92BB8F8D-BCE1-4BF5-BD63-FFE6AF5D2F42}" type="pres">
      <dgm:prSet presAssocID="{C786C8DC-0054-4A72-9295-75D463E20522}" presName="Name0" presStyleCnt="0">
        <dgm:presLayoutVars>
          <dgm:dir/>
          <dgm:resizeHandles val="exact"/>
        </dgm:presLayoutVars>
      </dgm:prSet>
      <dgm:spPr/>
    </dgm:pt>
    <dgm:pt modelId="{5C06F140-0D96-48FB-A970-DDF00CED34D3}" type="pres">
      <dgm:prSet presAssocID="{5140B61D-5EF3-490E-8464-4F782D423BC6}" presName="node" presStyleLbl="node1" presStyleIdx="0" presStyleCnt="4">
        <dgm:presLayoutVars>
          <dgm:bulletEnabled val="1"/>
        </dgm:presLayoutVars>
      </dgm:prSet>
      <dgm:spPr/>
    </dgm:pt>
    <dgm:pt modelId="{5074A31A-542F-4FAF-A67D-784734E57AD9}" type="pres">
      <dgm:prSet presAssocID="{2DD8BD5A-6221-4CB6-8FA0-B5D57D1FD93E}" presName="sibTrans" presStyleLbl="sibTrans2D1" presStyleIdx="0" presStyleCnt="3"/>
      <dgm:spPr/>
    </dgm:pt>
    <dgm:pt modelId="{7218414C-5423-447B-94EE-67C079508495}" type="pres">
      <dgm:prSet presAssocID="{2DD8BD5A-6221-4CB6-8FA0-B5D57D1FD93E}" presName="connectorText" presStyleLbl="sibTrans2D1" presStyleIdx="0" presStyleCnt="3"/>
      <dgm:spPr/>
    </dgm:pt>
    <dgm:pt modelId="{AB87C3F3-24CF-42CA-A827-99E5531C934F}" type="pres">
      <dgm:prSet presAssocID="{64CA2419-8B5F-4B7B-A65D-215A41D7A0DE}" presName="node" presStyleLbl="node1" presStyleIdx="1" presStyleCnt="4">
        <dgm:presLayoutVars>
          <dgm:bulletEnabled val="1"/>
        </dgm:presLayoutVars>
      </dgm:prSet>
      <dgm:spPr/>
    </dgm:pt>
    <dgm:pt modelId="{45150D91-B621-480D-BD09-1ECF27C9F946}" type="pres">
      <dgm:prSet presAssocID="{B373A5E8-0B36-4031-9D8D-981D33EAB23F}" presName="sibTrans" presStyleLbl="sibTrans2D1" presStyleIdx="1" presStyleCnt="3"/>
      <dgm:spPr/>
    </dgm:pt>
    <dgm:pt modelId="{A3AA002A-91A6-45B7-B5B8-A1049F11122C}" type="pres">
      <dgm:prSet presAssocID="{B373A5E8-0B36-4031-9D8D-981D33EAB23F}" presName="connectorText" presStyleLbl="sibTrans2D1" presStyleIdx="1" presStyleCnt="3"/>
      <dgm:spPr/>
    </dgm:pt>
    <dgm:pt modelId="{7F531141-B25C-44A4-8667-78D4F2AE309B}" type="pres">
      <dgm:prSet presAssocID="{DED4266D-20CF-4FCF-93F9-FB5F70DFC838}" presName="node" presStyleLbl="node1" presStyleIdx="2" presStyleCnt="4">
        <dgm:presLayoutVars>
          <dgm:bulletEnabled val="1"/>
        </dgm:presLayoutVars>
      </dgm:prSet>
      <dgm:spPr/>
    </dgm:pt>
    <dgm:pt modelId="{8A47ED5E-04AD-4E17-AE3A-D9D71C6C803A}" type="pres">
      <dgm:prSet presAssocID="{9B09F067-59CC-4406-9524-0439B63355B6}" presName="sibTrans" presStyleLbl="sibTrans2D1" presStyleIdx="2" presStyleCnt="3"/>
      <dgm:spPr/>
    </dgm:pt>
    <dgm:pt modelId="{63EBC6E9-28CD-45F3-A3C2-27BF16FD71D6}" type="pres">
      <dgm:prSet presAssocID="{9B09F067-59CC-4406-9524-0439B63355B6}" presName="connectorText" presStyleLbl="sibTrans2D1" presStyleIdx="2" presStyleCnt="3"/>
      <dgm:spPr/>
    </dgm:pt>
    <dgm:pt modelId="{4718FC43-BA28-49FF-B363-D7F7773E4D66}" type="pres">
      <dgm:prSet presAssocID="{C18113D4-82DE-4EC3-91C0-F28AD1E1B7E4}" presName="node" presStyleLbl="node1" presStyleIdx="3" presStyleCnt="4">
        <dgm:presLayoutVars>
          <dgm:bulletEnabled val="1"/>
        </dgm:presLayoutVars>
      </dgm:prSet>
      <dgm:spPr/>
    </dgm:pt>
  </dgm:ptLst>
  <dgm:cxnLst>
    <dgm:cxn modelId="{3799771A-51DE-4D8C-89E2-6496E569BD4E}" srcId="{C786C8DC-0054-4A72-9295-75D463E20522}" destId="{5140B61D-5EF3-490E-8464-4F782D423BC6}" srcOrd="0" destOrd="0" parTransId="{6DACA810-0FCE-476D-9DA4-A7E753C5E8E0}" sibTransId="{2DD8BD5A-6221-4CB6-8FA0-B5D57D1FD93E}"/>
    <dgm:cxn modelId="{4CF1861C-9C00-4F04-89B1-6A3124E4D5C0}" type="presOf" srcId="{5140B61D-5EF3-490E-8464-4F782D423BC6}" destId="{5C06F140-0D96-48FB-A970-DDF00CED34D3}" srcOrd="0" destOrd="0" presId="urn:microsoft.com/office/officeart/2005/8/layout/process1"/>
    <dgm:cxn modelId="{626B1032-32E7-4BC5-A7A6-8E80C0CFDF86}" type="presOf" srcId="{9B09F067-59CC-4406-9524-0439B63355B6}" destId="{8A47ED5E-04AD-4E17-AE3A-D9D71C6C803A}" srcOrd="0" destOrd="0" presId="urn:microsoft.com/office/officeart/2005/8/layout/process1"/>
    <dgm:cxn modelId="{4B3E9C38-2C8E-4D96-984F-A72F32704D2C}" srcId="{C786C8DC-0054-4A72-9295-75D463E20522}" destId="{C18113D4-82DE-4EC3-91C0-F28AD1E1B7E4}" srcOrd="3" destOrd="0" parTransId="{C0D1B089-EEBC-44BC-825F-09F08F818B40}" sibTransId="{53BB8061-7F25-44EA-945B-07DDEC8A7FB2}"/>
    <dgm:cxn modelId="{929AA138-6EAC-4939-9B8F-41041A6122D9}" type="presOf" srcId="{9B09F067-59CC-4406-9524-0439B63355B6}" destId="{63EBC6E9-28CD-45F3-A3C2-27BF16FD71D6}" srcOrd="1" destOrd="0" presId="urn:microsoft.com/office/officeart/2005/8/layout/process1"/>
    <dgm:cxn modelId="{CE999D3D-EC9E-4CA4-9EF9-D9C0F4F9A70E}" type="presOf" srcId="{2DD8BD5A-6221-4CB6-8FA0-B5D57D1FD93E}" destId="{7218414C-5423-447B-94EE-67C079508495}" srcOrd="1" destOrd="0" presId="urn:microsoft.com/office/officeart/2005/8/layout/process1"/>
    <dgm:cxn modelId="{109DD96C-ED88-41BE-B5C6-678698C25F82}" type="presOf" srcId="{C786C8DC-0054-4A72-9295-75D463E20522}" destId="{92BB8F8D-BCE1-4BF5-BD63-FFE6AF5D2F42}" srcOrd="0" destOrd="0" presId="urn:microsoft.com/office/officeart/2005/8/layout/process1"/>
    <dgm:cxn modelId="{AECCA556-90A8-42FE-BFF0-4216131C448A}" type="presOf" srcId="{DED4266D-20CF-4FCF-93F9-FB5F70DFC838}" destId="{7F531141-B25C-44A4-8667-78D4F2AE309B}" srcOrd="0" destOrd="0" presId="urn:microsoft.com/office/officeart/2005/8/layout/process1"/>
    <dgm:cxn modelId="{278BCF85-595A-495C-A829-172ED2B275A0}" type="presOf" srcId="{2DD8BD5A-6221-4CB6-8FA0-B5D57D1FD93E}" destId="{5074A31A-542F-4FAF-A67D-784734E57AD9}" srcOrd="0" destOrd="0" presId="urn:microsoft.com/office/officeart/2005/8/layout/process1"/>
    <dgm:cxn modelId="{338ECC93-207F-4CEF-9B04-08020CE60CB9}" type="presOf" srcId="{64CA2419-8B5F-4B7B-A65D-215A41D7A0DE}" destId="{AB87C3F3-24CF-42CA-A827-99E5531C934F}" srcOrd="0" destOrd="0" presId="urn:microsoft.com/office/officeart/2005/8/layout/process1"/>
    <dgm:cxn modelId="{2C9D12A4-07F2-497B-B09E-C2B76B7AEFD9}" type="presOf" srcId="{B373A5E8-0B36-4031-9D8D-981D33EAB23F}" destId="{A3AA002A-91A6-45B7-B5B8-A1049F11122C}" srcOrd="1" destOrd="0" presId="urn:microsoft.com/office/officeart/2005/8/layout/process1"/>
    <dgm:cxn modelId="{91D7CCA9-0283-49E4-A2CE-816EBF808315}" type="presOf" srcId="{B373A5E8-0B36-4031-9D8D-981D33EAB23F}" destId="{45150D91-B621-480D-BD09-1ECF27C9F946}" srcOrd="0" destOrd="0" presId="urn:microsoft.com/office/officeart/2005/8/layout/process1"/>
    <dgm:cxn modelId="{045CA6C6-2295-4395-B140-20414283322D}" srcId="{C786C8DC-0054-4A72-9295-75D463E20522}" destId="{DED4266D-20CF-4FCF-93F9-FB5F70DFC838}" srcOrd="2" destOrd="0" parTransId="{E6B2223E-4CDB-4D05-82C3-AC22936ED410}" sibTransId="{9B09F067-59CC-4406-9524-0439B63355B6}"/>
    <dgm:cxn modelId="{FC6B4AC9-D542-45D6-B214-FAA6894B8A21}" type="presOf" srcId="{C18113D4-82DE-4EC3-91C0-F28AD1E1B7E4}" destId="{4718FC43-BA28-49FF-B363-D7F7773E4D66}" srcOrd="0" destOrd="0" presId="urn:microsoft.com/office/officeart/2005/8/layout/process1"/>
    <dgm:cxn modelId="{5BF223D1-546E-49AF-A5B5-7A81DA2AC3B0}" srcId="{C786C8DC-0054-4A72-9295-75D463E20522}" destId="{64CA2419-8B5F-4B7B-A65D-215A41D7A0DE}" srcOrd="1" destOrd="0" parTransId="{06252BDD-37E8-436A-BF99-6A7133E8E68B}" sibTransId="{B373A5E8-0B36-4031-9D8D-981D33EAB23F}"/>
    <dgm:cxn modelId="{51A3A3F1-6FC4-437B-9AAE-820A596AFB59}" type="presParOf" srcId="{92BB8F8D-BCE1-4BF5-BD63-FFE6AF5D2F42}" destId="{5C06F140-0D96-48FB-A970-DDF00CED34D3}" srcOrd="0" destOrd="0" presId="urn:microsoft.com/office/officeart/2005/8/layout/process1"/>
    <dgm:cxn modelId="{B1DBC867-61C5-4AE7-893C-C8801B1315D0}" type="presParOf" srcId="{92BB8F8D-BCE1-4BF5-BD63-FFE6AF5D2F42}" destId="{5074A31A-542F-4FAF-A67D-784734E57AD9}" srcOrd="1" destOrd="0" presId="urn:microsoft.com/office/officeart/2005/8/layout/process1"/>
    <dgm:cxn modelId="{A938F997-9C5A-4505-B6E4-ECB564C86D52}" type="presParOf" srcId="{5074A31A-542F-4FAF-A67D-784734E57AD9}" destId="{7218414C-5423-447B-94EE-67C079508495}" srcOrd="0" destOrd="0" presId="urn:microsoft.com/office/officeart/2005/8/layout/process1"/>
    <dgm:cxn modelId="{794E3B32-981F-4B91-95CC-0BBCF8B3B37B}" type="presParOf" srcId="{92BB8F8D-BCE1-4BF5-BD63-FFE6AF5D2F42}" destId="{AB87C3F3-24CF-42CA-A827-99E5531C934F}" srcOrd="2" destOrd="0" presId="urn:microsoft.com/office/officeart/2005/8/layout/process1"/>
    <dgm:cxn modelId="{7E7C6C1D-8FCE-4A90-AD35-04C8D5CEDC88}" type="presParOf" srcId="{92BB8F8D-BCE1-4BF5-BD63-FFE6AF5D2F42}" destId="{45150D91-B621-480D-BD09-1ECF27C9F946}" srcOrd="3" destOrd="0" presId="urn:microsoft.com/office/officeart/2005/8/layout/process1"/>
    <dgm:cxn modelId="{9ED48F77-682F-412A-8703-6D713481605E}" type="presParOf" srcId="{45150D91-B621-480D-BD09-1ECF27C9F946}" destId="{A3AA002A-91A6-45B7-B5B8-A1049F11122C}" srcOrd="0" destOrd="0" presId="urn:microsoft.com/office/officeart/2005/8/layout/process1"/>
    <dgm:cxn modelId="{3905CB36-62D1-4345-91DB-A389DDC4DFD6}" type="presParOf" srcId="{92BB8F8D-BCE1-4BF5-BD63-FFE6AF5D2F42}" destId="{7F531141-B25C-44A4-8667-78D4F2AE309B}" srcOrd="4" destOrd="0" presId="urn:microsoft.com/office/officeart/2005/8/layout/process1"/>
    <dgm:cxn modelId="{E7FE2860-36F5-4E22-9B2C-41EBD02893E9}" type="presParOf" srcId="{92BB8F8D-BCE1-4BF5-BD63-FFE6AF5D2F42}" destId="{8A47ED5E-04AD-4E17-AE3A-D9D71C6C803A}" srcOrd="5" destOrd="0" presId="urn:microsoft.com/office/officeart/2005/8/layout/process1"/>
    <dgm:cxn modelId="{09E152AD-1175-4041-A8E9-897E12F1498E}" type="presParOf" srcId="{8A47ED5E-04AD-4E17-AE3A-D9D71C6C803A}" destId="{63EBC6E9-28CD-45F3-A3C2-27BF16FD71D6}" srcOrd="0" destOrd="0" presId="urn:microsoft.com/office/officeart/2005/8/layout/process1"/>
    <dgm:cxn modelId="{86224C18-E14E-421D-BB37-E5AE781AAA81}" type="presParOf" srcId="{92BB8F8D-BCE1-4BF5-BD63-FFE6AF5D2F42}" destId="{4718FC43-BA28-49FF-B363-D7F7773E4D6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2B6DBB-AB2C-416C-9393-CE3E4DE05AFF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E78B2C2-6E28-46DD-BE27-FCFB3D923C0A}">
      <dgm:prSet phldrT="[Text]"/>
      <dgm:spPr/>
      <dgm:t>
        <a:bodyPr/>
        <a:lstStyle/>
        <a:p>
          <a:r>
            <a:rPr lang="cs-CZ" dirty="0"/>
            <a:t>Silné stránky</a:t>
          </a:r>
        </a:p>
      </dgm:t>
    </dgm:pt>
    <dgm:pt modelId="{53C7ABBF-1CB5-4FAF-A976-02C089E742FE}" type="parTrans" cxnId="{23B98208-F1E8-4624-9DC0-9E30644DB562}">
      <dgm:prSet/>
      <dgm:spPr/>
      <dgm:t>
        <a:bodyPr/>
        <a:lstStyle/>
        <a:p>
          <a:endParaRPr lang="cs-CZ"/>
        </a:p>
      </dgm:t>
    </dgm:pt>
    <dgm:pt modelId="{09C0DA28-E6EA-4637-A4DD-D306AA22C4D3}" type="sibTrans" cxnId="{23B98208-F1E8-4624-9DC0-9E30644DB562}">
      <dgm:prSet/>
      <dgm:spPr/>
      <dgm:t>
        <a:bodyPr/>
        <a:lstStyle/>
        <a:p>
          <a:endParaRPr lang="cs-CZ"/>
        </a:p>
      </dgm:t>
    </dgm:pt>
    <dgm:pt modelId="{CC607ABF-BF0B-47A2-B7B8-F1CC1DEB22A3}">
      <dgm:prSet phldrT="[Text]"/>
      <dgm:spPr/>
      <dgm:t>
        <a:bodyPr/>
        <a:lstStyle/>
        <a:p>
          <a:r>
            <a:rPr lang="cs-CZ" dirty="0"/>
            <a:t>Slabé stránky</a:t>
          </a:r>
        </a:p>
      </dgm:t>
    </dgm:pt>
    <dgm:pt modelId="{8BF7503A-7A62-4CA5-B39E-4496347B1627}" type="parTrans" cxnId="{F1590E4B-A3D5-4BA9-AB59-C0A7E6DF4F85}">
      <dgm:prSet/>
      <dgm:spPr/>
      <dgm:t>
        <a:bodyPr/>
        <a:lstStyle/>
        <a:p>
          <a:endParaRPr lang="cs-CZ"/>
        </a:p>
      </dgm:t>
    </dgm:pt>
    <dgm:pt modelId="{15448ABD-8088-414F-B142-EBB88B07FF43}" type="sibTrans" cxnId="{F1590E4B-A3D5-4BA9-AB59-C0A7E6DF4F85}">
      <dgm:prSet/>
      <dgm:spPr/>
      <dgm:t>
        <a:bodyPr/>
        <a:lstStyle/>
        <a:p>
          <a:endParaRPr lang="cs-CZ"/>
        </a:p>
      </dgm:t>
    </dgm:pt>
    <dgm:pt modelId="{91B209FA-0FBB-479B-9901-83EC048EA23F}">
      <dgm:prSet phldrT="[Text]"/>
      <dgm:spPr/>
      <dgm:t>
        <a:bodyPr/>
        <a:lstStyle/>
        <a:p>
          <a:r>
            <a:rPr lang="cs-CZ" dirty="0"/>
            <a:t>Hrozby</a:t>
          </a:r>
        </a:p>
      </dgm:t>
    </dgm:pt>
    <dgm:pt modelId="{8C30D8A8-1455-4384-A406-042D40070364}" type="parTrans" cxnId="{2FB0002C-A445-4E5D-BB56-B8BDFA798F93}">
      <dgm:prSet/>
      <dgm:spPr/>
      <dgm:t>
        <a:bodyPr/>
        <a:lstStyle/>
        <a:p>
          <a:endParaRPr lang="cs-CZ"/>
        </a:p>
      </dgm:t>
    </dgm:pt>
    <dgm:pt modelId="{2FD3214A-7ACF-4384-8169-79B6D821DF21}" type="sibTrans" cxnId="{2FB0002C-A445-4E5D-BB56-B8BDFA798F93}">
      <dgm:prSet/>
      <dgm:spPr/>
      <dgm:t>
        <a:bodyPr/>
        <a:lstStyle/>
        <a:p>
          <a:endParaRPr lang="cs-CZ"/>
        </a:p>
      </dgm:t>
    </dgm:pt>
    <dgm:pt modelId="{D55FF79C-84C5-4C16-B8DF-4702281464B2}">
      <dgm:prSet phldrT="[Text]"/>
      <dgm:spPr/>
      <dgm:t>
        <a:bodyPr/>
        <a:lstStyle/>
        <a:p>
          <a:r>
            <a:rPr lang="cs-CZ" dirty="0"/>
            <a:t>Příležitosti</a:t>
          </a:r>
        </a:p>
      </dgm:t>
    </dgm:pt>
    <dgm:pt modelId="{5E1D75DD-1ECA-4AA9-8581-91E01747A044}" type="parTrans" cxnId="{3B3A0E22-3F61-4604-9745-C03691C7FA44}">
      <dgm:prSet/>
      <dgm:spPr/>
      <dgm:t>
        <a:bodyPr/>
        <a:lstStyle/>
        <a:p>
          <a:endParaRPr lang="cs-CZ"/>
        </a:p>
      </dgm:t>
    </dgm:pt>
    <dgm:pt modelId="{87D63B9C-A55B-41CC-8565-A8EF6DBE8FB4}" type="sibTrans" cxnId="{3B3A0E22-3F61-4604-9745-C03691C7FA44}">
      <dgm:prSet/>
      <dgm:spPr/>
      <dgm:t>
        <a:bodyPr/>
        <a:lstStyle/>
        <a:p>
          <a:endParaRPr lang="cs-CZ"/>
        </a:p>
      </dgm:t>
    </dgm:pt>
    <dgm:pt modelId="{BD2F3200-D016-48B7-8EA4-67636660ED6C}" type="pres">
      <dgm:prSet presAssocID="{AA2B6DBB-AB2C-416C-9393-CE3E4DE05AFF}" presName="matrix" presStyleCnt="0">
        <dgm:presLayoutVars>
          <dgm:chMax val="1"/>
          <dgm:dir/>
          <dgm:resizeHandles val="exact"/>
        </dgm:presLayoutVars>
      </dgm:prSet>
      <dgm:spPr/>
    </dgm:pt>
    <dgm:pt modelId="{488824ED-14A9-4944-AFF3-1DDEB428BDB6}" type="pres">
      <dgm:prSet presAssocID="{AA2B6DBB-AB2C-416C-9393-CE3E4DE05AFF}" presName="diamond" presStyleLbl="bgShp" presStyleIdx="0" presStyleCnt="1"/>
      <dgm:spPr/>
    </dgm:pt>
    <dgm:pt modelId="{62603ECD-C90B-4703-A5A8-C82A1B210195}" type="pres">
      <dgm:prSet presAssocID="{AA2B6DBB-AB2C-416C-9393-CE3E4DE05AF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7D26501-9B23-434E-B1B1-9E6EE356FCA9}" type="pres">
      <dgm:prSet presAssocID="{AA2B6DBB-AB2C-416C-9393-CE3E4DE05AF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A58C510-2336-48FD-81D4-3DAF363F2F2E}" type="pres">
      <dgm:prSet presAssocID="{AA2B6DBB-AB2C-416C-9393-CE3E4DE05AF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0E1B541-5157-45B0-846F-143B7B159405}" type="pres">
      <dgm:prSet presAssocID="{AA2B6DBB-AB2C-416C-9393-CE3E4DE05AF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3B98208-F1E8-4624-9DC0-9E30644DB562}" srcId="{AA2B6DBB-AB2C-416C-9393-CE3E4DE05AFF}" destId="{5E78B2C2-6E28-46DD-BE27-FCFB3D923C0A}" srcOrd="0" destOrd="0" parTransId="{53C7ABBF-1CB5-4FAF-A976-02C089E742FE}" sibTransId="{09C0DA28-E6EA-4637-A4DD-D306AA22C4D3}"/>
    <dgm:cxn modelId="{E5044010-A595-4D79-A01D-86AA04AF03F7}" type="presOf" srcId="{D55FF79C-84C5-4C16-B8DF-4702281464B2}" destId="{10E1B541-5157-45B0-846F-143B7B159405}" srcOrd="0" destOrd="0" presId="urn:microsoft.com/office/officeart/2005/8/layout/matrix3"/>
    <dgm:cxn modelId="{E8DD6513-40E6-4ADA-AFE0-DB7E348C9AFA}" type="presOf" srcId="{91B209FA-0FBB-479B-9901-83EC048EA23F}" destId="{CA58C510-2336-48FD-81D4-3DAF363F2F2E}" srcOrd="0" destOrd="0" presId="urn:microsoft.com/office/officeart/2005/8/layout/matrix3"/>
    <dgm:cxn modelId="{3B3A0E22-3F61-4604-9745-C03691C7FA44}" srcId="{AA2B6DBB-AB2C-416C-9393-CE3E4DE05AFF}" destId="{D55FF79C-84C5-4C16-B8DF-4702281464B2}" srcOrd="3" destOrd="0" parTransId="{5E1D75DD-1ECA-4AA9-8581-91E01747A044}" sibTransId="{87D63B9C-A55B-41CC-8565-A8EF6DBE8FB4}"/>
    <dgm:cxn modelId="{2FB0002C-A445-4E5D-BB56-B8BDFA798F93}" srcId="{AA2B6DBB-AB2C-416C-9393-CE3E4DE05AFF}" destId="{91B209FA-0FBB-479B-9901-83EC048EA23F}" srcOrd="2" destOrd="0" parTransId="{8C30D8A8-1455-4384-A406-042D40070364}" sibTransId="{2FD3214A-7ACF-4384-8169-79B6D821DF21}"/>
    <dgm:cxn modelId="{63EBA66A-47F8-4A9E-9F59-5512F59649CE}" type="presOf" srcId="{5E78B2C2-6E28-46DD-BE27-FCFB3D923C0A}" destId="{62603ECD-C90B-4703-A5A8-C82A1B210195}" srcOrd="0" destOrd="0" presId="urn:microsoft.com/office/officeart/2005/8/layout/matrix3"/>
    <dgm:cxn modelId="{F1590E4B-A3D5-4BA9-AB59-C0A7E6DF4F85}" srcId="{AA2B6DBB-AB2C-416C-9393-CE3E4DE05AFF}" destId="{CC607ABF-BF0B-47A2-B7B8-F1CC1DEB22A3}" srcOrd="1" destOrd="0" parTransId="{8BF7503A-7A62-4CA5-B39E-4496347B1627}" sibTransId="{15448ABD-8088-414F-B142-EBB88B07FF43}"/>
    <dgm:cxn modelId="{61D698B8-AC03-4E42-BD7D-A6EA379C56B6}" type="presOf" srcId="{AA2B6DBB-AB2C-416C-9393-CE3E4DE05AFF}" destId="{BD2F3200-D016-48B7-8EA4-67636660ED6C}" srcOrd="0" destOrd="0" presId="urn:microsoft.com/office/officeart/2005/8/layout/matrix3"/>
    <dgm:cxn modelId="{C96644FD-BEA0-409C-A5D1-865F4F880C38}" type="presOf" srcId="{CC607ABF-BF0B-47A2-B7B8-F1CC1DEB22A3}" destId="{D7D26501-9B23-434E-B1B1-9E6EE356FCA9}" srcOrd="0" destOrd="0" presId="urn:microsoft.com/office/officeart/2005/8/layout/matrix3"/>
    <dgm:cxn modelId="{0F1A32FC-A70B-41CD-BA26-235F41459889}" type="presParOf" srcId="{BD2F3200-D016-48B7-8EA4-67636660ED6C}" destId="{488824ED-14A9-4944-AFF3-1DDEB428BDB6}" srcOrd="0" destOrd="0" presId="urn:microsoft.com/office/officeart/2005/8/layout/matrix3"/>
    <dgm:cxn modelId="{F015F74F-616D-4C53-A247-C767BD77BE4A}" type="presParOf" srcId="{BD2F3200-D016-48B7-8EA4-67636660ED6C}" destId="{62603ECD-C90B-4703-A5A8-C82A1B210195}" srcOrd="1" destOrd="0" presId="urn:microsoft.com/office/officeart/2005/8/layout/matrix3"/>
    <dgm:cxn modelId="{974AE2D1-3A18-4AA3-98E7-500F6D51AA15}" type="presParOf" srcId="{BD2F3200-D016-48B7-8EA4-67636660ED6C}" destId="{D7D26501-9B23-434E-B1B1-9E6EE356FCA9}" srcOrd="2" destOrd="0" presId="urn:microsoft.com/office/officeart/2005/8/layout/matrix3"/>
    <dgm:cxn modelId="{CED81482-9080-4F3A-913F-D2857D2277A3}" type="presParOf" srcId="{BD2F3200-D016-48B7-8EA4-67636660ED6C}" destId="{CA58C510-2336-48FD-81D4-3DAF363F2F2E}" srcOrd="3" destOrd="0" presId="urn:microsoft.com/office/officeart/2005/8/layout/matrix3"/>
    <dgm:cxn modelId="{10806FE8-1A1B-4F01-9381-7CD1A6DD5125}" type="presParOf" srcId="{BD2F3200-D016-48B7-8EA4-67636660ED6C}" destId="{10E1B541-5157-45B0-846F-143B7B15940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6F140-0D96-48FB-A970-DDF00CED34D3}">
      <dsp:nvSpPr>
        <dsp:cNvPr id="0" name=""/>
        <dsp:cNvSpPr/>
      </dsp:nvSpPr>
      <dsp:spPr>
        <a:xfrm>
          <a:off x="3434" y="1265469"/>
          <a:ext cx="1501821" cy="11545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VaV</a:t>
          </a:r>
          <a:endParaRPr lang="cs-CZ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instituce</a:t>
          </a:r>
        </a:p>
      </dsp:txBody>
      <dsp:txXfrm>
        <a:off x="37249" y="1299284"/>
        <a:ext cx="1434191" cy="1086895"/>
      </dsp:txXfrm>
    </dsp:sp>
    <dsp:sp modelId="{5074A31A-542F-4FAF-A67D-784734E57AD9}">
      <dsp:nvSpPr>
        <dsp:cNvPr id="0" name=""/>
        <dsp:cNvSpPr/>
      </dsp:nvSpPr>
      <dsp:spPr>
        <a:xfrm>
          <a:off x="1655439" y="1656506"/>
          <a:ext cx="318386" cy="372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1655439" y="1730996"/>
        <a:ext cx="222870" cy="223471"/>
      </dsp:txXfrm>
    </dsp:sp>
    <dsp:sp modelId="{AB87C3F3-24CF-42CA-A827-99E5531C934F}">
      <dsp:nvSpPr>
        <dsp:cNvPr id="0" name=""/>
        <dsp:cNvSpPr/>
      </dsp:nvSpPr>
      <dsp:spPr>
        <a:xfrm>
          <a:off x="2105985" y="1265469"/>
          <a:ext cx="1501821" cy="11545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Marketing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VaV</a:t>
          </a:r>
          <a:r>
            <a:rPr lang="cs-CZ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instituce</a:t>
          </a:r>
        </a:p>
      </dsp:txBody>
      <dsp:txXfrm>
        <a:off x="2139800" y="1299284"/>
        <a:ext cx="1434191" cy="1086895"/>
      </dsp:txXfrm>
    </dsp:sp>
    <dsp:sp modelId="{45150D91-B621-480D-BD09-1ECF27C9F946}">
      <dsp:nvSpPr>
        <dsp:cNvPr id="0" name=""/>
        <dsp:cNvSpPr/>
      </dsp:nvSpPr>
      <dsp:spPr>
        <a:xfrm>
          <a:off x="3757989" y="1656506"/>
          <a:ext cx="318386" cy="372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3757989" y="1730996"/>
        <a:ext cx="222870" cy="223471"/>
      </dsp:txXfrm>
    </dsp:sp>
    <dsp:sp modelId="{7F531141-B25C-44A4-8667-78D4F2AE309B}">
      <dsp:nvSpPr>
        <dsp:cNvPr id="0" name=""/>
        <dsp:cNvSpPr/>
      </dsp:nvSpPr>
      <dsp:spPr>
        <a:xfrm>
          <a:off x="4208536" y="1265469"/>
          <a:ext cx="1501821" cy="11545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Popularizace </a:t>
          </a:r>
          <a:r>
            <a:rPr lang="cs-CZ" sz="1800" kern="1200" dirty="0" err="1"/>
            <a:t>VaV</a:t>
          </a:r>
          <a:endParaRPr lang="cs-CZ" sz="1800" kern="1200" dirty="0"/>
        </a:p>
      </dsp:txBody>
      <dsp:txXfrm>
        <a:off x="4242351" y="1299284"/>
        <a:ext cx="1434191" cy="1086895"/>
      </dsp:txXfrm>
    </dsp:sp>
    <dsp:sp modelId="{8A47ED5E-04AD-4E17-AE3A-D9D71C6C803A}">
      <dsp:nvSpPr>
        <dsp:cNvPr id="0" name=""/>
        <dsp:cNvSpPr/>
      </dsp:nvSpPr>
      <dsp:spPr>
        <a:xfrm>
          <a:off x="5860540" y="1656506"/>
          <a:ext cx="318386" cy="3724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860540" y="1730996"/>
        <a:ext cx="222870" cy="223471"/>
      </dsp:txXfrm>
    </dsp:sp>
    <dsp:sp modelId="{4718FC43-BA28-49FF-B363-D7F7773E4D66}">
      <dsp:nvSpPr>
        <dsp:cNvPr id="0" name=""/>
        <dsp:cNvSpPr/>
      </dsp:nvSpPr>
      <dsp:spPr>
        <a:xfrm>
          <a:off x="6311087" y="1265469"/>
          <a:ext cx="1501821" cy="11545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Marketing popularizace </a:t>
          </a:r>
          <a:r>
            <a:rPr lang="cs-CZ" sz="1800" kern="1200" dirty="0" err="1"/>
            <a:t>VaV</a:t>
          </a:r>
          <a:endParaRPr lang="cs-CZ" sz="1800" kern="1200" dirty="0"/>
        </a:p>
      </dsp:txBody>
      <dsp:txXfrm>
        <a:off x="6344902" y="1299284"/>
        <a:ext cx="1434191" cy="1086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824ED-14A9-4944-AFF3-1DDEB428BDB6}">
      <dsp:nvSpPr>
        <dsp:cNvPr id="0" name=""/>
        <dsp:cNvSpPr/>
      </dsp:nvSpPr>
      <dsp:spPr>
        <a:xfrm>
          <a:off x="1760537" y="0"/>
          <a:ext cx="4022725" cy="4022725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03ECD-C90B-4703-A5A8-C82A1B210195}">
      <dsp:nvSpPr>
        <dsp:cNvPr id="0" name=""/>
        <dsp:cNvSpPr/>
      </dsp:nvSpPr>
      <dsp:spPr>
        <a:xfrm>
          <a:off x="2142696" y="382158"/>
          <a:ext cx="1568862" cy="1568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Silné stránky</a:t>
          </a:r>
        </a:p>
      </dsp:txBody>
      <dsp:txXfrm>
        <a:off x="2219282" y="458744"/>
        <a:ext cx="1415690" cy="1415690"/>
      </dsp:txXfrm>
    </dsp:sp>
    <dsp:sp modelId="{D7D26501-9B23-434E-B1B1-9E6EE356FCA9}">
      <dsp:nvSpPr>
        <dsp:cNvPr id="0" name=""/>
        <dsp:cNvSpPr/>
      </dsp:nvSpPr>
      <dsp:spPr>
        <a:xfrm>
          <a:off x="3832240" y="382158"/>
          <a:ext cx="1568862" cy="1568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Slabé stránky</a:t>
          </a:r>
        </a:p>
      </dsp:txBody>
      <dsp:txXfrm>
        <a:off x="3908826" y="458744"/>
        <a:ext cx="1415690" cy="1415690"/>
      </dsp:txXfrm>
    </dsp:sp>
    <dsp:sp modelId="{CA58C510-2336-48FD-81D4-3DAF363F2F2E}">
      <dsp:nvSpPr>
        <dsp:cNvPr id="0" name=""/>
        <dsp:cNvSpPr/>
      </dsp:nvSpPr>
      <dsp:spPr>
        <a:xfrm>
          <a:off x="2142696" y="2071703"/>
          <a:ext cx="1568862" cy="1568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Hrozby</a:t>
          </a:r>
        </a:p>
      </dsp:txBody>
      <dsp:txXfrm>
        <a:off x="2219282" y="2148289"/>
        <a:ext cx="1415690" cy="1415690"/>
      </dsp:txXfrm>
    </dsp:sp>
    <dsp:sp modelId="{10E1B541-5157-45B0-846F-143B7B159405}">
      <dsp:nvSpPr>
        <dsp:cNvPr id="0" name=""/>
        <dsp:cNvSpPr/>
      </dsp:nvSpPr>
      <dsp:spPr>
        <a:xfrm>
          <a:off x="3832240" y="2071703"/>
          <a:ext cx="1568862" cy="1568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Příležitosti</a:t>
          </a:r>
        </a:p>
      </dsp:txBody>
      <dsp:txXfrm>
        <a:off x="3908826" y="2148289"/>
        <a:ext cx="1415690" cy="1415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9D582-D075-4982-9D32-C54834B99D28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916D9-CF48-47C4-90A0-74CA05E6D2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6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06F4-6670-4739-A3D3-C349C792FE84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7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554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4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026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59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90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506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319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91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17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24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608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06F4-6670-4739-A3D3-C349C792FE84}" type="slidenum">
              <a:rPr lang="cs-CZ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02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87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02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84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72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69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60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33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48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75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8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372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F1248E-388A-49F8-A7E2-9E6DE9BA3179}" type="datetimeFigureOut">
              <a:rPr lang="cs-CZ" smtClean="0"/>
              <a:t>07.03.2022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01A0801-2C54-49D1-926F-0EDA9280A5B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6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3. lekce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</p:spTree>
    <p:extLst>
      <p:ext uri="{BB962C8B-B14F-4D97-AF65-F5344CB8AC3E}">
        <p14:creationId xmlns:p14="http://schemas.microsoft.com/office/powerpoint/2010/main" val="77636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2" b="11610"/>
          <a:stretch/>
        </p:blipFill>
        <p:spPr>
          <a:xfrm>
            <a:off x="4784942" y="5198951"/>
            <a:ext cx="3444658" cy="134028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8" y="1845734"/>
            <a:ext cx="7543801" cy="402336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KROUŽKY A ZÁJMOVÁ ČINNOST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2.      IBIS (Interaktivní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BIologický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Seminář)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pro studenty SŠ se zájmem o biologii</a:t>
            </a:r>
          </a:p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- aktuálně běží první ročník (od prosince 2016)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organizace studenty a doktorandy (</a:t>
            </a:r>
            <a:r>
              <a:rPr lang="cs-CZ" dirty="0" err="1">
                <a:solidFill>
                  <a:schemeClr val="tx1"/>
                </a:solidFill>
              </a:rPr>
              <a:t>PřF</a:t>
            </a:r>
            <a:r>
              <a:rPr lang="cs-CZ" dirty="0">
                <a:solidFill>
                  <a:schemeClr val="tx1"/>
                </a:solidFill>
              </a:rPr>
              <a:t>) a akademickými pracovníky MU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účastníci řeší v průběhu školního roku několik sad úkolů z různých oblastí biologie, za které sbírají body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vše probíhá elektronicky s výjimkou víkendového soustředění</a:t>
            </a:r>
          </a:p>
        </p:txBody>
      </p:sp>
    </p:spTree>
    <p:extLst>
      <p:ext uri="{BB962C8B-B14F-4D97-AF65-F5344CB8AC3E}">
        <p14:creationId xmlns:p14="http://schemas.microsoft.com/office/powerpoint/2010/main" val="1420646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CENTRUM PRO TRANSFER TECHNOLOGIÍ (CTT)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aktivní od roku 2005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spojení komerční a akademické sféry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podpora uplatnění výsledků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 v praxi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právní pomoc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patentová řízení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ochrana duševního vlastnictví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organizace akcí na propojení kontaktů – Business </a:t>
            </a:r>
            <a:r>
              <a:rPr lang="cs-CZ" dirty="0" err="1">
                <a:solidFill>
                  <a:schemeClr val="tx1"/>
                </a:solidFill>
              </a:rPr>
              <a:t>Research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Forum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87" y="2749982"/>
            <a:ext cx="2539682" cy="130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9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VĚDA.MUNI.CZ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2460905"/>
            <a:ext cx="7543801" cy="365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EM.MUNI.CZ</a:t>
            </a:r>
          </a:p>
          <a:p>
            <a:endParaRPr lang="cs-CZ" dirty="0"/>
          </a:p>
        </p:txBody>
      </p:sp>
      <p:pic>
        <p:nvPicPr>
          <p:cNvPr id="6" name="Obrázek 5" descr="Obsah obrázku text, interiér, kniha, přenosný počítač&#10;&#10;Popis byl vytvořen automaticky">
            <a:extLst>
              <a:ext uri="{FF2B5EF4-FFF2-40B4-BE49-F238E27FC236}">
                <a16:creationId xmlns:a16="http://schemas.microsoft.com/office/drawing/2014/main" id="{59394500-5A64-4071-8847-5002AFD1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4" y="2425786"/>
            <a:ext cx="8234750" cy="38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7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None/>
            </a:pPr>
            <a:r>
              <a:rPr lang="cs-CZ" sz="1800" b="1" dirty="0">
                <a:solidFill>
                  <a:schemeClr val="tx1"/>
                </a:solidFill>
                <a:latin typeface="Gill Sans MT" panose="020B0502020104020203"/>
              </a:rPr>
              <a:t>MENDELOVO MUZEUM MASARYKOVY UNIVERZITY 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Historie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Osobnost 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Mendelovy zákony 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Moderní genetika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Doprovodné výstavy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Popularizační přednášky pro veřejnost 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89" y="178231"/>
            <a:ext cx="1420007" cy="14200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43" y="2252651"/>
            <a:ext cx="2740003" cy="37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4066793" cy="3986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KROK ZA KROKEM VĚDOU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projekt OPVK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celkem 6 výstav na vědecká témata: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Genetika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Vědy o zemi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Chemie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Lékařství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Archeologie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Systematická biologie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5" y="3379951"/>
            <a:ext cx="4086003" cy="291553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089" y="178231"/>
            <a:ext cx="1420007" cy="142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Mendel – otec genetiky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36" y="1846263"/>
            <a:ext cx="6029377" cy="4022725"/>
          </a:xfrm>
        </p:spPr>
      </p:pic>
      <p:sp>
        <p:nvSpPr>
          <p:cNvPr id="5" name="TextovéPole 4"/>
          <p:cNvSpPr txBox="1"/>
          <p:nvPr/>
        </p:nvSpPr>
        <p:spPr>
          <a:xfrm>
            <a:off x="1191783" y="5977890"/>
            <a:ext cx="717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http://www.ceskatelevize.cz/porady/11198660962-mendel-otec-genetiky/</a:t>
            </a:r>
          </a:p>
        </p:txBody>
      </p:sp>
    </p:spTree>
    <p:extLst>
      <p:ext uri="{BB962C8B-B14F-4D97-AF65-F5344CB8AC3E}">
        <p14:creationId xmlns:p14="http://schemas.microsoft.com/office/powerpoint/2010/main" val="314789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Vědecko-výzkumné instituce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2. Science centra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Soutěže a mezinárodní projekty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Média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5. Popularizační akce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6. Ostatní (studijní obory, konference)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5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centra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ČESKÁ ASOCIACE SCIENCE CENTER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od roku 2013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koordinace aktivit členů v oblasti neformálního vzdělávání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tvorba pozitivní image science center u české veřejnosti i vládních a nevládních organizací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rozvoj jednotlivých science center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tvorba a realizace právních předpisů a norem vztahujících se k provozování science center a poskytování neformálního vzdělávání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spolupráce s příslušnými orgány státní správy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působení na legislativní procesy, týkající se činnosti science center</a:t>
            </a:r>
          </a:p>
        </p:txBody>
      </p:sp>
    </p:spTree>
    <p:extLst>
      <p:ext uri="{BB962C8B-B14F-4D97-AF65-F5344CB8AC3E}">
        <p14:creationId xmlns:p14="http://schemas.microsoft.com/office/powerpoint/2010/main" val="30587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centra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členové:	Hvězdárna a Planetárium Brno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Hvězdárna a Planetárium v Hradci Králové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dirty="0" err="1">
                <a:solidFill>
                  <a:schemeClr val="tx1"/>
                </a:solidFill>
              </a:rPr>
              <a:t>IQLandia</a:t>
            </a:r>
            <a:r>
              <a:rPr lang="cs-CZ" sz="2400" dirty="0">
                <a:solidFill>
                  <a:schemeClr val="tx1"/>
                </a:solidFill>
              </a:rPr>
              <a:t> Science Center Liberec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Pevnost Poznání 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Planetárium Ostrava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Svět Techniky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dirty="0" err="1">
                <a:solidFill>
                  <a:schemeClr val="tx1"/>
                </a:solidFill>
              </a:rPr>
              <a:t>Techmania</a:t>
            </a:r>
            <a:r>
              <a:rPr lang="cs-CZ" sz="2400" dirty="0">
                <a:solidFill>
                  <a:schemeClr val="tx1"/>
                </a:solidFill>
              </a:rPr>
              <a:t> Science Center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VIDA! science centrum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71" y="4983924"/>
            <a:ext cx="22860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0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Vědecko-výzkumné instituce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centra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Soutěže a mezinárodní projekty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Média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5. Popularizační akce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6. Ostatní (studijní obory, konference)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5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centra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 členové:	Hvězdárna a Planetárium Brno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Hvězdárna a Planetárium v Hradci Králové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dirty="0" err="1">
                <a:solidFill>
                  <a:schemeClr val="tx1"/>
                </a:solidFill>
              </a:rPr>
              <a:t>IQLandia</a:t>
            </a:r>
            <a:r>
              <a:rPr lang="cs-CZ" sz="2400" dirty="0">
                <a:solidFill>
                  <a:schemeClr val="tx1"/>
                </a:solidFill>
              </a:rPr>
              <a:t> Science Center Liberec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Pevnost Poznání 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Planetárium Ostrava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Svět Techniky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dirty="0" err="1">
                <a:solidFill>
                  <a:schemeClr val="tx1"/>
                </a:solidFill>
              </a:rPr>
              <a:t>Techmania</a:t>
            </a:r>
            <a:r>
              <a:rPr lang="cs-CZ" sz="2400" dirty="0">
                <a:solidFill>
                  <a:schemeClr val="tx1"/>
                </a:solidFill>
              </a:rPr>
              <a:t> Science Center</a:t>
            </a:r>
          </a:p>
          <a:p>
            <a:pPr marL="201168" lvl="1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</a:t>
            </a:r>
            <a:r>
              <a:rPr lang="cs-CZ" sz="2400" b="1" dirty="0">
                <a:solidFill>
                  <a:schemeClr val="tx1"/>
                </a:solidFill>
              </a:rPr>
              <a:t>VIDA! science centrum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71" y="4983924"/>
            <a:ext cx="22860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2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VIDA! science centrum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OP </a:t>
            </a:r>
            <a:r>
              <a:rPr lang="cs-CZ" sz="1800" dirty="0" err="1">
                <a:solidFill>
                  <a:schemeClr val="tx1"/>
                </a:solidFill>
                <a:latin typeface="Gill Sans MT" panose="020B0502020104020203"/>
              </a:rPr>
              <a:t>VaVpi</a:t>
            </a:r>
            <a:endParaRPr lang="cs-CZ" sz="1800" dirty="0">
              <a:solidFill>
                <a:schemeClr val="tx1"/>
              </a:solidFill>
              <a:latin typeface="Gill Sans MT" panose="020B0502020104020203"/>
            </a:endParaRP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Příjemce JMK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Dotace cca 600 </a:t>
            </a:r>
            <a:r>
              <a:rPr lang="cs-CZ" sz="1800" dirty="0" err="1">
                <a:solidFill>
                  <a:schemeClr val="tx1"/>
                </a:solidFill>
                <a:latin typeface="Gill Sans MT" panose="020B0502020104020203"/>
              </a:rPr>
              <a:t>MKč</a:t>
            </a:r>
            <a:endParaRPr lang="cs-CZ" sz="1800" dirty="0">
              <a:solidFill>
                <a:schemeClr val="tx1"/>
              </a:solidFill>
              <a:latin typeface="Gill Sans MT" panose="020B0502020104020203"/>
            </a:endParaRPr>
          </a:p>
          <a:p>
            <a:pPr marL="3060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Partneři projektu – MU, VUT, CDV, AV ČR, </a:t>
            </a:r>
            <a:r>
              <a:rPr lang="cs-CZ" sz="1800" dirty="0" err="1">
                <a:solidFill>
                  <a:schemeClr val="tx1"/>
                </a:solidFill>
                <a:latin typeface="Gill Sans MT" panose="020B0502020104020203"/>
              </a:rPr>
              <a:t>Techmania</a:t>
            </a:r>
            <a:endParaRPr lang="cs-CZ" sz="1800" dirty="0">
              <a:solidFill>
                <a:schemeClr val="tx1"/>
              </a:solidFill>
              <a:latin typeface="Gill Sans MT" panose="020B0502020104020203"/>
            </a:endParaRP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Slavnostní otevření 28.11. – 30.11.2014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Zahájení provozu 1.12.2014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Otevřeno 360 dní v roce</a:t>
            </a:r>
          </a:p>
          <a:p>
            <a:pPr marL="457200" lvl="1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None/>
            </a:pPr>
            <a:endParaRPr lang="cs-CZ" sz="1600" dirty="0">
              <a:solidFill>
                <a:schemeClr val="tx1"/>
              </a:solidFill>
              <a:latin typeface="Gill Sans MT" panose="020B0502020104020203"/>
            </a:endParaRP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endParaRPr lang="cs-CZ" sz="1800" dirty="0">
              <a:solidFill>
                <a:schemeClr val="tx1"/>
              </a:solidFill>
              <a:latin typeface="Gill Sans MT" panose="020B0502020104020203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2" y="286604"/>
            <a:ext cx="1948261" cy="11822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67" y="3857414"/>
            <a:ext cx="3616336" cy="24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VIDA! science centrum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12" y="1846263"/>
            <a:ext cx="6737826" cy="402272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2" y="286604"/>
            <a:ext cx="1948261" cy="11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37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VIDA! science centrum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099127"/>
            <a:ext cx="7543800" cy="3963469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2" y="286604"/>
            <a:ext cx="1948261" cy="11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74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VIDA! science centrum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071" y="1878092"/>
            <a:ext cx="4049664" cy="4442332"/>
          </a:xfrm>
        </p:spPr>
        <p:txBody>
          <a:bodyPr>
            <a:normAutofit fontScale="85000" lnSpcReduction="10000"/>
          </a:bodyPr>
          <a:lstStyle/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rgbClr val="3D3D3D"/>
                </a:solidFill>
                <a:latin typeface="Gill Sans MT" panose="020B0502020104020203"/>
              </a:rPr>
              <a:t>Hlavní expozice</a:t>
            </a:r>
          </a:p>
          <a:p>
            <a:pPr marL="630000" lvl="1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600" dirty="0">
                <a:solidFill>
                  <a:srgbClr val="3D3D3D"/>
                </a:solidFill>
                <a:latin typeface="Gill Sans MT" panose="020B0502020104020203"/>
              </a:rPr>
              <a:t>Tvoří jádro a hlavní náplň SC</a:t>
            </a:r>
          </a:p>
          <a:p>
            <a:pPr marL="630000" lvl="1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600" dirty="0">
                <a:solidFill>
                  <a:srgbClr val="3D3D3D"/>
                </a:solidFill>
                <a:latin typeface="Gill Sans MT" panose="020B0502020104020203"/>
              </a:rPr>
              <a:t>Samonosná, demonstrace</a:t>
            </a:r>
          </a:p>
          <a:p>
            <a:pPr marL="630000" lvl="1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600" dirty="0">
                <a:solidFill>
                  <a:srgbClr val="3D3D3D"/>
                </a:solidFill>
                <a:latin typeface="Gill Sans MT" panose="020B0502020104020203"/>
              </a:rPr>
              <a:t>Postupná obměna dílčích exponátů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rgbClr val="3D3D3D"/>
                </a:solidFill>
                <a:latin typeface="Gill Sans MT" panose="020B0502020104020203"/>
              </a:rPr>
              <a:t>Dočasná expozice</a:t>
            </a:r>
          </a:p>
          <a:p>
            <a:pPr marL="630000" lvl="1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600" dirty="0">
                <a:solidFill>
                  <a:srgbClr val="3D3D3D"/>
                </a:solidFill>
                <a:latin typeface="Gill Sans MT" panose="020B0502020104020203"/>
              </a:rPr>
              <a:t>Aktuální témata, obměna každého ¼ až ½ roku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rgbClr val="3D3D3D"/>
                </a:solidFill>
                <a:latin typeface="Gill Sans MT" panose="020B0502020104020203"/>
              </a:rPr>
              <a:t>Divadlo vědy</a:t>
            </a:r>
          </a:p>
          <a:p>
            <a:pPr marL="630000" lvl="1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600" dirty="0">
                <a:solidFill>
                  <a:srgbClr val="3D3D3D"/>
                </a:solidFill>
                <a:latin typeface="Gill Sans MT" panose="020B0502020104020203"/>
              </a:rPr>
              <a:t>představení, náročnější experimenty, interakce s publikem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800" dirty="0" err="1">
                <a:solidFill>
                  <a:srgbClr val="3D3D3D"/>
                </a:solidFill>
                <a:latin typeface="Gill Sans MT" panose="020B0502020104020203"/>
              </a:rPr>
              <a:t>Objevovny</a:t>
            </a:r>
            <a:endParaRPr lang="cs-CZ" sz="1800" dirty="0">
              <a:solidFill>
                <a:srgbClr val="3D3D3D"/>
              </a:solidFill>
              <a:latin typeface="Gill Sans MT" panose="020B0502020104020203"/>
            </a:endParaRPr>
          </a:p>
          <a:p>
            <a:pPr marL="630000" lvl="1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600" dirty="0">
                <a:solidFill>
                  <a:srgbClr val="3D3D3D"/>
                </a:solidFill>
                <a:latin typeface="Gill Sans MT" panose="020B0502020104020203"/>
              </a:rPr>
              <a:t>Školní programy, diskuse, simulace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800" dirty="0" err="1">
                <a:solidFill>
                  <a:srgbClr val="3D3D3D"/>
                </a:solidFill>
                <a:latin typeface="Gill Sans MT" panose="020B0502020104020203"/>
              </a:rPr>
              <a:t>Labod</a:t>
            </a:r>
            <a:r>
              <a:rPr lang="cs-CZ" sz="1800" dirty="0" err="1">
                <a:solidFill>
                  <a:srgbClr val="3D3D3D"/>
                </a:solidFill>
                <a:latin typeface="Gill Sans MT" panose="020B0502020104020203"/>
              </a:rPr>
              <a:t>ílny</a:t>
            </a:r>
            <a:r>
              <a:rPr lang="cs-CZ" sz="1800" dirty="0">
                <a:solidFill>
                  <a:srgbClr val="3D3D3D"/>
                </a:solidFill>
                <a:latin typeface="Gill Sans MT" panose="020B0502020104020203"/>
              </a:rPr>
              <a:t> - prostor pro tvořivost</a:t>
            </a:r>
            <a:r>
              <a:rPr lang="en-US" sz="1800" dirty="0">
                <a:solidFill>
                  <a:srgbClr val="3D3D3D"/>
                </a:solidFill>
                <a:latin typeface="Gill Sans MT" panose="020B0502020104020203"/>
              </a:rPr>
              <a:t> a </a:t>
            </a:r>
            <a:r>
              <a:rPr lang="en-US" sz="1800" dirty="0" err="1">
                <a:solidFill>
                  <a:srgbClr val="3D3D3D"/>
                </a:solidFill>
                <a:latin typeface="Gill Sans MT" panose="020B0502020104020203"/>
              </a:rPr>
              <a:t>objevov</a:t>
            </a:r>
            <a:r>
              <a:rPr lang="cs-CZ" sz="1800" dirty="0" err="1">
                <a:solidFill>
                  <a:srgbClr val="3D3D3D"/>
                </a:solidFill>
                <a:latin typeface="Gill Sans MT" panose="020B0502020104020203"/>
              </a:rPr>
              <a:t>ání</a:t>
            </a:r>
            <a:endParaRPr lang="cs-CZ" sz="1800" dirty="0">
              <a:solidFill>
                <a:srgbClr val="3D3D3D"/>
              </a:solidFill>
              <a:latin typeface="Gill Sans MT" panose="020B0502020104020203"/>
            </a:endParaRPr>
          </a:p>
          <a:p>
            <a:pPr marL="630000" lvl="1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600" dirty="0">
                <a:solidFill>
                  <a:srgbClr val="3D3D3D"/>
                </a:solidFill>
                <a:latin typeface="Gill Sans MT" panose="020B0502020104020203"/>
              </a:rPr>
              <a:t>Přesah do reality, možnost odnést si vlastní výtvor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endParaRPr lang="cs-CZ" sz="1800" dirty="0">
              <a:solidFill>
                <a:srgbClr val="3D3D3D"/>
              </a:solidFill>
              <a:latin typeface="Gill Sans MT" panose="020B0502020104020203"/>
            </a:endParaRP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endParaRPr lang="cs-CZ" sz="1800" dirty="0">
              <a:solidFill>
                <a:srgbClr val="3D3D3D"/>
              </a:solidFill>
              <a:latin typeface="Gill Sans MT" panose="020B0502020104020203"/>
            </a:endParaRP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84735" y="1878092"/>
            <a:ext cx="432147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500" dirty="0">
                <a:solidFill>
                  <a:srgbClr val="3D3D3D"/>
                </a:solidFill>
                <a:latin typeface="Gill Sans MT" panose="020B0502020104020203"/>
              </a:rPr>
              <a:t>Dětské Science centrum</a:t>
            </a:r>
          </a:p>
          <a:p>
            <a:pPr marL="630000" lvl="1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400" dirty="0">
                <a:solidFill>
                  <a:srgbClr val="3D3D3D"/>
                </a:solidFill>
                <a:latin typeface="Gill Sans MT" panose="020B0502020104020203"/>
              </a:rPr>
              <a:t>Bezpečné prostředí pro zabavení malých dětí</a:t>
            </a: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500" dirty="0">
                <a:solidFill>
                  <a:srgbClr val="3D3D3D"/>
                </a:solidFill>
                <a:latin typeface="Gill Sans MT" panose="020B0502020104020203"/>
              </a:rPr>
              <a:t>Multifunkční sál</a:t>
            </a:r>
          </a:p>
          <a:p>
            <a:pPr marL="630000" lvl="1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400" dirty="0">
                <a:solidFill>
                  <a:srgbClr val="3D3D3D"/>
                </a:solidFill>
                <a:latin typeface="Gill Sans MT" panose="020B0502020104020203"/>
              </a:rPr>
              <a:t>Konference, přednášky</a:t>
            </a:r>
            <a:r>
              <a:rPr lang="en-US" sz="1400" dirty="0">
                <a:solidFill>
                  <a:srgbClr val="3D3D3D"/>
                </a:solidFill>
                <a:latin typeface="Gill Sans MT" panose="020B0502020104020203"/>
              </a:rPr>
              <a:t>, </a:t>
            </a:r>
            <a:r>
              <a:rPr lang="cs-CZ" sz="1400" dirty="0">
                <a:solidFill>
                  <a:srgbClr val="3D3D3D"/>
                </a:solidFill>
                <a:latin typeface="Gill Sans MT" panose="020B0502020104020203"/>
              </a:rPr>
              <a:t>soutěže, diskuse, školení učitelů, novinářů</a:t>
            </a:r>
            <a:r>
              <a:rPr lang="en-US" sz="1400" dirty="0">
                <a:solidFill>
                  <a:srgbClr val="3D3D3D"/>
                </a:solidFill>
                <a:latin typeface="Gill Sans MT" panose="020B0502020104020203"/>
              </a:rPr>
              <a:t>…</a:t>
            </a:r>
            <a:endParaRPr lang="cs-CZ" sz="1400" dirty="0">
              <a:solidFill>
                <a:srgbClr val="3D3D3D"/>
              </a:solidFill>
              <a:latin typeface="Gill Sans MT" panose="020B0502020104020203"/>
            </a:endParaRP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500" dirty="0">
                <a:solidFill>
                  <a:srgbClr val="3D3D3D"/>
                </a:solidFill>
                <a:latin typeface="Gill Sans MT" panose="020B0502020104020203"/>
              </a:rPr>
              <a:t>Zázemí</a:t>
            </a:r>
          </a:p>
          <a:p>
            <a:pPr marL="630000" lvl="1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400" dirty="0">
                <a:solidFill>
                  <a:srgbClr val="3D3D3D"/>
                </a:solidFill>
                <a:latin typeface="Gill Sans MT" panose="020B0502020104020203"/>
              </a:rPr>
              <a:t>Pokladny, šatny, restaurace, </a:t>
            </a:r>
            <a:r>
              <a:rPr lang="cs-CZ" sz="1400" dirty="0" err="1">
                <a:solidFill>
                  <a:srgbClr val="3D3D3D"/>
                </a:solidFill>
                <a:latin typeface="Gill Sans MT" panose="020B0502020104020203"/>
              </a:rPr>
              <a:t>giftshop</a:t>
            </a:r>
            <a:r>
              <a:rPr lang="cs-CZ" sz="1400" dirty="0">
                <a:solidFill>
                  <a:srgbClr val="3D3D3D"/>
                </a:solidFill>
                <a:latin typeface="Gill Sans MT" panose="020B0502020104020203"/>
              </a:rPr>
              <a:t>, technické a sociální zázemí, sklad exponátů a dílna, kanceláře</a:t>
            </a: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endParaRPr lang="cs-CZ" sz="1400" dirty="0">
              <a:solidFill>
                <a:srgbClr val="3D3D3D"/>
              </a:solidFill>
              <a:latin typeface="Gill Sans MT" panose="020B0502020104020203"/>
            </a:endParaRP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endParaRPr lang="cs-CZ" sz="1400" dirty="0">
              <a:solidFill>
                <a:srgbClr val="3D3D3D"/>
              </a:solidFill>
              <a:latin typeface="Gill Sans MT" panose="020B0502020104020203"/>
            </a:endParaRPr>
          </a:p>
          <a:p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2" y="286604"/>
            <a:ext cx="1948261" cy="11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VIDA! science centrum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VIDA! AFTER DARK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42" y="286604"/>
            <a:ext cx="1948261" cy="11822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" y="2380532"/>
            <a:ext cx="752475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1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Vědecko-výzkumné instituce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centra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3. Soutěže a mezinárodní projekty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Média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5. Popularizační akce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6. Ostatní (studijní obory, konference)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7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a mezinárodní projekty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ČESKÁ HLAVA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obecně prospěšná společnost vzniklá v roce 2002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popularizace české vědy, aplikovaného výzkumu a jejich výsledků směrem k  laické i odborné veřejnosti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pomoc vědcům a výzkumníkům budovat všeobecné povědomí o jejich přínosu pro celou společnost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zprostředkování soukromé investice do české vědy a podpora aplikovaného </a:t>
            </a:r>
            <a:r>
              <a:rPr lang="pl-PL" dirty="0">
                <a:solidFill>
                  <a:schemeClr val="tx1"/>
                </a:solidFill>
              </a:rPr>
              <a:t>výzkumu spojováním s podnikatelskými subjekty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soutěž </a:t>
            </a:r>
            <a:r>
              <a:rPr lang="pl-PL" b="1" dirty="0">
                <a:solidFill>
                  <a:schemeClr val="tx1"/>
                </a:solidFill>
              </a:rPr>
              <a:t>Česká hlava </a:t>
            </a:r>
            <a:r>
              <a:rPr lang="pl-PL" dirty="0">
                <a:solidFill>
                  <a:schemeClr val="tx1"/>
                </a:solidFill>
              </a:rPr>
              <a:t>pro vědecké objevy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Česká hlavička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47" y="1100028"/>
            <a:ext cx="2617313" cy="6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3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a mezinárodní projekty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NADAČNÍ FOND NEURON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nezisková organizace vzniklá v roce 2013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spojení s Nadačním fondem Karla Janečka na podporu vědy a výzkumu (2010)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moderní mecenášství české vědy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Neuron Impuls – pro české mladé vědce a vědce vracející se ze zahraničí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Cena Neuron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Cena Neuron Prima ZOOM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od 2016 </a:t>
            </a:r>
            <a:r>
              <a:rPr lang="cs-CZ" b="1" dirty="0">
                <a:solidFill>
                  <a:schemeClr val="tx1"/>
                </a:solidFill>
              </a:rPr>
              <a:t>Cena za popularizaci </a:t>
            </a:r>
            <a:r>
              <a:rPr lang="cs-CZ" dirty="0">
                <a:solidFill>
                  <a:schemeClr val="tx1"/>
                </a:solidFill>
              </a:rPr>
              <a:t>(s AV ČR; do 40 let)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1175386"/>
            <a:ext cx="29337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a mezinárodní projekty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FAMELAB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během 3 minut vysvětlit svůj vědecký výzkum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pomůcky povoleny – ale jen ty, které si člověk zvládne sám přinést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obsah, srozumitelnost, charisma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soutěžící min. 21 let + práce ve vědeckém, technickém nebo matematickém oboru či medicíně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soukromý i veřejný sektor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14. 5. 2017 české národní finále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6. – 11. 6. 2017  </a:t>
            </a:r>
            <a:r>
              <a:rPr lang="cs-CZ" dirty="0" err="1">
                <a:solidFill>
                  <a:schemeClr val="tx1"/>
                </a:solidFill>
              </a:rPr>
              <a:t>FameLab</a:t>
            </a:r>
            <a:r>
              <a:rPr lang="cs-CZ" dirty="0">
                <a:solidFill>
                  <a:schemeClr val="tx1"/>
                </a:solidFill>
              </a:rPr>
              <a:t> 2016 mezinárodní finále, </a:t>
            </a:r>
            <a:r>
              <a:rPr lang="cs-CZ" dirty="0" err="1">
                <a:solidFill>
                  <a:schemeClr val="tx1"/>
                </a:solidFill>
              </a:rPr>
              <a:t>Cheltenham</a:t>
            </a:r>
            <a:r>
              <a:rPr lang="cs-CZ" dirty="0">
                <a:solidFill>
                  <a:schemeClr val="tx1"/>
                </a:solidFill>
              </a:rPr>
              <a:t>, Spojené království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21860" r="7834" b="32075"/>
          <a:stretch/>
        </p:blipFill>
        <p:spPr>
          <a:xfrm>
            <a:off x="6087023" y="1011982"/>
            <a:ext cx="2279737" cy="7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1. Vědecko-výzkumné instituce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centra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Soutěže a mezinárodní projekty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Média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5. Popularizační akce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6. Ostatní (studijní obory, konference)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43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a mezinárodní projekty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SCIENCE SLAM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vědecká show, při které vědci prezentují svůj vlastní vědecký výzkum během 6 minut pro nevědecké publikum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publikum zároveň tvoří porotu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myšlenka z roku 2006 v Německu, od 2010 mezinárodně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 ČR od 2013 jediný Science Slam na 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12. 4. 2017 Univerzitní kino </a:t>
            </a:r>
            <a:r>
              <a:rPr lang="cs-CZ" dirty="0" err="1">
                <a:solidFill>
                  <a:schemeClr val="tx1"/>
                </a:solidFill>
              </a:rPr>
              <a:t>Scala</a:t>
            </a:r>
            <a:r>
              <a:rPr lang="cs-CZ" dirty="0">
                <a:solidFill>
                  <a:schemeClr val="tx1"/>
                </a:solidFill>
              </a:rPr>
              <a:t> (8. kolo)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5" y="4153028"/>
            <a:ext cx="2004165" cy="20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7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Soutěže a mezinárodní projekty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BIOLOGICKÁ OLYMPIÁDA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vědomostní soutěž pro žáky základních a středních škol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čtyři kategorie podle stupně studia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vyhlašováno MŠMT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první ročník v roce 1966 z popudu vysokoškolských pedagogů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mezinárodní kolo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pouze pro nejvyšší kategorii, nutnost absolvovat školení, z každého státu max. 4 soutěžící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zakládající státy ČSR, Maďarsko, Polsko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1. ročník 1990 v Olomouci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medaile pásmu nejlepších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ústřední kolo 2017 - 24. – 28. 4. 2017 na Masarykově univerzitě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21" y="980127"/>
            <a:ext cx="2794739" cy="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Vědecko-výzkumné instituce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centra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Soutěže a mezinárodní projekty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4. Média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5. Popularizační akce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6. Ostatní (studijní obory, konference)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37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404040"/>
                </a:solidFill>
                <a:latin typeface="Calibri Light"/>
              </a:rPr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  <a:latin typeface="Calibri Light"/>
              </a:rPr>
              <a:t>INTERNET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Přírodovědci.cz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Veda.muni.cz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Osel (</a:t>
            </a:r>
            <a:r>
              <a:rPr lang="cs-CZ" dirty="0" err="1">
                <a:solidFill>
                  <a:schemeClr val="tx1"/>
                </a:solidFill>
              </a:rPr>
              <a:t>Objective</a:t>
            </a:r>
            <a:r>
              <a:rPr lang="cs-CZ" dirty="0">
                <a:solidFill>
                  <a:schemeClr val="tx1"/>
                </a:solidFill>
              </a:rPr>
              <a:t> Source E-Learning):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Založeno roku 2003 vědeckou komunitou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200 dobrovolníků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1-3 články denně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téměř milion uživatelů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Vedaprozivot.cz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youtube</a:t>
            </a:r>
            <a:r>
              <a:rPr lang="cs-CZ" dirty="0">
                <a:solidFill>
                  <a:schemeClr val="tx1"/>
                </a:solidFill>
              </a:rPr>
              <a:t>, sociální sítě</a:t>
            </a:r>
          </a:p>
        </p:txBody>
      </p:sp>
    </p:spTree>
    <p:extLst>
      <p:ext uri="{BB962C8B-B14F-4D97-AF65-F5344CB8AC3E}">
        <p14:creationId xmlns:p14="http://schemas.microsoft.com/office/powerpoint/2010/main" val="114210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66378"/>
            <a:ext cx="8272211" cy="4371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OD POČÁTKU S DNA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webové stránky představující molekulární biologii hravou formou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originál „DNA </a:t>
            </a:r>
            <a:r>
              <a:rPr lang="cs-CZ" dirty="0" err="1">
                <a:solidFill>
                  <a:schemeClr val="tx1"/>
                </a:solidFill>
              </a:rPr>
              <a:t>from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Beginning</a:t>
            </a:r>
            <a:r>
              <a:rPr lang="cs-CZ" dirty="0">
                <a:solidFill>
                  <a:schemeClr val="tx1"/>
                </a:solidFill>
              </a:rPr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James Watson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3 sekce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studijní texty, animace, videa, úkoly,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6-ti měsíční projekt, 8mi- členný tým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www.imendel.cz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www.dna.sci.muni.cz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08" y="2830882"/>
            <a:ext cx="2886340" cy="3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TISK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Mladá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chemeClr val="tx1"/>
                </a:solidFill>
              </a:rPr>
              <a:t>fronta Dnes, Lidové noviny a Hospodářské noviny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samostatné rubriky věnované vědě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primárně výstupy z laboratoří = objevy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není prostor (a zájem čtenářů) pro popis fungování vědy, její financování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Lidové noviny – denní informace z oblasti vědy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Mladá fronta Dnes – rubrika Věda</a:t>
            </a:r>
          </a:p>
        </p:txBody>
      </p:sp>
    </p:spTree>
    <p:extLst>
      <p:ext uri="{BB962C8B-B14F-4D97-AF65-F5344CB8AC3E}">
        <p14:creationId xmlns:p14="http://schemas.microsoft.com/office/powerpoint/2010/main" val="40572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TISK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 děti: 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ABC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21. Století junior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Přírodovědci.cz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Raketa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 dospělé: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Vesmír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21. Století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Epocha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Živa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9"/>
          <a:stretch/>
        </p:blipFill>
        <p:spPr>
          <a:xfrm>
            <a:off x="4183692" y="1845734"/>
            <a:ext cx="3281819" cy="43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2981194"/>
            <a:ext cx="3936931" cy="2887899"/>
          </a:xfrm>
        </p:spPr>
        <p:txBody>
          <a:bodyPr/>
          <a:lstStyle/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Fakta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Může obsahovat náročnější jazyk textu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Píší ji odborníci v oboru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Menší okruh čtenářů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„Odborná“ laická veřejnost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Často jako odborná příloha novin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  <a:latin typeface="Gill Sans MT" panose="020B0502020104020203"/>
              </a:rPr>
              <a:t>Časopisy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22959" y="1749887"/>
            <a:ext cx="3400816" cy="91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</a:pPr>
            <a:endParaRPr lang="cs-CZ" sz="2200" dirty="0">
              <a:solidFill>
                <a:srgbClr val="8CB64A"/>
              </a:solidFill>
              <a:latin typeface="Gill Sans MT" panose="020B0502020104020203"/>
            </a:endParaRP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</a:pPr>
            <a:r>
              <a:rPr lang="cs-CZ" sz="2200" dirty="0">
                <a:solidFill>
                  <a:srgbClr val="8CB64A"/>
                </a:solidFill>
                <a:latin typeface="Gill Sans MT" panose="020B0502020104020203"/>
              </a:rPr>
              <a:t>Populárně naučná literatura</a:t>
            </a:r>
          </a:p>
        </p:txBody>
      </p:sp>
      <p:sp>
        <p:nvSpPr>
          <p:cNvPr id="7" name="Obdélník 6"/>
          <p:cNvSpPr/>
          <p:nvPr/>
        </p:nvSpPr>
        <p:spPr>
          <a:xfrm>
            <a:off x="4759890" y="2981194"/>
            <a:ext cx="4572000" cy="29700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dirty="0">
                <a:latin typeface="Gill Sans MT" panose="020B0502020104020203"/>
              </a:rPr>
              <a:t>Zábava</a:t>
            </a: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dirty="0">
                <a:latin typeface="Gill Sans MT" panose="020B0502020104020203"/>
              </a:rPr>
              <a:t>Čtivé,  napínavé, se zápletkou</a:t>
            </a: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dirty="0">
                <a:latin typeface="Gill Sans MT" panose="020B0502020104020203"/>
              </a:rPr>
              <a:t>Mohou ji psát odborníci, ale i „běžní“ spisovatelé</a:t>
            </a: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dirty="0">
                <a:latin typeface="Gill Sans MT" panose="020B0502020104020203"/>
              </a:rPr>
              <a:t>Věda je spíše zápletkou,  „vedlejším produktem“</a:t>
            </a:r>
          </a:p>
          <a:p>
            <a:pPr marL="306000" lvl="0" indent="-30600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dirty="0">
                <a:latin typeface="Gill Sans MT" panose="020B0502020104020203"/>
              </a:rPr>
              <a:t>Široká veřejnost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</a:pPr>
            <a:endParaRPr lang="cs-CZ" dirty="0">
              <a:latin typeface="Gill Sans MT" panose="020B0502020104020203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759890" y="2233096"/>
            <a:ext cx="38908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</a:pPr>
            <a:r>
              <a:rPr lang="cs-CZ" sz="2200" dirty="0">
                <a:solidFill>
                  <a:srgbClr val="8CB64A"/>
                </a:solidFill>
                <a:latin typeface="Gill Sans MT" panose="020B0502020104020203"/>
              </a:rPr>
              <a:t>Populární, beletristická literatura</a:t>
            </a:r>
          </a:p>
        </p:txBody>
      </p:sp>
    </p:spTree>
    <p:extLst>
      <p:ext uri="{BB962C8B-B14F-4D97-AF65-F5344CB8AC3E}">
        <p14:creationId xmlns:p14="http://schemas.microsoft.com/office/powerpoint/2010/main" val="207770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3" y="2383061"/>
            <a:ext cx="1937326" cy="229980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87" y="2996545"/>
            <a:ext cx="1703439" cy="26551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90" y="2996544"/>
            <a:ext cx="1759321" cy="277956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56" y="2333284"/>
            <a:ext cx="1908625" cy="28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56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5" y="2390351"/>
            <a:ext cx="1806934" cy="2758679"/>
          </a:xfr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47" y="2427068"/>
            <a:ext cx="1676237" cy="27219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25" y="2433253"/>
            <a:ext cx="1738097" cy="27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Akademie věd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60517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Středisko společných činností AV ČR </a:t>
            </a:r>
            <a:r>
              <a:rPr lang="cs-CZ" dirty="0">
                <a:solidFill>
                  <a:schemeClr val="tx1"/>
                </a:solidFill>
              </a:rPr>
              <a:t>(SSČ AV ČR), </a:t>
            </a:r>
            <a:r>
              <a:rPr lang="cs-CZ" dirty="0" err="1">
                <a:solidFill>
                  <a:schemeClr val="tx1"/>
                </a:solidFill>
              </a:rPr>
              <a:t>v.v.i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s-ES" b="1" dirty="0">
                <a:solidFill>
                  <a:schemeClr val="tx1"/>
                </a:solidFill>
              </a:rPr>
              <a:t>Odbor popularizace vědy a marketingu</a:t>
            </a: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Vydávání publikací a populárně-vědeckých časopisů, Akademického bulletinu,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Právní konzultace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Tvorba a realizace koncepce popularizace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Zajišťování vědeckých festivalů, přednáškových cyklů (Nebojte se vědy, Ejhle člověk)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</a:t>
            </a:r>
            <a:r>
              <a:rPr lang="pt-BR" dirty="0">
                <a:solidFill>
                  <a:schemeClr val="tx1"/>
                </a:solidFill>
              </a:rPr>
              <a:t>říprav</a:t>
            </a:r>
            <a:r>
              <a:rPr lang="cs-CZ" dirty="0">
                <a:solidFill>
                  <a:schemeClr val="tx1"/>
                </a:solidFill>
              </a:rPr>
              <a:t>a</a:t>
            </a:r>
            <a:r>
              <a:rPr lang="pt-BR" dirty="0">
                <a:solidFill>
                  <a:schemeClr val="tx1"/>
                </a:solidFill>
              </a:rPr>
              <a:t> a realizac</a:t>
            </a:r>
            <a:r>
              <a:rPr lang="cs-CZ" dirty="0">
                <a:solidFill>
                  <a:schemeClr val="tx1"/>
                </a:solidFill>
              </a:rPr>
              <a:t>e</a:t>
            </a:r>
            <a:r>
              <a:rPr lang="pt-BR" dirty="0">
                <a:solidFill>
                  <a:schemeClr val="tx1"/>
                </a:solidFill>
              </a:rPr>
              <a:t> výstav v budovách AV ČR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Spolupráce na akcích jednotlivých ústavů AV ČR (přednášky, diskuze, soutěže apod.)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Organizace workshopu a soutěžní přehlídky popularizace vědy SCIAP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Správa webové stránky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Spolupráce na propagaci vědy se zahraničními institucemi a organizacemi</a:t>
            </a:r>
          </a:p>
        </p:txBody>
      </p:sp>
    </p:spTree>
    <p:extLst>
      <p:ext uri="{BB962C8B-B14F-4D97-AF65-F5344CB8AC3E}">
        <p14:creationId xmlns:p14="http://schemas.microsoft.com/office/powerpoint/2010/main" val="332902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ROZHLAS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Český rozhlas (Český rozhlas Plus)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Leonardo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Leonardo Plus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Leonardo Magazín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Studio Leonardo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Týden ve vědě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Meteor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16" y="2849669"/>
            <a:ext cx="42862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TELEVIZE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ČT :D (Déčko):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Od roku 2012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Pořady pro děti: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Populární mechanika pro děti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Byl jednou jeden život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Rande s fyzikou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Věda je zábava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Lovci záhad</a:t>
            </a:r>
          </a:p>
          <a:p>
            <a:pPr marL="201168" lvl="1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70" y="2547168"/>
            <a:ext cx="4658652" cy="26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TELEVIZE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Prima ZOOM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Od roku 2013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14 tematických premiérových bloků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Zázraky vědy a techniky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Pořady pro dospělé: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Hyde Park Civilizace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PORT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48" y="3470797"/>
            <a:ext cx="4524512" cy="26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4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Vědecko-výzkumné instituce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centra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Soutěže a mezinárodní projekty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Média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5. Popularizační akce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6. Ostatní (studijní obory, konference)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84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Popularizační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1) NOC VĚDCŮ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popularizační aktivita mezinárodního charakteru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od roku 2005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poslední pátek v září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příležitost setkat se s výzkumníky a „osahat“ si vědu na reálných vědeckých pracovištích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tematické zaměření každého ročníku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přes milion návštěvníků v rámci EU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2" y="178231"/>
            <a:ext cx="1677861" cy="145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Popularizační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2) Týden vědy a techniky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primárně pro studenty SŠ, ale celkově pro laickou veřejnost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zpřístupnění návštěvníkům světa vědy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motivace středoškolských studentů k následování kariéry ve vědě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celorepublikové zapojení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největší vědecký festival v ČR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23" y="3696566"/>
            <a:ext cx="4252800" cy="23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6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Popularizační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3) Muzejní noc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od roku 1997 v Berlíně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 ČR od roku 2004, poprvé v Praze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od roku 2005 v Brně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muzea v Brně a okolí otevřeny od 18 hodin do půlnoci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zpřístupněny jsou i jiné kulturní objekty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symbolické vstupné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principem je nalákání veřejnosti do muzeí, prezentace sbírek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95" y="1845734"/>
            <a:ext cx="3186178" cy="11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Popularizační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4) Festival vědy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probíhá v září, typicky před začátkem semestru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dříve známý jako Vědecký jarmark (pozor – na některých místech se stále koná Vědecký jarmark!)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nejčastěji jako outdoorová akce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 Brně v minulých letech v prostorách Hvězdárny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dvoudenní akce – pátek + sobota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pátek určeno pro studenty SŠ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sobota pro širokou veřejnost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performance, ukázky z laboratoří, „průtokové“ aktivity</a:t>
            </a:r>
          </a:p>
        </p:txBody>
      </p:sp>
    </p:spTree>
    <p:extLst>
      <p:ext uri="{BB962C8B-B14F-4D97-AF65-F5344CB8AC3E}">
        <p14:creationId xmlns:p14="http://schemas.microsoft.com/office/powerpoint/2010/main" val="269125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Popularizační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5) AFO (Academia Film Olomouc)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mezinárodní festival populárně-vědeckých filmů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působí na všechny cílové skupiny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již od roku 1996 na Univerzitě Palackého v Olomouci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„</a:t>
            </a:r>
            <a:r>
              <a:rPr lang="cs-CZ" dirty="0" err="1">
                <a:solidFill>
                  <a:schemeClr val="tx1"/>
                </a:solidFill>
              </a:rPr>
              <a:t>best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science </a:t>
            </a:r>
            <a:r>
              <a:rPr lang="cs-CZ" dirty="0" err="1">
                <a:solidFill>
                  <a:schemeClr val="tx1"/>
                </a:solidFill>
              </a:rPr>
              <a:t>documentary</a:t>
            </a:r>
            <a:r>
              <a:rPr lang="cs-CZ" dirty="0">
                <a:solidFill>
                  <a:schemeClr val="tx1"/>
                </a:solidFill>
              </a:rPr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účast zahraničních vědců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6-ti denní akce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přes 100 promítaných dokumentů, bohatý doprovodný program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70" y="373286"/>
            <a:ext cx="2140190" cy="12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Popularizační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6) Science Café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cyklus diskuzí s vědci v neformální kavárenském prostředí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 ČR od roku 2008, původně z VB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17 míst v ČR, především větší města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věda jako dobrodružství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„sestoupení“ vědců z pomyslného piedestalu mezi laickou veřejnost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„vědec je taky člověk“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 laickou veřejnost, studenty SŠ, seniory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velmi různorodé publikum – náročnější pro vhodnou volbu jazyka (znám své publikum?)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75" y="634829"/>
            <a:ext cx="2142748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7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Univerzita Karlova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4298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PŘÍRODOVĚDECKÁ FAKULTA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PROJEKT PŘÍRODOVĚDCI.CZ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Vznik v roce 2011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Marketingová kampaň na českých ZŠ a SŠ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Webové stránky + profil na FB a Twitteru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Vlastní video </a:t>
            </a:r>
            <a:r>
              <a:rPr lang="cs-CZ" dirty="0" err="1">
                <a:solidFill>
                  <a:schemeClr val="tx1"/>
                </a:solidFill>
              </a:rPr>
              <a:t>YouTube</a:t>
            </a:r>
            <a:r>
              <a:rPr lang="cs-CZ" dirty="0">
                <a:solidFill>
                  <a:schemeClr val="tx1"/>
                </a:solidFill>
              </a:rPr>
              <a:t> kanál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Vzdělávací aktivity určené školám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Tvorba pomůcek a metodik pro pedagogy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Vydávání tištěného magazínu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Prezentace na nejrůznějších akcích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73" y="1845733"/>
            <a:ext cx="3519187" cy="15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Popularizační 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7) Různé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DOD/SDOD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Interaktvní</a:t>
            </a:r>
            <a:r>
              <a:rPr lang="cs-CZ" dirty="0">
                <a:solidFill>
                  <a:schemeClr val="tx1"/>
                </a:solidFill>
              </a:rPr>
              <a:t> výstavy v komerčních subjektech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Dětská vědecká konference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České republice a ve světě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Vědecko-výzkumné instituce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centra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Soutěže a mezinárodní projekty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Média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5. Popularizační akce</a:t>
            </a: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6. Ostatní (studijní obory, konference)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1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KONFERENCE</a:t>
            </a: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</a:rPr>
              <a:t>Ecsite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každoroční 3denní konference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koná se v různých státech po celé Evropě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primární zaměření na provoz a problematiku science center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sekundárně na obecnou popularizaci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přednášky, </a:t>
            </a:r>
            <a:r>
              <a:rPr lang="cs-CZ" dirty="0" err="1">
                <a:solidFill>
                  <a:schemeClr val="tx1"/>
                </a:solidFill>
              </a:rPr>
              <a:t>posterová</a:t>
            </a:r>
            <a:r>
              <a:rPr lang="cs-CZ" dirty="0">
                <a:solidFill>
                  <a:schemeClr val="tx1"/>
                </a:solidFill>
              </a:rPr>
              <a:t> sekce, workshopy, exkurze, networking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50" y="437037"/>
            <a:ext cx="1916482" cy="114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29806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VELETRH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Veletrh Věda Výzkum a Inovace: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interdisciplinární platforma propojující vědeckou a výzkumnou sféru s podnikatelským prostředím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představení výstupů vědecké práce sobě navzájem, odborné a široké veřejnosti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první veletrh zaměřený na vědu, výzkum a inovace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informace o všech dotačních programech v oblasti věda, výzkum, inovace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bohatý doprovodný program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10" y="146686"/>
            <a:ext cx="23812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STUDIJNÍ OBORY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dirty="0" err="1">
                <a:solidFill>
                  <a:schemeClr val="tx1"/>
                </a:solidFill>
              </a:rPr>
              <a:t>Imperial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College</a:t>
            </a:r>
            <a:r>
              <a:rPr lang="cs-CZ" dirty="0">
                <a:solidFill>
                  <a:schemeClr val="tx1"/>
                </a:solidFill>
              </a:rPr>
              <a:t> London - </a:t>
            </a:r>
            <a:r>
              <a:rPr lang="cs-CZ" dirty="0" err="1">
                <a:solidFill>
                  <a:schemeClr val="tx1"/>
                </a:solidFill>
              </a:rPr>
              <a:t>MSc</a:t>
            </a:r>
            <a:r>
              <a:rPr lang="cs-CZ" dirty="0">
                <a:solidFill>
                  <a:schemeClr val="tx1"/>
                </a:solidFill>
              </a:rPr>
              <a:t> in Science </a:t>
            </a:r>
            <a:r>
              <a:rPr lang="cs-CZ" dirty="0" err="1">
                <a:solidFill>
                  <a:schemeClr val="tx1"/>
                </a:solidFill>
              </a:rPr>
              <a:t>Communication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MSc</a:t>
            </a:r>
            <a:r>
              <a:rPr lang="cs-CZ" dirty="0">
                <a:solidFill>
                  <a:schemeClr val="tx1"/>
                </a:solidFill>
              </a:rPr>
              <a:t> in Science Media </a:t>
            </a:r>
            <a:r>
              <a:rPr lang="cs-CZ" dirty="0" err="1">
                <a:solidFill>
                  <a:schemeClr val="tx1"/>
                </a:solidFill>
              </a:rPr>
              <a:t>Production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University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Edinburgh - </a:t>
            </a:r>
            <a:r>
              <a:rPr lang="en-US" dirty="0">
                <a:solidFill>
                  <a:schemeClr val="tx1"/>
                </a:solidFill>
              </a:rPr>
              <a:t>MSc in Science Communication and Public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Engagement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6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4EF3B50-9991-4703-BE4C-2754BD5ADF5F}"/>
              </a:ext>
            </a:extLst>
          </p:cNvPr>
          <p:cNvSpPr txBox="1"/>
          <p:nvPr/>
        </p:nvSpPr>
        <p:spPr>
          <a:xfrm>
            <a:off x="1781524" y="2659559"/>
            <a:ext cx="5580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+mj-lt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154782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4. lekce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Marketing vědecké práce</a:t>
            </a:r>
          </a:p>
        </p:txBody>
      </p:sp>
    </p:spTree>
    <p:extLst>
      <p:ext uri="{BB962C8B-B14F-4D97-AF65-F5344CB8AC3E}">
        <p14:creationId xmlns:p14="http://schemas.microsoft.com/office/powerpoint/2010/main" val="1145832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vědecké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Co je to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Online a obsahový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Jak se zapojit?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90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vědecké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</a:t>
            </a:r>
            <a:r>
              <a:rPr lang="cs-CZ" sz="1800" b="1" dirty="0">
                <a:solidFill>
                  <a:schemeClr val="tx1"/>
                </a:solidFill>
              </a:rPr>
              <a:t>Co je to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Online a obsahový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Jak se zapojit?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18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01862-D248-4B12-A800-9A4B6870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489C97-9971-4D3B-8E2A-31281DFAB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je proces zaměřený na uspokojování potřeb zákazníka.</a:t>
            </a:r>
          </a:p>
          <a:p>
            <a:endParaRPr lang="cs-CZ" dirty="0"/>
          </a:p>
          <a:p>
            <a:r>
              <a:rPr lang="cs-CZ" dirty="0"/>
              <a:t> Pomocí nástrojů, metod a technik marketingového výzkumu dochází ke zjištění potřeb a přání zákazníka ze strany firem, státních institucí či dalších organizací; na základě zjištěných skutečností pak tyto organizace přijmou taková opatření, jejichž cílem je nabídnout zákazníkovi výrobky a služby s co největší přidanou hodnotou, ve správný čas, v ideálním místě a za vhodnou cenu. Marketing prostupuje všemi činnostmi firmy: od zajištění zdrojů, přes logistiku, výrobu a skladování až po prodej a zajištění poprodejního servisu. </a:t>
            </a:r>
          </a:p>
        </p:txBody>
      </p:sp>
    </p:spTree>
    <p:extLst>
      <p:ext uri="{BB962C8B-B14F-4D97-AF65-F5344CB8AC3E}">
        <p14:creationId xmlns:p14="http://schemas.microsoft.com/office/powerpoint/2010/main" val="376251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ODBOR VNĚJŠÍCH VZTAHŮ A MARKETINGU (OVVM)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FAKULTY, ÚSTAVY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Snaha 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popularizaci vědecké práce vykonávané na 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propojení soukromé aplikační sféry s aktuálním výzkumem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zvýšení zájmu o studium na MU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probuzení zájmu o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 u široké veřejnosti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příprava a realizace velkého množství popularizačních aktivit různého druhu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869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724A-8CFE-43AE-AB86-8749F463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802FA9-0284-4153-8291-C30CAD4DF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 fáze: </a:t>
            </a:r>
          </a:p>
          <a:p>
            <a:r>
              <a:rPr lang="cs-CZ" dirty="0"/>
              <a:t>1. přípravná – CO a PROČ</a:t>
            </a:r>
          </a:p>
          <a:p>
            <a:endParaRPr lang="cs-CZ" dirty="0"/>
          </a:p>
          <a:p>
            <a:r>
              <a:rPr lang="cs-CZ" dirty="0"/>
              <a:t>2. realizační – JAK</a:t>
            </a:r>
          </a:p>
          <a:p>
            <a:endParaRPr lang="cs-CZ" dirty="0"/>
          </a:p>
          <a:p>
            <a:r>
              <a:rPr lang="cs-CZ" dirty="0"/>
              <a:t>3. kontrolní – ZPĚTNÁ VAZBA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3156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724A-8CFE-43AE-AB86-8749F463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802FA9-0284-4153-8291-C30CAD4DF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Marketingový mix je klíčový marketingový nástroj. </a:t>
            </a:r>
          </a:p>
          <a:p>
            <a:endParaRPr lang="cs-CZ" dirty="0"/>
          </a:p>
          <a:p>
            <a:r>
              <a:rPr lang="cs-CZ" dirty="0"/>
              <a:t>= soubor taktických marketingových nástrojů, které firma používá k úpravě nabídky podle cílových trhů.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Marketingový mix zahrnuje vše, co firma může udělat, aby ovlivnila poptávku po svém produktu.</a:t>
            </a:r>
          </a:p>
        </p:txBody>
      </p:sp>
    </p:spTree>
    <p:extLst>
      <p:ext uri="{BB962C8B-B14F-4D97-AF65-F5344CB8AC3E}">
        <p14:creationId xmlns:p14="http://schemas.microsoft.com/office/powerpoint/2010/main" val="20786577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724A-8CFE-43AE-AB86-8749F463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802FA9-0284-4153-8291-C30CAD4DF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Typy marketingu:</a:t>
            </a:r>
          </a:p>
          <a:p>
            <a:r>
              <a:rPr lang="cs-CZ" dirty="0"/>
              <a:t>- osobní</a:t>
            </a:r>
          </a:p>
          <a:p>
            <a:r>
              <a:rPr lang="cs-CZ" dirty="0"/>
              <a:t>- obsahový</a:t>
            </a:r>
          </a:p>
          <a:p>
            <a:r>
              <a:rPr lang="cs-CZ" dirty="0"/>
              <a:t>- emailový</a:t>
            </a:r>
          </a:p>
          <a:p>
            <a:r>
              <a:rPr lang="cs-CZ" dirty="0"/>
              <a:t>- marketing na sociálních sítích</a:t>
            </a:r>
          </a:p>
          <a:p>
            <a:r>
              <a:rPr lang="cs-CZ" dirty="0"/>
              <a:t>- </a:t>
            </a:r>
            <a:r>
              <a:rPr lang="cs-CZ" dirty="0" err="1"/>
              <a:t>influencerský</a:t>
            </a:r>
            <a:endParaRPr lang="cs-CZ" dirty="0"/>
          </a:p>
          <a:p>
            <a:r>
              <a:rPr lang="cs-CZ" dirty="0"/>
              <a:t>- online marketing</a:t>
            </a:r>
          </a:p>
          <a:p>
            <a:r>
              <a:rPr lang="cs-CZ" dirty="0"/>
              <a:t>- zelený marketing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236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vědecké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Co je to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</a:t>
            </a:r>
            <a:r>
              <a:rPr lang="cs-CZ" sz="1800" b="1" dirty="0">
                <a:solidFill>
                  <a:schemeClr val="tx1"/>
                </a:solidFill>
              </a:rPr>
              <a:t>Science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Online a obsahový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Jak se zapojit?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818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31C76-C458-4D5C-B4FE-6A3375381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Science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0B385F-8072-405D-B4E3-430C16F43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- věnuje se především marketingu </a:t>
            </a:r>
            <a:r>
              <a:rPr lang="cs-CZ" dirty="0" err="1"/>
              <a:t>VaV</a:t>
            </a:r>
            <a:r>
              <a:rPr lang="cs-CZ" dirty="0"/>
              <a:t> institucí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675DA9-AFBD-49C1-8E60-6A7682AFC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58602"/>
              </p:ext>
            </p:extLst>
          </p:nvPr>
        </p:nvGraphicFramePr>
        <p:xfrm>
          <a:off x="550416" y="2459115"/>
          <a:ext cx="7816344" cy="3685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3427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593E0-9E03-4B1E-9DCA-B97879CA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Marketingová strategie v oblasti popularizace vědy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650453F-5F30-40F7-95C1-CB35445771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2959" y="2087698"/>
            <a:ext cx="769960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Marketingová strategie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1. výchozí analýza (= co budu popularizovat)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2. 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identifikace tržní situace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zákazník, sortiment, trh)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3. 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analýza a zhodnocení strategických marketingových zdrojů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naše konkrétní kroky)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4. 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identifikace podnikatelského prostoru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šance a rizika)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5. 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formulace cílů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proč a jakou cestu zvolit)</a:t>
            </a:r>
            <a:endParaRPr lang="cs-CZ" altLang="cs-CZ" sz="3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529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vědecké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Co je to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</a:t>
            </a:r>
            <a:r>
              <a:rPr lang="cs-CZ" sz="1800" b="1" dirty="0">
                <a:solidFill>
                  <a:schemeClr val="tx1"/>
                </a:solidFill>
              </a:rPr>
              <a:t>Online a obsahový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Jak se zapojit?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672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5B900-7397-456D-9F83-FF93E268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266DE-794F-492A-9954-2AD9E39D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= </a:t>
            </a:r>
            <a:r>
              <a:rPr lang="cs-CZ" dirty="0"/>
              <a:t>souhrnné označení pro propagaci produktu, služeb nebo jiných aktivit v prostředí internetu. Jako obor zahrnuje řadu dalších podoblastí (například </a:t>
            </a:r>
            <a:r>
              <a:rPr lang="cs-CZ" dirty="0" err="1"/>
              <a:t>content</a:t>
            </a:r>
            <a:r>
              <a:rPr lang="cs-CZ" dirty="0"/>
              <a:t> </a:t>
            </a:r>
            <a:r>
              <a:rPr lang="cs-CZ" b="1" dirty="0"/>
              <a:t>marketing</a:t>
            </a:r>
            <a:r>
              <a:rPr lang="cs-CZ" dirty="0"/>
              <a:t> nebo e-mailing), které se různě prolínají a navzájem doplňují.</a:t>
            </a:r>
          </a:p>
          <a:p>
            <a:endParaRPr lang="cs-CZ" dirty="0"/>
          </a:p>
          <a:p>
            <a:r>
              <a:rPr lang="cs-CZ" b="1" dirty="0" err="1"/>
              <a:t>Content</a:t>
            </a:r>
            <a:r>
              <a:rPr lang="cs-CZ" dirty="0"/>
              <a:t> marketing = obsahový marketing, aktuálně jeden z nejužitečnějších marketingových typů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51711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86FA3-D004-475B-8B65-5AFDD597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Marketingové nástroje u </a:t>
            </a:r>
            <a:r>
              <a:rPr lang="cs-CZ" dirty="0" err="1"/>
              <a:t>VaV</a:t>
            </a:r>
            <a:r>
              <a:rPr lang="cs-CZ" dirty="0"/>
              <a:t> institucí</a:t>
            </a:r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0880B977-7EC1-460B-B087-E9AB6F156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67" y="1975322"/>
            <a:ext cx="5944115" cy="3764606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8BB85E-73A5-48B0-8473-297AB24C3B57}"/>
              </a:ext>
            </a:extLst>
          </p:cNvPr>
          <p:cNvSpPr txBox="1"/>
          <p:nvPr/>
        </p:nvSpPr>
        <p:spPr>
          <a:xfrm>
            <a:off x="1509204" y="6054571"/>
            <a:ext cx="549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 Mgr. Tomáš Kolařík, DP Marketing vědy a jeho specifika</a:t>
            </a:r>
          </a:p>
        </p:txBody>
      </p:sp>
    </p:spTree>
    <p:extLst>
      <p:ext uri="{BB962C8B-B14F-4D97-AF65-F5344CB8AC3E}">
        <p14:creationId xmlns:p14="http://schemas.microsoft.com/office/powerpoint/2010/main" val="17538302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6E7E9-A3F1-4D30-B8D2-6F336457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Blog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EE081A-5EAE-4620-9481-A8F1BFA52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blog je konkrétním příkladem </a:t>
            </a:r>
            <a:r>
              <a:rPr lang="cs-CZ" dirty="0" err="1"/>
              <a:t>content</a:t>
            </a:r>
            <a:r>
              <a:rPr lang="cs-CZ" dirty="0"/>
              <a:t> online marketingu</a:t>
            </a:r>
          </a:p>
          <a:p>
            <a:r>
              <a:rPr lang="cs-CZ" dirty="0"/>
              <a:t>(píšu obsahově hodnotné články v online prostředí)</a:t>
            </a:r>
          </a:p>
          <a:p>
            <a:r>
              <a:rPr lang="cs-CZ" dirty="0"/>
              <a:t>- dostupný komukoliv</a:t>
            </a:r>
          </a:p>
          <a:p>
            <a:r>
              <a:rPr lang="cs-CZ" dirty="0"/>
              <a:t>- ideální platforma pro sdílení informací k aktuálním tématům i obecných jevů</a:t>
            </a:r>
          </a:p>
          <a:p>
            <a:r>
              <a:rPr lang="cs-CZ" dirty="0"/>
              <a:t>- prostor pro vlastní vyjádření, diskuzi</a:t>
            </a:r>
          </a:p>
          <a:p>
            <a:r>
              <a:rPr lang="cs-CZ" dirty="0"/>
              <a:t>- možnost monetizace</a:t>
            </a:r>
          </a:p>
          <a:p>
            <a:r>
              <a:rPr lang="cs-CZ" dirty="0"/>
              <a:t>- seberealizace, popularizace</a:t>
            </a:r>
          </a:p>
          <a:p>
            <a:r>
              <a:rPr lang="cs-CZ" dirty="0"/>
              <a:t>- bez nutnosti velkých investic i IT znalostí</a:t>
            </a:r>
          </a:p>
        </p:txBody>
      </p:sp>
    </p:spTree>
    <p:extLst>
      <p:ext uri="{BB962C8B-B14F-4D97-AF65-F5344CB8AC3E}">
        <p14:creationId xmlns:p14="http://schemas.microsoft.com/office/powerpoint/2010/main" val="210128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45734"/>
            <a:ext cx="7543800" cy="446738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b="1" dirty="0">
                <a:solidFill>
                  <a:schemeClr val="tx1"/>
                </a:solidFill>
              </a:rPr>
              <a:t>BIOSKOP</a:t>
            </a:r>
          </a:p>
          <a:p>
            <a:pPr marL="0" indent="0" algn="just" fontAlgn="base">
              <a:buNone/>
            </a:pPr>
            <a:r>
              <a:rPr lang="cs-CZ" dirty="0">
                <a:solidFill>
                  <a:schemeClr val="tx1"/>
                </a:solidFill>
              </a:rPr>
              <a:t> = vzdělávací forma, která zábavně a prakticky přibližuje fascinující svět vědy</a:t>
            </a:r>
          </a:p>
          <a:p>
            <a:pPr marL="0" indent="0" algn="just" fontAlgn="base">
              <a:buNone/>
            </a:pPr>
            <a:r>
              <a:rPr lang="cs-CZ" u="sng" dirty="0">
                <a:solidFill>
                  <a:schemeClr val="tx1"/>
                </a:solidFill>
              </a:rPr>
              <a:t>Cíle</a:t>
            </a:r>
            <a:r>
              <a:rPr lang="cs-CZ" dirty="0">
                <a:solidFill>
                  <a:schemeClr val="tx1"/>
                </a:solidFill>
              </a:rPr>
              <a:t>: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Umožnění veřejnosti, aby se seznámila po praktické stránce s vědou 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Popularizace vědy a poukázání na  odůvodněnost společenské i ekonomické podpory vědy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Doplnění výuky na základních i středních školách, které se často potýkají s nedostatečnými materiálovými, přístrojovými i prostorovými podmínkami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Vytvoření platformy pro školení současných i budoucích pedagogů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Vytvoření konceptu „tréninkového centra mládeže“, které umožní identifikaci, rozvoj a seberealizaci talentovaných studentů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6371601" y="286604"/>
            <a:ext cx="2471148" cy="10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02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461AB-3FEF-4CFD-B91C-9598851C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Blog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E8DE7-8E10-4525-AB6B-450714279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NEVÝHODY:</a:t>
            </a:r>
          </a:p>
          <a:p>
            <a:r>
              <a:rPr lang="cs-CZ" dirty="0"/>
              <a:t>- sice menší, ale přesto nutné finanční vklady (doména, hosting, šablona)</a:t>
            </a:r>
          </a:p>
          <a:p>
            <a:r>
              <a:rPr lang="cs-CZ" dirty="0"/>
              <a:t>- jsou vhodné základní znalosti online prostředí (SEO, </a:t>
            </a:r>
            <a:r>
              <a:rPr lang="cs-CZ" dirty="0" err="1"/>
              <a:t>linkbuilding</a:t>
            </a:r>
            <a:r>
              <a:rPr lang="cs-CZ" dirty="0"/>
              <a:t>)</a:t>
            </a:r>
          </a:p>
          <a:p>
            <a:r>
              <a:rPr lang="cs-CZ" dirty="0"/>
              <a:t>- může trvat delší dobu, než začnou proudit čtenáři</a:t>
            </a:r>
          </a:p>
          <a:p>
            <a:r>
              <a:rPr lang="cs-CZ" dirty="0"/>
              <a:t>- dlouhodobá záležitost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5368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57C53-C84D-4DCD-B525-0E3DCDFB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sítě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37611E-8526-413E-8E6A-7B3364460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FACEBOOK, INSTAGRAM, LINKEDIN</a:t>
            </a:r>
          </a:p>
          <a:p>
            <a:r>
              <a:rPr lang="cs-CZ" dirty="0"/>
              <a:t>- skvělá platforma pro aktuální sdílení </a:t>
            </a:r>
          </a:p>
          <a:p>
            <a:r>
              <a:rPr lang="cs-CZ" dirty="0"/>
              <a:t>- rychlá, energická</a:t>
            </a:r>
          </a:p>
          <a:p>
            <a:r>
              <a:rPr lang="cs-CZ" dirty="0"/>
              <a:t>- konzumní obsah</a:t>
            </a:r>
          </a:p>
          <a:p>
            <a:r>
              <a:rPr lang="cs-CZ" dirty="0"/>
              <a:t>- do jisté míry anonymní</a:t>
            </a:r>
          </a:p>
          <a:p>
            <a:r>
              <a:rPr lang="cs-CZ" dirty="0"/>
              <a:t>- platformu vybíráme podle cílové skupiny</a:t>
            </a:r>
          </a:p>
        </p:txBody>
      </p:sp>
    </p:spTree>
    <p:extLst>
      <p:ext uri="{BB962C8B-B14F-4D97-AF65-F5344CB8AC3E}">
        <p14:creationId xmlns:p14="http://schemas.microsoft.com/office/powerpoint/2010/main" val="13683216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E1BA8-92A6-416C-A694-7F7A9BA3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sítě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F6D86D-B8CB-4761-8947-43E18AAA2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NEVÝHODA	</a:t>
            </a:r>
          </a:p>
          <a:p>
            <a:r>
              <a:rPr lang="cs-CZ" dirty="0"/>
              <a:t>- závislost na poskytovateli</a:t>
            </a:r>
          </a:p>
          <a:p>
            <a:r>
              <a:rPr lang="cs-CZ" dirty="0"/>
              <a:t>- anonymita, důvěryhodnost</a:t>
            </a:r>
          </a:p>
          <a:p>
            <a:r>
              <a:rPr lang="cs-CZ" dirty="0"/>
              <a:t>- schopnost zaujmout cílovou skupinu</a:t>
            </a:r>
          </a:p>
          <a:p>
            <a:r>
              <a:rPr lang="cs-CZ" dirty="0"/>
              <a:t>- kopírování obsahu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4794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 vědecké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369077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1. Co je to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2. Science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3. Online a obsahový marketing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4. </a:t>
            </a:r>
            <a:r>
              <a:rPr lang="cs-CZ" sz="1800" b="1" dirty="0">
                <a:solidFill>
                  <a:schemeClr val="tx1"/>
                </a:solidFill>
              </a:rPr>
              <a:t>Jak se zapojit?</a:t>
            </a: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96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8593E0-9E03-4B1E-9DCA-B97879CA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se zapojit?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650453F-5F30-40F7-95C1-CB35445771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2959" y="2226197"/>
            <a:ext cx="7699604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1. výchozí analýza (= co budu popularizovat)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2. 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identifikace tržní situace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zákazník, sortiment, trh)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3. 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analýza a zhodnocení strategických marketingových zdrojů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naše konkrétní kroky)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4. 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identifikace podnikatelského prostoru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šance a rizika)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</a:t>
            </a:r>
            <a:endParaRPr lang="cs-CZ" altLang="cs-CZ" sz="800" dirty="0"/>
          </a:p>
          <a:p>
            <a:pPr marL="0" lvl="0" indent="0">
              <a:lnSpc>
                <a:spcPct val="100000"/>
              </a:lnSpc>
              <a:buClrTx/>
              <a:buSzTx/>
              <a:buNone/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5. </a:t>
            </a:r>
            <a:r>
              <a:rPr lang="cs-CZ" altLang="cs-CZ" sz="1800" u="sng" dirty="0">
                <a:solidFill>
                  <a:srgbClr val="000000"/>
                </a:solidFill>
                <a:cs typeface="Arial" panose="020B0604020202020204" pitchFamily="34" charset="0"/>
              </a:rPr>
              <a:t>formulace cílů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 (= proč a jakou cestu zvolit)</a:t>
            </a:r>
            <a:endParaRPr lang="cs-CZ" altLang="cs-CZ" sz="3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903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E4D62-0D04-4BA6-B0BE-80E95363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BUDU POPULARIZOVAT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925979-C4B0-4C4B-B9E0-FA130CD2E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31536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Výběr vhodného tématu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 jakým cílem budu popularizovat? </a:t>
            </a:r>
          </a:p>
          <a:p>
            <a:r>
              <a:rPr lang="cs-CZ" dirty="0"/>
              <a:t>Popularizace x edukace</a:t>
            </a:r>
          </a:p>
          <a:p>
            <a:endParaRPr lang="cs-CZ" dirty="0"/>
          </a:p>
          <a:p>
            <a:r>
              <a:rPr lang="cs-CZ" dirty="0"/>
              <a:t>Budování </a:t>
            </a:r>
            <a:r>
              <a:rPr lang="cs-CZ" dirty="0" err="1"/>
              <a:t>brandu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38B5A283-180D-466E-BB7F-F25AB25850AA}"/>
              </a:ext>
            </a:extLst>
          </p:cNvPr>
          <p:cNvSpPr/>
          <p:nvPr/>
        </p:nvSpPr>
        <p:spPr>
          <a:xfrm>
            <a:off x="1491448" y="2281561"/>
            <a:ext cx="1802167" cy="1766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F697BB28-80CC-4A72-8C74-3781FE10211D}"/>
              </a:ext>
            </a:extLst>
          </p:cNvPr>
          <p:cNvSpPr/>
          <p:nvPr/>
        </p:nvSpPr>
        <p:spPr>
          <a:xfrm>
            <a:off x="5567778" y="2281561"/>
            <a:ext cx="1802167" cy="1766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1BCCFCD6-5CC5-45CC-8C08-FC48E9F65602}"/>
              </a:ext>
            </a:extLst>
          </p:cNvPr>
          <p:cNvSpPr/>
          <p:nvPr/>
        </p:nvSpPr>
        <p:spPr>
          <a:xfrm>
            <a:off x="2112884" y="2883023"/>
            <a:ext cx="559293" cy="57039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8CC472C-8A2D-4E0A-BF02-929F1B8918DA}"/>
              </a:ext>
            </a:extLst>
          </p:cNvPr>
          <p:cNvSpPr/>
          <p:nvPr/>
        </p:nvSpPr>
        <p:spPr>
          <a:xfrm>
            <a:off x="6189214" y="2883023"/>
            <a:ext cx="559293" cy="57039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28E2B571-3953-46CD-9BE9-81CBC3FF0BCC}"/>
              </a:ext>
            </a:extLst>
          </p:cNvPr>
          <p:cNvSpPr/>
          <p:nvPr/>
        </p:nvSpPr>
        <p:spPr>
          <a:xfrm rot="20835983">
            <a:off x="2316566" y="2948585"/>
            <a:ext cx="634755" cy="3573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F2AE7E4C-16B3-4590-B81B-6B6CABAD1703}"/>
              </a:ext>
            </a:extLst>
          </p:cNvPr>
          <p:cNvSpPr/>
          <p:nvPr/>
        </p:nvSpPr>
        <p:spPr>
          <a:xfrm rot="907263">
            <a:off x="5798489" y="2995069"/>
            <a:ext cx="634755" cy="3573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137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A810C-E1B7-4F2E-BD10-E646933E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ČTENÁŘ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A979DA-CAFB-46C4-B10B-D69B8E7A03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Jméno: </a:t>
            </a:r>
          </a:p>
          <a:p>
            <a:r>
              <a:rPr lang="cs-CZ" dirty="0"/>
              <a:t>Pohlaví/věk: </a:t>
            </a:r>
          </a:p>
          <a:p>
            <a:r>
              <a:rPr lang="cs-CZ" dirty="0"/>
              <a:t>Bydliště: </a:t>
            </a:r>
          </a:p>
          <a:p>
            <a:r>
              <a:rPr lang="cs-CZ" dirty="0"/>
              <a:t>Povolání: </a:t>
            </a:r>
          </a:p>
          <a:p>
            <a:r>
              <a:rPr lang="cs-CZ" dirty="0"/>
              <a:t>Měsíční příjem: </a:t>
            </a:r>
          </a:p>
          <a:p>
            <a:r>
              <a:rPr lang="cs-CZ" dirty="0"/>
              <a:t>Rodinný stav, děti: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07F907-ECF3-415A-B94A-8A0E0CC91F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Jaké životní hodnoty vyznává? </a:t>
            </a:r>
          </a:p>
          <a:p>
            <a:r>
              <a:rPr lang="cs-CZ" dirty="0"/>
              <a:t>Jak tráví svůj volný čas? </a:t>
            </a:r>
          </a:p>
          <a:p>
            <a:r>
              <a:rPr lang="cs-CZ" dirty="0"/>
              <a:t>Jaké má koníčky? </a:t>
            </a:r>
          </a:p>
          <a:p>
            <a:r>
              <a:rPr lang="cs-CZ" dirty="0"/>
              <a:t>Co čte (knihy, časopisy, blogy)? </a:t>
            </a:r>
          </a:p>
          <a:p>
            <a:r>
              <a:rPr lang="cs-CZ" dirty="0"/>
              <a:t>Jak se obléká? </a:t>
            </a:r>
          </a:p>
          <a:p>
            <a:r>
              <a:rPr lang="cs-CZ" dirty="0"/>
              <a:t>Jakou hudbu poslouchá? </a:t>
            </a:r>
          </a:p>
          <a:p>
            <a:r>
              <a:rPr lang="cs-CZ" dirty="0"/>
              <a:t>Jaké akce navštěvuje? </a:t>
            </a:r>
          </a:p>
          <a:p>
            <a:r>
              <a:rPr lang="cs-CZ" dirty="0"/>
              <a:t>Kam jezdí na dovolenou? </a:t>
            </a:r>
          </a:p>
          <a:p>
            <a:r>
              <a:rPr lang="cs-CZ" dirty="0"/>
              <a:t>Má nějaké vzory/idoly? </a:t>
            </a:r>
          </a:p>
          <a:p>
            <a:r>
              <a:rPr lang="cs-CZ" dirty="0"/>
              <a:t>Co vlastní (dům, auto, chatu, akcie)? </a:t>
            </a:r>
          </a:p>
        </p:txBody>
      </p:sp>
    </p:spTree>
    <p:extLst>
      <p:ext uri="{BB962C8B-B14F-4D97-AF65-F5344CB8AC3E}">
        <p14:creationId xmlns:p14="http://schemas.microsoft.com/office/powerpoint/2010/main" val="17733705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5EC6B0-9DAC-4CC8-8DBC-749E1E8C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ANALÝZA TRHU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06D9FEA-50B6-4346-A5CB-A4DD4BE64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Analýza konkurence</a:t>
            </a:r>
          </a:p>
          <a:p>
            <a:r>
              <a:rPr lang="cs-CZ" dirty="0"/>
              <a:t>Je moje téma už zpracované? Co mohu vylepšit? Kde jsou chyby? Co mohu přidat autentického, vlastního? </a:t>
            </a:r>
          </a:p>
          <a:p>
            <a:r>
              <a:rPr lang="cs-CZ" dirty="0"/>
              <a:t>Proč by si měl čtenář vybrat můj blog? </a:t>
            </a:r>
          </a:p>
          <a:p>
            <a:r>
              <a:rPr lang="cs-CZ" dirty="0"/>
              <a:t>Jaké platformy mohu využít? </a:t>
            </a:r>
          </a:p>
        </p:txBody>
      </p:sp>
    </p:spTree>
    <p:extLst>
      <p:ext uri="{BB962C8B-B14F-4D97-AF65-F5344CB8AC3E}">
        <p14:creationId xmlns:p14="http://schemas.microsoft.com/office/powerpoint/2010/main" val="40217430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EBB7B-11DA-4594-9465-73BE6371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SWOT analýza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43F36A6-4423-4FD9-9C60-7ECBD59A0E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576365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37821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A9A99-6565-4B6C-AAF7-29542AAE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E279AA-8CF0-424D-A77D-12E1649A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SMART</a:t>
            </a:r>
          </a:p>
          <a:p>
            <a:r>
              <a:rPr lang="cs-CZ" dirty="0"/>
              <a:t>S – </a:t>
            </a:r>
            <a:r>
              <a:rPr lang="cs-CZ" dirty="0" err="1"/>
              <a:t>Specific</a:t>
            </a:r>
            <a:r>
              <a:rPr lang="cs-CZ" dirty="0"/>
              <a:t> (specifický) - cíl musí být definován přesně. Čím přesněji je definován, tím snadněji se bude plnit (založit blog s určitými konkrétními požadavky)</a:t>
            </a:r>
          </a:p>
          <a:p>
            <a:r>
              <a:rPr lang="cs-CZ" dirty="0"/>
              <a:t>M – </a:t>
            </a:r>
            <a:r>
              <a:rPr lang="cs-CZ" dirty="0" err="1"/>
              <a:t>Measurable</a:t>
            </a:r>
            <a:r>
              <a:rPr lang="cs-CZ" dirty="0"/>
              <a:t> (měřitelný) - splnění cíle musí být možné změřit. Měřením se rozumí posouzení, do jaké míry bylo cíle dosaženo. Parametry měření by mělo být možné změřit exaktně (počet fanoušků, počet interakcí, počet čtenářů…)</a:t>
            </a:r>
          </a:p>
          <a:p>
            <a:r>
              <a:rPr lang="cs-CZ" dirty="0"/>
              <a:t>A – </a:t>
            </a:r>
            <a:r>
              <a:rPr lang="cs-CZ" dirty="0" err="1"/>
              <a:t>Accepted</a:t>
            </a:r>
            <a:r>
              <a:rPr lang="cs-CZ" dirty="0"/>
              <a:t> (akceptovaný) - cíl musí být akceptovaný odpovědnou osobou. Bez akceptace, přijetí cíle za své, se vždy najde něco „zajímavějšího“ na práci.</a:t>
            </a:r>
          </a:p>
          <a:p>
            <a:r>
              <a:rPr lang="cs-CZ" dirty="0"/>
              <a:t>R – </a:t>
            </a:r>
            <a:r>
              <a:rPr lang="cs-CZ" dirty="0" err="1"/>
              <a:t>Realistic</a:t>
            </a:r>
            <a:r>
              <a:rPr lang="cs-CZ" dirty="0"/>
              <a:t> (reálný) - cíl musí být reálný. Musí být možné ho splnit v reálném čase, musí být k dispozici příslušné nástroje a znalosti, apod. Nemá cenu stanovovat nedosažitelné cíle.</a:t>
            </a:r>
          </a:p>
          <a:p>
            <a:r>
              <a:rPr lang="cs-CZ" dirty="0"/>
              <a:t>T – </a:t>
            </a:r>
            <a:r>
              <a:rPr lang="cs-CZ" dirty="0" err="1"/>
              <a:t>Timed</a:t>
            </a:r>
            <a:r>
              <a:rPr lang="cs-CZ" dirty="0"/>
              <a:t> (časově ohraničený) - cíl musí mít daný termín. Pokud není stanoven termín, splnění se bude odkládat „až bude čas“, což nebude nikdy.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34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DĚTSKÁ UNIVERZITA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„osahání si“ univerzitního prostředí, univerzity není třeba se bát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pro děti ve věku od 9 do 14 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„semestr” začíná imatrikulací, končí slavnostním předáním diplomů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1x měsíčně probíhají přednášky a workhopy na jednotlivých fakultách MU, sbírání kreditů do indexu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9" b="16342"/>
          <a:stretch/>
        </p:blipFill>
        <p:spPr>
          <a:xfrm>
            <a:off x="4594859" y="4248273"/>
            <a:ext cx="3367066" cy="17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176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6775E-9D5D-4B69-9A2C-7E6E7C18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JEDNOTLIVÉ KROKY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432845-7A44-4E0C-8F67-C5AC52E3A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Moje rozhodnutí, viz SMART a SWOT analýzy</a:t>
            </a:r>
          </a:p>
          <a:p>
            <a:r>
              <a:rPr lang="cs-CZ" dirty="0"/>
              <a:t>2. Název blogu/ FCB stránky</a:t>
            </a:r>
          </a:p>
          <a:p>
            <a:r>
              <a:rPr lang="cs-CZ" dirty="0"/>
              <a:t>3. Koupě domény + hostingu / Založení stránky</a:t>
            </a:r>
          </a:p>
          <a:p>
            <a:r>
              <a:rPr lang="cs-CZ" dirty="0"/>
              <a:t>4. Výběr šablony</a:t>
            </a:r>
          </a:p>
          <a:p>
            <a:r>
              <a:rPr lang="cs-CZ" dirty="0"/>
              <a:t>5. Publikační plán / Plánování příspěvků</a:t>
            </a:r>
          </a:p>
          <a:p>
            <a:r>
              <a:rPr lang="cs-CZ" dirty="0"/>
              <a:t>6. Tvorba článků / Tvorba příspěvků</a:t>
            </a:r>
          </a:p>
          <a:p>
            <a:r>
              <a:rPr lang="cs-CZ" dirty="0"/>
              <a:t>7. Propagace vytvořeného článku / Sdílení příspěvku</a:t>
            </a:r>
          </a:p>
        </p:txBody>
      </p:sp>
    </p:spTree>
    <p:extLst>
      <p:ext uri="{BB962C8B-B14F-4D97-AF65-F5344CB8AC3E}">
        <p14:creationId xmlns:p14="http://schemas.microsoft.com/office/powerpoint/2010/main" val="25555937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4EF3B50-9991-4703-BE4C-2754BD5ADF5F}"/>
              </a:ext>
            </a:extLst>
          </p:cNvPr>
          <p:cNvSpPr txBox="1"/>
          <p:nvPr/>
        </p:nvSpPr>
        <p:spPr>
          <a:xfrm>
            <a:off x="1781524" y="2659559"/>
            <a:ext cx="5580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+mj-lt"/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2921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Masarykova univerzita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3924405" cy="402336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KROUŽKY A ZÁJMOVÁ ČINNOST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KrTeK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(Kreativně Technický Kroužek)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pro žáky 6.–9. tříd.</a:t>
            </a:r>
          </a:p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- vedeno lektory </a:t>
            </a:r>
            <a:r>
              <a:rPr lang="cs-CZ" dirty="0" err="1">
                <a:solidFill>
                  <a:schemeClr val="tx1"/>
                </a:solidFill>
              </a:rPr>
              <a:t>ÚDIFu</a:t>
            </a:r>
            <a:r>
              <a:rPr lang="cs-CZ" dirty="0">
                <a:solidFill>
                  <a:schemeClr val="tx1"/>
                </a:solidFill>
              </a:rPr>
              <a:t> a studenty učitelství fyziky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primárně věnováno fyzice a technice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54" y="2074810"/>
            <a:ext cx="2849206" cy="40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621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3524</Words>
  <Application>Microsoft Office PowerPoint</Application>
  <PresentationFormat>Předvádění na obrazovce (4:3)</PresentationFormat>
  <Paragraphs>640</Paragraphs>
  <Slides>81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Gill Sans MT</vt:lpstr>
      <vt:lpstr>Wingdings 2</vt:lpstr>
      <vt:lpstr>Retrospektiva</vt:lpstr>
      <vt:lpstr>3. lekce</vt:lpstr>
      <vt:lpstr>Popularizace VaV v České republice a ve světě</vt:lpstr>
      <vt:lpstr>Popularizace VaV v České republice a ve světě</vt:lpstr>
      <vt:lpstr>Akademie věd ČR</vt:lpstr>
      <vt:lpstr>Univerzita Karlova</vt:lpstr>
      <vt:lpstr>Masarykova univerzita</vt:lpstr>
      <vt:lpstr>Masarykova univerzita</vt:lpstr>
      <vt:lpstr>Masarykova univerzita</vt:lpstr>
      <vt:lpstr>Masarykova univerzita</vt:lpstr>
      <vt:lpstr>Masarykova univerzita</vt:lpstr>
      <vt:lpstr>Masarykova univerzita</vt:lpstr>
      <vt:lpstr>Masarykova univerzita</vt:lpstr>
      <vt:lpstr>Masarykova univerzita</vt:lpstr>
      <vt:lpstr>Masarykova univerzita</vt:lpstr>
      <vt:lpstr>Masarykova univerzita</vt:lpstr>
      <vt:lpstr>Mendel – otec genetiky</vt:lpstr>
      <vt:lpstr>Popularizace VaV v České republice a ve světě</vt:lpstr>
      <vt:lpstr>Science centra v ČR</vt:lpstr>
      <vt:lpstr>Science centra v ČR</vt:lpstr>
      <vt:lpstr>Science centra v ČR</vt:lpstr>
      <vt:lpstr>VIDA! science centrum</vt:lpstr>
      <vt:lpstr>VIDA! science centrum</vt:lpstr>
      <vt:lpstr>VIDA! science centrum</vt:lpstr>
      <vt:lpstr>VIDA! science centrum</vt:lpstr>
      <vt:lpstr>VIDA! science centrum</vt:lpstr>
      <vt:lpstr>Popularizace VaV v České republice a ve světě</vt:lpstr>
      <vt:lpstr>Soutěže a mezinárodní projekty</vt:lpstr>
      <vt:lpstr>Soutěže a mezinárodní projekty</vt:lpstr>
      <vt:lpstr>Soutěže a mezinárodní projekty</vt:lpstr>
      <vt:lpstr>Soutěže a mezinárodní projekty</vt:lpstr>
      <vt:lpstr>Soutěže a mezinárodní projekty</vt:lpstr>
      <vt:lpstr>Popularizace VaV v České republice a ve světě</vt:lpstr>
      <vt:lpstr>Média</vt:lpstr>
      <vt:lpstr>Média</vt:lpstr>
      <vt:lpstr>Média</vt:lpstr>
      <vt:lpstr>Média</vt:lpstr>
      <vt:lpstr>Média</vt:lpstr>
      <vt:lpstr>Média</vt:lpstr>
      <vt:lpstr>Média</vt:lpstr>
      <vt:lpstr>Média</vt:lpstr>
      <vt:lpstr>Média</vt:lpstr>
      <vt:lpstr>Média</vt:lpstr>
      <vt:lpstr>Popularizace VaV v České republice a ve světě</vt:lpstr>
      <vt:lpstr>Popularizační akce</vt:lpstr>
      <vt:lpstr>Popularizační akce</vt:lpstr>
      <vt:lpstr>Popularizační akce</vt:lpstr>
      <vt:lpstr>Popularizační akce</vt:lpstr>
      <vt:lpstr>Popularizační akce</vt:lpstr>
      <vt:lpstr>Popularizační akce</vt:lpstr>
      <vt:lpstr>Popularizační akce</vt:lpstr>
      <vt:lpstr>Popularizace VaV v České republice a ve světě</vt:lpstr>
      <vt:lpstr>Ostatní</vt:lpstr>
      <vt:lpstr>Ostatní</vt:lpstr>
      <vt:lpstr>Ostatní</vt:lpstr>
      <vt:lpstr>Prezentace aplikace PowerPoint</vt:lpstr>
      <vt:lpstr>4. lekce</vt:lpstr>
      <vt:lpstr>Marketing vědecké práce</vt:lpstr>
      <vt:lpstr>Marketing vědecké práce</vt:lpstr>
      <vt:lpstr>Co je to marketing</vt:lpstr>
      <vt:lpstr>Co je to marketing</vt:lpstr>
      <vt:lpstr>Co je to marketing</vt:lpstr>
      <vt:lpstr>Co je to marketing</vt:lpstr>
      <vt:lpstr>Marketing vědecké práce</vt:lpstr>
      <vt:lpstr>Science marketing</vt:lpstr>
      <vt:lpstr>Marketingová strategie v oblasti popularizace vědy</vt:lpstr>
      <vt:lpstr>Marketing vědecké práce</vt:lpstr>
      <vt:lpstr>Online marketing</vt:lpstr>
      <vt:lpstr>Marketingové nástroje u VaV institucí</vt:lpstr>
      <vt:lpstr>Blog</vt:lpstr>
      <vt:lpstr>Blog</vt:lpstr>
      <vt:lpstr>Sociální sítě</vt:lpstr>
      <vt:lpstr>Sociální sítě</vt:lpstr>
      <vt:lpstr>Marketing vědecké práce</vt:lpstr>
      <vt:lpstr>Jak se zapojit?</vt:lpstr>
      <vt:lpstr>CO BUDU POPULARIZOVAT</vt:lpstr>
      <vt:lpstr>IDEÁLNÍ ČTENÁŘ</vt:lpstr>
      <vt:lpstr>ANALÝZA TRHU</vt:lpstr>
      <vt:lpstr>SWOT analýza</vt:lpstr>
      <vt:lpstr>CÍLE</vt:lpstr>
      <vt:lpstr>JEDNOTLIVÉ KROKY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lekce</dc:title>
  <dc:creator>Zuzana Vitkova</dc:creator>
  <cp:lastModifiedBy>Zuzana Vitkova</cp:lastModifiedBy>
  <cp:revision>3</cp:revision>
  <dcterms:created xsi:type="dcterms:W3CDTF">2017-03-05T20:31:38Z</dcterms:created>
  <dcterms:modified xsi:type="dcterms:W3CDTF">2022-03-07T20:33:25Z</dcterms:modified>
</cp:coreProperties>
</file>