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63" r:id="rId3"/>
    <p:sldId id="258" r:id="rId4"/>
    <p:sldId id="316" r:id="rId5"/>
    <p:sldId id="323" r:id="rId6"/>
    <p:sldId id="321" r:id="rId7"/>
    <p:sldId id="320" r:id="rId8"/>
    <p:sldId id="363" r:id="rId9"/>
    <p:sldId id="322" r:id="rId10"/>
    <p:sldId id="365" r:id="rId11"/>
    <p:sldId id="313" r:id="rId12"/>
    <p:sldId id="366" r:id="rId13"/>
    <p:sldId id="261" r:id="rId14"/>
    <p:sldId id="361" r:id="rId15"/>
    <p:sldId id="299" r:id="rId16"/>
    <p:sldId id="306" r:id="rId17"/>
    <p:sldId id="315" r:id="rId18"/>
    <p:sldId id="342" r:id="rId19"/>
    <p:sldId id="364" r:id="rId20"/>
    <p:sldId id="36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9D2FA-941F-4EC0-8F64-DA90BC99D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3795FE-3315-46F9-AEBD-9A8A4E717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58818D-C462-49B7-8FEC-147CD81E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E90404-D444-41ED-B8A5-8BA1E43F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4A673-2CAB-4A7A-B31E-C0AF6FE7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1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EC08E-23C8-4456-9FEF-26509937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22D157-A5C7-4D1F-B5D6-9BA2916CA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47FF1C-DD78-41DB-B7E8-324BB51D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C8186-823D-4B63-AFDE-D411079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A3B9C4-FA59-458F-B972-FAE2EF8D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0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36E0908-031D-4D38-89C7-680BCF38F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868EFD-D6AC-411D-BAF4-FC26802F7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D4CF40-0240-4179-9923-0A5BD8D5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256901-E8BD-4C32-B515-E9EFA351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AC21F8-EE1D-4DD8-BD95-342308CD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CF94E-4427-4D15-800E-45D3E886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8D2139-4142-4EFF-995B-AC566177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4D562-6EDF-4F8D-85F9-A76F1152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26368-E4E2-4118-9A31-6A698975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0CB051-FEBE-4071-9A7E-376E43EC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16620-49DF-4318-B948-130A06C7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62E387-9AC4-48A3-81E8-5911CAB7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CA42BB-29BD-4E92-80AF-A3F101A0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C26D25-312F-4271-A16A-21D99F3E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7571D4-332E-421A-9D6A-206C0CCE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E84F9-56D9-48ED-A921-E04CE8D9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D4A137-BBC8-44E7-B495-55BCCE777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5BAD68-C303-437E-A386-A0B988659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73CF4B-4D6B-433B-862F-8C5A5210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A5165A-D5CC-4E68-9C94-53EF41CE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5DCA5C-7E83-493A-8738-0E9F583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3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FFB23-F407-42FF-9F4A-30F55C8F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72ED60-3D86-4359-9E08-BDA32C9DC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5F6E6E-1217-49A1-9DC6-E725DE1F0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D2DD0E-56D7-433F-A569-E7A60D580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005FEA-5803-4C55-9CF1-AD201FFE5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08B655-C35B-42CC-9462-CAE271D1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064A92-4FDE-4D92-BD73-EE28AA18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72F29E-7A53-4D27-A526-C64D3072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0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76F03-627A-4DA9-A419-EE8A8F6E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5FE6B2-00FC-4FA5-95CB-482AC9EB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D4186F-D4ED-4410-B696-271AC57C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A4002C-7E1F-4341-A7E0-015EA320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0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7F41D9-873A-4789-BE8C-06B80DEA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96277C-0E2C-45D7-9F4F-8E021790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2B8031-A6FE-48DA-808E-BCF64507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6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BADCD-6EBE-4002-90A4-0056E6D8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48BB74-4CFE-4090-8DA7-424A75C2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96909F-969B-48BC-842F-9796062C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D8ED4A-106D-4F3F-A566-130F8B9F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4161AB-18F7-428C-AB39-D6EB1C85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91ED2-4139-4529-9703-4AE49233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A321D-A64A-4059-A729-1AC488E6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F8E131-28EC-454D-9ACE-DB69E4E93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D95948-BF12-487F-B7D2-4D3253A47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5E9115-E16A-4D2A-95E7-2B97CEB0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BAF643-59B0-4E41-B057-5E0575D7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1051E7-B4F5-43B9-8B87-DF0DD5AE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4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42D47C-10D9-4C89-8D3F-F90478B6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87D4DF-22FF-43B5-B347-3443F5B9A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1352F2-DA4E-4142-955B-E510332A6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B102-317F-451D-9E32-88E756A661B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48B73B-562B-4E3A-931C-EB87F7D95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F7347B-CA79-438F-9D0A-E5017C2DD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6713-03D8-46B0-B109-371C21ED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4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>
            <a:extLst>
              <a:ext uri="{FF2B5EF4-FFF2-40B4-BE49-F238E27FC236}">
                <a16:creationId xmlns:a16="http://schemas.microsoft.com/office/drawing/2014/main" id="{8D5AA283-CD24-48E2-A9B9-3172941B5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723" y="324752"/>
            <a:ext cx="8157676" cy="147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651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51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51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51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51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5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cs-CZ" altLang="cs-CZ" sz="2406" b="1" dirty="0">
                <a:solidFill>
                  <a:schemeClr val="tx2"/>
                </a:solidFill>
                <a:latin typeface="Arial" panose="020B0604020202020204" pitchFamily="34" charset="0"/>
              </a:rPr>
              <a:t>Harmonogram výuky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cs-CZ" altLang="cs-CZ" sz="240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č</a:t>
            </a:r>
            <a:r>
              <a:rPr lang="cs-CZ" sz="240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tvrtek 13:00 – 16:50   D36/216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999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163612-A799-4146-ABDA-9B4B80BAF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53619" r="2426"/>
          <a:stretch/>
        </p:blipFill>
        <p:spPr bwMode="auto">
          <a:xfrm>
            <a:off x="1475723" y="1479821"/>
            <a:ext cx="9023978" cy="18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7F94A819-A401-4AC4-BC1E-997BD006019E}"/>
              </a:ext>
            </a:extLst>
          </p:cNvPr>
          <p:cNvGrpSpPr/>
          <p:nvPr/>
        </p:nvGrpSpPr>
        <p:grpSpPr>
          <a:xfrm>
            <a:off x="1472856" y="3527553"/>
            <a:ext cx="9023978" cy="3222271"/>
            <a:chOff x="1194221" y="3180892"/>
            <a:chExt cx="7992888" cy="3492703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4984417F-3522-46F9-80EA-9B0971B03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21" y="3180892"/>
              <a:ext cx="7992888" cy="348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6267015-E20F-4922-BB7E-BACBCE64DAB4}"/>
                </a:ext>
              </a:extLst>
            </p:cNvPr>
            <p:cNvSpPr/>
            <p:nvPr/>
          </p:nvSpPr>
          <p:spPr bwMode="auto">
            <a:xfrm>
              <a:off x="2284140" y="6217982"/>
              <a:ext cx="711668" cy="455613"/>
            </a:xfrm>
            <a:prstGeom prst="rect">
              <a:avLst/>
            </a:pr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673" tIns="45837" rIns="91673" bIns="458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6777" fontAlgn="base">
                <a:spcBef>
                  <a:spcPct val="0"/>
                </a:spcBef>
                <a:spcAft>
                  <a:spcPct val="0"/>
                </a:spcAft>
              </a:pPr>
              <a:endParaRPr lang="en-US" sz="2406"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4A0E0-8392-4F6C-A33D-E54E3218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43" y="2286000"/>
            <a:ext cx="7346313" cy="1143000"/>
          </a:xfrm>
        </p:spPr>
        <p:txBody>
          <a:bodyPr/>
          <a:lstStyle/>
          <a:p>
            <a:pPr>
              <a:defRPr/>
            </a:pPr>
            <a:r>
              <a:rPr lang="cs-CZ" altLang="cs-CZ" sz="381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Příprava kompetentních buněk</a:t>
            </a:r>
            <a:endParaRPr lang="cs-CZ" sz="38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Nadpis 1">
            <a:extLst>
              <a:ext uri="{FF2B5EF4-FFF2-40B4-BE49-F238E27FC236}">
                <a16:creationId xmlns:a16="http://schemas.microsoft.com/office/drawing/2014/main" id="{8047281D-B3F6-4DA7-BC9B-CB857E8D3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138" y="3429000"/>
            <a:ext cx="3258154" cy="402167"/>
          </a:xfrm>
        </p:spPr>
        <p:txBody>
          <a:bodyPr/>
          <a:lstStyle/>
          <a:p>
            <a:r>
              <a:rPr lang="cs-CZ" altLang="cs-CZ" sz="1905" dirty="0">
                <a:solidFill>
                  <a:srgbClr val="FF0000"/>
                </a:solidFill>
              </a:rPr>
              <a:t>Pozor na správné pipetování !</a:t>
            </a:r>
          </a:p>
        </p:txBody>
      </p:sp>
      <p:pic>
        <p:nvPicPr>
          <p:cNvPr id="5164" name="Obrázek 5" descr="Obsah obrázku jídlo, stůl, interiér, hrníček&#10;&#10;Popis byl vytvořen automaticky">
            <a:extLst>
              <a:ext uri="{FF2B5EF4-FFF2-40B4-BE49-F238E27FC236}">
                <a16:creationId xmlns:a16="http://schemas.microsoft.com/office/drawing/2014/main" id="{6E7A9B10-F44C-4D8F-9032-5008BB86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r="11336"/>
          <a:stretch>
            <a:fillRect/>
          </a:stretch>
        </p:blipFill>
        <p:spPr bwMode="auto">
          <a:xfrm>
            <a:off x="1071138" y="178585"/>
            <a:ext cx="3302000" cy="322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7E72C9E-C298-4131-9DC8-B212186A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385" y="60568"/>
            <a:ext cx="6314312" cy="409075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46CD12A-B858-4EB2-8445-C9E3AD525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24" y="3925619"/>
            <a:ext cx="6843537" cy="29323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A88211-54D5-482B-85FF-CB6BA2C03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588" y="195356"/>
            <a:ext cx="6339416" cy="3432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048" b="1" dirty="0">
                <a:solidFill>
                  <a:schemeClr val="accent2"/>
                </a:solidFill>
                <a:latin typeface="Arial" panose="020B0604020202020204" pitchFamily="34" charset="0"/>
              </a:rPr>
              <a:t>TRANSFORMACE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2F3CC347-8D40-497B-96B4-658F235D2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94" y="3925357"/>
            <a:ext cx="6898822" cy="41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330" tIns="61165" rIns="122330" bIns="61165">
            <a:spAutoFit/>
          </a:bodyPr>
          <a:lstStyle>
            <a:lvl1pPr defTabSz="1284288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42938" indent="-400050" defTabSz="1284288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4288" indent="-320675" defTabSz="12842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7225" indent="-320675" defTabSz="1284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68575" indent="-320675" defTabSz="1284288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257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829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401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973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905" dirty="0">
                <a:latin typeface="Arial" panose="020B0604020202020204" pitchFamily="34" charset="0"/>
              </a:rPr>
              <a:t>V mikrozkumavce na ledu je </a:t>
            </a:r>
            <a:r>
              <a:rPr lang="cs-CZ" altLang="cs-CZ" sz="1905" b="1" dirty="0">
                <a:solidFill>
                  <a:srgbClr val="FF0000"/>
                </a:solidFill>
                <a:latin typeface="Arial" panose="020B0604020202020204" pitchFamily="34" charset="0"/>
              </a:rPr>
              <a:t>200 </a:t>
            </a:r>
            <a:r>
              <a:rPr lang="en-US" altLang="cs-CZ" sz="190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cs-CZ" altLang="cs-CZ" sz="1905" b="1" dirty="0">
                <a:solidFill>
                  <a:srgbClr val="FF0000"/>
                </a:solidFill>
                <a:latin typeface="Arial" panose="020B0604020202020204" pitchFamily="34" charset="0"/>
              </a:rPr>
              <a:t>l</a:t>
            </a:r>
            <a:r>
              <a:rPr lang="cs-CZ" altLang="cs-CZ" sz="1905" dirty="0">
                <a:latin typeface="Arial" panose="020B0604020202020204" pitchFamily="34" charset="0"/>
              </a:rPr>
              <a:t> kompetentních buněk</a:t>
            </a:r>
          </a:p>
        </p:txBody>
      </p:sp>
      <p:sp>
        <p:nvSpPr>
          <p:cNvPr id="79" name="Text Box 20">
            <a:extLst>
              <a:ext uri="{FF2B5EF4-FFF2-40B4-BE49-F238E27FC236}">
                <a16:creationId xmlns:a16="http://schemas.microsoft.com/office/drawing/2014/main" id="{2E3DFB8C-7EA2-46BE-8516-37F989C38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88" y="4449997"/>
            <a:ext cx="10097467" cy="205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330" tIns="61165" rIns="122330" bIns="61165">
            <a:spAutoFit/>
          </a:bodyPr>
          <a:lstStyle>
            <a:lvl1pPr defTabSz="1284288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42938" indent="-400050" defTabSz="1284288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4288" indent="-320675" defTabSz="12842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7225" indent="-320675" defTabSz="1284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68575" indent="-320675" defTabSz="1284288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257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829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401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973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35437" indent="-435437">
              <a:spcBef>
                <a:spcPct val="50000"/>
              </a:spcBef>
              <a:buFontTx/>
              <a:buAutoNum type="arabicPeriod"/>
            </a:pPr>
            <a:r>
              <a:rPr lang="cs-CZ" altLang="cs-CZ" sz="2286" dirty="0">
                <a:latin typeface="Calibri" panose="020F0502020204030204" pitchFamily="34" charset="0"/>
                <a:cs typeface="Calibri" panose="020F0502020204030204" pitchFamily="34" charset="0"/>
              </a:rPr>
              <a:t>Vzorek opatrně promíchat s KB, nechat stát na ledu 30 min</a:t>
            </a:r>
          </a:p>
          <a:p>
            <a:pPr marL="435437" indent="-435437">
              <a:spcBef>
                <a:spcPct val="50000"/>
              </a:spcBef>
              <a:buFontTx/>
              <a:buAutoNum type="arabicPeriod"/>
            </a:pPr>
            <a:r>
              <a:rPr lang="cs-CZ" altLang="cs-CZ" sz="2286" dirty="0">
                <a:latin typeface="Calibri" panose="020F0502020204030204" pitchFamily="34" charset="0"/>
                <a:cs typeface="Calibri" panose="020F0502020204030204" pitchFamily="34" charset="0"/>
              </a:rPr>
              <a:t>Teplotní šok 42 °C/60-90s</a:t>
            </a:r>
          </a:p>
          <a:p>
            <a:pPr marL="435437" indent="-435437">
              <a:spcBef>
                <a:spcPct val="50000"/>
              </a:spcBef>
              <a:buFontTx/>
              <a:buAutoNum type="arabicPeriod"/>
            </a:pPr>
            <a:r>
              <a:rPr lang="cs-CZ" altLang="cs-CZ" sz="2286" dirty="0">
                <a:latin typeface="Calibri" panose="020F0502020204030204" pitchFamily="34" charset="0"/>
                <a:cs typeface="Calibri" panose="020F0502020204030204" pitchFamily="34" charset="0"/>
              </a:rPr>
              <a:t>Na ledu přidat 1 ml LB bujonu a nechat 2 min stát</a:t>
            </a:r>
          </a:p>
          <a:p>
            <a:pPr marL="435437" indent="-435437">
              <a:spcBef>
                <a:spcPct val="50000"/>
              </a:spcBef>
              <a:buFontTx/>
              <a:buAutoNum type="arabicPeriod"/>
            </a:pPr>
            <a:r>
              <a:rPr lang="cs-CZ" altLang="cs-CZ" sz="2286" dirty="0">
                <a:latin typeface="Calibri" panose="020F0502020204030204" pitchFamily="34" charset="0"/>
                <a:cs typeface="Calibri" panose="020F0502020204030204" pitchFamily="34" charset="0"/>
              </a:rPr>
              <a:t>Inkubace 37°C/45-60 min</a:t>
            </a: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28782BC2-4CC0-49A1-9FD1-93E643106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97" y="928801"/>
            <a:ext cx="57409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tabLst>
                <a:tab pos="1809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809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809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809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809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Vzorky naředíme tak, aby v 50 µl roztoku bylo 50 </a:t>
            </a:r>
            <a:r>
              <a:rPr lang="cs-CZ" altLang="cs-CZ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ng</a:t>
            </a: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 DNA, tj. c = 1 </a:t>
            </a:r>
            <a:r>
              <a:rPr lang="cs-CZ" altLang="cs-CZ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ng</a:t>
            </a: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/ µl 3 vzorky: </a:t>
            </a:r>
          </a:p>
        </p:txBody>
      </p:sp>
      <p:graphicFrame>
        <p:nvGraphicFramePr>
          <p:cNvPr id="53" name="Tabulka 52">
            <a:extLst>
              <a:ext uri="{FF2B5EF4-FFF2-40B4-BE49-F238E27FC236}">
                <a16:creationId xmlns:a16="http://schemas.microsoft.com/office/drawing/2014/main" id="{F5CCF6A8-5009-438D-BB33-A627658F8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02344"/>
              </p:ext>
            </p:extLst>
          </p:nvPr>
        </p:nvGraphicFramePr>
        <p:xfrm>
          <a:off x="428997" y="1765104"/>
          <a:ext cx="6907968" cy="933708"/>
        </p:xfrm>
        <a:graphic>
          <a:graphicData uri="http://schemas.openxmlformats.org/drawingml/2006/table">
            <a:tbl>
              <a:tblPr firstRow="1" firstCol="1" bandRow="1"/>
              <a:tblGrid>
                <a:gridCol w="6907968">
                  <a:extLst>
                    <a:ext uri="{9D8B030D-6E8A-4147-A177-3AD203B41FA5}">
                      <a16:colId xmlns:a16="http://schemas.microsoft.com/office/drawing/2014/main" val="1053341380"/>
                    </a:ext>
                  </a:extLst>
                </a:gridCol>
              </a:tblGrid>
              <a:tr h="31123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A: 50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ng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 neštěpeného vektoru - každý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686318"/>
                  </a:ext>
                </a:extLst>
              </a:tr>
              <a:tr h="31123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B: 50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ng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 rekombinantního vektoru - každý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206929"/>
                  </a:ext>
                </a:extLst>
              </a:tr>
              <a:tr h="31123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C: 50 µl vody (negativní kontrola) – 2x na sem. sk.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47616"/>
                  </a:ext>
                </a:extLst>
              </a:tr>
            </a:tbl>
          </a:graphicData>
        </a:graphic>
      </p:graphicFrame>
      <p:grpSp>
        <p:nvGrpSpPr>
          <p:cNvPr id="2" name="Skupina 1">
            <a:extLst>
              <a:ext uri="{FF2B5EF4-FFF2-40B4-BE49-F238E27FC236}">
                <a16:creationId xmlns:a16="http://schemas.microsoft.com/office/drawing/2014/main" id="{00ACB6E9-F309-4D3F-B2D2-14F660746C6C}"/>
              </a:ext>
            </a:extLst>
          </p:cNvPr>
          <p:cNvGrpSpPr/>
          <p:nvPr/>
        </p:nvGrpSpPr>
        <p:grpSpPr>
          <a:xfrm>
            <a:off x="7912343" y="651774"/>
            <a:ext cx="3798450" cy="2366582"/>
            <a:chOff x="1316234" y="1548419"/>
            <a:chExt cx="3798450" cy="2366582"/>
          </a:xfrm>
        </p:grpSpPr>
        <p:sp>
          <p:nvSpPr>
            <p:cNvPr id="9291" name="Text Box 15">
              <a:extLst>
                <a:ext uri="{FF2B5EF4-FFF2-40B4-BE49-F238E27FC236}">
                  <a16:creationId xmlns:a16="http://schemas.microsoft.com/office/drawing/2014/main" id="{EBA13C4F-9AC4-4D4E-AFF1-ED2C0A18B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234" y="1548419"/>
              <a:ext cx="3798450" cy="869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39064" tIns="169532" rIns="339064" bIns="169532">
              <a:spAutoFit/>
            </a:bodyPr>
            <a:lstStyle>
              <a:lvl1pPr defTabSz="1284288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42938" indent="-400050" defTabSz="1284288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84288" indent="-320675" defTabSz="1284288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927225" indent="-320675" defTabSz="12842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568575" indent="-320675" defTabSz="1284288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3025775" indent="-320675" defTabSz="1284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482975" indent="-320675" defTabSz="1284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940175" indent="-320675" defTabSz="1284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397375" indent="-320675" defTabSz="1284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14" dirty="0"/>
                <a:t>A: vektor   B: rek. vektor  C: voda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14" dirty="0"/>
                <a:t>(50 </a:t>
              </a:r>
              <a:r>
                <a:rPr lang="cs-CZ" altLang="cs-CZ" sz="1714" dirty="0" err="1"/>
                <a:t>ng</a:t>
              </a:r>
              <a:r>
                <a:rPr lang="cs-CZ" altLang="cs-CZ" sz="1714" dirty="0"/>
                <a:t>)         (50 </a:t>
              </a:r>
              <a:r>
                <a:rPr lang="cs-CZ" altLang="cs-CZ" sz="1714" dirty="0" err="1"/>
                <a:t>ng</a:t>
              </a:r>
              <a:r>
                <a:rPr lang="cs-CZ" altLang="cs-CZ" sz="1714" dirty="0"/>
                <a:t>)           (50µl) </a:t>
              </a:r>
            </a:p>
          </p:txBody>
        </p:sp>
        <p:pic>
          <p:nvPicPr>
            <p:cNvPr id="9229" name="Picture 192" descr="zkum-">
              <a:extLst>
                <a:ext uri="{FF2B5EF4-FFF2-40B4-BE49-F238E27FC236}">
                  <a16:creationId xmlns:a16="http://schemas.microsoft.com/office/drawing/2014/main" id="{21568E82-C866-45F7-B4E4-682551F30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842" y="2275048"/>
              <a:ext cx="368905" cy="542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92" descr="zkum-">
              <a:extLst>
                <a:ext uri="{FF2B5EF4-FFF2-40B4-BE49-F238E27FC236}">
                  <a16:creationId xmlns:a16="http://schemas.microsoft.com/office/drawing/2014/main" id="{37C35203-02C7-42F5-8D49-CE6B21975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498" y="2275048"/>
              <a:ext cx="368905" cy="542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2" descr="zkum-">
              <a:extLst>
                <a:ext uri="{FF2B5EF4-FFF2-40B4-BE49-F238E27FC236}">
                  <a16:creationId xmlns:a16="http://schemas.microsoft.com/office/drawing/2014/main" id="{348BD1B6-7755-4D31-8E90-A0F469F58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033" y="2275048"/>
              <a:ext cx="368905" cy="542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7" name="Line 58">
              <a:extLst>
                <a:ext uri="{FF2B5EF4-FFF2-40B4-BE49-F238E27FC236}">
                  <a16:creationId xmlns:a16="http://schemas.microsoft.com/office/drawing/2014/main" id="{72D4BE3D-EB79-457A-B114-5072913C3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5974" y="2888880"/>
              <a:ext cx="0" cy="284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238" name="Line 58">
              <a:extLst>
                <a:ext uri="{FF2B5EF4-FFF2-40B4-BE49-F238E27FC236}">
                  <a16:creationId xmlns:a16="http://schemas.microsoft.com/office/drawing/2014/main" id="{ECAE2988-EC4D-4D6A-B22C-CCCEE7479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3617" y="2881321"/>
              <a:ext cx="0" cy="284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" name="Line 58">
              <a:extLst>
                <a:ext uri="{FF2B5EF4-FFF2-40B4-BE49-F238E27FC236}">
                  <a16:creationId xmlns:a16="http://schemas.microsoft.com/office/drawing/2014/main" id="{F7505977-B142-4E37-ACA2-F1E97AE9D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407" y="2852567"/>
              <a:ext cx="0" cy="284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14"/>
            </a:p>
          </p:txBody>
        </p:sp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EB55EEE-FA99-493F-A0D6-73C28D10B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5737" y="3229201"/>
              <a:ext cx="1114425" cy="685800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370207E-F401-45B0-AC4F-7A77ECBA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5454" y="3228660"/>
              <a:ext cx="1114425" cy="685800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741C2C95-272C-4554-9777-107C4F5D0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641" y="3226061"/>
              <a:ext cx="1114425" cy="685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>
            <a:extLst>
              <a:ext uri="{FF2B5EF4-FFF2-40B4-BE49-F238E27FC236}">
                <a16:creationId xmlns:a16="http://schemas.microsoft.com/office/drawing/2014/main" id="{93F89507-4ECB-4469-849F-75E5040E9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033" y="1862104"/>
            <a:ext cx="4330095" cy="53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330" tIns="61165" rIns="122330" bIns="61165">
            <a:spAutoFit/>
          </a:bodyPr>
          <a:lstStyle>
            <a:lvl1pPr defTabSz="1284288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42938" indent="-400050" defTabSz="1284288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4288" indent="-320675" defTabSz="12842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7225" indent="-320675" defTabSz="1284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68575" indent="-320675" defTabSz="1284288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257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829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401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973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odlít supernatant</a:t>
            </a:r>
          </a:p>
        </p:txBody>
      </p:sp>
      <p:grpSp>
        <p:nvGrpSpPr>
          <p:cNvPr id="22531" name="Group 15">
            <a:extLst>
              <a:ext uri="{FF2B5EF4-FFF2-40B4-BE49-F238E27FC236}">
                <a16:creationId xmlns:a16="http://schemas.microsoft.com/office/drawing/2014/main" id="{E31151FB-B540-4BE2-93A7-26F86C5DC362}"/>
              </a:ext>
            </a:extLst>
          </p:cNvPr>
          <p:cNvGrpSpPr>
            <a:grpSpLocks/>
          </p:cNvGrpSpPr>
          <p:nvPr/>
        </p:nvGrpSpPr>
        <p:grpSpPr bwMode="auto">
          <a:xfrm>
            <a:off x="4937039" y="1470514"/>
            <a:ext cx="2195286" cy="1066958"/>
            <a:chOff x="624" y="480"/>
            <a:chExt cx="1110" cy="878"/>
          </a:xfrm>
        </p:grpSpPr>
        <p:graphicFrame>
          <p:nvGraphicFramePr>
            <p:cNvPr id="22541" name="Object 5">
              <a:extLst>
                <a:ext uri="{FF2B5EF4-FFF2-40B4-BE49-F238E27FC236}">
                  <a16:creationId xmlns:a16="http://schemas.microsoft.com/office/drawing/2014/main" id="{14AEC72B-9162-4160-A546-44B949FBBE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672"/>
            <a:ext cx="582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Image" r:id="rId3" imgW="923780" imgH="1088322" progId="Photoshop.Image.4">
                    <p:embed/>
                  </p:oleObj>
                </mc:Choice>
                <mc:Fallback>
                  <p:oleObj name="Image" r:id="rId3" imgW="923780" imgH="1088322" progId="Photoshop.Image.4">
                    <p:embed/>
                    <p:pic>
                      <p:nvPicPr>
                        <p:cNvPr id="22541" name="Object 5">
                          <a:extLst>
                            <a:ext uri="{FF2B5EF4-FFF2-40B4-BE49-F238E27FC236}">
                              <a16:creationId xmlns:a16="http://schemas.microsoft.com/office/drawing/2014/main" id="{14AEC72B-9162-4160-A546-44B949FBBE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672"/>
                          <a:ext cx="582" cy="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2" name="Line 7">
              <a:extLst>
                <a:ext uri="{FF2B5EF4-FFF2-40B4-BE49-F238E27FC236}">
                  <a16:creationId xmlns:a16="http://schemas.microsoft.com/office/drawing/2014/main" id="{370DFB13-D4D6-41D3-801D-06C1F74EE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4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714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3" name="Line 8">
              <a:extLst>
                <a:ext uri="{FF2B5EF4-FFF2-40B4-BE49-F238E27FC236}">
                  <a16:creationId xmlns:a16="http://schemas.microsoft.com/office/drawing/2014/main" id="{FE652627-0838-45E5-B8DC-75462B360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480"/>
              <a:ext cx="624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714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532" name="Text Box 9">
            <a:extLst>
              <a:ext uri="{FF2B5EF4-FFF2-40B4-BE49-F238E27FC236}">
                <a16:creationId xmlns:a16="http://schemas.microsoft.com/office/drawing/2014/main" id="{BA077EB8-C007-4031-B1BE-D9D23D1E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865" y="3022750"/>
            <a:ext cx="7990480" cy="9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330" tIns="61165" rIns="122330" bIns="61165">
            <a:spAutoFit/>
          </a:bodyPr>
          <a:lstStyle>
            <a:lvl1pPr defTabSz="1284288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42938" indent="-400050" defTabSz="1284288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4288" indent="-320675" defTabSz="12842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7225" indent="-320675" defTabSz="1284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68575" indent="-320675" defTabSz="1284288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257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829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401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973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resuspendovat</a:t>
            </a: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 sediment buněk ve zbytkovém médiu (cca 100</a:t>
            </a:r>
            <a:r>
              <a:rPr lang="en-US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 µ</a:t>
            </a: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l)</a:t>
            </a:r>
          </a:p>
        </p:txBody>
      </p:sp>
      <p:sp>
        <p:nvSpPr>
          <p:cNvPr id="22533" name="Line 10">
            <a:extLst>
              <a:ext uri="{FF2B5EF4-FFF2-40B4-BE49-F238E27FC236}">
                <a16:creationId xmlns:a16="http://schemas.microsoft.com/office/drawing/2014/main" id="{292917ED-F9EE-433F-AEA4-DF92510BE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245" y="3866393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714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4" name="Text Box 11">
            <a:extLst>
              <a:ext uri="{FF2B5EF4-FFF2-40B4-BE49-F238E27FC236}">
                <a16:creationId xmlns:a16="http://schemas.microsoft.com/office/drawing/2014/main" id="{88728F16-D1BE-40DE-BABB-46EA435C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423" y="4220178"/>
            <a:ext cx="8915703" cy="156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330" tIns="61165" rIns="122330" bIns="61165">
            <a:spAutoFit/>
          </a:bodyPr>
          <a:lstStyle>
            <a:lvl1pPr defTabSz="1284288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42938" indent="-400050" defTabSz="1284288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4288" indent="-320675" defTabSz="12842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7225" indent="-320675" defTabSz="1284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68575" indent="-320675" defTabSz="1284288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257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829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401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973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suspenzi </a:t>
            </a:r>
            <a:r>
              <a:rPr lang="cs-CZ" altLang="cs-CZ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vyočkovat</a:t>
            </a: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 na LBA + </a:t>
            </a:r>
            <a:r>
              <a:rPr lang="cs-CZ" altLang="cs-CZ" sz="2667" b="1" dirty="0">
                <a:latin typeface="Calibri" panose="020F0502020204030204" pitchFamily="34" charset="0"/>
                <a:cs typeface="Calibri" panose="020F0502020204030204" pitchFamily="34" charset="0"/>
              </a:rPr>
              <a:t>AMP + IPTG + X-</a:t>
            </a:r>
            <a:r>
              <a:rPr lang="cs-CZ" altLang="cs-CZ" sz="2667" b="1" dirty="0" err="1">
                <a:latin typeface="Calibri" panose="020F0502020204030204" pitchFamily="34" charset="0"/>
                <a:cs typeface="Calibri" panose="020F0502020204030204" pitchFamily="34" charset="0"/>
              </a:rPr>
              <a:t>gal</a:t>
            </a:r>
            <a:br>
              <a:rPr lang="cs-CZ" altLang="cs-CZ" sz="26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misky dopředu popsat na dno! nechat vsáknout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667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5" name="Line 12">
            <a:extLst>
              <a:ext uri="{FF2B5EF4-FFF2-40B4-BE49-F238E27FC236}">
                <a16:creationId xmlns:a16="http://schemas.microsoft.com/office/drawing/2014/main" id="{01AA56D4-3A18-4CC5-ADE5-05B60AA63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245" y="5132043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71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6" name="Text Box 13">
            <a:extLst>
              <a:ext uri="{FF2B5EF4-FFF2-40B4-BE49-F238E27FC236}">
                <a16:creationId xmlns:a16="http://schemas.microsoft.com/office/drawing/2014/main" id="{FC75752A-EA7E-4603-9642-3E1DED840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60" y="5190666"/>
            <a:ext cx="9874250" cy="71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330" tIns="61165" rIns="122330" bIns="61165">
            <a:spAutoFit/>
          </a:bodyPr>
          <a:lstStyle>
            <a:lvl1pPr defTabSz="1284288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42938" indent="-400050" defTabSz="1284288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4288" indent="-320675" defTabSz="12842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7225" indent="-320675" defTabSz="1284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68575" indent="-320675" defTabSz="1284288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257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829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401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973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45000"/>
              </a:spcBef>
              <a:buFontTx/>
              <a:buNone/>
            </a:pPr>
            <a:endParaRPr lang="cs-CZ" altLang="cs-CZ" sz="952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45000"/>
              </a:spcBef>
              <a:buFontTx/>
              <a:buNone/>
            </a:pP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inkubovat dnem vzhůru při 37 °C/24 – 48 hod</a:t>
            </a:r>
          </a:p>
        </p:txBody>
      </p:sp>
      <p:sp>
        <p:nvSpPr>
          <p:cNvPr id="22537" name="Text Box 16">
            <a:extLst>
              <a:ext uri="{FF2B5EF4-FFF2-40B4-BE49-F238E27FC236}">
                <a16:creationId xmlns:a16="http://schemas.microsoft.com/office/drawing/2014/main" id="{0F5BE88C-EE81-4AAC-BF84-A90589F5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837" y="810140"/>
            <a:ext cx="7018262" cy="53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330" tIns="61165" rIns="122330" bIns="61165">
            <a:spAutoFit/>
          </a:bodyPr>
          <a:lstStyle>
            <a:lvl1pPr defTabSz="1284288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42938" indent="-400050" defTabSz="1284288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4288" indent="-320675" defTabSz="12842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7225" indent="-320675" defTabSz="1284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68575" indent="-320675" defTabSz="1284288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257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829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401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973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centrifugace při 12 000 </a:t>
            </a:r>
            <a:r>
              <a:rPr lang="cs-CZ" altLang="cs-CZ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rpm</a:t>
            </a: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/ 1 min</a:t>
            </a:r>
          </a:p>
        </p:txBody>
      </p:sp>
      <p:sp>
        <p:nvSpPr>
          <p:cNvPr id="22540" name="Line 67">
            <a:extLst>
              <a:ext uri="{FF2B5EF4-FFF2-40B4-BE49-F238E27FC236}">
                <a16:creationId xmlns:a16="http://schemas.microsoft.com/office/drawing/2014/main" id="{AB09C3D0-6E1A-4B43-948E-714BC778A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9389" y="437346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714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67">
            <a:extLst>
              <a:ext uri="{FF2B5EF4-FFF2-40B4-BE49-F238E27FC236}">
                <a16:creationId xmlns:a16="http://schemas.microsoft.com/office/drawing/2014/main" id="{8C77DBE5-8E60-4858-AC47-975036D78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1146" y="2674631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714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>
            <a:extLst>
              <a:ext uri="{FF2B5EF4-FFF2-40B4-BE49-F238E27FC236}">
                <a16:creationId xmlns:a16="http://schemas.microsoft.com/office/drawing/2014/main" id="{03EB87DA-AC04-4866-91F2-FCABF3D2B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2" y="68037"/>
            <a:ext cx="10283976" cy="33312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3047" b="1" dirty="0">
                <a:latin typeface="Calibri" panose="020F0502020204030204" pitchFamily="34" charset="0"/>
                <a:cs typeface="Calibri" panose="020F0502020204030204" pitchFamily="34" charset="0"/>
              </a:rPr>
              <a:t>Titry: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Titr KB: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Kompetentní buňky vysety ve 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=&gt;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titr (CFU/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= počet buněk × obrácená hodnota ředění × 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Titr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transformantů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Kompetentní buňky v počátečním objemu</a:t>
            </a:r>
            <a:r>
              <a:rPr lang="cs-CZ" altLang="cs-CZ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r>
              <a:rPr lang="en-US" alt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µ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=&gt;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titr (CFU/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= počet buněk × 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CFU – </a:t>
            </a:r>
            <a:r>
              <a:rPr lang="cs-CZ" altLang="cs-CZ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olony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orming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nit</a:t>
            </a:r>
          </a:p>
        </p:txBody>
      </p:sp>
      <p:grpSp>
        <p:nvGrpSpPr>
          <p:cNvPr id="47107" name="Skupina 1">
            <a:extLst>
              <a:ext uri="{FF2B5EF4-FFF2-40B4-BE49-F238E27FC236}">
                <a16:creationId xmlns:a16="http://schemas.microsoft.com/office/drawing/2014/main" id="{625F3A2B-C231-4229-AA45-7B753332A8C7}"/>
              </a:ext>
            </a:extLst>
          </p:cNvPr>
          <p:cNvGrpSpPr>
            <a:grpSpLocks/>
          </p:cNvGrpSpPr>
          <p:nvPr/>
        </p:nvGrpSpPr>
        <p:grpSpPr bwMode="auto">
          <a:xfrm>
            <a:off x="1227668" y="3429000"/>
            <a:ext cx="9723714" cy="2916475"/>
            <a:chOff x="414313" y="2687443"/>
            <a:chExt cx="10215334" cy="3063375"/>
          </a:xfrm>
        </p:grpSpPr>
        <p:pic>
          <p:nvPicPr>
            <p:cNvPr id="47108" name="Obrázek 11" descr="Obsah obrázku jídlo, zrcadlo&#10;&#10;Popis byl vytvořen automaticky">
              <a:extLst>
                <a:ext uri="{FF2B5EF4-FFF2-40B4-BE49-F238E27FC236}">
                  <a16:creationId xmlns:a16="http://schemas.microsoft.com/office/drawing/2014/main" id="{EA64225A-9E73-4001-AB6D-17E6645FD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3" t="7417" r="6712" b="8508"/>
            <a:stretch>
              <a:fillRect/>
            </a:stretch>
          </p:blipFill>
          <p:spPr bwMode="auto">
            <a:xfrm>
              <a:off x="8057897" y="3193355"/>
              <a:ext cx="2571750" cy="2470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9" name="Obrázek 6" descr="Obsah obrázku stůl, hrníček, jídlo, interiér&#10;&#10;Popis byl vytvořen automaticky">
              <a:extLst>
                <a:ext uri="{FF2B5EF4-FFF2-40B4-BE49-F238E27FC236}">
                  <a16:creationId xmlns:a16="http://schemas.microsoft.com/office/drawing/2014/main" id="{0A2E215F-9EF9-47A4-BA62-5425E6AFB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r="8066"/>
            <a:stretch>
              <a:fillRect/>
            </a:stretch>
          </p:blipFill>
          <p:spPr bwMode="auto">
            <a:xfrm>
              <a:off x="4405324" y="3312418"/>
              <a:ext cx="2447925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ovéPole 7">
              <a:extLst>
                <a:ext uri="{FF2B5EF4-FFF2-40B4-BE49-F238E27FC236}">
                  <a16:creationId xmlns:a16="http://schemas.microsoft.com/office/drawing/2014/main" id="{34778CF2-2779-464C-88EE-BB3A2A2A3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0033" y="2687443"/>
              <a:ext cx="3498508" cy="466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cs-CZ" altLang="cs-CZ" sz="2285" dirty="0"/>
                <a:t>B/ rekombinantní vektor</a:t>
              </a:r>
              <a:endParaRPr lang="en-US" altLang="cs-CZ" sz="2285" dirty="0"/>
            </a:p>
          </p:txBody>
        </p:sp>
        <p:pic>
          <p:nvPicPr>
            <p:cNvPr id="47111" name="Obrázek 9" descr="Obsah obrázku ovoce, jídlo, stůl, bílá&#10;&#10;Popis byl vytvořen automaticky">
              <a:extLst>
                <a:ext uri="{FF2B5EF4-FFF2-40B4-BE49-F238E27FC236}">
                  <a16:creationId xmlns:a16="http://schemas.microsoft.com/office/drawing/2014/main" id="{CCFC4101-9349-4734-A234-C6E90C374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21" y="3312418"/>
              <a:ext cx="2449512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ovéPole 12">
              <a:extLst>
                <a:ext uri="{FF2B5EF4-FFF2-40B4-BE49-F238E27FC236}">
                  <a16:creationId xmlns:a16="http://schemas.microsoft.com/office/drawing/2014/main" id="{A86049B8-BAD8-4B48-A8E5-ABB214000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4201" y="2687443"/>
              <a:ext cx="2047625" cy="466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cs-CZ" altLang="cs-CZ" sz="2285" dirty="0"/>
                <a:t>C/ voda</a:t>
              </a:r>
              <a:endParaRPr lang="en-US" altLang="cs-CZ" sz="2285" dirty="0"/>
            </a:p>
          </p:txBody>
        </p:sp>
        <p:sp>
          <p:nvSpPr>
            <p:cNvPr id="23561" name="TextovéPole 15">
              <a:extLst>
                <a:ext uri="{FF2B5EF4-FFF2-40B4-BE49-F238E27FC236}">
                  <a16:creationId xmlns:a16="http://schemas.microsoft.com/office/drawing/2014/main" id="{F93812BC-F001-4F7C-8629-D5C7F2704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13" y="2687443"/>
              <a:ext cx="2951145" cy="466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cs-CZ" altLang="cs-CZ" sz="2285"/>
                <a:t>A/ neštěpený vektor</a:t>
              </a:r>
              <a:endParaRPr lang="en-US" altLang="cs-CZ" sz="2285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>
            <a:extLst>
              <a:ext uri="{FF2B5EF4-FFF2-40B4-BE49-F238E27FC236}">
                <a16:creationId xmlns:a16="http://schemas.microsoft.com/office/drawing/2014/main" id="{B2F79AA1-FFEF-4F21-A01B-78CED722A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0804" y="273656"/>
            <a:ext cx="9263441" cy="97064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810" dirty="0">
                <a:latin typeface="Arial" charset="0"/>
              </a:rPr>
              <a:t>Hodnocení</a:t>
            </a:r>
            <a:endParaRPr lang="cs-CZ" altLang="cs-CZ" sz="2286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813171C5-FAB7-487D-857E-67878499E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6245" y="1440846"/>
            <a:ext cx="9532559" cy="507395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667" dirty="0">
                <a:latin typeface="Arial" panose="020B0604020202020204" pitchFamily="34" charset="0"/>
              </a:rPr>
              <a:t>1. stanovení titru kompetentních buněk</a:t>
            </a:r>
            <a:r>
              <a:rPr lang="cs-CZ" altLang="cs-CZ" sz="2667" dirty="0">
                <a:solidFill>
                  <a:srgbClr val="990000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2667" b="1" dirty="0">
                <a:solidFill>
                  <a:srgbClr val="990000"/>
                </a:solidFill>
                <a:latin typeface="Arial" panose="020B0604020202020204" pitchFamily="34" charset="0"/>
              </a:rPr>
              <a:t>CPM/ml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667" b="1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667" dirty="0">
                <a:latin typeface="Arial" panose="020B0604020202020204" pitchFamily="34" charset="0"/>
              </a:rPr>
              <a:t>2. odečet kolonií </a:t>
            </a:r>
            <a:r>
              <a:rPr lang="cs-CZ" altLang="cs-CZ" sz="2667" dirty="0" err="1">
                <a:latin typeface="Arial" panose="020B0604020202020204" pitchFamily="34" charset="0"/>
              </a:rPr>
              <a:t>transformantů</a:t>
            </a:r>
            <a:r>
              <a:rPr lang="cs-CZ" altLang="cs-CZ" sz="2667" dirty="0">
                <a:latin typeface="Arial" panose="020B0604020202020204" pitchFamily="34" charset="0"/>
              </a:rPr>
              <a:t> a stanovit jejich titr: </a:t>
            </a:r>
            <a:br>
              <a:rPr lang="cs-CZ" altLang="cs-CZ" sz="2667" dirty="0">
                <a:latin typeface="Arial" panose="020B0604020202020204" pitchFamily="34" charset="0"/>
              </a:rPr>
            </a:br>
            <a:r>
              <a:rPr lang="cs-CZ" altLang="cs-CZ" sz="2667" dirty="0">
                <a:latin typeface="Arial" panose="020B0604020202020204" pitchFamily="34" charset="0"/>
              </a:rPr>
              <a:t>	</a:t>
            </a:r>
            <a:r>
              <a:rPr lang="cs-CZ" altLang="cs-CZ" sz="2667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667" b="1" dirty="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667" b="1" dirty="0">
                <a:solidFill>
                  <a:srgbClr val="008080"/>
                </a:solidFill>
                <a:latin typeface="Arial" panose="020B0604020202020204" pitchFamily="34" charset="0"/>
              </a:rPr>
              <a:t>CPT</a:t>
            </a:r>
            <a:r>
              <a:rPr lang="cs-CZ" altLang="cs-CZ" sz="2667" b="1" baseline="-25000" dirty="0">
                <a:solidFill>
                  <a:srgbClr val="008080"/>
                </a:solidFill>
                <a:latin typeface="Arial" panose="020B0604020202020204" pitchFamily="34" charset="0"/>
              </a:rPr>
              <a:t>A  </a:t>
            </a:r>
            <a:r>
              <a:rPr lang="cs-CZ" altLang="cs-CZ" sz="2667" b="1" dirty="0">
                <a:solidFill>
                  <a:srgbClr val="008080"/>
                </a:solidFill>
                <a:latin typeface="Arial" panose="020B0604020202020204" pitchFamily="34" charset="0"/>
              </a:rPr>
              <a:t>/ml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667" b="1" dirty="0">
                <a:solidFill>
                  <a:srgbClr val="FF3300"/>
                </a:solidFill>
                <a:latin typeface="Arial" panose="020B0604020202020204" pitchFamily="34" charset="0"/>
              </a:rPr>
              <a:t>	 </a:t>
            </a:r>
            <a:r>
              <a:rPr lang="cs-CZ" altLang="cs-CZ" sz="2667" b="1" dirty="0">
                <a:solidFill>
                  <a:srgbClr val="6600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667" b="1" dirty="0">
                <a:solidFill>
                  <a:srgbClr val="FF3300"/>
                </a:solidFill>
                <a:latin typeface="Arial" panose="020B0604020202020204" pitchFamily="34" charset="0"/>
              </a:rPr>
              <a:t>CPT</a:t>
            </a:r>
            <a:r>
              <a:rPr lang="cs-CZ" altLang="cs-CZ" sz="2667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B  </a:t>
            </a:r>
            <a:r>
              <a:rPr lang="cs-CZ" altLang="cs-CZ" sz="2667" b="1" dirty="0">
                <a:solidFill>
                  <a:srgbClr val="FF3300"/>
                </a:solidFill>
                <a:latin typeface="Arial" panose="020B0604020202020204" pitchFamily="34" charset="0"/>
              </a:rPr>
              <a:t>/ml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667" dirty="0">
                <a:solidFill>
                  <a:srgbClr val="6600FF"/>
                </a:solidFill>
                <a:latin typeface="Arial" panose="020B0604020202020204" pitchFamily="34" charset="0"/>
              </a:rPr>
              <a:t>	 </a:t>
            </a:r>
            <a:r>
              <a:rPr lang="cs-CZ" altLang="cs-CZ" sz="2667" b="1" dirty="0">
                <a:solidFill>
                  <a:srgbClr val="6600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667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CPT</a:t>
            </a:r>
            <a:r>
              <a:rPr lang="cs-CZ" altLang="cs-CZ" sz="2667" b="1" baseline="-25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 </a:t>
            </a:r>
            <a:r>
              <a:rPr lang="cs-CZ" altLang="cs-CZ" sz="2667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/ml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667" dirty="0">
              <a:solidFill>
                <a:srgbClr val="6600FF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cs-CZ" altLang="cs-CZ" sz="2667" dirty="0">
                <a:latin typeface="Arial" panose="020B0604020202020204" pitchFamily="34" charset="0"/>
              </a:rPr>
              <a:t>3. Transformační index pro poměry </a:t>
            </a:r>
            <a:r>
              <a:rPr lang="cs-CZ" altLang="cs-CZ" sz="2667" dirty="0">
                <a:solidFill>
                  <a:srgbClr val="006666"/>
                </a:solidFill>
                <a:latin typeface="Arial" panose="020B0604020202020204" pitchFamily="34" charset="0"/>
              </a:rPr>
              <a:t>5:1</a:t>
            </a:r>
            <a:r>
              <a:rPr lang="cs-CZ" altLang="cs-CZ" sz="2667" dirty="0">
                <a:latin typeface="Arial" panose="020B0604020202020204" pitchFamily="34" charset="0"/>
              </a:rPr>
              <a:t> a </a:t>
            </a:r>
            <a:r>
              <a:rPr lang="cs-CZ" altLang="cs-CZ" sz="2667" dirty="0">
                <a:solidFill>
                  <a:srgbClr val="FF3300"/>
                </a:solidFill>
                <a:latin typeface="Arial" panose="020B0604020202020204" pitchFamily="34" charset="0"/>
              </a:rPr>
              <a:t>3:1 </a:t>
            </a:r>
            <a:r>
              <a:rPr lang="cs-CZ" altLang="cs-CZ" sz="2667" dirty="0">
                <a:latin typeface="Arial" panose="020B0604020202020204" pitchFamily="34" charset="0"/>
              </a:rPr>
              <a:t>a</a:t>
            </a:r>
            <a:r>
              <a:rPr lang="cs-CZ" altLang="cs-CZ" sz="266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kontrolu C </a:t>
            </a:r>
            <a:r>
              <a:rPr lang="cs-CZ" altLang="cs-CZ" sz="2286" dirty="0">
                <a:latin typeface="Arial" panose="020B0604020202020204" pitchFamily="34" charset="0"/>
              </a:rPr>
              <a:t>vyjádřen poměrem titru </a:t>
            </a:r>
            <a:r>
              <a:rPr lang="cs-CZ" altLang="cs-CZ" sz="2286" dirty="0" err="1">
                <a:latin typeface="Arial" panose="020B0604020202020204" pitchFamily="34" charset="0"/>
              </a:rPr>
              <a:t>transformantů</a:t>
            </a:r>
            <a:r>
              <a:rPr lang="cs-CZ" altLang="cs-CZ" sz="2286" dirty="0">
                <a:latin typeface="Arial" panose="020B0604020202020204" pitchFamily="34" charset="0"/>
              </a:rPr>
              <a:t> k titru kompetentních buněk:</a:t>
            </a:r>
            <a:r>
              <a:rPr lang="cs-CZ" altLang="cs-CZ" sz="2667" dirty="0">
                <a:latin typeface="Arial" panose="020B0604020202020204" pitchFamily="34" charset="0"/>
              </a:rPr>
              <a:t> </a:t>
            </a:r>
            <a:br>
              <a:rPr lang="cs-CZ" altLang="cs-CZ" sz="2667" dirty="0">
                <a:latin typeface="Arial" panose="020B0604020202020204" pitchFamily="34" charset="0"/>
              </a:rPr>
            </a:br>
            <a:endParaRPr lang="cs-CZ" altLang="cs-CZ" sz="2667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cs-CZ" altLang="cs-CZ" sz="2667" dirty="0">
                <a:latin typeface="Arial" panose="020B0604020202020204" pitchFamily="34" charset="0"/>
              </a:rPr>
              <a:t>	Ti  = CPT : CPM =   </a:t>
            </a:r>
            <a:r>
              <a:rPr lang="cs-CZ" altLang="cs-CZ" sz="2667" dirty="0" err="1">
                <a:latin typeface="Arial" panose="020B0604020202020204" pitchFamily="34" charset="0"/>
              </a:rPr>
              <a:t>N,d</a:t>
            </a:r>
            <a:r>
              <a:rPr lang="cs-CZ" altLang="cs-CZ" sz="2667" dirty="0">
                <a:latin typeface="Arial" panose="020B0604020202020204" pitchFamily="34" charset="0"/>
              </a:rPr>
              <a:t> × 10</a:t>
            </a:r>
            <a:r>
              <a:rPr lang="cs-CZ" altLang="cs-CZ" sz="2667" baseline="30000" dirty="0">
                <a:latin typeface="Arial" panose="020B0604020202020204" pitchFamily="34" charset="0"/>
              </a:rPr>
              <a:t>-e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667" dirty="0">
                <a:latin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54CBDDB-D2BB-461D-80B5-0A3D28C81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9280" y="480786"/>
            <a:ext cx="5538108" cy="831548"/>
          </a:xfrm>
        </p:spPr>
        <p:txBody>
          <a:bodyPr/>
          <a:lstStyle/>
          <a:p>
            <a:pPr eaLnBrk="1" hangingPunct="1"/>
            <a:r>
              <a:rPr lang="cs-CZ" altLang="cs-CZ" sz="3048">
                <a:latin typeface="Arial" panose="020B0604020202020204" pitchFamily="34" charset="0"/>
              </a:rPr>
              <a:t>Zápis do protokolu</a:t>
            </a:r>
          </a:p>
        </p:txBody>
      </p:sp>
      <p:sp>
        <p:nvSpPr>
          <p:cNvPr id="27651" name="Text Box 6">
            <a:extLst>
              <a:ext uri="{FF2B5EF4-FFF2-40B4-BE49-F238E27FC236}">
                <a16:creationId xmlns:a16="http://schemas.microsoft.com/office/drawing/2014/main" id="{0F4777E8-A690-47BE-9728-CB757E292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828" y="1714501"/>
            <a:ext cx="7269238" cy="249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67" dirty="0">
                <a:latin typeface="Arial" panose="020B0604020202020204" pitchFamily="34" charset="0"/>
              </a:rPr>
              <a:t>Titr buněk: 	7,3 ×10</a:t>
            </a:r>
            <a:r>
              <a:rPr lang="cs-CZ" altLang="cs-CZ" sz="2667" baseline="30000" dirty="0">
                <a:latin typeface="Arial" panose="020B0604020202020204" pitchFamily="34" charset="0"/>
              </a:rPr>
              <a:t>9</a:t>
            </a:r>
            <a:r>
              <a:rPr lang="cs-CZ" altLang="cs-CZ" sz="2667" dirty="0">
                <a:latin typeface="Arial" panose="020B0604020202020204" pitchFamily="34" charset="0"/>
              </a:rPr>
              <a:t>/ml  	  </a:t>
            </a:r>
            <a:r>
              <a:rPr lang="cs-CZ" altLang="cs-CZ" sz="2667" dirty="0">
                <a:solidFill>
                  <a:srgbClr val="FF3300"/>
                </a:solidFill>
                <a:latin typeface="Arial" panose="020B0604020202020204" pitchFamily="34" charset="0"/>
              </a:rPr>
              <a:t>- správně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67" dirty="0">
                <a:latin typeface="Arial" panose="020B0604020202020204" pitchFamily="34" charset="0"/>
              </a:rPr>
              <a:t>                  	726 × 10</a:t>
            </a:r>
            <a:r>
              <a:rPr lang="cs-CZ" altLang="cs-CZ" sz="2667" baseline="30000" dirty="0">
                <a:latin typeface="Arial" panose="020B0604020202020204" pitchFamily="34" charset="0"/>
              </a:rPr>
              <a:t>7</a:t>
            </a:r>
            <a:r>
              <a:rPr lang="cs-CZ" altLang="cs-CZ" sz="2667" dirty="0">
                <a:latin typeface="Arial" panose="020B0604020202020204" pitchFamily="34" charset="0"/>
              </a:rPr>
              <a:t>/ml 	  - nesprávně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667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67" dirty="0" err="1">
                <a:latin typeface="Arial" panose="020B0604020202020204" pitchFamily="34" charset="0"/>
              </a:rPr>
              <a:t>T</a:t>
            </a:r>
            <a:r>
              <a:rPr lang="cs-CZ" altLang="cs-CZ" sz="2667" baseline="-25000" dirty="0" err="1">
                <a:latin typeface="Arial" panose="020B0604020202020204" pitchFamily="34" charset="0"/>
              </a:rPr>
              <a:t>index</a:t>
            </a:r>
            <a:r>
              <a:rPr lang="cs-CZ" altLang="cs-CZ" sz="2667" baseline="-25000" dirty="0">
                <a:latin typeface="Arial" panose="020B0604020202020204" pitchFamily="34" charset="0"/>
              </a:rPr>
              <a:t>      	</a:t>
            </a:r>
            <a:r>
              <a:rPr lang="cs-CZ" altLang="cs-CZ" sz="2667" dirty="0">
                <a:latin typeface="Arial" panose="020B0604020202020204" pitchFamily="34" charset="0"/>
              </a:rPr>
              <a:t>Ti</a:t>
            </a:r>
            <a:r>
              <a:rPr lang="cs-CZ" altLang="cs-CZ" sz="2667" baseline="-25000" dirty="0">
                <a:latin typeface="Arial" panose="020B0604020202020204" pitchFamily="34" charset="0"/>
              </a:rPr>
              <a:t>1:1</a:t>
            </a:r>
            <a:r>
              <a:rPr lang="cs-CZ" altLang="cs-CZ" sz="2667" dirty="0">
                <a:latin typeface="Arial" panose="020B0604020202020204" pitchFamily="34" charset="0"/>
              </a:rPr>
              <a:t>    = </a:t>
            </a:r>
            <a:r>
              <a:rPr lang="cs-CZ" altLang="cs-CZ" sz="2667" dirty="0" err="1">
                <a:latin typeface="Arial" panose="020B0604020202020204" pitchFamily="34" charset="0"/>
              </a:rPr>
              <a:t>N,d</a:t>
            </a:r>
            <a:r>
              <a:rPr lang="cs-CZ" altLang="cs-CZ" sz="2667" dirty="0">
                <a:latin typeface="Arial" panose="020B0604020202020204" pitchFamily="34" charset="0"/>
              </a:rPr>
              <a:t> × 10</a:t>
            </a:r>
            <a:r>
              <a:rPr lang="cs-CZ" altLang="cs-CZ" sz="2667" baseline="30000" dirty="0">
                <a:latin typeface="Arial" panose="020B0604020202020204" pitchFamily="34" charset="0"/>
              </a:rPr>
              <a:t>-e   </a:t>
            </a:r>
            <a:r>
              <a:rPr lang="cs-CZ" altLang="cs-CZ" sz="2667" dirty="0">
                <a:solidFill>
                  <a:srgbClr val="FF3300"/>
                </a:solidFill>
                <a:latin typeface="Arial" panose="020B0604020202020204" pitchFamily="34" charset="0"/>
              </a:rPr>
              <a:t>- správně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67" baseline="30000" dirty="0">
                <a:latin typeface="Arial" panose="020B0604020202020204" pitchFamily="34" charset="0"/>
              </a:rPr>
              <a:t> </a:t>
            </a:r>
            <a:r>
              <a:rPr lang="cs-CZ" altLang="cs-CZ" sz="2667" dirty="0">
                <a:latin typeface="Arial" panose="020B0604020202020204" pitchFamily="34" charset="0"/>
              </a:rPr>
              <a:t>              	Ti</a:t>
            </a:r>
            <a:r>
              <a:rPr lang="cs-CZ" altLang="cs-CZ" sz="2667" baseline="-25000" dirty="0">
                <a:latin typeface="Arial" panose="020B0604020202020204" pitchFamily="34" charset="0"/>
              </a:rPr>
              <a:t>1:1 </a:t>
            </a:r>
            <a:r>
              <a:rPr lang="cs-CZ" altLang="cs-CZ" sz="2667" dirty="0">
                <a:solidFill>
                  <a:srgbClr val="FF3300"/>
                </a:solidFill>
                <a:latin typeface="Arial" panose="020B0604020202020204" pitchFamily="34" charset="0"/>
              </a:rPr>
              <a:t>   </a:t>
            </a:r>
            <a:r>
              <a:rPr lang="cs-CZ" altLang="cs-CZ" sz="2667" dirty="0">
                <a:latin typeface="Arial" panose="020B0604020202020204" pitchFamily="34" charset="0"/>
              </a:rPr>
              <a:t>= N % 	  - nesprávně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286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>
            <a:extLst>
              <a:ext uri="{FF2B5EF4-FFF2-40B4-BE49-F238E27FC236}">
                <a16:creationId xmlns:a16="http://schemas.microsoft.com/office/drawing/2014/main" id="{6C93494E-046E-44AF-9A49-CA82E218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595" y="77108"/>
            <a:ext cx="9803190" cy="531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856" b="1" dirty="0"/>
              <a:t>Inzerční inaktivace genu pro rezistenci k antibiotiku:</a:t>
            </a:r>
          </a:p>
        </p:txBody>
      </p:sp>
      <p:pic>
        <p:nvPicPr>
          <p:cNvPr id="32771" name="Obrázek 1">
            <a:extLst>
              <a:ext uri="{FF2B5EF4-FFF2-40B4-BE49-F238E27FC236}">
                <a16:creationId xmlns:a16="http://schemas.microsoft.com/office/drawing/2014/main" id="{6A767CF8-25CA-4635-8606-15634E62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41" y="686405"/>
            <a:ext cx="7618471" cy="611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ovéPole 2">
            <a:extLst>
              <a:ext uri="{FF2B5EF4-FFF2-40B4-BE49-F238E27FC236}">
                <a16:creationId xmlns:a16="http://schemas.microsoft.com/office/drawing/2014/main" id="{24359CEC-DF52-4C99-96B5-2E59E8E41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03" y="961572"/>
            <a:ext cx="2570238" cy="48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714" dirty="0">
                <a:latin typeface="Calibri" panose="020F0502020204030204" pitchFamily="34" charset="0"/>
                <a:cs typeface="Calibri" panose="020F0502020204030204" pitchFamily="34" charset="0"/>
              </a:rPr>
              <a:t>Po vložení inzertu do genu pro rezistenci k ampicilinu je tento gen nefunkční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714" dirty="0">
                <a:latin typeface="Calibri" panose="020F0502020204030204" pitchFamily="34" charset="0"/>
                <a:cs typeface="Calibri" panose="020F0502020204030204" pitchFamily="34" charset="0"/>
              </a:rPr>
              <a:t>Transformované buňky jsou necitlivé k tetracyklinu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714" dirty="0">
                <a:latin typeface="Calibri" panose="020F0502020204030204" pitchFamily="34" charset="0"/>
                <a:cs typeface="Calibri" panose="020F0502020204030204" pitchFamily="34" charset="0"/>
              </a:rPr>
              <a:t>K ampicilinu jsou necitlivé jen buňky bez inzertu – s funkčním genem </a:t>
            </a:r>
            <a:r>
              <a:rPr lang="cs-CZ" altLang="cs-CZ" sz="1714" i="1" dirty="0" err="1">
                <a:latin typeface="Calibri" panose="020F0502020204030204" pitchFamily="34" charset="0"/>
                <a:cs typeface="Calibri" panose="020F0502020204030204" pitchFamily="34" charset="0"/>
              </a:rPr>
              <a:t>ampR</a:t>
            </a:r>
            <a:endParaRPr lang="cs-CZ" altLang="cs-CZ" sz="1714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714" dirty="0">
                <a:latin typeface="Calibri" panose="020F0502020204030204" pitchFamily="34" charset="0"/>
                <a:cs typeface="Calibri" panose="020F0502020204030204" pitchFamily="34" charset="0"/>
              </a:rPr>
              <a:t>Hledáme kolonie rezistentní k tetracyklinu, ale citlivé k ampicilinu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714" dirty="0">
                <a:latin typeface="Calibri" panose="020F0502020204030204" pitchFamily="34" charset="0"/>
                <a:cs typeface="Calibri" panose="020F0502020204030204" pitchFamily="34" charset="0"/>
              </a:rPr>
              <a:t>razítkovací metoda</a:t>
            </a:r>
          </a:p>
        </p:txBody>
      </p:sp>
    </p:spTree>
    <p:extLst>
      <p:ext uri="{BB962C8B-B14F-4D97-AF65-F5344CB8AC3E}">
        <p14:creationId xmlns:p14="http://schemas.microsoft.com/office/powerpoint/2010/main" val="260362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Obrázek 2">
            <a:extLst>
              <a:ext uri="{FF2B5EF4-FFF2-40B4-BE49-F238E27FC236}">
                <a16:creationId xmlns:a16="http://schemas.microsoft.com/office/drawing/2014/main" id="{F5BC56E6-4E7B-499D-81D4-1F2C6646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"/>
          <a:stretch>
            <a:fillRect/>
          </a:stretch>
        </p:blipFill>
        <p:spPr bwMode="auto">
          <a:xfrm>
            <a:off x="2798371" y="68036"/>
            <a:ext cx="6520845" cy="67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Nadpis 1">
            <a:extLst>
              <a:ext uri="{FF2B5EF4-FFF2-40B4-BE49-F238E27FC236}">
                <a16:creationId xmlns:a16="http://schemas.microsoft.com/office/drawing/2014/main" id="{3D3EB7C6-B73D-4D8F-9E77-13CC9E1F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5234" y="205619"/>
            <a:ext cx="3032881" cy="1143000"/>
          </a:xfrm>
        </p:spPr>
        <p:txBody>
          <a:bodyPr/>
          <a:lstStyle/>
          <a:p>
            <a:r>
              <a:rPr lang="cs-CZ" altLang="cs-CZ" sz="2286" b="1">
                <a:latin typeface="Calibri" panose="020F0502020204030204" pitchFamily="34" charset="0"/>
                <a:cs typeface="Calibri" panose="020F0502020204030204" pitchFamily="34" charset="0"/>
              </a:rPr>
              <a:t>Razítkování</a:t>
            </a:r>
          </a:p>
        </p:txBody>
      </p:sp>
    </p:spTree>
    <p:extLst>
      <p:ext uri="{BB962C8B-B14F-4D97-AF65-F5344CB8AC3E}">
        <p14:creationId xmlns:p14="http://schemas.microsoft.com/office/powerpoint/2010/main" val="359554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92E40-A5D5-4CF7-8132-53289DED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650" y="938308"/>
            <a:ext cx="7678900" cy="1142735"/>
          </a:xfrm>
        </p:spPr>
        <p:txBody>
          <a:bodyPr/>
          <a:lstStyle/>
          <a:p>
            <a:r>
              <a:rPr lang="cs-CZ" b="1" dirty="0"/>
              <a:t>Úlohy k vypracování </a:t>
            </a:r>
            <a:r>
              <a:rPr lang="cs-CZ" dirty="0"/>
              <a:t>– </a:t>
            </a:r>
            <a:r>
              <a:rPr lang="cs-CZ" dirty="0" err="1"/>
              <a:t>sam</a:t>
            </a:r>
            <a:r>
              <a:rPr lang="cs-CZ" dirty="0"/>
              <a:t>. práce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2CE7A-56F1-4D51-934C-C1ADCECE5D83}"/>
              </a:ext>
            </a:extLst>
          </p:cNvPr>
          <p:cNvSpPr txBox="1"/>
          <p:nvPr/>
        </p:nvSpPr>
        <p:spPr>
          <a:xfrm>
            <a:off x="318782" y="2757112"/>
            <a:ext cx="116355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Procentuální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</a:t>
            </a:r>
            <a:r>
              <a:rPr lang="cs-CZ" dirty="0"/>
              <a:t>může mít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vyjádření</a:t>
            </a:r>
            <a:r>
              <a:rPr lang="en-US" dirty="0"/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Hmotnostní</a:t>
            </a:r>
            <a:r>
              <a:rPr lang="en-US" dirty="0"/>
              <a:t> </a:t>
            </a:r>
            <a:r>
              <a:rPr lang="en-US" dirty="0" err="1"/>
              <a:t>procenta</a:t>
            </a:r>
            <a:r>
              <a:rPr lang="en-US" dirty="0"/>
              <a:t> (w/w)</a:t>
            </a:r>
            <a:r>
              <a:rPr lang="cs-CZ" dirty="0"/>
              <a:t>: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(v </a:t>
            </a:r>
            <a:r>
              <a:rPr lang="en-US" dirty="0" err="1"/>
              <a:t>gramech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100 g </a:t>
            </a:r>
            <a:r>
              <a:rPr lang="en-US" dirty="0" err="1"/>
              <a:t>výsledného</a:t>
            </a:r>
            <a:r>
              <a:rPr lang="en-US" dirty="0"/>
              <a:t> </a:t>
            </a:r>
            <a:r>
              <a:rPr lang="en-US" dirty="0" err="1"/>
              <a:t>roztoku</a:t>
            </a:r>
            <a:r>
              <a:rPr lang="cs-CZ" dirty="0"/>
              <a:t>.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Objemová</a:t>
            </a:r>
            <a:r>
              <a:rPr lang="en-US" dirty="0"/>
              <a:t> </a:t>
            </a:r>
            <a:r>
              <a:rPr lang="en-US" dirty="0" err="1"/>
              <a:t>procenta</a:t>
            </a:r>
            <a:r>
              <a:rPr lang="en-US" dirty="0"/>
              <a:t> (v/v)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mililitrů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100 ml </a:t>
            </a:r>
            <a:r>
              <a:rPr lang="en-US" dirty="0" err="1"/>
              <a:t>výsledného</a:t>
            </a:r>
            <a:r>
              <a:rPr lang="en-US" dirty="0"/>
              <a:t> </a:t>
            </a:r>
            <a:r>
              <a:rPr lang="en-US" dirty="0" err="1"/>
              <a:t>roztoku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Hmotnostně-objemová</a:t>
            </a:r>
            <a:r>
              <a:rPr lang="en-US" dirty="0"/>
              <a:t> </a:t>
            </a:r>
            <a:r>
              <a:rPr lang="en-US" dirty="0" err="1"/>
              <a:t>procenta</a:t>
            </a:r>
            <a:r>
              <a:rPr lang="en-US" dirty="0"/>
              <a:t> (w/v %)</a:t>
            </a:r>
            <a:r>
              <a:rPr lang="cs-CZ" dirty="0"/>
              <a:t>: </a:t>
            </a:r>
            <a:r>
              <a:rPr lang="en-US" dirty="0" err="1"/>
              <a:t>poč</a:t>
            </a:r>
            <a:r>
              <a:rPr lang="cs-CZ" dirty="0"/>
              <a:t>e</a:t>
            </a:r>
            <a:r>
              <a:rPr lang="en-US" dirty="0"/>
              <a:t>t </a:t>
            </a:r>
            <a:r>
              <a:rPr lang="en-US" dirty="0" err="1"/>
              <a:t>gramů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100 ml </a:t>
            </a:r>
            <a:r>
              <a:rPr lang="en-US" dirty="0" err="1"/>
              <a:t>výsledného</a:t>
            </a:r>
            <a:r>
              <a:rPr lang="en-US" dirty="0"/>
              <a:t> </a:t>
            </a:r>
            <a:r>
              <a:rPr lang="en-US" dirty="0" err="1"/>
              <a:t>roztoku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933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9">
            <a:extLst>
              <a:ext uri="{FF2B5EF4-FFF2-40B4-BE49-F238E27FC236}">
                <a16:creationId xmlns:a16="http://schemas.microsoft.com/office/drawing/2014/main" id="{6EE03DA5-DAD6-407D-AB5E-1D513CC0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30" y="3011748"/>
            <a:ext cx="3946142" cy="5925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2330" tIns="61165" rIns="122330" bIns="61165">
            <a:spAutoFit/>
          </a:bodyPr>
          <a:lstStyle>
            <a:lvl1pPr defTabSz="1284288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42938" indent="-400050" defTabSz="1284288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4288" indent="-320675" defTabSz="12842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7225" indent="-320675" defTabSz="1284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68575" indent="-320675" defTabSz="1284288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257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829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401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97375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3048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Původ klonované DNA:</a:t>
            </a:r>
          </a:p>
        </p:txBody>
      </p:sp>
      <p:sp>
        <p:nvSpPr>
          <p:cNvPr id="13317" name="Text Box 17">
            <a:extLst>
              <a:ext uri="{FF2B5EF4-FFF2-40B4-BE49-F238E27FC236}">
                <a16:creationId xmlns:a16="http://schemas.microsoft.com/office/drawing/2014/main" id="{85912852-495B-42F6-8F06-8AC1B20C6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30" y="3604312"/>
            <a:ext cx="9438821" cy="17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izolovaná z donorového organizmu (restrikční štěpení, PCR)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komplementární (</a:t>
            </a:r>
            <a:r>
              <a:rPr lang="cs-CZ" altLang="cs-CZ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cDNA</a:t>
            </a: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 připravená zpětnou transkripcí z </a:t>
            </a:r>
            <a:r>
              <a:rPr lang="cs-CZ" altLang="cs-CZ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připravená uměle chemickou syntézou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D0D9AEC-246B-4811-850C-E38DFB9F9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30" y="708854"/>
            <a:ext cx="10355036" cy="202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330" tIns="61165" rIns="122330" bIns="61165">
            <a:spAutoFit/>
          </a:bodyPr>
          <a:lstStyle>
            <a:lvl1pPr marL="2954338" indent="-2954338" defTabSz="1284288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22625" indent="-400050" defTabSz="1284288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89325" indent="-320675" defTabSz="12842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757613" indent="-320675" defTabSz="1284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024313" indent="-320675" defTabSz="1284288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481513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938713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395913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853113" indent="-320675" defTabSz="1284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spojené molekuly cizorodé DNA = </a:t>
            </a:r>
            <a:r>
              <a:rPr lang="cs-CZ" altLang="cs-CZ" sz="2476" b="1" dirty="0">
                <a:latin typeface="Calibri" panose="020F0502020204030204" pitchFamily="34" charset="0"/>
                <a:cs typeface="Calibri" panose="020F0502020204030204" pitchFamily="34" charset="0"/>
              </a:rPr>
              <a:t>rekombinantní 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76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vektor obsahující inzert cizorodé DNA = </a:t>
            </a:r>
            <a:r>
              <a:rPr lang="cs-CZ" altLang="cs-CZ" sz="2476" b="1" dirty="0">
                <a:latin typeface="Calibri" panose="020F0502020204030204" pitchFamily="34" charset="0"/>
                <a:cs typeface="Calibri" panose="020F0502020204030204" pitchFamily="34" charset="0"/>
              </a:rPr>
              <a:t>rekombinantní vektor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76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rekombinantní DNA určená ke klonování se nazývá </a:t>
            </a:r>
            <a:r>
              <a:rPr lang="cs-CZ" altLang="cs-CZ" sz="2476" b="1" dirty="0">
                <a:latin typeface="Calibri" panose="020F0502020204030204" pitchFamily="34" charset="0"/>
                <a:cs typeface="Calibri" panose="020F0502020204030204" pitchFamily="34" charset="0"/>
              </a:rPr>
              <a:t>klonovaná DNA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C5D15B4-41C5-4899-9E10-E0E0C3A41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30" y="5799078"/>
            <a:ext cx="11776101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667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Transgenní organizmy</a:t>
            </a: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 obsahují </a:t>
            </a:r>
            <a:r>
              <a:rPr lang="cs-CZ" altLang="cs-CZ" sz="2667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cizorodé geny </a:t>
            </a:r>
            <a:r>
              <a:rPr lang="cs-CZ" altLang="cs-CZ" sz="2667" dirty="0">
                <a:latin typeface="Calibri" panose="020F0502020204030204" pitchFamily="34" charset="0"/>
                <a:cs typeface="Calibri" panose="020F0502020204030204" pitchFamily="34" charset="0"/>
              </a:rPr>
              <a:t>a vyznačují se novými vlastnostmi.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C2140-34EE-4D9E-94FE-9B6529DA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Výpočty</a:t>
            </a:r>
            <a:endParaRPr lang="en-US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8CB622-DAD5-4BC6-985C-BDF3A475A00A}"/>
              </a:ext>
            </a:extLst>
          </p:cNvPr>
          <p:cNvSpPr txBox="1"/>
          <p:nvPr/>
        </p:nvSpPr>
        <p:spPr>
          <a:xfrm>
            <a:off x="427138" y="1690688"/>
            <a:ext cx="11636231" cy="3259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 skupiny 01_1, 01_2, 02_1: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Určete množství lysozymu o koncentraci 50 mg/ml, které se přidá do reakční směsi o objemu 100 µl tak, aby byla jeho výsledná koncentrace 500 µg /ml.  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µl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Určete, jaké množství zásobního roztoku ampicilinu o koncentraci 100 mg/ml se musí přidat do 20 ml LB bujonu, aby byla jeho výsledná koncentrace 100 µg/ml. 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µl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Kolika procentní roztok (w/v %) představuje 10M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(Mr = 36)? Popište, jak byste z hlediska bezpečnosti postupovali v přípravě tohoto roztoku. 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36%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Kolik g sacharózy a kolik vody je třeba k přípravě 20 g 10% roztoku (w/w=hmotnostní procenta)? 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2g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sach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+ 18g voda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Kolik g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(Mr= 58,0) použijete na přípravu 50 ml 2M roztoku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5,8g       </a:t>
            </a:r>
          </a:p>
        </p:txBody>
      </p:sp>
    </p:spTree>
    <p:extLst>
      <p:ext uri="{BB962C8B-B14F-4D97-AF65-F5344CB8AC3E}">
        <p14:creationId xmlns:p14="http://schemas.microsoft.com/office/powerpoint/2010/main" val="400895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1823078-F311-44F5-8E57-98C69813D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4555" y="411238"/>
            <a:ext cx="7683500" cy="55487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cs-CZ" altLang="cs-CZ" sz="3048" dirty="0">
                <a:latin typeface="Calibri" panose="020F0502020204030204" pitchFamily="34" charset="0"/>
                <a:cs typeface="Calibri" panose="020F0502020204030204" pitchFamily="34" charset="0"/>
              </a:rPr>
              <a:t>Způsoby přenosu DNA</a:t>
            </a: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C95DE5AB-AB70-44EA-9395-24C0838B8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471" y="1028096"/>
            <a:ext cx="9537095" cy="561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476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Transformace: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Přímý přenos DNA izolované z donorové buňky přes cytoplazmatickou membránu do bakteriální </a:t>
            </a:r>
            <a:r>
              <a:rPr lang="cs-CZ" altLang="cs-CZ" sz="2476" dirty="0" err="1">
                <a:latin typeface="Calibri" panose="020F0502020204030204" pitchFamily="34" charset="0"/>
                <a:cs typeface="Calibri" panose="020F0502020204030204" pitchFamily="34" charset="0"/>
              </a:rPr>
              <a:t>recipientní</a:t>
            </a: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 buňky, v jejímž fenotypu se může vnesená genetická informace projevit.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476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Transdukce:</a:t>
            </a: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Přenos DNA prostřednictvím bakteriálního viru z buňky donorové do </a:t>
            </a:r>
            <a:r>
              <a:rPr lang="cs-CZ" altLang="cs-CZ" sz="2476" dirty="0" err="1">
                <a:latin typeface="Calibri" panose="020F0502020204030204" pitchFamily="34" charset="0"/>
                <a:cs typeface="Calibri" panose="020F0502020204030204" pitchFamily="34" charset="0"/>
              </a:rPr>
              <a:t>recipientní</a:t>
            </a: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, v jejímž fenotypu se může vnesená genetická informace projevit.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476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Transfekce:</a:t>
            </a: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Přenos DNA do živočišných buněk. Pomocí </a:t>
            </a:r>
            <a:r>
              <a:rPr lang="cs-CZ" altLang="cs-CZ" sz="2476" b="1" dirty="0">
                <a:latin typeface="Calibri" panose="020F0502020204030204" pitchFamily="34" charset="0"/>
                <a:cs typeface="Calibri" panose="020F0502020204030204" pitchFamily="34" charset="0"/>
              </a:rPr>
              <a:t>virů</a:t>
            </a: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 eukaryot (adenoviry, retroviry), </a:t>
            </a:r>
            <a:r>
              <a:rPr lang="cs-CZ" altLang="cs-CZ" sz="2476" b="1" dirty="0" err="1">
                <a:latin typeface="Calibri" panose="020F0502020204030204" pitchFamily="34" charset="0"/>
                <a:cs typeface="Calibri" panose="020F0502020204030204" pitchFamily="34" charset="0"/>
              </a:rPr>
              <a:t>elektroporací</a:t>
            </a: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76" b="1" dirty="0">
                <a:latin typeface="Calibri" panose="020F0502020204030204" pitchFamily="34" charset="0"/>
                <a:cs typeface="Calibri" panose="020F0502020204030204" pitchFamily="34" charset="0"/>
              </a:rPr>
              <a:t>chemickými činidly </a:t>
            </a: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(polyaminy, lipidy), </a:t>
            </a:r>
            <a:r>
              <a:rPr lang="cs-CZ" altLang="cs-CZ" sz="2476" b="1" dirty="0" err="1">
                <a:latin typeface="Calibri" panose="020F0502020204030204" pitchFamily="34" charset="0"/>
                <a:cs typeface="Calibri" panose="020F0502020204030204" pitchFamily="34" charset="0"/>
              </a:rPr>
              <a:t>mikroinjekčně</a:t>
            </a:r>
            <a:r>
              <a:rPr lang="cs-CZ" altLang="cs-CZ" sz="2476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">
            <a:extLst>
              <a:ext uri="{FF2B5EF4-FFF2-40B4-BE49-F238E27FC236}">
                <a16:creationId xmlns:a16="http://schemas.microsoft.com/office/drawing/2014/main" id="{369D40A4-E5FA-4B97-B20A-2B0D1BB0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95" y="0"/>
            <a:ext cx="10225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ovéPole 1">
            <a:extLst>
              <a:ext uri="{FF2B5EF4-FFF2-40B4-BE49-F238E27FC236}">
                <a16:creationId xmlns:a16="http://schemas.microsoft.com/office/drawing/2014/main" id="{1402499F-0FCA-4241-8A2F-098D6C86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114" y="892024"/>
            <a:ext cx="137129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333"/>
              <a:t>amplikon </a:t>
            </a:r>
            <a:r>
              <a:rPr lang="cs-CZ" altLang="cs-CZ" sz="1333" i="1"/>
              <a:t>hsp60</a:t>
            </a:r>
            <a:endParaRPr lang="cs-CZ" altLang="cs-CZ" sz="1333"/>
          </a:p>
        </p:txBody>
      </p:sp>
      <p:sp>
        <p:nvSpPr>
          <p:cNvPr id="3077" name="TextovéPole 2">
            <a:extLst>
              <a:ext uri="{FF2B5EF4-FFF2-40B4-BE49-F238E27FC236}">
                <a16:creationId xmlns:a16="http://schemas.microsoft.com/office/drawing/2014/main" id="{FC8FBD9B-F10E-4E46-8BBF-B350315A4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066" y="3155346"/>
            <a:ext cx="1167190" cy="3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714"/>
              <a:t>T4 ligáza</a:t>
            </a:r>
          </a:p>
        </p:txBody>
      </p:sp>
    </p:spTree>
    <p:extLst>
      <p:ext uri="{BB962C8B-B14F-4D97-AF65-F5344CB8AC3E}">
        <p14:creationId xmlns:p14="http://schemas.microsoft.com/office/powerpoint/2010/main" val="424249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86FDEC-6443-47D1-AB6C-6B4C1F9A5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34" y="714375"/>
            <a:ext cx="9286875" cy="5429250"/>
          </a:xfrm>
          <a:prstGeom prst="rect">
            <a:avLst/>
          </a:prstGeom>
        </p:spPr>
      </p:pic>
      <p:sp>
        <p:nvSpPr>
          <p:cNvPr id="10384" name="Text Box 144">
            <a:extLst>
              <a:ext uri="{FF2B5EF4-FFF2-40B4-BE49-F238E27FC236}">
                <a16:creationId xmlns:a16="http://schemas.microsoft.com/office/drawing/2014/main" id="{A3AC09B6-3143-4EDB-A431-8D725BCA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929" y="3291417"/>
            <a:ext cx="4934857" cy="20859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cs-CZ" altLang="cs-CZ" sz="1905" b="1" u="sng" dirty="0">
                <a:latin typeface="Calibri" panose="020F0502020204030204" pitchFamily="34" charset="0"/>
                <a:cs typeface="Calibri" panose="020F0502020204030204" pitchFamily="34" charset="0"/>
              </a:rPr>
              <a:t>X-</a:t>
            </a:r>
            <a:r>
              <a:rPr lang="cs-CZ" altLang="cs-CZ" sz="1905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gal</a:t>
            </a:r>
            <a: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 – chromogenní substrát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- 5-bromo-4-chloro-indolyl-</a:t>
            </a:r>
            <a:r>
              <a:rPr lang="el-GR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-D-</a:t>
            </a:r>
            <a:r>
              <a:rPr lang="cs-CZ" altLang="cs-CZ" sz="1905" b="1" dirty="0" err="1">
                <a:latin typeface="Calibri" panose="020F0502020204030204" pitchFamily="34" charset="0"/>
                <a:cs typeface="Calibri" panose="020F0502020204030204" pitchFamily="34" charset="0"/>
              </a:rPr>
              <a:t>galaktozid</a:t>
            </a:r>
            <a:endParaRPr lang="cs-CZ" altLang="cs-CZ" sz="1905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cs-CZ" altLang="cs-CZ" sz="1905" b="1" u="sng" dirty="0">
                <a:latin typeface="Calibri" panose="020F0502020204030204" pitchFamily="34" charset="0"/>
                <a:cs typeface="Calibri" panose="020F0502020204030204" pitchFamily="34" charset="0"/>
              </a:rPr>
              <a:t>IPTG</a:t>
            </a:r>
            <a: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 - induktor tvorby </a:t>
            </a:r>
            <a:r>
              <a:rPr lang="el-GR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1905" b="1" dirty="0" err="1">
                <a:latin typeface="Calibri" panose="020F0502020204030204" pitchFamily="34" charset="0"/>
                <a:cs typeface="Calibri" panose="020F0502020204030204" pitchFamily="34" charset="0"/>
              </a:rPr>
              <a:t>galaktozidázy</a:t>
            </a:r>
            <a: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1905" b="1" dirty="0" err="1">
                <a:latin typeface="Calibri" panose="020F0502020204030204" pitchFamily="34" charset="0"/>
                <a:cs typeface="Calibri" panose="020F0502020204030204" pitchFamily="34" charset="0"/>
              </a:rPr>
              <a:t>izopropyl</a:t>
            </a:r>
            <a: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altLang="cs-CZ" sz="19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-D-</a:t>
            </a:r>
            <a:r>
              <a:rPr lang="cs-CZ" altLang="cs-CZ" sz="1905" b="1" dirty="0" err="1">
                <a:latin typeface="Calibri" panose="020F0502020204030204" pitchFamily="34" charset="0"/>
                <a:cs typeface="Calibri" panose="020F0502020204030204" pitchFamily="34" charset="0"/>
              </a:rPr>
              <a:t>tiogalaktozid</a:t>
            </a:r>
            <a:endParaRPr lang="cs-CZ" altLang="cs-CZ" sz="1905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cs-CZ" altLang="cs-CZ" sz="1905" b="1" u="sng" dirty="0">
                <a:latin typeface="Calibri" panose="020F0502020204030204" pitchFamily="34" charset="0"/>
                <a:cs typeface="Calibri" panose="020F0502020204030204" pitchFamily="34" charset="0"/>
              </a:rPr>
              <a:t>Ampicilin </a:t>
            </a:r>
            <a:r>
              <a:rPr lang="cs-CZ" altLang="cs-CZ" sz="1905" b="1" dirty="0">
                <a:latin typeface="Calibri" panose="020F0502020204030204" pitchFamily="34" charset="0"/>
                <a:cs typeface="Calibri" panose="020F0502020204030204" pitchFamily="34" charset="0"/>
              </a:rPr>
              <a:t>– selekce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1E0AD29-431D-4F05-A455-53EAEBD01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11881"/>
            <a:ext cx="8492370" cy="64709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3428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Inaktivace syntézy </a:t>
            </a:r>
            <a:r>
              <a:rPr lang="el-GR" altLang="cs-CZ" sz="3428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altLang="cs-CZ" sz="3428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3428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galaktozidázy</a:t>
            </a:r>
            <a:endParaRPr lang="cs-CZ" altLang="cs-CZ" sz="5332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4" grpId="0"/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4">
            <a:extLst>
              <a:ext uri="{FF2B5EF4-FFF2-40B4-BE49-F238E27FC236}">
                <a16:creationId xmlns:a16="http://schemas.microsoft.com/office/drawing/2014/main" id="{493840BE-D0EF-41C4-A681-D0110DF8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"/>
          <a:stretch>
            <a:fillRect/>
          </a:stretch>
        </p:blipFill>
        <p:spPr bwMode="auto">
          <a:xfrm>
            <a:off x="1694090" y="137584"/>
            <a:ext cx="8803822" cy="65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EF88315-0E3F-4581-9C3D-966FDB80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82" y="237282"/>
            <a:ext cx="8644235" cy="63834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">
            <a:extLst>
              <a:ext uri="{FF2B5EF4-FFF2-40B4-BE49-F238E27FC236}">
                <a16:creationId xmlns:a16="http://schemas.microsoft.com/office/drawing/2014/main" id="{F708ADB5-018A-45EA-B872-8996B913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95" y="0"/>
            <a:ext cx="10225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ovéPole 1">
            <a:extLst>
              <a:ext uri="{FF2B5EF4-FFF2-40B4-BE49-F238E27FC236}">
                <a16:creationId xmlns:a16="http://schemas.microsoft.com/office/drawing/2014/main" id="{EC49A20F-11E2-46FE-B4B2-DC1BF2C45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114" y="892024"/>
            <a:ext cx="137129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333"/>
              <a:t>amplikon </a:t>
            </a:r>
            <a:r>
              <a:rPr lang="cs-CZ" altLang="cs-CZ" sz="1333" i="1"/>
              <a:t>hsp60</a:t>
            </a:r>
            <a:endParaRPr lang="cs-CZ" altLang="cs-CZ" sz="1333"/>
          </a:p>
        </p:txBody>
      </p:sp>
      <p:sp>
        <p:nvSpPr>
          <p:cNvPr id="3077" name="TextovéPole 2">
            <a:extLst>
              <a:ext uri="{FF2B5EF4-FFF2-40B4-BE49-F238E27FC236}">
                <a16:creationId xmlns:a16="http://schemas.microsoft.com/office/drawing/2014/main" id="{5E25078B-2FDD-4A1A-B2ED-22E811F1A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066" y="3155346"/>
            <a:ext cx="1167190" cy="3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714"/>
              <a:t>T4 ligáza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9FCCBDA-DE28-4E06-99D9-777ECBA2E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4968"/>
              </p:ext>
            </p:extLst>
          </p:nvPr>
        </p:nvGraphicFramePr>
        <p:xfrm>
          <a:off x="983495" y="5074897"/>
          <a:ext cx="5828393" cy="1469572"/>
        </p:xfrm>
        <a:graphic>
          <a:graphicData uri="http://schemas.openxmlformats.org/drawingml/2006/table">
            <a:tbl>
              <a:tblPr firstRow="1" firstCol="1" bandRow="1"/>
              <a:tblGrid>
                <a:gridCol w="267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393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500" b="1" kern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inzert : vektor (molární poměr)</a:t>
                      </a:r>
                      <a:endParaRPr lang="cs-CZ" sz="1500" b="1" kern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4" marR="65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inzert : vektor (hmotnostní poměr)</a:t>
                      </a:r>
                      <a:endParaRPr lang="cs-CZ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4" marR="65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393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500" b="1" kern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5:1</a:t>
                      </a:r>
                      <a:endParaRPr lang="cs-CZ" sz="1500" b="1" kern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4" marR="65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60 </a:t>
                      </a:r>
                      <a:r>
                        <a:rPr lang="cs-CZ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ng</a:t>
                      </a:r>
                      <a:r>
                        <a:rPr lang="cs-CZ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 inzert + 50 </a:t>
                      </a:r>
                      <a:r>
                        <a:rPr lang="cs-CZ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ng</a:t>
                      </a:r>
                      <a:r>
                        <a:rPr lang="cs-CZ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 vektor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4" marR="65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93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500" b="1" kern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3:1</a:t>
                      </a:r>
                      <a:endParaRPr lang="cs-CZ" sz="1500" b="1" kern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4" marR="65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35 </a:t>
                      </a:r>
                      <a:r>
                        <a:rPr lang="cs-CZ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ng</a:t>
                      </a:r>
                      <a:r>
                        <a:rPr lang="cs-CZ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 inzert + 50 </a:t>
                      </a:r>
                      <a:r>
                        <a:rPr lang="cs-CZ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ng</a:t>
                      </a:r>
                      <a:r>
                        <a:rPr lang="cs-CZ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 vektor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4" marR="65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93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500" b="1" kern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1:1</a:t>
                      </a:r>
                      <a:endParaRPr lang="cs-CZ" sz="1500" b="1" kern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4" marR="65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12 </a:t>
                      </a:r>
                      <a:r>
                        <a:rPr lang="cs-CZ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ng</a:t>
                      </a:r>
                      <a:r>
                        <a:rPr lang="cs-CZ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 inzert + 50 </a:t>
                      </a:r>
                      <a:r>
                        <a:rPr lang="cs-CZ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ng</a:t>
                      </a:r>
                      <a:r>
                        <a:rPr lang="cs-CZ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PSMT"/>
                        </a:rPr>
                        <a:t> vektor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4" marR="65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E2E7799-B5ED-4A45-B122-100E3FD2C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76225"/>
            <a:ext cx="11830050" cy="6305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881</Words>
  <Application>Microsoft Office PowerPoint</Application>
  <PresentationFormat>Širokoúhlá obrazovka</PresentationFormat>
  <Paragraphs>103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Motiv Office</vt:lpstr>
      <vt:lpstr>Image</vt:lpstr>
      <vt:lpstr>Prezentace aplikace PowerPoint</vt:lpstr>
      <vt:lpstr>Prezentace aplikace PowerPoint</vt:lpstr>
      <vt:lpstr>Způsoby přenosu DNA</vt:lpstr>
      <vt:lpstr>Prezentace aplikace PowerPoint</vt:lpstr>
      <vt:lpstr>Inaktivace syntézy β-galaktozidázy</vt:lpstr>
      <vt:lpstr>Prezentace aplikace PowerPoint</vt:lpstr>
      <vt:lpstr>Prezentace aplikace PowerPoint</vt:lpstr>
      <vt:lpstr>Prezentace aplikace PowerPoint</vt:lpstr>
      <vt:lpstr>Prezentace aplikace PowerPoint</vt:lpstr>
      <vt:lpstr>Příprava kompetentních buněk</vt:lpstr>
      <vt:lpstr>Pozor na správné pipetování !</vt:lpstr>
      <vt:lpstr>TRANSFORMACE</vt:lpstr>
      <vt:lpstr>Prezentace aplikace PowerPoint</vt:lpstr>
      <vt:lpstr>Prezentace aplikace PowerPoint</vt:lpstr>
      <vt:lpstr>Hodnocení</vt:lpstr>
      <vt:lpstr>Zápis do protokolu</vt:lpstr>
      <vt:lpstr>Prezentace aplikace PowerPoint</vt:lpstr>
      <vt:lpstr>Razítkování</vt:lpstr>
      <vt:lpstr>Úlohy k vypracování – sam. práce</vt:lpstr>
      <vt:lpstr>Výpočty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Klonování </dc:title>
  <dc:creator>Tibor Botka</dc:creator>
  <cp:lastModifiedBy>Lucie Kuntová</cp:lastModifiedBy>
  <cp:revision>4</cp:revision>
  <dcterms:created xsi:type="dcterms:W3CDTF">2021-09-08T07:31:36Z</dcterms:created>
  <dcterms:modified xsi:type="dcterms:W3CDTF">2022-05-05T06:36:08Z</dcterms:modified>
</cp:coreProperties>
</file>