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2" r:id="rId4"/>
    <p:sldId id="258" r:id="rId5"/>
    <p:sldId id="268" r:id="rId6"/>
    <p:sldId id="259" r:id="rId7"/>
    <p:sldId id="271" r:id="rId8"/>
    <p:sldId id="260" r:id="rId9"/>
    <p:sldId id="270" r:id="rId10"/>
    <p:sldId id="262" r:id="rId11"/>
    <p:sldId id="269" r:id="rId12"/>
    <p:sldId id="263" r:id="rId13"/>
    <p:sldId id="264" r:id="rId14"/>
    <p:sldId id="265" r:id="rId15"/>
    <p:sldId id="266" r:id="rId16"/>
    <p:sldId id="267" r:id="rId17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imSun" panose="02010600030101010101" pitchFamily="2" charset="-122"/>
      <p:regular r:id="rId23"/>
    </p:embeddedFon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Libre Franklin" panose="020B0604020202020204" charset="-18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wt5O3WQl/TL2wEA9ZfqUiyb/x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441" autoAdjust="0"/>
  </p:normalViewPr>
  <p:slideViewPr>
    <p:cSldViewPr snapToGrid="0">
      <p:cViewPr varScale="1">
        <p:scale>
          <a:sx n="91" d="100"/>
          <a:sy n="91" d="100"/>
        </p:scale>
        <p:origin x="137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11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12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3318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12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13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14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18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10a9d09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10a9d091ed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https://www.youtube.com/watch?v=AwS7JaWB0x8</a:t>
            </a:r>
            <a:endParaRPr dirty="0"/>
          </a:p>
        </p:txBody>
      </p:sp>
      <p:sp>
        <p:nvSpPr>
          <p:cNvPr id="207" name="Google Shape;207;g110a9d091ed_0_0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01EC9A1-A549-4462-ABA5-245FDAFC71D8}" type="slidenum">
              <a:rPr lang="cs-CZ" altLang="cs-CZ" sz="1200" smtClean="0">
                <a:latin typeface="Times New Roman" panose="02020603050405020304" pitchFamily="18" charset="0"/>
              </a:rPr>
              <a:pPr/>
              <a:t>3</a:t>
            </a:fld>
            <a:endParaRPr lang="cs-CZ" altLang="cs-CZ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4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10"/>
              <a:buFont typeface="Calibri"/>
              <a:buNone/>
            </a:pPr>
            <a:endParaRPr dirty="0"/>
          </a:p>
        </p:txBody>
      </p:sp>
      <p:sp>
        <p:nvSpPr>
          <p:cNvPr id="105" name="Google Shape;105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0938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65" tIns="40083" rIns="80165" bIns="40083" anchor="ctr"/>
          <a:lstStyle>
            <a:lvl1pPr>
              <a:defRPr sz="12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7604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7604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7604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7604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65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8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0682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742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gradFill>
          <a:gsLst>
            <a:gs pos="0">
              <a:srgbClr val="262626"/>
            </a:gs>
            <a:gs pos="30000">
              <a:srgbClr val="2E2E2E"/>
            </a:gs>
            <a:gs pos="100000">
              <a:srgbClr val="7C7C7C"/>
            </a:gs>
          </a:gsLst>
          <a:lin ang="13000000" scaled="0"/>
        </a:gra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/>
          <p:nvPr/>
        </p:nvSpPr>
        <p:spPr>
          <a:xfrm>
            <a:off x="0" y="4752126"/>
            <a:ext cx="9144000" cy="2112962"/>
          </a:xfrm>
          <a:custGeom>
            <a:avLst/>
            <a:gdLst/>
            <a:ahLst/>
            <a:cxnLst/>
            <a:rect l="l" t="t" r="r" b="b"/>
            <a:pathLst>
              <a:path w="5760" h="1331" extrusionOk="0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B7B7B">
              <a:alpha val="44705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4"/>
          <p:cNvSpPr/>
          <p:nvPr/>
        </p:nvSpPr>
        <p:spPr>
          <a:xfrm>
            <a:off x="6105525" y="0"/>
            <a:ext cx="3038475" cy="6858000"/>
          </a:xfrm>
          <a:custGeom>
            <a:avLst/>
            <a:gdLst/>
            <a:ahLst/>
            <a:cxnLst/>
            <a:rect l="l" t="t" r="r" b="b"/>
            <a:pathLst>
              <a:path w="1914" h="4329" extrusionOk="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A5A5A">
              <a:alpha val="40000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D4E6"/>
              </a:buClr>
              <a:buSzPts val="4200"/>
              <a:buFont typeface="Libre Franklin"/>
              <a:buNone/>
              <a:defRPr sz="4200" b="1" cap="none">
                <a:solidFill>
                  <a:srgbClr val="9FD4E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26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928018" y="129381"/>
            <a:ext cx="4525963" cy="7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⦿"/>
              <a:defRPr/>
            </a:lvl1pPr>
            <a:lvl2pPr marL="914400" lvl="1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○"/>
              <a:defRPr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⦿"/>
              <a:defRPr/>
            </a:lvl1pPr>
            <a:lvl2pPr marL="914400" lvl="1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○"/>
              <a:defRPr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4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ibre Frankli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⦿"/>
              <a:defRPr/>
            </a:lvl1pPr>
            <a:lvl2pPr marL="914400" lvl="1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○"/>
              <a:defRPr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ibre Franklin"/>
              <a:buNone/>
              <a:defRPr sz="4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65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680" algn="l">
              <a:spcBef>
                <a:spcPts val="520"/>
              </a:spcBef>
              <a:spcAft>
                <a:spcPts val="0"/>
              </a:spcAft>
              <a:buSzPts val="2080"/>
              <a:buChar char="⦿"/>
              <a:defRPr sz="2600"/>
            </a:lvl1pPr>
            <a:lvl2pPr marL="914400" lvl="1" indent="-354330" algn="l">
              <a:spcBef>
                <a:spcPts val="440"/>
              </a:spcBef>
              <a:spcAft>
                <a:spcPts val="0"/>
              </a:spcAft>
              <a:buSzPts val="1980"/>
              <a:buChar char="⚫"/>
              <a:defRPr sz="2200"/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SzPts val="1700"/>
              <a:buChar char="○"/>
              <a:defRPr sz="2000"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4267200" y="1600200"/>
            <a:ext cx="365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680" algn="l">
              <a:spcBef>
                <a:spcPts val="520"/>
              </a:spcBef>
              <a:spcAft>
                <a:spcPts val="0"/>
              </a:spcAft>
              <a:buSzPts val="2080"/>
              <a:buChar char="⦿"/>
              <a:defRPr sz="2600"/>
            </a:lvl1pPr>
            <a:lvl2pPr marL="914400" lvl="1" indent="-354330" algn="l">
              <a:spcBef>
                <a:spcPts val="440"/>
              </a:spcBef>
              <a:spcAft>
                <a:spcPts val="0"/>
              </a:spcAft>
              <a:buSzPts val="1980"/>
              <a:buChar char="⚫"/>
              <a:defRPr sz="2200"/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SzPts val="1700"/>
              <a:buChar char="○"/>
              <a:defRPr sz="2000"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gradFill>
          <a:gsLst>
            <a:gs pos="0">
              <a:srgbClr val="262626"/>
            </a:gs>
            <a:gs pos="30000">
              <a:srgbClr val="2E2E2E"/>
            </a:gs>
            <a:gs pos="100000">
              <a:srgbClr val="7C7C7C"/>
            </a:gs>
          </a:gsLst>
          <a:lin ang="13000000" scaled="0"/>
        </a:gra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/>
          <p:nvPr/>
        </p:nvSpPr>
        <p:spPr>
          <a:xfrm>
            <a:off x="0" y="4752126"/>
            <a:ext cx="9144000" cy="2112962"/>
          </a:xfrm>
          <a:custGeom>
            <a:avLst/>
            <a:gdLst/>
            <a:ahLst/>
            <a:cxnLst/>
            <a:rect l="l" t="t" r="r" b="b"/>
            <a:pathLst>
              <a:path w="5760" h="1331" extrusionOk="0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B7B7B">
              <a:alpha val="44705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9"/>
          <p:cNvSpPr/>
          <p:nvPr/>
        </p:nvSpPr>
        <p:spPr>
          <a:xfrm>
            <a:off x="6105525" y="0"/>
            <a:ext cx="3038475" cy="6858000"/>
          </a:xfrm>
          <a:custGeom>
            <a:avLst/>
            <a:gdLst/>
            <a:ahLst/>
            <a:cxnLst/>
            <a:rect l="l" t="t" r="r" b="b"/>
            <a:pathLst>
              <a:path w="1914" h="4329" extrusionOk="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A5A5A">
              <a:alpha val="40000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9"/>
          <p:cNvSpPr txBox="1"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9FD4E6"/>
              </a:buClr>
              <a:buSzPts val="4600"/>
              <a:buFont typeface="Libre Franklin"/>
              <a:buNone/>
              <a:defRPr b="1" cap="none">
                <a:solidFill>
                  <a:srgbClr val="9FD4E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45700" bIns="0" anchor="b" anchorCtr="0">
            <a:normAutofit/>
          </a:bodyPr>
          <a:lstStyle>
            <a:lvl1pPr lvl="0" algn="r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62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62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ibre Frankli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body" idx="2"/>
          </p:nvPr>
        </p:nvSpPr>
        <p:spPr>
          <a:xfrm>
            <a:off x="4645025" y="5486400"/>
            <a:ext cx="4041775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body" idx="3"/>
          </p:nvPr>
        </p:nvSpPr>
        <p:spPr>
          <a:xfrm>
            <a:off x="457200" y="1516912"/>
            <a:ext cx="4040188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⦿"/>
              <a:defRPr sz="24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⚫"/>
              <a:defRPr sz="2000"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○"/>
              <a:defRPr sz="1800"/>
            </a:lvl3pPr>
            <a:lvl4pPr marL="1828800" lvl="3" indent="-320039" algn="l">
              <a:spcBef>
                <a:spcPts val="320"/>
              </a:spcBef>
              <a:spcAft>
                <a:spcPts val="0"/>
              </a:spcAft>
              <a:buSzPts val="1440"/>
              <a:buChar char="⚫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-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4"/>
          </p:nvPr>
        </p:nvSpPr>
        <p:spPr>
          <a:xfrm>
            <a:off x="4645025" y="1516912"/>
            <a:ext cx="4041775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⦿"/>
              <a:defRPr sz="24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⚫"/>
              <a:defRPr sz="2000"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○"/>
              <a:defRPr sz="1800"/>
            </a:lvl3pPr>
            <a:lvl4pPr marL="1828800" lvl="3" indent="-320039" algn="l">
              <a:spcBef>
                <a:spcPts val="320"/>
              </a:spcBef>
              <a:spcAft>
                <a:spcPts val="0"/>
              </a:spcAft>
              <a:buSzPts val="1440"/>
              <a:buChar char="⚫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-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1"/>
          <p:cNvSpPr txBox="1"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ibre Franklin"/>
              <a:buNone/>
              <a:defRPr sz="18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body" idx="1"/>
          </p:nvPr>
        </p:nvSpPr>
        <p:spPr>
          <a:xfrm>
            <a:off x="457200" y="214424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body" idx="2"/>
          </p:nvPr>
        </p:nvSpPr>
        <p:spPr>
          <a:xfrm>
            <a:off x="457200" y="1981200"/>
            <a:ext cx="70866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⦿"/>
              <a:defRPr sz="2800"/>
            </a:lvl1pPr>
            <a:lvl2pPr marL="914400" lvl="1" indent="-365760" algn="l">
              <a:spcBef>
                <a:spcPts val="480"/>
              </a:spcBef>
              <a:spcAft>
                <a:spcPts val="0"/>
              </a:spcAft>
              <a:buSzPts val="2160"/>
              <a:buChar char="⚫"/>
              <a:defRPr sz="2400"/>
            </a:lvl2pPr>
            <a:lvl3pPr marL="1371600" lvl="2" indent="-347344" algn="l">
              <a:spcBef>
                <a:spcPts val="440"/>
              </a:spcBef>
              <a:spcAft>
                <a:spcPts val="0"/>
              </a:spcAft>
              <a:buSzPts val="1870"/>
              <a:buChar char="○"/>
              <a:defRPr sz="2200"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⚫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-"/>
              <a:defRPr sz="20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sldNum" idx="12"/>
          </p:nvPr>
        </p:nvSpPr>
        <p:spPr>
          <a:xfrm>
            <a:off x="8156448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 txBox="1"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ibre Franklin"/>
              <a:buNone/>
              <a:defRPr sz="22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>
            <a:spLocks noGrp="1"/>
          </p:cNvSpPr>
          <p:nvPr>
            <p:ph type="pic" idx="2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rgbClr val="2B2B2B"/>
          </a:solidFill>
          <a:ln w="508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52000" dist="345000" dir="5400000" sx="-80000" sy="-18000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Noto Sans Symbols"/>
              <a:buChar char="⚫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Arial"/>
              <a:buChar char="○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>
            <a:off x="5556734" y="2998765"/>
            <a:ext cx="3053866" cy="266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960"/>
              <a:buFont typeface="Arial"/>
              <a:buNone/>
              <a:defRPr sz="12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85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81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/>
          <p:nvPr/>
        </p:nvSpPr>
        <p:spPr>
          <a:xfrm>
            <a:off x="0" y="4752126"/>
            <a:ext cx="9144000" cy="2112962"/>
          </a:xfrm>
          <a:custGeom>
            <a:avLst/>
            <a:gdLst/>
            <a:ahLst/>
            <a:cxnLst/>
            <a:rect l="l" t="t" r="r" b="b"/>
            <a:pathLst>
              <a:path w="5760" h="1331" extrusionOk="0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B7B7B">
              <a:alpha val="44705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3"/>
          <p:cNvSpPr/>
          <p:nvPr/>
        </p:nvSpPr>
        <p:spPr>
          <a:xfrm>
            <a:off x="7315200" y="0"/>
            <a:ext cx="1828800" cy="6858000"/>
          </a:xfrm>
          <a:custGeom>
            <a:avLst/>
            <a:gdLst/>
            <a:ahLst/>
            <a:cxnLst/>
            <a:rect l="l" t="t" r="r" b="b"/>
            <a:pathLst>
              <a:path w="1914" h="4329" extrusionOk="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A5A5A">
              <a:alpha val="40000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ibre Franklin"/>
              <a:buNone/>
              <a:defRPr sz="4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Noto Sans Symbols"/>
              <a:buChar char="⚫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8139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Arial"/>
              <a:buChar char="○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libcom.org/files/images/history/gudigwa-bushmen-hunting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>
            <a:spLocks noGrp="1"/>
          </p:cNvSpPr>
          <p:nvPr>
            <p:ph type="title"/>
          </p:nvPr>
        </p:nvSpPr>
        <p:spPr>
          <a:xfrm>
            <a:off x="685800" y="3552488"/>
            <a:ext cx="6629400" cy="182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 fontScale="90000"/>
          </a:bodyPr>
          <a:lstStyle/>
          <a:p>
            <a:pPr lvl="0">
              <a:buClr>
                <a:schemeClr val="lt1"/>
              </a:buClr>
            </a:pPr>
            <a:r>
              <a:rPr lang="en-US" dirty="0"/>
              <a:t>Introduction to the </a:t>
            </a:r>
            <a:r>
              <a:rPr lang="en-US" dirty="0" smtClean="0"/>
              <a:t>Course: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Contemporary Hunters-Gatherers: Behavior, Ecology, &amp; Change</a:t>
            </a:r>
            <a:endParaRPr lang="en-US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1" descr="Figure 08"/>
          <p:cNvPicPr preferRelativeResize="0"/>
          <p:nvPr/>
        </p:nvPicPr>
        <p:blipFill rotWithShape="1">
          <a:blip r:embed="rId3">
            <a:alphaModFix/>
          </a:blip>
          <a:srcRect b="21959"/>
          <a:stretch/>
        </p:blipFill>
        <p:spPr>
          <a:xfrm>
            <a:off x="0" y="1550988"/>
            <a:ext cx="9144000" cy="425926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1"/>
          <p:cNvSpPr txBox="1"/>
          <p:nvPr/>
        </p:nvSpPr>
        <p:spPr>
          <a:xfrm>
            <a:off x="1752600" y="381000"/>
            <a:ext cx="63145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Why study Hunter-Gatherers?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"/>
          <p:cNvSpPr txBox="1">
            <a:spLocks noGrp="1"/>
          </p:cNvSpPr>
          <p:nvPr>
            <p:ph type="title"/>
          </p:nvPr>
        </p:nvSpPr>
        <p:spPr>
          <a:xfrm>
            <a:off x="381000" y="1025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"/>
              <a:buNone/>
            </a:pPr>
            <a:r>
              <a:rPr lang="en-US" sz="3600" dirty="0"/>
              <a:t>Hunter-Gatherers (Foragers) Defined</a:t>
            </a:r>
            <a:endParaRPr sz="3600" dirty="0"/>
          </a:p>
        </p:txBody>
      </p:sp>
      <p:sp>
        <p:nvSpPr>
          <p:cNvPr id="174" name="Google Shape;174;p12"/>
          <p:cNvSpPr txBox="1">
            <a:spLocks noGrp="1"/>
          </p:cNvSpPr>
          <p:nvPr>
            <p:ph type="body" idx="1"/>
          </p:nvPr>
        </p:nvSpPr>
        <p:spPr>
          <a:xfrm>
            <a:off x="381000" y="1458938"/>
            <a:ext cx="8229600" cy="20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20624" lvl="0" indent="-384047" algn="l" rtl="0">
              <a:spcBef>
                <a:spcPts val="0"/>
              </a:spcBef>
              <a:spcAft>
                <a:spcPts val="0"/>
              </a:spcAft>
              <a:buSzPts val="2400"/>
              <a:buChar char="⦿"/>
            </a:pPr>
            <a:r>
              <a:rPr lang="en-US" sz="2600" dirty="0" smtClean="0"/>
              <a:t>Term Pygmy</a:t>
            </a:r>
            <a:endParaRPr sz="2600" dirty="0"/>
          </a:p>
          <a:p>
            <a:pPr marL="722376" lvl="1" indent="-274320" algn="l" rtl="0">
              <a:spcBef>
                <a:spcPts val="520"/>
              </a:spcBef>
              <a:spcAft>
                <a:spcPts val="0"/>
              </a:spcAft>
              <a:buSzPts val="2340"/>
              <a:buChar char="⚫"/>
            </a:pPr>
            <a:r>
              <a:rPr lang="en-US" dirty="0" smtClean="0"/>
              <a:t>widely recognized, but considered derogatory</a:t>
            </a:r>
            <a:endParaRPr dirty="0"/>
          </a:p>
          <a:p>
            <a:pPr marL="722376" lvl="1" indent="-274320" algn="l" rtl="0">
              <a:spcBef>
                <a:spcPts val="520"/>
              </a:spcBef>
              <a:spcAft>
                <a:spcPts val="0"/>
              </a:spcAft>
              <a:buSzPts val="2340"/>
              <a:buChar char="⚫"/>
            </a:pPr>
            <a:r>
              <a:rPr lang="en-US" dirty="0" smtClean="0"/>
              <a:t>not all </a:t>
            </a:r>
            <a:r>
              <a:rPr lang="en-US" dirty="0" err="1" smtClean="0"/>
              <a:t>all</a:t>
            </a:r>
            <a:r>
              <a:rPr lang="en-US" dirty="0" smtClean="0"/>
              <a:t> hunters- gatherers</a:t>
            </a:r>
          </a:p>
          <a:p>
            <a:pPr marL="722376" lvl="1" indent="-274320" algn="l" rtl="0">
              <a:spcBef>
                <a:spcPts val="520"/>
              </a:spcBef>
              <a:spcAft>
                <a:spcPts val="0"/>
              </a:spcAft>
              <a:buSzPts val="2340"/>
              <a:buChar char="⚫"/>
            </a:pPr>
            <a:r>
              <a:rPr lang="en-US" dirty="0" smtClean="0"/>
              <a:t>not all live in the forest</a:t>
            </a:r>
            <a:endParaRPr dirty="0"/>
          </a:p>
          <a:p>
            <a:pPr marL="420624" lvl="0" indent="-384047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>
                <a:solidFill>
                  <a:schemeClr val="dk1"/>
                </a:solidFill>
              </a:rPr>
              <a:t> </a:t>
            </a:r>
            <a:endParaRPr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2840"/>
            <a:ext cx="2123440" cy="31851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440" y="3667760"/>
            <a:ext cx="2126827" cy="31902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880" y="3667760"/>
            <a:ext cx="4785362" cy="319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5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"/>
          <p:cNvSpPr txBox="1">
            <a:spLocks noGrp="1"/>
          </p:cNvSpPr>
          <p:nvPr>
            <p:ph type="title"/>
          </p:nvPr>
        </p:nvSpPr>
        <p:spPr>
          <a:xfrm>
            <a:off x="381000" y="1025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"/>
              <a:buNone/>
            </a:pPr>
            <a:r>
              <a:rPr lang="en-US" sz="3600" dirty="0"/>
              <a:t>Hunter-Gatherers (Foragers) Defined</a:t>
            </a:r>
            <a:endParaRPr sz="3600" dirty="0"/>
          </a:p>
        </p:txBody>
      </p:sp>
      <p:sp>
        <p:nvSpPr>
          <p:cNvPr id="174" name="Google Shape;174;p12"/>
          <p:cNvSpPr txBox="1">
            <a:spLocks noGrp="1"/>
          </p:cNvSpPr>
          <p:nvPr>
            <p:ph type="body" idx="1"/>
          </p:nvPr>
        </p:nvSpPr>
        <p:spPr>
          <a:xfrm>
            <a:off x="381000" y="1245578"/>
            <a:ext cx="8229600" cy="20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20624" lvl="0" indent="-384047" algn="l" rtl="0">
              <a:spcBef>
                <a:spcPts val="0"/>
              </a:spcBef>
              <a:spcAft>
                <a:spcPts val="0"/>
              </a:spcAft>
              <a:buSzPts val="2400"/>
              <a:buChar char="⦿"/>
            </a:pPr>
            <a:r>
              <a:rPr lang="en-US" sz="2600" dirty="0"/>
              <a:t>Economically – mode of </a:t>
            </a:r>
            <a:r>
              <a:rPr lang="en-US" sz="2600" dirty="0" smtClean="0"/>
              <a:t>subsistence</a:t>
            </a:r>
            <a:endParaRPr sz="2600" dirty="0"/>
          </a:p>
          <a:p>
            <a:pPr marL="722376" lvl="1" indent="-274320" algn="l" rtl="0">
              <a:spcBef>
                <a:spcPts val="520"/>
              </a:spcBef>
              <a:spcAft>
                <a:spcPts val="0"/>
              </a:spcAft>
              <a:buSzPts val="2340"/>
              <a:buChar char="⚫"/>
            </a:pPr>
            <a:r>
              <a:rPr lang="en-US" dirty="0"/>
              <a:t>reliance on hunting wild animals, gathering wild plant foods, and fishing</a:t>
            </a:r>
            <a:endParaRPr dirty="0"/>
          </a:p>
          <a:p>
            <a:pPr marL="722376" lvl="1" indent="-274320" algn="l" rtl="0">
              <a:spcBef>
                <a:spcPts val="520"/>
              </a:spcBef>
              <a:spcAft>
                <a:spcPts val="0"/>
              </a:spcAft>
              <a:buSzPts val="2340"/>
              <a:buChar char="⚫"/>
            </a:pPr>
            <a:r>
              <a:rPr lang="en-US" dirty="0"/>
              <a:t>no domesticated plants and animals (except dogs)</a:t>
            </a:r>
            <a:endParaRPr dirty="0"/>
          </a:p>
          <a:p>
            <a:pPr marL="420624" lvl="0" indent="-384047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>
                <a:solidFill>
                  <a:schemeClr val="dk1"/>
                </a:solidFill>
              </a:rPr>
              <a:t> </a:t>
            </a:r>
            <a:endParaRPr dirty="0"/>
          </a:p>
        </p:txBody>
      </p:sp>
      <p:pic>
        <p:nvPicPr>
          <p:cNvPr id="175" name="Google Shape;175;p12" descr="Inuit_Seal_Huntin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29000"/>
            <a:ext cx="36576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2" descr="KungSan gathe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6312" y="3429000"/>
            <a:ext cx="2837687" cy="342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2" descr="Mongong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000" y="3429000"/>
            <a:ext cx="4009104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168054" cy="1158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"/>
              <a:buNone/>
            </a:pPr>
            <a:r>
              <a:rPr lang="en-US" sz="3600" dirty="0"/>
              <a:t>Hunter-Gatherers (Foragers) Defined</a:t>
            </a:r>
            <a:endParaRPr sz="3600" dirty="0"/>
          </a:p>
        </p:txBody>
      </p:sp>
      <p:sp>
        <p:nvSpPr>
          <p:cNvPr id="184" name="Google Shape;184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1565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20624" lvl="0" indent="-384047" algn="l" rtl="0">
              <a:spcBef>
                <a:spcPts val="0"/>
              </a:spcBef>
              <a:spcAft>
                <a:spcPts val="0"/>
              </a:spcAft>
              <a:buSzPts val="2400"/>
              <a:buChar char="⦿"/>
            </a:pPr>
            <a:r>
              <a:rPr lang="en-US" sz="2400" dirty="0"/>
              <a:t>Socially – band level societies, live in small groups where membership is flexible and relations are generally </a:t>
            </a:r>
            <a:r>
              <a:rPr lang="en-US" sz="2400" dirty="0" smtClean="0"/>
              <a:t>egalitarian</a:t>
            </a:r>
          </a:p>
          <a:p>
            <a:pPr marL="420624" lvl="0" indent="-384047" algn="l" rtl="0">
              <a:spcBef>
                <a:spcPts val="0"/>
              </a:spcBef>
              <a:spcAft>
                <a:spcPts val="0"/>
              </a:spcAft>
              <a:buSzPts val="2400"/>
              <a:buChar char="⦿"/>
            </a:pPr>
            <a:r>
              <a:rPr lang="en-US" sz="2400" dirty="0"/>
              <a:t> M</a:t>
            </a:r>
            <a:r>
              <a:rPr lang="en-US" sz="2400" dirty="0" smtClean="0"/>
              <a:t>ultiple child caregiving</a:t>
            </a:r>
            <a:endParaRPr sz="2400" dirty="0"/>
          </a:p>
        </p:txBody>
      </p:sp>
      <p:pic>
        <p:nvPicPr>
          <p:cNvPr id="185" name="Google Shape;185;p13" descr="Inuit ba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57600"/>
            <a:ext cx="4571999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3" descr="kung ban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4077" y="3657600"/>
            <a:ext cx="4659923" cy="320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"/>
          <p:cNvSpPr txBox="1">
            <a:spLocks noGrp="1"/>
          </p:cNvSpPr>
          <p:nvPr>
            <p:ph type="title"/>
          </p:nvPr>
        </p:nvSpPr>
        <p:spPr>
          <a:xfrm>
            <a:off x="457200" y="27109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"/>
              <a:buNone/>
            </a:pPr>
            <a:r>
              <a:rPr lang="en-US" sz="3600" dirty="0"/>
              <a:t>Hunter-Gatherers (Foragers) Defined</a:t>
            </a:r>
            <a:endParaRPr sz="3600" dirty="0"/>
          </a:p>
        </p:txBody>
      </p:sp>
      <p:sp>
        <p:nvSpPr>
          <p:cNvPr id="193" name="Google Shape;193;p14"/>
          <p:cNvSpPr txBox="1">
            <a:spLocks noGrp="1"/>
          </p:cNvSpPr>
          <p:nvPr>
            <p:ph type="body" idx="1"/>
          </p:nvPr>
        </p:nvSpPr>
        <p:spPr>
          <a:xfrm>
            <a:off x="457200" y="1647092"/>
            <a:ext cx="8229600" cy="782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20624" lvl="0" indent="-384047" algn="l" rtl="0">
              <a:spcBef>
                <a:spcPts val="0"/>
              </a:spcBef>
              <a:spcAft>
                <a:spcPts val="0"/>
              </a:spcAft>
              <a:buSzPts val="2400"/>
              <a:buChar char="⦿"/>
            </a:pPr>
            <a:r>
              <a:rPr lang="en-US" sz="2400" dirty="0"/>
              <a:t>Cosmology and </a:t>
            </a:r>
            <a:r>
              <a:rPr lang="en-US" sz="2400" dirty="0" smtClean="0"/>
              <a:t>world-view</a:t>
            </a:r>
          </a:p>
          <a:p>
            <a:pPr marL="420624" lvl="0" indent="-384047" algn="l" rtl="0">
              <a:spcBef>
                <a:spcPts val="0"/>
              </a:spcBef>
              <a:spcAft>
                <a:spcPts val="0"/>
              </a:spcAft>
              <a:buSzPts val="2400"/>
              <a:buChar char="⦿"/>
            </a:pPr>
            <a:r>
              <a:rPr lang="en-US" sz="2400" dirty="0" smtClean="0"/>
              <a:t>Complex relationships with neighboring farming groups</a:t>
            </a:r>
            <a:endParaRPr sz="2400" dirty="0"/>
          </a:p>
          <a:p>
            <a:pPr marL="420624" lvl="0" indent="-231647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pic>
        <p:nvPicPr>
          <p:cNvPr id="195" name="Google Shape;195;p14" descr="haida_tattoo1x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8912" y="2895600"/>
            <a:ext cx="4635087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1600" y="2895600"/>
            <a:ext cx="59436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ibre Franklin"/>
              <a:buNone/>
            </a:pPr>
            <a:r>
              <a:rPr lang="en-US" sz="3600" dirty="0"/>
              <a:t>Sharing</a:t>
            </a:r>
            <a:endParaRPr sz="3600" dirty="0"/>
          </a:p>
        </p:txBody>
      </p:sp>
      <p:sp>
        <p:nvSpPr>
          <p:cNvPr id="202" name="Google Shape;202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576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/>
          </a:p>
          <a:p>
            <a:pPr marL="420624" lvl="0" indent="-384047" algn="l" rtl="0">
              <a:spcBef>
                <a:spcPts val="600"/>
              </a:spcBef>
              <a:spcAft>
                <a:spcPts val="0"/>
              </a:spcAft>
              <a:buSzPts val="2400"/>
              <a:buChar char="⦿"/>
            </a:pPr>
            <a:r>
              <a:rPr lang="en-US" sz="2400" dirty="0"/>
              <a:t>Varied </a:t>
            </a:r>
            <a:r>
              <a:rPr lang="en-US" sz="2400" dirty="0" smtClean="0"/>
              <a:t>patterns</a:t>
            </a:r>
            <a:endParaRPr sz="2400" dirty="0"/>
          </a:p>
          <a:p>
            <a:pPr marL="420624" lvl="0" indent="-384047" algn="l" rtl="0">
              <a:spcBef>
                <a:spcPts val="600"/>
              </a:spcBef>
              <a:spcAft>
                <a:spcPts val="0"/>
              </a:spcAft>
              <a:buSzPts val="2400"/>
              <a:buChar char="⦿"/>
            </a:pPr>
            <a:r>
              <a:rPr lang="en-US" sz="2400" dirty="0"/>
              <a:t>Intricate</a:t>
            </a:r>
            <a:endParaRPr sz="2400" dirty="0"/>
          </a:p>
          <a:p>
            <a:pPr marL="722376" lvl="1" indent="-274320" algn="l" rtl="0">
              <a:spcBef>
                <a:spcPts val="520"/>
              </a:spcBef>
              <a:spcAft>
                <a:spcPts val="0"/>
              </a:spcAft>
              <a:buSzPts val="2340"/>
              <a:buChar char="⚫"/>
            </a:pPr>
            <a:r>
              <a:rPr lang="en-US" sz="2400" dirty="0"/>
              <a:t>Sharing and permission </a:t>
            </a:r>
            <a:r>
              <a:rPr lang="en-US" sz="2400" dirty="0" smtClean="0"/>
              <a:t>are </a:t>
            </a:r>
            <a:r>
              <a:rPr lang="en-US" sz="2400" dirty="0"/>
              <a:t>not as simple as we think</a:t>
            </a:r>
            <a:r>
              <a:rPr lang="en-US" sz="2400" dirty="0" smtClean="0"/>
              <a:t>!</a:t>
            </a:r>
            <a:endParaRPr sz="2400" dirty="0"/>
          </a:p>
          <a:p>
            <a:pPr marL="420624" lvl="0" indent="-384047" algn="l" rtl="0">
              <a:spcBef>
                <a:spcPts val="600"/>
              </a:spcBef>
              <a:spcAft>
                <a:spcPts val="0"/>
              </a:spcAft>
              <a:buSzPts val="2400"/>
              <a:buChar char="⦿"/>
            </a:pPr>
            <a:r>
              <a:rPr lang="en-US" sz="2400" dirty="0"/>
              <a:t>Sharing and Reciprocity</a:t>
            </a:r>
            <a:endParaRPr sz="2400" dirty="0"/>
          </a:p>
        </p:txBody>
      </p:sp>
      <p:pic>
        <p:nvPicPr>
          <p:cNvPr id="203" name="Google Shape;203;p18" descr="Hunter-Gatherers and the Mythology of the Market - John Gowdy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3800" y="480218"/>
            <a:ext cx="3367264" cy="223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144" y="3590925"/>
            <a:ext cx="2184856" cy="32670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360" y="3597325"/>
            <a:ext cx="2173784" cy="3260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110a9d091ed_0_0" descr="Image result for hadza last of the fir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800" y="219196"/>
            <a:ext cx="4419601" cy="66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110a9d091ed_0_0" descr="Image result for hadza last of the fir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016" y="4685717"/>
            <a:ext cx="3860801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110a9d091ed_0_0" descr="Related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800" y="2452748"/>
            <a:ext cx="3860801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110a9d091ed_0_0" descr="Image result for hadza last of the first"/>
          <p:cNvPicPr preferRelativeResize="0"/>
          <p:nvPr/>
        </p:nvPicPr>
        <p:blipFill rotWithShape="1">
          <a:blip r:embed="rId6">
            <a:alphaModFix/>
          </a:blip>
          <a:srcRect b="13554"/>
          <a:stretch/>
        </p:blipFill>
        <p:spPr>
          <a:xfrm>
            <a:off x="381000" y="219196"/>
            <a:ext cx="3708400" cy="2066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title"/>
          </p:nvPr>
        </p:nvSpPr>
        <p:spPr>
          <a:xfrm>
            <a:off x="685800" y="3583837"/>
            <a:ext cx="3307080" cy="182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ibre Franklin"/>
              <a:buNone/>
            </a:pPr>
            <a:r>
              <a:rPr lang="en-US" sz="2400" b="0" dirty="0">
                <a:solidFill>
                  <a:schemeClr val="lt1"/>
                </a:solidFill>
              </a:rPr>
              <a:t>Who am </a:t>
            </a:r>
            <a:r>
              <a:rPr lang="en-US" sz="2400" b="0" dirty="0" smtClean="0">
                <a:solidFill>
                  <a:schemeClr val="lt1"/>
                </a:solidFill>
              </a:rPr>
              <a:t>I and how did I start to be interested into hunters-gatherers?</a:t>
            </a:r>
            <a:endParaRPr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849" y="-1"/>
            <a:ext cx="4599591" cy="687789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688" y="-22225"/>
            <a:ext cx="2536825" cy="37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393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950" y="0"/>
            <a:ext cx="229463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140325" cy="343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9295" y="3429000"/>
            <a:ext cx="2341217" cy="349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8025" y="3371850"/>
            <a:ext cx="2351088" cy="351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-96370"/>
            <a:ext cx="2358130" cy="352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83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2160784" y="486059"/>
            <a:ext cx="43430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Primate Parasite/Symbiont Ecologist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" name="Google Shape;108;p3"/>
          <p:cNvCxnSpPr/>
          <p:nvPr/>
        </p:nvCxnSpPr>
        <p:spPr>
          <a:xfrm flipH="1">
            <a:off x="2014029" y="2020232"/>
            <a:ext cx="1914525" cy="108138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09" name="Google Shape;109;p3"/>
          <p:cNvCxnSpPr/>
          <p:nvPr/>
        </p:nvCxnSpPr>
        <p:spPr>
          <a:xfrm>
            <a:off x="4461435" y="2158402"/>
            <a:ext cx="1656455" cy="94321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10" name="Google Shape;110;p3"/>
          <p:cNvCxnSpPr/>
          <p:nvPr/>
        </p:nvCxnSpPr>
        <p:spPr>
          <a:xfrm>
            <a:off x="4218243" y="2249634"/>
            <a:ext cx="28574" cy="108138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11" name="Google Shape;111;p3"/>
          <p:cNvSpPr txBox="1"/>
          <p:nvPr/>
        </p:nvSpPr>
        <p:spPr>
          <a:xfrm>
            <a:off x="3151575" y="3371198"/>
            <a:ext cx="210343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Symbiont ecology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205763" y="3038735"/>
            <a:ext cx="210343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Conservation Biology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6097387" y="3102849"/>
            <a:ext cx="24542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Primate ecology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3"/>
          <p:cNvCxnSpPr/>
          <p:nvPr/>
        </p:nvCxnSpPr>
        <p:spPr>
          <a:xfrm rot="16200000" flipH="1">
            <a:off x="4286975" y="2343130"/>
            <a:ext cx="1560947" cy="1210814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15" name="Google Shape;115;p3"/>
          <p:cNvSpPr txBox="1"/>
          <p:nvPr/>
        </p:nvSpPr>
        <p:spPr>
          <a:xfrm>
            <a:off x="4829064" y="3829937"/>
            <a:ext cx="25828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Medical 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anthropology</a:t>
            </a:r>
            <a:endParaRPr dirty="0"/>
          </a:p>
        </p:txBody>
      </p:sp>
      <p:cxnSp>
        <p:nvCxnSpPr>
          <p:cNvPr id="116" name="Google Shape;116;p3"/>
          <p:cNvCxnSpPr/>
          <p:nvPr/>
        </p:nvCxnSpPr>
        <p:spPr>
          <a:xfrm flipH="1">
            <a:off x="1928567" y="1838423"/>
            <a:ext cx="2008200" cy="365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17" name="Google Shape;117;p3"/>
          <p:cNvSpPr txBox="1"/>
          <p:nvPr/>
        </p:nvSpPr>
        <p:spPr>
          <a:xfrm>
            <a:off x="7513" y="1969811"/>
            <a:ext cx="210343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Microbiology</a:t>
            </a:r>
            <a:endParaRPr dirty="0"/>
          </a:p>
        </p:txBody>
      </p:sp>
      <p:cxnSp>
        <p:nvCxnSpPr>
          <p:cNvPr id="118" name="Google Shape;118;p3"/>
          <p:cNvCxnSpPr/>
          <p:nvPr/>
        </p:nvCxnSpPr>
        <p:spPr>
          <a:xfrm rot="5400000">
            <a:off x="2530539" y="2394372"/>
            <a:ext cx="1611116" cy="1218106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19" name="Google Shape;119;p3"/>
          <p:cNvSpPr txBox="1"/>
          <p:nvPr/>
        </p:nvSpPr>
        <p:spPr>
          <a:xfrm>
            <a:off x="1509090" y="3802044"/>
            <a:ext cx="210343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Human ecology</a:t>
            </a:r>
            <a:endParaRPr dirty="0"/>
          </a:p>
        </p:txBody>
      </p:sp>
      <p:cxnSp>
        <p:nvCxnSpPr>
          <p:cNvPr id="121" name="Google Shape;121;p3"/>
          <p:cNvCxnSpPr>
            <a:endCxn id="122" idx="1"/>
          </p:cNvCxnSpPr>
          <p:nvPr/>
        </p:nvCxnSpPr>
        <p:spPr>
          <a:xfrm>
            <a:off x="4461437" y="1826510"/>
            <a:ext cx="1985213" cy="356113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22" name="Google Shape;122;p3"/>
          <p:cNvSpPr txBox="1"/>
          <p:nvPr/>
        </p:nvSpPr>
        <p:spPr>
          <a:xfrm>
            <a:off x="6446650" y="1982588"/>
            <a:ext cx="252948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Zoology/primatology</a:t>
            </a:r>
            <a:endParaRPr dirty="0"/>
          </a:p>
        </p:txBody>
      </p:sp>
      <p:cxnSp>
        <p:nvCxnSpPr>
          <p:cNvPr id="129" name="Google Shape;129;p3"/>
          <p:cNvCxnSpPr/>
          <p:nvPr/>
        </p:nvCxnSpPr>
        <p:spPr>
          <a:xfrm>
            <a:off x="4461436" y="1967135"/>
            <a:ext cx="2327401" cy="67671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30" name="Google Shape;130;p3"/>
          <p:cNvSpPr txBox="1"/>
          <p:nvPr/>
        </p:nvSpPr>
        <p:spPr>
          <a:xfrm>
            <a:off x="6465887" y="2453080"/>
            <a:ext cx="210343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Parasitology</a:t>
            </a:r>
            <a:endParaRPr dirty="0"/>
          </a:p>
        </p:txBody>
      </p:sp>
      <p:pic>
        <p:nvPicPr>
          <p:cNvPr id="131" name="Google Shape;131;p3"/>
          <p:cNvPicPr preferRelativeResize="0"/>
          <p:nvPr/>
        </p:nvPicPr>
        <p:blipFill rotWithShape="1">
          <a:blip r:embed="rId3">
            <a:alphaModFix/>
          </a:blip>
          <a:srcRect l="18828" t="9180" r="22580" b="6282"/>
          <a:stretch/>
        </p:blipFill>
        <p:spPr>
          <a:xfrm>
            <a:off x="3961746" y="1542209"/>
            <a:ext cx="474712" cy="684942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958" y="72699"/>
            <a:ext cx="2507962" cy="146950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3" y="9216"/>
            <a:ext cx="2043990" cy="15329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24933"/>
            <a:ext cx="2295142" cy="17330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228" y="5124933"/>
            <a:ext cx="2622017" cy="175449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1683" y="5124933"/>
            <a:ext cx="1723033" cy="172303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300" y="5124933"/>
            <a:ext cx="2584549" cy="1723033"/>
          </a:xfrm>
          <a:prstGeom prst="rect">
            <a:avLst/>
          </a:prstGeom>
        </p:spPr>
      </p:pic>
      <p:sp>
        <p:nvSpPr>
          <p:cNvPr id="41" name="Google Shape;117;p3"/>
          <p:cNvSpPr txBox="1"/>
          <p:nvPr/>
        </p:nvSpPr>
        <p:spPr>
          <a:xfrm>
            <a:off x="1523670" y="4480539"/>
            <a:ext cx="635423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000" dirty="0" smtClean="0">
                <a:solidFill>
                  <a:schemeClr val="lt1"/>
                </a:solidFill>
              </a:rPr>
              <a:t>IVB CAS: </a:t>
            </a:r>
            <a:r>
              <a:rPr lang="en-US" sz="2000" i="1" dirty="0" smtClean="0">
                <a:solidFill>
                  <a:schemeClr val="lt1"/>
                </a:solidFill>
              </a:rPr>
              <a:t>Primate </a:t>
            </a:r>
            <a:r>
              <a:rPr lang="en-US" sz="2000" i="1" dirty="0">
                <a:solidFill>
                  <a:schemeClr val="lt1"/>
                </a:solidFill>
              </a:rPr>
              <a:t>Symbiont Ecology Research Group</a:t>
            </a:r>
            <a:endParaRPr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rica_satellite_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00" y="-15483"/>
            <a:ext cx="5983732" cy="6881292"/>
          </a:xfrm>
          <a:prstGeom prst="rect">
            <a:avLst/>
          </a:prstGeom>
        </p:spPr>
      </p:pic>
      <p:grpSp>
        <p:nvGrpSpPr>
          <p:cNvPr id="4" name="Skupina 3"/>
          <p:cNvGrpSpPr/>
          <p:nvPr/>
        </p:nvGrpSpPr>
        <p:grpSpPr>
          <a:xfrm>
            <a:off x="1087210" y="2384100"/>
            <a:ext cx="863699" cy="864096"/>
            <a:chOff x="1116013" y="4509120"/>
            <a:chExt cx="863699" cy="864096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bg2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0268" y="4606581"/>
              <a:ext cx="494464" cy="669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vál 2"/>
            <p:cNvSpPr/>
            <p:nvPr/>
          </p:nvSpPr>
          <p:spPr bwMode="auto">
            <a:xfrm>
              <a:off x="1116013" y="4509120"/>
              <a:ext cx="863699" cy="864096"/>
            </a:xfrm>
            <a:prstGeom prst="ellips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pitchFamily="2" charset="-122"/>
              </a:endParaRP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0" y="3861048"/>
            <a:ext cx="9144000" cy="15841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pitchFamily="2" charset="-122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923642" y="2557879"/>
            <a:ext cx="1157309" cy="391943"/>
            <a:chOff x="3995936" y="2564904"/>
            <a:chExt cx="1207843" cy="360040"/>
          </a:xfrm>
        </p:grpSpPr>
        <p:sp>
          <p:nvSpPr>
            <p:cNvPr id="45" name="Rounded Rectangular Callout 44"/>
            <p:cNvSpPr/>
            <p:nvPr/>
          </p:nvSpPr>
          <p:spPr bwMode="auto">
            <a:xfrm>
              <a:off x="3995936" y="2564904"/>
              <a:ext cx="792088" cy="360040"/>
            </a:xfrm>
            <a:prstGeom prst="wedgeRoundRectCallout">
              <a:avLst/>
            </a:prstGeom>
            <a:solidFill>
              <a:srgbClr val="CCFFCC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pitchFamily="2" charset="-122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195667" y="2564904"/>
              <a:ext cx="1008112" cy="2880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000" dirty="0" err="1">
                  <a:solidFill>
                    <a:schemeClr val="tx1"/>
                  </a:solidFill>
                </a:rPr>
                <a:t>Sapo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26"/>
          <p:cNvGrpSpPr/>
          <p:nvPr/>
        </p:nvGrpSpPr>
        <p:grpSpPr>
          <a:xfrm>
            <a:off x="5436096" y="2854985"/>
            <a:ext cx="936104" cy="393211"/>
            <a:chOff x="3995936" y="2564904"/>
            <a:chExt cx="936104" cy="393211"/>
          </a:xfrm>
        </p:grpSpPr>
        <p:sp>
          <p:nvSpPr>
            <p:cNvPr id="54" name="Rounded Rectangular Callout 27"/>
            <p:cNvSpPr/>
            <p:nvPr/>
          </p:nvSpPr>
          <p:spPr bwMode="auto">
            <a:xfrm>
              <a:off x="3995936" y="2598075"/>
              <a:ext cx="792088" cy="360040"/>
            </a:xfrm>
            <a:prstGeom prst="wedgeRoundRectCallout">
              <a:avLst/>
            </a:prstGeom>
            <a:solidFill>
              <a:srgbClr val="CCFFCC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pitchFamily="2" charset="-122"/>
              </a:endParaRPr>
            </a:p>
          </p:txBody>
        </p:sp>
        <p:sp>
          <p:nvSpPr>
            <p:cNvPr id="55" name="TextBox 28"/>
            <p:cNvSpPr txBox="1"/>
            <p:nvPr/>
          </p:nvSpPr>
          <p:spPr>
            <a:xfrm>
              <a:off x="4067944" y="2564904"/>
              <a:ext cx="864096" cy="2880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000" dirty="0" err="1">
                  <a:solidFill>
                    <a:schemeClr val="tx1"/>
                  </a:solidFill>
                </a:rPr>
                <a:t>Virungas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08104" y="3068960"/>
            <a:ext cx="936104" cy="360040"/>
            <a:chOff x="3995936" y="2564904"/>
            <a:chExt cx="936104" cy="360040"/>
          </a:xfrm>
        </p:grpSpPr>
        <p:sp>
          <p:nvSpPr>
            <p:cNvPr id="19" name="Rounded Rectangular Callout 18"/>
            <p:cNvSpPr/>
            <p:nvPr/>
          </p:nvSpPr>
          <p:spPr bwMode="auto">
            <a:xfrm>
              <a:off x="3995936" y="2564904"/>
              <a:ext cx="792088" cy="360040"/>
            </a:xfrm>
            <a:prstGeom prst="wedgeRoundRectCallout">
              <a:avLst/>
            </a:prstGeom>
            <a:solidFill>
              <a:srgbClr val="CCFFCC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pitchFamily="2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67944" y="2564904"/>
              <a:ext cx="864096" cy="2880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000" dirty="0" err="1">
                  <a:solidFill>
                    <a:schemeClr val="tx1"/>
                  </a:solidFill>
                </a:rPr>
                <a:t>Kalinzu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17"/>
          <p:cNvGrpSpPr/>
          <p:nvPr/>
        </p:nvGrpSpPr>
        <p:grpSpPr>
          <a:xfrm>
            <a:off x="5796136" y="3270845"/>
            <a:ext cx="936104" cy="360040"/>
            <a:chOff x="3995936" y="2564904"/>
            <a:chExt cx="936104" cy="360040"/>
          </a:xfrm>
        </p:grpSpPr>
        <p:sp>
          <p:nvSpPr>
            <p:cNvPr id="47" name="Rounded Rectangular Callout 18"/>
            <p:cNvSpPr/>
            <p:nvPr/>
          </p:nvSpPr>
          <p:spPr bwMode="auto">
            <a:xfrm>
              <a:off x="3995936" y="2564904"/>
              <a:ext cx="792088" cy="360040"/>
            </a:xfrm>
            <a:prstGeom prst="wedgeRoundRectCallout">
              <a:avLst/>
            </a:prstGeom>
            <a:solidFill>
              <a:srgbClr val="CCFFCC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pitchFamily="2" charset="-122"/>
              </a:endParaRPr>
            </a:p>
          </p:txBody>
        </p:sp>
        <p:sp>
          <p:nvSpPr>
            <p:cNvPr id="49" name="TextBox 19"/>
            <p:cNvSpPr txBox="1"/>
            <p:nvPr/>
          </p:nvSpPr>
          <p:spPr>
            <a:xfrm>
              <a:off x="4067944" y="2564904"/>
              <a:ext cx="864096" cy="2880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000" dirty="0" err="1">
                  <a:solidFill>
                    <a:schemeClr val="tx1"/>
                  </a:solidFill>
                </a:rPr>
                <a:t>Rubondo</a:t>
              </a:r>
              <a:r>
                <a:rPr lang="en-US" sz="1000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08104" y="3501008"/>
            <a:ext cx="936104" cy="360040"/>
            <a:chOff x="3995936" y="2564904"/>
            <a:chExt cx="936104" cy="360040"/>
          </a:xfrm>
        </p:grpSpPr>
        <p:sp>
          <p:nvSpPr>
            <p:cNvPr id="28" name="Rounded Rectangular Callout 27"/>
            <p:cNvSpPr/>
            <p:nvPr/>
          </p:nvSpPr>
          <p:spPr bwMode="auto">
            <a:xfrm>
              <a:off x="3995936" y="2564904"/>
              <a:ext cx="792088" cy="360040"/>
            </a:xfrm>
            <a:prstGeom prst="wedgeRoundRectCallout">
              <a:avLst/>
            </a:prstGeom>
            <a:solidFill>
              <a:srgbClr val="CCFFCC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pitchFamily="2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67944" y="2564904"/>
              <a:ext cx="864096" cy="2880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000" dirty="0" err="1">
                  <a:solidFill>
                    <a:schemeClr val="tx1"/>
                  </a:solidFill>
                </a:rPr>
                <a:t>Ugalla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Skupina 37"/>
          <p:cNvGrpSpPr/>
          <p:nvPr/>
        </p:nvGrpSpPr>
        <p:grpSpPr>
          <a:xfrm>
            <a:off x="6265550" y="3610690"/>
            <a:ext cx="863699" cy="864096"/>
            <a:chOff x="1116013" y="4509120"/>
            <a:chExt cx="863699" cy="864096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bg2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0268" y="4606581"/>
              <a:ext cx="494464" cy="669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Ovál 39"/>
            <p:cNvSpPr/>
            <p:nvPr/>
          </p:nvSpPr>
          <p:spPr bwMode="auto">
            <a:xfrm>
              <a:off x="1116013" y="4509120"/>
              <a:ext cx="863699" cy="864096"/>
            </a:xfrm>
            <a:prstGeom prst="ellips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pitchFamily="2" charset="-122"/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5472298" y="1981816"/>
            <a:ext cx="863699" cy="864096"/>
            <a:chOff x="4368975" y="4221088"/>
            <a:chExt cx="863699" cy="864096"/>
          </a:xfrm>
        </p:grpSpPr>
        <p:sp>
          <p:nvSpPr>
            <p:cNvPr id="60" name="Ovál 59"/>
            <p:cNvSpPr/>
            <p:nvPr/>
          </p:nvSpPr>
          <p:spPr bwMode="auto">
            <a:xfrm>
              <a:off x="4368975" y="4221088"/>
              <a:ext cx="863699" cy="864096"/>
            </a:xfrm>
            <a:prstGeom prst="ellipse">
              <a:avLst/>
            </a:prstGeom>
            <a:solidFill>
              <a:schemeClr val="bg1">
                <a:lumMod val="75000"/>
                <a:alpha val="34000"/>
              </a:schemeClr>
            </a:solidFill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pitchFamily="2" charset="-122"/>
              </a:endParaRPr>
            </a:p>
          </p:txBody>
        </p:sp>
        <p:pic>
          <p:nvPicPr>
            <p:cNvPr id="61" name="Obrázek 1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4113" y="4293096"/>
              <a:ext cx="525086" cy="720080"/>
            </a:xfrm>
            <a:prstGeom prst="rect">
              <a:avLst/>
            </a:prstGeom>
          </p:spPr>
        </p:pic>
      </p:grpSp>
      <p:grpSp>
        <p:nvGrpSpPr>
          <p:cNvPr id="62" name="Group 42"/>
          <p:cNvGrpSpPr/>
          <p:nvPr/>
        </p:nvGrpSpPr>
        <p:grpSpPr>
          <a:xfrm>
            <a:off x="1501125" y="2022642"/>
            <a:ext cx="983868" cy="391943"/>
            <a:chOff x="3395913" y="1933239"/>
            <a:chExt cx="1026828" cy="360040"/>
          </a:xfrm>
        </p:grpSpPr>
        <p:sp>
          <p:nvSpPr>
            <p:cNvPr id="63" name="Rounded Rectangular Callout 44"/>
            <p:cNvSpPr/>
            <p:nvPr/>
          </p:nvSpPr>
          <p:spPr bwMode="auto">
            <a:xfrm>
              <a:off x="3395913" y="1933239"/>
              <a:ext cx="792087" cy="360040"/>
            </a:xfrm>
            <a:prstGeom prst="wedgeRoundRectCallout">
              <a:avLst/>
            </a:prstGeom>
            <a:solidFill>
              <a:srgbClr val="CCFFCC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pitchFamily="2" charset="-122"/>
              </a:endParaRPr>
            </a:p>
          </p:txBody>
        </p:sp>
        <p:sp>
          <p:nvSpPr>
            <p:cNvPr id="64" name="TextBox 45"/>
            <p:cNvSpPr txBox="1"/>
            <p:nvPr/>
          </p:nvSpPr>
          <p:spPr>
            <a:xfrm>
              <a:off x="3414629" y="1945297"/>
              <a:ext cx="1008112" cy="2880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000" dirty="0" err="1"/>
                <a:t>Cantanhez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Group 23"/>
          <p:cNvGrpSpPr/>
          <p:nvPr/>
        </p:nvGrpSpPr>
        <p:grpSpPr>
          <a:xfrm>
            <a:off x="3840110" y="2600124"/>
            <a:ext cx="1044742" cy="367932"/>
            <a:chOff x="3995936" y="2557012"/>
            <a:chExt cx="905443" cy="367932"/>
          </a:xfrm>
        </p:grpSpPr>
        <p:sp>
          <p:nvSpPr>
            <p:cNvPr id="66" name="Rounded Rectangular Callout 24"/>
            <p:cNvSpPr/>
            <p:nvPr/>
          </p:nvSpPr>
          <p:spPr bwMode="auto">
            <a:xfrm>
              <a:off x="3995936" y="2564904"/>
              <a:ext cx="792088" cy="360040"/>
            </a:xfrm>
            <a:prstGeom prst="wedgeRoundRectCallout">
              <a:avLst/>
            </a:prstGeom>
            <a:solidFill>
              <a:srgbClr val="CCFFCC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pitchFamily="2" charset="-122"/>
              </a:endParaRPr>
            </a:p>
          </p:txBody>
        </p:sp>
        <p:sp>
          <p:nvSpPr>
            <p:cNvPr id="67" name="TextBox 25"/>
            <p:cNvSpPr txBox="1"/>
            <p:nvPr/>
          </p:nvSpPr>
          <p:spPr>
            <a:xfrm>
              <a:off x="4037283" y="2557012"/>
              <a:ext cx="864096" cy="2880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000" dirty="0" err="1"/>
                <a:t>Dzanga</a:t>
              </a:r>
              <a:r>
                <a:rPr lang="en-US" sz="1000" dirty="0"/>
                <a:t> Sangha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3"/>
          <p:cNvGrpSpPr/>
          <p:nvPr/>
        </p:nvGrpSpPr>
        <p:grpSpPr>
          <a:xfrm>
            <a:off x="3707904" y="2815656"/>
            <a:ext cx="1080120" cy="360040"/>
            <a:chOff x="3995936" y="2564904"/>
            <a:chExt cx="936104" cy="360040"/>
          </a:xfrm>
        </p:grpSpPr>
        <p:sp>
          <p:nvSpPr>
            <p:cNvPr id="31" name="Rounded Rectangular Callout 24"/>
            <p:cNvSpPr/>
            <p:nvPr/>
          </p:nvSpPr>
          <p:spPr bwMode="auto">
            <a:xfrm>
              <a:off x="3995936" y="2564904"/>
              <a:ext cx="792088" cy="360040"/>
            </a:xfrm>
            <a:prstGeom prst="wedgeRoundRectCallout">
              <a:avLst/>
            </a:prstGeom>
            <a:solidFill>
              <a:srgbClr val="CCFFCC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pitchFamily="2" charset="-122"/>
              </a:endParaRPr>
            </a:p>
          </p:txBody>
        </p:sp>
        <p:sp>
          <p:nvSpPr>
            <p:cNvPr id="32" name="TextBox 25"/>
            <p:cNvSpPr txBox="1"/>
            <p:nvPr/>
          </p:nvSpPr>
          <p:spPr>
            <a:xfrm>
              <a:off x="4067944" y="2564904"/>
              <a:ext cx="864096" cy="2880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cs-CZ" sz="1000" dirty="0" err="1">
                  <a:solidFill>
                    <a:schemeClr val="tx1"/>
                  </a:solidFill>
                </a:rPr>
                <a:t>Dja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619497" y="3068960"/>
            <a:ext cx="1080120" cy="360040"/>
            <a:chOff x="3995936" y="2564904"/>
            <a:chExt cx="936104" cy="360040"/>
          </a:xfrm>
        </p:grpSpPr>
        <p:sp>
          <p:nvSpPr>
            <p:cNvPr id="25" name="Rounded Rectangular Callout 24"/>
            <p:cNvSpPr/>
            <p:nvPr/>
          </p:nvSpPr>
          <p:spPr bwMode="auto">
            <a:xfrm>
              <a:off x="3995936" y="2564904"/>
              <a:ext cx="792088" cy="360040"/>
            </a:xfrm>
            <a:prstGeom prst="wedgeRoundRectCallout">
              <a:avLst/>
            </a:prstGeom>
            <a:solidFill>
              <a:srgbClr val="CCFFCC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pitchFamily="2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67944" y="2564904"/>
              <a:ext cx="864096" cy="2880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000" dirty="0">
                  <a:solidFill>
                    <a:schemeClr val="tx1"/>
                  </a:solidFill>
                </a:rPr>
                <a:t>Campo </a:t>
              </a:r>
              <a:r>
                <a:rPr lang="en-US" sz="1000" dirty="0" err="1">
                  <a:solidFill>
                    <a:schemeClr val="tx1"/>
                  </a:solidFill>
                </a:rPr>
                <a:t>Ma’an</a:t>
              </a:r>
              <a:r>
                <a:rPr lang="en-US" sz="1000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grpSp>
        <p:nvGrpSpPr>
          <p:cNvPr id="33" name="Group 23"/>
          <p:cNvGrpSpPr/>
          <p:nvPr/>
        </p:nvGrpSpPr>
        <p:grpSpPr>
          <a:xfrm>
            <a:off x="3558589" y="3296428"/>
            <a:ext cx="1080120" cy="360040"/>
            <a:chOff x="3995936" y="2564904"/>
            <a:chExt cx="936104" cy="360040"/>
          </a:xfrm>
        </p:grpSpPr>
        <p:sp>
          <p:nvSpPr>
            <p:cNvPr id="34" name="Rounded Rectangular Callout 24"/>
            <p:cNvSpPr/>
            <p:nvPr/>
          </p:nvSpPr>
          <p:spPr bwMode="auto">
            <a:xfrm>
              <a:off x="3995936" y="2564904"/>
              <a:ext cx="792088" cy="360040"/>
            </a:xfrm>
            <a:prstGeom prst="wedgeRoundRectCallout">
              <a:avLst/>
            </a:prstGeom>
            <a:solidFill>
              <a:srgbClr val="CCFFCC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pitchFamily="2" charset="-122"/>
              </a:endParaRPr>
            </a:p>
          </p:txBody>
        </p:sp>
        <p:sp>
          <p:nvSpPr>
            <p:cNvPr id="35" name="TextBox 25"/>
            <p:cNvSpPr txBox="1"/>
            <p:nvPr/>
          </p:nvSpPr>
          <p:spPr>
            <a:xfrm>
              <a:off x="4067944" y="2564904"/>
              <a:ext cx="864096" cy="2880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000" dirty="0">
                  <a:solidFill>
                    <a:schemeClr val="tx1"/>
                  </a:solidFill>
                </a:rPr>
                <a:t>Petit </a:t>
              </a:r>
              <a:r>
                <a:rPr lang="cs-CZ" sz="1000" dirty="0" err="1">
                  <a:solidFill>
                    <a:schemeClr val="tx1"/>
                  </a:solidFill>
                </a:rPr>
                <a:t>Loango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4505012" y="3178642"/>
            <a:ext cx="863699" cy="864096"/>
            <a:chOff x="3963437" y="3954023"/>
            <a:chExt cx="863699" cy="864096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bg2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4959" y="4048974"/>
              <a:ext cx="494464" cy="669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" name="Skupina 4"/>
            <p:cNvGrpSpPr/>
            <p:nvPr/>
          </p:nvGrpSpPr>
          <p:grpSpPr>
            <a:xfrm>
              <a:off x="3963437" y="3954023"/>
              <a:ext cx="863699" cy="864096"/>
              <a:chOff x="4164878" y="3450865"/>
              <a:chExt cx="863699" cy="864096"/>
            </a:xfrm>
          </p:grpSpPr>
          <p:sp>
            <p:nvSpPr>
              <p:cNvPr id="44" name="Ovál 43"/>
              <p:cNvSpPr/>
              <p:nvPr/>
            </p:nvSpPr>
            <p:spPr bwMode="auto">
              <a:xfrm>
                <a:off x="4164878" y="3450865"/>
                <a:ext cx="863699" cy="864096"/>
              </a:xfrm>
              <a:prstGeom prst="ellipse">
                <a:avLst/>
              </a:prstGeom>
              <a:solidFill>
                <a:schemeClr val="bg1">
                  <a:lumMod val="75000"/>
                  <a:alpha val="34000"/>
                </a:schemeClr>
              </a:solidFill>
              <a:ln w="635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  <a:ea typeface="SimSun" pitchFamily="2" charset="-122"/>
                </a:endParaRPr>
              </a:p>
            </p:txBody>
          </p:sp>
          <p:pic>
            <p:nvPicPr>
              <p:cNvPr id="41" name="Obrázek 1"/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FFC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98570" y="3577346"/>
                <a:ext cx="525086" cy="7200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7969709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</a:pPr>
            <a:r>
              <a:rPr lang="en-US" sz="3200" dirty="0"/>
              <a:t>Collaborative </a:t>
            </a:r>
            <a:r>
              <a:rPr lang="en-US" sz="3200" dirty="0" smtClean="0"/>
              <a:t>Research</a:t>
            </a:r>
            <a:endParaRPr dirty="0"/>
          </a:p>
        </p:txBody>
      </p:sp>
      <p:pic>
        <p:nvPicPr>
          <p:cNvPr id="140" name="Google Shape;140;p8" descr="mage may contain: 1 person, smiling, sitt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3680" y="1827555"/>
            <a:ext cx="1896113" cy="2322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8" descr="mage may contain: 13 people, people smiling, outdo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57250"/>
            <a:ext cx="7144" cy="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319" y="4599737"/>
            <a:ext cx="3086065" cy="20560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1830433"/>
            <a:ext cx="2316480" cy="23164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9793" y="1867267"/>
            <a:ext cx="1724992" cy="22999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461" y="4599737"/>
            <a:ext cx="2672633" cy="20044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8384" y="1867267"/>
            <a:ext cx="2279646" cy="2279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19334"/>
            <a:ext cx="9144000" cy="514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2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752600"/>
            <a:ext cx="4246562" cy="418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9"/>
          <p:cNvSpPr txBox="1">
            <a:spLocks noGrp="1"/>
          </p:cNvSpPr>
          <p:nvPr>
            <p:ph type="title" idx="4294967295"/>
          </p:nvPr>
        </p:nvSpPr>
        <p:spPr>
          <a:xfrm>
            <a:off x="441325" y="328246"/>
            <a:ext cx="8261350" cy="103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ibre Franklin"/>
              <a:buNone/>
            </a:pPr>
            <a:r>
              <a:rPr lang="en-US" sz="2800" dirty="0">
                <a:solidFill>
                  <a:srgbClr val="FFFFFF"/>
                </a:solidFill>
              </a:rPr>
              <a:t>What are we looking at and why does it matter?</a:t>
            </a:r>
            <a:endParaRPr dirty="0"/>
          </a:p>
        </p:txBody>
      </p:sp>
      <p:pic>
        <p:nvPicPr>
          <p:cNvPr id="153" name="Google Shape;153;p9"/>
          <p:cNvPicPr preferRelativeResize="0"/>
          <p:nvPr/>
        </p:nvPicPr>
        <p:blipFill rotWithShape="1">
          <a:blip r:embed="rId4">
            <a:alphaModFix/>
          </a:blip>
          <a:srcRect t="4790"/>
          <a:stretch/>
        </p:blipFill>
        <p:spPr>
          <a:xfrm>
            <a:off x="4572000" y="1752600"/>
            <a:ext cx="4336805" cy="301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1200" y="4953000"/>
            <a:ext cx="2488018" cy="173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more PICTURES\CAR 2012\TISK CAR 2012\fotky pro Bayaka\DSC_61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19113" y="-22225"/>
            <a:ext cx="102758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68313" y="1676646"/>
            <a:ext cx="3585478" cy="967567"/>
            <a:chOff x="468313" y="1676646"/>
            <a:chExt cx="3585478" cy="967567"/>
          </a:xfrm>
        </p:grpSpPr>
        <p:sp>
          <p:nvSpPr>
            <p:cNvPr id="13325" name="TextovéPole 14"/>
            <p:cNvSpPr txBox="1">
              <a:spLocks noChangeArrowheads="1"/>
            </p:cNvSpPr>
            <p:nvPr/>
          </p:nvSpPr>
          <p:spPr bwMode="auto">
            <a:xfrm>
              <a:off x="468313" y="2021865"/>
              <a:ext cx="1527099" cy="27713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cs-CZ" altLang="en-US" sz="1200" i="1" dirty="0">
                  <a:ea typeface="SimSun" panose="02010600030101010101" pitchFamily="2" charset="-122"/>
                </a:rPr>
                <a:t>N. americanus</a:t>
              </a:r>
            </a:p>
          </p:txBody>
        </p:sp>
        <p:sp>
          <p:nvSpPr>
            <p:cNvPr id="16" name="Obdélník 9"/>
            <p:cNvSpPr/>
            <p:nvPr/>
          </p:nvSpPr>
          <p:spPr>
            <a:xfrm>
              <a:off x="2192518" y="1676646"/>
              <a:ext cx="1757238" cy="967567"/>
            </a:xfrm>
            <a:prstGeom prst="rect">
              <a:avLst/>
            </a:prstGeom>
            <a:solidFill>
              <a:schemeClr val="bg1">
                <a:lumMod val="9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7" name="Skupina 5"/>
            <p:cNvGrpSpPr/>
            <p:nvPr/>
          </p:nvGrpSpPr>
          <p:grpSpPr>
            <a:xfrm>
              <a:off x="2112611" y="1744435"/>
              <a:ext cx="1293190" cy="833859"/>
              <a:chOff x="3626434" y="3689174"/>
              <a:chExt cx="1384979" cy="885658"/>
            </a:xfrm>
          </p:grpSpPr>
          <p:sp>
            <p:nvSpPr>
              <p:cNvPr id="18" name="Šipka doprava 1"/>
              <p:cNvSpPr>
                <a:spLocks noChangeArrowheads="1"/>
              </p:cNvSpPr>
              <p:nvPr/>
            </p:nvSpPr>
            <p:spPr bwMode="auto">
              <a:xfrm>
                <a:off x="4436738" y="3992803"/>
                <a:ext cx="574675" cy="260350"/>
              </a:xfrm>
              <a:prstGeom prst="rightArrow">
                <a:avLst>
                  <a:gd name="adj1" fmla="val 50000"/>
                  <a:gd name="adj2" fmla="val 49746"/>
                </a:avLst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19" name="Obrázek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6434" y="3689174"/>
                <a:ext cx="885657" cy="885658"/>
              </a:xfrm>
              <a:prstGeom prst="rect">
                <a:avLst/>
              </a:prstGeom>
            </p:spPr>
          </p:pic>
        </p:grpSp>
        <p:pic>
          <p:nvPicPr>
            <p:cNvPr id="22" name="Obráze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5372" y="1742965"/>
              <a:ext cx="828419" cy="835329"/>
            </a:xfrm>
            <a:prstGeom prst="rect">
              <a:avLst/>
            </a:prstGeom>
          </p:spPr>
        </p:pic>
        <p:sp>
          <p:nvSpPr>
            <p:cNvPr id="23" name="Šipka doprava 1"/>
            <p:cNvSpPr>
              <a:spLocks noChangeArrowheads="1"/>
            </p:cNvSpPr>
            <p:nvPr/>
          </p:nvSpPr>
          <p:spPr bwMode="auto">
            <a:xfrm rot="10800000">
              <a:off x="2758233" y="2038067"/>
              <a:ext cx="536589" cy="245123"/>
            </a:xfrm>
            <a:prstGeom prst="rightArrow">
              <a:avLst>
                <a:gd name="adj1" fmla="val 50000"/>
                <a:gd name="adj2" fmla="val 49746"/>
              </a:avLst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1230" y="2800889"/>
            <a:ext cx="3477317" cy="967567"/>
            <a:chOff x="460375" y="2746609"/>
            <a:chExt cx="3477317" cy="967567"/>
          </a:xfrm>
        </p:grpSpPr>
        <p:sp>
          <p:nvSpPr>
            <p:cNvPr id="13319" name="TextovéPole 7"/>
            <p:cNvSpPr txBox="1">
              <a:spLocks noChangeArrowheads="1"/>
            </p:cNvSpPr>
            <p:nvPr/>
          </p:nvSpPr>
          <p:spPr bwMode="auto">
            <a:xfrm>
              <a:off x="460375" y="3001296"/>
              <a:ext cx="1508794" cy="27703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cs-CZ" altLang="en-US" sz="1200" i="1" dirty="0">
                  <a:ea typeface="SimSun" panose="02010600030101010101" pitchFamily="2" charset="-122"/>
                </a:rPr>
                <a:t>N. </a:t>
              </a:r>
              <a:r>
                <a:rPr lang="cs-CZ" altLang="en-US" sz="1200" i="1" dirty="0" err="1">
                  <a:ea typeface="SimSun" panose="02010600030101010101" pitchFamily="2" charset="-122"/>
                </a:rPr>
                <a:t>gorillae</a:t>
              </a:r>
              <a:endParaRPr lang="cs-CZ" altLang="en-US" sz="1200" i="1" dirty="0">
                <a:ea typeface="SimSun" panose="02010600030101010101" pitchFamily="2" charset="-122"/>
              </a:endParaRPr>
            </a:p>
          </p:txBody>
        </p:sp>
        <p:sp>
          <p:nvSpPr>
            <p:cNvPr id="26" name="Obdélník 9"/>
            <p:cNvSpPr/>
            <p:nvPr/>
          </p:nvSpPr>
          <p:spPr>
            <a:xfrm>
              <a:off x="2180454" y="2746609"/>
              <a:ext cx="1757238" cy="967567"/>
            </a:xfrm>
            <a:prstGeom prst="rect">
              <a:avLst/>
            </a:prstGeom>
            <a:solidFill>
              <a:schemeClr val="bg1">
                <a:lumMod val="9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Šipka doprava 1"/>
            <p:cNvSpPr>
              <a:spLocks noChangeArrowheads="1"/>
            </p:cNvSpPr>
            <p:nvPr/>
          </p:nvSpPr>
          <p:spPr bwMode="auto">
            <a:xfrm rot="10800000">
              <a:off x="2832982" y="3211899"/>
              <a:ext cx="486491" cy="204560"/>
            </a:xfrm>
            <a:prstGeom prst="rightArrow">
              <a:avLst>
                <a:gd name="adj1" fmla="val 50000"/>
                <a:gd name="adj2" fmla="val 49746"/>
              </a:avLst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Comic Sans MS" panose="030F0702030302020204" pitchFamily="66" charset="0"/>
              </a:endParaRPr>
            </a:p>
          </p:txBody>
        </p:sp>
        <p:pic>
          <p:nvPicPr>
            <p:cNvPr id="39" name="Obrázek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8203" y="2781094"/>
              <a:ext cx="910064" cy="844663"/>
            </a:xfrm>
            <a:prstGeom prst="rect">
              <a:avLst/>
            </a:prstGeom>
          </p:spPr>
        </p:pic>
        <p:pic>
          <p:nvPicPr>
            <p:cNvPr id="40" name="Obrázek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7630" y="3129285"/>
              <a:ext cx="496758" cy="48837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81463" y="3913398"/>
            <a:ext cx="3572758" cy="1845271"/>
            <a:chOff x="470608" y="3913398"/>
            <a:chExt cx="3572758" cy="1845271"/>
          </a:xfrm>
        </p:grpSpPr>
        <p:sp>
          <p:nvSpPr>
            <p:cNvPr id="13317" name="TextovéPole 6"/>
            <p:cNvSpPr txBox="1">
              <a:spLocks noChangeArrowheads="1"/>
            </p:cNvSpPr>
            <p:nvPr/>
          </p:nvSpPr>
          <p:spPr bwMode="auto">
            <a:xfrm>
              <a:off x="2681089" y="4188800"/>
              <a:ext cx="899674" cy="1569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en-US" sz="9600" dirty="0">
                  <a:solidFill>
                    <a:srgbClr val="FF0000"/>
                  </a:solidFill>
                </a:rPr>
                <a:t>?</a:t>
              </a:r>
              <a:endParaRPr lang="en-US" altLang="en-US" sz="9600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ovéPole 18"/>
            <p:cNvSpPr txBox="1">
              <a:spLocks noChangeArrowheads="1"/>
            </p:cNvSpPr>
            <p:nvPr/>
          </p:nvSpPr>
          <p:spPr bwMode="auto">
            <a:xfrm>
              <a:off x="470608" y="4086291"/>
              <a:ext cx="1508551" cy="2771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cs-CZ" altLang="cs-CZ" sz="1200" i="1" dirty="0">
                  <a:solidFill>
                    <a:srgbClr val="000000"/>
                  </a:solidFill>
                </a:rPr>
                <a:t>N. </a:t>
              </a:r>
              <a:r>
                <a:rPr lang="cs-CZ" altLang="cs-CZ" sz="1200" i="1" dirty="0" err="1">
                  <a:solidFill>
                    <a:srgbClr val="000000"/>
                  </a:solidFill>
                </a:rPr>
                <a:t>gorillae</a:t>
              </a:r>
              <a:endParaRPr lang="cs-CZ" altLang="cs-CZ" sz="1200" i="1" dirty="0">
                <a:solidFill>
                  <a:srgbClr val="000000"/>
                </a:solidFill>
              </a:endParaRPr>
            </a:p>
          </p:txBody>
        </p:sp>
        <p:sp>
          <p:nvSpPr>
            <p:cNvPr id="42" name="Obdélník 9"/>
            <p:cNvSpPr/>
            <p:nvPr/>
          </p:nvSpPr>
          <p:spPr>
            <a:xfrm>
              <a:off x="2182093" y="3913398"/>
              <a:ext cx="1757238" cy="967567"/>
            </a:xfrm>
            <a:prstGeom prst="rect">
              <a:avLst/>
            </a:prstGeom>
            <a:solidFill>
              <a:schemeClr val="bg1">
                <a:lumMod val="9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Šipka doprava 1"/>
            <p:cNvSpPr>
              <a:spLocks noChangeArrowheads="1"/>
            </p:cNvSpPr>
            <p:nvPr/>
          </p:nvSpPr>
          <p:spPr bwMode="auto">
            <a:xfrm>
              <a:off x="2858787" y="4267058"/>
              <a:ext cx="536589" cy="245123"/>
            </a:xfrm>
            <a:prstGeom prst="rightArrow">
              <a:avLst>
                <a:gd name="adj1" fmla="val 50000"/>
                <a:gd name="adj2" fmla="val 49746"/>
              </a:avLst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Comic Sans MS" panose="030F0702030302020204" pitchFamily="66" charset="0"/>
              </a:endParaRPr>
            </a:p>
          </p:txBody>
        </p:sp>
        <p:pic>
          <p:nvPicPr>
            <p:cNvPr id="47" name="Obráze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2186" y="3981187"/>
              <a:ext cx="826960" cy="833859"/>
            </a:xfrm>
            <a:prstGeom prst="rect">
              <a:avLst/>
            </a:prstGeom>
          </p:spPr>
        </p:pic>
        <p:pic>
          <p:nvPicPr>
            <p:cNvPr id="44" name="Obráze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4947" y="3979717"/>
              <a:ext cx="828419" cy="835329"/>
            </a:xfrm>
            <a:prstGeom prst="rect">
              <a:avLst/>
            </a:prstGeom>
          </p:spPr>
        </p:pic>
        <p:sp>
          <p:nvSpPr>
            <p:cNvPr id="45" name="Šipka doprava 1"/>
            <p:cNvSpPr>
              <a:spLocks noChangeArrowheads="1"/>
            </p:cNvSpPr>
            <p:nvPr/>
          </p:nvSpPr>
          <p:spPr bwMode="auto">
            <a:xfrm rot="10800000">
              <a:off x="2747808" y="4274819"/>
              <a:ext cx="536589" cy="245123"/>
            </a:xfrm>
            <a:prstGeom prst="rightArrow">
              <a:avLst>
                <a:gd name="adj1" fmla="val 50000"/>
                <a:gd name="adj2" fmla="val 49746"/>
              </a:avLst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Comic Sans MS" panose="030F0702030302020204" pitchFamily="66" charset="0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54"/>
          <a:stretch/>
        </p:blipFill>
        <p:spPr>
          <a:xfrm>
            <a:off x="5538844" y="4198680"/>
            <a:ext cx="2507056" cy="2540000"/>
          </a:xfrm>
          <a:prstGeom prst="ellipse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9582711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rgbClr val="000000"/>
      </a:dk1>
      <a:lt1>
        <a:srgbClr val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4262</TotalTime>
  <Words>226</Words>
  <Application>Microsoft Office PowerPoint</Application>
  <PresentationFormat>Předvádění na obrazovce (4:3)</PresentationFormat>
  <Paragraphs>65</Paragraphs>
  <Slides>16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5" baseType="lpstr">
      <vt:lpstr>Calibri</vt:lpstr>
      <vt:lpstr>SimSun</vt:lpstr>
      <vt:lpstr>Arial Narrow</vt:lpstr>
      <vt:lpstr>Libre Franklin</vt:lpstr>
      <vt:lpstr>Times New Roman</vt:lpstr>
      <vt:lpstr>Comic Sans MS</vt:lpstr>
      <vt:lpstr>Noto Sans Symbols</vt:lpstr>
      <vt:lpstr>Arial</vt:lpstr>
      <vt:lpstr>Technic</vt:lpstr>
      <vt:lpstr>Introduction to the Course: Contemporary Hunters-Gatherers: Behavior, Ecology, &amp; Change</vt:lpstr>
      <vt:lpstr>Who am I and how did I start to be interested into hunters-gatherers?</vt:lpstr>
      <vt:lpstr>Prezentace aplikace PowerPoint</vt:lpstr>
      <vt:lpstr>Prezentace aplikace PowerPoint</vt:lpstr>
      <vt:lpstr>Prezentace aplikace PowerPoint</vt:lpstr>
      <vt:lpstr>Collaborative Research</vt:lpstr>
      <vt:lpstr>Prezentace aplikace PowerPoint</vt:lpstr>
      <vt:lpstr>What are we looking at and why does it matter?</vt:lpstr>
      <vt:lpstr>Prezentace aplikace PowerPoint</vt:lpstr>
      <vt:lpstr>Prezentace aplikace PowerPoint</vt:lpstr>
      <vt:lpstr>Hunter-Gatherers (Foragers) Defined</vt:lpstr>
      <vt:lpstr>Hunter-Gatherers (Foragers) Defined</vt:lpstr>
      <vt:lpstr>Hunter-Gatherers (Foragers) Defined</vt:lpstr>
      <vt:lpstr>Hunter-Gatherers (Foragers) Defined</vt:lpstr>
      <vt:lpstr>Sharing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Course</dc:title>
  <dc:creator>Harold Kory Cooper</dc:creator>
  <cp:lastModifiedBy>Uživatel systému Windows</cp:lastModifiedBy>
  <cp:revision>39</cp:revision>
  <dcterms:created xsi:type="dcterms:W3CDTF">2009-01-09T18:37:12Z</dcterms:created>
  <dcterms:modified xsi:type="dcterms:W3CDTF">2022-02-16T23:07:38Z</dcterms:modified>
</cp:coreProperties>
</file>