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embeddedFontLst>
    <p:embeddedFont>
      <p:font typeface="Libre Franklin Medium" panose="020B0604020202020204" charset="-18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ew9q/xfUjjIZTJKzGqJTJ7g1V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256" autoAdjust="0"/>
  </p:normalViewPr>
  <p:slideViewPr>
    <p:cSldViewPr snapToGrid="0">
      <p:cViewPr varScale="1">
        <p:scale>
          <a:sx n="73" d="100"/>
          <a:sy n="73" d="100"/>
        </p:scale>
        <p:origin x="26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 smtClean="0"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3" name="Google Shape;19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7" name="Google Shape;22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17" name="Google Shape;3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3" name="Google Shape;3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" name="Google Shape;32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  <a:endParaRPr dirty="0"/>
          </a:p>
        </p:txBody>
      </p:sp>
      <p:sp>
        <p:nvSpPr>
          <p:cNvPr id="335" name="Google Shape;33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4" name="Google Shape;14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cs-CZ" sz="12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9" name="Google Shape;19;p3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0" name="Google Shape;20;p37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380"/>
              </a:spcBef>
              <a:spcAft>
                <a:spcPts val="0"/>
              </a:spcAft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0"/>
              </a:spcBef>
              <a:spcAft>
                <a:spcPts val="0"/>
              </a:spcAft>
              <a:buSzPts val="13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1"/>
          </p:nvPr>
        </p:nvSpPr>
        <p:spPr>
          <a:xfrm rot="5400000">
            <a:off x="2381242" y="-281171"/>
            <a:ext cx="4407408" cy="840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7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2" name="Google Shape;92;p4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3" name="Google Shape;93;p47"/>
          <p:cNvSpPr txBox="1">
            <a:spLocks noGrp="1"/>
          </p:cNvSpPr>
          <p:nvPr>
            <p:ph type="title"/>
          </p:nvPr>
        </p:nvSpPr>
        <p:spPr>
          <a:xfrm rot="5400000">
            <a:off x="5075237" y="2362201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8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7" name="Google Shape;27;p38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8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2" name="Google Shape;32;p39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chemeClr val="lt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◼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457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4648200" y="1719072"/>
            <a:ext cx="4038600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◼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2"/>
          <p:cNvSpPr txBox="1"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body" idx="2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body" idx="3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body" idx="4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◼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3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7" name="Google Shape;67;p44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" name="Google Shape;68;p44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" name="Google Shape;69;p44"/>
          <p:cNvSpPr txBox="1">
            <a:spLocks noGrp="1"/>
          </p:cNvSpPr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Char char="◼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2"/>
          </p:nvPr>
        </p:nvSpPr>
        <p:spPr>
          <a:xfrm>
            <a:off x="7159752" y="2130552"/>
            <a:ext cx="1673352" cy="2816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lvl="1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lvl="2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lvl="3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lvl="4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lvl="5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lvl="6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lvl="7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lvl="8" indent="0" algn="ctr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 Medium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7" name="Google Shape;77;p45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78" name="Google Shape;78;p45"/>
          <p:cNvSpPr>
            <a:spLocks noGrp="1"/>
          </p:cNvSpPr>
          <p:nvPr>
            <p:ph type="pic" idx="2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6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" name="Google Shape;11;p36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2" name="Google Shape;12;p3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  <a:defRPr sz="32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2286000" marR="0" lvl="4" indent="-311150" algn="l" rtl="0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sz="13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2743200" marR="0" lvl="5" indent="-3048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3200400" marR="0" lvl="6" indent="-3048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4114800" marR="0" lvl="8" indent="-304800" algn="l" rtl="0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sz="12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dt" idx="10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ftr" idx="11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endParaRPr/>
          </a:p>
        </p:txBody>
      </p:sp>
      <p:sp>
        <p:nvSpPr>
          <p:cNvPr id="16" name="Google Shape;16;p36"/>
          <p:cNvSpPr txBox="1">
            <a:spLocks noGrp="1"/>
          </p:cNvSpPr>
          <p:nvPr>
            <p:ph type="sldNum" idx="12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A FRAMEWORK</a:t>
            </a:r>
            <a:endParaRPr/>
          </a:p>
        </p:txBody>
      </p:sp>
      <p:sp>
        <p:nvSpPr>
          <p:cNvPr id="104" name="Google Shape;104;p1"/>
          <p:cNvSpPr txBox="1"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Libre Franklin Medium"/>
              <a:buNone/>
            </a:pPr>
            <a:r>
              <a:rPr lang="en-US" sz="4400" b="1">
                <a:solidFill>
                  <a:schemeClr val="lt2"/>
                </a:solidFill>
              </a:rPr>
              <a:t>HUNTER-GATHERER STUDIES</a:t>
            </a:r>
            <a:endParaRPr sz="4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Barnard 1999</a:t>
            </a:r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IMAGES OF HGS IN EUROPEAN SOCIAL THOUGHT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19</a:t>
            </a:r>
            <a:r>
              <a:rPr lang="en-US" baseline="30000">
                <a:solidFill>
                  <a:schemeClr val="lt2"/>
                </a:solidFill>
              </a:rPr>
              <a:t>TH</a:t>
            </a:r>
            <a:r>
              <a:rPr lang="en-US">
                <a:solidFill>
                  <a:schemeClr val="lt2"/>
                </a:solidFill>
              </a:rPr>
              <a:t> CENTURY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04800" y="2438400"/>
            <a:ext cx="4038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GREAT CHAIN </a:t>
            </a:r>
            <a:br>
              <a:rPr lang="en-US">
                <a:solidFill>
                  <a:schemeClr val="lt2"/>
                </a:solidFill>
              </a:rPr>
            </a:br>
            <a:r>
              <a:rPr lang="en-US">
                <a:solidFill>
                  <a:schemeClr val="lt2"/>
                </a:solidFill>
              </a:rPr>
              <a:t>OF  BEING</a:t>
            </a:r>
            <a:endParaRPr/>
          </a:p>
        </p:txBody>
      </p:sp>
      <p:pic>
        <p:nvPicPr>
          <p:cNvPr id="196" name="Google Shape;196;p14" descr="chainofbe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-1"/>
            <a:ext cx="4724400" cy="692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RISE OF EVOLUTIONISM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>
                <a:solidFill>
                  <a:srgbClr val="010101"/>
                </a:solidFill>
              </a:rPr>
              <a:t>Unilineal Evolution</a:t>
            </a:r>
            <a:endParaRPr dirty="0"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 dirty="0">
                <a:solidFill>
                  <a:srgbClr val="010101"/>
                </a:solidFill>
              </a:rPr>
              <a:t>Developed by Lewis Henry Morgan</a:t>
            </a:r>
            <a:endParaRPr dirty="0"/>
          </a:p>
          <a:p>
            <a:pPr marL="822960" lvl="2" indent="-182880" algn="l" rtl="0"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lang="en-US" sz="2000" dirty="0">
                <a:solidFill>
                  <a:srgbClr val="010101"/>
                </a:solidFill>
              </a:rPr>
              <a:t>Concept of Cultural Evolution</a:t>
            </a:r>
            <a:endParaRPr dirty="0"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rgbClr val="010101"/>
              </a:solidFill>
            </a:endParaRPr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>
                <a:solidFill>
                  <a:srgbClr val="010101"/>
                </a:solidFill>
              </a:rPr>
              <a:t>Do not need to seek causes for the present state/activities of a group’s “culture” in biology or climate, or any other factor outside of culture itself.</a:t>
            </a:r>
            <a:endParaRPr dirty="0"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>
            <a:spLocks noGrp="1"/>
          </p:cNvSpPr>
          <p:nvPr>
            <p:ph type="body" idx="1"/>
          </p:nvPr>
        </p:nvSpPr>
        <p:spPr>
          <a:xfrm>
            <a:off x="533400" y="2133600"/>
            <a:ext cx="8305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ct val="100000"/>
              <a:buChar char="◼"/>
            </a:pPr>
            <a:r>
              <a:rPr lang="en-US" sz="3600">
                <a:solidFill>
                  <a:schemeClr val="lt1"/>
                </a:solidFill>
              </a:rPr>
              <a:t>Civilization – use of phonetic alphabet</a:t>
            </a:r>
            <a:endParaRPr/>
          </a:p>
          <a:p>
            <a:pPr marL="274320" lvl="0" indent="-228600" algn="l" rtl="0">
              <a:spcBef>
                <a:spcPts val="666"/>
              </a:spcBef>
              <a:spcAft>
                <a:spcPts val="0"/>
              </a:spcAft>
              <a:buSzPct val="100000"/>
              <a:buChar char="◼"/>
            </a:pPr>
            <a:r>
              <a:rPr lang="en-US" sz="3600">
                <a:solidFill>
                  <a:schemeClr val="lt1"/>
                </a:solidFill>
              </a:rPr>
              <a:t>Barbarism – herding and agriculture</a:t>
            </a:r>
            <a:endParaRPr/>
          </a:p>
          <a:p>
            <a:pPr marL="274320" lvl="0" indent="-228600" algn="l" rtl="0">
              <a:spcBef>
                <a:spcPts val="666"/>
              </a:spcBef>
              <a:spcAft>
                <a:spcPts val="0"/>
              </a:spcAft>
              <a:buSzPct val="100000"/>
              <a:buChar char="◼"/>
            </a:pPr>
            <a:r>
              <a:rPr lang="en-US" sz="3600">
                <a:solidFill>
                  <a:schemeClr val="lt1"/>
                </a:solidFill>
              </a:rPr>
              <a:t>Savagery – hunting and gathering</a:t>
            </a:r>
            <a:endParaRPr/>
          </a:p>
          <a:p>
            <a:pPr marL="548640" lvl="1" indent="-199707" algn="l" rtl="0">
              <a:spcBef>
                <a:spcPts val="629"/>
              </a:spcBef>
              <a:spcAft>
                <a:spcPts val="0"/>
              </a:spcAft>
              <a:buSzPct val="100000"/>
              <a:buChar char="▪"/>
            </a:pPr>
            <a:r>
              <a:rPr lang="en-US" sz="3400">
                <a:solidFill>
                  <a:schemeClr val="lt1"/>
                </a:solidFill>
              </a:rPr>
              <a:t>3 stages</a:t>
            </a:r>
            <a:endParaRPr/>
          </a:p>
          <a:p>
            <a:pPr marL="822960" lvl="2" indent="-187959" algn="l" rtl="0">
              <a:spcBef>
                <a:spcPts val="592"/>
              </a:spcBef>
              <a:spcAft>
                <a:spcPts val="0"/>
              </a:spcAft>
              <a:buSzPct val="100000"/>
              <a:buChar char="▪"/>
            </a:pPr>
            <a:r>
              <a:rPr lang="en-US" sz="3200">
                <a:solidFill>
                  <a:schemeClr val="lt1"/>
                </a:solidFill>
              </a:rPr>
              <a:t>Lower</a:t>
            </a:r>
            <a:endParaRPr/>
          </a:p>
          <a:p>
            <a:pPr marL="822960" lvl="2" indent="-187959" algn="l" rtl="0">
              <a:spcBef>
                <a:spcPts val="592"/>
              </a:spcBef>
              <a:spcAft>
                <a:spcPts val="0"/>
              </a:spcAft>
              <a:buSzPct val="100000"/>
              <a:buChar char="▪"/>
            </a:pPr>
            <a:r>
              <a:rPr lang="en-US" sz="3200">
                <a:solidFill>
                  <a:schemeClr val="lt1"/>
                </a:solidFill>
              </a:rPr>
              <a:t>Middle</a:t>
            </a:r>
            <a:endParaRPr/>
          </a:p>
          <a:p>
            <a:pPr marL="822960" lvl="2" indent="-187959" algn="l" rtl="0">
              <a:spcBef>
                <a:spcPts val="592"/>
              </a:spcBef>
              <a:spcAft>
                <a:spcPts val="0"/>
              </a:spcAft>
              <a:buSzPct val="100000"/>
              <a:buChar char="▪"/>
            </a:pPr>
            <a:r>
              <a:rPr lang="en-US" sz="3200">
                <a:solidFill>
                  <a:schemeClr val="lt1"/>
                </a:solidFill>
              </a:rPr>
              <a:t>Upper</a:t>
            </a:r>
            <a:endParaRPr/>
          </a:p>
        </p:txBody>
      </p:sp>
      <p:sp>
        <p:nvSpPr>
          <p:cNvPr id="215" name="Google Shape;215;p17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07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LEWIS HENRY MORGAN (1818-1881)</a:t>
            </a:r>
            <a:endParaRPr/>
          </a:p>
        </p:txBody>
      </p:sp>
      <p:cxnSp>
        <p:nvCxnSpPr>
          <p:cNvPr id="216" name="Google Shape;216;p17"/>
          <p:cNvCxnSpPr/>
          <p:nvPr/>
        </p:nvCxnSpPr>
        <p:spPr>
          <a:xfrm rot="10800000">
            <a:off x="304800" y="2133600"/>
            <a:ext cx="0" cy="3733800"/>
          </a:xfrm>
          <a:prstGeom prst="straightConnector1">
            <a:avLst/>
          </a:prstGeom>
          <a:noFill/>
          <a:ln w="47625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RECAP</a:t>
            </a:r>
            <a:r>
              <a:rPr lang="en-US"/>
              <a:t> </a:t>
            </a:r>
            <a:endParaRPr/>
          </a:p>
        </p:txBody>
      </p:sp>
      <p:sp>
        <p:nvSpPr>
          <p:cNvPr id="222" name="Google Shape;222;p18"/>
          <p:cNvSpPr txBox="1">
            <a:spLocks noGrp="1"/>
          </p:cNvSpPr>
          <p:nvPr>
            <p:ph type="body" idx="1"/>
          </p:nvPr>
        </p:nvSpPr>
        <p:spPr>
          <a:xfrm>
            <a:off x="354367" y="2286000"/>
            <a:ext cx="8407893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3000"/>
              <a:buChar char="◼"/>
            </a:pPr>
            <a:r>
              <a:rPr lang="en-US" sz="3000">
                <a:solidFill>
                  <a:schemeClr val="lt1"/>
                </a:solidFill>
              </a:rPr>
              <a:t>Hunter-gatherers at the bottom of the social evolutionary scale B/C:</a:t>
            </a:r>
            <a:endParaRPr/>
          </a:p>
          <a:p>
            <a:pPr marL="548640" lvl="1" indent="-182880" algn="l" rtl="0">
              <a:spcBef>
                <a:spcPts val="520"/>
              </a:spcBef>
              <a:spcAft>
                <a:spcPts val="0"/>
              </a:spcAft>
              <a:buSzPts val="2600"/>
              <a:buChar char="▪"/>
            </a:pPr>
            <a:r>
              <a:rPr lang="en-US" sz="2600">
                <a:solidFill>
                  <a:schemeClr val="lt1"/>
                </a:solidFill>
              </a:rPr>
              <a:t>Few material possessions</a:t>
            </a:r>
            <a:endParaRPr/>
          </a:p>
          <a:p>
            <a:pPr marL="548640" lvl="1" indent="-182880" algn="l" rtl="0">
              <a:spcBef>
                <a:spcPts val="520"/>
              </a:spcBef>
              <a:spcAft>
                <a:spcPts val="0"/>
              </a:spcAft>
              <a:buSzPts val="2600"/>
              <a:buChar char="▪"/>
            </a:pPr>
            <a:r>
              <a:rPr lang="en-US" sz="2600">
                <a:solidFill>
                  <a:schemeClr val="lt1"/>
                </a:solidFill>
              </a:rPr>
              <a:t>No private property</a:t>
            </a:r>
            <a:endParaRPr/>
          </a:p>
          <a:p>
            <a:pPr marL="548640" lvl="1" indent="-182880" algn="l" rtl="0">
              <a:spcBef>
                <a:spcPts val="520"/>
              </a:spcBef>
              <a:spcAft>
                <a:spcPts val="0"/>
              </a:spcAft>
              <a:buSzPts val="2600"/>
              <a:buChar char="▪"/>
            </a:pPr>
            <a:r>
              <a:rPr lang="en-US" sz="2600">
                <a:solidFill>
                  <a:schemeClr val="lt1"/>
                </a:solidFill>
              </a:rPr>
              <a:t>Moral limitations (lazy, brutish etc.)</a:t>
            </a:r>
            <a:endParaRPr/>
          </a:p>
          <a:p>
            <a:pPr marL="548640" lvl="1" indent="-6858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23" name="Google Shape;223;p18"/>
          <p:cNvSpPr txBox="1"/>
          <p:nvPr/>
        </p:nvSpPr>
        <p:spPr>
          <a:xfrm>
            <a:off x="345988" y="5486400"/>
            <a:ext cx="840789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Initially a search for the archetypal HG turned into a quest to figure out why there is diversity </a:t>
            </a:r>
            <a:endParaRPr/>
          </a:p>
          <a:p>
            <a:pPr marL="36576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marL="274320" marR="0" lvl="0" indent="-101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20</a:t>
            </a:r>
            <a:r>
              <a:rPr lang="en-US" baseline="30000">
                <a:solidFill>
                  <a:schemeClr val="lt2"/>
                </a:solidFill>
              </a:rPr>
              <a:t>TH</a:t>
            </a:r>
            <a:r>
              <a:rPr lang="en-US">
                <a:solidFill>
                  <a:schemeClr val="lt2"/>
                </a:solidFill>
              </a:rPr>
              <a:t> CENTURY MODELS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Disappearance is not due to technological inefficiency</a:t>
            </a:r>
            <a:endParaRPr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Political factors – European expansion</a:t>
            </a:r>
            <a:endParaRPr/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Importance of early human history</a:t>
            </a:r>
            <a:endParaRPr/>
          </a:p>
          <a:p>
            <a:pPr marL="548640" lvl="1" indent="-18288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solidFill>
                  <a:schemeClr val="lt1"/>
                </a:solidFill>
              </a:rPr>
              <a:t>Contemporary H&amp;G are not relics from the past</a:t>
            </a:r>
            <a:endParaRPr/>
          </a:p>
          <a:p>
            <a:pPr marL="548640" lvl="1" indent="-18288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solidFill>
                  <a:schemeClr val="lt1"/>
                </a:solidFill>
              </a:rPr>
              <a:t>But participants in the modern world system</a:t>
            </a:r>
            <a:endParaRPr/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Forced into marginal areas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THINGS TO KEEP IN MIND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87599" r="-87598"/>
          <a:stretch/>
        </p:blipFill>
        <p:spPr>
          <a:xfrm>
            <a:off x="0" y="1676400"/>
            <a:ext cx="9127088" cy="4784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 dirty="0">
                <a:solidFill>
                  <a:schemeClr val="lt2"/>
                </a:solidFill>
              </a:rPr>
              <a:t>THE ORIGINAL AFFLUENT SOCIETY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" descr="Image result for hadza last of the fir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219196"/>
            <a:ext cx="4419600" cy="66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" descr="Image result for hadza last of the firs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16" y="4685717"/>
            <a:ext cx="38608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 descr="Related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2452748"/>
            <a:ext cx="38608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Image result for hadza last of the first"/>
          <p:cNvPicPr preferRelativeResize="0"/>
          <p:nvPr/>
        </p:nvPicPr>
        <p:blipFill rotWithShape="1">
          <a:blip r:embed="rId6">
            <a:alphaModFix/>
          </a:blip>
          <a:srcRect b="13556"/>
          <a:stretch/>
        </p:blipFill>
        <p:spPr>
          <a:xfrm>
            <a:off x="381000" y="219196"/>
            <a:ext cx="3708400" cy="206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HOW DO WE DEFINE HUNTER-GATHERER?</a:t>
            </a:r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54000" algn="l" rtl="0">
              <a:spcBef>
                <a:spcPts val="0"/>
              </a:spcBef>
              <a:spcAft>
                <a:spcPts val="0"/>
              </a:spcAft>
              <a:buSzPts val="4000"/>
              <a:buChar char="◼"/>
            </a:pPr>
            <a:r>
              <a:rPr lang="en-US" sz="4000">
                <a:solidFill>
                  <a:schemeClr val="lt1"/>
                </a:solidFill>
              </a:rPr>
              <a:t>Do we define it in…</a:t>
            </a:r>
            <a:endParaRPr/>
          </a:p>
          <a:p>
            <a:pPr marL="274320" lvl="0" indent="0" algn="l" rtl="0">
              <a:spcBef>
                <a:spcPts val="800"/>
              </a:spcBef>
              <a:spcAft>
                <a:spcPts val="0"/>
              </a:spcAft>
              <a:buSzPts val="4000"/>
              <a:buNone/>
            </a:pPr>
            <a:endParaRPr sz="4000">
              <a:solidFill>
                <a:schemeClr val="lt1"/>
              </a:solidFill>
            </a:endParaRPr>
          </a:p>
          <a:p>
            <a:pPr marL="548640" lvl="1" indent="-228600" algn="l" rtl="0">
              <a:spcBef>
                <a:spcPts val="720"/>
              </a:spcBef>
              <a:spcAft>
                <a:spcPts val="0"/>
              </a:spcAft>
              <a:buSzPts val="3600"/>
              <a:buChar char="▪"/>
            </a:pPr>
            <a:r>
              <a:rPr lang="en-US" sz="3600">
                <a:solidFill>
                  <a:schemeClr val="lt1"/>
                </a:solidFill>
              </a:rPr>
              <a:t>Evolutionary terms?</a:t>
            </a:r>
            <a:endParaRPr/>
          </a:p>
          <a:p>
            <a:pPr marL="548640" lvl="1" indent="-228600" algn="l" rtl="0">
              <a:spcBef>
                <a:spcPts val="720"/>
              </a:spcBef>
              <a:spcAft>
                <a:spcPts val="0"/>
              </a:spcAft>
              <a:buSzPts val="3600"/>
              <a:buChar char="▪"/>
            </a:pPr>
            <a:r>
              <a:rPr lang="en-US" sz="3600">
                <a:solidFill>
                  <a:schemeClr val="lt1"/>
                </a:solidFill>
              </a:rPr>
              <a:t>Organizational terms?</a:t>
            </a:r>
            <a:endParaRPr/>
          </a:p>
          <a:p>
            <a:pPr marL="548640" lvl="1" indent="-228600" algn="l" rtl="0">
              <a:spcBef>
                <a:spcPts val="720"/>
              </a:spcBef>
              <a:spcAft>
                <a:spcPts val="0"/>
              </a:spcAft>
              <a:buSzPts val="3600"/>
              <a:buChar char="▪"/>
            </a:pPr>
            <a:r>
              <a:rPr lang="en-US" sz="3600">
                <a:solidFill>
                  <a:schemeClr val="lt1"/>
                </a:solidFill>
              </a:rPr>
              <a:t>Subsistence terms?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title"/>
          </p:nvPr>
        </p:nvSpPr>
        <p:spPr>
          <a:xfrm>
            <a:off x="228600" y="2892277"/>
            <a:ext cx="400376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 dirty="0">
                <a:solidFill>
                  <a:schemeClr val="lt2"/>
                </a:solidFill>
              </a:rPr>
              <a:t>PATRILINEAL/PATRILOCAL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/>
              <a:t>Radcliffe Brown = description of Australian Aboriginal social organization, first mention of the patrilineal band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  <a:p>
            <a:pPr marL="4572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 dirty="0"/>
              <a:t>PATRILINEAL/PATRILOCAL</a:t>
            </a:r>
            <a:endParaRPr dirty="0"/>
          </a:p>
        </p:txBody>
      </p:sp>
      <p:pic>
        <p:nvPicPr>
          <p:cNvPr id="263" name="Google Shape;2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895600"/>
            <a:ext cx="4859382" cy="3261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10200" y="3581400"/>
            <a:ext cx="3454400" cy="12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 of patrilineal: </a:t>
            </a:r>
            <a:r>
              <a:rPr kumimoji="0" lang="en-US" altLang="cs-CZ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relating to, based on, or tracing descent through the paternal line a patrilineal society, : patrilocal: </a:t>
            </a:r>
            <a:r>
              <a:rPr kumimoji="0" lang="en-US" altLang="cs-CZ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located at or centered around the residence of the husband's family or tribe</a:t>
            </a:r>
            <a:endParaRPr kumimoji="0" lang="en-US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5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GENERALIZED FORAGING MODEL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87599" r="-87598"/>
          <a:stretch/>
        </p:blipFill>
        <p:spPr>
          <a:xfrm>
            <a:off x="0" y="1676400"/>
            <a:ext cx="9127088" cy="4784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THE ORIGINAL AFFLUENT SOCIETY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>
            <a:spLocks noGrp="1"/>
          </p:cNvSpPr>
          <p:nvPr>
            <p:ph type="title" idx="4294967295"/>
          </p:nvPr>
        </p:nvSpPr>
        <p:spPr>
          <a:xfrm>
            <a:off x="2128194" y="-189943"/>
            <a:ext cx="6629400" cy="182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MAN THE HUNTER (1968)</a:t>
            </a:r>
            <a:endParaRPr/>
          </a:p>
        </p:txBody>
      </p:sp>
      <p:pic>
        <p:nvPicPr>
          <p:cNvPr id="284" name="Google Shape;284;p27" descr="https://images-na.ssl-images-amazon.com/images/I/51Jl3bLPdwL._SX332_BO1,204,203,200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600200"/>
            <a:ext cx="3181350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 descr="rv and Richard at SAfA in Toronto June 20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3028950"/>
            <a:ext cx="44323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1557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rgbClr val="010101"/>
                </a:solidFill>
              </a:rPr>
              <a:t>Surprise! A result of the the “Man the Hunter” conference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rgbClr val="01010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rgbClr val="010101"/>
                </a:solidFill>
              </a:rPr>
              <a:t>Marriage, demography, territoriality, social and political organization and evolution from a variety of contexts</a:t>
            </a:r>
            <a:endParaRPr/>
          </a:p>
        </p:txBody>
      </p:sp>
      <p:sp>
        <p:nvSpPr>
          <p:cNvPr id="291" name="Google Shape;291;p2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MAN THE HUNTER CONF.</a:t>
            </a:r>
            <a:endParaRPr/>
          </a:p>
        </p:txBody>
      </p:sp>
      <p:sp>
        <p:nvSpPr>
          <p:cNvPr id="292" name="Google Shape;292;p28"/>
          <p:cNvSpPr txBox="1"/>
          <p:nvPr/>
        </p:nvSpPr>
        <p:spPr>
          <a:xfrm>
            <a:off x="457200" y="3581400"/>
            <a:ext cx="4267201" cy="376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</a:pPr>
            <a:r>
              <a:rPr lang="en-US" sz="2000" b="0" i="0" u="none" strike="noStrike" cap="none">
                <a:solidFill>
                  <a:srgbClr val="01010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Despite name they claim to have discussed the importance of women…</a:t>
            </a:r>
            <a:endParaRPr/>
          </a:p>
        </p:txBody>
      </p:sp>
      <p:pic>
        <p:nvPicPr>
          <p:cNvPr id="293" name="Google Shape;29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3297936"/>
            <a:ext cx="2993690" cy="356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</a:pPr>
            <a:r>
              <a:rPr lang="en-US" sz="3600" dirty="0">
                <a:solidFill>
                  <a:schemeClr val="lt2"/>
                </a:solidFill>
              </a:rPr>
              <a:t>GENERALIZED FORAGING MODEL </a:t>
            </a:r>
            <a:br>
              <a:rPr lang="en-US" sz="3600" dirty="0">
                <a:solidFill>
                  <a:schemeClr val="lt2"/>
                </a:solidFill>
              </a:rPr>
            </a:br>
            <a:r>
              <a:rPr lang="en-US" sz="3600" dirty="0">
                <a:solidFill>
                  <a:schemeClr val="lt2"/>
                </a:solidFill>
              </a:rPr>
              <a:t>“NOMADIC STYLE”</a:t>
            </a:r>
            <a:endParaRPr dirty="0"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1"/>
          </p:nvPr>
        </p:nvSpPr>
        <p:spPr>
          <a:xfrm>
            <a:off x="685800" y="274320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3200"/>
              <a:buFont typeface="Libre Franklin Medium"/>
              <a:buAutoNum type="arabicPeriod"/>
            </a:pPr>
            <a:r>
              <a:rPr lang="en-US" sz="3200">
                <a:solidFill>
                  <a:schemeClr val="lt1"/>
                </a:solidFill>
              </a:rPr>
              <a:t>Egalitarianism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SzPts val="3200"/>
              <a:buFont typeface="Libre Franklin Medium"/>
              <a:buAutoNum type="arabicPeriod"/>
            </a:pPr>
            <a:r>
              <a:rPr lang="en-US" sz="3200">
                <a:solidFill>
                  <a:schemeClr val="lt1"/>
                </a:solidFill>
              </a:rPr>
              <a:t>Low population density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SzPts val="3200"/>
              <a:buFont typeface="Libre Franklin Medium"/>
              <a:buAutoNum type="arabicPeriod"/>
            </a:pPr>
            <a:r>
              <a:rPr lang="en-US" sz="3200">
                <a:solidFill>
                  <a:schemeClr val="lt1"/>
                </a:solidFill>
              </a:rPr>
              <a:t>Lack of territoriality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SzPts val="3200"/>
              <a:buFont typeface="Libre Franklin Medium"/>
              <a:buAutoNum type="arabicPeriod"/>
            </a:pPr>
            <a:r>
              <a:rPr lang="en-US" sz="3200">
                <a:solidFill>
                  <a:schemeClr val="lt1"/>
                </a:solidFill>
              </a:rPr>
              <a:t>Minimum of food storage</a:t>
            </a:r>
            <a:endParaRPr/>
          </a:p>
          <a:p>
            <a:pPr marL="514350" lvl="0" indent="-514350" algn="l" rtl="0">
              <a:spcBef>
                <a:spcPts val="640"/>
              </a:spcBef>
              <a:spcAft>
                <a:spcPts val="0"/>
              </a:spcAft>
              <a:buSzPts val="3200"/>
              <a:buFont typeface="Libre Franklin Medium"/>
              <a:buAutoNum type="arabicPeriod"/>
            </a:pPr>
            <a:r>
              <a:rPr lang="en-US" sz="3200">
                <a:solidFill>
                  <a:schemeClr val="lt1"/>
                </a:solidFill>
              </a:rPr>
              <a:t>Flux in band composition</a:t>
            </a:r>
            <a:endParaRPr/>
          </a:p>
          <a:p>
            <a:pPr marL="514350" lvl="0" indent="-387350" algn="l" rtl="0">
              <a:spcBef>
                <a:spcPts val="400"/>
              </a:spcBef>
              <a:spcAft>
                <a:spcPts val="0"/>
              </a:spcAft>
              <a:buSzPts val="2000"/>
              <a:buFont typeface="Libre Franklin Medium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0"/>
          <p:cNvSpPr txBox="1"/>
          <p:nvPr/>
        </p:nvSpPr>
        <p:spPr>
          <a:xfrm>
            <a:off x="1219200" y="1600200"/>
            <a:ext cx="63246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As read in Kramer and Codding, what other questions/conclusions came from the 1968 ”Man the Hunter” conference?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Libre Franklin Medium"/>
              <a:buNone/>
            </a:pPr>
            <a:r>
              <a:rPr lang="en-US"/>
              <a:t>THE INDEPENDENT MODEL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Kramer &amp; Codding</a:t>
            </a:r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WHAT ARE COMMON MISCONCEPTIONS OF HGS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>
                <a:solidFill>
                  <a:srgbClr val="010101"/>
                </a:solidFill>
              </a:rPr>
              <a:t>HGs are not isolated or outside of history</a:t>
            </a:r>
            <a:endParaRPr/>
          </a:p>
          <a:p>
            <a:pPr marL="27432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010101"/>
              </a:solidFill>
            </a:endParaRPr>
          </a:p>
          <a:p>
            <a:pPr marL="27432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n-US" sz="2400">
                <a:solidFill>
                  <a:srgbClr val="010101"/>
                </a:solidFill>
              </a:rPr>
              <a:t>A history of contact has resulted in dramatic changes in HG livelihoods</a:t>
            </a:r>
            <a:endParaRPr/>
          </a:p>
          <a:p>
            <a:pPr marL="274320" lvl="0" indent="-76200" algn="l" rtl="0"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sz="2400">
              <a:solidFill>
                <a:srgbClr val="010101"/>
              </a:solidFill>
            </a:endParaRPr>
          </a:p>
          <a:p>
            <a:pPr marL="274320" lvl="0" indent="-228600" algn="l" rtl="0">
              <a:spcBef>
                <a:spcPts val="480"/>
              </a:spcBef>
              <a:spcAft>
                <a:spcPts val="0"/>
              </a:spcAft>
              <a:buSzPts val="2400"/>
              <a:buChar char="◼"/>
            </a:pPr>
            <a:r>
              <a:rPr lang="en-US" sz="2400">
                <a:solidFill>
                  <a:srgbClr val="010101"/>
                </a:solidFill>
              </a:rPr>
              <a:t>2 main issues</a:t>
            </a:r>
            <a:endParaRPr/>
          </a:p>
          <a:p>
            <a:pPr marL="70866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Libre Franklin Medium"/>
              <a:buAutoNum type="arabicPeriod"/>
            </a:pPr>
            <a:r>
              <a:rPr lang="en-US" sz="2000">
                <a:solidFill>
                  <a:srgbClr val="010101"/>
                </a:solidFill>
              </a:rPr>
              <a:t>Are sociocultural trends associated with Hging itself or as a product of interactions with other nonHG groups</a:t>
            </a:r>
            <a:endParaRPr/>
          </a:p>
          <a:p>
            <a:pPr marL="708660" lvl="1" indent="-342900" algn="l" rtl="0">
              <a:spcBef>
                <a:spcPts val="400"/>
              </a:spcBef>
              <a:spcAft>
                <a:spcPts val="0"/>
              </a:spcAft>
              <a:buSzPts val="2000"/>
              <a:buFont typeface="Libre Franklin Medium"/>
              <a:buAutoNum type="arabicPeriod"/>
            </a:pPr>
            <a:r>
              <a:rPr lang="en-US" sz="2000">
                <a:solidFill>
                  <a:srgbClr val="010101"/>
                </a:solidFill>
              </a:rPr>
              <a:t>The increased concern with political economy</a:t>
            </a:r>
            <a:endParaRPr/>
          </a:p>
          <a:p>
            <a:pPr marL="640080" lvl="2" indent="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010101"/>
                </a:solidFill>
              </a:rPr>
              <a:t>Modes of production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OR PROFESSIONAL PRIMITIVE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◼"/>
            </a:pPr>
            <a:r>
              <a:rPr lang="en-US" sz="3200">
                <a:solidFill>
                  <a:srgbClr val="010101"/>
                </a:solidFill>
              </a:rPr>
              <a:t>Developed by Marx and Engels</a:t>
            </a:r>
            <a:endParaRPr/>
          </a:p>
          <a:p>
            <a:pPr marL="27432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◼"/>
            </a:pPr>
            <a:r>
              <a:rPr lang="en-US" sz="3200">
                <a:solidFill>
                  <a:srgbClr val="010101"/>
                </a:solidFill>
              </a:rPr>
              <a:t>Civilization followed the invention of private property (result of internal conflict)</a:t>
            </a:r>
            <a:endParaRPr/>
          </a:p>
          <a:p>
            <a:pPr marL="548640" lvl="1" indent="-182880" algn="l" rtl="0"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 sz="2800">
                <a:solidFill>
                  <a:srgbClr val="010101"/>
                </a:solidFill>
              </a:rPr>
              <a:t>Some individuals became wealthy and needed to protect wealth -&gt;Social classes and specialization followed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MARXISM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0160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Market Principle 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Capitalism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Supply and demand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Reciprocity – exchange between social equals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Generalized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Balanced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Negative</a:t>
            </a:r>
            <a:endParaRPr/>
          </a:p>
          <a:p>
            <a:pPr marL="548640" lvl="1" indent="-6858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Redistribution – movement of goods and services to a center and then flow back out.</a:t>
            </a:r>
            <a:endParaRPr/>
          </a:p>
          <a:p>
            <a:pPr marL="548640" lvl="1" indent="-68580" algn="l" rtl="0"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1"/>
                </a:solidFill>
              </a:rPr>
              <a:t>EXCHANGE SYSTEMS 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body" idx="1"/>
          </p:nvPr>
        </p:nvSpPr>
        <p:spPr>
          <a:xfrm>
            <a:off x="245182" y="2022197"/>
            <a:ext cx="8915400" cy="4830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Generalized 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giving without expecting a concrete or immediate return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Less about economic exchange, more about relationships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Between kin or fellow house or band members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Balanced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Exchange with those distantly related, or not related</a:t>
            </a:r>
            <a:endParaRPr/>
          </a:p>
          <a:p>
            <a:pPr marL="548640" lvl="1" indent="-18288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</a:pPr>
            <a:r>
              <a:rPr lang="en-US">
                <a:solidFill>
                  <a:schemeClr val="lt1"/>
                </a:solidFill>
              </a:rPr>
              <a:t>Cousins, trading partner, fictive kin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US">
                <a:solidFill>
                  <a:schemeClr val="lt1"/>
                </a:solidFill>
              </a:rPr>
              <a:t>Negative – deceit, cheating, theft, raiding</a:t>
            </a:r>
            <a:endParaRPr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1"/>
                </a:solidFill>
              </a:rPr>
              <a:t>RECIPROCITY (SAHLINS 1972)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>
                <a:solidFill>
                  <a:schemeClr val="lt1"/>
                </a:solidFill>
              </a:rPr>
              <a:t>Historical aspects and approaches to studying hunter-gatherers </a:t>
            </a:r>
            <a:endParaRPr lang="en-US" sz="2800" dirty="0" smtClean="0"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 dirty="0" smtClean="0">
                <a:solidFill>
                  <a:schemeClr val="lt1"/>
                </a:solidFill>
              </a:rPr>
              <a:t>How </a:t>
            </a:r>
            <a:r>
              <a:rPr lang="en-US" sz="2800" dirty="0">
                <a:solidFill>
                  <a:schemeClr val="lt1"/>
                </a:solidFill>
              </a:rPr>
              <a:t>those approaches have shaped our understandings of 21</a:t>
            </a:r>
            <a:r>
              <a:rPr lang="en-US" sz="2800" baseline="30000" dirty="0">
                <a:solidFill>
                  <a:schemeClr val="lt1"/>
                </a:solidFill>
              </a:rPr>
              <a:t>st</a:t>
            </a:r>
            <a:r>
              <a:rPr lang="en-US" sz="2800" dirty="0">
                <a:solidFill>
                  <a:schemeClr val="lt1"/>
                </a:solidFill>
              </a:rPr>
              <a:t> century HG communities.</a:t>
            </a:r>
            <a:endParaRPr dirty="0"/>
          </a:p>
        </p:txBody>
      </p:sp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A</a:t>
            </a:r>
            <a:r>
              <a:rPr lang="en-US"/>
              <a:t> </a:t>
            </a:r>
            <a:r>
              <a:rPr lang="en-US">
                <a:solidFill>
                  <a:schemeClr val="lt2"/>
                </a:solidFill>
              </a:rPr>
              <a:t>FRAMEWORK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ibre Franklin Medium"/>
              <a:buNone/>
            </a:pPr>
            <a:r>
              <a:rPr lang="en-US"/>
              <a:t>HGS TODAY</a:t>
            </a:r>
            <a:endParaRPr/>
          </a:p>
        </p:txBody>
      </p:sp>
      <p:pic>
        <p:nvPicPr>
          <p:cNvPr id="139" name="Google Shape;139;p7" descr="CULTURAL000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022" b="8023"/>
          <a:stretch/>
        </p:blipFill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8991600" cy="675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"/>
          <p:cNvSpPr txBox="1">
            <a:spLocks noGrp="1"/>
          </p:cNvSpPr>
          <p:nvPr>
            <p:ph type="title"/>
          </p:nvPr>
        </p:nvSpPr>
        <p:spPr>
          <a:xfrm>
            <a:off x="381000" y="44072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HUNTER-GATHERERS (FORAGERS) DEFINED</a:t>
            </a:r>
            <a:endParaRPr/>
          </a:p>
        </p:txBody>
      </p:sp>
      <p:sp>
        <p:nvSpPr>
          <p:cNvPr id="147" name="Google Shape;147;p8"/>
          <p:cNvSpPr txBox="1">
            <a:spLocks noGrp="1"/>
          </p:cNvSpPr>
          <p:nvPr>
            <p:ph type="body" idx="1"/>
          </p:nvPr>
        </p:nvSpPr>
        <p:spPr>
          <a:xfrm>
            <a:off x="381000" y="1600200"/>
            <a:ext cx="8229600" cy="4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Economically – mode of subsistence.</a:t>
            </a:r>
            <a:endParaRPr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reliance on hunting wild animals, gathering wild plant foods, and fishing</a:t>
            </a:r>
            <a:endParaRPr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no domesticated plants and animals (except dogs)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>
                <a:solidFill>
                  <a:schemeClr val="lt1"/>
                </a:solidFill>
              </a:rPr>
              <a:t> </a:t>
            </a:r>
            <a:endParaRPr/>
          </a:p>
        </p:txBody>
      </p:sp>
      <p:pic>
        <p:nvPicPr>
          <p:cNvPr id="148" name="Google Shape;148;p8" descr="Inuit_Seal_Hunting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429000"/>
            <a:ext cx="36576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8" descr="KungSan gathe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6312" y="3429000"/>
            <a:ext cx="2837687" cy="342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8" descr="Mongong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3429000"/>
            <a:ext cx="400910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HUNTER-GATHERERS (FORAGERS) DEFINED</a:t>
            </a:r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Socially – band level societies, live in small groups where membership is flexible and relations are generally egalitarian (Kelly 1995).</a:t>
            </a:r>
            <a:endParaRPr/>
          </a:p>
        </p:txBody>
      </p:sp>
      <p:pic>
        <p:nvPicPr>
          <p:cNvPr id="158" name="Google Shape;158;p9" descr="Inuit ban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810000"/>
            <a:ext cx="438978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 descr="kung ban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3793330"/>
            <a:ext cx="4572000" cy="3064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"/>
          <p:cNvSpPr txBox="1">
            <a:spLocks noGrp="1"/>
          </p:cNvSpPr>
          <p:nvPr>
            <p:ph type="title"/>
          </p:nvPr>
        </p:nvSpPr>
        <p:spPr>
          <a:xfrm>
            <a:off x="451021" y="182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HUNTER-GATHERERS (FORAGERS) DEFINED</a:t>
            </a:r>
            <a:endParaRPr/>
          </a:p>
        </p:txBody>
      </p:sp>
      <p:sp>
        <p:nvSpPr>
          <p:cNvPr id="166" name="Google Shape;166;p10"/>
          <p:cNvSpPr txBox="1">
            <a:spLocks noGrp="1"/>
          </p:cNvSpPr>
          <p:nvPr>
            <p:ph type="body" idx="1"/>
          </p:nvPr>
        </p:nvSpPr>
        <p:spPr>
          <a:xfrm>
            <a:off x="436605" y="18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400"/>
              <a:buChar char="◼"/>
            </a:pPr>
            <a:r>
              <a:rPr lang="en-US" sz="2400" dirty="0">
                <a:solidFill>
                  <a:schemeClr val="lt1"/>
                </a:solidFill>
              </a:rPr>
              <a:t>Cosmology and world-view (Lee and Daly 1999)</a:t>
            </a:r>
            <a:endParaRPr dirty="0"/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167" name="Google Shape;167;p10" descr="P101002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895600"/>
            <a:ext cx="5283200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0" descr="haida_tattoo1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8912" y="2895600"/>
            <a:ext cx="4635087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Libre Franklin Medium"/>
              <a:buNone/>
            </a:pPr>
            <a:r>
              <a:rPr lang="en-US">
                <a:solidFill>
                  <a:schemeClr val="lt2"/>
                </a:solidFill>
              </a:rPr>
              <a:t>ETHOS AND WORLD-VIEW</a:t>
            </a:r>
            <a:endParaRPr/>
          </a:p>
        </p:txBody>
      </p:sp>
      <p:sp>
        <p:nvSpPr>
          <p:cNvPr id="175" name="Google Shape;175;p11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28600" algn="l" rtl="0">
              <a:spcBef>
                <a:spcPts val="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Sharing – “central rule of social interaction among HGs” (Lee and Daly 1999:4)</a:t>
            </a:r>
            <a:endParaRPr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Morgan – “primitive communism”</a:t>
            </a:r>
            <a:endParaRPr/>
          </a:p>
          <a:p>
            <a:pPr marL="548640" lvl="1" indent="-182880" algn="l" rtl="0"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chemeClr val="lt1"/>
                </a:solidFill>
              </a:rPr>
              <a:t>Generalized reciprocity</a:t>
            </a:r>
            <a:endParaRPr/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Giving Environment?</a:t>
            </a:r>
            <a:endParaRPr/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A Trickster</a:t>
            </a:r>
            <a:endParaRPr/>
          </a:p>
          <a:p>
            <a:pPr marL="274320" lvl="0" indent="-228600" algn="l" rtl="0">
              <a:spcBef>
                <a:spcPts val="560"/>
              </a:spcBef>
              <a:spcAft>
                <a:spcPts val="0"/>
              </a:spcAft>
              <a:buSzPts val="2800"/>
              <a:buChar char="◼"/>
            </a:pPr>
            <a:r>
              <a:rPr lang="en-US" sz="2800">
                <a:solidFill>
                  <a:schemeClr val="lt1"/>
                </a:solidFill>
              </a:rPr>
              <a:t>Shamanism</a:t>
            </a:r>
            <a:endParaRPr/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228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  <a:p>
            <a:pPr marL="274320" lvl="0" indent="-10160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id">
  <a:themeElements>
    <a:clrScheme name="Custom 16">
      <a:dk1>
        <a:srgbClr val="000000"/>
      </a:dk1>
      <a:lt1>
        <a:srgbClr val="010101"/>
      </a:lt1>
      <a:dk2>
        <a:srgbClr val="2165AB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706</Words>
  <Application>Microsoft Office PowerPoint</Application>
  <PresentationFormat>Předvádění na obrazovce (4:3)</PresentationFormat>
  <Paragraphs>142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Noto Sans Symbols</vt:lpstr>
      <vt:lpstr>Arial</vt:lpstr>
      <vt:lpstr>Libre Franklin Medium</vt:lpstr>
      <vt:lpstr>Calibri</vt:lpstr>
      <vt:lpstr>Grid</vt:lpstr>
      <vt:lpstr>HUNTER-GATHERER STUDIES</vt:lpstr>
      <vt:lpstr>Prezentace aplikace PowerPoint</vt:lpstr>
      <vt:lpstr>WHAT ARE COMMON MISCONCEPTIONS OF HGS</vt:lpstr>
      <vt:lpstr>A FRAMEWORK</vt:lpstr>
      <vt:lpstr>HGS TODAY</vt:lpstr>
      <vt:lpstr>HUNTER-GATHERERS (FORAGERS) DEFINED</vt:lpstr>
      <vt:lpstr>HUNTER-GATHERERS (FORAGERS) DEFINED</vt:lpstr>
      <vt:lpstr>HUNTER-GATHERERS (FORAGERS) DEFINED</vt:lpstr>
      <vt:lpstr>ETHOS AND WORLD-VIEW</vt:lpstr>
      <vt:lpstr>IMAGES OF HGS IN EUROPEAN SOCIAL THOUGHT</vt:lpstr>
      <vt:lpstr>19TH CENTURY</vt:lpstr>
      <vt:lpstr>GREAT CHAIN  OF  BEING</vt:lpstr>
      <vt:lpstr>RISE OF EVOLUTIONISM</vt:lpstr>
      <vt:lpstr>Prezentace aplikace PowerPoint</vt:lpstr>
      <vt:lpstr>LEWIS HENRY MORGAN (1818-1881)</vt:lpstr>
      <vt:lpstr>RECAP </vt:lpstr>
      <vt:lpstr>20TH CENTURY MODELS</vt:lpstr>
      <vt:lpstr>THINGS TO KEEP IN MIND</vt:lpstr>
      <vt:lpstr>THE ORIGINAL AFFLUENT SOCIETY</vt:lpstr>
      <vt:lpstr>HOW DO WE DEFINE HUNTER-GATHERER?</vt:lpstr>
      <vt:lpstr>PATRILINEAL/PATRILOCAL</vt:lpstr>
      <vt:lpstr>PATRILINEAL/PATRILOCAL</vt:lpstr>
      <vt:lpstr>GENERALIZED FORAGING MODEL</vt:lpstr>
      <vt:lpstr>THE ORIGINAL AFFLUENT SOCIETY</vt:lpstr>
      <vt:lpstr>MAN THE HUNTER (1968)</vt:lpstr>
      <vt:lpstr>MAN THE HUNTER CONF.</vt:lpstr>
      <vt:lpstr>GENERALIZED FORAGING MODEL  “NOMADIC STYLE”</vt:lpstr>
      <vt:lpstr>Prezentace aplikace PowerPoint</vt:lpstr>
      <vt:lpstr>THE INDEPENDENT MODEL</vt:lpstr>
      <vt:lpstr>OR PROFESSIONAL PRIMITIVE</vt:lpstr>
      <vt:lpstr>MARXISM</vt:lpstr>
      <vt:lpstr>EXCHANGE SYSTEMS </vt:lpstr>
      <vt:lpstr>RECIPROCITY (SAHLINS 1972)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HUNTER-GATHERER STUDIES</dc:title>
  <dc:creator>Harold Kory Cooper</dc:creator>
  <cp:lastModifiedBy>Klára Petrželková</cp:lastModifiedBy>
  <cp:revision>21</cp:revision>
  <dcterms:created xsi:type="dcterms:W3CDTF">2011-01-14T18:58:35Z</dcterms:created>
  <dcterms:modified xsi:type="dcterms:W3CDTF">2022-02-26T16:03:12Z</dcterms:modified>
</cp:coreProperties>
</file>