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Action1.xml" ContentType="application/vnd.ms-office.inkAct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5" r:id="rId2"/>
    <p:sldId id="341" r:id="rId3"/>
    <p:sldId id="351" r:id="rId4"/>
    <p:sldId id="342" r:id="rId5"/>
    <p:sldId id="345" r:id="rId6"/>
    <p:sldId id="350" r:id="rId7"/>
    <p:sldId id="346" r:id="rId8"/>
    <p:sldId id="352" r:id="rId9"/>
    <p:sldId id="262" r:id="rId10"/>
    <p:sldId id="348" r:id="rId11"/>
    <p:sldId id="263" r:id="rId12"/>
    <p:sldId id="330" r:id="rId13"/>
    <p:sldId id="264" r:id="rId14"/>
    <p:sldId id="267" r:id="rId15"/>
    <p:sldId id="268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79" r:id="rId24"/>
    <p:sldId id="332" r:id="rId25"/>
    <p:sldId id="280" r:id="rId26"/>
    <p:sldId id="297" r:id="rId27"/>
    <p:sldId id="290" r:id="rId28"/>
    <p:sldId id="291" r:id="rId29"/>
    <p:sldId id="292" r:id="rId30"/>
    <p:sldId id="293" r:id="rId31"/>
    <p:sldId id="294" r:id="rId32"/>
    <p:sldId id="295" r:id="rId33"/>
    <p:sldId id="298" r:id="rId34"/>
  </p:sldIdLst>
  <p:sldSz cx="12192000" cy="6858000"/>
  <p:notesSz cx="9875838" cy="67421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87547" autoAdjust="0"/>
  </p:normalViewPr>
  <p:slideViewPr>
    <p:cSldViewPr snapToGrid="0">
      <p:cViewPr>
        <p:scale>
          <a:sx n="75" d="100"/>
          <a:sy n="75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5-05T12:06:23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94404">
    <iact:property name="dataType"/>
    <iact:actionData xml:id="d0">
      <inkml:trace xmlns:inkml="http://www.w3.org/2003/InkML" xml:id="stk0" contextRef="#ctx0" brushRef="#br0">9441 13998 0,'0'0'2,"-24"0"3,24-23 44,-24 23-39,24-24 28,-23 24 1,23-24-28,-24 24 0,-23-23 7,0-1-5,0 1 7,-1 23-17,1 0 11,24-24-7,-1 24 3,-23 0-3,0 0 7,23 0 0,0 0 0,-23 0-10,24 0 13,-25 0-5,25 0 2,-1 24-8,1-24 10,-1 23-12,0-23 3,24 24-2,-23-1 11,-1 1-13,1 23 12,-1-23-11,0-24 7,24 23-6,0 25 7,-23-48-7,23 23 7,-24 24-3,1-23 6,23 0-4,0-1 7,-24-23-1,24 24-6,0-1-7,-24-23 13,24 24-3,0 0 2,-23-24-8,23 23 15,0 1-18,0-1 0,0 1 22,-24 0-23,24-1 29,0 1-17,0-1-2,0 1 4,0 0-7,-23-24 3,23 23-8,0 1 15,0 0-19,0-1 11,0 1 0,0-1 2,0 1-12,0 0 14,0-1-14,0 1 10,0-1 2,0 1-9,0 0 10,0-1-5,0 1-6,0-1 10,23 1-4,-23 0 10,24-1-5,-24 1-14,23-24 13,1 0-12,-24 23 10,47-23-4,-23 24-1,-1-24 9,25 24-11,-25-1 16,1-23-16,-1 24-1,1-24 5,0 0-4,-24 23 5,23-23 7,1 0-15,-24 24 11,23-24 2,1 0 0,0 0-13,-1 0 20,-23 24-16,24-24 4,-1 0 4,1 0-4,0 0-10,-1 0 17,1 0-5,-1 0-12,25 0 10,-25 0-4,24 0 6,1 0-12,-25-24 17,48 24-17,-24-24 8,24-23-3,-47 24 7,23-1-9,0-23 10,0 23-5,-23-70 1,-24 70-4,23 24 5,-23-47 7,0 0-13,0 23 3,0 1 10,0-1-14,0 0 6,0 1 44,0-1-39,0 1 12,0-1-19,0 0 5,-23 1-12,23-1 6,-24 24 2,1-47 8,23 23-13,0 1 9,-24-1-8,24 0 436,-24 24-405,24-23-17</inkml:trace>
    </iact:actionData>
  </iact:action>
  <iact:action type="add" startTime="97067">
    <iact:property name="dataType"/>
    <iact:actionData xml:id="d1">
      <inkml:trace xmlns:inkml="http://www.w3.org/2003/InkML" xml:id="stk1" contextRef="#ctx0" brushRef="#br0">9842 14093 0,'0'23'63,"-24"1"-54,24-1 1,0 1-3,-23 0 6,23-1-10,0 1 13,0-1-13,0 25 8,-24-25-8,24 1 15,0 23-15,0-23-1,-24-1 7,24 24-3,0-23 4,0 23-4,0 1 15,0-25-15,0 1 3,0-1-2,0 1-1,0 0 4,0-1-4,0 1 3,0-1-2,0 25 3,24-48-3,0 47 4,-24-24-7,0 1 6,47 0 2,-24-1-6,1 24 12,0-23-14,23 0 8,-24 23 6,1-47-17,0 23 8,-1-23-3,1 24 5,-1 0 5,25-1-6,-25-23 5,1 0-12,-1 24 10,25-1-8,-1-23 7,0 24-9,0 0 11,-23-24-11,-1 23 10,25-23-10,-25 0 11,24 0-4,-23 0-3,0 0 14,-1 0-19,1 0 0,23 0 14,-23 0-7,-1 0-4,24 0 4,1 0 8,-25 0-8,-23-23-1,47-1-2,-23 24 4,0-47-3,23 0 4,-24 23-9,1 0 12,0-23-10,-1 24 9,-23-1-10,24-23 12,-1 23-13,-23-23 6,0-24-1,24 24 8,-24 23-12,0 1 11,0-1-13,0 1 13,0-25-10,0 1 11,0 24-10,0-1 15,0 0-14,0-23 15,0 23-16,0 1 10,0-1-3,0 1 3,0-1-12,0 0 8,0 1-6,-24-1 5,1 1-4,23-1 9,0-23-12,-24 47 9,1-24-9,23 1 5,-24-1-1,0 0 10,1 1-1,-1-1-5,1 24-3,23-23-4,-24 23 8,0 0 2,1 0-9,23-24 7,-24 24 7,1-24-16,-1 24 7,24-23-4,-24 23 10,1 0-6,-1 0 17,-23-24-23,23 24 1,1 0 8,-1 0 7,1 0-9,-1 0-4,0 0 8,1 0-7,-1 0 8,1 0-7,-1 0 9,0 0-1,1 0-13,23 24 12,-24-24-7,1 0-2,-1 23 7,0 1-3,1-24-5,-1 0 25,24 24-25,-23-24 2,-1 23-1,0-23 20,1 0 38,23 24-56,0-1 17,-24-23-21,1 0 20,23 24-17,0 0 9,-24-24-6,24 23-2,-24-23 19,24 24-23,-23-24 6,23 23-5,-24-23 20,24 24-19,0 0 19,-23-24 0,-1 0 41,0 0 189,24-24-248,-23 24 40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4023" y="0"/>
            <a:ext cx="4279530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FD8CD-F297-4AA1-9089-D62B7B5952D0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2963"/>
            <a:ext cx="4043362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584" y="3244642"/>
            <a:ext cx="7900670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9530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4023" y="6403837"/>
            <a:ext cx="4279530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BB212-9532-47B6-B0F4-4862DC74F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11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BB212-9532-47B6-B0F4-4862DC74FD3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9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BB212-9532-47B6-B0F4-4862DC74FD3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84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BB212-9532-47B6-B0F4-4862DC74FD3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57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BB212-9532-47B6-B0F4-4862DC74FD3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99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43314-46C7-4DBF-A7D1-ABEBBCD3C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66A91F-33CE-431C-A147-C2820CA90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BC6E34-388A-46EE-9221-281BF8D6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73ADAC-3990-4E5A-8FBC-F79723BC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FFFD14-024D-4A13-839B-57F174A2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66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98813-6878-4823-B791-4B5E94D1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800A01-B87B-4D2B-ADAE-C5C5793E8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98E71-60F6-495F-B843-B87D781B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CF7C13-55A3-461F-99BF-3ED7F205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0BC3F-C9FF-448D-9B25-60470015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03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B4F09B-BD59-4C3E-86D3-E945E49F3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870B8F-1A01-4F6B-8FA5-3E72F73AA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1FF01D-600A-4C6E-93A9-F4B7E23B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5802EE-1558-478E-85D5-CE9BBB52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1B3F2-6A89-454B-9E96-42826E05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7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927A2-27CF-4F19-AEBF-3D5D70A8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E8C20-304A-456F-AEEA-0DC6C3F0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F39B2B-9F05-4ED7-BB8B-AE912356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AAC18F-6880-48CD-AAE8-6FB6BA6C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AA57F5-0C7A-4111-8EA3-DA289166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29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6FCF0-7BB6-4EE2-A130-D10FCC35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DF4BE7-A496-49E8-942E-2E5BCC981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8C08B-B39F-427B-BC07-82462A3D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CD75EF-B831-466D-9F58-21709E45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F76DB2-A54A-4B9D-8949-776D0728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5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9BB71-FFDD-4A41-AD34-C4DBD604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1F506B-D40B-4B8A-8DB4-3853C5F1B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3B4100-08AB-4B56-9DDD-12EFCDA98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3DF415-7B46-4A2B-BDCE-D3ACA589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5028D3-5DE0-4BFC-AB7C-14A60E35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FAC24D-8CFD-429F-ABF2-2087A2AB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16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1CD89-E005-4CCF-B447-E3A86005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95D012-A080-454E-B1A1-5A231862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4AD7F7-5430-462F-B460-B81A1FB07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FB8D195-080F-4096-B6D0-1296C0352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C7CDFA-3062-4992-9541-39164DACB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E28F75-E9C5-4727-BBCA-D1976AA1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33DCFF-FB5D-4EA2-BEAF-7C77F60F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4D84CE-77F2-4ECF-AFEC-C4F5C5CD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2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ACEBB-AA7A-46EC-A0AB-8264EF09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5BC0C1-BCB0-4DC4-B135-02AA2A1A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E5562A-BFE5-4057-A345-AEAC5F2B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88C50-0939-402C-AB1D-DC6458B7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8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9B2D6F3-EE9A-4BAD-A1B0-EF7AA882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B933B1-0079-436E-B1F1-34CAA854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66871C-9AFE-440C-8D14-D9974CA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25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6803E-8B61-4C0B-BC75-2B409163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1FFCF-2C8F-4968-AB27-C8EABF95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71B46A-2CC5-40DB-935A-A14F0D3EB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C59040-99CF-4D96-9A8C-176EB41B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DCF3E8-BDE2-4DDF-B2C0-AC10790E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AB8D6E-5457-40C1-97E0-3CC0DBC0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56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9B678-E668-4F5A-9E88-A2D860DE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18B8F5-14D8-4177-AEA8-B19E576BD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1C14EE-DED6-4CB1-847D-048A11AAE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012135-54FE-4E7D-9EAB-55BD0554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776168-5176-4B2B-BC89-8474A6B3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363530-2507-495B-BC7D-F8DF315B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99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F379C0-F896-40A2-847E-65A25A92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EF4B42-0A9C-4FD1-91BD-78B2C39D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2CCD12-E2AB-40AA-A17B-65DA6BE3D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6558-3562-425F-B332-6A51DD36343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AE4023-46D7-43FB-A449-95F0F2044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64D105-D830-4A83-A6E3-63360B00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5257-8028-4C2C-B0E2-4831E0F76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64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11/relationships/inkAction" Target="../ink/inkAction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8BCEC-FF3D-4D38-A2B9-6373F2B2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273685"/>
            <a:ext cx="11475720" cy="996315"/>
          </a:xfrm>
        </p:spPr>
        <p:txBody>
          <a:bodyPr/>
          <a:lstStyle/>
          <a:p>
            <a:pPr algn="ctr"/>
            <a:r>
              <a:rPr lang="cs-CZ" dirty="0"/>
              <a:t>Co vědět o anatomických strukturách CNS?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1C247B-C171-44F1-A4A6-7B911247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" y="1276985"/>
            <a:ext cx="10515600" cy="4351338"/>
          </a:xfrm>
        </p:spPr>
        <p:txBody>
          <a:bodyPr/>
          <a:lstStyle/>
          <a:p>
            <a:r>
              <a:rPr lang="cs-CZ" dirty="0"/>
              <a:t>Název, ideálně i česky, ač může znít sebepodivněji</a:t>
            </a:r>
          </a:p>
          <a:p>
            <a:r>
              <a:rPr lang="cs-CZ" dirty="0"/>
              <a:t>Vymezení anatomické struktury</a:t>
            </a:r>
          </a:p>
          <a:p>
            <a:r>
              <a:rPr lang="cs-CZ" dirty="0"/>
              <a:t>Přítomné útvary a čím jsou podmíněné</a:t>
            </a:r>
          </a:p>
          <a:p>
            <a:r>
              <a:rPr lang="cs-CZ" dirty="0"/>
              <a:t>Jádra + typ zpracovávané informace  + </a:t>
            </a:r>
            <a:r>
              <a:rPr lang="cs-CZ" dirty="0" err="1"/>
              <a:t>aferentace</a:t>
            </a:r>
            <a:r>
              <a:rPr lang="cs-CZ" dirty="0"/>
              <a:t>, </a:t>
            </a:r>
            <a:r>
              <a:rPr lang="cs-CZ" dirty="0" err="1"/>
              <a:t>eferentace</a:t>
            </a:r>
            <a:endParaRPr lang="cs-CZ" dirty="0"/>
          </a:p>
          <a:p>
            <a:r>
              <a:rPr lang="cs-CZ" dirty="0"/>
              <a:t>Zapojené dráhy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F40A1F-18AF-48E9-A0C3-FA6E45411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0" y="3429000"/>
            <a:ext cx="6715760" cy="33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8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D1419-4604-442F-A517-A067F301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8255"/>
            <a:ext cx="11562080" cy="56086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Prodloužená mícha – </a:t>
            </a:r>
            <a:r>
              <a:rPr lang="cs-CZ" b="1" i="1" dirty="0" err="1"/>
              <a:t>medulla</a:t>
            </a:r>
            <a:r>
              <a:rPr lang="cs-CZ" b="1" i="1" dirty="0"/>
              <a:t> </a:t>
            </a:r>
            <a:r>
              <a:rPr lang="cs-CZ" b="1" i="1" dirty="0" err="1"/>
              <a:t>oblongata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A210D0-3D56-4881-B38F-B599185E7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549680"/>
            <a:ext cx="5405120" cy="3809684"/>
          </a:xfrm>
        </p:spPr>
        <p:txBody>
          <a:bodyPr>
            <a:noAutofit/>
          </a:bodyPr>
          <a:lstStyle/>
          <a:p>
            <a:pPr algn="just"/>
            <a:r>
              <a:rPr lang="cs-CZ" sz="1800" dirty="0"/>
              <a:t>Pokračováním hřbetní míchy, má tvar kužele rozšiřujícího se k </a:t>
            </a:r>
            <a:r>
              <a:rPr lang="cs-CZ" sz="1800" i="1" dirty="0"/>
              <a:t>pontu</a:t>
            </a:r>
            <a:r>
              <a:rPr lang="cs-CZ" sz="1800" dirty="0"/>
              <a:t> a leží na </a:t>
            </a:r>
            <a:r>
              <a:rPr lang="cs-CZ" sz="1800" dirty="0" err="1"/>
              <a:t>clivu</a:t>
            </a:r>
            <a:r>
              <a:rPr lang="cs-CZ" sz="1800" dirty="0"/>
              <a:t>. </a:t>
            </a:r>
          </a:p>
          <a:p>
            <a:pPr algn="just"/>
            <a:r>
              <a:rPr lang="cs-CZ" sz="1800" dirty="0"/>
              <a:t>Uložena na </a:t>
            </a:r>
            <a:r>
              <a:rPr lang="cs-CZ" sz="1800" i="1" dirty="0" err="1"/>
              <a:t>clivus</a:t>
            </a:r>
            <a:endParaRPr lang="cs-CZ" sz="1800" dirty="0"/>
          </a:p>
          <a:p>
            <a:pPr algn="just"/>
            <a:r>
              <a:rPr lang="cs-CZ" sz="1800" dirty="0"/>
              <a:t>Hranici mezi prodlouženou míchou a hřbetní míchou tvoří </a:t>
            </a:r>
            <a:r>
              <a:rPr lang="cs-CZ" sz="1800" b="1" i="1" dirty="0" err="1"/>
              <a:t>decussatio</a:t>
            </a:r>
            <a:r>
              <a:rPr lang="cs-CZ" sz="1800" b="1" i="1" dirty="0"/>
              <a:t> </a:t>
            </a:r>
            <a:r>
              <a:rPr lang="cs-CZ" sz="1800" b="1" i="1" dirty="0" err="1"/>
              <a:t>pyramidum</a:t>
            </a:r>
            <a:r>
              <a:rPr lang="cs-CZ" sz="1800" b="1" i="1" dirty="0"/>
              <a:t> (</a:t>
            </a:r>
            <a:r>
              <a:rPr lang="cs-CZ" sz="1800" b="1" i="1" dirty="0" err="1"/>
              <a:t>motoria</a:t>
            </a:r>
            <a:r>
              <a:rPr lang="cs-CZ" sz="1800" dirty="0"/>
              <a:t>) odstup </a:t>
            </a:r>
            <a:r>
              <a:rPr lang="cs-CZ" sz="1800" i="1" dirty="0"/>
              <a:t>N XII. (</a:t>
            </a:r>
            <a:r>
              <a:rPr lang="cs-CZ" sz="1800" i="1" dirty="0" err="1"/>
              <a:t>nervus</a:t>
            </a:r>
            <a:r>
              <a:rPr lang="cs-CZ" sz="1800" i="1" dirty="0"/>
              <a:t> </a:t>
            </a:r>
            <a:r>
              <a:rPr lang="cs-CZ" sz="1800" i="1" dirty="0" err="1"/>
              <a:t>hypoglossus</a:t>
            </a:r>
            <a:r>
              <a:rPr lang="cs-CZ" sz="1800" dirty="0"/>
              <a:t>) </a:t>
            </a:r>
            <a:r>
              <a:rPr lang="cs-CZ" sz="1800" i="1" dirty="0"/>
              <a:t>sulcus </a:t>
            </a:r>
            <a:r>
              <a:rPr lang="cs-CZ" sz="1800" i="1" dirty="0" err="1"/>
              <a:t>dorsolateralis</a:t>
            </a:r>
            <a:r>
              <a:rPr lang="cs-CZ" sz="1800" dirty="0"/>
              <a:t>, odstup nervů postranního smíšeného systému (</a:t>
            </a:r>
            <a:r>
              <a:rPr lang="cs-CZ" sz="1800" i="1" dirty="0"/>
              <a:t>N.IX. – </a:t>
            </a:r>
            <a:r>
              <a:rPr lang="cs-CZ" sz="1800" i="1" dirty="0" err="1"/>
              <a:t>glossophyrangeus</a:t>
            </a:r>
            <a:r>
              <a:rPr lang="cs-CZ" sz="1800" i="1" dirty="0"/>
              <a:t>, N X. – vagus a N XI. – </a:t>
            </a:r>
            <a:r>
              <a:rPr lang="cs-CZ" sz="1800" i="1" dirty="0" err="1"/>
              <a:t>accesorius</a:t>
            </a:r>
            <a:r>
              <a:rPr lang="cs-CZ" sz="1800" dirty="0"/>
              <a:t>). </a:t>
            </a:r>
          </a:p>
          <a:p>
            <a:pPr algn="just"/>
            <a:r>
              <a:rPr lang="cs-CZ" sz="1800" dirty="0"/>
              <a:t>Mezi brázdami je vyvýšenina – </a:t>
            </a:r>
            <a:r>
              <a:rPr lang="cs-CZ" sz="1800" i="1" dirty="0"/>
              <a:t>oliva, nucleus </a:t>
            </a:r>
            <a:r>
              <a:rPr lang="cs-CZ" sz="1800" i="1" dirty="0" err="1"/>
              <a:t>olivaris</a:t>
            </a:r>
            <a:r>
              <a:rPr lang="cs-CZ" sz="1800" i="1" dirty="0"/>
              <a:t> inferior</a:t>
            </a:r>
            <a:r>
              <a:rPr lang="cs-CZ" sz="1800" dirty="0"/>
              <a:t>.</a:t>
            </a:r>
          </a:p>
          <a:p>
            <a:pPr marL="0" indent="0" algn="just">
              <a:buNone/>
            </a:pPr>
            <a:r>
              <a:rPr lang="cs-CZ" sz="1800" i="1" dirty="0"/>
              <a:t>.</a:t>
            </a:r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31AB15-4DD4-4427-8BBC-9C9A986F84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4222" r="2335" b="21334"/>
          <a:stretch/>
        </p:blipFill>
        <p:spPr>
          <a:xfrm>
            <a:off x="5527040" y="681036"/>
            <a:ext cx="6593840" cy="354697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31DD6D6-426C-494D-821B-1C0B58577009}"/>
              </a:ext>
            </a:extLst>
          </p:cNvPr>
          <p:cNvSpPr txBox="1"/>
          <p:nvPr/>
        </p:nvSpPr>
        <p:spPr>
          <a:xfrm>
            <a:off x="213360" y="3910729"/>
            <a:ext cx="114604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Dorsální strana </a:t>
            </a:r>
            <a:r>
              <a:rPr lang="cs-CZ" i="1" dirty="0" err="1"/>
              <a:t>fasciculus</a:t>
            </a:r>
            <a:r>
              <a:rPr lang="cs-CZ" i="1" dirty="0"/>
              <a:t> </a:t>
            </a:r>
            <a:r>
              <a:rPr lang="cs-CZ" i="1" dirty="0" err="1"/>
              <a:t>gracilis</a:t>
            </a:r>
            <a:r>
              <a:rPr lang="cs-CZ" i="1" dirty="0"/>
              <a:t> et </a:t>
            </a:r>
            <a:r>
              <a:rPr lang="cs-CZ" i="1" dirty="0" err="1"/>
              <a:t>cuneatus</a:t>
            </a:r>
            <a:r>
              <a:rPr lang="cs-CZ" dirty="0"/>
              <a:t> a končí </a:t>
            </a:r>
            <a:r>
              <a:rPr lang="cs-CZ" i="1" dirty="0" err="1"/>
              <a:t>tuberculum</a:t>
            </a:r>
            <a:r>
              <a:rPr lang="cs-CZ" i="1" dirty="0"/>
              <a:t> </a:t>
            </a:r>
            <a:r>
              <a:rPr lang="cs-CZ" i="1" dirty="0" err="1"/>
              <a:t>gracilis</a:t>
            </a:r>
            <a:r>
              <a:rPr lang="cs-CZ" i="1" dirty="0"/>
              <a:t> et </a:t>
            </a:r>
            <a:r>
              <a:rPr lang="cs-CZ" i="1" dirty="0" err="1"/>
              <a:t>cuneatus</a:t>
            </a:r>
            <a:r>
              <a:rPr lang="cs-CZ" i="1" dirty="0"/>
              <a:t> - nucleus </a:t>
            </a:r>
            <a:r>
              <a:rPr lang="cs-CZ" i="1" dirty="0" err="1"/>
              <a:t>gracilis</a:t>
            </a:r>
            <a:r>
              <a:rPr lang="cs-CZ" i="1" dirty="0"/>
              <a:t> et </a:t>
            </a:r>
            <a:r>
              <a:rPr lang="cs-CZ" i="1" dirty="0" err="1"/>
              <a:t>cuneatus</a:t>
            </a:r>
            <a:r>
              <a:rPr lang="cs-CZ" i="1" dirty="0"/>
              <a:t>,</a:t>
            </a:r>
            <a:r>
              <a:rPr lang="cs-CZ" dirty="0"/>
              <a:t> kde končí vzestupné dráhy zadních provazců míšních.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 err="1"/>
              <a:t>Tuberculum</a:t>
            </a:r>
            <a:r>
              <a:rPr lang="cs-CZ" i="1" dirty="0"/>
              <a:t> </a:t>
            </a:r>
            <a:r>
              <a:rPr lang="cs-CZ" i="1" dirty="0" err="1"/>
              <a:t>trigeminale</a:t>
            </a:r>
            <a:r>
              <a:rPr lang="cs-CZ" dirty="0"/>
              <a:t> - </a:t>
            </a:r>
            <a:r>
              <a:rPr lang="cs-CZ" i="1" dirty="0" err="1"/>
              <a:t>pars</a:t>
            </a:r>
            <a:r>
              <a:rPr lang="cs-CZ" i="1" dirty="0"/>
              <a:t> spinalis nervi </a:t>
            </a:r>
            <a:r>
              <a:rPr lang="cs-CZ" i="1" dirty="0" err="1"/>
              <a:t>trigemini</a:t>
            </a:r>
            <a:r>
              <a:rPr lang="cs-CZ" i="1" dirty="0"/>
              <a:t> – N V.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Pokračuje i </a:t>
            </a:r>
            <a:r>
              <a:rPr lang="cs-CZ" i="1" dirty="0"/>
              <a:t>canalis </a:t>
            </a:r>
            <a:r>
              <a:rPr lang="cs-CZ" i="1" dirty="0" err="1"/>
              <a:t>centralis</a:t>
            </a:r>
            <a:r>
              <a:rPr lang="cs-CZ" i="1" dirty="0"/>
              <a:t> </a:t>
            </a:r>
            <a:r>
              <a:rPr lang="cs-CZ" dirty="0"/>
              <a:t>do IV. komory – </a:t>
            </a:r>
            <a:r>
              <a:rPr lang="cs-CZ" i="1" dirty="0"/>
              <a:t>fossa </a:t>
            </a:r>
            <a:r>
              <a:rPr lang="cs-CZ" i="1" dirty="0" err="1"/>
              <a:t>rhomboidea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Rozšiření</a:t>
            </a:r>
            <a:r>
              <a:rPr lang="cs-CZ" dirty="0"/>
              <a:t> vytváří útvar podobný průřezu seříznutého husího brku upraveného na psaní – </a:t>
            </a:r>
            <a:r>
              <a:rPr lang="cs-CZ" i="1" dirty="0" err="1"/>
              <a:t>calamus</a:t>
            </a:r>
            <a:r>
              <a:rPr lang="cs-CZ" i="1" dirty="0"/>
              <a:t> </a:t>
            </a:r>
            <a:r>
              <a:rPr lang="cs-CZ" i="1" dirty="0" err="1"/>
              <a:t>scriptorius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 mozečkem je prodloužená míchy spojena </a:t>
            </a:r>
            <a:r>
              <a:rPr lang="cs-CZ" i="1" dirty="0"/>
              <a:t>dolní (ocasní) mozečkovou stopkou – </a:t>
            </a:r>
            <a:r>
              <a:rPr lang="cs-CZ" i="1" dirty="0" err="1"/>
              <a:t>peduncullus</a:t>
            </a:r>
            <a:r>
              <a:rPr lang="cs-CZ" i="1" dirty="0"/>
              <a:t> </a:t>
            </a:r>
            <a:r>
              <a:rPr lang="cs-CZ" i="1" dirty="0" err="1"/>
              <a:t>cerebellaris</a:t>
            </a:r>
            <a:r>
              <a:rPr lang="cs-CZ" i="1" dirty="0"/>
              <a:t> inferior(</a:t>
            </a:r>
            <a:r>
              <a:rPr lang="cs-CZ" i="1" dirty="0" err="1"/>
              <a:t>caudalis</a:t>
            </a:r>
            <a:r>
              <a:rPr lang="cs-CZ" i="1" dirty="0"/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Prodloužená mícha je od mostu oddělena </a:t>
            </a:r>
            <a:r>
              <a:rPr lang="cs-CZ" i="1" dirty="0"/>
              <a:t>brázdou – sulcu </a:t>
            </a:r>
            <a:r>
              <a:rPr lang="cs-CZ" i="1" dirty="0" err="1"/>
              <a:t>bulbopontinus</a:t>
            </a:r>
            <a:r>
              <a:rPr lang="cs-CZ" dirty="0"/>
              <a:t>, z které vystupuje 6.hlavový nerv (</a:t>
            </a:r>
            <a:r>
              <a:rPr lang="cs-CZ" i="1" dirty="0"/>
              <a:t>N VI. – </a:t>
            </a:r>
            <a:r>
              <a:rPr lang="cs-CZ" i="1" dirty="0" err="1"/>
              <a:t>nervus</a:t>
            </a:r>
            <a:r>
              <a:rPr lang="cs-CZ" i="1" dirty="0"/>
              <a:t> </a:t>
            </a:r>
            <a:r>
              <a:rPr lang="cs-CZ" i="1" dirty="0" err="1"/>
              <a:t>abducens</a:t>
            </a:r>
            <a:r>
              <a:rPr lang="cs-CZ" i="1" dirty="0"/>
              <a:t>)</a:t>
            </a:r>
            <a:r>
              <a:rPr lang="cs-CZ" dirty="0"/>
              <a:t> a laterálně v koutu </a:t>
            </a:r>
            <a:r>
              <a:rPr lang="cs-CZ" dirty="0" err="1"/>
              <a:t>mostomozečkovém</a:t>
            </a:r>
            <a:r>
              <a:rPr lang="cs-CZ" dirty="0"/>
              <a:t> odstupuje </a:t>
            </a:r>
            <a:r>
              <a:rPr lang="cs-CZ" i="1" dirty="0"/>
              <a:t>lícní a </a:t>
            </a:r>
            <a:r>
              <a:rPr lang="cs-CZ" i="1" dirty="0" err="1"/>
              <a:t>předsíňohlemýžďový</a:t>
            </a:r>
            <a:r>
              <a:rPr lang="cs-CZ" i="1" dirty="0"/>
              <a:t> nerv (N VII. – </a:t>
            </a:r>
            <a:r>
              <a:rPr lang="cs-CZ" i="1" dirty="0" err="1"/>
              <a:t>nervus</a:t>
            </a:r>
            <a:r>
              <a:rPr lang="cs-CZ" i="1" dirty="0"/>
              <a:t> </a:t>
            </a:r>
            <a:r>
              <a:rPr lang="cs-CZ" i="1" dirty="0" err="1"/>
              <a:t>facialis</a:t>
            </a:r>
            <a:r>
              <a:rPr lang="cs-CZ" i="1" dirty="0"/>
              <a:t> a N VIII. – </a:t>
            </a:r>
            <a:r>
              <a:rPr lang="cs-CZ" i="1" dirty="0" err="1"/>
              <a:t>vestibulocochlearis</a:t>
            </a:r>
            <a:r>
              <a:rPr lang="cs-CZ" i="1" dirty="0"/>
              <a:t>)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666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F698529-0B35-4634-97CD-9640FD4B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56" y="690034"/>
            <a:ext cx="6033743" cy="507983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F2C9F-6BB3-4899-9FEB-5099809A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63" y="104401"/>
            <a:ext cx="6178177" cy="6601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300" b="1" i="1" dirty="0"/>
              <a:t>VENTRÁLNĚ</a:t>
            </a:r>
          </a:p>
          <a:p>
            <a:r>
              <a:rPr lang="cs-CZ" sz="2300" b="1" i="1" dirty="0" err="1"/>
              <a:t>Pyramides</a:t>
            </a:r>
            <a:r>
              <a:rPr lang="cs-CZ" sz="2300" b="1" i="1" dirty="0"/>
              <a:t> </a:t>
            </a:r>
            <a:r>
              <a:rPr lang="cs-CZ" sz="2300" b="1" i="1" dirty="0" err="1"/>
              <a:t>medullae</a:t>
            </a:r>
            <a:r>
              <a:rPr lang="cs-CZ" sz="2300" b="1" i="1" dirty="0"/>
              <a:t> </a:t>
            </a:r>
            <a:r>
              <a:rPr lang="cs-CZ" sz="2300" b="1" i="1" dirty="0" err="1"/>
              <a:t>oblongatae</a:t>
            </a:r>
            <a:r>
              <a:rPr lang="cs-CZ" sz="2300" b="1" i="1" dirty="0"/>
              <a:t> </a:t>
            </a:r>
            <a:r>
              <a:rPr lang="cs-CZ" sz="2300" dirty="0"/>
              <a:t>– valy viditelné na ventrální straně, podmíněné průběhem pyramidové dráhy </a:t>
            </a:r>
            <a:r>
              <a:rPr lang="cs-CZ" sz="2300" i="1" dirty="0" err="1"/>
              <a:t>tractus</a:t>
            </a:r>
            <a:r>
              <a:rPr lang="cs-CZ" sz="2300" i="1" dirty="0"/>
              <a:t> </a:t>
            </a:r>
            <a:r>
              <a:rPr lang="cs-CZ" sz="2300" i="1" dirty="0" err="1"/>
              <a:t>corticospinalis</a:t>
            </a:r>
            <a:r>
              <a:rPr lang="cs-CZ" sz="2300" i="1" dirty="0"/>
              <a:t>.</a:t>
            </a:r>
          </a:p>
          <a:p>
            <a:r>
              <a:rPr lang="cs-CZ" sz="2300" b="1" i="1" dirty="0" err="1"/>
              <a:t>Decussatio</a:t>
            </a:r>
            <a:r>
              <a:rPr lang="cs-CZ" sz="2300" b="1" i="1" dirty="0"/>
              <a:t> </a:t>
            </a:r>
            <a:r>
              <a:rPr lang="cs-CZ" sz="2300" b="1" i="1" dirty="0" err="1"/>
              <a:t>pyramidum</a:t>
            </a:r>
            <a:r>
              <a:rPr lang="cs-CZ" sz="2300" b="1" i="1" dirty="0"/>
              <a:t> (</a:t>
            </a:r>
            <a:r>
              <a:rPr lang="cs-CZ" sz="2300" b="1" i="1" dirty="0" err="1"/>
              <a:t>motoria</a:t>
            </a:r>
            <a:r>
              <a:rPr lang="cs-CZ" sz="2300" b="1" i="1" dirty="0"/>
              <a:t>)</a:t>
            </a:r>
            <a:r>
              <a:rPr lang="cs-CZ" sz="2300" dirty="0"/>
              <a:t> – křížení pyramidových drah v úrovni míšních kořenů C1.</a:t>
            </a:r>
            <a:endParaRPr lang="cs-CZ" sz="2300" i="1" dirty="0"/>
          </a:p>
          <a:p>
            <a:r>
              <a:rPr lang="cs-CZ" sz="2300" b="1" i="1" dirty="0"/>
              <a:t>Sulcus </a:t>
            </a:r>
            <a:r>
              <a:rPr lang="cs-CZ" sz="2300" b="1" i="1" dirty="0" err="1"/>
              <a:t>ventrolateralis</a:t>
            </a:r>
            <a:r>
              <a:rPr lang="cs-CZ" sz="2300" b="1" i="1" dirty="0"/>
              <a:t> - </a:t>
            </a:r>
            <a:r>
              <a:rPr lang="cs-CZ" sz="2300" dirty="0"/>
              <a:t>přední boční brázda, odstup</a:t>
            </a:r>
            <a:r>
              <a:rPr lang="cs-CZ" sz="2300" i="1" dirty="0"/>
              <a:t> </a:t>
            </a:r>
            <a:r>
              <a:rPr lang="cs-CZ" sz="2300" i="1" dirty="0" err="1"/>
              <a:t>nervus</a:t>
            </a:r>
            <a:r>
              <a:rPr lang="cs-CZ" sz="2300" i="1" dirty="0"/>
              <a:t> </a:t>
            </a:r>
            <a:r>
              <a:rPr lang="cs-CZ" sz="2300" i="1" dirty="0" err="1"/>
              <a:t>hypoglossus</a:t>
            </a:r>
            <a:r>
              <a:rPr lang="cs-CZ" sz="2300" i="1" dirty="0"/>
              <a:t> (XII)</a:t>
            </a:r>
            <a:endParaRPr lang="cs-CZ" sz="2300" dirty="0"/>
          </a:p>
          <a:p>
            <a:r>
              <a:rPr lang="cs-CZ" sz="2300" b="1" i="1" dirty="0"/>
              <a:t>Sulcus </a:t>
            </a:r>
            <a:r>
              <a:rPr lang="cs-CZ" sz="2300" b="1" i="1" dirty="0" err="1"/>
              <a:t>dorsolateralis</a:t>
            </a:r>
            <a:r>
              <a:rPr lang="cs-CZ" sz="2300" b="1" i="1" dirty="0"/>
              <a:t> </a:t>
            </a:r>
            <a:r>
              <a:rPr lang="cs-CZ" sz="2300" i="1" dirty="0"/>
              <a:t>- </a:t>
            </a:r>
            <a:r>
              <a:rPr lang="cs-CZ" sz="2300" dirty="0"/>
              <a:t>zadní boční brázda, odstup postranního smíšeného systému (</a:t>
            </a:r>
            <a:r>
              <a:rPr lang="cs-CZ" sz="2300" i="1" dirty="0"/>
              <a:t>N.IX. – </a:t>
            </a:r>
            <a:r>
              <a:rPr lang="cs-CZ" sz="2300" i="1" dirty="0" err="1"/>
              <a:t>glossophyrangeus</a:t>
            </a:r>
            <a:r>
              <a:rPr lang="cs-CZ" sz="2300" i="1" dirty="0"/>
              <a:t>, N X. – vagus a N XI. – </a:t>
            </a:r>
            <a:r>
              <a:rPr lang="cs-CZ" sz="2300" i="1" dirty="0" err="1"/>
              <a:t>accesorius</a:t>
            </a:r>
            <a:r>
              <a:rPr lang="cs-CZ" sz="2300" dirty="0"/>
              <a:t>)</a:t>
            </a:r>
          </a:p>
          <a:p>
            <a:r>
              <a:rPr lang="cs-CZ" sz="2300" b="1" i="1" dirty="0"/>
              <a:t>Oliva</a:t>
            </a:r>
            <a:r>
              <a:rPr lang="cs-CZ" sz="2300" dirty="0"/>
              <a:t> – vyvýšení podmíněné šedou hmotou </a:t>
            </a:r>
            <a:r>
              <a:rPr lang="cs-CZ" sz="2300" b="1" i="1" dirty="0"/>
              <a:t>nucleus </a:t>
            </a:r>
            <a:r>
              <a:rPr lang="cs-CZ" sz="2300" b="1" i="1" dirty="0" err="1"/>
              <a:t>olivaris</a:t>
            </a:r>
            <a:r>
              <a:rPr lang="cs-CZ" sz="2300" b="1" i="1" dirty="0"/>
              <a:t> inferior</a:t>
            </a:r>
            <a:endParaRPr lang="cs-CZ" sz="2300" b="1" dirty="0"/>
          </a:p>
          <a:p>
            <a:r>
              <a:rPr lang="cs-CZ" sz="2300" b="1" i="1" dirty="0"/>
              <a:t>Sulcus </a:t>
            </a:r>
            <a:r>
              <a:rPr lang="cs-CZ" sz="2300" b="1" i="1" dirty="0" err="1"/>
              <a:t>bulbopontinus</a:t>
            </a:r>
            <a:r>
              <a:rPr lang="cs-CZ" sz="2300" b="1" i="1" dirty="0"/>
              <a:t> </a:t>
            </a:r>
            <a:r>
              <a:rPr lang="cs-CZ" sz="2300" dirty="0"/>
              <a:t>– hranice, brázda, mezi </a:t>
            </a:r>
            <a:r>
              <a:rPr lang="cs-CZ" sz="2300" i="1" dirty="0" err="1"/>
              <a:t>medulla</a:t>
            </a:r>
            <a:r>
              <a:rPr lang="cs-CZ" sz="2300" i="1" dirty="0"/>
              <a:t> </a:t>
            </a:r>
            <a:r>
              <a:rPr lang="cs-CZ" sz="2300" i="1" dirty="0" err="1"/>
              <a:t>oblongata</a:t>
            </a:r>
            <a:r>
              <a:rPr lang="cs-CZ" sz="2300" i="1" dirty="0"/>
              <a:t> </a:t>
            </a:r>
            <a:r>
              <a:rPr lang="cs-CZ" sz="2300" dirty="0"/>
              <a:t>a </a:t>
            </a:r>
            <a:r>
              <a:rPr lang="cs-CZ" sz="2300" i="1" dirty="0"/>
              <a:t>pons, odstup </a:t>
            </a:r>
            <a:r>
              <a:rPr lang="cs-CZ" sz="2300" i="1" dirty="0" err="1"/>
              <a:t>nervus</a:t>
            </a:r>
            <a:r>
              <a:rPr lang="cs-CZ" sz="2300" i="1" dirty="0"/>
              <a:t> </a:t>
            </a:r>
            <a:r>
              <a:rPr lang="cs-CZ" sz="2300" i="1" dirty="0" err="1"/>
              <a:t>abducens</a:t>
            </a:r>
            <a:r>
              <a:rPr lang="cs-CZ" sz="2300" i="1" dirty="0"/>
              <a:t>, </a:t>
            </a:r>
            <a:r>
              <a:rPr lang="cs-CZ" sz="2300" i="1" dirty="0" err="1"/>
              <a:t>nervus</a:t>
            </a:r>
            <a:r>
              <a:rPr lang="cs-CZ" sz="2300" i="1" dirty="0"/>
              <a:t> </a:t>
            </a:r>
            <a:r>
              <a:rPr lang="cs-CZ" sz="2300" i="1" dirty="0" err="1"/>
              <a:t>facialis</a:t>
            </a:r>
            <a:r>
              <a:rPr lang="cs-CZ" sz="2300" i="1" dirty="0"/>
              <a:t> a </a:t>
            </a:r>
            <a:r>
              <a:rPr lang="cs-CZ" sz="2300" i="1" dirty="0" err="1"/>
              <a:t>vestibulocochlearis</a:t>
            </a:r>
            <a:r>
              <a:rPr lang="cs-CZ" sz="2300" i="1" dirty="0"/>
              <a:t>  (N VI., N VII. N VIII. ) - </a:t>
            </a:r>
            <a:r>
              <a:rPr lang="cs-CZ" sz="2300" dirty="0"/>
              <a:t>v</a:t>
            </a:r>
            <a:r>
              <a:rPr lang="cs-CZ" sz="2300" i="1" dirty="0"/>
              <a:t> </a:t>
            </a:r>
            <a:r>
              <a:rPr lang="cs-CZ" sz="2300" dirty="0"/>
              <a:t>koutu </a:t>
            </a:r>
            <a:r>
              <a:rPr lang="cs-CZ" sz="2300" dirty="0" err="1"/>
              <a:t>mostomozečkovém</a:t>
            </a:r>
            <a:r>
              <a:rPr lang="cs-CZ" sz="2300" dirty="0"/>
              <a:t> 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5225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982"/>
    </mc:Choice>
    <mc:Fallback xmlns="">
      <p:transition spd="slow" advTm="32198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F2C9F-6BB3-4899-9FEB-5099809A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63" y="104401"/>
            <a:ext cx="6182423" cy="6511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cs-CZ" sz="1800" b="1" i="1" dirty="0"/>
              <a:t>DORZÁLNĚ</a:t>
            </a:r>
            <a:endParaRPr lang="cs-CZ" altLang="cs-CZ" sz="1800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 i="1" dirty="0"/>
              <a:t>Nucleus </a:t>
            </a:r>
            <a:r>
              <a:rPr lang="cs-CZ" altLang="cs-CZ" sz="1800" b="1" i="1" dirty="0" err="1"/>
              <a:t>gracilis</a:t>
            </a:r>
            <a:r>
              <a:rPr lang="cs-CZ" altLang="cs-CZ" sz="1800" b="1" i="1" dirty="0"/>
              <a:t> a</a:t>
            </a:r>
            <a:r>
              <a:rPr lang="cs-CZ" altLang="cs-CZ" sz="1800" dirty="0"/>
              <a:t> </a:t>
            </a:r>
            <a:r>
              <a:rPr lang="cs-CZ" altLang="cs-CZ" sz="1800" b="1" i="1" dirty="0"/>
              <a:t>nucleus </a:t>
            </a:r>
            <a:r>
              <a:rPr lang="cs-CZ" altLang="cs-CZ" sz="1800" b="1" i="1" dirty="0" err="1"/>
              <a:t>cuneatus</a:t>
            </a:r>
            <a:r>
              <a:rPr lang="cs-CZ" altLang="cs-CZ" sz="1800" b="1" i="1" dirty="0"/>
              <a:t> – </a:t>
            </a:r>
            <a:r>
              <a:rPr lang="cs-CZ" sz="1800" dirty="0"/>
              <a:t>konec míšních svazků, </a:t>
            </a:r>
            <a:r>
              <a:rPr lang="cs-CZ" altLang="cs-CZ" sz="1800" dirty="0"/>
              <a:t>přepojují se zde senzitivní dráhy zadních provazců cestou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fibrae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arcuatae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internae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přes </a:t>
            </a:r>
            <a:r>
              <a:rPr kumimoji="0" lang="cs-CZ" altLang="cs-CZ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lemniskový</a:t>
            </a:r>
            <a:r>
              <a:rPr kumimoji="0" lang="cs-CZ" altLang="cs-CZ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systém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s</a:t>
            </a:r>
            <a:r>
              <a:rPr kumimoji="0" lang="cs-CZ" altLang="cs-CZ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oučást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cs-CZ" altLang="cs-CZ" sz="1800" i="1" dirty="0" err="1"/>
              <a:t>tractus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spinobulbothalamocorticalis</a:t>
            </a:r>
            <a:r>
              <a:rPr lang="cs-CZ" altLang="cs-CZ" sz="1800" i="1" dirty="0"/>
              <a:t>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 i="1" dirty="0" err="1"/>
              <a:t>N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uclei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olivares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podmiňují vyklenutí – </a:t>
            </a:r>
            <a:r>
              <a:rPr kumimoji="0" lang="cs-CZ" altLang="cs-CZ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oliva, </a:t>
            </a:r>
            <a:r>
              <a:rPr kumimoji="0" lang="cs-CZ" altLang="cs-CZ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aferentace</a:t>
            </a:r>
            <a:r>
              <a:rPr kumimoji="0" lang="cs-CZ" altLang="cs-CZ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z míchy přes</a:t>
            </a:r>
            <a:r>
              <a:rPr lang="cs-CZ" altLang="cs-CZ" sz="1800" dirty="0"/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fasciculi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laterales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jako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tractus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spinoolivaris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propriocepční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vlákna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 vyšších center CNS -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ncl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ruber 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tractus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rubroolivaris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z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formatio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reticularis</a:t>
            </a:r>
            <a:r>
              <a:rPr lang="cs-CZ" altLang="cs-CZ" sz="1800" b="1" dirty="0"/>
              <a:t>,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tractus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reticuloolivaris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z mozečku -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tractus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cerebelloolivaris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/>
              <a:t>   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Eferentace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do mozečku jako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tractus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olivocerebellaris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přes </a:t>
            </a:r>
            <a:r>
              <a:rPr kumimoji="0" lang="cs-CZ" altLang="cs-CZ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lang="cs-CZ" sz="1800" i="1" dirty="0" err="1"/>
              <a:t>eduncullus</a:t>
            </a:r>
            <a:r>
              <a:rPr lang="cs-CZ" sz="1800" i="1" dirty="0"/>
              <a:t>    </a:t>
            </a:r>
            <a:r>
              <a:rPr lang="cs-CZ" sz="1800" i="1" dirty="0" err="1"/>
              <a:t>cerebellaris</a:t>
            </a:r>
            <a:r>
              <a:rPr lang="cs-CZ" sz="1800" i="1" dirty="0"/>
              <a:t> inferior(</a:t>
            </a:r>
            <a:r>
              <a:rPr lang="cs-CZ" sz="1800" i="1" dirty="0" err="1"/>
              <a:t>caudalis</a:t>
            </a:r>
            <a:r>
              <a:rPr lang="cs-CZ" sz="1800" dirty="0"/>
              <a:t>), zde končí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jako šplhavá vlákna na dendritech Purkyňových buněk.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 i="1" dirty="0" err="1"/>
              <a:t>Nuclei</a:t>
            </a:r>
            <a:r>
              <a:rPr lang="cs-CZ" altLang="cs-CZ" sz="1800" b="1" i="1" dirty="0"/>
              <a:t> </a:t>
            </a:r>
            <a:r>
              <a:rPr lang="cs-CZ" altLang="cs-CZ" sz="1800" b="1" i="1" dirty="0" err="1"/>
              <a:t>reticulares</a:t>
            </a:r>
            <a:r>
              <a:rPr lang="cs-CZ" altLang="cs-CZ" sz="1800" b="1" i="1" dirty="0"/>
              <a:t> inferiores</a:t>
            </a:r>
            <a:endParaRPr lang="cs-CZ" altLang="cs-CZ" sz="1800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 i="1" dirty="0" err="1"/>
              <a:t>N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uclei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nervorum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cranialium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nerv jazykohltanový- n. glossopharyngeus (N.XI.)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nerv bloudivý –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nervus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vagus (N.X.)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nerv přídatný –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nervus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accessorius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(N. XI.)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nerv podjazykový –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nervus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hypoglossus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(N. XII)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míšní část jádra trojklanného nervu –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spinalis nervi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trigemini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(N V.)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dirty="0"/>
          </a:p>
          <a:p>
            <a:pPr algn="just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761E4F-7342-49D9-9C13-67FFA0230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5" t="12706" r="8902"/>
          <a:stretch/>
        </p:blipFill>
        <p:spPr>
          <a:xfrm>
            <a:off x="6547286" y="319866"/>
            <a:ext cx="5512634" cy="45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56"/>
    </mc:Choice>
    <mc:Fallback xmlns="">
      <p:transition spd="slow" advTm="9695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8AC647-9366-4630-838E-B09CC740F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95" y="151018"/>
            <a:ext cx="5198185" cy="6107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i="1" u="sng" dirty="0" err="1"/>
              <a:t>Tractus</a:t>
            </a:r>
            <a:r>
              <a:rPr lang="cs-CZ" sz="1800" b="1" i="1" u="sng" dirty="0"/>
              <a:t> </a:t>
            </a:r>
            <a:r>
              <a:rPr lang="cs-CZ" sz="1800" b="1" i="1" u="sng" dirty="0" err="1"/>
              <a:t>spinobulbothalamocorticalis</a:t>
            </a:r>
            <a:endParaRPr lang="cs-CZ" sz="1800" b="1" i="1" u="sng" dirty="0"/>
          </a:p>
          <a:p>
            <a:pPr marL="342900" indent="-342900">
              <a:buAutoNum type="arabicParenR"/>
            </a:pPr>
            <a:r>
              <a:rPr lang="cs-CZ" sz="1800" dirty="0"/>
              <a:t>První neuron k jádrům prodloužené míchy přichází z míchy </a:t>
            </a:r>
            <a:r>
              <a:rPr lang="cs-CZ" sz="1800" i="1" dirty="0" err="1"/>
              <a:t>tractus</a:t>
            </a:r>
            <a:r>
              <a:rPr lang="cs-CZ" sz="1800" i="1" dirty="0"/>
              <a:t> </a:t>
            </a:r>
            <a:r>
              <a:rPr lang="cs-CZ" sz="1800" i="1" dirty="0" err="1"/>
              <a:t>spinobulbaris</a:t>
            </a:r>
            <a:r>
              <a:rPr lang="cs-CZ" sz="1800" i="1" dirty="0"/>
              <a:t>. </a:t>
            </a:r>
          </a:p>
          <a:p>
            <a:pPr marL="342900" indent="-342900">
              <a:buAutoNum type="arabicParenR"/>
            </a:pPr>
            <a:r>
              <a:rPr lang="cs-CZ" sz="1800" dirty="0"/>
              <a:t>Jádra jsou uložena v kaudální části prodloužené míchy a přepojují se na nich senzitivní dráhy zadních provazců, vedou jako</a:t>
            </a:r>
            <a:r>
              <a:rPr lang="cs-CZ" sz="1800" i="1" dirty="0"/>
              <a:t> </a:t>
            </a:r>
            <a:r>
              <a:rPr lang="cs-CZ" sz="1800" i="1" dirty="0" err="1"/>
              <a:t>fibrae</a:t>
            </a:r>
            <a:r>
              <a:rPr lang="cs-CZ" sz="1800" i="1" dirty="0"/>
              <a:t> </a:t>
            </a:r>
            <a:r>
              <a:rPr lang="cs-CZ" sz="1800" i="1" dirty="0" err="1"/>
              <a:t>arcuatae</a:t>
            </a:r>
            <a:r>
              <a:rPr lang="cs-CZ" sz="1800" i="1" dirty="0"/>
              <a:t> </a:t>
            </a:r>
            <a:r>
              <a:rPr lang="cs-CZ" sz="1800" i="1" dirty="0" err="1"/>
              <a:t>internae</a:t>
            </a:r>
            <a:r>
              <a:rPr lang="cs-CZ" sz="1800" i="1" dirty="0"/>
              <a:t> </a:t>
            </a:r>
            <a:r>
              <a:rPr lang="cs-CZ" sz="1800" dirty="0"/>
              <a:t>až do křížení </a:t>
            </a:r>
            <a:r>
              <a:rPr lang="cs-CZ" sz="1800" i="1" dirty="0" err="1"/>
              <a:t>decussation</a:t>
            </a:r>
            <a:r>
              <a:rPr lang="cs-CZ" sz="1800" i="1" dirty="0"/>
              <a:t> </a:t>
            </a:r>
            <a:r>
              <a:rPr lang="cs-CZ" sz="1800" i="1" dirty="0" err="1"/>
              <a:t>lemniscorum</a:t>
            </a:r>
            <a:r>
              <a:rPr lang="cs-CZ" sz="1800" i="1" dirty="0"/>
              <a:t>, </a:t>
            </a:r>
            <a:r>
              <a:rPr lang="cs-CZ" sz="1800" dirty="0"/>
              <a:t>pak</a:t>
            </a:r>
            <a:r>
              <a:rPr lang="cs-CZ" sz="1800" i="1" dirty="0"/>
              <a:t> </a:t>
            </a:r>
            <a:r>
              <a:rPr lang="cs-CZ" sz="1800" dirty="0"/>
              <a:t>stoupají mozkovým kmenem a vytvářejí </a:t>
            </a:r>
            <a:r>
              <a:rPr lang="cs-CZ" sz="1800" i="1" dirty="0" err="1"/>
              <a:t>lemniscus</a:t>
            </a:r>
            <a:r>
              <a:rPr lang="cs-CZ" sz="1800" i="1" dirty="0"/>
              <a:t> medialis</a:t>
            </a:r>
            <a:r>
              <a:rPr lang="cs-CZ" sz="1800" dirty="0"/>
              <a:t>. Jde o křížení druhého neuronu senzitivní dráhy (</a:t>
            </a:r>
            <a:r>
              <a:rPr lang="cs-CZ" sz="1800" i="1" dirty="0" err="1"/>
              <a:t>lemniskový</a:t>
            </a:r>
            <a:r>
              <a:rPr lang="cs-CZ" sz="1800" i="1" dirty="0"/>
              <a:t> systém</a:t>
            </a:r>
            <a:r>
              <a:rPr lang="cs-CZ" sz="1800" dirty="0"/>
              <a:t>) – </a:t>
            </a:r>
            <a:r>
              <a:rPr lang="cs-CZ" sz="1800" b="1" i="1" dirty="0" err="1"/>
              <a:t>bulvohrbolová</a:t>
            </a:r>
            <a:r>
              <a:rPr lang="cs-CZ" sz="1800" b="1" i="1" dirty="0"/>
              <a:t> dráha (</a:t>
            </a:r>
            <a:r>
              <a:rPr lang="cs-CZ" sz="1800" b="1" i="1" dirty="0" err="1"/>
              <a:t>tractus</a:t>
            </a:r>
            <a:r>
              <a:rPr lang="cs-CZ" sz="1800" b="1" i="1" dirty="0"/>
              <a:t> </a:t>
            </a:r>
            <a:r>
              <a:rPr lang="cs-CZ" sz="1800" b="1" i="1" dirty="0" err="1"/>
              <a:t>bulbothalamicus</a:t>
            </a:r>
            <a:r>
              <a:rPr lang="cs-CZ" sz="1800" b="1" i="1" dirty="0"/>
              <a:t>)</a:t>
            </a:r>
            <a:r>
              <a:rPr lang="cs-CZ" sz="1800" dirty="0"/>
              <a:t>, která končí na jádrech thalamu -</a:t>
            </a:r>
            <a:r>
              <a:rPr lang="cs-CZ" sz="1800" i="1" dirty="0"/>
              <a:t> zadní boční přední jádro- </a:t>
            </a:r>
            <a:r>
              <a:rPr lang="cs-CZ" sz="1800" i="1" dirty="0" err="1"/>
              <a:t>ncl</a:t>
            </a:r>
            <a:r>
              <a:rPr lang="cs-CZ" sz="1800" i="1" dirty="0"/>
              <a:t>. </a:t>
            </a:r>
            <a:r>
              <a:rPr lang="cs-CZ" sz="1800" i="1" dirty="0" err="1"/>
              <a:t>ventralis</a:t>
            </a:r>
            <a:r>
              <a:rPr lang="cs-CZ" sz="1800" i="1" dirty="0"/>
              <a:t> </a:t>
            </a:r>
            <a:r>
              <a:rPr lang="cs-CZ" sz="1800" i="1" dirty="0" err="1"/>
              <a:t>posterolateralis</a:t>
            </a:r>
            <a:r>
              <a:rPr lang="cs-CZ" sz="1800" dirty="0"/>
              <a:t>. </a:t>
            </a:r>
          </a:p>
          <a:p>
            <a:pPr marL="342900" indent="-342900">
              <a:buAutoNum type="arabicParenR"/>
            </a:pPr>
            <a:r>
              <a:rPr lang="cs-CZ" sz="1800" dirty="0"/>
              <a:t>Z thalamu pak navazuje třetí neuron – </a:t>
            </a:r>
            <a:r>
              <a:rPr lang="cs-CZ" sz="1800" i="1" dirty="0"/>
              <a:t>dráha </a:t>
            </a:r>
            <a:r>
              <a:rPr lang="cs-CZ" sz="1800" i="1" dirty="0" err="1"/>
              <a:t>hrbolomozková</a:t>
            </a:r>
            <a:r>
              <a:rPr lang="cs-CZ" sz="1800" i="1" dirty="0"/>
              <a:t> (</a:t>
            </a:r>
            <a:r>
              <a:rPr lang="cs-CZ" sz="1800" i="1" dirty="0" err="1"/>
              <a:t>tractus</a:t>
            </a:r>
            <a:r>
              <a:rPr lang="cs-CZ" sz="1800" i="1" dirty="0"/>
              <a:t> </a:t>
            </a:r>
            <a:r>
              <a:rPr lang="cs-CZ" sz="1800" i="1" dirty="0" err="1"/>
              <a:t>thalamocorticalis</a:t>
            </a:r>
            <a:r>
              <a:rPr lang="cs-CZ" sz="1800" i="1" dirty="0"/>
              <a:t>)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8E3C4CC0-96F4-469B-9099-F630A92DA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935545"/>
            <a:ext cx="6518985" cy="49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19"/>
    </mc:Choice>
    <mc:Fallback xmlns="">
      <p:transition spd="slow" advTm="831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FAC93E1-225F-4920-BB5F-8025F9857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516" y="107577"/>
            <a:ext cx="616148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52EFC-C952-40A4-8F2B-48F8057B3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5" y="107577"/>
            <a:ext cx="72623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Most – </a:t>
            </a:r>
            <a:r>
              <a:rPr lang="cs-CZ" b="1" i="1" dirty="0"/>
              <a:t>Pons </a:t>
            </a:r>
            <a:r>
              <a:rPr lang="cs-CZ" b="1" i="1" dirty="0" err="1"/>
              <a:t>Varoli</a:t>
            </a:r>
            <a:endParaRPr lang="cs-CZ" b="1" i="1" dirty="0"/>
          </a:p>
          <a:p>
            <a:pPr marL="0" indent="0">
              <a:buNone/>
            </a:pPr>
            <a:r>
              <a:rPr lang="cs-CZ" dirty="0"/>
              <a:t>Ventrální plocha kmene, viditelný jako val</a:t>
            </a:r>
          </a:p>
          <a:p>
            <a:pPr marL="0" indent="0">
              <a:buNone/>
            </a:pPr>
            <a:r>
              <a:rPr lang="cs-CZ" b="1" i="1" dirty="0" err="1"/>
              <a:t>Pedunculus</a:t>
            </a:r>
            <a:r>
              <a:rPr lang="cs-CZ" b="1" i="1" dirty="0"/>
              <a:t> </a:t>
            </a:r>
            <a:r>
              <a:rPr lang="cs-CZ" b="1" i="1" dirty="0" err="1"/>
              <a:t>cerebellaris</a:t>
            </a:r>
            <a:r>
              <a:rPr lang="cs-CZ" b="1" i="1" dirty="0"/>
              <a:t> </a:t>
            </a:r>
            <a:r>
              <a:rPr lang="cs-CZ" b="1" i="1" dirty="0" err="1"/>
              <a:t>medius</a:t>
            </a:r>
            <a:r>
              <a:rPr lang="cs-CZ" b="1" i="1" dirty="0"/>
              <a:t> – </a:t>
            </a:r>
            <a:r>
              <a:rPr lang="cs-CZ" dirty="0"/>
              <a:t>spojení s mozečkem, hranice je výstup </a:t>
            </a:r>
            <a:r>
              <a:rPr lang="cs-CZ" i="1" dirty="0"/>
              <a:t>n. </a:t>
            </a:r>
            <a:r>
              <a:rPr lang="cs-CZ" i="1" dirty="0" err="1"/>
              <a:t>facialis</a:t>
            </a:r>
            <a:r>
              <a:rPr lang="cs-CZ" dirty="0"/>
              <a:t> (N VII.) a </a:t>
            </a:r>
            <a:r>
              <a:rPr lang="cs-CZ" i="1" dirty="0"/>
              <a:t>n. trigeminus</a:t>
            </a:r>
            <a:r>
              <a:rPr lang="cs-CZ" dirty="0"/>
              <a:t> (N.V) - </a:t>
            </a:r>
            <a:r>
              <a:rPr lang="cs-CZ" b="1" i="1" dirty="0" err="1"/>
              <a:t>trigeminofaciální</a:t>
            </a:r>
            <a:r>
              <a:rPr lang="cs-CZ" b="1" i="1" dirty="0"/>
              <a:t> čára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Dorsální plochu je tvořena dnem IV. komory – </a:t>
            </a:r>
            <a:r>
              <a:rPr lang="cs-CZ" b="1" i="1" dirty="0"/>
              <a:t>fossa </a:t>
            </a:r>
            <a:r>
              <a:rPr lang="cs-CZ" b="1" i="1" dirty="0" err="1"/>
              <a:t>rhomboidea</a:t>
            </a:r>
            <a:r>
              <a:rPr lang="cs-CZ" i="1" dirty="0"/>
              <a:t>.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8ED991-B82E-4399-9961-127927218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7" y="3429000"/>
            <a:ext cx="4583262" cy="33917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991A35B8-9F21-464D-932C-47F7D6679AA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016440" y="4979880"/>
              <a:ext cx="1011240" cy="55260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991A35B8-9F21-464D-932C-47F7D6679A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7080" y="4970520"/>
                <a:ext cx="102996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06"/>
    </mc:Choice>
    <mc:Fallback xmlns="">
      <p:transition spd="slow" advTm="118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5A7F6C6-2423-4B9C-ABBF-9E38108B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99" y="3126702"/>
            <a:ext cx="4762500" cy="35623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CB829-CDFB-45CB-A974-2B72FB5B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5" y="168948"/>
            <a:ext cx="7294581" cy="3520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i="1" dirty="0"/>
              <a:t>Mostová jádra – </a:t>
            </a:r>
            <a:r>
              <a:rPr lang="cs-CZ" sz="2400" b="1" i="1" dirty="0" err="1"/>
              <a:t>nuclei</a:t>
            </a:r>
            <a:r>
              <a:rPr lang="cs-CZ" sz="2400" b="1" i="1" dirty="0"/>
              <a:t> </a:t>
            </a:r>
            <a:r>
              <a:rPr lang="cs-CZ" sz="2400" b="1" i="1" dirty="0" err="1"/>
              <a:t>pontis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Leží v basální části, prostupuje jimi </a:t>
            </a:r>
            <a:r>
              <a:rPr lang="cs-CZ" sz="2400" i="1" dirty="0" err="1"/>
              <a:t>tractus</a:t>
            </a:r>
            <a:r>
              <a:rPr lang="cs-CZ" sz="2400" i="1" dirty="0"/>
              <a:t> </a:t>
            </a:r>
            <a:r>
              <a:rPr lang="cs-CZ" sz="2400" i="1" dirty="0" err="1"/>
              <a:t>corticospinalis</a:t>
            </a:r>
            <a:r>
              <a:rPr lang="cs-CZ" sz="2400" dirty="0"/>
              <a:t>, která ji rozděluje na </a:t>
            </a:r>
            <a:r>
              <a:rPr lang="cs-CZ" sz="2400" i="1" dirty="0" err="1"/>
              <a:t>fibrae</a:t>
            </a:r>
            <a:r>
              <a:rPr lang="cs-CZ" sz="2400" i="1" dirty="0"/>
              <a:t> </a:t>
            </a:r>
            <a:r>
              <a:rPr lang="cs-CZ" sz="2400" i="1" dirty="0" err="1"/>
              <a:t>pontis</a:t>
            </a:r>
            <a:r>
              <a:rPr lang="cs-CZ" sz="2400" i="1" dirty="0"/>
              <a:t> </a:t>
            </a:r>
            <a:r>
              <a:rPr lang="cs-CZ" sz="2400" i="1" dirty="0" err="1"/>
              <a:t>longitudinalis</a:t>
            </a:r>
            <a:r>
              <a:rPr lang="cs-CZ" sz="2400" i="1" dirty="0"/>
              <a:t>.</a:t>
            </a:r>
            <a:endParaRPr lang="cs-CZ" sz="2400" dirty="0"/>
          </a:p>
          <a:p>
            <a:pPr marL="0" indent="0">
              <a:buNone/>
            </a:pPr>
            <a:r>
              <a:rPr lang="cs-CZ" sz="2400" i="1" dirty="0" err="1"/>
              <a:t>Afferendní</a:t>
            </a:r>
            <a:r>
              <a:rPr lang="cs-CZ" sz="2400" i="1" dirty="0"/>
              <a:t> vlákna </a:t>
            </a:r>
            <a:r>
              <a:rPr lang="cs-CZ" sz="2400" dirty="0" err="1"/>
              <a:t>koromostní</a:t>
            </a:r>
            <a:r>
              <a:rPr lang="cs-CZ" sz="2400" dirty="0"/>
              <a:t> vlákna (</a:t>
            </a:r>
            <a:r>
              <a:rPr lang="cs-CZ" sz="2400" i="1" dirty="0" err="1"/>
              <a:t>fibrae</a:t>
            </a:r>
            <a:r>
              <a:rPr lang="cs-CZ" sz="2400" i="1" dirty="0"/>
              <a:t> </a:t>
            </a:r>
            <a:r>
              <a:rPr lang="cs-CZ" sz="2400" i="1" dirty="0" err="1"/>
              <a:t>corticopontinae</a:t>
            </a:r>
            <a:r>
              <a:rPr lang="cs-CZ" sz="2400" i="1" dirty="0"/>
              <a:t> – </a:t>
            </a:r>
            <a:r>
              <a:rPr lang="cs-CZ" sz="2400" i="1" dirty="0" err="1"/>
              <a:t>tractus</a:t>
            </a:r>
            <a:r>
              <a:rPr lang="cs-CZ" sz="2400" i="1" dirty="0"/>
              <a:t> </a:t>
            </a:r>
            <a:r>
              <a:rPr lang="cs-CZ" sz="2400" i="1" dirty="0" err="1"/>
              <a:t>corticopontinus</a:t>
            </a:r>
            <a:r>
              <a:rPr lang="cs-CZ" sz="2400" dirty="0"/>
              <a:t>) vedou téměř z celé kůry mozkové.</a:t>
            </a:r>
          </a:p>
          <a:p>
            <a:pPr marL="0" indent="0">
              <a:buNone/>
            </a:pPr>
            <a:r>
              <a:rPr lang="cs-CZ" sz="2400" i="1" dirty="0" err="1"/>
              <a:t>Efferentní</a:t>
            </a:r>
            <a:r>
              <a:rPr lang="cs-CZ" sz="2400" i="1" dirty="0"/>
              <a:t> vlákna</a:t>
            </a:r>
            <a:r>
              <a:rPr lang="cs-CZ" sz="2400" dirty="0"/>
              <a:t> </a:t>
            </a:r>
            <a:r>
              <a:rPr lang="cs-CZ" sz="2400" dirty="0" err="1"/>
              <a:t>koromostní</a:t>
            </a:r>
            <a:r>
              <a:rPr lang="cs-CZ" sz="2400" dirty="0"/>
              <a:t> vlákna se kříží a vedou do mozečku jako </a:t>
            </a:r>
            <a:r>
              <a:rPr lang="cs-CZ" sz="2400" i="1" dirty="0" err="1"/>
              <a:t>fibrae</a:t>
            </a:r>
            <a:r>
              <a:rPr lang="cs-CZ" sz="2400" i="1" dirty="0"/>
              <a:t> </a:t>
            </a:r>
            <a:r>
              <a:rPr lang="cs-CZ" sz="2400" i="1" dirty="0" err="1"/>
              <a:t>pontocerebellares</a:t>
            </a:r>
            <a:r>
              <a:rPr lang="cs-CZ" sz="2400" i="1" dirty="0"/>
              <a:t> – </a:t>
            </a:r>
            <a:r>
              <a:rPr lang="cs-CZ" sz="2400" i="1" dirty="0" err="1"/>
              <a:t>tractus</a:t>
            </a:r>
            <a:r>
              <a:rPr lang="cs-CZ" sz="2400" i="1" dirty="0"/>
              <a:t> </a:t>
            </a:r>
            <a:r>
              <a:rPr lang="cs-CZ" sz="2400" i="1" dirty="0" err="1"/>
              <a:t>pontocerebellaris</a:t>
            </a:r>
            <a:r>
              <a:rPr lang="cs-CZ" sz="2400" dirty="0"/>
              <a:t>, zde končí na dendritech Purkyňových buněk.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FE9436-F9DE-49D6-BA83-01BFC08C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227" y="168948"/>
            <a:ext cx="4056044" cy="311333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F34E339-53D2-4BBA-9363-D3C5C9905CAF}"/>
              </a:ext>
            </a:extLst>
          </p:cNvPr>
          <p:cNvSpPr/>
          <p:nvPr/>
        </p:nvSpPr>
        <p:spPr>
          <a:xfrm>
            <a:off x="218085" y="3461273"/>
            <a:ext cx="90173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Některá vlákna </a:t>
            </a:r>
            <a:r>
              <a:rPr lang="cs-CZ" sz="2400" dirty="0" err="1"/>
              <a:t>mostomozečková</a:t>
            </a:r>
            <a:r>
              <a:rPr lang="cs-CZ" sz="2400" dirty="0"/>
              <a:t> se přepojují na:</a:t>
            </a:r>
          </a:p>
          <a:p>
            <a:pPr marL="355600" lvl="0" indent="-355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dirty="0"/>
              <a:t>Obloukovitá jádra </a:t>
            </a:r>
            <a:r>
              <a:rPr lang="cs-CZ" altLang="cs-CZ" sz="2400" b="1" i="1" dirty="0"/>
              <a:t>– </a:t>
            </a:r>
            <a:r>
              <a:rPr lang="cs-CZ" altLang="cs-CZ" sz="2400" b="1" i="1" dirty="0" err="1"/>
              <a:t>nuclei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arcuati</a:t>
            </a:r>
            <a:r>
              <a:rPr lang="cs-CZ" altLang="cs-CZ" sz="2400" b="1" i="1" dirty="0"/>
              <a:t>,</a:t>
            </a:r>
            <a:r>
              <a:rPr lang="cs-CZ" altLang="cs-CZ" sz="2400" dirty="0"/>
              <a:t> která leží pod povrchem pyramid. V</a:t>
            </a:r>
            <a:r>
              <a:rPr lang="cs-CZ" altLang="cs-CZ" sz="2400" i="1" dirty="0"/>
              <a:t> </a:t>
            </a:r>
            <a:r>
              <a:rPr lang="cs-CZ" altLang="cs-CZ" sz="2400" dirty="0"/>
              <a:t>předních vnějších obloukovitých vláknech </a:t>
            </a:r>
            <a:r>
              <a:rPr lang="cs-CZ" altLang="cs-CZ" sz="2400" i="1" dirty="0"/>
              <a:t>– </a:t>
            </a:r>
            <a:r>
              <a:rPr lang="cs-CZ" altLang="cs-CZ" sz="2400" i="1" dirty="0" err="1"/>
              <a:t>fibrae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arcuatae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externae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ventrales</a:t>
            </a:r>
            <a:r>
              <a:rPr lang="cs-CZ" altLang="cs-CZ" sz="2400" dirty="0"/>
              <a:t>. Po zkřížení vstupují do mozečku přes dolní mozečkovou stopku-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pedunculus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cerebellaris</a:t>
            </a:r>
            <a:r>
              <a:rPr lang="cs-CZ" altLang="cs-CZ" sz="2400" i="1" dirty="0"/>
              <a:t> inferior.</a:t>
            </a:r>
            <a:endParaRPr lang="cs-CZ" altLang="cs-CZ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FF0000"/>
                </a:solidFill>
              </a:rPr>
              <a:t>Jádra retikulární formace (FR) </a:t>
            </a:r>
            <a:r>
              <a:rPr lang="cs-CZ" altLang="cs-CZ" sz="2400" b="1" dirty="0"/>
              <a:t>–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nuclei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reticulares</a:t>
            </a:r>
            <a:r>
              <a:rPr lang="cs-CZ" altLang="cs-CZ" sz="2400" b="1" i="1" dirty="0"/>
              <a:t> medii</a:t>
            </a:r>
            <a:endParaRPr lang="cs-CZ" altLang="cs-CZ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Jádra hlavových nervů 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nuclei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nervorum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cranialium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pro:</a:t>
            </a:r>
            <a:endParaRPr lang="cs-CZ" altLang="cs-CZ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 err="1"/>
              <a:t>Nervus</a:t>
            </a:r>
            <a:r>
              <a:rPr lang="cs-CZ" altLang="cs-CZ" sz="2400" i="1" dirty="0"/>
              <a:t> trigeminus (N V.), </a:t>
            </a:r>
            <a:r>
              <a:rPr lang="cs-CZ" altLang="cs-CZ" sz="2400" i="1" dirty="0" err="1"/>
              <a:t>nervus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abducens</a:t>
            </a:r>
            <a:r>
              <a:rPr lang="cs-CZ" altLang="cs-CZ" sz="2400" i="1" dirty="0"/>
              <a:t> (N VI.), </a:t>
            </a:r>
            <a:r>
              <a:rPr lang="cs-CZ" altLang="cs-CZ" sz="2400" i="1" dirty="0" err="1"/>
              <a:t>nervus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facialis</a:t>
            </a:r>
            <a:r>
              <a:rPr lang="cs-CZ" altLang="cs-CZ" sz="2400" i="1" dirty="0"/>
              <a:t> (N VII.), </a:t>
            </a:r>
            <a:r>
              <a:rPr lang="cs-CZ" altLang="cs-CZ" sz="2400" i="1" dirty="0" err="1"/>
              <a:t>nervus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statoacusticus</a:t>
            </a:r>
            <a:r>
              <a:rPr lang="cs-CZ" altLang="cs-CZ" sz="2400" i="1" dirty="0"/>
              <a:t> (N VIII.)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6757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39"/>
    </mc:Choice>
    <mc:Fallback xmlns="">
      <p:transition spd="slow" advTm="9893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77D92D5-375C-4925-BD0D-6A8D66628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" t="12857" r="6131" b="9077"/>
          <a:stretch/>
        </p:blipFill>
        <p:spPr>
          <a:xfrm>
            <a:off x="5242560" y="45720"/>
            <a:ext cx="6949440" cy="338328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4FDFBB4-8B2D-4C57-8E0B-DB4566610F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66" t="7187" r="10855" b="10542"/>
          <a:stretch/>
        </p:blipFill>
        <p:spPr>
          <a:xfrm>
            <a:off x="6306534" y="3119119"/>
            <a:ext cx="4994212" cy="420444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7FCCE-31B1-419D-B75A-68AC8F8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20" y="82885"/>
            <a:ext cx="5649260" cy="6285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/>
              <a:t>Střední mozek – </a:t>
            </a:r>
            <a:r>
              <a:rPr lang="cs-CZ" sz="3600" b="1" i="1" dirty="0" err="1"/>
              <a:t>mesencephalon</a:t>
            </a:r>
            <a:endParaRPr lang="cs-CZ" sz="3600" b="1" i="1" dirty="0"/>
          </a:p>
          <a:p>
            <a:pPr marL="514350" indent="-514350">
              <a:buAutoNum type="arabicParenR"/>
            </a:pPr>
            <a:r>
              <a:rPr lang="cs-CZ" sz="2000" b="1" i="1" dirty="0" err="1"/>
              <a:t>Crura</a:t>
            </a:r>
            <a:r>
              <a:rPr lang="cs-CZ" sz="2000" b="1" i="1" dirty="0"/>
              <a:t> </a:t>
            </a:r>
            <a:r>
              <a:rPr lang="cs-CZ" sz="2000" b="1" i="1" dirty="0" err="1"/>
              <a:t>cerebri</a:t>
            </a:r>
            <a:r>
              <a:rPr lang="cs-CZ" sz="2000" b="1" i="1" dirty="0"/>
              <a:t> - </a:t>
            </a:r>
            <a:r>
              <a:rPr lang="cs-CZ" sz="2000" dirty="0"/>
              <a:t>ramena mozku </a:t>
            </a:r>
            <a:endParaRPr lang="cs-CZ" sz="2000" i="1" dirty="0"/>
          </a:p>
          <a:p>
            <a:pPr marL="514350" indent="-514350">
              <a:buAutoNum type="arabicParenR"/>
            </a:pPr>
            <a:r>
              <a:rPr lang="cs-CZ" sz="2000" b="1" i="1" dirty="0" err="1"/>
              <a:t>Tegmentum</a:t>
            </a:r>
            <a:r>
              <a:rPr lang="cs-CZ" sz="2000" b="1" i="1" dirty="0"/>
              <a:t> </a:t>
            </a:r>
            <a:r>
              <a:rPr lang="cs-CZ" sz="2000" b="1" i="1" dirty="0" err="1"/>
              <a:t>mesencephali</a:t>
            </a:r>
            <a:r>
              <a:rPr lang="cs-CZ" sz="2000" b="1" i="1" dirty="0"/>
              <a:t> - </a:t>
            </a:r>
            <a:r>
              <a:rPr lang="cs-CZ" sz="2000" dirty="0" err="1"/>
              <a:t>středomozková</a:t>
            </a:r>
            <a:r>
              <a:rPr lang="cs-CZ" sz="2000" dirty="0"/>
              <a:t> pokrývka </a:t>
            </a:r>
          </a:p>
          <a:p>
            <a:pPr marL="514350" indent="-514350">
              <a:buAutoNum type="arabicParenR"/>
            </a:pPr>
            <a:r>
              <a:rPr lang="cs-CZ" sz="2000" b="1" i="1" dirty="0" err="1"/>
              <a:t>Tectum</a:t>
            </a:r>
            <a:r>
              <a:rPr lang="cs-CZ" sz="2000" b="1" i="1" dirty="0"/>
              <a:t> </a:t>
            </a:r>
            <a:r>
              <a:rPr lang="cs-CZ" sz="2000" b="1" i="1" dirty="0" err="1"/>
              <a:t>mesencephali</a:t>
            </a:r>
            <a:r>
              <a:rPr lang="cs-CZ" sz="2000" b="1" i="1" dirty="0"/>
              <a:t> - </a:t>
            </a:r>
            <a:r>
              <a:rPr lang="cs-CZ" sz="2000" dirty="0" err="1"/>
              <a:t>středomozkové</a:t>
            </a:r>
            <a:r>
              <a:rPr lang="cs-CZ" sz="2000" dirty="0"/>
              <a:t> krytí, čtverohrbolí </a:t>
            </a:r>
            <a:endParaRPr lang="cs-CZ" sz="2000" i="1" dirty="0"/>
          </a:p>
          <a:p>
            <a:pPr marL="0" indent="0">
              <a:buNone/>
            </a:pPr>
            <a:r>
              <a:rPr lang="cs-CZ" sz="2000" i="1" dirty="0"/>
              <a:t>+ </a:t>
            </a:r>
            <a:r>
              <a:rPr lang="cs-CZ" sz="2000" b="1" i="1" dirty="0" err="1"/>
              <a:t>colliculi</a:t>
            </a:r>
            <a:r>
              <a:rPr lang="cs-CZ" sz="2000" b="1" i="1" dirty="0"/>
              <a:t> inferiores </a:t>
            </a:r>
            <a:r>
              <a:rPr lang="cs-CZ" sz="2000" i="1" dirty="0"/>
              <a:t>– 2 </a:t>
            </a:r>
            <a:r>
              <a:rPr lang="cs-CZ" sz="2000" dirty="0"/>
              <a:t>páry hrbolků podmíněné stejnojmennými jádry, </a:t>
            </a:r>
            <a:r>
              <a:rPr lang="cs-CZ" sz="2000" b="1" i="1" dirty="0" err="1"/>
              <a:t>colliculi</a:t>
            </a:r>
            <a:r>
              <a:rPr lang="cs-CZ" sz="2000" b="1" i="1" dirty="0"/>
              <a:t> superiores</a:t>
            </a:r>
            <a:r>
              <a:rPr lang="cs-CZ" sz="2000" i="1" dirty="0"/>
              <a:t> </a:t>
            </a:r>
            <a:r>
              <a:rPr lang="cs-CZ" sz="2000" dirty="0"/>
              <a:t>zapojené do zrakové dráhy, </a:t>
            </a:r>
            <a:r>
              <a:rPr lang="cs-CZ" sz="2000" b="1" i="1" dirty="0"/>
              <a:t>inferiores</a:t>
            </a:r>
            <a:r>
              <a:rPr lang="cs-CZ" sz="2000" dirty="0"/>
              <a:t> do dráhy sluchové. </a:t>
            </a:r>
          </a:p>
          <a:p>
            <a:pPr marL="0" indent="0">
              <a:buNone/>
            </a:pPr>
            <a:r>
              <a:rPr lang="cs-CZ" sz="2000" dirty="0"/>
              <a:t>Hrbolky jsou k mezimozku připojeny </a:t>
            </a:r>
            <a:r>
              <a:rPr lang="cs-CZ" sz="2000" b="1" i="1" dirty="0" err="1"/>
              <a:t>brachia</a:t>
            </a:r>
            <a:r>
              <a:rPr lang="cs-CZ" sz="2000" b="1" i="1" dirty="0"/>
              <a:t> </a:t>
            </a:r>
            <a:r>
              <a:rPr lang="cs-CZ" sz="2000" b="1" i="1" dirty="0" err="1"/>
              <a:t>colliculi</a:t>
            </a:r>
            <a:r>
              <a:rPr lang="cs-CZ" sz="2000" b="1" i="1" dirty="0"/>
              <a:t> superiores et inferiores</a:t>
            </a:r>
            <a:r>
              <a:rPr lang="cs-CZ" sz="2000" i="1" dirty="0"/>
              <a:t>,</a:t>
            </a:r>
            <a:r>
              <a:rPr lang="cs-CZ" sz="2000" dirty="0"/>
              <a:t> a končí v </a:t>
            </a:r>
            <a:r>
              <a:rPr lang="cs-CZ" sz="2000" i="1" dirty="0"/>
              <a:t>corpus </a:t>
            </a:r>
            <a:r>
              <a:rPr lang="cs-CZ" sz="2000" i="1" dirty="0" err="1"/>
              <a:t>geniculatum</a:t>
            </a:r>
            <a:r>
              <a:rPr lang="cs-CZ" sz="2000" i="1" dirty="0"/>
              <a:t> </a:t>
            </a:r>
            <a:r>
              <a:rPr lang="cs-CZ" sz="2000" i="1" dirty="0" err="1"/>
              <a:t>mediale</a:t>
            </a:r>
            <a:r>
              <a:rPr lang="cs-CZ" sz="2000" i="1" dirty="0"/>
              <a:t> et </a:t>
            </a:r>
            <a:r>
              <a:rPr lang="cs-CZ" sz="2000" i="1" dirty="0" err="1"/>
              <a:t>laterale</a:t>
            </a:r>
            <a:r>
              <a:rPr lang="cs-CZ" sz="2000" i="1" dirty="0"/>
              <a:t> </a:t>
            </a:r>
            <a:r>
              <a:rPr lang="cs-CZ" sz="2000" i="1" dirty="0" err="1"/>
              <a:t>thalami</a:t>
            </a:r>
            <a:r>
              <a:rPr lang="cs-CZ" sz="2000" i="1" dirty="0"/>
              <a:t>. 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5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86"/>
    </mc:Choice>
    <mc:Fallback xmlns="">
      <p:transition spd="slow" advTm="1057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37AEA54-1B70-4CEB-A86A-FA9D4D542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t="8238"/>
          <a:stretch/>
        </p:blipFill>
        <p:spPr>
          <a:xfrm>
            <a:off x="3176643" y="3998165"/>
            <a:ext cx="3944919" cy="28598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B6E4EA-1C6D-4E5D-870D-30EB54957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261" y="3286125"/>
            <a:ext cx="4762500" cy="357187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9A8B9E-98B5-4459-82BB-0278FB7EF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64" y="416373"/>
            <a:ext cx="7036397" cy="4351338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 err="1"/>
              <a:t>Aqueductus</a:t>
            </a:r>
            <a:r>
              <a:rPr lang="cs-CZ" b="1" i="1" dirty="0"/>
              <a:t> </a:t>
            </a:r>
            <a:r>
              <a:rPr lang="cs-CZ" b="1" i="1" dirty="0" err="1"/>
              <a:t>mesencephali</a:t>
            </a:r>
            <a:r>
              <a:rPr lang="cs-CZ" b="1" i="1" dirty="0"/>
              <a:t> Sylvii – </a:t>
            </a:r>
            <a:r>
              <a:rPr lang="cs-CZ" dirty="0"/>
              <a:t>mokovod, spojuje III. a IV. komoru mozkovou</a:t>
            </a:r>
          </a:p>
          <a:p>
            <a:r>
              <a:rPr lang="cs-CZ" b="1" i="1" dirty="0" err="1"/>
              <a:t>Pedunculi</a:t>
            </a:r>
            <a:r>
              <a:rPr lang="cs-CZ" b="1" i="1" dirty="0"/>
              <a:t> </a:t>
            </a:r>
            <a:r>
              <a:rPr lang="cs-CZ" b="1" i="1" dirty="0" err="1"/>
              <a:t>cerebellares</a:t>
            </a:r>
            <a:r>
              <a:rPr lang="cs-CZ" b="1" i="1" dirty="0"/>
              <a:t> superiores</a:t>
            </a:r>
            <a:r>
              <a:rPr lang="cs-CZ" dirty="0"/>
              <a:t> – spojují </a:t>
            </a:r>
            <a:r>
              <a:rPr lang="cs-CZ" i="1" dirty="0" err="1"/>
              <a:t>mesecephalon</a:t>
            </a:r>
            <a:r>
              <a:rPr lang="cs-CZ" i="1" dirty="0"/>
              <a:t> </a:t>
            </a:r>
            <a:r>
              <a:rPr lang="cs-CZ" dirty="0"/>
              <a:t>a mozeček</a:t>
            </a:r>
          </a:p>
          <a:p>
            <a:r>
              <a:rPr lang="cs-CZ" b="1" i="1" dirty="0"/>
              <a:t>Velum </a:t>
            </a:r>
            <a:r>
              <a:rPr lang="cs-CZ" b="1" i="1" dirty="0" err="1"/>
              <a:t>medulare</a:t>
            </a:r>
            <a:r>
              <a:rPr lang="cs-CZ" b="1" i="1" dirty="0"/>
              <a:t> superiores </a:t>
            </a:r>
            <a:r>
              <a:rPr lang="cs-CZ" dirty="0"/>
              <a:t>– „plachetka“ z bílé hmoty, strop IV. komory mozkové</a:t>
            </a:r>
            <a:r>
              <a:rPr lang="cs-CZ" i="1" dirty="0"/>
              <a:t>, </a:t>
            </a:r>
            <a:r>
              <a:rPr lang="cs-CZ" i="1" dirty="0" err="1"/>
              <a:t>tegmen</a:t>
            </a:r>
            <a:r>
              <a:rPr lang="cs-CZ" i="1" dirty="0"/>
              <a:t> </a:t>
            </a:r>
            <a:r>
              <a:rPr lang="cs-CZ" i="1" dirty="0" err="1"/>
              <a:t>ventriculi</a:t>
            </a:r>
            <a:r>
              <a:rPr lang="cs-CZ" i="1" dirty="0"/>
              <a:t> </a:t>
            </a:r>
            <a:r>
              <a:rPr lang="cs-CZ" i="1" dirty="0" err="1"/>
              <a:t>quarti</a:t>
            </a:r>
            <a:endParaRPr lang="cs-CZ" b="1" i="1" dirty="0"/>
          </a:p>
          <a:p>
            <a:pPr marL="0" indent="0">
              <a:buNone/>
            </a:pPr>
            <a:r>
              <a:rPr lang="cs-CZ" dirty="0"/>
              <a:t>Odstup hlavových nervů z mezimozku</a:t>
            </a:r>
            <a:r>
              <a:rPr lang="cs-CZ" b="1" i="1" dirty="0"/>
              <a:t>:</a:t>
            </a:r>
          </a:p>
          <a:p>
            <a:r>
              <a:rPr lang="cs-CZ" b="1" i="1" dirty="0"/>
              <a:t>N. </a:t>
            </a:r>
            <a:r>
              <a:rPr lang="cs-CZ" b="1" i="1" dirty="0" err="1"/>
              <a:t>oculomotorius</a:t>
            </a:r>
            <a:r>
              <a:rPr lang="cs-CZ" b="1" i="1" dirty="0"/>
              <a:t> (N III.)</a:t>
            </a:r>
          </a:p>
          <a:p>
            <a:r>
              <a:rPr lang="cs-CZ" b="1" i="1" dirty="0"/>
              <a:t>N. </a:t>
            </a:r>
            <a:r>
              <a:rPr lang="cs-CZ" b="1" i="1" dirty="0" err="1"/>
              <a:t>trochlearis</a:t>
            </a:r>
            <a:r>
              <a:rPr lang="cs-CZ" b="1" i="1" dirty="0"/>
              <a:t> (N IV.) </a:t>
            </a:r>
            <a:r>
              <a:rPr lang="cs-CZ" dirty="0"/>
              <a:t>vystupuje na dorsální straně mozkového kmene!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4F7E3F-2BE5-4966-BF74-945E57986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262" y="309954"/>
            <a:ext cx="4158728" cy="311904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F030311-564E-4391-93C1-6861ACF0D6C8}"/>
              </a:ext>
            </a:extLst>
          </p:cNvPr>
          <p:cNvSpPr/>
          <p:nvPr/>
        </p:nvSpPr>
        <p:spPr>
          <a:xfrm>
            <a:off x="3506993" y="4561242"/>
            <a:ext cx="785308" cy="419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5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51"/>
    </mc:Choice>
    <mc:Fallback xmlns="">
      <p:transition spd="slow" advTm="14515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42FE01D-4B6C-40F6-B43F-D3433E2A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922" y="0"/>
            <a:ext cx="5288225" cy="623068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1A0EF4-03BF-46A5-8FCD-B84E06AD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58" y="225965"/>
            <a:ext cx="6855255" cy="609953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2600" b="1" dirty="0"/>
              <a:t>Jádra + dráhy středního mozku </a:t>
            </a:r>
          </a:p>
          <a:p>
            <a:pPr marL="0" indent="0" algn="ctr">
              <a:buNone/>
            </a:pPr>
            <a:r>
              <a:rPr lang="cs-CZ" sz="2600" b="1" dirty="0"/>
              <a:t>A) </a:t>
            </a:r>
            <a:r>
              <a:rPr lang="cs-CZ" sz="2600" b="1" dirty="0" err="1"/>
              <a:t>Středomozkový</a:t>
            </a:r>
            <a:r>
              <a:rPr lang="cs-CZ" sz="2600" b="1" dirty="0"/>
              <a:t> kryt </a:t>
            </a:r>
            <a:r>
              <a:rPr lang="cs-CZ" sz="2600" b="1" i="1" dirty="0"/>
              <a:t>– </a:t>
            </a:r>
            <a:r>
              <a:rPr lang="cs-CZ" sz="2600" b="1" i="1" dirty="0" err="1"/>
              <a:t>tectum</a:t>
            </a:r>
            <a:endParaRPr lang="cs-CZ" sz="2600" b="1" dirty="0"/>
          </a:p>
          <a:p>
            <a:pPr marL="268288" lvl="1" indent="-268288" algn="just"/>
            <a:r>
              <a:rPr lang="cs-CZ" sz="2600" b="1" i="1" dirty="0" err="1"/>
              <a:t>Ncl</a:t>
            </a:r>
            <a:r>
              <a:rPr lang="cs-CZ" sz="2600" b="1" i="1" dirty="0"/>
              <a:t>. </a:t>
            </a:r>
            <a:r>
              <a:rPr lang="cs-CZ" sz="2600" b="1" i="1" dirty="0" err="1"/>
              <a:t>colliculi</a:t>
            </a:r>
            <a:r>
              <a:rPr lang="cs-CZ" sz="2600" b="1" i="1" dirty="0"/>
              <a:t> superiores</a:t>
            </a:r>
          </a:p>
          <a:p>
            <a:pPr marL="720725" lvl="1" indent="-365125" algn="just">
              <a:buFont typeface="Courier New" panose="02070309020205020404" pitchFamily="49" charset="0"/>
              <a:buChar char="o"/>
            </a:pPr>
            <a:r>
              <a:rPr lang="cs-CZ" sz="2600" dirty="0"/>
              <a:t>Žíhaný vzhled – vrstvy bílé a šedé hmoty. </a:t>
            </a:r>
          </a:p>
          <a:p>
            <a:pPr marL="720725" lvl="1" indent="-365125" algn="just">
              <a:buFont typeface="Courier New" panose="02070309020205020404" pitchFamily="49" charset="0"/>
              <a:buChar char="o"/>
            </a:pPr>
            <a:r>
              <a:rPr lang="cs-CZ" sz="2600" dirty="0"/>
              <a:t>Součást zrakové dráhy a </a:t>
            </a:r>
            <a:r>
              <a:rPr lang="cs-CZ" sz="2600" dirty="0" err="1"/>
              <a:t>aference</a:t>
            </a:r>
            <a:r>
              <a:rPr lang="cs-CZ" sz="2600" dirty="0"/>
              <a:t> z </a:t>
            </a:r>
            <a:r>
              <a:rPr lang="cs-CZ" sz="2600" i="1" dirty="0" err="1"/>
              <a:t>tractus</a:t>
            </a:r>
            <a:r>
              <a:rPr lang="cs-CZ" sz="2600" i="1" dirty="0"/>
              <a:t> </a:t>
            </a:r>
            <a:r>
              <a:rPr lang="cs-CZ" sz="2600" i="1" dirty="0" err="1"/>
              <a:t>spinotectalis</a:t>
            </a:r>
            <a:r>
              <a:rPr lang="cs-CZ" sz="2600" dirty="0"/>
              <a:t> a </a:t>
            </a:r>
            <a:r>
              <a:rPr lang="cs-CZ" sz="2600" i="1" dirty="0" err="1"/>
              <a:t>tr</a:t>
            </a:r>
            <a:r>
              <a:rPr lang="cs-CZ" sz="2600" i="1" dirty="0"/>
              <a:t>. </a:t>
            </a:r>
            <a:r>
              <a:rPr lang="cs-CZ" sz="2600" i="1" dirty="0" err="1"/>
              <a:t>habenulotectalis</a:t>
            </a:r>
            <a:r>
              <a:rPr lang="cs-CZ" sz="2600" dirty="0"/>
              <a:t>. </a:t>
            </a:r>
          </a:p>
          <a:p>
            <a:pPr marL="720725" lvl="1" indent="-365125" algn="just">
              <a:buFont typeface="Courier New" panose="02070309020205020404" pitchFamily="49" charset="0"/>
              <a:buChar char="o"/>
            </a:pPr>
            <a:r>
              <a:rPr lang="cs-CZ" sz="2600" dirty="0"/>
              <a:t>V tomto podkorovém zrakovém centru se zrakové signály integrují se signály z dalších oblasti CNS.</a:t>
            </a:r>
          </a:p>
          <a:p>
            <a:pPr marL="0" lvl="1" indent="0" algn="just"/>
            <a:r>
              <a:rPr lang="cs-CZ" sz="2600" b="1" i="1" dirty="0"/>
              <a:t> </a:t>
            </a:r>
            <a:r>
              <a:rPr lang="cs-CZ" sz="2600" b="1" i="1" dirty="0" err="1"/>
              <a:t>Ncll</a:t>
            </a:r>
            <a:r>
              <a:rPr lang="cs-CZ" sz="2600" b="1" i="1" dirty="0"/>
              <a:t>. </a:t>
            </a:r>
            <a:r>
              <a:rPr lang="cs-CZ" sz="2600" b="1" i="1" dirty="0" err="1"/>
              <a:t>praetectales</a:t>
            </a:r>
            <a:r>
              <a:rPr lang="cs-CZ" sz="2600" b="1" i="1" dirty="0"/>
              <a:t>.</a:t>
            </a:r>
            <a:r>
              <a:rPr lang="cs-CZ" sz="2600" dirty="0"/>
              <a:t> </a:t>
            </a:r>
          </a:p>
          <a:p>
            <a:pPr marL="720725" lvl="1" indent="-365125" algn="just">
              <a:buFont typeface="Courier New" panose="02070309020205020404" pitchFamily="49" charset="0"/>
              <a:buChar char="o"/>
            </a:pPr>
            <a:r>
              <a:rPr lang="cs-CZ" sz="2600" dirty="0"/>
              <a:t>Leží těsně před </a:t>
            </a:r>
            <a:r>
              <a:rPr lang="cs-CZ" sz="2600" i="1" dirty="0" err="1"/>
              <a:t>colliculis</a:t>
            </a:r>
            <a:r>
              <a:rPr lang="cs-CZ" sz="2600" i="1" dirty="0"/>
              <a:t> superiores </a:t>
            </a:r>
            <a:r>
              <a:rPr lang="cs-CZ" sz="2600" dirty="0"/>
              <a:t>v </a:t>
            </a:r>
            <a:r>
              <a:rPr lang="cs-CZ" sz="2600" dirty="0" err="1"/>
              <a:t>preetektální</a:t>
            </a:r>
            <a:r>
              <a:rPr lang="cs-CZ" sz="2600" dirty="0"/>
              <a:t> oblasti. </a:t>
            </a:r>
          </a:p>
          <a:p>
            <a:pPr marL="720725" lvl="1" indent="-365125" algn="just">
              <a:buFont typeface="Courier New" panose="02070309020205020404" pitchFamily="49" charset="0"/>
              <a:buChar char="o"/>
            </a:pPr>
            <a:r>
              <a:rPr lang="cs-CZ" sz="2600" dirty="0"/>
              <a:t>Přepojovací stanice pupilárního reflexu.</a:t>
            </a:r>
          </a:p>
          <a:p>
            <a:pPr marL="0" lvl="1" indent="0" algn="just"/>
            <a:r>
              <a:rPr lang="cs-CZ" sz="2600" b="1" i="1" dirty="0"/>
              <a:t> </a:t>
            </a:r>
            <a:r>
              <a:rPr lang="cs-CZ" sz="2600" b="1" i="1" dirty="0" err="1"/>
              <a:t>Ncl</a:t>
            </a:r>
            <a:r>
              <a:rPr lang="cs-CZ" sz="2600" b="1" i="1" dirty="0"/>
              <a:t>. </a:t>
            </a:r>
            <a:r>
              <a:rPr lang="cs-CZ" sz="2600" b="1" i="1" dirty="0" err="1"/>
              <a:t>colliculi</a:t>
            </a:r>
            <a:r>
              <a:rPr lang="cs-CZ" sz="2600" b="1" i="1" dirty="0"/>
              <a:t> inferiores</a:t>
            </a:r>
          </a:p>
          <a:p>
            <a:pPr marL="342900" lvl="1" indent="-342900" algn="just">
              <a:buFont typeface="Courier New" panose="02070309020205020404" pitchFamily="49" charset="0"/>
              <a:buChar char="o"/>
            </a:pPr>
            <a:r>
              <a:rPr lang="cs-CZ" sz="2600" dirty="0"/>
              <a:t>Jsou přepojovací stanicí sluchové dráhy ze zevní kličky </a:t>
            </a:r>
            <a:r>
              <a:rPr lang="cs-CZ" sz="2600" i="1" dirty="0"/>
              <a:t>– </a:t>
            </a:r>
            <a:r>
              <a:rPr lang="cs-CZ" sz="2600" i="1" dirty="0" err="1"/>
              <a:t>lemniscus</a:t>
            </a:r>
            <a:r>
              <a:rPr lang="cs-CZ" sz="2600" i="1" dirty="0"/>
              <a:t> </a:t>
            </a:r>
            <a:r>
              <a:rPr lang="cs-CZ" sz="2600" i="1" dirty="0" err="1"/>
              <a:t>lateralis</a:t>
            </a:r>
            <a:r>
              <a:rPr lang="cs-CZ" sz="2600" i="1" dirty="0"/>
              <a:t>.</a:t>
            </a:r>
          </a:p>
          <a:p>
            <a:r>
              <a:rPr lang="cs-CZ" sz="2600" b="1" dirty="0" err="1"/>
              <a:t>Efferentní</a:t>
            </a:r>
            <a:r>
              <a:rPr lang="cs-CZ" sz="2600" b="1" dirty="0"/>
              <a:t> dráhy :</a:t>
            </a:r>
            <a:endParaRPr lang="cs-CZ" sz="2600" dirty="0"/>
          </a:p>
          <a:p>
            <a:r>
              <a:rPr lang="cs-CZ" sz="2600" b="1" i="1" dirty="0"/>
              <a:t>Tr. </a:t>
            </a:r>
            <a:r>
              <a:rPr lang="cs-CZ" sz="2600" b="1" i="1" dirty="0" err="1"/>
              <a:t>tectospinalis</a:t>
            </a:r>
            <a:r>
              <a:rPr lang="cs-CZ" sz="2600" b="1" i="1" dirty="0"/>
              <a:t>,</a:t>
            </a:r>
            <a:r>
              <a:rPr lang="cs-CZ" sz="2600" dirty="0"/>
              <a:t> končí na motorických jádrech míchy, jejich vlákna podporuje </a:t>
            </a:r>
            <a:r>
              <a:rPr lang="cs-CZ" sz="2600" i="1" dirty="0" err="1"/>
              <a:t>tr</a:t>
            </a:r>
            <a:r>
              <a:rPr lang="cs-CZ" sz="2600" i="1" dirty="0"/>
              <a:t>. </a:t>
            </a:r>
            <a:r>
              <a:rPr lang="cs-CZ" sz="2600" i="1" dirty="0" err="1"/>
              <a:t>tectoreticularis</a:t>
            </a:r>
            <a:endParaRPr lang="cs-CZ" sz="2600" dirty="0"/>
          </a:p>
          <a:p>
            <a:r>
              <a:rPr lang="cs-CZ" sz="2600" b="1" i="1" dirty="0"/>
              <a:t>Tr. </a:t>
            </a:r>
            <a:r>
              <a:rPr lang="cs-CZ" sz="2600" b="1" i="1" dirty="0" err="1"/>
              <a:t>tectobulbaris</a:t>
            </a:r>
            <a:r>
              <a:rPr lang="cs-CZ" sz="2600" dirty="0"/>
              <a:t>, končí na motorických jádrech hlavových nervů.</a:t>
            </a:r>
          </a:p>
          <a:p>
            <a:r>
              <a:rPr lang="cs-CZ" sz="2600" b="1" i="1" dirty="0"/>
              <a:t>Tr. </a:t>
            </a:r>
            <a:r>
              <a:rPr lang="cs-CZ" sz="2600" b="1" i="1" dirty="0" err="1"/>
              <a:t>tectoreticularis</a:t>
            </a:r>
            <a:r>
              <a:rPr lang="cs-CZ" sz="2600" b="1" i="1" dirty="0"/>
              <a:t>,</a:t>
            </a:r>
            <a:r>
              <a:rPr lang="cs-CZ" sz="2600" dirty="0"/>
              <a:t> končí na jádrech FR středního mozku. Převádí zrakové impulsy na jádra FR a navazuje na ni</a:t>
            </a:r>
            <a:r>
              <a:rPr lang="cs-CZ" sz="2600" i="1" dirty="0"/>
              <a:t> </a:t>
            </a:r>
            <a:r>
              <a:rPr lang="cs-CZ" sz="2600" i="1" dirty="0" err="1"/>
              <a:t>tr</a:t>
            </a:r>
            <a:r>
              <a:rPr lang="cs-CZ" sz="2600" i="1" dirty="0"/>
              <a:t>. </a:t>
            </a:r>
            <a:r>
              <a:rPr lang="cs-CZ" sz="2600" i="1" dirty="0" err="1"/>
              <a:t>reticulospinalis</a:t>
            </a:r>
            <a:r>
              <a:rPr lang="cs-CZ" sz="2600" i="1" dirty="0"/>
              <a:t>.</a:t>
            </a:r>
            <a:endParaRPr lang="cs-CZ" sz="2600" dirty="0"/>
          </a:p>
          <a:p>
            <a:r>
              <a:rPr lang="cs-CZ" sz="2600" b="1" i="1" dirty="0"/>
              <a:t>Tr. </a:t>
            </a:r>
            <a:r>
              <a:rPr lang="cs-CZ" sz="2600" b="1" i="1" dirty="0" err="1"/>
              <a:t>tectopontinus</a:t>
            </a:r>
            <a:r>
              <a:rPr lang="cs-CZ" sz="2600" b="1" i="1" dirty="0"/>
              <a:t>,</a:t>
            </a:r>
            <a:r>
              <a:rPr lang="cs-CZ" sz="2600" dirty="0"/>
              <a:t> končí na laterálních jádrech FR v pontu. </a:t>
            </a:r>
          </a:p>
          <a:p>
            <a:pPr marL="342900" lvl="1" indent="-342900"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90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96"/>
    </mc:Choice>
    <mc:Fallback xmlns="">
      <p:transition spd="slow" advTm="18789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975F516-4DCE-432D-981E-98D4A0A1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"/>
            <a:ext cx="4018532" cy="230251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DFE275A-4AB6-40EA-8F50-E43E4E299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698" y="1898961"/>
            <a:ext cx="4018532" cy="495903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0A729-1E6E-4E03-A5FC-9C7D6A6F7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320040"/>
            <a:ext cx="7735645" cy="5890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dirty="0"/>
              <a:t>B</a:t>
            </a:r>
            <a:r>
              <a:rPr lang="cs-CZ" sz="2100" b="1" dirty="0"/>
              <a:t>)</a:t>
            </a:r>
            <a:r>
              <a:rPr lang="cs-CZ" sz="2100" b="1" i="1" dirty="0"/>
              <a:t> </a:t>
            </a:r>
            <a:r>
              <a:rPr lang="cs-CZ" sz="2100" b="1" dirty="0" err="1"/>
              <a:t>Středomozková</a:t>
            </a:r>
            <a:r>
              <a:rPr lang="cs-CZ" sz="2100" b="1" dirty="0"/>
              <a:t> pokrývka- </a:t>
            </a:r>
            <a:r>
              <a:rPr lang="cs-CZ" sz="2100" b="1" i="1" dirty="0" err="1"/>
              <a:t>tegmentum</a:t>
            </a:r>
            <a:r>
              <a:rPr lang="cs-CZ" sz="2100" b="1" i="1" dirty="0"/>
              <a:t> </a:t>
            </a:r>
          </a:p>
          <a:p>
            <a:r>
              <a:rPr lang="cs-CZ" sz="2100" b="1" i="1" dirty="0"/>
              <a:t>Nucleus ruber</a:t>
            </a:r>
          </a:p>
          <a:p>
            <a:pPr marL="0" indent="0">
              <a:buNone/>
            </a:pPr>
            <a:r>
              <a:rPr lang="cs-CZ" sz="2100" dirty="0"/>
              <a:t>Je oválné jádro ležící mediálně, načervenalá barva (pigmenty s železem).</a:t>
            </a:r>
          </a:p>
          <a:p>
            <a:pPr marL="0" indent="0">
              <a:buNone/>
            </a:pPr>
            <a:r>
              <a:rPr lang="cs-CZ" sz="2100" dirty="0"/>
              <a:t>.</a:t>
            </a:r>
          </a:p>
          <a:p>
            <a:r>
              <a:rPr lang="cs-CZ" sz="2100" b="1" dirty="0" err="1"/>
              <a:t>Afferetní</a:t>
            </a:r>
            <a:r>
              <a:rPr lang="cs-CZ" sz="2100" b="1" dirty="0"/>
              <a:t> dráhy: </a:t>
            </a:r>
          </a:p>
          <a:p>
            <a:pPr marL="538163" lvl="1" indent="-182563"/>
            <a:r>
              <a:rPr lang="cs-CZ" sz="2100" i="1" dirty="0" err="1"/>
              <a:t>tr</a:t>
            </a:r>
            <a:r>
              <a:rPr lang="cs-CZ" sz="2100" i="1" dirty="0"/>
              <a:t>. </a:t>
            </a:r>
            <a:r>
              <a:rPr lang="cs-CZ" sz="2100" i="1" dirty="0" err="1"/>
              <a:t>cerebellorubralis</a:t>
            </a:r>
            <a:r>
              <a:rPr lang="cs-CZ" sz="2100" i="1" dirty="0"/>
              <a:t>,</a:t>
            </a:r>
            <a:r>
              <a:rPr lang="cs-CZ" sz="2100" dirty="0"/>
              <a:t> přichází z mozečku přes horní mozečkovou stopku</a:t>
            </a:r>
          </a:p>
          <a:p>
            <a:pPr marL="538163" lvl="1" indent="-182563"/>
            <a:r>
              <a:rPr lang="cs-CZ" sz="2100" i="1" dirty="0" err="1"/>
              <a:t>tr</a:t>
            </a:r>
            <a:r>
              <a:rPr lang="cs-CZ" sz="2100" i="1" dirty="0"/>
              <a:t>. </a:t>
            </a:r>
            <a:r>
              <a:rPr lang="cs-CZ" sz="2100" i="1" dirty="0" err="1"/>
              <a:t>corticorubralis</a:t>
            </a:r>
            <a:r>
              <a:rPr lang="cs-CZ" sz="2100" dirty="0"/>
              <a:t>, přichází z kůry mozkové</a:t>
            </a:r>
          </a:p>
          <a:p>
            <a:pPr marL="538163" lvl="1" indent="-182563"/>
            <a:r>
              <a:rPr lang="cs-CZ" sz="2100" i="1" dirty="0" err="1"/>
              <a:t>tr</a:t>
            </a:r>
            <a:r>
              <a:rPr lang="cs-CZ" sz="2100" i="1" dirty="0"/>
              <a:t>. </a:t>
            </a:r>
            <a:r>
              <a:rPr lang="cs-CZ" sz="2100" i="1" dirty="0" err="1"/>
              <a:t>pallidorubralis</a:t>
            </a:r>
            <a:r>
              <a:rPr lang="cs-CZ" sz="2100" dirty="0"/>
              <a:t>, přichází z basálních ganglií</a:t>
            </a:r>
          </a:p>
          <a:p>
            <a:pPr marL="182563" lvl="1" indent="-182563"/>
            <a:r>
              <a:rPr lang="cs-CZ" sz="2100" b="1" dirty="0" err="1"/>
              <a:t>Efferentní</a:t>
            </a:r>
            <a:r>
              <a:rPr lang="cs-CZ" sz="2100" b="1" dirty="0"/>
              <a:t> dráhy : </a:t>
            </a:r>
          </a:p>
          <a:p>
            <a:pPr marL="538163" lvl="2" indent="-182563"/>
            <a:r>
              <a:rPr lang="cs-CZ" sz="2100" i="1" dirty="0" err="1"/>
              <a:t>tr</a:t>
            </a:r>
            <a:r>
              <a:rPr lang="cs-CZ" sz="2100" i="1" dirty="0"/>
              <a:t>. </a:t>
            </a:r>
            <a:r>
              <a:rPr lang="cs-CZ" sz="2100" i="1" dirty="0" err="1"/>
              <a:t>rubrospinalis</a:t>
            </a:r>
            <a:endParaRPr lang="cs-CZ" sz="2100" dirty="0"/>
          </a:p>
          <a:p>
            <a:pPr marL="538163" lvl="2" indent="-182563"/>
            <a:r>
              <a:rPr lang="cs-CZ" sz="2100" i="1" dirty="0" err="1"/>
              <a:t>tr</a:t>
            </a:r>
            <a:r>
              <a:rPr lang="cs-CZ" sz="2100" i="1" dirty="0"/>
              <a:t>. </a:t>
            </a:r>
            <a:r>
              <a:rPr lang="cs-CZ" sz="2100" i="1" dirty="0" err="1"/>
              <a:t>rubrothalamicus</a:t>
            </a:r>
            <a:endParaRPr lang="cs-CZ" sz="2100" dirty="0"/>
          </a:p>
          <a:p>
            <a:pPr marL="538163" lvl="2" indent="-182563"/>
            <a:r>
              <a:rPr lang="cs-CZ" sz="2100" i="1" dirty="0" err="1"/>
              <a:t>tr</a:t>
            </a:r>
            <a:r>
              <a:rPr lang="cs-CZ" sz="2100" i="1" dirty="0"/>
              <a:t>. </a:t>
            </a:r>
            <a:r>
              <a:rPr lang="cs-CZ" sz="2100" i="1" dirty="0" err="1"/>
              <a:t>rubrocorticalis</a:t>
            </a:r>
            <a:endParaRPr lang="cs-CZ" sz="2100" dirty="0"/>
          </a:p>
          <a:p>
            <a:pPr marL="538163" lvl="2" indent="-182563"/>
            <a:r>
              <a:rPr lang="cs-CZ" sz="2100" i="1" dirty="0" err="1"/>
              <a:t>tr</a:t>
            </a:r>
            <a:r>
              <a:rPr lang="cs-CZ" sz="2100" i="1" dirty="0"/>
              <a:t>. </a:t>
            </a:r>
            <a:r>
              <a:rPr lang="cs-CZ" sz="2100" i="1" dirty="0" err="1"/>
              <a:t>rubrocerebellais</a:t>
            </a:r>
            <a:r>
              <a:rPr lang="cs-CZ" sz="2100" dirty="0"/>
              <a:t>, která jde do mozečku přes horní mozečkovou stopku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13AF9C-5AD9-4A34-AE65-2A0EE750D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532" y="32004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44"/>
    </mc:Choice>
    <mc:Fallback xmlns="">
      <p:transition spd="slow" advTm="1542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330B5B7-5E7D-4D80-B965-62CDD8665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22" y="0"/>
            <a:ext cx="4324378" cy="656216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0C027A-9AB6-4712-B82D-5475D73E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2200" y="48419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Hřbetní mícha – </a:t>
            </a:r>
            <a:r>
              <a:rPr lang="cs-CZ" i="1" dirty="0" err="1"/>
              <a:t>medulla</a:t>
            </a:r>
            <a:r>
              <a:rPr lang="cs-CZ" i="1" dirty="0"/>
              <a:t> spinalis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E729E1-36FA-49AC-A729-CD3F763C2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7862"/>
            <a:ext cx="9174480" cy="548401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40–50 cm, od </a:t>
            </a:r>
            <a:r>
              <a:rPr lang="cs-CZ" i="1" dirty="0"/>
              <a:t>foramen </a:t>
            </a:r>
            <a:r>
              <a:rPr lang="cs-CZ" i="1" dirty="0" err="1"/>
              <a:t>magnum</a:t>
            </a:r>
            <a:r>
              <a:rPr lang="cs-CZ" i="1" dirty="0"/>
              <a:t> nebo </a:t>
            </a:r>
            <a:r>
              <a:rPr lang="cs-CZ" dirty="0" err="1"/>
              <a:t>výstu</a:t>
            </a:r>
            <a:r>
              <a:rPr lang="cs-CZ" dirty="0"/>
              <a:t> 1. krčního míšního nervu, </a:t>
            </a:r>
            <a:r>
              <a:rPr lang="cs-CZ" b="1" dirty="0" err="1"/>
              <a:t>decussatio</a:t>
            </a:r>
            <a:r>
              <a:rPr lang="cs-CZ" b="1" dirty="0"/>
              <a:t> </a:t>
            </a:r>
            <a:r>
              <a:rPr lang="cs-CZ" b="1" dirty="0" err="1"/>
              <a:t>pyramidum</a:t>
            </a:r>
            <a:r>
              <a:rPr lang="cs-CZ" dirty="0"/>
              <a:t>.</a:t>
            </a:r>
          </a:p>
          <a:p>
            <a:r>
              <a:rPr lang="cs-CZ" dirty="0"/>
              <a:t>Míšní nervy jsou </a:t>
            </a:r>
            <a:r>
              <a:rPr lang="cs-CZ" u="sng" dirty="0"/>
              <a:t>smíšené</a:t>
            </a:r>
            <a:r>
              <a:rPr lang="cs-CZ" dirty="0"/>
              <a:t>, motorické i senzitivní.</a:t>
            </a:r>
          </a:p>
          <a:p>
            <a:r>
              <a:rPr lang="cs-CZ" dirty="0"/>
              <a:t>Oválný, kruhovitý nebo válcovitý průřez, 10–13 cm, kryta a chráněna </a:t>
            </a:r>
            <a:r>
              <a:rPr lang="cs-CZ" i="1" dirty="0"/>
              <a:t>pia mater spinali</a:t>
            </a:r>
            <a:r>
              <a:rPr lang="cs-CZ" dirty="0"/>
              <a:t>s (ve všech záhybech a rýhách), nad ní volně pavoučnice</a:t>
            </a:r>
            <a:r>
              <a:rPr lang="cs-CZ" i="1" dirty="0"/>
              <a:t>, </a:t>
            </a:r>
            <a:r>
              <a:rPr lang="cs-CZ" dirty="0"/>
              <a:t>mezi nimi </a:t>
            </a:r>
            <a:r>
              <a:rPr lang="cs-CZ" i="1" dirty="0" err="1"/>
              <a:t>cavitas</a:t>
            </a:r>
            <a:r>
              <a:rPr lang="cs-CZ" i="1" dirty="0"/>
              <a:t> </a:t>
            </a:r>
            <a:r>
              <a:rPr lang="cs-CZ" i="1" dirty="0" err="1"/>
              <a:t>subarachnoidea</a:t>
            </a:r>
            <a:r>
              <a:rPr lang="cs-CZ" dirty="0"/>
              <a:t> s </a:t>
            </a:r>
            <a:r>
              <a:rPr lang="cs-CZ" i="1" dirty="0" err="1"/>
              <a:t>liquor</a:t>
            </a:r>
            <a:r>
              <a:rPr lang="cs-CZ" i="1" dirty="0"/>
              <a:t> </a:t>
            </a:r>
            <a:r>
              <a:rPr lang="cs-CZ" i="1" dirty="0" err="1"/>
              <a:t>cerebrospinalis</a:t>
            </a:r>
            <a:r>
              <a:rPr lang="cs-CZ" i="1" dirty="0"/>
              <a:t>, </a:t>
            </a:r>
            <a:r>
              <a:rPr lang="cs-CZ" dirty="0"/>
              <a:t>zevně tvrdá plena- </a:t>
            </a:r>
            <a:r>
              <a:rPr lang="cs-CZ" i="1" dirty="0" err="1"/>
              <a:t>dura</a:t>
            </a:r>
            <a:r>
              <a:rPr lang="cs-CZ" i="1" dirty="0"/>
              <a:t> mater spinalis</a:t>
            </a:r>
            <a:r>
              <a:rPr lang="cs-CZ" dirty="0"/>
              <a:t>, </a:t>
            </a:r>
            <a:r>
              <a:rPr lang="cs-CZ" i="1" dirty="0"/>
              <a:t>vak – </a:t>
            </a:r>
            <a:r>
              <a:rPr lang="cs-CZ" i="1" dirty="0" err="1"/>
              <a:t>saccus</a:t>
            </a:r>
            <a:r>
              <a:rPr lang="cs-CZ" i="1" dirty="0"/>
              <a:t> </a:t>
            </a:r>
            <a:r>
              <a:rPr lang="cs-CZ" i="1" dirty="0" err="1"/>
              <a:t>durae</a:t>
            </a:r>
            <a:r>
              <a:rPr lang="cs-CZ" i="1" dirty="0"/>
              <a:t> </a:t>
            </a:r>
            <a:r>
              <a:rPr lang="cs-CZ" i="1" dirty="0" err="1"/>
              <a:t>matris</a:t>
            </a:r>
            <a:r>
              <a:rPr lang="cs-CZ" i="1" dirty="0"/>
              <a:t> spinalis</a:t>
            </a:r>
            <a:r>
              <a:rPr lang="cs-CZ" dirty="0"/>
              <a:t> a přechází až do </a:t>
            </a:r>
            <a:r>
              <a:rPr lang="cs-CZ" i="1" dirty="0" err="1"/>
              <a:t>foramina</a:t>
            </a:r>
            <a:r>
              <a:rPr lang="cs-CZ" i="1" dirty="0"/>
              <a:t> </a:t>
            </a:r>
            <a:r>
              <a:rPr lang="cs-CZ" i="1" dirty="0" err="1"/>
              <a:t>intervertebralia</a:t>
            </a:r>
            <a:r>
              <a:rPr lang="cs-CZ" dirty="0"/>
              <a:t>. </a:t>
            </a:r>
          </a:p>
          <a:p>
            <a:r>
              <a:rPr lang="cs-CZ" dirty="0"/>
              <a:t>Končí kuželovitě L1–2 – </a:t>
            </a:r>
            <a:r>
              <a:rPr lang="cs-CZ" i="1" dirty="0" err="1"/>
              <a:t>conus</a:t>
            </a:r>
            <a:r>
              <a:rPr lang="cs-CZ" i="1" dirty="0"/>
              <a:t> </a:t>
            </a:r>
            <a:r>
              <a:rPr lang="cs-CZ" i="1" dirty="0" err="1"/>
              <a:t>medullaris</a:t>
            </a:r>
            <a:r>
              <a:rPr lang="cs-CZ" i="1" dirty="0"/>
              <a:t>, </a:t>
            </a:r>
            <a:r>
              <a:rPr lang="cs-CZ" dirty="0"/>
              <a:t>do S2 </a:t>
            </a:r>
            <a:r>
              <a:rPr lang="cs-CZ" i="1" dirty="0" err="1"/>
              <a:t>filum</a:t>
            </a:r>
            <a:r>
              <a:rPr lang="cs-CZ" i="1" dirty="0"/>
              <a:t> </a:t>
            </a:r>
            <a:r>
              <a:rPr lang="cs-CZ" i="1" dirty="0" err="1"/>
              <a:t>terminale</a:t>
            </a:r>
            <a:r>
              <a:rPr lang="cs-CZ" dirty="0"/>
              <a:t>.</a:t>
            </a:r>
          </a:p>
          <a:p>
            <a:r>
              <a:rPr lang="cs-CZ" dirty="0"/>
              <a:t> 2 ztluštění – okolo C5 aTh12 (</a:t>
            </a:r>
            <a:r>
              <a:rPr lang="cs-CZ" i="1" dirty="0" err="1"/>
              <a:t>intumescentia</a:t>
            </a:r>
            <a:r>
              <a:rPr lang="cs-CZ" i="1" dirty="0"/>
              <a:t> </a:t>
            </a:r>
            <a:r>
              <a:rPr lang="cs-CZ" i="1" dirty="0" err="1"/>
              <a:t>cervicalis</a:t>
            </a:r>
            <a:r>
              <a:rPr lang="cs-CZ" i="1" dirty="0"/>
              <a:t> et lumbalis</a:t>
            </a:r>
            <a:r>
              <a:rPr lang="cs-CZ" dirty="0"/>
              <a:t>) - odstup pažní a bederní pleteně.</a:t>
            </a:r>
          </a:p>
        </p:txBody>
      </p:sp>
    </p:spTree>
    <p:extLst>
      <p:ext uri="{BB962C8B-B14F-4D97-AF65-F5344CB8AC3E}">
        <p14:creationId xmlns:p14="http://schemas.microsoft.com/office/powerpoint/2010/main" val="182242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A265548-0CEC-4469-8674-98160174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24"/>
          <a:stretch/>
        </p:blipFill>
        <p:spPr>
          <a:xfrm>
            <a:off x="5862320" y="2915399"/>
            <a:ext cx="5491480" cy="349615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8DCD1-0DFB-4C6D-882A-3CFA0160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" y="250825"/>
            <a:ext cx="10515600" cy="5986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/>
              <a:t>Černá hmota –</a:t>
            </a:r>
            <a:r>
              <a:rPr lang="cs-CZ" sz="2400" b="1" i="1" dirty="0"/>
              <a:t> </a:t>
            </a:r>
            <a:r>
              <a:rPr lang="cs-CZ" sz="2400" b="1" i="1" dirty="0" err="1"/>
              <a:t>substantia</a:t>
            </a:r>
            <a:r>
              <a:rPr lang="cs-CZ" sz="2400" b="1" i="1" dirty="0"/>
              <a:t> </a:t>
            </a:r>
            <a:r>
              <a:rPr lang="cs-CZ" sz="2400" b="1" i="1" dirty="0" err="1"/>
              <a:t>nigra</a:t>
            </a:r>
            <a:endParaRPr lang="cs-CZ" sz="2400" dirty="0"/>
          </a:p>
          <a:p>
            <a:r>
              <a:rPr lang="cs-CZ" sz="2400" dirty="0"/>
              <a:t>Mezi </a:t>
            </a:r>
            <a:r>
              <a:rPr lang="cs-CZ" sz="2400" i="1" dirty="0" err="1"/>
              <a:t>tegmentum</a:t>
            </a:r>
            <a:r>
              <a:rPr lang="cs-CZ" sz="2400" i="1" dirty="0"/>
              <a:t> </a:t>
            </a:r>
            <a:r>
              <a:rPr lang="cs-CZ" sz="2400" i="1" dirty="0" err="1"/>
              <a:t>mesencephali</a:t>
            </a:r>
            <a:r>
              <a:rPr lang="cs-CZ" sz="2400" i="1" dirty="0"/>
              <a:t> a </a:t>
            </a:r>
            <a:r>
              <a:rPr lang="cs-CZ" sz="2400" i="1" dirty="0" err="1"/>
              <a:t>crura</a:t>
            </a:r>
            <a:r>
              <a:rPr lang="cs-CZ" sz="2400" i="1" dirty="0"/>
              <a:t> </a:t>
            </a:r>
            <a:r>
              <a:rPr lang="cs-CZ" sz="2400" i="1" dirty="0" err="1"/>
              <a:t>cerebri</a:t>
            </a:r>
            <a:endParaRPr lang="cs-CZ" sz="2400" dirty="0"/>
          </a:p>
          <a:p>
            <a:r>
              <a:rPr lang="cs-CZ" sz="2400" b="1" i="1" dirty="0" err="1"/>
              <a:t>Pars</a:t>
            </a:r>
            <a:r>
              <a:rPr lang="cs-CZ" sz="2400" b="1" i="1" dirty="0"/>
              <a:t> </a:t>
            </a:r>
            <a:r>
              <a:rPr lang="cs-CZ" sz="2400" b="1" i="1" dirty="0" err="1"/>
              <a:t>compacta</a:t>
            </a:r>
            <a:r>
              <a:rPr lang="cs-CZ" sz="2400" b="1" i="1" dirty="0"/>
              <a:t> </a:t>
            </a:r>
            <a:r>
              <a:rPr lang="cs-CZ" sz="2400" dirty="0"/>
              <a:t>(dorsálně) produkuje </a:t>
            </a:r>
            <a:r>
              <a:rPr lang="cs-CZ" sz="2400" b="1" dirty="0"/>
              <a:t>dopamin </a:t>
            </a:r>
            <a:r>
              <a:rPr lang="cs-CZ" sz="2400" dirty="0"/>
              <a:t>(</a:t>
            </a:r>
            <a:r>
              <a:rPr lang="cs-CZ" sz="2400" dirty="0" err="1"/>
              <a:t>dopaminergní</a:t>
            </a:r>
            <a:r>
              <a:rPr lang="cs-CZ" sz="2400" dirty="0"/>
              <a:t> systém mozku) + </a:t>
            </a:r>
            <a:r>
              <a:rPr lang="cs-CZ" sz="2400" dirty="0" err="1"/>
              <a:t>neuromelanin</a:t>
            </a:r>
            <a:r>
              <a:rPr lang="cs-CZ" sz="2400" dirty="0"/>
              <a:t>.</a:t>
            </a:r>
          </a:p>
          <a:p>
            <a:r>
              <a:rPr lang="cs-CZ" sz="2400" b="1" i="1" dirty="0" err="1"/>
              <a:t>Pars</a:t>
            </a:r>
            <a:r>
              <a:rPr lang="cs-CZ" sz="2400" b="1" i="1" dirty="0"/>
              <a:t> </a:t>
            </a:r>
            <a:r>
              <a:rPr lang="cs-CZ" sz="2400" b="1" i="1" dirty="0" err="1"/>
              <a:t>reticularis</a:t>
            </a:r>
            <a:r>
              <a:rPr lang="cs-CZ" sz="2400" b="1" i="1" dirty="0"/>
              <a:t> </a:t>
            </a:r>
            <a:r>
              <a:rPr lang="cs-CZ" sz="2400" dirty="0"/>
              <a:t>(ventrálně), obsahují </a:t>
            </a:r>
            <a:r>
              <a:rPr lang="cs-CZ" sz="2400" i="1" dirty="0"/>
              <a:t>žlutohnědý pigment (</a:t>
            </a:r>
            <a:r>
              <a:rPr lang="cs-CZ" sz="2400" i="1" dirty="0" err="1"/>
              <a:t>lipofuscin</a:t>
            </a:r>
            <a:r>
              <a:rPr lang="cs-CZ" sz="2400" i="1" dirty="0"/>
              <a:t>)</a:t>
            </a:r>
            <a:endParaRPr lang="cs-CZ" sz="2400" dirty="0"/>
          </a:p>
          <a:p>
            <a:r>
              <a:rPr lang="cs-CZ" sz="2400" u="sng" dirty="0"/>
              <a:t>Buňky </a:t>
            </a:r>
            <a:r>
              <a:rPr lang="cs-CZ" sz="2400" u="sng" dirty="0" err="1"/>
              <a:t>afferentní</a:t>
            </a:r>
            <a:r>
              <a:rPr lang="cs-CZ" sz="2400" u="sng" dirty="0"/>
              <a:t> dráhy: </a:t>
            </a:r>
          </a:p>
          <a:p>
            <a:pPr lvl="1"/>
            <a:r>
              <a:rPr lang="cs-CZ" b="1" i="1" dirty="0" err="1"/>
              <a:t>tr</a:t>
            </a:r>
            <a:r>
              <a:rPr lang="cs-CZ" b="1" i="1" dirty="0"/>
              <a:t>. </a:t>
            </a:r>
            <a:r>
              <a:rPr lang="cs-CZ" b="1" i="1" dirty="0" err="1"/>
              <a:t>pallidonigralis</a:t>
            </a:r>
            <a:endParaRPr lang="cs-CZ" dirty="0"/>
          </a:p>
          <a:p>
            <a:pPr lvl="1"/>
            <a:r>
              <a:rPr lang="cs-CZ" b="1" i="1" dirty="0" err="1"/>
              <a:t>tr</a:t>
            </a:r>
            <a:r>
              <a:rPr lang="cs-CZ" b="1" i="1" dirty="0"/>
              <a:t>. </a:t>
            </a:r>
            <a:r>
              <a:rPr lang="cs-CZ" b="1" i="1" dirty="0" err="1"/>
              <a:t>strionigralis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Končí na </a:t>
            </a:r>
            <a:r>
              <a:rPr lang="cs-CZ" i="1" dirty="0" err="1"/>
              <a:t>pars</a:t>
            </a:r>
            <a:r>
              <a:rPr lang="cs-CZ" i="1" dirty="0"/>
              <a:t> </a:t>
            </a:r>
            <a:r>
              <a:rPr lang="cs-CZ" i="1" dirty="0" err="1"/>
              <a:t>reticularis</a:t>
            </a:r>
            <a:r>
              <a:rPr lang="cs-CZ" i="1" dirty="0"/>
              <a:t>.</a:t>
            </a:r>
            <a:r>
              <a:rPr lang="cs-CZ" dirty="0"/>
              <a:t> Vlákna mají inhibiční vliv na neurony </a:t>
            </a:r>
            <a:r>
              <a:rPr lang="cs-CZ" dirty="0" err="1"/>
              <a:t>pallida</a:t>
            </a:r>
            <a:r>
              <a:rPr lang="cs-CZ" dirty="0"/>
              <a:t> a na neurony </a:t>
            </a:r>
            <a:r>
              <a:rPr lang="cs-CZ" dirty="0" err="1"/>
              <a:t>nigrální</a:t>
            </a:r>
            <a:r>
              <a:rPr lang="cs-CZ" dirty="0"/>
              <a:t>.</a:t>
            </a:r>
          </a:p>
          <a:p>
            <a:pPr marL="182563" lvl="1" indent="-182563"/>
            <a:r>
              <a:rPr lang="cs-CZ" u="sng" dirty="0" err="1"/>
              <a:t>Efferentní</a:t>
            </a:r>
            <a:r>
              <a:rPr lang="cs-CZ" u="sng" dirty="0"/>
              <a:t> vlákna: </a:t>
            </a:r>
          </a:p>
          <a:p>
            <a:pPr lvl="2"/>
            <a:r>
              <a:rPr lang="cs-CZ" sz="2400" b="1" i="1" dirty="0" err="1"/>
              <a:t>tr</a:t>
            </a:r>
            <a:r>
              <a:rPr lang="cs-CZ" sz="2400" b="1" i="1" dirty="0"/>
              <a:t>. </a:t>
            </a:r>
            <a:r>
              <a:rPr lang="cs-CZ" sz="2400" b="1" i="1" dirty="0" err="1"/>
              <a:t>nigrostriatus</a:t>
            </a:r>
            <a:endParaRPr lang="cs-CZ" sz="2400" b="1" i="1" dirty="0"/>
          </a:p>
          <a:p>
            <a:pPr marL="914400" lvl="2" indent="0">
              <a:buNone/>
            </a:pPr>
            <a:r>
              <a:rPr lang="cs-CZ" sz="2400" dirty="0"/>
              <a:t>Spojitost s Parkinsonovou nemocí</a:t>
            </a:r>
          </a:p>
          <a:p>
            <a:pPr lvl="2"/>
            <a:r>
              <a:rPr lang="cs-CZ" sz="2400" b="1" i="1" dirty="0" err="1"/>
              <a:t>tr</a:t>
            </a:r>
            <a:r>
              <a:rPr lang="cs-CZ" sz="2400" b="1" i="1" dirty="0"/>
              <a:t>. </a:t>
            </a:r>
            <a:r>
              <a:rPr lang="cs-CZ" sz="2400" b="1" i="1" dirty="0" err="1"/>
              <a:t>nigroreticularis</a:t>
            </a:r>
            <a:endParaRPr lang="cs-CZ" sz="2400" b="1" i="1" dirty="0"/>
          </a:p>
          <a:p>
            <a:pPr marL="914400" lvl="2" indent="0">
              <a:buNone/>
            </a:pPr>
            <a:r>
              <a:rPr lang="cs-CZ" sz="2400" dirty="0"/>
              <a:t>Inhibiční vlákna</a:t>
            </a:r>
          </a:p>
          <a:p>
            <a:pPr lvl="2"/>
            <a:r>
              <a:rPr lang="cs-CZ" sz="2400" b="1" i="1" dirty="0" err="1"/>
              <a:t>tr</a:t>
            </a:r>
            <a:r>
              <a:rPr lang="cs-CZ" sz="2400" b="1" i="1" dirty="0"/>
              <a:t>. </a:t>
            </a:r>
            <a:r>
              <a:rPr lang="cs-CZ" sz="2400" b="1" i="1" dirty="0" err="1"/>
              <a:t>nigrothalamicus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534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30"/>
    </mc:Choice>
    <mc:Fallback xmlns="">
      <p:transition spd="slow" advTm="11133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0E7F1-1BE4-428C-BEC4-DEFB53D4E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575944"/>
            <a:ext cx="11587480" cy="5743575"/>
          </a:xfrm>
        </p:spPr>
        <p:txBody>
          <a:bodyPr>
            <a:normAutofit lnSpcReduction="10000"/>
          </a:bodyPr>
          <a:lstStyle/>
          <a:p>
            <a:r>
              <a:rPr lang="cs-CZ" b="1" i="1" dirty="0"/>
              <a:t>Nucleus </a:t>
            </a:r>
            <a:r>
              <a:rPr lang="cs-CZ" b="1" i="1" dirty="0" err="1"/>
              <a:t>interpeduncularis</a:t>
            </a:r>
            <a:r>
              <a:rPr lang="cs-CZ" dirty="0"/>
              <a:t> - je zapojeno do</a:t>
            </a:r>
            <a:r>
              <a:rPr lang="cs-CZ" b="1" dirty="0"/>
              <a:t> </a:t>
            </a:r>
            <a:r>
              <a:rPr lang="cs-CZ" dirty="0"/>
              <a:t>limbického systému</a:t>
            </a:r>
          </a:p>
          <a:p>
            <a:pPr marL="0" indent="0">
              <a:buNone/>
            </a:pPr>
            <a:r>
              <a:rPr lang="cs-CZ" dirty="0"/>
              <a:t>Aferentní vedou z </a:t>
            </a:r>
            <a:r>
              <a:rPr lang="cs-CZ" b="1" i="1" dirty="0" err="1"/>
              <a:t>tr</a:t>
            </a:r>
            <a:r>
              <a:rPr lang="cs-CZ" b="1" i="1" dirty="0"/>
              <a:t>. </a:t>
            </a:r>
            <a:r>
              <a:rPr lang="cs-CZ" b="1" i="1" dirty="0" err="1"/>
              <a:t>habenulointerpeduncularis</a:t>
            </a:r>
            <a:r>
              <a:rPr lang="cs-CZ" dirty="0"/>
              <a:t>, eferentní vlákna míří do </a:t>
            </a:r>
            <a:r>
              <a:rPr lang="cs-CZ" i="1" dirty="0"/>
              <a:t>retikulární formace (FR).</a:t>
            </a:r>
            <a:endParaRPr lang="cs-CZ" dirty="0"/>
          </a:p>
          <a:p>
            <a:r>
              <a:rPr lang="cs-CZ" b="1" i="1" dirty="0" err="1"/>
              <a:t>Substatia</a:t>
            </a:r>
            <a:r>
              <a:rPr lang="cs-CZ" b="1" i="1" dirty="0"/>
              <a:t> </a:t>
            </a:r>
            <a:r>
              <a:rPr lang="cs-CZ" b="1" i="1" dirty="0" err="1"/>
              <a:t>grisea</a:t>
            </a:r>
            <a:r>
              <a:rPr lang="cs-CZ" b="1" i="1" dirty="0"/>
              <a:t> </a:t>
            </a:r>
            <a:r>
              <a:rPr lang="cs-CZ" b="1" i="1" dirty="0" err="1"/>
              <a:t>centralis</a:t>
            </a:r>
            <a:r>
              <a:rPr lang="cs-CZ" dirty="0"/>
              <a:t> je šedá hmota okolo </a:t>
            </a:r>
            <a:r>
              <a:rPr lang="cs-CZ" b="1" i="1" dirty="0" err="1"/>
              <a:t>aqueaductus</a:t>
            </a:r>
            <a:r>
              <a:rPr lang="cs-CZ" b="1" i="1" dirty="0"/>
              <a:t> Sylvii</a:t>
            </a:r>
            <a:r>
              <a:rPr lang="cs-CZ" dirty="0"/>
              <a:t>, přenáší bolest v </a:t>
            </a:r>
            <a:r>
              <a:rPr lang="cs-CZ" i="1" dirty="0"/>
              <a:t> </a:t>
            </a:r>
            <a:r>
              <a:rPr lang="cs-CZ" i="1" dirty="0" err="1"/>
              <a:t>tractus</a:t>
            </a:r>
            <a:r>
              <a:rPr lang="cs-CZ" i="1" dirty="0"/>
              <a:t> </a:t>
            </a:r>
            <a:r>
              <a:rPr lang="cs-CZ" i="1" dirty="0" err="1"/>
              <a:t>spinoreticulothalamicus</a:t>
            </a:r>
            <a:r>
              <a:rPr lang="cs-CZ" i="1" dirty="0"/>
              <a:t>.</a:t>
            </a:r>
            <a:endParaRPr lang="cs-CZ" dirty="0"/>
          </a:p>
          <a:p>
            <a:r>
              <a:rPr lang="cs-CZ" b="1" i="1" dirty="0" err="1"/>
              <a:t>Cajalovo</a:t>
            </a:r>
            <a:r>
              <a:rPr lang="cs-CZ" b="1" i="1" dirty="0"/>
              <a:t> jádro</a:t>
            </a:r>
            <a:r>
              <a:rPr lang="cs-CZ" b="1" dirty="0"/>
              <a:t> – </a:t>
            </a:r>
            <a:r>
              <a:rPr lang="cs-CZ" b="1" i="1" dirty="0" err="1"/>
              <a:t>ncl</a:t>
            </a:r>
            <a:r>
              <a:rPr lang="cs-CZ" b="1" i="1" dirty="0"/>
              <a:t>. </a:t>
            </a:r>
            <a:r>
              <a:rPr lang="cs-CZ" b="1" i="1" dirty="0" err="1"/>
              <a:t>interstitialis</a:t>
            </a:r>
            <a:r>
              <a:rPr lang="cs-CZ" b="1" i="1" dirty="0"/>
              <a:t> (</a:t>
            </a:r>
            <a:r>
              <a:rPr lang="cs-CZ" b="1" i="1" dirty="0" err="1"/>
              <a:t>Cajali</a:t>
            </a:r>
            <a:r>
              <a:rPr lang="cs-CZ" b="1" i="1" dirty="0"/>
              <a:t>)</a:t>
            </a:r>
            <a:r>
              <a:rPr lang="cs-CZ" b="1" dirty="0"/>
              <a:t> a</a:t>
            </a:r>
            <a:r>
              <a:rPr lang="cs-CZ" b="1" i="1" dirty="0"/>
              <a:t> </a:t>
            </a:r>
            <a:r>
              <a:rPr lang="cs-CZ" b="1" i="1" dirty="0" err="1"/>
              <a:t>Darkševičovo</a:t>
            </a:r>
            <a:r>
              <a:rPr lang="cs-CZ" b="1" i="1" dirty="0"/>
              <a:t> jádro – </a:t>
            </a:r>
            <a:r>
              <a:rPr lang="cs-CZ" b="1" i="1" dirty="0" err="1"/>
              <a:t>ncl</a:t>
            </a:r>
            <a:r>
              <a:rPr lang="cs-CZ" b="1" i="1" dirty="0"/>
              <a:t>. </a:t>
            </a:r>
            <a:r>
              <a:rPr lang="cs-CZ" b="1" i="1" dirty="0" err="1"/>
              <a:t>Darschewitschi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Aferetní</a:t>
            </a:r>
            <a:r>
              <a:rPr lang="cs-CZ" dirty="0"/>
              <a:t> z </a:t>
            </a:r>
            <a:r>
              <a:rPr lang="cs-CZ" i="1" dirty="0" err="1"/>
              <a:t>fasciculus</a:t>
            </a:r>
            <a:r>
              <a:rPr lang="cs-CZ" i="1" dirty="0"/>
              <a:t> </a:t>
            </a:r>
            <a:r>
              <a:rPr lang="cs-CZ" i="1" dirty="0" err="1"/>
              <a:t>longitudinalis</a:t>
            </a:r>
            <a:r>
              <a:rPr lang="cs-CZ" i="1" dirty="0"/>
              <a:t> medialis a </a:t>
            </a:r>
            <a:r>
              <a:rPr lang="cs-CZ" i="1" dirty="0" err="1"/>
              <a:t>e</a:t>
            </a:r>
            <a:r>
              <a:rPr lang="cs-CZ" dirty="0" err="1"/>
              <a:t>fferetní</a:t>
            </a:r>
            <a:r>
              <a:rPr lang="cs-CZ" dirty="0"/>
              <a:t> vlákna z obou jader jdou k vestibulárním jádrům, k FR a k jádrům okohybných hlavových nervů (N III,IV,VI.).</a:t>
            </a:r>
          </a:p>
          <a:p>
            <a:r>
              <a:rPr lang="cs-CZ" b="1" i="1" dirty="0" err="1"/>
              <a:t>Nuclei</a:t>
            </a:r>
            <a:r>
              <a:rPr lang="cs-CZ" b="1" i="1" dirty="0"/>
              <a:t> </a:t>
            </a:r>
            <a:r>
              <a:rPr lang="cs-CZ" b="1" i="1" dirty="0" err="1"/>
              <a:t>reticulares</a:t>
            </a:r>
            <a:r>
              <a:rPr lang="cs-CZ" b="1" i="1" dirty="0"/>
              <a:t> superiores</a:t>
            </a:r>
            <a:endParaRPr lang="cs-CZ" dirty="0"/>
          </a:p>
          <a:p>
            <a:r>
              <a:rPr lang="cs-CZ" b="1" i="1" dirty="0" err="1"/>
              <a:t>Nuclei</a:t>
            </a:r>
            <a:r>
              <a:rPr lang="cs-CZ" b="1" i="1" dirty="0"/>
              <a:t> </a:t>
            </a:r>
            <a:r>
              <a:rPr lang="cs-CZ" b="1" i="1" dirty="0" err="1"/>
              <a:t>nervorum</a:t>
            </a:r>
            <a:r>
              <a:rPr lang="cs-CZ" b="1" i="1" dirty="0"/>
              <a:t> </a:t>
            </a:r>
            <a:r>
              <a:rPr lang="cs-CZ" b="1" i="1" dirty="0" err="1"/>
              <a:t>cranialium</a:t>
            </a:r>
            <a:r>
              <a:rPr lang="cs-CZ" b="1" i="1" dirty="0"/>
              <a:t> –</a:t>
            </a:r>
            <a:r>
              <a:rPr lang="cs-CZ" i="1" dirty="0"/>
              <a:t> n. </a:t>
            </a:r>
            <a:r>
              <a:rPr lang="cs-CZ" i="1" dirty="0" err="1"/>
              <a:t>oculomotorius</a:t>
            </a:r>
            <a:r>
              <a:rPr lang="cs-CZ" i="1" dirty="0"/>
              <a:t> (N III) a nerv kladkový – n. </a:t>
            </a:r>
            <a:r>
              <a:rPr lang="cs-CZ" i="1" dirty="0" err="1"/>
              <a:t>trochlearis</a:t>
            </a:r>
            <a:r>
              <a:rPr lang="cs-CZ" i="1" dirty="0"/>
              <a:t> (N IV)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8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33"/>
    </mc:Choice>
    <mc:Fallback xmlns="">
      <p:transition spd="slow" advTm="7793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1576AE3-5972-4509-97E3-989D10127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6519" y="12680"/>
            <a:ext cx="1154684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C) Ramena mozku 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crura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cerebri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Bílá hmota na spodině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mesencephala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sestupné dráhy.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T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ractus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corticospinalis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jsou vlákna pyramidových drah, spojují kůru mozkovou s motorickými míšními jádry, vedou centrálně.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T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ractus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corticonuclearis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sestupuje po mediální i laterální straně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corticospinalis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 spojuje kůru mozkovou s </a:t>
            </a:r>
            <a:r>
              <a:rPr kumimoji="0" lang="cs-CZ" altLang="cs-CZ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motorickými jádry hlavových nervů.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b="1" i="1" dirty="0" err="1"/>
              <a:t>T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ractus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corticopontinus</a:t>
            </a:r>
            <a:r>
              <a:rPr lang="cs-CZ" altLang="cs-CZ" sz="2400" b="1" i="1" dirty="0"/>
              <a:t> </a:t>
            </a:r>
            <a:r>
              <a:rPr lang="cs-CZ" altLang="cs-CZ" sz="2400" dirty="0"/>
              <a:t>propojuje</a:t>
            </a:r>
            <a:r>
              <a:rPr lang="cs-CZ" altLang="cs-CZ" sz="2400" b="1" i="1" dirty="0"/>
              <a:t>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mozkovou kůru a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nuclei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pontis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odkud navazuje jako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lang="cs-CZ" altLang="cs-CZ" sz="2400" i="1" dirty="0" err="1"/>
              <a:t>p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ontocerebellaris</a:t>
            </a:r>
            <a:r>
              <a:rPr lang="cs-CZ" altLang="cs-CZ" sz="2400" dirty="0"/>
              <a:t>,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vede do mozečku přes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pedunculus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cerebellaris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medius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B7F208-ADD5-41E3-8576-08A260264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58"/>
          <a:stretch/>
        </p:blipFill>
        <p:spPr>
          <a:xfrm>
            <a:off x="1827746" y="2990627"/>
            <a:ext cx="8364385" cy="360726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023A048-2DE0-4452-8D2F-FF331093C663}"/>
              </a:ext>
            </a:extLst>
          </p:cNvPr>
          <p:cNvSpPr/>
          <p:nvPr/>
        </p:nvSpPr>
        <p:spPr>
          <a:xfrm>
            <a:off x="8240358" y="5066852"/>
            <a:ext cx="1951773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7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38"/>
    </mc:Choice>
    <mc:Fallback xmlns="">
      <p:transition spd="slow" advTm="6903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359A1FA-60D8-46C4-95B8-22AFDC3430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7965" y="231694"/>
            <a:ext cx="727817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Další dráhy mozkového kmene: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i="1" dirty="0" err="1"/>
              <a:t>L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emniscus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medialis</a:t>
            </a:r>
            <a:endParaRPr lang="cs-CZ" altLang="cs-CZ" sz="24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vede vzestupné dráhy senzitivní povahy z 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ncl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gracilis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et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cuneatus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 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medula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oblongata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 z 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ncl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proprius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 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medula spinalis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 ze senzitivních jader hlavových nervů.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Největší je 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trojklanná klička –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lemniscus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trigeminalis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 i="1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i="1" dirty="0" err="1"/>
              <a:t>L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emniscus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lateralis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je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pokračováním sluchové dráhy z kochleárních jader, končí v </a:t>
            </a:r>
            <a:r>
              <a:rPr kumimoji="0" lang="cs-CZ" altLang="cs-CZ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collliculi</a:t>
            </a: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inferiores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B7AB05-8D57-4BC3-A9EB-81EACA0EA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535" y="275971"/>
            <a:ext cx="4000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78"/>
    </mc:Choice>
    <mc:Fallback xmlns="">
      <p:transition spd="slow" advTm="10457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359A1FA-60D8-46C4-95B8-22AFDC3430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5421" y="646330"/>
            <a:ext cx="727817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200" b="1" i="1" dirty="0" err="1"/>
              <a:t>F</a:t>
            </a:r>
            <a:r>
              <a:rPr kumimoji="0" lang="cs-CZ" altLang="cs-CZ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asciculus</a:t>
            </a:r>
            <a:r>
              <a:rPr kumimoji="0" lang="cs-CZ" altLang="cs-CZ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longitudinalis</a:t>
            </a:r>
            <a:r>
              <a:rPr kumimoji="0" lang="cs-CZ" altLang="cs-CZ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medialis </a:t>
            </a:r>
            <a:r>
              <a:rPr kumimoji="0" lang="cs-CZ" altLang="cs-CZ" sz="2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eží ventrálně od </a:t>
            </a:r>
            <a:r>
              <a:rPr kumimoji="0" lang="cs-CZ" altLang="cs-CZ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substantia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grisea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centralis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Propojuje </a:t>
            </a:r>
            <a:r>
              <a:rPr kumimoji="0" lang="cs-CZ" altLang="cs-CZ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Darkševičovo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 </a:t>
            </a:r>
            <a:r>
              <a:rPr kumimoji="0" lang="cs-CZ" altLang="cs-CZ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Cajalovo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jádro, jádra vestibulární a jádra okohybných nervů.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200" b="1" i="1" dirty="0" err="1"/>
              <a:t>F</a:t>
            </a:r>
            <a:r>
              <a:rPr kumimoji="0" lang="cs-CZ" altLang="cs-CZ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ascisulus</a:t>
            </a:r>
            <a:r>
              <a:rPr kumimoji="0" lang="cs-CZ" altLang="cs-CZ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longitudinalis</a:t>
            </a:r>
            <a:r>
              <a:rPr kumimoji="0" lang="cs-CZ" altLang="cs-CZ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dorsalis </a:t>
            </a:r>
            <a:r>
              <a:rPr kumimoji="0" lang="cs-CZ" altLang="cs-CZ" sz="2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vystupuje</a:t>
            </a:r>
            <a:r>
              <a:rPr kumimoji="0" lang="cs-CZ" altLang="cs-CZ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 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hypothalamu, </a:t>
            </a:r>
            <a:r>
              <a:rPr kumimoji="0" lang="cs-CZ" altLang="cs-CZ" sz="2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ětšina vláken končí v </a:t>
            </a:r>
            <a:r>
              <a:rPr kumimoji="0" lang="cs-CZ" altLang="cs-CZ" sz="2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parasympatických jádrech HN (N III,VII,IX,X).</a:t>
            </a:r>
            <a:r>
              <a:rPr kumimoji="0" lang="cs-CZ" alt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200" b="1" i="1" dirty="0" err="1"/>
              <a:t>F</a:t>
            </a:r>
            <a:r>
              <a:rPr kumimoji="0" lang="cs-CZ" altLang="cs-CZ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asciculus</a:t>
            </a:r>
            <a:r>
              <a:rPr kumimoji="0" lang="cs-CZ" altLang="cs-CZ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centralis</a:t>
            </a:r>
            <a:r>
              <a:rPr kumimoji="0" lang="cs-CZ" altLang="cs-CZ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tegmenti</a:t>
            </a:r>
            <a:r>
              <a:rPr lang="cs-CZ" altLang="cs-CZ" sz="2200" dirty="0"/>
              <a:t> v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ystupuje párově z </a:t>
            </a:r>
            <a:r>
              <a:rPr kumimoji="0" lang="cs-CZ" altLang="cs-CZ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mesencephala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z </a:t>
            </a:r>
            <a:r>
              <a:rPr kumimoji="0" lang="cs-CZ" altLang="cs-CZ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ncl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ruber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axony sestupují v 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nucleus </a:t>
            </a:r>
            <a:r>
              <a:rPr kumimoji="0" lang="cs-CZ" altLang="cs-CZ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olivaris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inferior,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nucleus </a:t>
            </a:r>
            <a:r>
              <a:rPr kumimoji="0" lang="cs-CZ" altLang="cs-CZ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cuneuatus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accesorius</a:t>
            </a:r>
            <a:r>
              <a:rPr kumimoji="0" lang="cs-CZ" altLang="cs-CZ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 v jádrech retikulární formace (FR).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200" b="1" i="1" dirty="0" err="1"/>
              <a:t>P</a:t>
            </a:r>
            <a:r>
              <a:rPr kumimoji="0" lang="cs-CZ" altLang="cs-CZ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edunculi</a:t>
            </a:r>
            <a:r>
              <a:rPr kumimoji="0" lang="cs-CZ" altLang="cs-CZ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cerebellares</a:t>
            </a:r>
            <a:r>
              <a:rPr kumimoji="0" lang="cs-CZ" altLang="cs-CZ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inferiores, medii et superiores. 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Tyto stopky spojují jednotlivé části kmene mozkového s mozečkem a dráhy </a:t>
            </a:r>
            <a:r>
              <a:rPr kumimoji="0" lang="cs-CZ" altLang="cs-CZ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aferetní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 </a:t>
            </a:r>
            <a:r>
              <a:rPr kumimoji="0" lang="cs-CZ" altLang="cs-CZ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eferetní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jimi procházející budou uvedeny u </a:t>
            </a:r>
            <a:r>
              <a:rPr kumimoji="0" lang="cs-CZ" alt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mozečku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986A3AF9-AB6E-4391-A2AA-742917771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4"/>
          <a:stretch/>
        </p:blipFill>
        <p:spPr>
          <a:xfrm>
            <a:off x="7605385" y="0"/>
            <a:ext cx="4399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70"/>
    </mc:Choice>
    <mc:Fallback xmlns="">
      <p:transition spd="slow" advTm="7067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1F043A-0D0C-4429-B8BB-17F6F430B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5" y="81501"/>
            <a:ext cx="7586195" cy="5755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Kosočtverečná jáma – </a:t>
            </a:r>
            <a:r>
              <a:rPr lang="cs-CZ" sz="2000" b="1" i="1" dirty="0"/>
              <a:t>fossa </a:t>
            </a:r>
            <a:r>
              <a:rPr lang="cs-CZ" sz="2000" b="1" i="1" dirty="0" err="1"/>
              <a:t>rhomboidea</a:t>
            </a:r>
            <a:r>
              <a:rPr lang="cs-CZ" sz="2000" b="1" i="1" dirty="0"/>
              <a:t> </a:t>
            </a:r>
          </a:p>
          <a:p>
            <a:r>
              <a:rPr lang="cs-CZ" sz="2000" dirty="0"/>
              <a:t>Tvoří dno </a:t>
            </a:r>
            <a:r>
              <a:rPr lang="cs-CZ" sz="2000" b="1" i="1" dirty="0"/>
              <a:t>ventriculus quadratus, </a:t>
            </a:r>
            <a:r>
              <a:rPr lang="cs-CZ" sz="2000" dirty="0"/>
              <a:t>viditelná je pouze po odstranění mozečku.</a:t>
            </a:r>
          </a:p>
          <a:p>
            <a:r>
              <a:rPr lang="cs-CZ" sz="2000" dirty="0"/>
              <a:t>Začátek je v </a:t>
            </a:r>
            <a:r>
              <a:rPr lang="cs-CZ" sz="2000" i="1" dirty="0"/>
              <a:t>canalis </a:t>
            </a:r>
            <a:r>
              <a:rPr lang="cs-CZ" sz="2000" i="1" dirty="0" err="1"/>
              <a:t>centralis</a:t>
            </a:r>
            <a:r>
              <a:rPr lang="cs-CZ" sz="2000" dirty="0"/>
              <a:t>, konec v </a:t>
            </a:r>
            <a:r>
              <a:rPr lang="cs-CZ" sz="2000" b="1" i="1" dirty="0" err="1"/>
              <a:t>aquaeductus</a:t>
            </a:r>
            <a:r>
              <a:rPr lang="cs-CZ" sz="2000" b="1" i="1" dirty="0"/>
              <a:t> </a:t>
            </a:r>
            <a:r>
              <a:rPr lang="cs-CZ" sz="2000" b="1" i="1" dirty="0" err="1"/>
              <a:t>mesencephali</a:t>
            </a:r>
            <a:r>
              <a:rPr lang="cs-CZ" sz="2000" b="1" i="1" dirty="0"/>
              <a:t> (Sylvii). </a:t>
            </a:r>
          </a:p>
          <a:p>
            <a:r>
              <a:rPr lang="cs-CZ" sz="2000" dirty="0"/>
              <a:t>Je tvořena dorsální plochou </a:t>
            </a:r>
            <a:r>
              <a:rPr lang="cs-CZ" sz="2000" i="1" dirty="0"/>
              <a:t>med. </a:t>
            </a:r>
            <a:r>
              <a:rPr lang="cs-CZ" sz="2000" i="1" dirty="0" err="1"/>
              <a:t>oblongata</a:t>
            </a:r>
            <a:r>
              <a:rPr lang="cs-CZ" sz="2000" i="1" dirty="0"/>
              <a:t>, pons </a:t>
            </a:r>
            <a:r>
              <a:rPr lang="cs-CZ" sz="2000" dirty="0"/>
              <a:t>a středního mozku</a:t>
            </a:r>
          </a:p>
          <a:p>
            <a:pPr marL="0" indent="0">
              <a:buNone/>
            </a:pPr>
            <a:r>
              <a:rPr lang="cs-CZ" sz="2000" b="1" i="1" dirty="0" err="1"/>
              <a:t>Recessus</a:t>
            </a:r>
            <a:r>
              <a:rPr lang="cs-CZ" sz="2000" b="1" i="1" dirty="0"/>
              <a:t> </a:t>
            </a:r>
            <a:r>
              <a:rPr lang="cs-CZ" sz="2000" b="1" i="1" dirty="0" err="1"/>
              <a:t>lateralis</a:t>
            </a:r>
            <a:r>
              <a:rPr lang="cs-CZ" sz="2000" b="1" i="1" dirty="0"/>
              <a:t> </a:t>
            </a:r>
            <a:r>
              <a:rPr lang="cs-CZ" sz="2000" dirty="0"/>
              <a:t>– nejširší místo komory, kaudálně je ohraničena </a:t>
            </a:r>
            <a:r>
              <a:rPr lang="cs-CZ" sz="2000" i="1" dirty="0" err="1"/>
              <a:t>pedunculus</a:t>
            </a:r>
            <a:r>
              <a:rPr lang="cs-CZ" sz="2000" i="1" dirty="0"/>
              <a:t> </a:t>
            </a:r>
            <a:r>
              <a:rPr lang="cs-CZ" sz="2000" i="1" dirty="0" err="1"/>
              <a:t>cerebellares</a:t>
            </a:r>
            <a:r>
              <a:rPr lang="cs-CZ" sz="2000" i="1" dirty="0"/>
              <a:t> inferiores, </a:t>
            </a:r>
            <a:r>
              <a:rPr lang="cs-CZ" sz="2000" dirty="0"/>
              <a:t>uprostřed</a:t>
            </a:r>
            <a:r>
              <a:rPr lang="cs-CZ" sz="2000" i="1" dirty="0"/>
              <a:t> </a:t>
            </a:r>
            <a:r>
              <a:rPr lang="cs-CZ" sz="2000" i="1" dirty="0" err="1"/>
              <a:t>pedunculus</a:t>
            </a:r>
            <a:r>
              <a:rPr lang="cs-CZ" sz="2000" i="1" dirty="0"/>
              <a:t> </a:t>
            </a:r>
            <a:r>
              <a:rPr lang="cs-CZ" sz="2000" i="1" dirty="0" err="1"/>
              <a:t>cerebellares</a:t>
            </a:r>
            <a:r>
              <a:rPr lang="cs-CZ" sz="2000" i="1" dirty="0"/>
              <a:t> medii </a:t>
            </a:r>
            <a:r>
              <a:rPr lang="cs-CZ" sz="2000" dirty="0"/>
              <a:t>a vpředu </a:t>
            </a:r>
            <a:r>
              <a:rPr lang="cs-CZ" sz="2000" i="1" dirty="0" err="1"/>
              <a:t>pedunculus</a:t>
            </a:r>
            <a:r>
              <a:rPr lang="cs-CZ" sz="2000" i="1" dirty="0"/>
              <a:t> </a:t>
            </a:r>
            <a:r>
              <a:rPr lang="cs-CZ" sz="2000" i="1" dirty="0" err="1"/>
              <a:t>cerebellares</a:t>
            </a:r>
            <a:r>
              <a:rPr lang="cs-CZ" sz="2000" i="1" dirty="0"/>
              <a:t> superiores.</a:t>
            </a:r>
            <a:r>
              <a:rPr lang="cs-CZ" sz="2000" b="1" i="1" dirty="0"/>
              <a:t> </a:t>
            </a:r>
          </a:p>
          <a:p>
            <a:pPr marL="0" indent="0">
              <a:buNone/>
            </a:pPr>
            <a:r>
              <a:rPr lang="cs-CZ" sz="2000" b="1" i="1" dirty="0" err="1"/>
              <a:t>Sulsus</a:t>
            </a:r>
            <a:r>
              <a:rPr lang="cs-CZ" sz="2000" b="1" i="1" dirty="0"/>
              <a:t> </a:t>
            </a:r>
            <a:r>
              <a:rPr lang="cs-CZ" sz="2000" b="1" i="1" dirty="0" err="1"/>
              <a:t>medianus</a:t>
            </a:r>
            <a:r>
              <a:rPr lang="cs-CZ" sz="2000" b="1" i="1" dirty="0"/>
              <a:t> </a:t>
            </a:r>
            <a:r>
              <a:rPr lang="cs-CZ" sz="2000" dirty="0"/>
              <a:t>ji dělí na poloviny</a:t>
            </a:r>
            <a:r>
              <a:rPr lang="cs-CZ" sz="2000" i="1" dirty="0"/>
              <a:t>.</a:t>
            </a:r>
          </a:p>
          <a:p>
            <a:pPr marL="0" indent="0">
              <a:buNone/>
            </a:pPr>
            <a:r>
              <a:rPr lang="cs-CZ" sz="2000" b="1" i="1" dirty="0" err="1"/>
              <a:t>Trigonum</a:t>
            </a:r>
            <a:r>
              <a:rPr lang="cs-CZ" sz="2000" b="1" i="1" dirty="0"/>
              <a:t> nervi </a:t>
            </a:r>
            <a:r>
              <a:rPr lang="cs-CZ" sz="2000" b="1" i="1" dirty="0" err="1"/>
              <a:t>hypoglossi</a:t>
            </a:r>
            <a:r>
              <a:rPr lang="cs-CZ" sz="2000" b="1" i="1" dirty="0"/>
              <a:t> - </a:t>
            </a:r>
            <a:r>
              <a:rPr lang="cs-CZ" sz="2000" dirty="0"/>
              <a:t>motorické jádro </a:t>
            </a:r>
            <a:r>
              <a:rPr lang="cs-CZ" sz="2000" i="1" dirty="0"/>
              <a:t>n. </a:t>
            </a:r>
            <a:r>
              <a:rPr lang="cs-CZ" sz="2000" i="1" dirty="0" err="1"/>
              <a:t>hypoglossus</a:t>
            </a:r>
            <a:r>
              <a:rPr lang="cs-CZ" sz="2000" i="1" dirty="0"/>
              <a:t> </a:t>
            </a:r>
            <a:r>
              <a:rPr lang="cs-CZ" sz="2000" dirty="0"/>
              <a:t>(N XII.).</a:t>
            </a:r>
            <a:endParaRPr lang="cs-CZ" sz="2000" i="1" dirty="0"/>
          </a:p>
          <a:p>
            <a:pPr marL="0" indent="0">
              <a:buNone/>
            </a:pPr>
            <a:r>
              <a:rPr lang="cs-CZ" sz="2000" b="1" i="1" dirty="0" err="1"/>
              <a:t>Trigonum</a:t>
            </a:r>
            <a:r>
              <a:rPr lang="cs-CZ" sz="2000" b="1" i="1" dirty="0"/>
              <a:t> nervi </a:t>
            </a:r>
            <a:r>
              <a:rPr lang="cs-CZ" sz="2000" b="1" i="1" dirty="0" err="1"/>
              <a:t>vagi</a:t>
            </a:r>
            <a:r>
              <a:rPr lang="cs-CZ" sz="2000" b="1" i="1" dirty="0"/>
              <a:t> - </a:t>
            </a:r>
            <a:r>
              <a:rPr lang="cs-CZ" sz="2000" dirty="0"/>
              <a:t>pod ním je dorsální jádro </a:t>
            </a:r>
            <a:r>
              <a:rPr lang="cs-CZ" sz="2000" i="1" dirty="0"/>
              <a:t>n. vagus </a:t>
            </a:r>
            <a:r>
              <a:rPr lang="cs-CZ" sz="2000" dirty="0"/>
              <a:t>(N X.)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FDCCDF-F1EB-4426-B62F-99DA709B6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4" b="10362"/>
          <a:stretch/>
        </p:blipFill>
        <p:spPr>
          <a:xfrm>
            <a:off x="7602780" y="367560"/>
            <a:ext cx="4589220" cy="340717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63283A1-3176-48DB-B77B-77F232FFE4C8}"/>
              </a:ext>
            </a:extLst>
          </p:cNvPr>
          <p:cNvSpPr/>
          <p:nvPr/>
        </p:nvSpPr>
        <p:spPr>
          <a:xfrm>
            <a:off x="122545" y="4447500"/>
            <a:ext cx="11732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i="1" dirty="0" err="1"/>
              <a:t>Colliculus</a:t>
            </a:r>
            <a:r>
              <a:rPr lang="cs-CZ" sz="2000" b="1" i="1" dirty="0"/>
              <a:t> </a:t>
            </a:r>
            <a:r>
              <a:rPr lang="cs-CZ" sz="2000" b="1" i="1" dirty="0" err="1"/>
              <a:t>facialis</a:t>
            </a:r>
            <a:r>
              <a:rPr lang="cs-CZ" sz="2000" b="1" i="1" dirty="0"/>
              <a:t> – </a:t>
            </a:r>
            <a:r>
              <a:rPr lang="cs-CZ" sz="2000" dirty="0"/>
              <a:t>je</a:t>
            </a:r>
            <a:r>
              <a:rPr lang="cs-CZ" sz="2000" b="1" i="1" dirty="0"/>
              <a:t> </a:t>
            </a:r>
            <a:r>
              <a:rPr lang="cs-CZ" sz="2000" dirty="0"/>
              <a:t>podmíněn kolínkovým ohbím vláken </a:t>
            </a:r>
            <a:r>
              <a:rPr lang="cs-CZ" sz="2000" i="1" dirty="0"/>
              <a:t>n. </a:t>
            </a:r>
            <a:r>
              <a:rPr lang="cs-CZ" sz="2000" i="1" dirty="0" err="1"/>
              <a:t>facialis</a:t>
            </a:r>
            <a:r>
              <a:rPr lang="cs-CZ" sz="2000" i="1" dirty="0"/>
              <a:t> </a:t>
            </a:r>
            <a:r>
              <a:rPr lang="cs-CZ" sz="2000" dirty="0"/>
              <a:t>(N VII.) kolem jádra </a:t>
            </a:r>
            <a:r>
              <a:rPr lang="cs-CZ" sz="2000" i="1" dirty="0"/>
              <a:t>n. </a:t>
            </a:r>
            <a:r>
              <a:rPr lang="cs-CZ" sz="2000" i="1" dirty="0" err="1"/>
              <a:t>abducens</a:t>
            </a:r>
            <a:r>
              <a:rPr lang="cs-CZ" sz="2000" i="1" dirty="0"/>
              <a:t> </a:t>
            </a:r>
            <a:r>
              <a:rPr lang="cs-CZ" sz="2000" dirty="0"/>
              <a:t>(N VI.).</a:t>
            </a:r>
          </a:p>
          <a:p>
            <a:r>
              <a:rPr lang="cs-CZ" sz="2000" b="1" i="1" dirty="0" err="1"/>
              <a:t>Striae</a:t>
            </a:r>
            <a:r>
              <a:rPr lang="cs-CZ" sz="2000" b="1" i="1" dirty="0"/>
              <a:t> </a:t>
            </a:r>
            <a:r>
              <a:rPr lang="cs-CZ" sz="2000" b="1" i="1" dirty="0" err="1"/>
              <a:t>medullares</a:t>
            </a:r>
            <a:r>
              <a:rPr lang="cs-CZ" sz="2000" b="1" i="1" dirty="0"/>
              <a:t> –  </a:t>
            </a:r>
            <a:r>
              <a:rPr lang="cs-CZ" sz="2000" dirty="0"/>
              <a:t>jemné světlé proužky, obsahují části vláken sluchové dráhy z </a:t>
            </a:r>
            <a:r>
              <a:rPr lang="cs-CZ" sz="2000" i="1" dirty="0"/>
              <a:t>nucleus </a:t>
            </a:r>
            <a:r>
              <a:rPr lang="cs-CZ" sz="2000" i="1" dirty="0" err="1"/>
              <a:t>cochlearis</a:t>
            </a:r>
            <a:r>
              <a:rPr lang="cs-CZ" sz="2000" i="1" dirty="0"/>
              <a:t> dorsalis.</a:t>
            </a:r>
            <a:endParaRPr lang="cs-CZ" sz="2000" b="1" i="1" dirty="0"/>
          </a:p>
          <a:p>
            <a:r>
              <a:rPr lang="cs-CZ" sz="2000" b="1" i="1" dirty="0"/>
              <a:t>Area </a:t>
            </a:r>
            <a:r>
              <a:rPr lang="cs-CZ" sz="2000" b="1" i="1" dirty="0" err="1"/>
              <a:t>vestibularis</a:t>
            </a:r>
            <a:r>
              <a:rPr lang="cs-CZ" sz="2000" dirty="0"/>
              <a:t> je vyvýšenina ležící v </a:t>
            </a:r>
            <a:r>
              <a:rPr lang="cs-CZ" sz="2000" i="1" dirty="0" err="1"/>
              <a:t>recessus</a:t>
            </a:r>
            <a:r>
              <a:rPr lang="cs-CZ" sz="2000" i="1" dirty="0"/>
              <a:t> </a:t>
            </a:r>
            <a:r>
              <a:rPr lang="cs-CZ" sz="2000" i="1" dirty="0" err="1"/>
              <a:t>lateralis</a:t>
            </a:r>
            <a:r>
              <a:rPr lang="cs-CZ" sz="2000" i="1" dirty="0"/>
              <a:t> </a:t>
            </a:r>
            <a:r>
              <a:rPr lang="cs-CZ" sz="2000" i="1" dirty="0" err="1"/>
              <a:t>ventriculi</a:t>
            </a:r>
            <a:r>
              <a:rPr lang="cs-CZ" sz="2000" i="1" dirty="0"/>
              <a:t> IV. (</a:t>
            </a:r>
            <a:r>
              <a:rPr lang="cs-CZ" sz="2000" i="1" dirty="0" err="1"/>
              <a:t>quarti</a:t>
            </a:r>
            <a:r>
              <a:rPr lang="cs-CZ" sz="2000" i="1" dirty="0"/>
              <a:t>)</a:t>
            </a:r>
            <a:r>
              <a:rPr lang="cs-CZ" sz="2000" dirty="0"/>
              <a:t> a leží pod ní jádra</a:t>
            </a:r>
            <a:r>
              <a:rPr lang="cs-CZ" sz="2000" i="1" dirty="0"/>
              <a:t> n. </a:t>
            </a:r>
            <a:r>
              <a:rPr lang="cs-CZ" sz="2000" i="1" dirty="0" err="1"/>
              <a:t>vestibulocochlearis</a:t>
            </a:r>
            <a:r>
              <a:rPr lang="cs-CZ" sz="2000" i="1" dirty="0"/>
              <a:t> (N </a:t>
            </a:r>
            <a:r>
              <a:rPr lang="cs-CZ" sz="2000" i="1"/>
              <a:t>VIII).</a:t>
            </a:r>
            <a:endParaRPr lang="cs-CZ" sz="2000" dirty="0"/>
          </a:p>
          <a:p>
            <a:r>
              <a:rPr lang="cs-CZ" sz="2000" b="1" i="1" dirty="0" err="1"/>
              <a:t>Locus</a:t>
            </a:r>
            <a:r>
              <a:rPr lang="cs-CZ" sz="2000" b="1" i="1" dirty="0"/>
              <a:t> </a:t>
            </a:r>
            <a:r>
              <a:rPr lang="cs-CZ" sz="2000" b="1" i="1" dirty="0" err="1"/>
              <a:t>coeruleus</a:t>
            </a:r>
            <a:r>
              <a:rPr lang="cs-CZ" sz="2000" b="1" i="1" dirty="0"/>
              <a:t> </a:t>
            </a:r>
            <a:r>
              <a:rPr lang="cs-CZ" sz="2000" dirty="0"/>
              <a:t>neboli namodralé políčko, leží pod ním stejnojmenné jádro, které obsahuje </a:t>
            </a:r>
            <a:r>
              <a:rPr lang="cs-CZ" sz="2000" dirty="0" err="1"/>
              <a:t>noradrenergní</a:t>
            </a:r>
            <a:r>
              <a:rPr lang="cs-CZ" sz="2000" dirty="0"/>
              <a:t>, tmavě pigmentované buňky.</a:t>
            </a:r>
          </a:p>
        </p:txBody>
      </p:sp>
    </p:spTree>
    <p:extLst>
      <p:ext uri="{BB962C8B-B14F-4D97-AF65-F5344CB8AC3E}">
        <p14:creationId xmlns:p14="http://schemas.microsoft.com/office/powerpoint/2010/main" val="19920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426"/>
    </mc:Choice>
    <mc:Fallback xmlns="">
      <p:transition spd="slow" advTm="18542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2F7CFB-7F40-4432-8A43-B10F250A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88" y="563983"/>
            <a:ext cx="10515600" cy="57905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Mozeček - </a:t>
            </a:r>
            <a:r>
              <a:rPr lang="cs-CZ" b="1" i="1" dirty="0"/>
              <a:t>Cerebellum</a:t>
            </a:r>
          </a:p>
          <a:p>
            <a:pPr marL="0" indent="0">
              <a:buNone/>
            </a:pPr>
            <a:r>
              <a:rPr lang="cs-CZ" b="1" dirty="0"/>
              <a:t>Funkce mozečku </a:t>
            </a:r>
          </a:p>
          <a:p>
            <a:pPr marL="0" indent="0">
              <a:buNone/>
            </a:pPr>
            <a:r>
              <a:rPr lang="cs-CZ" dirty="0"/>
              <a:t>Koordinace pohybů, motorika </a:t>
            </a:r>
          </a:p>
          <a:p>
            <a:pPr marL="0" indent="0">
              <a:buNone/>
            </a:pPr>
            <a:r>
              <a:rPr lang="cs-CZ" dirty="0"/>
              <a:t>Zpracovává tři typy informací</a:t>
            </a:r>
          </a:p>
          <a:p>
            <a:pPr marL="0" indent="0">
              <a:buNone/>
            </a:pPr>
            <a:r>
              <a:rPr lang="cs-CZ" b="1" dirty="0"/>
              <a:t>1) Informace o rovnováze - </a:t>
            </a:r>
            <a:r>
              <a:rPr lang="cs-CZ" dirty="0"/>
              <a:t>vnitřního ucha přes vestibulární jádra</a:t>
            </a:r>
          </a:p>
          <a:p>
            <a:pPr marL="0" indent="0">
              <a:buNone/>
            </a:pPr>
            <a:r>
              <a:rPr lang="cs-CZ" b="1" dirty="0"/>
              <a:t>2) Informace o aktuálních pohybech končetin, krku a trupu - </a:t>
            </a:r>
            <a:r>
              <a:rPr lang="cs-CZ" dirty="0"/>
              <a:t>z proprioreceptorů uložených ve svalech, šlachách a kloubech. </a:t>
            </a:r>
          </a:p>
          <a:p>
            <a:pPr marL="0" indent="0">
              <a:buNone/>
            </a:pPr>
            <a:r>
              <a:rPr lang="cs-CZ" b="1" dirty="0"/>
              <a:t>3) Informace z mozkové kůry - </a:t>
            </a:r>
            <a:r>
              <a:rPr lang="cs-CZ" dirty="0"/>
              <a:t>pyramidovou dráhou a jádry ve Varolově mostě.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 základě těchto informací</a:t>
            </a:r>
          </a:p>
          <a:p>
            <a:pPr marL="514350" indent="-514350">
              <a:buAutoNum type="arabicParenR"/>
            </a:pPr>
            <a:r>
              <a:rPr lang="cs-CZ" b="1" dirty="0"/>
              <a:t>Udržuje rovnováhu</a:t>
            </a:r>
            <a:r>
              <a:rPr lang="cs-CZ" dirty="0"/>
              <a:t> </a:t>
            </a:r>
          </a:p>
          <a:p>
            <a:pPr marL="514350" indent="-514350">
              <a:buAutoNum type="arabicParenR"/>
            </a:pPr>
            <a:r>
              <a:rPr lang="cs-CZ" b="1" dirty="0"/>
              <a:t>Reguluje svalový tonus a reflexní dráždivost</a:t>
            </a:r>
          </a:p>
          <a:p>
            <a:pPr marL="514350" indent="-514350">
              <a:buAutoNum type="arabicParenR"/>
            </a:pPr>
            <a:r>
              <a:rPr lang="cs-CZ" b="1" dirty="0"/>
              <a:t>Zajišťuje svalovou koordinaci pohyb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9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82"/>
    </mc:Choice>
    <mc:Fallback xmlns="">
      <p:transition spd="slow" advTm="6628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FED8DA-6F95-4320-AEF8-22B04C92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927" y="96819"/>
            <a:ext cx="6458073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9BEE7-D666-4F82-B885-EDDB06750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7" y="311972"/>
            <a:ext cx="6035937" cy="60780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/>
              <a:t>Mozeček – </a:t>
            </a:r>
            <a:r>
              <a:rPr lang="cs-CZ" sz="2000" b="1" i="1" dirty="0"/>
              <a:t>cerebellum</a:t>
            </a:r>
          </a:p>
          <a:p>
            <a:pPr marL="0" indent="0" algn="just">
              <a:buNone/>
            </a:pPr>
            <a:r>
              <a:rPr lang="cs-CZ" sz="2000" dirty="0"/>
              <a:t>Leží v zadní jámě lebeční, má vlastní  derivát tvrdé pleny mozkové-</a:t>
            </a:r>
            <a:r>
              <a:rPr lang="cs-CZ" sz="2000" b="1" i="1" dirty="0"/>
              <a:t> </a:t>
            </a:r>
            <a:r>
              <a:rPr lang="cs-CZ" sz="2000" b="1" i="1" dirty="0" err="1"/>
              <a:t>tentorium</a:t>
            </a:r>
            <a:r>
              <a:rPr lang="cs-CZ" sz="2000" b="1" i="1" dirty="0"/>
              <a:t> </a:t>
            </a:r>
            <a:r>
              <a:rPr lang="cs-CZ" sz="2000" b="1" i="1" dirty="0" err="1"/>
              <a:t>cerebelli</a:t>
            </a:r>
            <a:r>
              <a:rPr lang="cs-CZ" sz="2000" b="1" i="1" dirty="0"/>
              <a:t>.</a:t>
            </a:r>
          </a:p>
          <a:p>
            <a:pPr marL="0" indent="0" algn="just">
              <a:buNone/>
            </a:pPr>
            <a:r>
              <a:rPr lang="cs-CZ" sz="2000" b="1" i="1" dirty="0" err="1"/>
              <a:t>Vermis</a:t>
            </a:r>
            <a:r>
              <a:rPr lang="cs-CZ" sz="2000" b="1" i="1" dirty="0"/>
              <a:t> </a:t>
            </a:r>
            <a:r>
              <a:rPr lang="cs-CZ" sz="2000" b="1" i="1" dirty="0" err="1"/>
              <a:t>cerebelli</a:t>
            </a:r>
            <a:endParaRPr lang="cs-CZ" sz="2000" dirty="0"/>
          </a:p>
          <a:p>
            <a:pPr marL="0" indent="0" algn="just">
              <a:buNone/>
            </a:pPr>
            <a:r>
              <a:rPr lang="cs-CZ" sz="2000" b="1" i="1" dirty="0" err="1"/>
              <a:t>Hemisheriae</a:t>
            </a:r>
            <a:r>
              <a:rPr lang="cs-CZ" sz="2000" b="1" i="1" dirty="0"/>
              <a:t> </a:t>
            </a:r>
            <a:r>
              <a:rPr lang="cs-CZ" sz="2000" b="1" i="1" dirty="0" err="1"/>
              <a:t>cerebelli</a:t>
            </a:r>
            <a:endParaRPr lang="cs-CZ" sz="2000" dirty="0"/>
          </a:p>
          <a:p>
            <a:pPr marL="0" indent="0" algn="just">
              <a:buNone/>
            </a:pPr>
            <a:r>
              <a:rPr lang="cs-CZ" sz="2000" b="1" i="1" dirty="0" err="1"/>
              <a:t>Pedunculi</a:t>
            </a:r>
            <a:r>
              <a:rPr lang="cs-CZ" sz="2000" b="1" i="1" dirty="0"/>
              <a:t> </a:t>
            </a:r>
            <a:r>
              <a:rPr lang="cs-CZ" sz="2000" b="1" i="1" dirty="0" err="1"/>
              <a:t>cerebelli</a:t>
            </a:r>
            <a:r>
              <a:rPr lang="cs-CZ" sz="2000" b="1" i="1" dirty="0"/>
              <a:t> inferiores </a:t>
            </a:r>
            <a:r>
              <a:rPr lang="cs-CZ" sz="2000" dirty="0"/>
              <a:t>– </a:t>
            </a:r>
            <a:r>
              <a:rPr lang="cs-CZ" sz="2000" b="1" i="1" dirty="0" err="1"/>
              <a:t>corpora</a:t>
            </a:r>
            <a:r>
              <a:rPr lang="cs-CZ" sz="2000" b="1" i="1" dirty="0"/>
              <a:t> </a:t>
            </a:r>
            <a:r>
              <a:rPr lang="cs-CZ" sz="2000" b="1" i="1" dirty="0" err="1"/>
              <a:t>restiformia</a:t>
            </a:r>
            <a:r>
              <a:rPr lang="cs-CZ" sz="2000" b="1" i="1" dirty="0"/>
              <a:t>, </a:t>
            </a:r>
            <a:r>
              <a:rPr lang="cs-CZ" sz="2000" dirty="0"/>
              <a:t>spojení s prodlouženou míchou </a:t>
            </a:r>
          </a:p>
          <a:p>
            <a:pPr marL="0" indent="0" algn="just">
              <a:buNone/>
            </a:pPr>
            <a:r>
              <a:rPr lang="cs-CZ" sz="2000" b="1" i="1" dirty="0" err="1"/>
              <a:t>Pedunculi</a:t>
            </a:r>
            <a:r>
              <a:rPr lang="cs-CZ" sz="2000" b="1" i="1" dirty="0"/>
              <a:t> </a:t>
            </a:r>
            <a:r>
              <a:rPr lang="cs-CZ" sz="2000" b="1" i="1" dirty="0" err="1"/>
              <a:t>cerebelli</a:t>
            </a:r>
            <a:r>
              <a:rPr lang="cs-CZ" sz="2000" b="1" i="1" dirty="0"/>
              <a:t> medii – </a:t>
            </a:r>
            <a:r>
              <a:rPr lang="cs-CZ" sz="2000" b="1" i="1" dirty="0" err="1"/>
              <a:t>brachia</a:t>
            </a:r>
            <a:r>
              <a:rPr lang="cs-CZ" sz="2000" b="1" i="1" dirty="0"/>
              <a:t> </a:t>
            </a:r>
            <a:r>
              <a:rPr lang="cs-CZ" sz="2000" b="1" i="1" dirty="0" err="1"/>
              <a:t>pontis</a:t>
            </a:r>
            <a:r>
              <a:rPr lang="cs-CZ" sz="2000" b="1" i="1" dirty="0"/>
              <a:t>, </a:t>
            </a:r>
            <a:r>
              <a:rPr lang="cs-CZ" sz="2000" dirty="0"/>
              <a:t>spojení s Varolovým mostem</a:t>
            </a:r>
            <a:endParaRPr lang="cs-CZ" sz="2000" b="1" i="1" dirty="0"/>
          </a:p>
          <a:p>
            <a:pPr marL="0" indent="0" algn="just">
              <a:buNone/>
            </a:pPr>
            <a:r>
              <a:rPr lang="cs-CZ" sz="2000" b="1" i="1" dirty="0" err="1"/>
              <a:t>Pedunculi</a:t>
            </a:r>
            <a:r>
              <a:rPr lang="cs-CZ" sz="2000" b="1" i="1" dirty="0"/>
              <a:t> </a:t>
            </a:r>
            <a:r>
              <a:rPr lang="cs-CZ" sz="2000" b="1" i="1" dirty="0" err="1"/>
              <a:t>cerebelli</a:t>
            </a:r>
            <a:r>
              <a:rPr lang="cs-CZ" sz="2000" b="1" i="1" dirty="0"/>
              <a:t> superiores – </a:t>
            </a:r>
            <a:r>
              <a:rPr lang="cs-CZ" sz="2000" b="1" i="1" dirty="0" err="1"/>
              <a:t>brachia</a:t>
            </a:r>
            <a:r>
              <a:rPr lang="cs-CZ" sz="2000" b="1" i="1" dirty="0"/>
              <a:t> </a:t>
            </a:r>
            <a:r>
              <a:rPr lang="cs-CZ" sz="2000" b="1" i="1" dirty="0" err="1"/>
              <a:t>conjunctiva</a:t>
            </a:r>
            <a:r>
              <a:rPr lang="cs-CZ" sz="2000" b="1" i="1" dirty="0"/>
              <a:t>, </a:t>
            </a:r>
            <a:r>
              <a:rPr lang="cs-CZ" sz="2000" dirty="0"/>
              <a:t>spojení se středním mozkem</a:t>
            </a:r>
          </a:p>
          <a:p>
            <a:pPr marL="0" indent="0" algn="just">
              <a:buNone/>
            </a:pPr>
            <a:r>
              <a:rPr lang="cs-CZ" sz="2000" dirty="0"/>
              <a:t>Povrch mozečku je rozdělen dvěma hlubokými rýhami na tři laloky (</a:t>
            </a:r>
            <a:r>
              <a:rPr lang="cs-CZ" sz="2000" i="1" dirty="0" err="1"/>
              <a:t>lobi</a:t>
            </a:r>
            <a:r>
              <a:rPr lang="cs-CZ" sz="2000" dirty="0"/>
              <a:t>), které jsou dalšími štěrbinami (</a:t>
            </a:r>
            <a:r>
              <a:rPr lang="cs-CZ" sz="2000" i="1" dirty="0" err="1"/>
              <a:t>fissurae</a:t>
            </a:r>
            <a:r>
              <a:rPr lang="cs-CZ" sz="2000" dirty="0"/>
              <a:t>) členěny na lalůčky (</a:t>
            </a:r>
            <a:r>
              <a:rPr lang="cs-CZ" sz="2000" i="1" dirty="0" err="1"/>
              <a:t>lobuli</a:t>
            </a:r>
            <a:r>
              <a:rPr lang="cs-CZ" sz="2000" dirty="0"/>
              <a:t>) a ty jsou mělkými rýhami (</a:t>
            </a:r>
            <a:r>
              <a:rPr lang="cs-CZ" sz="2000" i="1" dirty="0"/>
              <a:t>sulci</a:t>
            </a:r>
            <a:r>
              <a:rPr lang="cs-CZ" sz="2000" dirty="0"/>
              <a:t>) členěny na mozečkové lístky (</a:t>
            </a:r>
            <a:r>
              <a:rPr lang="cs-CZ" sz="2000" i="1" dirty="0"/>
              <a:t>folia</a:t>
            </a:r>
            <a:r>
              <a:rPr lang="cs-CZ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223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7"/>
    </mc:Choice>
    <mc:Fallback xmlns="">
      <p:transition spd="slow" advTm="13243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0E76A-2DAC-4D8A-8416-B1DB0B616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48" y="129092"/>
            <a:ext cx="6218818" cy="6325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Laloky se dělí podle vývojového hlediska :</a:t>
            </a:r>
          </a:p>
          <a:p>
            <a:pPr marL="514350" indent="-514350">
              <a:buAutoNum type="arabicParenR"/>
            </a:pPr>
            <a:r>
              <a:rPr lang="cs-CZ" b="1" i="1" dirty="0" err="1"/>
              <a:t>Lobus</a:t>
            </a:r>
            <a:r>
              <a:rPr lang="cs-CZ" b="1" i="1" dirty="0"/>
              <a:t> </a:t>
            </a:r>
            <a:r>
              <a:rPr lang="cs-CZ" b="1" i="1" dirty="0" err="1"/>
              <a:t>flocculonodularis</a:t>
            </a:r>
            <a:r>
              <a:rPr lang="cs-CZ" b="1" i="1" dirty="0"/>
              <a:t> = </a:t>
            </a:r>
            <a:r>
              <a:rPr lang="cs-CZ" b="1" i="1" dirty="0" err="1"/>
              <a:t>pramozeček</a:t>
            </a:r>
            <a:r>
              <a:rPr lang="cs-CZ" b="1" i="1" dirty="0"/>
              <a:t> = </a:t>
            </a:r>
            <a:r>
              <a:rPr lang="cs-CZ" b="1" i="1" dirty="0" err="1"/>
              <a:t>archicerebellum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Má dvě části: </a:t>
            </a:r>
          </a:p>
          <a:p>
            <a:pPr marL="0" indent="0">
              <a:buNone/>
            </a:pPr>
            <a:r>
              <a:rPr lang="cs-CZ" b="1" i="1" dirty="0"/>
              <a:t>uzlík – </a:t>
            </a:r>
            <a:r>
              <a:rPr lang="cs-CZ" b="1" i="1" dirty="0" err="1"/>
              <a:t>nodulus</a:t>
            </a:r>
            <a:r>
              <a:rPr lang="cs-CZ" dirty="0"/>
              <a:t> ve</a:t>
            </a:r>
            <a:r>
              <a:rPr lang="cs-CZ" b="1" i="1" dirty="0"/>
              <a:t> </a:t>
            </a:r>
            <a:r>
              <a:rPr lang="cs-CZ" b="1" i="1" dirty="0" err="1"/>
              <a:t>vermis</a:t>
            </a:r>
            <a:endParaRPr lang="cs-CZ" b="1" i="1" dirty="0"/>
          </a:p>
          <a:p>
            <a:pPr marL="0" indent="0">
              <a:buNone/>
            </a:pPr>
            <a:r>
              <a:rPr lang="cs-CZ" b="1" i="1" dirty="0"/>
              <a:t>vločku – </a:t>
            </a:r>
            <a:r>
              <a:rPr lang="cs-CZ" b="1" i="1" dirty="0" err="1"/>
              <a:t>flocculus</a:t>
            </a:r>
            <a:r>
              <a:rPr lang="cs-CZ" dirty="0"/>
              <a:t> v hemisférách</a:t>
            </a:r>
          </a:p>
          <a:p>
            <a:pPr marL="0" indent="0">
              <a:buNone/>
            </a:pPr>
            <a:r>
              <a:rPr lang="cs-CZ" dirty="0" err="1"/>
              <a:t>Afference</a:t>
            </a:r>
            <a:r>
              <a:rPr lang="cs-CZ" dirty="0"/>
              <a:t> z vestibulárních jader → </a:t>
            </a:r>
            <a:r>
              <a:rPr lang="cs-CZ" b="1" i="1" dirty="0" err="1"/>
              <a:t>vestibulocerebellum</a:t>
            </a:r>
            <a:r>
              <a:rPr lang="cs-CZ" dirty="0"/>
              <a:t>, kontroluje správné držení těla.</a:t>
            </a:r>
          </a:p>
          <a:p>
            <a:pPr marL="0" indent="0">
              <a:buNone/>
            </a:pPr>
            <a:r>
              <a:rPr lang="cs-CZ" b="1" i="1" dirty="0"/>
              <a:t>2) </a:t>
            </a:r>
            <a:r>
              <a:rPr lang="cs-CZ" b="1" i="1" dirty="0" err="1"/>
              <a:t>Lobus</a:t>
            </a:r>
            <a:r>
              <a:rPr lang="cs-CZ" b="1" i="1" dirty="0"/>
              <a:t> </a:t>
            </a:r>
            <a:r>
              <a:rPr lang="cs-CZ" b="1" i="1" dirty="0" err="1"/>
              <a:t>cranialis</a:t>
            </a:r>
            <a:r>
              <a:rPr lang="cs-CZ" dirty="0"/>
              <a:t> = </a:t>
            </a:r>
            <a:r>
              <a:rPr lang="cs-CZ" b="1" i="1" dirty="0"/>
              <a:t>starý mozeček = </a:t>
            </a:r>
            <a:r>
              <a:rPr lang="cs-CZ" b="1" i="1" dirty="0" err="1"/>
              <a:t>paleocerebellum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 err="1"/>
              <a:t>Afference</a:t>
            </a:r>
            <a:r>
              <a:rPr lang="cs-CZ" dirty="0"/>
              <a:t> z míšních jader → </a:t>
            </a:r>
            <a:r>
              <a:rPr lang="cs-CZ" b="1" i="1" dirty="0" err="1"/>
              <a:t>spinocerebellum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i="1" dirty="0"/>
              <a:t>3) </a:t>
            </a:r>
            <a:r>
              <a:rPr lang="cs-CZ" b="1" i="1" dirty="0" err="1"/>
              <a:t>Lobus</a:t>
            </a:r>
            <a:r>
              <a:rPr lang="cs-CZ" b="1" i="1" dirty="0"/>
              <a:t> </a:t>
            </a:r>
            <a:r>
              <a:rPr lang="cs-CZ" b="1" i="1" dirty="0" err="1"/>
              <a:t>caudalis</a:t>
            </a:r>
            <a:r>
              <a:rPr lang="cs-CZ" b="1" i="1" dirty="0"/>
              <a:t> = nový mozeček = </a:t>
            </a:r>
            <a:r>
              <a:rPr lang="cs-CZ" b="1" i="1" dirty="0" err="1"/>
              <a:t>neocerebellum</a:t>
            </a:r>
            <a:r>
              <a:rPr lang="cs-CZ" b="1" i="1" dirty="0"/>
              <a:t>.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 err="1"/>
              <a:t>Afference</a:t>
            </a:r>
            <a:r>
              <a:rPr lang="cs-CZ" dirty="0"/>
              <a:t> z kůry přes pons (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pontis</a:t>
            </a:r>
            <a:r>
              <a:rPr lang="cs-CZ" dirty="0"/>
              <a:t>) → </a:t>
            </a:r>
            <a:r>
              <a:rPr lang="cs-CZ" b="1" i="1" dirty="0" err="1"/>
              <a:t>pontocerebellum</a:t>
            </a:r>
            <a:endParaRPr lang="cs-CZ" b="1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072D29D-147D-43F0-88F8-D8FAC1D1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166" y="129092"/>
            <a:ext cx="5532988" cy="67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86"/>
    </mc:Choice>
    <mc:Fallback xmlns="">
      <p:transition spd="slow" advTm="11688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4CFDE0A-5165-4703-95F4-67B529E93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079" y="0"/>
            <a:ext cx="5189573" cy="359810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1BA9B6-C9C3-47F4-BB8C-C1DAE167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48" y="577737"/>
            <a:ext cx="6150049" cy="58660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i="1" dirty="0" err="1"/>
              <a:t>Cortex</a:t>
            </a:r>
            <a:r>
              <a:rPr lang="cs-CZ" sz="2000" b="1" i="1" dirty="0"/>
              <a:t> </a:t>
            </a:r>
            <a:r>
              <a:rPr lang="cs-CZ" sz="2000" b="1" i="1" dirty="0" err="1"/>
              <a:t>cerebelli</a:t>
            </a:r>
            <a:r>
              <a:rPr lang="cs-CZ" sz="2000" b="1" i="1" dirty="0"/>
              <a:t> </a:t>
            </a:r>
            <a:r>
              <a:rPr lang="cs-CZ" sz="2000" dirty="0"/>
              <a:t>(šedá hmota) + </a:t>
            </a:r>
            <a:r>
              <a:rPr lang="cs-CZ" sz="2000" b="1" i="1" dirty="0"/>
              <a:t>folia </a:t>
            </a:r>
            <a:r>
              <a:rPr lang="cs-CZ" sz="2000" b="1" i="1" dirty="0" err="1"/>
              <a:t>cerebelli</a:t>
            </a:r>
            <a:r>
              <a:rPr lang="cs-CZ" sz="2000" b="1" i="1" dirty="0"/>
              <a:t> </a:t>
            </a:r>
            <a:r>
              <a:rPr lang="cs-CZ" sz="2000" dirty="0"/>
              <a:t>(bílá hmota) = </a:t>
            </a:r>
            <a:r>
              <a:rPr lang="cs-CZ" sz="2000" b="1" i="1" dirty="0" err="1"/>
              <a:t>arbor</a:t>
            </a:r>
            <a:r>
              <a:rPr lang="cs-CZ" sz="2000" b="1" i="1" dirty="0"/>
              <a:t> vitae </a:t>
            </a:r>
            <a:r>
              <a:rPr lang="cs-CZ" sz="2000" b="1" i="1" dirty="0" err="1"/>
              <a:t>cerebelli</a:t>
            </a:r>
            <a:endParaRPr lang="cs-CZ" sz="2000" b="1" i="1" dirty="0"/>
          </a:p>
          <a:p>
            <a:pPr marL="0" indent="0" algn="just">
              <a:buNone/>
            </a:pPr>
            <a:r>
              <a:rPr lang="cs-CZ" sz="2000" dirty="0"/>
              <a:t>Vrstvy </a:t>
            </a:r>
            <a:r>
              <a:rPr lang="cs-CZ" sz="2000" b="1" i="1" dirty="0" err="1"/>
              <a:t>cortex</a:t>
            </a:r>
            <a:r>
              <a:rPr lang="cs-CZ" sz="2000" b="1" i="1" dirty="0"/>
              <a:t> </a:t>
            </a:r>
            <a:r>
              <a:rPr lang="cs-CZ" sz="2000" b="1" i="1" dirty="0" err="1"/>
              <a:t>cerebelli</a:t>
            </a:r>
            <a:r>
              <a:rPr lang="cs-CZ" sz="2000" dirty="0"/>
              <a:t>:</a:t>
            </a:r>
          </a:p>
          <a:p>
            <a:pPr marL="0" indent="0" algn="just">
              <a:buNone/>
            </a:pPr>
            <a:r>
              <a:rPr lang="cs-CZ" sz="2000" b="1" i="1" dirty="0"/>
              <a:t>1) </a:t>
            </a:r>
            <a:r>
              <a:rPr lang="cs-CZ" sz="2000" b="1" i="1" dirty="0" err="1"/>
              <a:t>Stratum</a:t>
            </a:r>
            <a:r>
              <a:rPr lang="cs-CZ" sz="2000" b="1" i="1" dirty="0"/>
              <a:t> </a:t>
            </a:r>
            <a:r>
              <a:rPr lang="cs-CZ" sz="2000" b="1" i="1" dirty="0" err="1"/>
              <a:t>moleculare</a:t>
            </a:r>
            <a:r>
              <a:rPr lang="cs-CZ" sz="2000" b="1" i="1" dirty="0"/>
              <a:t> (</a:t>
            </a:r>
            <a:r>
              <a:rPr lang="cs-CZ" sz="2000" b="1" i="1" dirty="0" err="1"/>
              <a:t>plexiformis</a:t>
            </a:r>
            <a:r>
              <a:rPr lang="cs-CZ" sz="2000" b="1" i="1" dirty="0"/>
              <a:t>) - </a:t>
            </a:r>
            <a:r>
              <a:rPr lang="cs-CZ" sz="2000" dirty="0"/>
              <a:t>hvězdicovité buňky (povrchově) + košíčkovité buňky (v hloubce).</a:t>
            </a:r>
          </a:p>
          <a:p>
            <a:pPr marL="0" indent="0" algn="just">
              <a:buNone/>
            </a:pPr>
            <a:r>
              <a:rPr lang="cs-CZ" sz="2000" b="1" i="1" dirty="0"/>
              <a:t>2) </a:t>
            </a:r>
            <a:r>
              <a:rPr lang="cs-CZ" sz="2000" b="1" i="1" dirty="0" err="1"/>
              <a:t>Stratum</a:t>
            </a:r>
            <a:r>
              <a:rPr lang="cs-CZ" sz="2000" b="1" i="1" dirty="0"/>
              <a:t> </a:t>
            </a:r>
            <a:r>
              <a:rPr lang="cs-CZ" sz="2000" b="1" i="1" dirty="0" err="1"/>
              <a:t>gangliosum</a:t>
            </a:r>
            <a:r>
              <a:rPr lang="cs-CZ" sz="2000" b="1" i="1" dirty="0"/>
              <a:t> - </a:t>
            </a:r>
            <a:r>
              <a:rPr lang="cs-CZ" sz="2000" b="1" dirty="0"/>
              <a:t>Purkyňovy buňky </a:t>
            </a:r>
          </a:p>
          <a:p>
            <a:pPr marL="0" indent="0" algn="just">
              <a:buNone/>
            </a:pPr>
            <a:r>
              <a:rPr lang="cs-CZ" sz="2000" b="1" i="1" dirty="0"/>
              <a:t>3) </a:t>
            </a:r>
            <a:r>
              <a:rPr lang="cs-CZ" sz="2000" b="1" i="1" dirty="0" err="1"/>
              <a:t>Stratum</a:t>
            </a:r>
            <a:r>
              <a:rPr lang="cs-CZ" sz="2000" b="1" i="1" dirty="0"/>
              <a:t> </a:t>
            </a:r>
            <a:r>
              <a:rPr lang="cs-CZ" sz="2000" b="1" i="1" dirty="0" err="1"/>
              <a:t>granulare</a:t>
            </a:r>
            <a:r>
              <a:rPr lang="cs-CZ" sz="2000" b="1" i="1" dirty="0"/>
              <a:t> -</a:t>
            </a:r>
            <a:r>
              <a:rPr lang="cs-CZ" sz="2000" dirty="0"/>
              <a:t> granulační (zrnité) buňky + Golgiho buňky</a:t>
            </a:r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D2338CA-D95E-435B-A91B-89A7D144AC4D}"/>
              </a:ext>
            </a:extLst>
          </p:cNvPr>
          <p:cNvSpPr/>
          <p:nvPr/>
        </p:nvSpPr>
        <p:spPr>
          <a:xfrm>
            <a:off x="5942360" y="3767179"/>
            <a:ext cx="5953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Mozečkový glomerulus</a:t>
            </a:r>
          </a:p>
          <a:p>
            <a:pPr algn="just"/>
            <a:r>
              <a:rPr lang="cs-CZ" sz="2000" dirty="0"/>
              <a:t> Synaptický komplex mezi granulačními buňkami, vede do něho  zakončení mechového vlákna, které je zde v kontaktu s dendrity většího počtu granulačních buněk (10–20), na které mají aktivační vliv. V glomerulu s dendrity granulačních buněk mají kontakt i axony Golgiho buněk, které mají inhibiční vliv.</a:t>
            </a:r>
          </a:p>
        </p:txBody>
      </p:sp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F14873BC-4428-4EFD-A8FE-4A2D6EAD0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3197" r="21110" b="15062"/>
          <a:stretch/>
        </p:blipFill>
        <p:spPr>
          <a:xfrm>
            <a:off x="176756" y="3429001"/>
            <a:ext cx="5599012" cy="32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12"/>
    </mc:Choice>
    <mc:Fallback xmlns="">
      <p:transition spd="slow" advTm="1393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E729E1-36FA-49AC-A729-CD3F763C2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563360" cy="4970938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Štěrbiny a brázdy rozdělují povrch podélně na provazce</a:t>
            </a:r>
            <a:r>
              <a:rPr lang="cs-CZ" i="1" dirty="0"/>
              <a:t> – </a:t>
            </a:r>
            <a:r>
              <a:rPr lang="cs-CZ" i="1" dirty="0" err="1"/>
              <a:t>funiculi</a:t>
            </a:r>
            <a:r>
              <a:rPr lang="cs-CZ" i="1" dirty="0"/>
              <a:t> </a:t>
            </a:r>
            <a:r>
              <a:rPr lang="cs-CZ" i="1" dirty="0" err="1"/>
              <a:t>medullae</a:t>
            </a:r>
            <a:r>
              <a:rPr lang="cs-CZ" i="1" dirty="0"/>
              <a:t> spinalis </a:t>
            </a:r>
            <a:r>
              <a:rPr lang="cs-CZ" i="1" dirty="0" err="1"/>
              <a:t>ventralis</a:t>
            </a:r>
            <a:r>
              <a:rPr lang="cs-CZ" i="1" dirty="0"/>
              <a:t>, lateralis et dorsalis a brázdy </a:t>
            </a:r>
            <a:r>
              <a:rPr lang="cs-CZ" dirty="0"/>
              <a:t> - </a:t>
            </a:r>
            <a:r>
              <a:rPr lang="cs-CZ" i="1" dirty="0"/>
              <a:t>sulcus </a:t>
            </a:r>
            <a:r>
              <a:rPr lang="cs-CZ" i="1" dirty="0" err="1"/>
              <a:t>dorsolateralis</a:t>
            </a:r>
            <a:r>
              <a:rPr lang="cs-CZ" i="1" dirty="0"/>
              <a:t>, </a:t>
            </a:r>
            <a:r>
              <a:rPr lang="cs-CZ" dirty="0"/>
              <a:t>kde vstupují vlákna </a:t>
            </a:r>
            <a:r>
              <a:rPr lang="cs-CZ" i="1" dirty="0"/>
              <a:t>zadních kořenů</a:t>
            </a:r>
            <a:r>
              <a:rPr lang="cs-CZ" dirty="0"/>
              <a:t> míšních nervů (senzitivní – </a:t>
            </a:r>
            <a:r>
              <a:rPr lang="cs-CZ" i="1" dirty="0" err="1"/>
              <a:t>radices</a:t>
            </a:r>
            <a:r>
              <a:rPr lang="cs-CZ" i="1" dirty="0"/>
              <a:t> posterior</a:t>
            </a:r>
            <a:r>
              <a:rPr lang="cs-CZ" dirty="0"/>
              <a:t>). Na zadních kořenech jsou nervové uzliny vřetenovitého tvaru (ganglia), která obsahují </a:t>
            </a:r>
            <a:r>
              <a:rPr lang="cs-CZ" dirty="0" err="1"/>
              <a:t>pseudounipolární</a:t>
            </a:r>
            <a:r>
              <a:rPr lang="cs-CZ" dirty="0"/>
              <a:t> buňky a </a:t>
            </a:r>
            <a:r>
              <a:rPr lang="cs-CZ" i="1" dirty="0"/>
              <a:t>sulcus </a:t>
            </a:r>
            <a:r>
              <a:rPr lang="cs-CZ" i="1" dirty="0" err="1"/>
              <a:t>ventrolateralis</a:t>
            </a:r>
            <a:r>
              <a:rPr lang="cs-CZ" i="1" dirty="0"/>
              <a:t>, kde</a:t>
            </a:r>
            <a:r>
              <a:rPr lang="cs-CZ" dirty="0"/>
              <a:t> vystupují vlákna předních kořenů míšních nervů, motorická – </a:t>
            </a:r>
            <a:r>
              <a:rPr lang="cs-CZ" i="1" dirty="0" err="1"/>
              <a:t>radices</a:t>
            </a:r>
            <a:r>
              <a:rPr lang="cs-CZ" i="1" dirty="0"/>
              <a:t> </a:t>
            </a:r>
            <a:r>
              <a:rPr lang="cs-CZ" i="1" dirty="0" err="1"/>
              <a:t>anteriores</a:t>
            </a:r>
            <a:r>
              <a:rPr lang="cs-CZ" dirty="0"/>
              <a:t>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E9F130-A0D4-43AF-9510-76EB71675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727791"/>
            <a:ext cx="5421263" cy="307204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9507425-8814-4747-BD06-333C19BC3D33}"/>
              </a:ext>
            </a:extLst>
          </p:cNvPr>
          <p:cNvSpPr txBox="1"/>
          <p:nvPr/>
        </p:nvSpPr>
        <p:spPr>
          <a:xfrm>
            <a:off x="205740" y="4299357"/>
            <a:ext cx="11681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Přední a zadní kořeny se spojují v míšní nervy (31–33 párů), 8 nervů krčních, 12 hrudních, 5 bederních, 5 křížových a 1 až 3 kostrční.</a:t>
            </a:r>
          </a:p>
          <a:p>
            <a:r>
              <a:rPr lang="cs-CZ" sz="2800" dirty="0"/>
              <a:t>Míšní segment = úsek míchy, z kterého vzniká příslušný míšní nerv</a:t>
            </a:r>
          </a:p>
          <a:p>
            <a:r>
              <a:rPr lang="cs-CZ" sz="2800" dirty="0"/>
              <a:t>Bederní, křížové a kostrční nervy vytvářejí </a:t>
            </a:r>
            <a:r>
              <a:rPr lang="cs-CZ" sz="2800" i="1" dirty="0"/>
              <a:t>cauda </a:t>
            </a:r>
            <a:r>
              <a:rPr lang="cs-CZ" sz="2800" i="1" dirty="0" err="1"/>
              <a:t>equina</a:t>
            </a:r>
            <a:r>
              <a:rPr lang="cs-CZ" sz="2800" i="1" dirty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45915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BDE83-B0E1-491E-933E-8C8C9C26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39" y="563984"/>
            <a:ext cx="5527876" cy="59988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Vlákna mozečkové kůry</a:t>
            </a:r>
          </a:p>
          <a:p>
            <a:pPr marL="0" indent="0">
              <a:buNone/>
            </a:pPr>
            <a:r>
              <a:rPr lang="cs-CZ" b="1" dirty="0"/>
              <a:t>- </a:t>
            </a:r>
            <a:r>
              <a:rPr lang="cs-CZ" dirty="0" err="1"/>
              <a:t>myelinizované</a:t>
            </a:r>
            <a:r>
              <a:rPr lang="cs-CZ" dirty="0"/>
              <a:t>, do mozečku vedou přes </a:t>
            </a:r>
            <a:r>
              <a:rPr lang="cs-CZ" i="1" dirty="0" err="1"/>
              <a:t>pedunculi</a:t>
            </a:r>
            <a:r>
              <a:rPr lang="cs-CZ" i="1" dirty="0"/>
              <a:t> </a:t>
            </a:r>
            <a:r>
              <a:rPr lang="cs-CZ" i="1" dirty="0" err="1"/>
              <a:t>cerebellares</a:t>
            </a:r>
            <a:endParaRPr lang="cs-CZ" dirty="0"/>
          </a:p>
          <a:p>
            <a:r>
              <a:rPr lang="cs-CZ" b="1" dirty="0"/>
              <a:t>Mechová vlákna</a:t>
            </a:r>
          </a:p>
          <a:p>
            <a:pPr marL="0" indent="0">
              <a:buNone/>
            </a:pPr>
            <a:r>
              <a:rPr lang="cs-CZ" dirty="0"/>
              <a:t>Axony z míšních jader zadních provazců (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gracilis</a:t>
            </a:r>
            <a:r>
              <a:rPr lang="cs-CZ" i="1" dirty="0"/>
              <a:t> a 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cuneatus</a:t>
            </a:r>
            <a:r>
              <a:rPr lang="cs-CZ" dirty="0"/>
              <a:t>) a z jader hlavových nervů. </a:t>
            </a:r>
          </a:p>
          <a:p>
            <a:pPr marL="0" indent="0">
              <a:buNone/>
            </a:pPr>
            <a:r>
              <a:rPr lang="cs-CZ" dirty="0"/>
              <a:t>Konec glomerulu v granulační vrstvě, zde jsou v kontaktu s dendrity mnoha granulačních buněk. </a:t>
            </a:r>
          </a:p>
          <a:p>
            <a:pPr marL="0" indent="0">
              <a:buNone/>
            </a:pPr>
            <a:r>
              <a:rPr lang="cs-CZ" dirty="0"/>
              <a:t>Aktivace.</a:t>
            </a:r>
          </a:p>
          <a:p>
            <a:r>
              <a:rPr lang="cs-CZ" b="1" dirty="0"/>
              <a:t>Šplhavá vlákna</a:t>
            </a:r>
          </a:p>
          <a:p>
            <a:pPr marL="0" indent="0">
              <a:buNone/>
            </a:pPr>
            <a:r>
              <a:rPr lang="cs-CZ" dirty="0"/>
              <a:t>Axony z </a:t>
            </a:r>
            <a:r>
              <a:rPr lang="cs-CZ" dirty="0" err="1"/>
              <a:t>olivárnách</a:t>
            </a:r>
            <a:r>
              <a:rPr lang="cs-CZ" dirty="0"/>
              <a:t> jader (</a:t>
            </a:r>
            <a:r>
              <a:rPr lang="cs-CZ" b="1" i="1" dirty="0" err="1"/>
              <a:t>ncl</a:t>
            </a:r>
            <a:r>
              <a:rPr lang="cs-CZ" b="1" i="1" dirty="0"/>
              <a:t> </a:t>
            </a:r>
            <a:r>
              <a:rPr lang="cs-CZ" b="1" i="1" dirty="0" err="1"/>
              <a:t>olivaris</a:t>
            </a:r>
            <a:r>
              <a:rPr lang="cs-CZ" b="1" i="1" dirty="0"/>
              <a:t> inferior)</a:t>
            </a:r>
            <a:r>
              <a:rPr lang="cs-CZ" dirty="0"/>
              <a:t>, vedou do molekulární vrstvy, kontakty s dendrity Purkyňových buněk.</a:t>
            </a:r>
          </a:p>
          <a:p>
            <a:pPr marL="0" indent="0">
              <a:buNone/>
            </a:pPr>
            <a:r>
              <a:rPr lang="cs-CZ" dirty="0"/>
              <a:t>Aktivace.</a:t>
            </a:r>
          </a:p>
          <a:p>
            <a:r>
              <a:rPr lang="cs-CZ" b="1" dirty="0" err="1"/>
              <a:t>Multilaminární</a:t>
            </a:r>
            <a:r>
              <a:rPr lang="cs-CZ" b="1" dirty="0"/>
              <a:t> vlákna </a:t>
            </a:r>
            <a:r>
              <a:rPr lang="cs-CZ" dirty="0"/>
              <a:t>z RF a větví se v mozečkové kůře</a:t>
            </a:r>
          </a:p>
          <a:p>
            <a:pPr marL="0" indent="0">
              <a:buNone/>
            </a:pPr>
            <a:r>
              <a:rPr lang="cs-CZ" dirty="0"/>
              <a:t>Spolu s axony Purkyňových buněk, které končí na mozečkových jádrech a z nich vystupující dráhy (vlákna), které končí na jádrech mozkového kmene a thalamu, tvoří bílou hmotu mozečku.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D95B30-03E9-40EB-8990-89D74B5D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40" y="312516"/>
            <a:ext cx="5918521" cy="4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03"/>
    </mc:Choice>
    <mc:Fallback xmlns="">
      <p:transition spd="slow" advTm="14590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C19F3-98EB-4975-A995-D83194B7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32" y="556891"/>
            <a:ext cx="11639791" cy="3373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Mozečková jádra 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Aferentace</a:t>
            </a:r>
            <a:r>
              <a:rPr lang="cs-CZ" dirty="0"/>
              <a:t> z axonů Purkyňových buněk a kolaterály mechových a šplhavých vláken.</a:t>
            </a:r>
          </a:p>
          <a:p>
            <a:pPr marL="514350" indent="-514350">
              <a:buAutoNum type="arabicParenR"/>
            </a:pPr>
            <a:r>
              <a:rPr lang="cs-CZ" b="1" i="1" dirty="0"/>
              <a:t>Nucleus </a:t>
            </a:r>
            <a:r>
              <a:rPr lang="cs-CZ" b="1" i="1" dirty="0" err="1"/>
              <a:t>dentatus</a:t>
            </a:r>
            <a:endParaRPr lang="cs-CZ" b="1" i="1" dirty="0"/>
          </a:p>
          <a:p>
            <a:pPr marL="0" indent="0">
              <a:buNone/>
            </a:pPr>
            <a:r>
              <a:rPr lang="cs-CZ" dirty="0"/>
              <a:t>Největší, nachází se v </a:t>
            </a:r>
            <a:r>
              <a:rPr lang="cs-CZ" dirty="0" err="1"/>
              <a:t>neocerebellu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i="1" dirty="0"/>
              <a:t>2) Nucleus </a:t>
            </a:r>
            <a:r>
              <a:rPr lang="cs-CZ" b="1" i="1" dirty="0" err="1"/>
              <a:t>emboliformis</a:t>
            </a:r>
            <a:endParaRPr lang="cs-CZ" b="1" i="1" dirty="0"/>
          </a:p>
          <a:p>
            <a:pPr marL="0" indent="0">
              <a:buNone/>
            </a:pPr>
            <a:r>
              <a:rPr lang="cs-CZ" dirty="0"/>
              <a:t>Menší, </a:t>
            </a:r>
            <a:r>
              <a:rPr lang="cs-CZ" dirty="0" err="1"/>
              <a:t>ppřiléhá</a:t>
            </a:r>
            <a:r>
              <a:rPr lang="cs-CZ" dirty="0"/>
              <a:t> k </a:t>
            </a:r>
            <a:r>
              <a:rPr lang="cs-CZ" i="1" dirty="0"/>
              <a:t>hilu</a:t>
            </a:r>
            <a:r>
              <a:rPr lang="cs-CZ" dirty="0"/>
              <a:t>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dentatus</a:t>
            </a:r>
            <a:r>
              <a:rPr lang="cs-CZ" i="1" dirty="0"/>
              <a:t>. </a:t>
            </a:r>
            <a:endParaRPr lang="cs-CZ" dirty="0"/>
          </a:p>
          <a:p>
            <a:pPr marL="0" indent="0">
              <a:buNone/>
            </a:pPr>
            <a:r>
              <a:rPr lang="cs-CZ" b="1" i="1" dirty="0"/>
              <a:t>3) Nucleus </a:t>
            </a:r>
            <a:r>
              <a:rPr lang="cs-CZ" b="1" i="1" dirty="0" err="1"/>
              <a:t>globosus</a:t>
            </a:r>
            <a:r>
              <a:rPr lang="cs-CZ" b="1" i="1" dirty="0"/>
              <a:t> - </a:t>
            </a:r>
            <a:r>
              <a:rPr lang="cs-CZ" dirty="0" err="1"/>
              <a:t>paleocerebellum</a:t>
            </a:r>
            <a:endParaRPr lang="cs-CZ" dirty="0"/>
          </a:p>
          <a:p>
            <a:pPr marL="0" indent="0">
              <a:buNone/>
            </a:pPr>
            <a:r>
              <a:rPr lang="cs-CZ" b="1" i="1" dirty="0"/>
              <a:t>4) Nucleus </a:t>
            </a:r>
            <a:r>
              <a:rPr lang="cs-CZ" b="1" i="1" dirty="0" err="1"/>
              <a:t>fastigii</a:t>
            </a:r>
            <a:r>
              <a:rPr lang="cs-CZ" b="1" i="1" dirty="0"/>
              <a:t> - </a:t>
            </a:r>
            <a:r>
              <a:rPr lang="cs-CZ" dirty="0" err="1"/>
              <a:t>paleocerebellum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Na buňky mozečkových jader působí axony Purkyňových buněk inhibičně, </a:t>
            </a:r>
          </a:p>
          <a:p>
            <a:pPr marL="0" indent="0">
              <a:buNone/>
            </a:pPr>
            <a:r>
              <a:rPr lang="cs-CZ" dirty="0"/>
              <a:t>kolaterály mechových a šplhavých vláken aktivačně.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87E038-449D-48EE-841D-660ABEBB7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6"/>
          <a:stretch/>
        </p:blipFill>
        <p:spPr>
          <a:xfrm>
            <a:off x="223777" y="3930258"/>
            <a:ext cx="8096250" cy="27650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7CF9BAA-805E-4650-AE2F-61E68134D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19" b="13812"/>
          <a:stretch/>
        </p:blipFill>
        <p:spPr>
          <a:xfrm>
            <a:off x="5386207" y="3930258"/>
            <a:ext cx="6076950" cy="28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83"/>
    </mc:Choice>
    <mc:Fallback xmlns="">
      <p:transition spd="slow" advTm="8198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EC84C-37EE-4677-A5DB-1DD2A0E9D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743"/>
            <a:ext cx="5732362" cy="582524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b="1" dirty="0"/>
              <a:t>A) </a:t>
            </a:r>
            <a:r>
              <a:rPr lang="cs-CZ" b="1" dirty="0" err="1"/>
              <a:t>Aferetní</a:t>
            </a:r>
            <a:r>
              <a:rPr lang="cs-CZ" b="1" dirty="0"/>
              <a:t> spoje</a:t>
            </a:r>
          </a:p>
          <a:p>
            <a:pPr marL="0" indent="0" algn="just">
              <a:buNone/>
            </a:pPr>
            <a:r>
              <a:rPr lang="cs-CZ" b="1" i="1" dirty="0"/>
              <a:t>1) </a:t>
            </a:r>
            <a:r>
              <a:rPr lang="cs-CZ" b="1" i="1" dirty="0" err="1"/>
              <a:t>Archicerebellum</a:t>
            </a:r>
            <a:r>
              <a:rPr lang="cs-CZ" b="1" i="1" dirty="0"/>
              <a:t>: </a:t>
            </a:r>
            <a:r>
              <a:rPr lang="cs-CZ" dirty="0"/>
              <a:t>z vestibulárních jader cestou </a:t>
            </a:r>
            <a:r>
              <a:rPr lang="cs-CZ" i="1" dirty="0" err="1"/>
              <a:t>pedunculi</a:t>
            </a:r>
            <a:r>
              <a:rPr lang="cs-CZ" i="1" dirty="0"/>
              <a:t> </a:t>
            </a:r>
            <a:r>
              <a:rPr lang="cs-CZ" i="1" dirty="0" err="1"/>
              <a:t>cerebellares</a:t>
            </a:r>
            <a:r>
              <a:rPr lang="cs-CZ" i="1" dirty="0"/>
              <a:t> inferiores</a:t>
            </a:r>
            <a:r>
              <a:rPr lang="cs-CZ" dirty="0"/>
              <a:t> do</a:t>
            </a:r>
            <a:r>
              <a:rPr lang="cs-CZ" i="1" dirty="0"/>
              <a:t> </a:t>
            </a:r>
            <a:r>
              <a:rPr lang="cs-CZ" i="1" dirty="0" err="1"/>
              <a:t>lobus</a:t>
            </a:r>
            <a:r>
              <a:rPr lang="cs-CZ" i="1" dirty="0"/>
              <a:t> </a:t>
            </a:r>
            <a:r>
              <a:rPr lang="cs-CZ" i="1" dirty="0" err="1"/>
              <a:t>flocculonodularis</a:t>
            </a:r>
            <a:r>
              <a:rPr lang="cs-CZ" i="1" dirty="0"/>
              <a:t> (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fastigii</a:t>
            </a:r>
            <a:r>
              <a:rPr lang="cs-CZ" i="1" dirty="0"/>
              <a:t>), </a:t>
            </a:r>
            <a:r>
              <a:rPr lang="cs-CZ" dirty="0"/>
              <a:t>informace o poloze a pohybech hlavy cestou </a:t>
            </a:r>
            <a:r>
              <a:rPr lang="cs-CZ" i="1" dirty="0" err="1"/>
              <a:t>tr</a:t>
            </a:r>
            <a:r>
              <a:rPr lang="cs-CZ" i="1" dirty="0"/>
              <a:t>. </a:t>
            </a:r>
            <a:r>
              <a:rPr lang="cs-CZ" i="1" dirty="0" err="1"/>
              <a:t>Vestibulocerebellaris</a:t>
            </a:r>
            <a:r>
              <a:rPr lang="cs-CZ" i="1" dirty="0"/>
              <a:t>.</a:t>
            </a:r>
            <a:endParaRPr lang="cs-CZ" dirty="0"/>
          </a:p>
          <a:p>
            <a:pPr marL="0" indent="0" algn="just">
              <a:buNone/>
            </a:pPr>
            <a:r>
              <a:rPr lang="cs-CZ" b="1" i="1" dirty="0"/>
              <a:t>2) </a:t>
            </a:r>
            <a:r>
              <a:rPr lang="cs-CZ" b="1" i="1" dirty="0" err="1"/>
              <a:t>Paleocerebellum</a:t>
            </a:r>
            <a:r>
              <a:rPr lang="cs-CZ" b="1" i="1" dirty="0"/>
              <a:t>:</a:t>
            </a:r>
            <a:r>
              <a:rPr lang="cs-CZ" dirty="0"/>
              <a:t> z jader míšních, bulbárních, RF, </a:t>
            </a:r>
            <a:r>
              <a:rPr lang="cs-CZ" dirty="0" err="1"/>
              <a:t>olivárnách</a:t>
            </a:r>
            <a:r>
              <a:rPr lang="cs-CZ" dirty="0"/>
              <a:t>, ze senzitivních jader N V., z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solitarius</a:t>
            </a:r>
            <a:r>
              <a:rPr lang="cs-CZ" dirty="0"/>
              <a:t> a jader hypothalamu. </a:t>
            </a:r>
          </a:p>
          <a:p>
            <a:pPr marL="0" indent="0" algn="just">
              <a:buNone/>
            </a:pPr>
            <a:r>
              <a:rPr lang="cs-CZ" dirty="0"/>
              <a:t>Končí na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emboliformis</a:t>
            </a:r>
            <a:r>
              <a:rPr lang="cs-CZ" i="1" dirty="0"/>
              <a:t> et </a:t>
            </a:r>
            <a:r>
              <a:rPr lang="cs-CZ" i="1" dirty="0" err="1"/>
              <a:t>globosus</a:t>
            </a:r>
            <a:endParaRPr lang="cs-CZ" i="1" dirty="0"/>
          </a:p>
          <a:p>
            <a:pPr marL="0" indent="0" algn="just">
              <a:buNone/>
            </a:pPr>
            <a:r>
              <a:rPr lang="cs-CZ" b="1" i="1" dirty="0"/>
              <a:t>3) </a:t>
            </a:r>
            <a:r>
              <a:rPr lang="cs-CZ" b="1" i="1" dirty="0" err="1"/>
              <a:t>Neocerebellum</a:t>
            </a:r>
            <a:r>
              <a:rPr lang="cs-CZ" b="1" i="1" dirty="0"/>
              <a:t>:</a:t>
            </a:r>
            <a:r>
              <a:rPr lang="cs-CZ" dirty="0"/>
              <a:t> z mozkové kůry, přepojují se na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pontis</a:t>
            </a:r>
            <a:r>
              <a:rPr lang="cs-CZ" i="1" dirty="0"/>
              <a:t> </a:t>
            </a:r>
            <a:r>
              <a:rPr lang="cs-CZ" dirty="0"/>
              <a:t>nebo bez přepojení končí na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dentatus</a:t>
            </a:r>
            <a:r>
              <a:rPr lang="cs-CZ" dirty="0"/>
              <a:t>.- </a:t>
            </a:r>
            <a:r>
              <a:rPr lang="cs-CZ" i="1" dirty="0" err="1"/>
              <a:t>tr</a:t>
            </a:r>
            <a:r>
              <a:rPr lang="cs-CZ" i="1" dirty="0"/>
              <a:t>. </a:t>
            </a:r>
            <a:r>
              <a:rPr lang="cs-CZ" i="1" dirty="0" err="1"/>
              <a:t>corticopontocerebellaris</a:t>
            </a:r>
            <a:r>
              <a:rPr lang="cs-CZ" dirty="0"/>
              <a:t>).</a:t>
            </a:r>
          </a:p>
          <a:p>
            <a:pPr marL="0" indent="0" algn="just">
              <a:buNone/>
            </a:pPr>
            <a:r>
              <a:rPr lang="cs-CZ" dirty="0"/>
              <a:t>Vedou informace o aktivitě neuronů rozsáhlých korových oblastí a informace související s přípravou a provedením pohybů. 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6D13D1-F896-41A2-B2DD-611C6FCF4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362" y="946673"/>
            <a:ext cx="6385258" cy="41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75"/>
    </mc:Choice>
    <mc:Fallback xmlns="">
      <p:transition spd="slow" advTm="19847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EC84C-37EE-4677-A5DB-1DD2A0E9D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38" y="575558"/>
            <a:ext cx="11454114" cy="52004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err="1"/>
              <a:t>Eferetní</a:t>
            </a:r>
            <a:r>
              <a:rPr lang="cs-CZ" b="1" dirty="0"/>
              <a:t> spoje.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Spoje z kůry mozečku do mozečkových jader – </a:t>
            </a:r>
            <a:r>
              <a:rPr lang="cs-CZ" dirty="0" err="1"/>
              <a:t>kortikonukleární</a:t>
            </a:r>
            <a:r>
              <a:rPr lang="cs-CZ" dirty="0"/>
              <a:t> spoje. </a:t>
            </a:r>
          </a:p>
          <a:p>
            <a:pPr marL="0" indent="0">
              <a:buNone/>
            </a:pPr>
            <a:r>
              <a:rPr lang="cs-CZ" dirty="0"/>
              <a:t>Zajišťují axony Purkyňových buněk. </a:t>
            </a:r>
          </a:p>
          <a:p>
            <a:pPr marL="0" indent="0">
              <a:buNone/>
            </a:pPr>
            <a:r>
              <a:rPr lang="cs-CZ" dirty="0"/>
              <a:t>Na neurony mozečkových jader mají Purkyňovy buňky inhibiční vliv.</a:t>
            </a:r>
          </a:p>
          <a:p>
            <a:pPr marL="0" indent="0">
              <a:buNone/>
            </a:pPr>
            <a:r>
              <a:rPr lang="cs-CZ" b="1" i="1" dirty="0"/>
              <a:t>1) </a:t>
            </a:r>
            <a:r>
              <a:rPr lang="cs-CZ" b="1" dirty="0"/>
              <a:t>Spoje z</a:t>
            </a:r>
            <a:r>
              <a:rPr lang="cs-CZ" b="1" i="1" dirty="0"/>
              <a:t> nucleus </a:t>
            </a:r>
            <a:r>
              <a:rPr lang="cs-CZ" b="1" i="1" dirty="0" err="1"/>
              <a:t>fastigii</a:t>
            </a:r>
            <a:r>
              <a:rPr lang="cs-CZ" b="1" i="1" dirty="0"/>
              <a:t> </a:t>
            </a:r>
            <a:r>
              <a:rPr lang="cs-CZ" b="1" dirty="0"/>
              <a:t>(z vestibulárního mozečku)</a:t>
            </a:r>
          </a:p>
          <a:p>
            <a:pPr marL="0" indent="0">
              <a:buNone/>
            </a:pPr>
            <a:r>
              <a:rPr lang="cs-CZ" dirty="0"/>
              <a:t>Vlákna končí na jádrech vestibulárních a jádrech RF pontu a </a:t>
            </a:r>
            <a:r>
              <a:rPr lang="cs-CZ" i="1" dirty="0" err="1"/>
              <a:t>medulla</a:t>
            </a:r>
            <a:r>
              <a:rPr lang="cs-CZ" i="1" dirty="0"/>
              <a:t> </a:t>
            </a:r>
            <a:r>
              <a:rPr lang="cs-CZ" i="1" dirty="0" err="1"/>
              <a:t>oblongata</a:t>
            </a:r>
            <a:r>
              <a:rPr lang="cs-CZ" dirty="0"/>
              <a:t>. Na ně navazují vlákna (dráhy), která jdou na motorická jádra míšní a mají excitační vliv na motoneurony extenzorů (horních končetin, dolních končetin, šíjové a zádové svaly).</a:t>
            </a:r>
          </a:p>
          <a:p>
            <a:pPr marL="0" indent="0">
              <a:buNone/>
            </a:pPr>
            <a:r>
              <a:rPr lang="cs-CZ" b="1" i="1" dirty="0"/>
              <a:t>2) </a:t>
            </a:r>
            <a:r>
              <a:rPr lang="cs-CZ" b="1" dirty="0"/>
              <a:t>Spoje z</a:t>
            </a:r>
            <a:r>
              <a:rPr lang="cs-CZ" b="1" i="1" dirty="0"/>
              <a:t> nucleus </a:t>
            </a:r>
            <a:r>
              <a:rPr lang="cs-CZ" b="1" i="1" dirty="0" err="1"/>
              <a:t>emboliformis</a:t>
            </a:r>
            <a:r>
              <a:rPr lang="cs-CZ" b="1" i="1" dirty="0"/>
              <a:t> a nucleus </a:t>
            </a:r>
            <a:r>
              <a:rPr lang="cs-CZ" b="1" i="1" dirty="0" err="1"/>
              <a:t>globosi</a:t>
            </a:r>
            <a:r>
              <a:rPr lang="cs-CZ" b="1" i="1" dirty="0"/>
              <a:t> </a:t>
            </a:r>
            <a:r>
              <a:rPr lang="cs-CZ" b="1" dirty="0"/>
              <a:t>(ze spinálního mozečku)</a:t>
            </a:r>
          </a:p>
          <a:p>
            <a:pPr marL="0" indent="0">
              <a:buNone/>
            </a:pPr>
            <a:r>
              <a:rPr lang="cs-CZ" dirty="0"/>
              <a:t>Vedou do thalamu, RF, </a:t>
            </a:r>
            <a:r>
              <a:rPr lang="cs-CZ" i="1" dirty="0" err="1"/>
              <a:t>ncl</a:t>
            </a:r>
            <a:r>
              <a:rPr lang="cs-CZ" i="1" dirty="0"/>
              <a:t>. ruber </a:t>
            </a:r>
            <a:r>
              <a:rPr lang="cs-CZ" dirty="0"/>
              <a:t>a </a:t>
            </a:r>
            <a:r>
              <a:rPr lang="cs-CZ" dirty="0" err="1"/>
              <a:t>jáder</a:t>
            </a:r>
            <a:r>
              <a:rPr lang="cs-CZ" dirty="0"/>
              <a:t> oliv. Na ně se napojují dráhy do jader vyšších i nižších etáží CNS.</a:t>
            </a:r>
          </a:p>
          <a:p>
            <a:pPr marL="0" indent="0">
              <a:buNone/>
            </a:pPr>
            <a:r>
              <a:rPr lang="cs-CZ" b="1" i="1" dirty="0"/>
              <a:t>3) </a:t>
            </a:r>
            <a:r>
              <a:rPr lang="cs-CZ" b="1" dirty="0"/>
              <a:t>Spoje z</a:t>
            </a:r>
            <a:r>
              <a:rPr lang="cs-CZ" b="1" i="1" dirty="0"/>
              <a:t> nucleus </a:t>
            </a:r>
            <a:r>
              <a:rPr lang="cs-CZ" b="1" i="1" dirty="0" err="1"/>
              <a:t>dentatus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Do </a:t>
            </a:r>
            <a:r>
              <a:rPr lang="cs-CZ" i="1" dirty="0" err="1"/>
              <a:t>ncl</a:t>
            </a:r>
            <a:r>
              <a:rPr lang="cs-CZ" i="1" dirty="0"/>
              <a:t>. ruber,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interstitialis</a:t>
            </a:r>
            <a:r>
              <a:rPr lang="cs-CZ" i="1" dirty="0"/>
              <a:t> </a:t>
            </a:r>
            <a:r>
              <a:rPr lang="cs-CZ" i="1" dirty="0" err="1"/>
              <a:t>Cajali</a:t>
            </a:r>
            <a:r>
              <a:rPr lang="cs-CZ" i="1" dirty="0"/>
              <a:t>,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Dakschewitschi</a:t>
            </a:r>
            <a:r>
              <a:rPr lang="cs-CZ" i="1" dirty="0"/>
              <a:t>, </a:t>
            </a:r>
            <a:r>
              <a:rPr lang="cs-CZ" i="1" dirty="0" err="1"/>
              <a:t>ncl</a:t>
            </a:r>
            <a:r>
              <a:rPr lang="cs-CZ" i="1" dirty="0"/>
              <a:t>.</a:t>
            </a:r>
            <a:r>
              <a:rPr lang="cs-CZ" dirty="0"/>
              <a:t> N III a </a:t>
            </a:r>
            <a:r>
              <a:rPr lang="cs-CZ" dirty="0" err="1"/>
              <a:t>jáder</a:t>
            </a:r>
            <a:r>
              <a:rPr lang="cs-CZ" dirty="0"/>
              <a:t> thalamu. </a:t>
            </a:r>
          </a:p>
          <a:p>
            <a:pPr marL="0" indent="0">
              <a:buNone/>
            </a:pPr>
            <a:r>
              <a:rPr lang="cs-CZ" dirty="0"/>
              <a:t>Navazujícími drahami ovlivňuje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dentatus</a:t>
            </a:r>
            <a:r>
              <a:rPr lang="cs-CZ" i="1" dirty="0"/>
              <a:t> </a:t>
            </a:r>
            <a:r>
              <a:rPr lang="cs-CZ" dirty="0"/>
              <a:t>aktivitu korových neuronů a motoneurony </a:t>
            </a:r>
            <a:r>
              <a:rPr lang="cs-CZ" dirty="0" err="1"/>
              <a:t>inervující</a:t>
            </a:r>
            <a:r>
              <a:rPr lang="cs-CZ" dirty="0"/>
              <a:t> distální svaly končetin.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4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51"/>
    </mc:Choice>
    <mc:Fallback xmlns="">
      <p:transition spd="slow" advTm="1132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1B7AB-244A-440A-AA1B-2443D0B7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8255"/>
            <a:ext cx="11521440" cy="53038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Průřez míchou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E74A8-0FE9-45F7-8F8A-63FFBC34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548640"/>
            <a:ext cx="11521440" cy="5689600"/>
          </a:xfrm>
        </p:spPr>
        <p:txBody>
          <a:bodyPr>
            <a:normAutofit fontScale="70000" lnSpcReduction="20000"/>
          </a:bodyPr>
          <a:lstStyle/>
          <a:p>
            <a:r>
              <a:rPr lang="cs-CZ" i="1" dirty="0"/>
              <a:t>Canalis </a:t>
            </a:r>
            <a:r>
              <a:rPr lang="cs-CZ" i="1" dirty="0" err="1"/>
              <a:t>centralis</a:t>
            </a:r>
            <a:r>
              <a:rPr lang="cs-CZ" dirty="0"/>
              <a:t>, komunikuje s komorovým systémem mozku – IV. komorou, vyplněn mozkomíšním mokem. </a:t>
            </a:r>
          </a:p>
          <a:p>
            <a:pPr marL="0" indent="0">
              <a:buNone/>
            </a:pPr>
            <a:r>
              <a:rPr lang="cs-CZ" b="1" i="1" dirty="0" err="1"/>
              <a:t>Substantia</a:t>
            </a:r>
            <a:r>
              <a:rPr lang="cs-CZ" b="1" i="1" dirty="0"/>
              <a:t> </a:t>
            </a:r>
            <a:r>
              <a:rPr lang="cs-CZ" b="1" i="1" dirty="0" err="1"/>
              <a:t>grisea</a:t>
            </a:r>
            <a:endParaRPr lang="cs-CZ" b="1" i="1" dirty="0"/>
          </a:p>
          <a:p>
            <a:pPr marL="0" indent="0">
              <a:buNone/>
            </a:pPr>
            <a:r>
              <a:rPr lang="cs-CZ" i="1" dirty="0"/>
              <a:t>-  </a:t>
            </a:r>
            <a:r>
              <a:rPr lang="cs-CZ" dirty="0"/>
              <a:t>tvar motýla, </a:t>
            </a:r>
          </a:p>
          <a:p>
            <a:pPr>
              <a:buFontTx/>
              <a:buChar char="-"/>
            </a:pPr>
            <a:r>
              <a:rPr lang="cs-CZ" i="1" dirty="0" err="1"/>
              <a:t>cornua</a:t>
            </a:r>
            <a:r>
              <a:rPr lang="cs-CZ" i="1" dirty="0"/>
              <a:t> </a:t>
            </a:r>
            <a:r>
              <a:rPr lang="cs-CZ" i="1" dirty="0" err="1"/>
              <a:t>dorsalia</a:t>
            </a:r>
            <a:r>
              <a:rPr lang="cs-CZ" i="1" dirty="0"/>
              <a:t> (</a:t>
            </a:r>
            <a:r>
              <a:rPr lang="cs-CZ" i="1" dirty="0" err="1"/>
              <a:t>posteriores</a:t>
            </a:r>
            <a:r>
              <a:rPr lang="cs-CZ" i="1" dirty="0"/>
              <a:t>), </a:t>
            </a:r>
            <a:r>
              <a:rPr lang="cs-CZ" dirty="0"/>
              <a:t>jsou štíhlejší a dosahují téměř k povrchu míchy</a:t>
            </a:r>
            <a:r>
              <a:rPr lang="cs-CZ" i="1" dirty="0"/>
              <a:t>,</a:t>
            </a:r>
            <a:r>
              <a:rPr lang="cs-CZ" dirty="0"/>
              <a:t> V jádrech zadních kořenů končí senzitivní podněty z periferie organismu (zadní kořeny míšní) a vycházejí vzestupné dráhy (axony) do vyšších center CNS a axony k buňkám předních rohů míšních</a:t>
            </a:r>
          </a:p>
          <a:p>
            <a:pPr>
              <a:buFontTx/>
              <a:buChar char="-"/>
            </a:pPr>
            <a:r>
              <a:rPr lang="cs-CZ" i="1" dirty="0" err="1"/>
              <a:t>ventralia</a:t>
            </a:r>
            <a:r>
              <a:rPr lang="cs-CZ" i="1" dirty="0"/>
              <a:t> (</a:t>
            </a:r>
            <a:r>
              <a:rPr lang="cs-CZ" i="1" dirty="0" err="1"/>
              <a:t>anteriores</a:t>
            </a:r>
            <a:r>
              <a:rPr lang="cs-CZ" i="1" dirty="0"/>
              <a:t>), </a:t>
            </a:r>
            <a:r>
              <a:rPr lang="cs-CZ" dirty="0"/>
              <a:t>kratší a širší, s motorickými buňkami, z kterých vystupují axony (přední kořeny míšní) do svalů.</a:t>
            </a:r>
            <a:endParaRPr lang="cs-CZ" i="1" dirty="0"/>
          </a:p>
          <a:p>
            <a:pPr>
              <a:buFontTx/>
              <a:buChar char="-"/>
            </a:pPr>
            <a:r>
              <a:rPr lang="cs-CZ" i="1" dirty="0" err="1"/>
              <a:t>lateralia</a:t>
            </a:r>
            <a:r>
              <a:rPr lang="cs-CZ" i="1" dirty="0"/>
              <a:t> (</a:t>
            </a:r>
            <a:r>
              <a:rPr lang="cs-CZ" i="1" dirty="0" err="1"/>
              <a:t>laterales</a:t>
            </a:r>
            <a:r>
              <a:rPr lang="cs-CZ" i="1" dirty="0"/>
              <a:t>) </a:t>
            </a:r>
            <a:r>
              <a:rPr lang="cs-CZ" dirty="0"/>
              <a:t>jsou zřetelné v hrudní a křížové oblasti míchy, v krční části mají síťovitý vzhled</a:t>
            </a:r>
            <a:r>
              <a:rPr lang="cs-CZ" b="1" dirty="0"/>
              <a:t>– </a:t>
            </a:r>
            <a:r>
              <a:rPr lang="cs-CZ" i="1" dirty="0" err="1"/>
              <a:t>formatio</a:t>
            </a:r>
            <a:r>
              <a:rPr lang="cs-CZ" i="1" dirty="0"/>
              <a:t> </a:t>
            </a:r>
            <a:r>
              <a:rPr lang="cs-CZ" i="1" dirty="0" err="1"/>
              <a:t>reticularis</a:t>
            </a:r>
            <a:r>
              <a:rPr lang="cs-CZ" i="1" dirty="0"/>
              <a:t> </a:t>
            </a:r>
            <a:r>
              <a:rPr lang="cs-CZ" i="1" dirty="0" err="1"/>
              <a:t>medulae</a:t>
            </a:r>
            <a:r>
              <a:rPr lang="cs-CZ" i="1" dirty="0"/>
              <a:t> spinalis</a:t>
            </a:r>
            <a:r>
              <a:rPr lang="cs-CZ" dirty="0"/>
              <a:t>.</a:t>
            </a:r>
            <a:r>
              <a:rPr lang="cs-CZ" i="1" dirty="0"/>
              <a:t> </a:t>
            </a:r>
          </a:p>
          <a:p>
            <a:pPr marL="0" indent="0">
              <a:buNone/>
            </a:pPr>
            <a:r>
              <a:rPr lang="cs-CZ" b="1" i="1" dirty="0" err="1"/>
              <a:t>Substantia</a:t>
            </a:r>
            <a:r>
              <a:rPr lang="cs-CZ" b="1" i="1" dirty="0"/>
              <a:t> alba</a:t>
            </a:r>
          </a:p>
          <a:p>
            <a:pPr marL="0" indent="0">
              <a:buNone/>
            </a:pPr>
            <a:r>
              <a:rPr lang="cs-CZ" dirty="0"/>
              <a:t>- mezi sloupci šedé hmoty, 3 párové svazky:</a:t>
            </a:r>
          </a:p>
          <a:p>
            <a:pPr marL="514350" indent="-514350">
              <a:buAutoNum type="arabicParenR"/>
            </a:pPr>
            <a:r>
              <a:rPr lang="cs-CZ" i="1" dirty="0" err="1"/>
              <a:t>Funiculi</a:t>
            </a:r>
            <a:r>
              <a:rPr lang="cs-CZ" i="1" dirty="0"/>
              <a:t> </a:t>
            </a:r>
            <a:r>
              <a:rPr lang="cs-CZ" i="1" dirty="0" err="1"/>
              <a:t>posteriores</a:t>
            </a:r>
            <a:r>
              <a:rPr lang="cs-CZ" dirty="0"/>
              <a:t> z mediálního </a:t>
            </a:r>
            <a:r>
              <a:rPr lang="cs-CZ" i="1" dirty="0" err="1"/>
              <a:t>fasciculus</a:t>
            </a:r>
            <a:r>
              <a:rPr lang="cs-CZ" i="1" dirty="0"/>
              <a:t> </a:t>
            </a:r>
            <a:r>
              <a:rPr lang="cs-CZ" i="1" dirty="0" err="1"/>
              <a:t>gracilis</a:t>
            </a:r>
            <a:r>
              <a:rPr lang="cs-CZ" i="1" dirty="0"/>
              <a:t> (</a:t>
            </a:r>
            <a:r>
              <a:rPr lang="cs-CZ" i="1" dirty="0" err="1"/>
              <a:t>Golli</a:t>
            </a:r>
            <a:r>
              <a:rPr lang="cs-CZ" i="1" dirty="0"/>
              <a:t>) a </a:t>
            </a:r>
            <a:r>
              <a:rPr lang="cs-CZ" dirty="0"/>
              <a:t>laterální</a:t>
            </a:r>
            <a:r>
              <a:rPr lang="cs-CZ" i="1" dirty="0"/>
              <a:t> </a:t>
            </a:r>
            <a:r>
              <a:rPr lang="cs-CZ" i="1" dirty="0" err="1"/>
              <a:t>fasciculus</a:t>
            </a:r>
            <a:r>
              <a:rPr lang="cs-CZ" i="1" dirty="0"/>
              <a:t> </a:t>
            </a:r>
            <a:r>
              <a:rPr lang="cs-CZ" i="1" dirty="0" err="1"/>
              <a:t>cuneatus</a:t>
            </a:r>
            <a:r>
              <a:rPr lang="cs-CZ" dirty="0"/>
              <a:t>– ascendentní dráhy.</a:t>
            </a:r>
          </a:p>
          <a:p>
            <a:pPr marL="514350" indent="-514350">
              <a:buAutoNum type="arabicParenR"/>
            </a:pPr>
            <a:r>
              <a:rPr lang="cs-CZ" i="1" dirty="0" err="1"/>
              <a:t>Funiculi</a:t>
            </a:r>
            <a:r>
              <a:rPr lang="cs-CZ" i="1" dirty="0"/>
              <a:t> </a:t>
            </a:r>
            <a:r>
              <a:rPr lang="cs-CZ" i="1" dirty="0" err="1"/>
              <a:t>laterales</a:t>
            </a:r>
            <a:r>
              <a:rPr lang="cs-CZ" i="1" dirty="0"/>
              <a:t>, </a:t>
            </a:r>
            <a:r>
              <a:rPr lang="cs-CZ" dirty="0"/>
              <a:t>ascendentní i descendentní dráhy</a:t>
            </a:r>
          </a:p>
          <a:p>
            <a:pPr marL="514350" indent="-514350">
              <a:buAutoNum type="arabicParenR"/>
            </a:pPr>
            <a:r>
              <a:rPr lang="cs-CZ" i="1" dirty="0" err="1"/>
              <a:t>Funiculi</a:t>
            </a:r>
            <a:r>
              <a:rPr lang="cs-CZ" i="1" dirty="0"/>
              <a:t> </a:t>
            </a:r>
            <a:r>
              <a:rPr lang="cs-CZ" i="1" dirty="0" err="1"/>
              <a:t>anteriores</a:t>
            </a:r>
            <a:r>
              <a:rPr lang="cs-CZ" i="1" dirty="0"/>
              <a:t> </a:t>
            </a:r>
            <a:r>
              <a:rPr lang="cs-CZ" dirty="0"/>
              <a:t>obsahují také dráhy jak vzestupné, tak sestupné.</a:t>
            </a:r>
          </a:p>
          <a:p>
            <a:r>
              <a:rPr lang="cs-CZ" dirty="0"/>
              <a:t>Ve všech svazcích jsou kromě hlavních i </a:t>
            </a:r>
            <a:r>
              <a:rPr lang="cs-CZ" i="1" dirty="0"/>
              <a:t>vlastní svazky – </a:t>
            </a:r>
            <a:r>
              <a:rPr lang="cs-CZ" i="1" dirty="0" err="1"/>
              <a:t>fasciculi</a:t>
            </a:r>
            <a:r>
              <a:rPr lang="cs-CZ" i="1" dirty="0"/>
              <a:t> proprii </a:t>
            </a:r>
            <a:r>
              <a:rPr lang="cs-CZ" i="1" dirty="0" err="1"/>
              <a:t>posteriores</a:t>
            </a:r>
            <a:r>
              <a:rPr lang="cs-CZ" dirty="0"/>
              <a:t>, </a:t>
            </a:r>
            <a:r>
              <a:rPr lang="cs-CZ" i="1" dirty="0" err="1"/>
              <a:t>laterales</a:t>
            </a:r>
            <a:r>
              <a:rPr lang="cs-CZ" i="1" dirty="0"/>
              <a:t> et </a:t>
            </a:r>
            <a:r>
              <a:rPr lang="cs-CZ" i="1" dirty="0" err="1"/>
              <a:t>anteriores</a:t>
            </a:r>
            <a:r>
              <a:rPr lang="cs-CZ" dirty="0"/>
              <a:t>.</a:t>
            </a:r>
          </a:p>
          <a:p>
            <a:pPr>
              <a:buFontTx/>
              <a:buChar char="-"/>
            </a:pPr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4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F96DD-FB2D-46CE-A3D7-452B1FAF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18255"/>
            <a:ext cx="11846560" cy="123142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Struktura šedé hmoty míšní – </a:t>
            </a:r>
            <a:r>
              <a:rPr lang="cs-CZ" b="1" i="1" dirty="0" err="1"/>
              <a:t>substantia</a:t>
            </a:r>
            <a:r>
              <a:rPr lang="cs-CZ" b="1" i="1" dirty="0"/>
              <a:t> </a:t>
            </a:r>
            <a:r>
              <a:rPr lang="cs-CZ" b="1" i="1" dirty="0" err="1"/>
              <a:t>grisea</a:t>
            </a:r>
            <a:r>
              <a:rPr lang="cs-CZ" b="1" i="1" dirty="0"/>
              <a:t>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F031F-49E7-439C-873F-4F2853F6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633966"/>
            <a:ext cx="11501120" cy="5655073"/>
          </a:xfrm>
        </p:spPr>
        <p:txBody>
          <a:bodyPr>
            <a:normAutofit/>
          </a:bodyPr>
          <a:lstStyle/>
          <a:p>
            <a:r>
              <a:rPr lang="cs-CZ" dirty="0"/>
              <a:t>Po cel délce míchy kolem </a:t>
            </a:r>
            <a:r>
              <a:rPr lang="cs-CZ" i="1" dirty="0"/>
              <a:t>canalis </a:t>
            </a:r>
            <a:r>
              <a:rPr lang="cs-CZ" i="1" dirty="0" err="1"/>
              <a:t>centralis</a:t>
            </a:r>
            <a:r>
              <a:rPr lang="cs-CZ" dirty="0"/>
              <a:t>, do útvaru připomínajícího H.</a:t>
            </a:r>
          </a:p>
          <a:p>
            <a:r>
              <a:rPr lang="cs-CZ" i="1" dirty="0" err="1"/>
              <a:t>Columna</a:t>
            </a:r>
            <a:r>
              <a:rPr lang="cs-CZ" i="1" dirty="0"/>
              <a:t> </a:t>
            </a:r>
            <a:r>
              <a:rPr lang="cs-CZ" i="1" dirty="0" err="1"/>
              <a:t>anterior</a:t>
            </a:r>
            <a:r>
              <a:rPr lang="cs-CZ" i="1" dirty="0"/>
              <a:t> – </a:t>
            </a:r>
            <a:r>
              <a:rPr lang="cs-CZ" i="1" dirty="0" err="1"/>
              <a:t>cornu</a:t>
            </a:r>
            <a:r>
              <a:rPr lang="cs-CZ" i="1" dirty="0"/>
              <a:t> </a:t>
            </a:r>
            <a:r>
              <a:rPr lang="cs-CZ" i="1" dirty="0" err="1"/>
              <a:t>anterius</a:t>
            </a:r>
            <a:endParaRPr lang="cs-CZ" i="1" dirty="0"/>
          </a:p>
          <a:p>
            <a:r>
              <a:rPr lang="cs-CZ" i="1" dirty="0" err="1"/>
              <a:t>Columna</a:t>
            </a:r>
            <a:r>
              <a:rPr lang="cs-CZ" i="1" dirty="0"/>
              <a:t> posterior – zadní roh – </a:t>
            </a:r>
            <a:r>
              <a:rPr lang="cs-CZ" i="1" dirty="0" err="1"/>
              <a:t>cornu</a:t>
            </a:r>
            <a:r>
              <a:rPr lang="cs-CZ" i="1" dirty="0"/>
              <a:t> </a:t>
            </a:r>
            <a:r>
              <a:rPr lang="cs-CZ" i="1" dirty="0" err="1"/>
              <a:t>posterius</a:t>
            </a:r>
            <a:endParaRPr lang="cs-CZ" i="1" dirty="0"/>
          </a:p>
          <a:p>
            <a:r>
              <a:rPr lang="cs-CZ" dirty="0" err="1"/>
              <a:t>Columna</a:t>
            </a:r>
            <a:r>
              <a:rPr lang="cs-CZ" dirty="0"/>
              <a:t> lateralis – </a:t>
            </a:r>
            <a:r>
              <a:rPr lang="cs-CZ" dirty="0" err="1"/>
              <a:t>cornu</a:t>
            </a:r>
            <a:r>
              <a:rPr lang="cs-CZ" dirty="0"/>
              <a:t> </a:t>
            </a:r>
            <a:r>
              <a:rPr lang="cs-CZ" dirty="0" err="1"/>
              <a:t>laterale</a:t>
            </a:r>
            <a:endParaRPr lang="cs-CZ" i="1" dirty="0"/>
          </a:p>
          <a:p>
            <a:r>
              <a:rPr lang="cs-CZ" dirty="0"/>
              <a:t>Pravá a levá polovina míchy spojena spojkami – komisurami</a:t>
            </a:r>
            <a:endParaRPr lang="cs-CZ" i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499A8F-5F25-4A1A-86BA-956AC73D1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3151822"/>
            <a:ext cx="4762500" cy="34194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9D431F-5CBF-4B2A-AEC7-5E8337FDF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51822"/>
            <a:ext cx="59944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2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F96DD-FB2D-46CE-A3D7-452B1FAF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18255"/>
            <a:ext cx="11846560" cy="1231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dirty="0" err="1"/>
              <a:t>Columnae</a:t>
            </a:r>
            <a:r>
              <a:rPr lang="cs-CZ" b="1" i="1" dirty="0"/>
              <a:t> </a:t>
            </a:r>
            <a:r>
              <a:rPr lang="cs-CZ" b="1" i="1" dirty="0" err="1"/>
              <a:t>anterior</a:t>
            </a:r>
            <a:r>
              <a:rPr lang="cs-CZ" b="1" i="1" dirty="0"/>
              <a:t> </a:t>
            </a:r>
            <a:r>
              <a:rPr lang="cs-CZ" b="1" i="1" dirty="0" err="1"/>
              <a:t>substantia</a:t>
            </a:r>
            <a:r>
              <a:rPr lang="cs-CZ" b="1" i="1" dirty="0"/>
              <a:t> </a:t>
            </a:r>
            <a:r>
              <a:rPr lang="cs-CZ" b="1" i="1" dirty="0" err="1"/>
              <a:t>grisea</a:t>
            </a:r>
            <a:r>
              <a:rPr lang="cs-CZ" b="1" i="1" dirty="0"/>
              <a:t>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F031F-49E7-439C-873F-4F2853F6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633966"/>
            <a:ext cx="6113233" cy="5655073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4 x </a:t>
            </a:r>
            <a:r>
              <a:rPr lang="cs-CZ" i="1" dirty="0" err="1"/>
              <a:t>Ncc</a:t>
            </a:r>
            <a:r>
              <a:rPr lang="cs-CZ" i="1" dirty="0"/>
              <a:t>. </a:t>
            </a:r>
            <a:r>
              <a:rPr lang="cs-CZ" i="1" dirty="0" err="1"/>
              <a:t>motorii</a:t>
            </a:r>
            <a:r>
              <a:rPr lang="cs-CZ" i="1" dirty="0"/>
              <a:t>:</a:t>
            </a:r>
          </a:p>
          <a:p>
            <a:pPr marL="0" indent="0">
              <a:buNone/>
            </a:pPr>
            <a:r>
              <a:rPr lang="cs-CZ" dirty="0"/>
              <a:t>- tvoří </a:t>
            </a:r>
            <a:r>
              <a:rPr lang="cs-CZ" dirty="0" err="1"/>
              <a:t>somatomotorickou</a:t>
            </a:r>
            <a:r>
              <a:rPr lang="cs-CZ" dirty="0"/>
              <a:t> zónu, na dendritických zónách je konec neuritů všech motorických systémů: </a:t>
            </a:r>
            <a:r>
              <a:rPr lang="cs-CZ" u="sng" dirty="0"/>
              <a:t>dráhy pyramidové a </a:t>
            </a:r>
            <a:r>
              <a:rPr lang="cs-CZ" u="sng" dirty="0" err="1"/>
              <a:t>extrapyramidové</a:t>
            </a:r>
            <a:r>
              <a:rPr lang="cs-CZ" u="sng" dirty="0"/>
              <a:t>, části vestibulární dráhy a dráhy RF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neurity vytvářejí </a:t>
            </a:r>
            <a:r>
              <a:rPr lang="cs-CZ" b="1" i="1" dirty="0"/>
              <a:t>radix </a:t>
            </a:r>
            <a:r>
              <a:rPr lang="cs-CZ" b="1" i="1" dirty="0" err="1"/>
              <a:t>ventralis</a:t>
            </a:r>
            <a:r>
              <a:rPr lang="cs-CZ" b="1" i="1" dirty="0"/>
              <a:t> (</a:t>
            </a:r>
            <a:r>
              <a:rPr lang="cs-CZ" b="1" i="1" dirty="0" err="1"/>
              <a:t>motorius</a:t>
            </a:r>
            <a:r>
              <a:rPr lang="cs-CZ" b="1" i="1" dirty="0"/>
              <a:t>)</a:t>
            </a:r>
            <a:r>
              <a:rPr lang="cs-CZ" dirty="0"/>
              <a:t>, který vychází ze </a:t>
            </a:r>
            <a:r>
              <a:rPr lang="cs-CZ" i="1" dirty="0"/>
              <a:t>sulcus lateralis.-</a:t>
            </a:r>
          </a:p>
          <a:p>
            <a:pPr>
              <a:buFontTx/>
              <a:buChar char="-"/>
            </a:pPr>
            <a:r>
              <a:rPr lang="cs-CZ" i="1" dirty="0"/>
              <a:t>malé kořenové buňky</a:t>
            </a:r>
            <a:r>
              <a:rPr lang="cs-CZ" dirty="0"/>
              <a:t> (gama – neurony), které inervují tenkým neuritem </a:t>
            </a:r>
            <a:r>
              <a:rPr lang="cs-CZ" dirty="0" err="1"/>
              <a:t>intrafusální</a:t>
            </a:r>
            <a:r>
              <a:rPr lang="cs-CZ" dirty="0"/>
              <a:t> systém nervosvalových vřetének.</a:t>
            </a:r>
          </a:p>
          <a:p>
            <a:pPr marL="0" indent="0">
              <a:buNone/>
            </a:pPr>
            <a:r>
              <a:rPr lang="cs-CZ" i="1" dirty="0"/>
              <a:t>- spojkové buňky,</a:t>
            </a:r>
            <a:r>
              <a:rPr lang="cs-CZ" dirty="0"/>
              <a:t> které představují interneurony vlastního míšního aparátu.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D4CA92-AE09-4C27-AB76-BC0F9EA8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20" y="633966"/>
            <a:ext cx="5666772" cy="42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C8F7C-A63F-4BF3-AC80-7EE53521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9753" y="20320"/>
            <a:ext cx="11539959" cy="930869"/>
          </a:xfrm>
        </p:spPr>
        <p:txBody>
          <a:bodyPr>
            <a:normAutofit/>
          </a:bodyPr>
          <a:lstStyle/>
          <a:p>
            <a:pPr algn="ctr"/>
            <a:r>
              <a:rPr lang="cs-CZ" sz="4000" b="1" i="1" dirty="0" err="1"/>
              <a:t>Columnae</a:t>
            </a:r>
            <a:r>
              <a:rPr lang="cs-CZ" sz="4000" b="1" i="1" dirty="0"/>
              <a:t> posterior </a:t>
            </a:r>
            <a:r>
              <a:rPr lang="cs-CZ" sz="4000" b="1" i="1" dirty="0" err="1"/>
              <a:t>substantia</a:t>
            </a:r>
            <a:r>
              <a:rPr lang="cs-CZ" sz="4000" b="1" i="1" dirty="0"/>
              <a:t> </a:t>
            </a:r>
            <a:r>
              <a:rPr lang="cs-CZ" sz="4000" b="1" i="1" dirty="0" err="1"/>
              <a:t>grisea</a:t>
            </a:r>
            <a:r>
              <a:rPr lang="cs-CZ" sz="4000" b="1" i="1" dirty="0"/>
              <a:t> </a:t>
            </a:r>
            <a:endParaRPr lang="cs-CZ" sz="40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F4CEF-D51C-4539-AAA9-8D2F7598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74" y="853350"/>
            <a:ext cx="6749326" cy="5608409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i="1" dirty="0" err="1"/>
              <a:t>Ncl</a:t>
            </a:r>
            <a:r>
              <a:rPr lang="cs-CZ" b="1" i="1" dirty="0"/>
              <a:t>. </a:t>
            </a:r>
            <a:r>
              <a:rPr lang="cs-CZ" b="1" i="1" dirty="0" err="1"/>
              <a:t>proprius</a:t>
            </a:r>
            <a:endParaRPr lang="cs-CZ" i="1" dirty="0"/>
          </a:p>
          <a:p>
            <a:pPr algn="just">
              <a:buFontTx/>
              <a:buChar char="-"/>
            </a:pPr>
            <a:r>
              <a:rPr lang="cs-CZ" dirty="0"/>
              <a:t>končí zde 1. senzitivní neurony hrubého </a:t>
            </a:r>
            <a:r>
              <a:rPr lang="cs-CZ" dirty="0" err="1"/>
              <a:t>protopatického</a:t>
            </a:r>
            <a:r>
              <a:rPr lang="cs-CZ" dirty="0"/>
              <a:t> čití a vycházejí 2. neurony přímé senzitivní dráhy</a:t>
            </a:r>
          </a:p>
          <a:p>
            <a:pPr algn="just">
              <a:buFontTx/>
              <a:buChar char="-"/>
            </a:pPr>
            <a:r>
              <a:rPr lang="cs-CZ" dirty="0"/>
              <a:t>po překřížení </a:t>
            </a:r>
            <a:r>
              <a:rPr lang="cs-CZ" i="1" dirty="0" err="1"/>
              <a:t>comisura</a:t>
            </a:r>
            <a:r>
              <a:rPr lang="cs-CZ" i="1" dirty="0"/>
              <a:t> </a:t>
            </a:r>
            <a:r>
              <a:rPr lang="cs-CZ" i="1" dirty="0" err="1"/>
              <a:t>anterior</a:t>
            </a:r>
            <a:r>
              <a:rPr lang="cs-CZ" i="1" dirty="0"/>
              <a:t>, </a:t>
            </a:r>
            <a:r>
              <a:rPr lang="cs-CZ" dirty="0"/>
              <a:t>končí v </a:t>
            </a:r>
            <a:r>
              <a:rPr lang="cs-CZ" i="1" dirty="0"/>
              <a:t>thalamu</a:t>
            </a:r>
            <a:r>
              <a:rPr lang="cs-CZ" dirty="0"/>
              <a:t> - </a:t>
            </a:r>
            <a:r>
              <a:rPr lang="cs-CZ" i="1" dirty="0" err="1"/>
              <a:t>tr</a:t>
            </a:r>
            <a:r>
              <a:rPr lang="cs-CZ" i="1" dirty="0"/>
              <a:t>. </a:t>
            </a:r>
            <a:r>
              <a:rPr lang="cs-CZ" i="1" dirty="0" err="1"/>
              <a:t>spinothalamicus</a:t>
            </a:r>
            <a:r>
              <a:rPr lang="cs-CZ" dirty="0"/>
              <a:t>, v jádrech síťové formace, FR - </a:t>
            </a:r>
            <a:r>
              <a:rPr lang="cs-CZ" i="1" dirty="0" err="1"/>
              <a:t>tractus</a:t>
            </a:r>
            <a:r>
              <a:rPr lang="cs-CZ" i="1" dirty="0"/>
              <a:t> </a:t>
            </a:r>
            <a:r>
              <a:rPr lang="cs-CZ" i="1" dirty="0" err="1"/>
              <a:t>spinoreticularis</a:t>
            </a:r>
            <a:r>
              <a:rPr lang="cs-CZ" dirty="0"/>
              <a:t> a v </a:t>
            </a:r>
            <a:r>
              <a:rPr lang="cs-CZ" dirty="0" err="1"/>
              <a:t>tectu</a:t>
            </a:r>
            <a:r>
              <a:rPr lang="cs-CZ" dirty="0"/>
              <a:t> - </a:t>
            </a:r>
            <a:r>
              <a:rPr lang="cs-CZ" i="1" dirty="0" err="1"/>
              <a:t>tractus</a:t>
            </a:r>
            <a:r>
              <a:rPr lang="cs-CZ" i="1" dirty="0"/>
              <a:t> </a:t>
            </a:r>
            <a:r>
              <a:rPr lang="cs-CZ" i="1" dirty="0" err="1"/>
              <a:t>spinotectalis</a:t>
            </a:r>
            <a:endParaRPr lang="cs-CZ" i="1" dirty="0"/>
          </a:p>
          <a:p>
            <a:pPr algn="just"/>
            <a:r>
              <a:rPr lang="cs-CZ" b="1" i="1" dirty="0" err="1"/>
              <a:t>Ncl</a:t>
            </a:r>
            <a:r>
              <a:rPr lang="cs-CZ" b="1" i="1" dirty="0"/>
              <a:t>. thoracicus </a:t>
            </a:r>
            <a:r>
              <a:rPr lang="cs-CZ" dirty="0"/>
              <a:t>(jádro </a:t>
            </a:r>
            <a:r>
              <a:rPr lang="cs-CZ" dirty="0" err="1"/>
              <a:t>Stillingovo-Clarkeovo</a:t>
            </a:r>
            <a:r>
              <a:rPr lang="cs-CZ" dirty="0"/>
              <a:t>)</a:t>
            </a:r>
          </a:p>
          <a:p>
            <a:pPr algn="just">
              <a:buFontTx/>
              <a:buChar char="-"/>
            </a:pPr>
            <a:r>
              <a:rPr lang="cs-CZ" dirty="0"/>
              <a:t>konec 1. senzitivních neuronů hrubého </a:t>
            </a:r>
            <a:r>
              <a:rPr lang="cs-CZ" dirty="0" err="1"/>
              <a:t>protopatického</a:t>
            </a:r>
            <a:r>
              <a:rPr lang="cs-CZ" dirty="0"/>
              <a:t> čití z pohybového aparátu</a:t>
            </a:r>
          </a:p>
          <a:p>
            <a:pPr algn="just">
              <a:buFontTx/>
              <a:buChar char="-"/>
            </a:pPr>
            <a:r>
              <a:rPr lang="cs-CZ" dirty="0"/>
              <a:t>odtud vedou jádra 2. neuronů </a:t>
            </a:r>
            <a:r>
              <a:rPr lang="cs-CZ" u="sng" dirty="0"/>
              <a:t>nepřímé senzitivní dráhy</a:t>
            </a:r>
            <a:r>
              <a:rPr lang="cs-CZ" dirty="0"/>
              <a:t>, nekříží se, končí na jádrech mozečku jako </a:t>
            </a:r>
            <a:r>
              <a:rPr lang="cs-CZ" i="1" dirty="0" err="1"/>
              <a:t>tr</a:t>
            </a:r>
            <a:r>
              <a:rPr lang="cs-CZ" i="1" dirty="0"/>
              <a:t>. </a:t>
            </a:r>
            <a:r>
              <a:rPr lang="cs-CZ" i="1" dirty="0" err="1"/>
              <a:t>spinocerebellaris</a:t>
            </a:r>
            <a:r>
              <a:rPr lang="cs-CZ" i="1" dirty="0"/>
              <a:t> posterior</a:t>
            </a:r>
            <a:r>
              <a:rPr lang="cs-CZ" dirty="0"/>
              <a:t> (</a:t>
            </a:r>
            <a:r>
              <a:rPr lang="cs-CZ" i="1" dirty="0" err="1"/>
              <a:t>pedunculi</a:t>
            </a:r>
            <a:r>
              <a:rPr lang="cs-CZ" i="1" dirty="0"/>
              <a:t> </a:t>
            </a:r>
            <a:r>
              <a:rPr lang="cs-CZ" i="1" dirty="0" err="1"/>
              <a:t>cerebellares</a:t>
            </a:r>
            <a:r>
              <a:rPr lang="cs-CZ" i="1" dirty="0"/>
              <a:t> inferior)</a:t>
            </a:r>
            <a:r>
              <a:rPr lang="cs-CZ" dirty="0"/>
              <a:t> nebo se kříží v </a:t>
            </a:r>
            <a:r>
              <a:rPr lang="cs-CZ" i="1" dirty="0" err="1"/>
              <a:t>comisura</a:t>
            </a:r>
            <a:r>
              <a:rPr lang="cs-CZ" i="1" dirty="0"/>
              <a:t> </a:t>
            </a:r>
            <a:r>
              <a:rPr lang="cs-CZ" i="1" dirty="0" err="1"/>
              <a:t>anterior</a:t>
            </a:r>
            <a:r>
              <a:rPr lang="cs-CZ" dirty="0"/>
              <a:t> jako </a:t>
            </a:r>
            <a:r>
              <a:rPr lang="cs-CZ" i="1" dirty="0" err="1"/>
              <a:t>tractus</a:t>
            </a:r>
            <a:r>
              <a:rPr lang="cs-CZ" i="1" dirty="0"/>
              <a:t> </a:t>
            </a:r>
            <a:r>
              <a:rPr lang="cs-CZ" i="1" dirty="0" err="1"/>
              <a:t>spinocerebellaris</a:t>
            </a:r>
            <a:r>
              <a:rPr lang="cs-CZ" i="1" dirty="0"/>
              <a:t> </a:t>
            </a:r>
            <a:r>
              <a:rPr lang="cs-CZ" i="1" dirty="0" err="1"/>
              <a:t>anterior</a:t>
            </a:r>
            <a:r>
              <a:rPr lang="cs-CZ" i="1" dirty="0"/>
              <a:t> (</a:t>
            </a:r>
            <a:r>
              <a:rPr lang="cs-CZ" i="1" dirty="0" err="1"/>
              <a:t>pedunculi</a:t>
            </a:r>
            <a:r>
              <a:rPr lang="cs-CZ" i="1" dirty="0"/>
              <a:t> </a:t>
            </a:r>
            <a:r>
              <a:rPr lang="cs-CZ" i="1" dirty="0" err="1"/>
              <a:t>cerebellares</a:t>
            </a:r>
            <a:r>
              <a:rPr lang="cs-CZ" i="1" dirty="0"/>
              <a:t> </a:t>
            </a:r>
            <a:r>
              <a:rPr lang="cs-CZ" i="1" dirty="0" err="1"/>
              <a:t>anteriores</a:t>
            </a:r>
            <a:r>
              <a:rPr lang="cs-CZ" i="1" dirty="0"/>
              <a:t>)</a:t>
            </a:r>
            <a:endParaRPr lang="cs-CZ" b="1" dirty="0"/>
          </a:p>
          <a:p>
            <a:pPr algn="just"/>
            <a:r>
              <a:rPr lang="cs-CZ" b="1" i="1" dirty="0" err="1"/>
              <a:t>Substantia</a:t>
            </a:r>
            <a:r>
              <a:rPr lang="cs-CZ" b="1" i="1" dirty="0"/>
              <a:t> </a:t>
            </a:r>
            <a:r>
              <a:rPr lang="cs-CZ" b="1" i="1" dirty="0" err="1"/>
              <a:t>gelatinoza</a:t>
            </a:r>
            <a:r>
              <a:rPr lang="cs-CZ" b="1" i="1" dirty="0"/>
              <a:t> </a:t>
            </a:r>
            <a:r>
              <a:rPr lang="cs-CZ" b="1" dirty="0"/>
              <a:t>(Rollandi)</a:t>
            </a:r>
            <a:r>
              <a:rPr lang="cs-CZ" dirty="0"/>
              <a:t> </a:t>
            </a:r>
          </a:p>
          <a:p>
            <a:pPr marL="0" indent="0" algn="just">
              <a:buNone/>
            </a:pPr>
            <a:r>
              <a:rPr lang="cs-CZ" dirty="0"/>
              <a:t>- interneurony nepřímých reflexů, neurity jdou vzestupně i sestupně, zkříženě i nezkříženě, končí v šedé hmotě a spojují segmenty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07D2F85-6CBD-4F26-A101-BE18444C3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32" y="853350"/>
            <a:ext cx="4802968" cy="28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9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F6B5362-CFDD-45BB-8636-704253B15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137" y="416470"/>
            <a:ext cx="4216412" cy="368204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EB93CAE-BDD6-4A0B-846E-DEE306053B90}"/>
              </a:ext>
            </a:extLst>
          </p:cNvPr>
          <p:cNvSpPr txBox="1"/>
          <p:nvPr/>
        </p:nvSpPr>
        <p:spPr>
          <a:xfrm>
            <a:off x="275975" y="341590"/>
            <a:ext cx="682586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3600" b="1" i="1" dirty="0" err="1">
                <a:latin typeface="+mj-lt"/>
                <a:ea typeface="+mj-ea"/>
                <a:cs typeface="+mj-cs"/>
              </a:rPr>
              <a:t>Columnae</a:t>
            </a:r>
            <a:r>
              <a:rPr lang="cs-CZ" sz="3600" b="1" i="1" dirty="0">
                <a:latin typeface="+mj-lt"/>
                <a:ea typeface="+mj-ea"/>
                <a:cs typeface="+mj-cs"/>
              </a:rPr>
              <a:t> lateralis </a:t>
            </a:r>
            <a:r>
              <a:rPr lang="cs-CZ" sz="3600" b="1" i="1" dirty="0" err="1">
                <a:latin typeface="+mj-lt"/>
                <a:ea typeface="+mj-ea"/>
                <a:cs typeface="+mj-cs"/>
              </a:rPr>
              <a:t>substantia</a:t>
            </a:r>
            <a:r>
              <a:rPr lang="cs-CZ" sz="3600" b="1" i="1" dirty="0">
                <a:latin typeface="+mj-lt"/>
                <a:ea typeface="+mj-ea"/>
                <a:cs typeface="+mj-cs"/>
              </a:rPr>
              <a:t> </a:t>
            </a:r>
            <a:r>
              <a:rPr lang="cs-CZ" sz="3600" b="1" i="1" dirty="0" err="1">
                <a:latin typeface="+mj-lt"/>
                <a:ea typeface="+mj-ea"/>
                <a:cs typeface="+mj-cs"/>
              </a:rPr>
              <a:t>grisea</a:t>
            </a:r>
            <a:r>
              <a:rPr lang="cs-CZ" sz="3600" b="1" i="1" dirty="0">
                <a:latin typeface="+mj-lt"/>
                <a:ea typeface="+mj-ea"/>
                <a:cs typeface="+mj-cs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1" i="1" dirty="0"/>
              <a:t>Nucleus </a:t>
            </a:r>
            <a:r>
              <a:rPr lang="cs-CZ" sz="2400" b="1" i="1" dirty="0" err="1"/>
              <a:t>intermediolateralis</a:t>
            </a:r>
            <a:endParaRPr lang="cs-CZ" sz="2400" b="1" i="1" dirty="0"/>
          </a:p>
          <a:p>
            <a:pPr marL="0" indent="0" algn="just">
              <a:buNone/>
            </a:pPr>
            <a:r>
              <a:rPr lang="cs-CZ" sz="2400" dirty="0"/>
              <a:t>-</a:t>
            </a:r>
            <a:r>
              <a:rPr lang="cs-CZ" sz="2400" dirty="0" err="1"/>
              <a:t>visceromotorická</a:t>
            </a:r>
            <a:r>
              <a:rPr lang="cs-CZ" sz="2400" dirty="0"/>
              <a:t> zóna, neurity jdou přes přední kořen do spinálního nervu a přes </a:t>
            </a:r>
            <a:r>
              <a:rPr lang="cs-CZ" sz="2400" i="1" dirty="0"/>
              <a:t>bílou spojující větev </a:t>
            </a:r>
            <a:r>
              <a:rPr lang="cs-CZ" sz="2400" dirty="0"/>
              <a:t>- </a:t>
            </a:r>
            <a:r>
              <a:rPr lang="cs-CZ" sz="2400" i="1" dirty="0"/>
              <a:t>ramus </a:t>
            </a:r>
            <a:r>
              <a:rPr lang="cs-CZ" sz="2400" i="1" dirty="0" err="1"/>
              <a:t>communicans</a:t>
            </a:r>
            <a:r>
              <a:rPr lang="cs-CZ" sz="2400" i="1" dirty="0"/>
              <a:t> </a:t>
            </a:r>
            <a:r>
              <a:rPr lang="cs-CZ" sz="2400" i="1" dirty="0" err="1"/>
              <a:t>albus</a:t>
            </a:r>
            <a:r>
              <a:rPr lang="cs-CZ" sz="2400" i="1" dirty="0"/>
              <a:t> (</a:t>
            </a:r>
            <a:r>
              <a:rPr lang="cs-CZ" sz="2400" i="1" dirty="0" err="1"/>
              <a:t>praeganglionaris</a:t>
            </a:r>
            <a:r>
              <a:rPr lang="cs-CZ" sz="2400" i="1" dirty="0"/>
              <a:t>)</a:t>
            </a:r>
            <a:r>
              <a:rPr lang="cs-CZ" sz="2400" dirty="0"/>
              <a:t> do ganglií </a:t>
            </a:r>
            <a:r>
              <a:rPr lang="cs-CZ" sz="2400" i="1" dirty="0" err="1"/>
              <a:t>truncus</a:t>
            </a:r>
            <a:r>
              <a:rPr lang="cs-CZ" sz="2400" i="1" dirty="0"/>
              <a:t> </a:t>
            </a:r>
            <a:r>
              <a:rPr lang="cs-CZ" sz="2400" i="1" dirty="0" err="1"/>
              <a:t>sympaticus</a:t>
            </a:r>
            <a:r>
              <a:rPr lang="cs-CZ" sz="2400" i="1" dirty="0"/>
              <a:t>.</a:t>
            </a:r>
            <a:r>
              <a:rPr lang="cs-CZ" sz="2400" dirty="0"/>
              <a:t> Tyto buňky jsou </a:t>
            </a:r>
            <a:r>
              <a:rPr lang="cs-CZ" sz="2400" dirty="0" err="1"/>
              <a:t>visceromotorické</a:t>
            </a:r>
            <a:r>
              <a:rPr lang="cs-CZ" sz="2400" dirty="0"/>
              <a:t> </a:t>
            </a:r>
            <a:r>
              <a:rPr lang="cs-CZ" sz="2400" dirty="0" err="1"/>
              <a:t>pregangliové</a:t>
            </a:r>
            <a:r>
              <a:rPr lang="cs-CZ" sz="2400" dirty="0"/>
              <a:t> neurony sympatické dráhy, na ně navazují neurony </a:t>
            </a:r>
            <a:r>
              <a:rPr lang="cs-CZ" sz="2400" dirty="0" err="1"/>
              <a:t>inervující</a:t>
            </a:r>
            <a:r>
              <a:rPr lang="cs-CZ" sz="2400" dirty="0"/>
              <a:t> hladké svalstvo a žlázy.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i="1" dirty="0"/>
              <a:t>Nucleus </a:t>
            </a:r>
            <a:r>
              <a:rPr lang="cs-CZ" sz="2400" b="1" i="1" dirty="0" err="1"/>
              <a:t>intermediomedialis</a:t>
            </a:r>
            <a:endParaRPr lang="cs-CZ" sz="2400" b="1" i="1" dirty="0"/>
          </a:p>
          <a:p>
            <a:pPr algn="just">
              <a:buFontTx/>
              <a:buChar char="-"/>
            </a:pPr>
            <a:r>
              <a:rPr lang="cs-CZ" sz="2400" dirty="0"/>
              <a:t>parasympatické neurony, jejich neurity jdou k hladkému svalstvu a potním </a:t>
            </a:r>
            <a:r>
              <a:rPr lang="cs-CZ" sz="2400" dirty="0" err="1"/>
              <a:t>žlazám</a:t>
            </a:r>
            <a:r>
              <a:rPr lang="cs-CZ" sz="2400" dirty="0"/>
              <a:t> kůže, sakrální oblasti k pohlavním orgánům cestou </a:t>
            </a:r>
            <a:r>
              <a:rPr lang="cs-CZ" sz="2400" i="1" dirty="0" err="1"/>
              <a:t>nn</a:t>
            </a:r>
            <a:r>
              <a:rPr lang="cs-CZ" sz="2400" i="1" dirty="0"/>
              <a:t>. </a:t>
            </a:r>
            <a:r>
              <a:rPr lang="cs-CZ" sz="2400" i="1" dirty="0" err="1"/>
              <a:t>pelvici</a:t>
            </a:r>
            <a:r>
              <a:rPr lang="cs-CZ" sz="2400" dirty="0"/>
              <a:t>. </a:t>
            </a:r>
          </a:p>
          <a:p>
            <a:pPr algn="just">
              <a:buFontTx/>
              <a:buChar char="-"/>
            </a:pPr>
            <a:r>
              <a:rPr lang="cs-CZ" sz="2400" dirty="0"/>
              <a:t>buňky obou jader tvoří </a:t>
            </a:r>
            <a:r>
              <a:rPr lang="cs-CZ" sz="2400" dirty="0" err="1"/>
              <a:t>visceromotorickou</a:t>
            </a:r>
            <a:r>
              <a:rPr lang="cs-CZ" sz="2400" dirty="0"/>
              <a:t> a </a:t>
            </a:r>
            <a:r>
              <a:rPr lang="cs-CZ" sz="2400" dirty="0" err="1"/>
              <a:t>viscerosenzitivní</a:t>
            </a:r>
            <a:r>
              <a:rPr lang="cs-CZ" sz="2400" dirty="0"/>
              <a:t> zónu.</a:t>
            </a:r>
          </a:p>
        </p:txBody>
      </p:sp>
    </p:spTree>
    <p:extLst>
      <p:ext uri="{BB962C8B-B14F-4D97-AF65-F5344CB8AC3E}">
        <p14:creationId xmlns:p14="http://schemas.microsoft.com/office/powerpoint/2010/main" val="330193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6BC2440-E154-463A-9710-D8CA17045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865" y="427037"/>
            <a:ext cx="2891055" cy="289105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D819E-095C-4CD6-919B-DB887CDE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21" y="567096"/>
            <a:ext cx="1154061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4600" b="1" dirty="0"/>
              <a:t>Mozkový kmen – zadní mozek</a:t>
            </a:r>
          </a:p>
          <a:p>
            <a:r>
              <a:rPr lang="cs-CZ" dirty="0"/>
              <a:t>Pokračování míchy</a:t>
            </a:r>
          </a:p>
          <a:p>
            <a:r>
              <a:rPr lang="cs-CZ" dirty="0"/>
              <a:t>Centra vitálních funkcí</a:t>
            </a:r>
          </a:p>
          <a:p>
            <a:r>
              <a:rPr lang="cs-CZ" dirty="0"/>
              <a:t>Skládá se ze tří částí: </a:t>
            </a:r>
          </a:p>
          <a:p>
            <a:pPr marL="514350" indent="-514350">
              <a:buAutoNum type="arabicParenR"/>
            </a:pPr>
            <a:r>
              <a:rPr lang="cs-CZ" b="1" dirty="0"/>
              <a:t>Prodloužená mícha – </a:t>
            </a:r>
            <a:r>
              <a:rPr lang="cs-CZ" b="1" i="1" dirty="0"/>
              <a:t>medula </a:t>
            </a:r>
            <a:r>
              <a:rPr lang="cs-CZ" b="1" i="1" dirty="0" err="1"/>
              <a:t>oblongata</a:t>
            </a:r>
            <a:endParaRPr lang="cs-CZ" b="1" i="1" dirty="0"/>
          </a:p>
          <a:p>
            <a:pPr marL="514350" indent="-514350">
              <a:buAutoNum type="arabicParenR"/>
            </a:pPr>
            <a:r>
              <a:rPr lang="cs-CZ" b="1" dirty="0"/>
              <a:t>Varolův most – </a:t>
            </a:r>
            <a:r>
              <a:rPr lang="cs-CZ" b="1" i="1" dirty="0"/>
              <a:t>pons </a:t>
            </a:r>
            <a:r>
              <a:rPr lang="cs-CZ" b="1" i="1" dirty="0" err="1"/>
              <a:t>Varoli</a:t>
            </a:r>
            <a:r>
              <a:rPr lang="cs-CZ" b="1" i="1" dirty="0"/>
              <a:t> </a:t>
            </a:r>
          </a:p>
          <a:p>
            <a:pPr marL="514350" indent="-514350">
              <a:buAutoNum type="arabicParenR"/>
            </a:pPr>
            <a:r>
              <a:rPr lang="cs-CZ" b="1" dirty="0"/>
              <a:t>Střední mozek – </a:t>
            </a:r>
            <a:r>
              <a:rPr lang="cs-CZ" b="1" i="1" dirty="0" err="1"/>
              <a:t>mesencephalon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+ </a:t>
            </a:r>
            <a:r>
              <a:rPr lang="cs-CZ" b="1" dirty="0"/>
              <a:t>Mozeček – </a:t>
            </a:r>
            <a:r>
              <a:rPr lang="cs-CZ" b="1" i="1" dirty="0"/>
              <a:t>cerebellum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Mozkový kmen s mozečkem jsou uloženy v zadní jámě lebeční. </a:t>
            </a:r>
          </a:p>
          <a:p>
            <a:pPr marL="0" indent="0">
              <a:buNone/>
            </a:pPr>
            <a:r>
              <a:rPr lang="cs-CZ" dirty="0"/>
              <a:t>Mezi mozkovým kmenem a mozečkem je prostor, označovaný jako </a:t>
            </a:r>
            <a:r>
              <a:rPr lang="cs-CZ" b="1" dirty="0"/>
              <a:t>kosočtverečná jáma – </a:t>
            </a:r>
            <a:r>
              <a:rPr lang="cs-CZ" b="1" i="1" dirty="0"/>
              <a:t>fossa </a:t>
            </a:r>
            <a:r>
              <a:rPr lang="cs-CZ" b="1" i="1" dirty="0" err="1"/>
              <a:t>rhomboidea</a:t>
            </a:r>
            <a:r>
              <a:rPr lang="cs-CZ" b="1" i="1" dirty="0"/>
              <a:t>.</a:t>
            </a:r>
            <a:r>
              <a:rPr lang="cs-CZ" i="1" dirty="0"/>
              <a:t> </a:t>
            </a:r>
          </a:p>
          <a:p>
            <a:pPr marL="0" indent="0">
              <a:buNone/>
            </a:pPr>
            <a:r>
              <a:rPr lang="cs-CZ" dirty="0"/>
              <a:t>Je součástí IV. komory, která je vyplněná </a:t>
            </a:r>
            <a:r>
              <a:rPr lang="cs-CZ" i="1" dirty="0" err="1"/>
              <a:t>liquorem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D25D32-35BE-4D2C-9B38-31BFBC105E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78"/>
          <a:stretch/>
        </p:blipFill>
        <p:spPr>
          <a:xfrm>
            <a:off x="8116958" y="232082"/>
            <a:ext cx="3841033" cy="35156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2E900C-D4EC-4383-801B-98992F075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840" y="4123382"/>
            <a:ext cx="2758093" cy="275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78"/>
    </mc:Choice>
    <mc:Fallback xmlns="">
      <p:transition spd="slow" advTm="149178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3529</Words>
  <Application>Microsoft Office PowerPoint</Application>
  <PresentationFormat>Širokoúhlá obrazovka</PresentationFormat>
  <Paragraphs>285</Paragraphs>
  <Slides>33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Motiv Office</vt:lpstr>
      <vt:lpstr>Co vědět o anatomických strukturách CNS?</vt:lpstr>
      <vt:lpstr>Hřbetní mícha – medulla spinalis </vt:lpstr>
      <vt:lpstr>Prezentace aplikace PowerPoint</vt:lpstr>
      <vt:lpstr>Průřez míchou</vt:lpstr>
      <vt:lpstr>Struktura šedé hmoty míšní – substantia grisea  </vt:lpstr>
      <vt:lpstr>Columnae anterior substantia grisea  </vt:lpstr>
      <vt:lpstr>Columnae posterior substantia grisea </vt:lpstr>
      <vt:lpstr>Prezentace aplikace PowerPoint</vt:lpstr>
      <vt:lpstr>Prezentace aplikace PowerPoint</vt:lpstr>
      <vt:lpstr>Prodloužená mícha – medulla oblongata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Brzobohatá</dc:creator>
  <cp:lastModifiedBy>Kristýna Brzobohatá</cp:lastModifiedBy>
  <cp:revision>45</cp:revision>
  <cp:lastPrinted>2022-04-25T13:56:21Z</cp:lastPrinted>
  <dcterms:created xsi:type="dcterms:W3CDTF">2020-05-03T12:44:35Z</dcterms:created>
  <dcterms:modified xsi:type="dcterms:W3CDTF">2022-04-26T08:45:13Z</dcterms:modified>
</cp:coreProperties>
</file>