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35" r:id="rId2"/>
    <p:sldId id="341" r:id="rId3"/>
    <p:sldId id="353" r:id="rId4"/>
    <p:sldId id="354" r:id="rId5"/>
    <p:sldId id="351" r:id="rId6"/>
    <p:sldId id="342" r:id="rId7"/>
    <p:sldId id="345" r:id="rId8"/>
    <p:sldId id="350" r:id="rId9"/>
    <p:sldId id="355" r:id="rId10"/>
    <p:sldId id="375" r:id="rId11"/>
    <p:sldId id="346" r:id="rId12"/>
    <p:sldId id="352" r:id="rId13"/>
    <p:sldId id="262" r:id="rId14"/>
    <p:sldId id="348" r:id="rId15"/>
    <p:sldId id="263" r:id="rId16"/>
    <p:sldId id="330" r:id="rId17"/>
    <p:sldId id="264" r:id="rId18"/>
    <p:sldId id="267" r:id="rId19"/>
    <p:sldId id="268" r:id="rId20"/>
    <p:sldId id="270" r:id="rId21"/>
    <p:sldId id="271" r:id="rId22"/>
    <p:sldId id="272" r:id="rId23"/>
    <p:sldId id="274" r:id="rId24"/>
    <p:sldId id="275" r:id="rId25"/>
    <p:sldId id="356" r:id="rId26"/>
    <p:sldId id="277" r:id="rId27"/>
    <p:sldId id="278" r:id="rId28"/>
    <p:sldId id="279" r:id="rId29"/>
    <p:sldId id="332" r:id="rId30"/>
    <p:sldId id="280" r:id="rId31"/>
    <p:sldId id="297" r:id="rId32"/>
    <p:sldId id="290" r:id="rId33"/>
    <p:sldId id="291" r:id="rId34"/>
    <p:sldId id="292" r:id="rId35"/>
    <p:sldId id="293" r:id="rId36"/>
    <p:sldId id="294" r:id="rId37"/>
    <p:sldId id="295" r:id="rId38"/>
    <p:sldId id="298" r:id="rId39"/>
    <p:sldId id="366" r:id="rId40"/>
    <p:sldId id="367" r:id="rId41"/>
    <p:sldId id="359" r:id="rId42"/>
    <p:sldId id="368" r:id="rId43"/>
    <p:sldId id="369" r:id="rId44"/>
    <p:sldId id="372" r:id="rId45"/>
    <p:sldId id="370" r:id="rId46"/>
    <p:sldId id="371" r:id="rId47"/>
    <p:sldId id="360" r:id="rId48"/>
    <p:sldId id="362" r:id="rId49"/>
    <p:sldId id="373" r:id="rId50"/>
    <p:sldId id="364" r:id="rId51"/>
    <p:sldId id="374" r:id="rId52"/>
  </p:sldIdLst>
  <p:sldSz cx="12192000" cy="6858000"/>
  <p:notesSz cx="9875838" cy="67421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87186" autoAdjust="0"/>
  </p:normalViewPr>
  <p:slideViewPr>
    <p:cSldViewPr snapToGrid="0">
      <p:cViewPr>
        <p:scale>
          <a:sx n="75" d="100"/>
          <a:sy n="75" d="100"/>
        </p:scale>
        <p:origin x="413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05-12T05:05:05.36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75007">
    <iact:property name="dataType"/>
    <iact:actionData xml:id="d0">
      <inkml:trace xmlns:inkml="http://www.w3.org/2003/InkML" xml:id="stk0" contextRef="#ctx0" brushRef="#br0">19791 17352 0,'-42'0'168,"42"-41"-164,0 0 4,0-42 0,0 41 1,0-41-2,0 42 1,0 0 0,0-1 1,0 1-2,0-1 2,0 1-2,0 0 9,0-1-6,0 1 5,0-1 19,0 1-28,0 0 41,0-1-30,0 1 6,0-1 1,0 1-16,0-1 8,0 1-6,0 0-4,0-1 14,0 1-14,0-42 10,0 42-10,0-1 11,0-41-9,0 42 9,0 0-11,0-1 11,0 1-10,0-1 2,0 1 7,0-1-9,0 1 2,0 0 2,0-1-7,0 1 4,0-1 1,0 1-2,0 0 9,0-1-6,0 1 4,0-1-6,0 1 19,0-1-22,0 1 12,0 0 6,0-1-15,0 1 10,0-1-4,0 1-6,0 0 16,0-1-16,0 1 8,0-1-6,0 1-4,0 0 5,0-1-6,0 1 6,0-42 8,0 41-8,0 1-3,0 0 0,42 41-1,-42-42 1,0 1 0,0 82 259,-42-41-246,1 42-9,41-1 11,-41-41-18,41 41 3,-42-41 2,1 0-4,41 42 26,-42-42-24,42 41 1,-41-41 3,-1 0 10,1 0-17,41 42 3,-41-42 0,41 41 8,-42-41 13,42 42-26,-41-42 14,-1 0 27,42 41-25,-41-41-3,41 41 56,-41-41-64,41-41 232,41 41-214,-41-41-20,41-1 2,-41 1 8,42 41-6,-1 0-3,-41-42 2,0 1 6,42 41 2,-42-42-2,41 42-8,0-41 9,-41 0 0,42 41 8,-42-42-12,41 42-6,-41-41 0,0-1 20,42 42-20,-42-41 3,41 41-1,-41-41-1,42 41 17,-42-42-16,0 1 8,41 41-4,0-42 0,-41 1 4,0 0 3,42 41-11,-1 0 208,1 0-177,-1 0 9,0 0-41,-41 41 25,42-41-25,-42 41 2,41-41-2,1 0 18,-42 42-18,0-1 18,41-41 7,-41 42-25,41-42 10,-41 41-4,0 0-1,0 1 38,42-42-38,-42 41-3,41-41 14,-41 42-3,0-1 2,42-41-16,-42 41 21,0 1 22,0-1-30,41-41-16,0 0 19,-41 42-11,0-1-6,0 1 13,42-42-4,-42 41-5,0 0-1,41-41 1,-41 42-1,0-1 6</inkml:trace>
    </iact:actionData>
  </iact:action>
  <iact:action type="add" startTime="83134">
    <iact:property name="dataType"/>
    <iact:actionData xml:id="d1">
      <inkml:trace xmlns:inkml="http://www.w3.org/2003/InkML" xml:id="stk1" contextRef="#ctx0" brushRef="#br0">27036 829 0,'0'41'245,"0"0"-228,0 1-2,0-1-2,0 1-2,0-1 0,41-41-5,-41 41 1,0 1 1,0-1 2,0 1-3,0 41 2,0-42 6,0 42-7,0-42 1,0 1-2,0-1 1,0 0 0,0 42 1,0-41 11,0-1-15,0 0 2,0 1 1,0-1-2,0 1 10,0-1-7,0 1-2,0 40 9,0-40 0,0-1-6,0 1-4,0-1 10,0 0-6,0 1-4,0-1 4,0 1-2,0-1 7,0 42-8,0-42 10,0 42-10,0-41 10,0-1-7,0 0 3,0 1-5,0-1 0,0 1 8,0-1-8,0 0 9,0 1-9,0-1 7,0 1-5,0-1-4,0 1 14,0-1-15,0 0 12,0 1-11,0-1 2,0 1 0,0-1 0,0 0 0,0 1 8,0-1-8,0 1 8,0-1-8,0 0 8,-41-41 178,41-41-171,-41 41-15,41-41 0,-42 41-1,42-42 12,-41 42-6,41-41-5,0-1 18,0 1-19,-42 0 1,42-1 8,-41 42-9,41-41 9,0-1 19,0 1 51,-41 41-69,41-41-11,41 41 155,0 0-145,-41 41 1,42 0-11,-1-41 2,1 42 8,-42-1 9,41-41 22,-41 42 18,0-1-42,0 0 1,0 1 8,0-1-16,0 1 25,0-1-26,41-41 289,-41-41-276,42 41-16,-42-42-4,41 1 0,1 41 8,-42-42-7,0 1 7,0 0-9,41 41 4,-41-42 11,41 42-15,-41-41 12,42 41 12,-42-42-24,41 42 9,-41-41-8,0 0-1,42 41 26,-42-42-9,41 42-9,-41-41 38,41 41-49,1 0 52,-42-42-40,41 42-9,-41-41 9,42 41 8,-42-42-16</inkml:trace>
    </iact:actionData>
  </iact:action>
  <iact:action type="add" startTime="93940">
    <iact:property name="dataType"/>
    <iact:actionData xml:id="d2">
      <inkml:trace xmlns:inkml="http://www.w3.org/2003/InkML" xml:id="stk2" contextRef="#ctx0" brushRef="#br0">25380 6212 0,'41'0'142,"1"0"-125,-1 0-2,42 0-7,-42 0 1,42 0 0,-41 0-2,40 0 0,1 0 2,-41 0-1,-1 0 1,0 0-2,1 0 2,-1 0-3,1 0 4,-1 0 4,0 0-2,1 0-8,-1 0 4,1 0 0,-1 0 9,0 0-9,1 0 0,-1 0 7,1 0-4,-1 0 5,0 0-8,1 0-1,-1 0-1,1 0 5,40 0 4,-40 0-9,41 0 13,-42 0-14,0 0 3,1 0 0,-1 0 1,42 0-2,-42 0 1,1 42 0,41-42 0,-42 0 0,0 0 1,84 0-1,-84 0 2,42 0-4,41 0 3,-83 0-3,84 0 3,-43 0 1,-40 0-2,41 0-3,-42 0 4,0 0-2,1 0 3,41 0 8,-42 0-14,0 0 12,1 0-3,-1 0-10,1 0 13,-1 0-8,0 0 8,1 0-8,-1 0 8,1 0-8,-1 0 2,1 0-4,-1 0 3,0 0-2,1 0 3,-1 0-4</inkml:trace>
    </iact:actionData>
  </iact:action>
  <iact:action type="add" startTime="103734">
    <iact:property name="dataType"/>
    <iact:actionData xml:id="d3">
      <inkml:trace xmlns:inkml="http://www.w3.org/2003/InkML" xml:id="stk3" contextRef="#ctx0" brushRef="#br0">24014 4970 0,'-42'0'26,"1"0"3,-1 0 12,42-42-4,-41 42 3,0 0 8,-1 0 27,42 42 42,0-1-108,0 1-2,0-1 18,0 1-17,0-1 26,0 0-3,0 1 0,42-1 8,-1 1 17,0-42-14,1 0-28,-1 0 2,1 0 8,-1 0-8,0 0 17,1-42-24,-1 1 37,-41-1-28,42 42-4,-42-41-6,0 0 57,0-1-42,-42 42-7,1 0 32,41-41-40,-42 41 1,1 0-2,-42 0 2,0-42-1,-82 42-1,-42 0 2,0 0-1,83-41-1,-42 41 2,42 0-1</inkml:trace>
    </iact:actionData>
  </iact:action>
  <iact:action type="add" startTime="106383">
    <iact:property name="dataType"/>
    <iact:actionData xml:id="d4">
      <inkml:trace xmlns:inkml="http://www.w3.org/2003/InkML" xml:id="stk4" contextRef="#ctx0" brushRef="#br0">21198 6792 0,'0'0'5,"0"83"-4,0-42 6,0 42 2,0-41-3,0-1 4,0 42-2,42 0-2,-42-42 2,41 42 1,1-42-2,-42 1 1,0-1 1,41 0 2,-41 1-5,41-1 1,-41 1 0,42-1 10,-1 1-10,1-42 12,-42 41-12,0 0-1,41 1 5,0-42-5,-41 41 11,42 1-9,-1-42-2,1 0 3,-42 41-1,0 0-1,41-41 1,0 42 4,1-1 0,-1 1-3,1-42 6,-42 41-8,41-41 3,0 42-3,1-42 8,-42 41-7,41-41 0,1 41 1,-42 1 6,41-42-7,0 0 9</inkml:trace>
    </iact:actionData>
  </iact:action>
  <iact:action type="add" startTime="123526">
    <iact:property name="dataType"/>
    <iact:actionData xml:id="d5">
      <inkml:trace xmlns:inkml="http://www.w3.org/2003/InkML" xml:id="stk5" contextRef="#ctx0" brushRef="#br0">24262 4763 0,'-41'0'48,"-1"0"22,1 0-54,-1 0 0,1 0-1,41-42-7,-41 42 3,-1 0 3,-41 0-7,42 0 9,0 0-6,-1 0 5,1 0 8,-1 0 1,1 0 1,0 0-18,-1 0 19,1 0-20,-1 0 10,42 42 0,-41-42-6,0 0 5,41 41-8,-42 1 52,42-1-14,-41-41-29,41 41 0,0 1 49,0-1-41,0 1-3,0-1 14,0 1-20,41-42-7,-41 41 24,42-41-23,-1 0 0,-41 41-1,41-41 8,-41 42-10,42-42 4,-1 0-4,1 0 21,-1 0-21,-41 41 3,41-41 25,1 0-21,-1 0 2,-41 42-6,42-42 15,-1 0-16,0 0 23,1 0-15,-1 0 5,1 0 47,-1 0-45,0 0 2,1 0-7,-1 0 20,-41-42-30,42 42 11,-1 0 1,-41-41 20,42 41-16,-42-42 82,41 42-99,-41-41 16,0 0 138,41 41-154,-41-42 9,0 1 28,0-1-27,0 1 0,42 41-14,-42-42 101,0 1-76,0 0 0</inkml:trace>
    </iact:actionData>
  </iact:action>
  <iact:action type="add" startTime="188837">
    <iact:property name="dataType"/>
    <iact:actionData xml:id="d6">
      <inkml:trace xmlns:inkml="http://www.w3.org/2003/InkML" xml:id="stk6" contextRef="#ctx0" brushRef="#br0">23600 9815 0,'0'42'174,"0"-1"-166,0 0 9,0 1-10,0-1 3,0 1 5,0-1-8,0 1 9,0-1 0,0 0 17,-42-41-26,42 42 1,0-1 2,0 1 4,0-1-6,0 0 9,0 1-8,0-1-3,0 1 18,0-1-16,42-41 8,-42 41-6,0 1-2,0-1-2,0 1 24,0-1 1,0 1-26,0-1 9,0 0-6,0 1 10,41-42-12,-41 41 8,0 1-11,0-1 4,0 0 1,41-41 0,-41 42 0,0-1 0,0 1 9,0-1-9,0 0 9,0 1 6,0-1-14,0 1 8,0-1-12,42 1 5,-42-1 6,0 0-10,41-41 10,-41 42-8,0-1 0,0 1 8,0-1 8,0 0-8,0 1 8,0-1-6,0 1-2,42-42-9,-42 41 8,0 1-5,0-1 20,0 0-14,0 1 7,0-1 3,0 1-2,0-1 7,0 0-13,0 1-3,0-1 8,0 1-7,-42-42 234,1 0-236,41-42 20,-42 42-28,42-41 11,-41-1-7,41 1-4,-41 41 18,41-41-17,0-1 1,-42 42 0,42-41 19,-41 41-22,41-42 5,0 1 4,-42 41 26,42-41-23,0-1 15,-41 42-5,41-41-15,0-1 24,41 42 66,-41 42-96,42-42 19,-42 83-18,41-83 4,1 41-3,-42 0-2,0 1 2,41-42 1,-41 41-3,41 1 3,-41-1 7,0 0-7,42-41-2,-42 42 0,41-42 9,1 0 120,-42-42-120,41 1-5,42 0-5,-42-1 2,1-41-1,-1 42 3,0 41 1,-41-41-2,42-1 1</inkml:trace>
    </iact:actionData>
  </iact:action>
  <iact:action type="add" startTime="191909">
    <iact:property name="dataType"/>
    <iact:actionData xml:id="d7">
      <inkml:trace xmlns:inkml="http://www.w3.org/2003/InkML" xml:id="stk7" contextRef="#ctx0" brushRef="#br0">23434 10064 0,'0'41'145,"0"1"-139,-41-42 1,41 41 9,-42 0-8,1-41 8,41 42-7,0-1 6,-42-41-7,1 0 90,41-41-19,0-1-47,41 42-24,-41-41 2,42 0 4,-42-1-7,41 42 1,-41-41 1,42 41 6,-1-42-7,-41 1 1,41-1 14,1 1-14,-1 0-2,1-1 17,-1 42-16,-41-41 3,0-1 21,41 42-17,1 0 72,-1 0-72,1 42 21,-1 41-32,0-83 6,-41 41-4,0 42 4,42-83-4,-1 41 4,-41 1-3,42-1 9</inkml:trace>
    </iact:actionData>
  </iact:action>
  <iact:action type="add" startTime="197246">
    <iact:property name="dataType"/>
    <iact:actionData xml:id="d8">
      <inkml:trace xmlns:inkml="http://www.w3.org/2003/InkML" xml:id="stk8" contextRef="#ctx0" brushRef="#br0">23186 10022 0,'-42'0'111,"1"0"-105,-1 0 10,-82 0-7,83 0-2,-42 0 2,42 0-1,-1 0-1,1 0 1,-1 0 9,42 42-9</inkml:trace>
    </iact:actionData>
  </iact:action>
  <iact:action type="add" startTime="198189">
    <iact:property name="dataType"/>
    <iact:actionData xml:id="d9">
      <inkml:trace xmlns:inkml="http://www.w3.org/2003/InkML" xml:id="stk9" contextRef="#ctx0" brushRef="#br0">22937 10519 0,'-83'0'7,"42"0"1,0 0 7,-1 0-7,42 42 17,-41-42-16,-1 0-3,1 0 10,0 0 0,-1 0-6,42 41-4,-83-41 2,42 0 1,0 0 0,-42 0-3,41 0 11,1 0-10,0 0 2,-1 0 49,1 0-45</inkml:trace>
    </iact:actionData>
  </iact:action>
  <iact:action type="add" startTime="199237">
    <iact:property name="dataType"/>
    <iact:actionData xml:id="d10">
      <inkml:trace xmlns:inkml="http://www.w3.org/2003/InkML" xml:id="stk10" contextRef="#ctx0" brushRef="#br0">23103 11058 0,'-42'0'90,"1"0"-62,0 0-19,41 41 0,-83-41-2,41 0 6,-40 41-10,-1-41 4,41 0 2,-40 0-2,-1 42 1,41-42 0,-40 0 1,40 0-2,1 0 13,-1 0-15</inkml:trace>
    </iact:actionData>
  </iact:action>
  <iact:action type="add" startTime="200236">
    <iact:property name="dataType"/>
    <iact:actionData xml:id="d11">
      <inkml:trace xmlns:inkml="http://www.w3.org/2003/InkML" xml:id="stk11" contextRef="#ctx0" brushRef="#br0">23144 11472 0,'-41'0'191,"-1"0"-174,-40 0-9,40 0 0,-41 0-1,-41 41 2,83-41 1,-1 0-5,1 0 3,0 0 9,-1 0-1</inkml:trace>
    </iact:actionData>
  </iact:action>
  <iact:action type="add" startTime="252853">
    <iact:property name="dataType"/>
    <iact:actionData xml:id="d12">
      <inkml:trace xmlns:inkml="http://www.w3.org/2003/InkML" xml:id="stk12" contextRef="#ctx0" brushRef="#br0">26539 13045 0,'0'-41'33,"42"41"-12,-42-41 3,0-1 41,0 1-39,0-1-12,0 1-7,0 0 17,0-1 1,-42 42-2,1 0 89,-1 0-103,1 0 1,-42 0-5,42 0 5,-1 0-4,-40 0 3,40 0-2,1 0 3,-1 0-4,1 0 8,0 0 4,-1 0-1,1 0 7,41 42-14,-42-42-5,1 0 4,41 41 7,-41-41-9,41 41 3,0 1 5,0-1 17,0 1-24,0-1 32,0 0-25,0 1 1,0-1 25,0 1-26,41-42-7,0 0 57,-41 41-32,42-41-26,-42 41 18,41-41-19,1 0 2,-42 42 8,41-42-8,0 0 1,1 0 9,-1 0 13,1 0-15,-42 41-10,41-41 11,0 0-10,1 0 1,-1 0 33,1 0-26,-1 0 66,0 0-74,1-41 11,-42-1-1,41 1-10,1 41 5,-42-41 7,0-1-4,41 42 2,-41-41 14,0-1-15,0 1 10,0 0 21,0-1-31,0 1 23,0-1-23,0 1 0,-41 41 16,41-41-24,-83 41 2,83-42-2,-83 42-1,42-41 2</inkml:trace>
    </iact:actionData>
  </iact:action>
  <iact:action type="add" startTime="256206">
    <iact:property name="dataType"/>
    <iact:actionData xml:id="d13">
      <inkml:trace xmlns:inkml="http://www.w3.org/2003/InkML" xml:id="stk13" contextRef="#ctx0" brushRef="#br0">21695 12880 0,'0'-42'88,"-41"42"-51,41-41-3,-42 41 4,1 0-3,41-41-28,-41 41 22,-1 0 3,1 0-24,-1 0 24,1 0-20,0 0 2,-1 0 0,1 0-6,-1 0 17,1 0-1,0 0 8,41 41-16,-42-41-8,1 0 17,41 41-9,-42-41 1,42 42-3,-41-42 36,41 41-44,-41-41 20,41 42-19,0-1 19,0 0 11,0 1-17,0-1 16,41-41-12,0 0-3,-41 42-18,42-1 22,-1-41 10,1 0 28,-42 41-57,41-41 1,0 0 9,1 0 25,-42 42-34,41-42 1,1 0 8,-1 0-7,0 0-2,1 0 18,-1 0-18,1 0 21,-1 0-13,0 0 0,1 0 7,-1 0-5,1 0 6,-1 0 2,0 0-2,-41-42-7,0 1 59,0 0-60,0-1-8,0 1 16,0-1-7,0 1 18,0 0 4,-41-1-14</inkml:trace>
    </iact:actionData>
  </iact:action>
  <iact:action type="add" startTime="274349">
    <iact:property name="dataType"/>
    <iact:actionData xml:id="d14">
      <inkml:trace xmlns:inkml="http://www.w3.org/2003/InkML" xml:id="stk14" contextRef="#ctx0" brushRef="#br0">23765 15323 0,'0'-41'176,"0"-1"-169,42 42 11,-42-41-11,0-1 0,0 1 8,0 0 57,0-1-55,0 1 14,0-1 11,-42 42-36,42-41 10,-41 41-8,41-41 33,-42 41-7,42-42-29,-41 42 20,41-41 17,-41 41-31,-1 0-9,42-42 10,-41 42-7,-1 0 26,1 0-23,0 0 16,-1 0-16,42-41 2,-41 41-4,-1 0 10,1 0-7,0 0 9,-1 0-11,1 0 7,-1 0 13,1 0-8,0 0-2,-1 0-6,1 0 5,-1 0 14,42 41-22,-41 1 9,41-1 10,0 1-22,-41-42 10,41 41 6,0 0-7,0 1 7,0-1 3,0 1-8,0-1 24,0 0-24,0 1 9,41-42-2,-41 41-13,0 1 0,41-42-3,-41 41 8,42 1-7,-1-42 0,-41 41 0,42-41 0,-42 41 8,41-41-9,-41 42 2,41-42-2,1 0 17,-42 41-7,41-41-3,1 0 2,-42 42-8,41-42 8,0 0-7,-41 41-1,42-41 7,-1 0-5,1 0-4,-42 41 4,41-41-4,0 42 2,1-42 11,41 0-13,-42 0 9,0 0-7,1 0 8,-1 0-6,1 0 6,-1 0 14,0 0-7,1 0 26,-1 0-41,-41-42 0,42 42 0,-42-41 17,41 41-18,-41-41 2,0-1-2,41 42 2,-41-41 14,0-1-7,0 1 9,0 0-9,0-1-9,0 1 13,0-1-15,0 1 18,0-1-15,0 1 10,0 0 14,0-1-10,-41 42-9,41-41-1,0-1 11,-41 42-5,41-41-1,-42 41-2,1 0 1,41-41-10,0-1 11,-42 42-10,1 0 30,41-41-26,-41 41 1,-1-42-8,1 42 4,-1 0 26,42-41-28,-41 41 5,0-41-4,-1 41 5,1-42-10,-1 42 14,1 0-8,0 0 2,-1 0 4</inkml:trace>
    </iact:actionData>
  </iact:action>
  <iact:action type="add" startTime="277654">
    <iact:property name="dataType"/>
    <iact:actionData xml:id="d15">
      <inkml:trace xmlns:inkml="http://www.w3.org/2003/InkML" xml:id="stk15" contextRef="#ctx0" brushRef="#br0">23889 15779 0,'0'41'285,"0"1"-260,0-1-18,0 0 26,0 1-17,42-42-9,-42 41 3,0 1 4,0-1-5,0 0 15,0 1-15,0-1-3,41-41 3,-41 42-2,0-1 3,42-41-2,-42 41-1,0 1 2,0-1 5,0 1-4,41-1-4,-41 1 10,0-1-6,0 0 8,0 1-14,0-1 6,0 1 4,0-1-3,0 0 5,0 1 5,0-1-5,0 1 20,0-1-23,41-41-4,-41 41 14,0 1-16,0-1 12,0 1 10,42-42-21,-42 41 0,0 1 17,0-1-14,0 0 1,0 1 38,0-1-17,0 1 37,0-84 357,-42 42-419,42-41-1,0-1 24,0 1-16,-41 41-8,41-41 9,-41 41-6,41-42 13,-42 42-16,42-41 2,0-1 22,0 1-6,-41 41-18,41-42 6,-42 42 39,84 0 43,-1 42-70,1-1-18,-1-41 2,-41 42 6,41-1-7,1 1 8,-42-1-6,0 0 4,41-41-6,-41 42 8,42-42 1,-42 41 3,41-41 8,-41 42-3,-41-42 182,41-83-199,0 41-1,0 1 5,0-42-7,41 42 2,-41-84 3,42 84 5,-42 0-12,0-1 3,0 1 2,41 41 103,-41-42-103,0 1 47,41 41-47</inkml:trace>
    </iact:actionData>
  </iact:action>
  <iact:action type="add" startTime="289526">
    <iact:property name="dataType"/>
    <iact:actionData xml:id="d16">
      <inkml:trace xmlns:inkml="http://www.w3.org/2003/InkML" xml:id="stk16" contextRef="#ctx0" brushRef="#br0">17472 249 0,'-41'0'311,"-1"0"-297,1 0-2,41 41-7,-41 1 11,-1-42-7,1 41 7,-1-41-9,42 41 0,-41-41 3,41 42-3,-41-42 0,-1 0 10,42 41-10,-41-41 1,41 42 0,-42-42 2,1 0-4,41 41 20,-41 1-20,-1-42 5,42 41-5,42-41 227,40 41-214,-40-41-9,-1 42-3,42-1-1,-42-41 3,1 0 27</inkml:trace>
    </iact:actionData>
  </iact:action>
  <iact:action type="add" startTime="290751">
    <iact:property name="dataType"/>
    <iact:actionData xml:id="d17">
      <inkml:trace xmlns:inkml="http://www.w3.org/2003/InkML" xml:id="stk17" contextRef="#ctx0" brushRef="#br0">17017 622 0,'41'0'36,"1"0"-19,-1 0 16,0 0-20,1 0 4,-1 0-5,1 0 0,-1 0 4,42 0-6,0 0-3,-1 0 1,1 0-1,83 0 2,-42 0-2,42 0 1,-84 0 2,84 0-3,-83 0 0,0 0 2,41 0-2,-41 0 6,-1 0-7,1 0 3,0 0-2,0 0 1,41 0-3,-41 0 5,41 0-4,0 0 2,1 0 0,-1 0 3,0 0-4,0 0 4,0 0-7,1 0 5,-1 0-4,0 0 3,0 0 1,42 0-2,-1 0 2,-40 0-1,82 0 1,0 0-2,-42 0 1,42 0 0,0 0 0,-41 0 0,-1 0 1,1 0-2,41 0 6,-41 0-10,-42 0 7,0 0-4,42-42 4,-1 42-4,-41 0 2,83 0 0,-41 0 6,0 0-8,289 0 18,-248 0-18,-41 0 0,41 0 2,-42 0 3,42 42-5,0-42 2,83 0 0,-83 0-1,0 0 2,0 0-2,42 41 1,-125-41 0,166 0 2,-166 0-4,41 0 3,42 41-2,-41-41 3,41 0-3,-83 0 0,0 0 1,-41 0 3,41 0-6,-41 0 3,0 0 2,41 42 1,-41-42-8,0 0 6,41 0-2,-82 0 2,40 0-2,-40 0 10,-1 0-9,1 0 0</inkml:trace>
    </iact:actionData>
  </iact:action>
  <iact:action type="add" startTime="292094">
    <iact:property name="dataType"/>
    <iact:actionData xml:id="d18">
      <inkml:trace xmlns:inkml="http://www.w3.org/2003/InkML" xml:id="stk18" contextRef="#ctx0" brushRef="#br0">29479 456 0,'41'0'174,"1"0"-165,-1 0-2,0 41 2,1 42-2,41-83 0,-42 0 2,0 42 4,1-42-7,-1 41 4,1 0 7,-1-41-7,0 0 53,-41 42 132,-41-1-188,-83-41 2,82 42-3,-40-1 7,-43 0-10,84-41 5,0 42 0,-1-42 2,1 41-4,-1-41 52,42 42 12,-41-42-60</inkml:trace>
    </iact:actionData>
  </iact:action>
  <iact:action type="add" startTime="298093">
    <iact:property name="dataType"/>
    <iact:actionData xml:id="d19">
      <inkml:trace xmlns:inkml="http://www.w3.org/2003/InkML" xml:id="stk19" contextRef="#ctx0" brushRef="#br0">30472 5260 0,'-41'0'127,"41"83"-119,-83-42-1,0 42 1,42-42 1,41 42-2,-83-42 7,42 1-11,-1-1 7,42 1 3,0-1-4,-41-41 5,82-41 134,-41-42-143,83 0 4,-41 0 0,40 42-3,1-1 3,-83-40-2,42 40 1,40 42 1,-82-83-1,42 83 1,-1-41-1,1 0-2,-1 41 10,-41-42-6,41 42-4,1-41 10,-1 41-7,1 0-2,-1-42 9,0 42-7,1-41 6,-1 41-6,1 0 54,-42 41-46,0 42-10,41 0 1,0 41 0,-41-41 1,42 41-2,-1-41 3,1-42-4,-1 42 3,0 0-1,-41-41 0,42-42 3,-1 0 11</inkml:trace>
    </iact:actionData>
  </iact:action>
  <iact:action type="add" startTime="299252">
    <iact:property name="dataType"/>
    <iact:actionData xml:id="d20">
      <inkml:trace xmlns:inkml="http://www.w3.org/2003/InkML" xml:id="stk20" contextRef="#ctx0" brushRef="#br0">30804 5218 0,'0'42'105,"0"82"-98,-42 42 1,1-1 3,41 42-6,-42 83 2,-40 0 3,40 83-3,1-83 3,-83 41-3,124 42 2,-83 41-3,41-124 1,-40 83 1,-1-1 0,41-82 0,1 0 0,-42 0 1,83-83-2,-41 83 2,41-83-2,0 0 1,0-41 2,-42 41-3,42-83 0,-41 0 3,41 125-5,-41-166 3,41 124 0,-42-83 3,42 41-6,0-40 3,0-42 0,0 82 0,0-82 0,-41 0 1,41 41-1,-42 0 0,42-41-1,-41 41 6,41 42-10,-41-42 8,41-41-6,-42 83 6,42 41-6,-41-83 4,41 0-2,0-41 1,-42 41 0,42-41 0,0-41 0,0 40 0,0 1 0,-41-41 0,41 40 0,0-40 1,0-1-2,0 42 1,0-41 0,0 40 0,0-40 1,0-1-2,0 1 2,0-1-1,0 0 0,-41 42-1,41 0 10,0-41-8,0-1-2,0 42 1,0-42 0,0 1 0,0 40 3,0 1-6,0 0 2,0-42 1,0 42 3,0-41-6,0-1 4,0 42 1,0-42 3,0 1-4,0-1 105,0 1-108,0-1 2,0 0 17,0 1-18,0-1 10,0 1-9,0-1 0,0 42 1,0 0-3,0-42 5,0 42-4,0-42 0,0 1 12,0-1-14,41-41 10,-41 42-7,0-1 5,0-82 190,0-1-195,-41-41 0,-1 83 1,1-82-3,41 40 3,0 1 6,0-1-7,-42 1 0,42-1 0,0 1 0,0 0 24,0-1 11,0 1-36,0-1 18,0 1-19,-41 0 3,41-1-2,0 1 1,0-1 8,0 1-8,0 82 144,0 1-143,0-1-2,0 1 1,0-1 0,41 42 1,-41-42-2,0 42 3,0-42-4,0 42 3,0-41-1,0-1 1,0 1-2,0-1 1,0 0-1,0 1 3,0-1-3,0 1 2,0-1 6,42-41 25,-42 41-17,0 1 2,41-42 39,-41 41-33,42-41 105,-42-41-128,82-1 1,-40 1-2,-1-42 2,42 42-1,0-42 5,-42 83-2,1-83-5,40 42 1,-40-42 1,41 41 1,-83 1 1,41 0-5,42-1 6,-83 1-6,41 41 4,1-83-4,-1 42 5,0 41 1,-41-42-3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530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4023" y="0"/>
            <a:ext cx="4279530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FD8CD-F297-4AA1-9089-D62B7B5952D0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2963"/>
            <a:ext cx="4043362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584" y="3244642"/>
            <a:ext cx="790067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9530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4023" y="6403837"/>
            <a:ext cx="4279530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BB212-9532-47B6-B0F4-4862DC74FD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11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69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69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19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82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84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42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57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99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BB212-9532-47B6-B0F4-4862DC74FD3D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89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43314-46C7-4DBF-A7D1-ABEBBCD3C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66A91F-33CE-431C-A147-C2820CA90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BC6E34-388A-46EE-9221-281BF8D6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BD7B-3BB8-4CFF-82FD-513DE1D5871C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73ADAC-3990-4E5A-8FBC-F79723BC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FFFD14-024D-4A13-839B-57F174A2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66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98813-6878-4823-B791-4B5E94D1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800A01-B87B-4D2B-ADAE-C5C5793E8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98E71-60F6-495F-B843-B87D781B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8194-9FBE-4CAC-A72D-BAB102B1A38A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CF7C13-55A3-461F-99BF-3ED7F205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0BC3F-C9FF-448D-9B25-60470015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03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B4F09B-BD59-4C3E-86D3-E945E49F3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D870B8F-1A01-4F6B-8FA5-3E72F73AA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1FF01D-600A-4C6E-93A9-F4B7E23B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7F3F-8E42-4B8B-8A12-86D26F07446A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5802EE-1558-478E-85D5-CE9BBB52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F1B3F2-6A89-454B-9E96-42826E05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7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927A2-27CF-4F19-AEBF-3D5D70A8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EE8C20-304A-456F-AEEA-0DC6C3F0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F39B2B-9F05-4ED7-BB8B-AE912356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5A103-25A5-4748-B5DA-20ACB0C21AB8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AAC18F-6880-48CD-AAE8-6FB6BA6C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AA57F5-0C7A-4111-8EA3-DA289166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29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6FCF0-7BB6-4EE2-A130-D10FCC35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DF4BE7-A496-49E8-942E-2E5BCC981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C8C08B-B39F-427B-BC07-82462A3D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6F448-62E7-459C-9A19-2C4533D1CC33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CD75EF-B831-466D-9F58-21709E45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F76DB2-A54A-4B9D-8949-776D0728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75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9BB71-FFDD-4A41-AD34-C4DBD604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F506B-D40B-4B8A-8DB4-3853C5F1B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3B4100-08AB-4B56-9DDD-12EFCDA98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3DF415-7B46-4A2B-BDCE-D3ACA589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4E7A-BFEA-4575-8E2A-8EA1FE8759F8}" type="datetime1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5028D3-5DE0-4BFC-AB7C-14A60E35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FAC24D-8CFD-429F-ABF2-2087A2AB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16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1CD89-E005-4CCF-B447-E3A86005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95D012-A080-454E-B1A1-5A231862E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4AD7F7-5430-462F-B460-B81A1FB07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B8D195-080F-4096-B6D0-1296C0352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C7CDFA-3062-4992-9541-39164DACB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E28F75-E9C5-4727-BBCA-D1976AA1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8A3F-9AA9-4EA5-B07B-01C7581AE130}" type="datetime1">
              <a:rPr lang="cs-CZ" smtClean="0"/>
              <a:t>11.05.2022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33DCFF-FB5D-4EA2-BEAF-7C77F60F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94D84CE-77F2-4ECF-AFEC-C4F5C5CD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2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ACEBB-AA7A-46EC-A0AB-8264EF09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A5BC0C1-BCB0-4DC4-B135-02AA2A1A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910C-4C00-4322-815C-659D3E50190B}" type="datetime1">
              <a:rPr lang="cs-CZ" smtClean="0"/>
              <a:t>11.05.2022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E5562A-BFE5-4057-A345-AEAC5F2B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C88C50-0939-402C-AB1D-DC6458B7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87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9B2D6F3-EE9A-4BAD-A1B0-EF7AA882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AFC3-6F5B-464D-B0A5-6AF5CE34CE9C}" type="datetime1">
              <a:rPr lang="cs-CZ" smtClean="0"/>
              <a:t>11.05.2022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B933B1-0079-436E-B1F1-34CAA854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66871C-9AFE-440C-8D14-D9974CAA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25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6803E-8B61-4C0B-BC75-2B409163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1FFCF-2C8F-4968-AB27-C8EABF959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71B46A-2CC5-40DB-935A-A14F0D3EB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C59040-99CF-4D96-9A8C-176EB41B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0E915-65D3-4ABD-A6A0-B6CBCE293FDC}" type="datetime1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DCF3E8-BDE2-4DDF-B2C0-AC10790E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AB8D6E-5457-40C1-97E0-3CC0DBC0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56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9B678-E668-4F5A-9E88-A2D860DE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618B8F5-14D8-4177-AEA8-B19E576BD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1C14EE-DED6-4CB1-847D-048A11AAE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012135-54FE-4E7D-9EAB-55BD0554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D010-1D27-4889-91CD-7BA87D2BABE8}" type="datetime1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776168-5176-4B2B-BC89-8474A6B3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363530-2507-495B-BC7D-F8DF315B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99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F379C0-F896-40A2-847E-65A25A92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EF4B42-0A9C-4FD1-91BD-78B2C39D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2CCD12-E2AB-40AA-A17B-65DA6BE3D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CF094-EA6D-418F-8F26-C0BB33DCA9E0}" type="datetime1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AE4023-46D7-43FB-A449-95F0F2044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64D105-D830-4A83-A6E3-63360B003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5257-8028-4C2C-B0E2-4831E0F76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64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.xml"/><Relationship Id="rId5" Type="http://schemas.openxmlformats.org/officeDocument/2006/relationships/image" Target="../media/image57.png"/><Relationship Id="rId4" Type="http://schemas.openxmlformats.org/officeDocument/2006/relationships/hyperlink" Target="https://www.wikiskripta.eu/w/Thalamu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8BCEC-FF3D-4D38-A2B9-6373F2B2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273685"/>
            <a:ext cx="11475720" cy="996315"/>
          </a:xfrm>
        </p:spPr>
        <p:txBody>
          <a:bodyPr/>
          <a:lstStyle/>
          <a:p>
            <a:pPr algn="ctr"/>
            <a:r>
              <a:rPr lang="cs-CZ" dirty="0"/>
              <a:t>Co vědět o anatomických strukturách CNS?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1C247B-C171-44F1-A4A6-7B9112470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" y="1276985"/>
            <a:ext cx="10515600" cy="4351338"/>
          </a:xfrm>
        </p:spPr>
        <p:txBody>
          <a:bodyPr/>
          <a:lstStyle/>
          <a:p>
            <a:r>
              <a:rPr lang="cs-CZ" dirty="0"/>
              <a:t>Název, ideálně i česky, ač může znít sebepodivněji</a:t>
            </a:r>
          </a:p>
          <a:p>
            <a:r>
              <a:rPr lang="cs-CZ" dirty="0"/>
              <a:t>Vymezení anatomické struktury</a:t>
            </a:r>
          </a:p>
          <a:p>
            <a:r>
              <a:rPr lang="cs-CZ" dirty="0"/>
              <a:t>Přítomné útvary a čím jsou podmíněné</a:t>
            </a:r>
          </a:p>
          <a:p>
            <a:r>
              <a:rPr lang="cs-CZ" dirty="0"/>
              <a:t>Jádra + typ zpracovávané informace  + </a:t>
            </a:r>
            <a:r>
              <a:rPr lang="cs-CZ" dirty="0" err="1"/>
              <a:t>aferentace</a:t>
            </a:r>
            <a:r>
              <a:rPr lang="cs-CZ" dirty="0"/>
              <a:t>, </a:t>
            </a:r>
            <a:r>
              <a:rPr lang="cs-CZ" dirty="0" err="1"/>
              <a:t>eferentace</a:t>
            </a:r>
            <a:endParaRPr lang="cs-CZ" dirty="0"/>
          </a:p>
          <a:p>
            <a:r>
              <a:rPr lang="cs-CZ" dirty="0"/>
              <a:t>Zapojené dráhy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F40A1F-18AF-48E9-A0C3-FA6E45411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31" y="3429000"/>
            <a:ext cx="6715760" cy="3357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C6977A-AFA0-4901-E698-123017A17759}"/>
              </a:ext>
            </a:extLst>
          </p:cNvPr>
          <p:cNvSpPr txBox="1"/>
          <p:nvPr/>
        </p:nvSpPr>
        <p:spPr>
          <a:xfrm>
            <a:off x="153297" y="4634760"/>
            <a:ext cx="6094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http://www.cnsonline.cz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61CE98-7012-F7C4-8BC1-8468458E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8E19CE-A17F-C85B-8AB6-9303CD2C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"/>
    </mc:Choice>
    <mc:Fallback>
      <p:transition spd="slow" advTm="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6722308A-7243-4BB3-97C7-0605D857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25" y="418499"/>
            <a:ext cx="11583949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Typy nervových vláken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Motorická vlákna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jsou axony míšních buněk, vedou impulzy ke smrštění svalových vláken do svalů.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Alfa-motoneurony vysílají impulzy do svalových vláken, resp. do motorické ploténky, vlákno zde končí.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cs-CZ" altLang="cs-CZ" sz="2000" dirty="0"/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ama-motoneurony inervují vlákna ve svalových vřeténkách –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intrafusální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vlákna.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Senzitivní vlákna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odvádějí informaci o napětí a orientaci svalu z receptorů hlubokého čití (tzv. proprioreceptorů) – svalových vřetének a šlachových vřetének. Informace o bolesti přichází z volných nervových zakončení, která jsou různě uspořádána kolem svalových vláken. Buňky senzitivních vláken jsou uloženy ve spinálním gangliu.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Vegetativní (autonomní) vlákna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000" dirty="0"/>
              <a:t>inervují orgány, hladkou svalovinu, cévy (endotel)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Motorická jednotka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 skupina svalových vláken inervovaná jedním motoneuronem.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7DA6E8-76BE-2DDF-EC98-790C729C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30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C8F7C-A63F-4BF3-AC80-7EE53521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9753" y="20320"/>
            <a:ext cx="11539959" cy="930869"/>
          </a:xfrm>
        </p:spPr>
        <p:txBody>
          <a:bodyPr>
            <a:normAutofit/>
          </a:bodyPr>
          <a:lstStyle/>
          <a:p>
            <a:pPr algn="ctr"/>
            <a:r>
              <a:rPr lang="cs-CZ" sz="4000" b="1" i="1" dirty="0" err="1"/>
              <a:t>Columnae</a:t>
            </a:r>
            <a:r>
              <a:rPr lang="cs-CZ" sz="4000" b="1" i="1" dirty="0"/>
              <a:t> posterior </a:t>
            </a:r>
            <a:r>
              <a:rPr lang="cs-CZ" sz="4000" b="1" i="1" dirty="0" err="1"/>
              <a:t>substantia</a:t>
            </a:r>
            <a:r>
              <a:rPr lang="cs-CZ" sz="4000" b="1" i="1" dirty="0"/>
              <a:t> </a:t>
            </a:r>
            <a:r>
              <a:rPr lang="cs-CZ" sz="4000" b="1" i="1" dirty="0" err="1"/>
              <a:t>grisea</a:t>
            </a:r>
            <a:r>
              <a:rPr lang="cs-CZ" sz="4000" b="1" i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6F4CEF-D51C-4539-AAA9-8D2F7598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74" y="853350"/>
            <a:ext cx="4596601" cy="5608409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b="1" i="1" dirty="0" err="1"/>
              <a:t>Ncl</a:t>
            </a:r>
            <a:r>
              <a:rPr lang="cs-CZ" b="1" i="1" dirty="0"/>
              <a:t>. </a:t>
            </a:r>
            <a:r>
              <a:rPr lang="cs-CZ" b="1" i="1" dirty="0" err="1"/>
              <a:t>proprius</a:t>
            </a:r>
            <a:endParaRPr lang="cs-CZ" i="1" dirty="0"/>
          </a:p>
          <a:p>
            <a:pPr algn="just">
              <a:buFontTx/>
              <a:buChar char="-"/>
            </a:pPr>
            <a:r>
              <a:rPr lang="cs-CZ" dirty="0"/>
              <a:t>končí zde 1. senzitivní neurony hrubého </a:t>
            </a:r>
            <a:r>
              <a:rPr lang="cs-CZ" dirty="0" err="1"/>
              <a:t>protopatického</a:t>
            </a:r>
            <a:r>
              <a:rPr lang="cs-CZ" dirty="0"/>
              <a:t> čití a vycházejí 2. neurony přímé senzitivní dráhy</a:t>
            </a:r>
          </a:p>
          <a:p>
            <a:pPr algn="just">
              <a:buFontTx/>
              <a:buChar char="-"/>
            </a:pPr>
            <a:r>
              <a:rPr lang="cs-CZ" dirty="0"/>
              <a:t>po překřížení </a:t>
            </a:r>
            <a:r>
              <a:rPr lang="cs-CZ" i="1" dirty="0" err="1"/>
              <a:t>comisura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, </a:t>
            </a:r>
            <a:r>
              <a:rPr lang="cs-CZ" dirty="0"/>
              <a:t>končí v </a:t>
            </a:r>
            <a:r>
              <a:rPr lang="cs-CZ" i="1" dirty="0"/>
              <a:t>thalamu</a:t>
            </a:r>
            <a:r>
              <a:rPr lang="cs-CZ" dirty="0"/>
              <a:t> - </a:t>
            </a:r>
            <a:r>
              <a:rPr lang="cs-CZ" i="1" dirty="0" err="1"/>
              <a:t>tr</a:t>
            </a:r>
            <a:r>
              <a:rPr lang="cs-CZ" i="1" dirty="0"/>
              <a:t>. </a:t>
            </a:r>
            <a:r>
              <a:rPr lang="cs-CZ" i="1" dirty="0" err="1"/>
              <a:t>spinothalamicus</a:t>
            </a:r>
            <a:r>
              <a:rPr lang="cs-CZ" dirty="0"/>
              <a:t>, v jádrech síťové formace, FR - </a:t>
            </a:r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spinoreticularis</a:t>
            </a:r>
            <a:r>
              <a:rPr lang="cs-CZ" dirty="0"/>
              <a:t> a v </a:t>
            </a:r>
            <a:r>
              <a:rPr lang="cs-CZ" dirty="0" err="1"/>
              <a:t>tectu</a:t>
            </a:r>
            <a:r>
              <a:rPr lang="cs-CZ" dirty="0"/>
              <a:t> - </a:t>
            </a:r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spinotectalis</a:t>
            </a:r>
            <a:endParaRPr lang="cs-CZ" i="1" dirty="0"/>
          </a:p>
          <a:p>
            <a:pPr algn="just"/>
            <a:r>
              <a:rPr lang="cs-CZ" b="1" i="1" dirty="0" err="1"/>
              <a:t>Ncl</a:t>
            </a:r>
            <a:r>
              <a:rPr lang="cs-CZ" b="1" i="1" dirty="0"/>
              <a:t>. thoracicus </a:t>
            </a:r>
            <a:r>
              <a:rPr lang="cs-CZ" dirty="0"/>
              <a:t>(jádro </a:t>
            </a:r>
            <a:r>
              <a:rPr lang="cs-CZ" dirty="0" err="1"/>
              <a:t>Stillingovo-Clarkeovo</a:t>
            </a:r>
            <a:r>
              <a:rPr lang="cs-CZ" dirty="0"/>
              <a:t>)</a:t>
            </a:r>
          </a:p>
          <a:p>
            <a:pPr algn="just">
              <a:buFontTx/>
              <a:buChar char="-"/>
            </a:pPr>
            <a:r>
              <a:rPr lang="cs-CZ" dirty="0"/>
              <a:t>konec 1. senzitivních neuronů hrubého </a:t>
            </a:r>
            <a:r>
              <a:rPr lang="cs-CZ" dirty="0" err="1"/>
              <a:t>protopatického</a:t>
            </a:r>
            <a:r>
              <a:rPr lang="cs-CZ" dirty="0"/>
              <a:t> čití z pohybového aparátu</a:t>
            </a:r>
          </a:p>
          <a:p>
            <a:pPr algn="just">
              <a:buFontTx/>
              <a:buChar char="-"/>
            </a:pPr>
            <a:r>
              <a:rPr lang="cs-CZ" dirty="0"/>
              <a:t>odtud vedou jádra 2. neuronů nepřímé senzitivní dráhy, nekříží se, končí na jádrech mozečku jako </a:t>
            </a:r>
            <a:r>
              <a:rPr lang="cs-CZ" i="1" dirty="0" err="1"/>
              <a:t>tr</a:t>
            </a:r>
            <a:r>
              <a:rPr lang="cs-CZ" i="1" dirty="0"/>
              <a:t>. </a:t>
            </a:r>
            <a:r>
              <a:rPr lang="cs-CZ" i="1" dirty="0" err="1"/>
              <a:t>spinocerebellaris</a:t>
            </a:r>
            <a:r>
              <a:rPr lang="cs-CZ" i="1" dirty="0"/>
              <a:t> posterior</a:t>
            </a:r>
            <a:r>
              <a:rPr lang="cs-CZ" dirty="0"/>
              <a:t> (</a:t>
            </a:r>
            <a:r>
              <a:rPr lang="cs-CZ" i="1" dirty="0" err="1"/>
              <a:t>pedunculi</a:t>
            </a:r>
            <a:r>
              <a:rPr lang="cs-CZ" i="1" dirty="0"/>
              <a:t> </a:t>
            </a:r>
            <a:r>
              <a:rPr lang="cs-CZ" i="1" dirty="0" err="1"/>
              <a:t>cerebellares</a:t>
            </a:r>
            <a:r>
              <a:rPr lang="cs-CZ" i="1" dirty="0"/>
              <a:t> inferior)</a:t>
            </a:r>
            <a:r>
              <a:rPr lang="cs-CZ" dirty="0"/>
              <a:t> nebo se kříží v </a:t>
            </a:r>
            <a:r>
              <a:rPr lang="cs-CZ" i="1" dirty="0" err="1"/>
              <a:t>comisura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dirty="0"/>
              <a:t> jako </a:t>
            </a:r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spinocerebellaris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 (</a:t>
            </a:r>
            <a:r>
              <a:rPr lang="cs-CZ" i="1" dirty="0" err="1"/>
              <a:t>pedunculi</a:t>
            </a:r>
            <a:r>
              <a:rPr lang="cs-CZ" i="1" dirty="0"/>
              <a:t> </a:t>
            </a:r>
            <a:r>
              <a:rPr lang="cs-CZ" i="1" dirty="0" err="1"/>
              <a:t>cerebellares</a:t>
            </a:r>
            <a:r>
              <a:rPr lang="cs-CZ" i="1" dirty="0"/>
              <a:t> </a:t>
            </a:r>
            <a:r>
              <a:rPr lang="cs-CZ" i="1" dirty="0" err="1"/>
              <a:t>anteriores</a:t>
            </a:r>
            <a:r>
              <a:rPr lang="cs-CZ" i="1" dirty="0"/>
              <a:t>)</a:t>
            </a:r>
            <a:endParaRPr lang="cs-CZ" b="1" dirty="0"/>
          </a:p>
          <a:p>
            <a:pPr algn="just"/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gelatinoza</a:t>
            </a:r>
            <a:r>
              <a:rPr lang="cs-CZ" b="1" i="1" dirty="0"/>
              <a:t> </a:t>
            </a:r>
            <a:r>
              <a:rPr lang="cs-CZ" b="1" dirty="0"/>
              <a:t>(Rollandi)</a:t>
            </a:r>
            <a:r>
              <a:rPr lang="cs-CZ" dirty="0"/>
              <a:t> </a:t>
            </a:r>
          </a:p>
          <a:p>
            <a:pPr marL="0" indent="0" algn="just">
              <a:buNone/>
            </a:pPr>
            <a:r>
              <a:rPr lang="cs-CZ" dirty="0"/>
              <a:t>- interneurony nepřímých reflexů, neurity jdou vzestupně i sestupně, zkříženě i nezkříženě, končí v šedé hmotě a spojují segmenty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7D2F85-6CBD-4F26-A101-BE18444C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028" y="951189"/>
            <a:ext cx="6580298" cy="386283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5AEB81-8796-515D-35BB-4E375687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19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F6B5362-CFDD-45BB-8636-704253B1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802" y="534804"/>
            <a:ext cx="5251375" cy="45858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B93CAE-BDD6-4A0B-846E-DEE306053B90}"/>
              </a:ext>
            </a:extLst>
          </p:cNvPr>
          <p:cNvSpPr txBox="1"/>
          <p:nvPr/>
        </p:nvSpPr>
        <p:spPr>
          <a:xfrm>
            <a:off x="275974" y="341590"/>
            <a:ext cx="647982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3200" b="1" i="1" dirty="0" err="1">
                <a:latin typeface="+mj-lt"/>
                <a:ea typeface="+mj-ea"/>
                <a:cs typeface="+mj-cs"/>
              </a:rPr>
              <a:t>Columnae</a:t>
            </a:r>
            <a:r>
              <a:rPr lang="cs-CZ" sz="3200" b="1" i="1" dirty="0">
                <a:latin typeface="+mj-lt"/>
                <a:ea typeface="+mj-ea"/>
                <a:cs typeface="+mj-cs"/>
              </a:rPr>
              <a:t> lateralis </a:t>
            </a:r>
            <a:r>
              <a:rPr lang="cs-CZ" sz="3600" b="1" i="1" dirty="0" err="1">
                <a:latin typeface="+mj-lt"/>
                <a:ea typeface="+mj-ea"/>
                <a:cs typeface="+mj-cs"/>
              </a:rPr>
              <a:t>substantia</a:t>
            </a:r>
            <a:r>
              <a:rPr lang="cs-CZ" sz="3600" b="1" i="1" dirty="0">
                <a:latin typeface="+mj-lt"/>
                <a:ea typeface="+mj-ea"/>
                <a:cs typeface="+mj-cs"/>
              </a:rPr>
              <a:t> </a:t>
            </a:r>
            <a:r>
              <a:rPr lang="cs-CZ" sz="3600" b="1" i="1" dirty="0" err="1">
                <a:latin typeface="+mj-lt"/>
                <a:ea typeface="+mj-ea"/>
                <a:cs typeface="+mj-cs"/>
              </a:rPr>
              <a:t>grisea</a:t>
            </a:r>
            <a:r>
              <a:rPr lang="cs-CZ" sz="3600" b="1" i="1" dirty="0">
                <a:latin typeface="+mj-lt"/>
                <a:ea typeface="+mj-ea"/>
                <a:cs typeface="+mj-cs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b="1" i="1" dirty="0"/>
              <a:t>    Nucleus </a:t>
            </a:r>
            <a:r>
              <a:rPr lang="cs-CZ" sz="2400" b="1" i="1" dirty="0" err="1"/>
              <a:t>intermediolateralis</a:t>
            </a:r>
            <a:endParaRPr lang="cs-CZ" sz="2400" b="1" i="1" dirty="0"/>
          </a:p>
          <a:p>
            <a:pPr marL="0" indent="0" algn="just">
              <a:buNone/>
            </a:pPr>
            <a:r>
              <a:rPr lang="cs-CZ" sz="2400" dirty="0"/>
              <a:t>-</a:t>
            </a:r>
            <a:r>
              <a:rPr lang="cs-CZ" sz="2400" dirty="0" err="1"/>
              <a:t>visceromotorická</a:t>
            </a:r>
            <a:r>
              <a:rPr lang="cs-CZ" sz="2400" dirty="0"/>
              <a:t> zóna, neurity jdou přes přední kořen do spinálního nervu a přes </a:t>
            </a:r>
            <a:r>
              <a:rPr lang="cs-CZ" sz="2400" i="1" dirty="0"/>
              <a:t>ramus </a:t>
            </a:r>
            <a:r>
              <a:rPr lang="cs-CZ" sz="2400" i="1" dirty="0" err="1"/>
              <a:t>communicans</a:t>
            </a:r>
            <a:r>
              <a:rPr lang="cs-CZ" sz="2400" i="1" dirty="0"/>
              <a:t> </a:t>
            </a:r>
            <a:r>
              <a:rPr lang="cs-CZ" sz="2400" i="1" dirty="0" err="1"/>
              <a:t>albus</a:t>
            </a:r>
            <a:r>
              <a:rPr lang="cs-CZ" sz="2400" i="1" dirty="0"/>
              <a:t> </a:t>
            </a:r>
            <a:r>
              <a:rPr lang="cs-CZ" sz="2400" dirty="0"/>
              <a:t>do ganglií </a:t>
            </a:r>
            <a:r>
              <a:rPr lang="cs-CZ" sz="2400" i="1" dirty="0" err="1"/>
              <a:t>truncus</a:t>
            </a:r>
            <a:r>
              <a:rPr lang="cs-CZ" sz="2400" i="1" dirty="0"/>
              <a:t> </a:t>
            </a:r>
            <a:r>
              <a:rPr lang="cs-CZ" sz="2400" i="1" dirty="0" err="1"/>
              <a:t>sympaticus</a:t>
            </a:r>
            <a:r>
              <a:rPr lang="cs-CZ" sz="2400" i="1" dirty="0"/>
              <a:t>.</a:t>
            </a:r>
            <a:r>
              <a:rPr lang="cs-CZ" sz="2400" dirty="0"/>
              <a:t> Tyto buňky jsou </a:t>
            </a:r>
            <a:r>
              <a:rPr lang="cs-CZ" sz="2400" dirty="0" err="1"/>
              <a:t>visceromotorické</a:t>
            </a:r>
            <a:r>
              <a:rPr lang="cs-CZ" sz="2400" dirty="0"/>
              <a:t> </a:t>
            </a:r>
            <a:r>
              <a:rPr lang="cs-CZ" sz="2400" dirty="0" err="1"/>
              <a:t>pregangliové</a:t>
            </a:r>
            <a:r>
              <a:rPr lang="cs-CZ" sz="2400" dirty="0"/>
              <a:t> neurony sympatické dráhy, na ně navazují neurony inervující hladké svalstvo a žlázy.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i="1" dirty="0"/>
              <a:t>Nucleus </a:t>
            </a:r>
            <a:r>
              <a:rPr lang="cs-CZ" sz="2400" b="1" i="1" dirty="0" err="1"/>
              <a:t>intermediomedialis</a:t>
            </a:r>
            <a:endParaRPr lang="cs-CZ" sz="2400" b="1" i="1" dirty="0"/>
          </a:p>
          <a:p>
            <a:pPr algn="just">
              <a:buFontTx/>
              <a:buChar char="-"/>
            </a:pPr>
            <a:r>
              <a:rPr lang="cs-CZ" sz="2400" dirty="0"/>
              <a:t>parasympatické neurony, jejich neurity jdou k hladkému svalstvu a potním žlázám kůže, sakrální oblasti k pohlavním orgánům cestou </a:t>
            </a:r>
            <a:r>
              <a:rPr lang="cs-CZ" sz="2400" i="1" dirty="0" err="1"/>
              <a:t>nn</a:t>
            </a:r>
            <a:r>
              <a:rPr lang="cs-CZ" sz="2400" i="1" dirty="0"/>
              <a:t>. </a:t>
            </a:r>
            <a:r>
              <a:rPr lang="cs-CZ" sz="2400" i="1" dirty="0" err="1"/>
              <a:t>pelvici</a:t>
            </a:r>
            <a:r>
              <a:rPr lang="cs-CZ" sz="2400" dirty="0"/>
              <a:t>. </a:t>
            </a:r>
          </a:p>
          <a:p>
            <a:pPr algn="just">
              <a:buFontTx/>
              <a:buChar char="-"/>
            </a:pPr>
            <a:r>
              <a:rPr lang="cs-CZ" sz="2400" dirty="0"/>
              <a:t>buňky obou jader tvoří </a:t>
            </a:r>
            <a:r>
              <a:rPr lang="cs-CZ" sz="2400" dirty="0" err="1"/>
              <a:t>visceromotorickou</a:t>
            </a:r>
            <a:r>
              <a:rPr lang="cs-CZ" sz="2400" dirty="0"/>
              <a:t> a </a:t>
            </a:r>
            <a:r>
              <a:rPr lang="cs-CZ" sz="2400" dirty="0" err="1"/>
              <a:t>viscerosenzitivní</a:t>
            </a:r>
            <a:r>
              <a:rPr lang="cs-CZ" sz="2400" dirty="0"/>
              <a:t> zónu.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62CE95E-A3CA-8628-A42F-2315D9E4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93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6BC2440-E154-463A-9710-D8CA1704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837" y="3643573"/>
            <a:ext cx="3354829" cy="335482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BD819E-095C-4CD6-919B-DB887CDEC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1" y="567096"/>
            <a:ext cx="115406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600" dirty="0"/>
              <a:t>Mozkový kmen – zadní mozek</a:t>
            </a:r>
          </a:p>
          <a:p>
            <a:r>
              <a:rPr lang="cs-CZ" dirty="0"/>
              <a:t>Pokračování míchy</a:t>
            </a:r>
          </a:p>
          <a:p>
            <a:r>
              <a:rPr lang="cs-CZ" dirty="0"/>
              <a:t>Centra vitálních funkcí</a:t>
            </a:r>
          </a:p>
          <a:p>
            <a:r>
              <a:rPr lang="cs-CZ" dirty="0"/>
              <a:t>Skládá se ze tří částí: </a:t>
            </a:r>
          </a:p>
          <a:p>
            <a:pPr marL="514350" indent="-514350">
              <a:buAutoNum type="arabicParenR"/>
            </a:pPr>
            <a:r>
              <a:rPr lang="cs-CZ" b="1" dirty="0"/>
              <a:t>Prodloužená mícha – </a:t>
            </a:r>
            <a:r>
              <a:rPr lang="cs-CZ" b="1" i="1" dirty="0"/>
              <a:t>medula </a:t>
            </a:r>
            <a:r>
              <a:rPr lang="cs-CZ" b="1" i="1" dirty="0" err="1"/>
              <a:t>oblongata</a:t>
            </a:r>
            <a:endParaRPr lang="cs-CZ" b="1" i="1" dirty="0"/>
          </a:p>
          <a:p>
            <a:pPr marL="514350" indent="-514350">
              <a:buAutoNum type="arabicParenR"/>
            </a:pPr>
            <a:r>
              <a:rPr lang="cs-CZ" b="1" dirty="0"/>
              <a:t>Varolův most – </a:t>
            </a:r>
            <a:r>
              <a:rPr lang="cs-CZ" b="1" i="1" dirty="0"/>
              <a:t>pons </a:t>
            </a:r>
            <a:r>
              <a:rPr lang="cs-CZ" b="1" i="1" dirty="0" err="1"/>
              <a:t>Varoli</a:t>
            </a:r>
            <a:r>
              <a:rPr lang="cs-CZ" b="1" i="1" dirty="0"/>
              <a:t> </a:t>
            </a:r>
          </a:p>
          <a:p>
            <a:pPr marL="514350" indent="-514350">
              <a:buAutoNum type="arabicParenR"/>
            </a:pPr>
            <a:r>
              <a:rPr lang="cs-CZ" b="1" dirty="0"/>
              <a:t>Střední mozek – </a:t>
            </a:r>
            <a:r>
              <a:rPr lang="cs-CZ" b="1" i="1" dirty="0" err="1"/>
              <a:t>mesencephalon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D25D32-35BE-4D2C-9B38-31BFBC105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778"/>
          <a:stretch/>
        </p:blipFill>
        <p:spPr>
          <a:xfrm>
            <a:off x="8116958" y="232082"/>
            <a:ext cx="3841033" cy="3515646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A1E9F44-CF1C-93F1-B8DD-D90515B6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7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78"/>
    </mc:Choice>
    <mc:Fallback xmlns="">
      <p:transition spd="slow" advTm="14917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D1419-4604-442F-A517-A067F301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8255"/>
            <a:ext cx="11562080" cy="5608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Prodloužená mícha – </a:t>
            </a:r>
            <a:r>
              <a:rPr lang="cs-CZ" b="1" i="1" dirty="0" err="1"/>
              <a:t>medulla</a:t>
            </a:r>
            <a:r>
              <a:rPr lang="cs-CZ" b="1" i="1" dirty="0"/>
              <a:t> </a:t>
            </a:r>
            <a:r>
              <a:rPr lang="cs-CZ" b="1" i="1" dirty="0" err="1"/>
              <a:t>oblongata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A210D0-3D56-4881-B38F-B599185E7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108973"/>
            <a:ext cx="5405120" cy="3809684"/>
          </a:xfrm>
        </p:spPr>
        <p:txBody>
          <a:bodyPr>
            <a:noAutofit/>
          </a:bodyPr>
          <a:lstStyle/>
          <a:p>
            <a:pPr algn="just"/>
            <a:r>
              <a:rPr lang="cs-CZ" sz="1800" dirty="0"/>
              <a:t>Pokračováním hřbetní míchy, má tvar kužele rozšiřujícího se k </a:t>
            </a:r>
            <a:r>
              <a:rPr lang="cs-CZ" sz="1800" i="1" dirty="0"/>
              <a:t>pontu</a:t>
            </a:r>
            <a:r>
              <a:rPr lang="cs-CZ" sz="1800" dirty="0"/>
              <a:t> a leží na </a:t>
            </a:r>
            <a:r>
              <a:rPr lang="cs-CZ" sz="1800" dirty="0" err="1"/>
              <a:t>clivu</a:t>
            </a:r>
            <a:r>
              <a:rPr lang="cs-CZ" sz="1800" dirty="0"/>
              <a:t>. </a:t>
            </a:r>
          </a:p>
          <a:p>
            <a:pPr algn="just"/>
            <a:r>
              <a:rPr lang="cs-CZ" sz="1800" dirty="0"/>
              <a:t>Mezi brázdami je vyvýšenina – </a:t>
            </a:r>
            <a:r>
              <a:rPr lang="cs-CZ" sz="1800" i="1" dirty="0"/>
              <a:t>oliva, nucleus </a:t>
            </a:r>
            <a:r>
              <a:rPr lang="cs-CZ" sz="1800" i="1" dirty="0" err="1"/>
              <a:t>olivaris</a:t>
            </a:r>
            <a:r>
              <a:rPr lang="cs-CZ" sz="1800" i="1" dirty="0"/>
              <a:t> inferior</a:t>
            </a:r>
            <a:r>
              <a:rPr lang="cs-CZ" sz="18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/>
              <a:t>Prodloužená mícha je od mostu oddělena </a:t>
            </a:r>
            <a:r>
              <a:rPr lang="cs-CZ" sz="1800" i="1" dirty="0"/>
              <a:t>sulcus </a:t>
            </a:r>
            <a:r>
              <a:rPr lang="cs-CZ" sz="1800" i="1" dirty="0" err="1"/>
              <a:t>bulbopontinus</a:t>
            </a:r>
            <a:r>
              <a:rPr lang="cs-CZ" sz="1800" i="1" dirty="0"/>
              <a:t> (</a:t>
            </a:r>
            <a:r>
              <a:rPr lang="cs-CZ" sz="1800" dirty="0"/>
              <a:t>odstup </a:t>
            </a:r>
            <a:r>
              <a:rPr lang="cs-CZ" sz="1800" i="1" dirty="0"/>
              <a:t>nervus </a:t>
            </a:r>
            <a:r>
              <a:rPr lang="cs-CZ" sz="1800" i="1" dirty="0" err="1"/>
              <a:t>abducens</a:t>
            </a:r>
            <a:r>
              <a:rPr lang="cs-CZ" sz="1800" i="1" dirty="0"/>
              <a:t>)</a:t>
            </a:r>
            <a:r>
              <a:rPr lang="cs-CZ" sz="1800" dirty="0"/>
              <a:t> a laterálně v koutu </a:t>
            </a:r>
            <a:r>
              <a:rPr lang="cs-CZ" sz="1800" dirty="0" err="1"/>
              <a:t>mostomozečkovém</a:t>
            </a:r>
            <a:r>
              <a:rPr lang="cs-CZ" sz="1800" dirty="0"/>
              <a:t> odstupuje </a:t>
            </a:r>
            <a:r>
              <a:rPr lang="cs-CZ" sz="1800" i="1" dirty="0"/>
              <a:t>nervus </a:t>
            </a:r>
            <a:r>
              <a:rPr lang="cs-CZ" sz="1800" i="1" dirty="0" err="1"/>
              <a:t>facialis</a:t>
            </a:r>
            <a:r>
              <a:rPr lang="cs-CZ" sz="1800" i="1" dirty="0"/>
              <a:t> a </a:t>
            </a:r>
            <a:r>
              <a:rPr lang="cs-CZ" sz="1800" i="1" dirty="0" err="1"/>
              <a:t>vestibulocochlearis</a:t>
            </a:r>
            <a:r>
              <a:rPr lang="cs-CZ" sz="18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/>
              <a:t>Dorsální strana </a:t>
            </a:r>
            <a:r>
              <a:rPr lang="cs-CZ" sz="1800" i="1" dirty="0" err="1"/>
              <a:t>fasciculus</a:t>
            </a:r>
            <a:r>
              <a:rPr lang="cs-CZ" sz="1800" i="1" dirty="0"/>
              <a:t> </a:t>
            </a:r>
            <a:r>
              <a:rPr lang="cs-CZ" sz="1800" i="1" dirty="0" err="1"/>
              <a:t>gracilis</a:t>
            </a:r>
            <a:r>
              <a:rPr lang="cs-CZ" sz="1800" i="1" dirty="0"/>
              <a:t> et </a:t>
            </a:r>
            <a:r>
              <a:rPr lang="cs-CZ" sz="1800" i="1" dirty="0" err="1"/>
              <a:t>cuneatus</a:t>
            </a:r>
            <a:r>
              <a:rPr lang="cs-CZ" sz="1800" dirty="0"/>
              <a:t> a končí na </a:t>
            </a:r>
            <a:r>
              <a:rPr lang="cs-CZ" sz="1800" i="1" dirty="0" err="1"/>
              <a:t>tuberculum</a:t>
            </a:r>
            <a:r>
              <a:rPr lang="cs-CZ" sz="1800" i="1" dirty="0"/>
              <a:t> </a:t>
            </a:r>
            <a:r>
              <a:rPr lang="cs-CZ" sz="1800" i="1" dirty="0" err="1"/>
              <a:t>gracilis</a:t>
            </a:r>
            <a:r>
              <a:rPr lang="cs-CZ" sz="1800" i="1" dirty="0"/>
              <a:t> et </a:t>
            </a:r>
            <a:r>
              <a:rPr lang="cs-CZ" sz="1800" i="1" dirty="0" err="1"/>
              <a:t>cuneatus</a:t>
            </a:r>
            <a:r>
              <a:rPr lang="cs-CZ" sz="1800" i="1" dirty="0"/>
              <a:t> - nucleus </a:t>
            </a:r>
            <a:r>
              <a:rPr lang="cs-CZ" sz="1800" i="1" dirty="0" err="1"/>
              <a:t>gracilis</a:t>
            </a:r>
            <a:r>
              <a:rPr lang="cs-CZ" sz="1800" i="1" dirty="0"/>
              <a:t> et </a:t>
            </a:r>
            <a:r>
              <a:rPr lang="cs-CZ" sz="1800" i="1" dirty="0" err="1"/>
              <a:t>cuneatus</a:t>
            </a:r>
            <a:r>
              <a:rPr lang="cs-CZ" sz="1800" i="1" dirty="0"/>
              <a:t>,</a:t>
            </a:r>
            <a:r>
              <a:rPr lang="cs-CZ" sz="1800" dirty="0"/>
              <a:t> kde končí vzestupné dráhy zadních provazců míšních.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i="1" dirty="0" err="1"/>
              <a:t>Tuberculum</a:t>
            </a:r>
            <a:r>
              <a:rPr lang="cs-CZ" sz="1800" i="1" dirty="0"/>
              <a:t> </a:t>
            </a:r>
            <a:r>
              <a:rPr lang="cs-CZ" sz="1800" i="1" dirty="0" err="1"/>
              <a:t>trigeminale</a:t>
            </a:r>
            <a:r>
              <a:rPr lang="cs-CZ" sz="1800" dirty="0"/>
              <a:t> - </a:t>
            </a:r>
            <a:r>
              <a:rPr lang="cs-CZ" sz="1800" i="1" dirty="0" err="1"/>
              <a:t>pars</a:t>
            </a:r>
            <a:r>
              <a:rPr lang="cs-CZ" sz="1800" i="1" dirty="0"/>
              <a:t> spinalis nervi </a:t>
            </a:r>
            <a:r>
              <a:rPr lang="cs-CZ" sz="1800" i="1" dirty="0" err="1"/>
              <a:t>trigemini</a:t>
            </a:r>
            <a:r>
              <a:rPr lang="cs-CZ" sz="1800" i="1" dirty="0"/>
              <a:t> – N V.</a:t>
            </a:r>
            <a:endParaRPr lang="cs-CZ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i="1" dirty="0"/>
              <a:t>Canalis </a:t>
            </a:r>
            <a:r>
              <a:rPr lang="cs-CZ" sz="1800" i="1" dirty="0" err="1"/>
              <a:t>centralis</a:t>
            </a:r>
            <a:r>
              <a:rPr lang="cs-CZ" sz="1800" i="1" dirty="0"/>
              <a:t> </a:t>
            </a:r>
            <a:r>
              <a:rPr lang="cs-CZ" sz="1800" dirty="0"/>
              <a:t>pokračuje</a:t>
            </a:r>
            <a:r>
              <a:rPr lang="cs-CZ" sz="1800" i="1" dirty="0"/>
              <a:t> </a:t>
            </a:r>
            <a:r>
              <a:rPr lang="cs-CZ" sz="1800" dirty="0"/>
              <a:t>do IV. komory – </a:t>
            </a:r>
            <a:r>
              <a:rPr lang="cs-CZ" sz="1800" i="1" dirty="0"/>
              <a:t>fossa </a:t>
            </a:r>
            <a:r>
              <a:rPr lang="cs-CZ" sz="1800" i="1" dirty="0" err="1"/>
              <a:t>rhomboidea</a:t>
            </a:r>
            <a:r>
              <a:rPr lang="cs-CZ" sz="1800" i="1" dirty="0"/>
              <a:t>.</a:t>
            </a:r>
            <a:endParaRPr lang="cs-CZ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/>
              <a:t>S mozečkem je prodloužená míchy spojena </a:t>
            </a:r>
            <a:r>
              <a:rPr lang="cs-CZ" sz="1800" i="1" dirty="0"/>
              <a:t>přes </a:t>
            </a:r>
            <a:r>
              <a:rPr lang="cs-CZ" sz="1800" i="1" dirty="0" err="1"/>
              <a:t>peduncullus</a:t>
            </a:r>
            <a:r>
              <a:rPr lang="cs-CZ" sz="1800" i="1" dirty="0"/>
              <a:t> </a:t>
            </a:r>
            <a:r>
              <a:rPr lang="cs-CZ" sz="1800" i="1" dirty="0" err="1"/>
              <a:t>cerebellaris</a:t>
            </a:r>
            <a:r>
              <a:rPr lang="cs-CZ" sz="1800" i="1" dirty="0"/>
              <a:t> inferior(</a:t>
            </a:r>
            <a:r>
              <a:rPr lang="cs-CZ" sz="1800" i="1" dirty="0" err="1"/>
              <a:t>caudalis</a:t>
            </a:r>
            <a:r>
              <a:rPr lang="cs-CZ" sz="1800" i="1" dirty="0"/>
              <a:t>). </a:t>
            </a:r>
          </a:p>
          <a:p>
            <a:pPr algn="just"/>
            <a:endParaRPr lang="cs-CZ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31AB15-4DD4-4427-8BBC-9C9A986F8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4222" r="2335" b="21334"/>
          <a:stretch/>
        </p:blipFill>
        <p:spPr>
          <a:xfrm>
            <a:off x="5722349" y="1108973"/>
            <a:ext cx="6593840" cy="3546973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615007-3ED1-116A-0BB8-14EF9976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6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698529-0B35-4634-97CD-9640FD4B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56" y="690034"/>
            <a:ext cx="6033743" cy="507983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F2C9F-6BB3-4899-9FEB-5099809A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83" y="0"/>
            <a:ext cx="6178177" cy="66011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cs-CZ" sz="2300" b="1" i="1" dirty="0"/>
          </a:p>
          <a:p>
            <a:pPr algn="just"/>
            <a:r>
              <a:rPr lang="cs-CZ" sz="2300" b="1" i="1" dirty="0" err="1"/>
              <a:t>Pyramides</a:t>
            </a:r>
            <a:r>
              <a:rPr lang="cs-CZ" sz="2300" b="1" i="1" dirty="0"/>
              <a:t> </a:t>
            </a:r>
            <a:r>
              <a:rPr lang="cs-CZ" sz="2300" b="1" i="1" dirty="0" err="1"/>
              <a:t>medullae</a:t>
            </a:r>
            <a:r>
              <a:rPr lang="cs-CZ" sz="2300" b="1" i="1" dirty="0"/>
              <a:t> </a:t>
            </a:r>
            <a:r>
              <a:rPr lang="cs-CZ" sz="2300" b="1" i="1" dirty="0" err="1"/>
              <a:t>oblongatae</a:t>
            </a:r>
            <a:r>
              <a:rPr lang="cs-CZ" sz="2300" b="1" i="1" dirty="0"/>
              <a:t> </a:t>
            </a:r>
            <a:r>
              <a:rPr lang="cs-CZ" sz="2300" dirty="0"/>
              <a:t>– valy viditelné na ventrální straně, podmíněné průběhem pyramidové dráhy </a:t>
            </a:r>
            <a:r>
              <a:rPr lang="cs-CZ" sz="2300" i="1" dirty="0" err="1"/>
              <a:t>tractus</a:t>
            </a:r>
            <a:r>
              <a:rPr lang="cs-CZ" sz="2300" i="1" dirty="0"/>
              <a:t> corticospinalis.</a:t>
            </a:r>
          </a:p>
          <a:p>
            <a:pPr algn="just"/>
            <a:r>
              <a:rPr lang="cs-CZ" sz="2300" b="1" i="1" dirty="0" err="1"/>
              <a:t>Decussatio</a:t>
            </a:r>
            <a:r>
              <a:rPr lang="cs-CZ" sz="2300" b="1" i="1" dirty="0"/>
              <a:t> </a:t>
            </a:r>
            <a:r>
              <a:rPr lang="cs-CZ" sz="2300" b="1" i="1" dirty="0" err="1"/>
              <a:t>pyramidum</a:t>
            </a:r>
            <a:r>
              <a:rPr lang="cs-CZ" sz="2300" b="1" i="1" dirty="0"/>
              <a:t> (</a:t>
            </a:r>
            <a:r>
              <a:rPr lang="cs-CZ" sz="2300" b="1" i="1" dirty="0" err="1"/>
              <a:t>motoria</a:t>
            </a:r>
            <a:r>
              <a:rPr lang="cs-CZ" sz="2300" b="1" i="1" dirty="0"/>
              <a:t>)</a:t>
            </a:r>
            <a:r>
              <a:rPr lang="cs-CZ" sz="2300" dirty="0"/>
              <a:t> – křížení pyramidových drah v úrovni míšních kořenů C1.</a:t>
            </a:r>
            <a:endParaRPr lang="cs-CZ" sz="2300" i="1" dirty="0"/>
          </a:p>
          <a:p>
            <a:pPr algn="just"/>
            <a:r>
              <a:rPr lang="cs-CZ" sz="2300" b="1" i="1" dirty="0"/>
              <a:t>Sulcus </a:t>
            </a:r>
            <a:r>
              <a:rPr lang="cs-CZ" sz="2300" b="1" i="1" dirty="0" err="1"/>
              <a:t>ventrolateralis</a:t>
            </a:r>
            <a:r>
              <a:rPr lang="cs-CZ" sz="2300" b="1" i="1" dirty="0"/>
              <a:t> - </a:t>
            </a:r>
            <a:r>
              <a:rPr lang="cs-CZ" sz="2300" dirty="0"/>
              <a:t>přední boční brázda, odstup</a:t>
            </a:r>
            <a:r>
              <a:rPr lang="cs-CZ" sz="2300" i="1" dirty="0"/>
              <a:t> nervus </a:t>
            </a:r>
            <a:r>
              <a:rPr lang="cs-CZ" sz="2300" i="1" dirty="0" err="1"/>
              <a:t>hypoglossus</a:t>
            </a:r>
            <a:r>
              <a:rPr lang="cs-CZ" sz="2300" i="1" dirty="0"/>
              <a:t> (XII).</a:t>
            </a:r>
            <a:endParaRPr lang="cs-CZ" sz="2300" dirty="0"/>
          </a:p>
          <a:p>
            <a:pPr algn="just"/>
            <a:r>
              <a:rPr lang="cs-CZ" sz="2300" b="1" i="1" dirty="0"/>
              <a:t>Sulcus </a:t>
            </a:r>
            <a:r>
              <a:rPr lang="cs-CZ" sz="2300" b="1" i="1" dirty="0" err="1"/>
              <a:t>dorsolateralis</a:t>
            </a:r>
            <a:r>
              <a:rPr lang="cs-CZ" sz="2300" b="1" i="1" dirty="0"/>
              <a:t> </a:t>
            </a:r>
            <a:r>
              <a:rPr lang="cs-CZ" sz="2300" i="1" dirty="0"/>
              <a:t>- </a:t>
            </a:r>
            <a:r>
              <a:rPr lang="cs-CZ" sz="2300" dirty="0"/>
              <a:t>zadní boční brázda, odstup postranního smíšeného systému (</a:t>
            </a:r>
            <a:r>
              <a:rPr lang="cs-CZ" sz="2300" i="1" dirty="0"/>
              <a:t>N.IX. – </a:t>
            </a:r>
            <a:r>
              <a:rPr lang="cs-CZ" sz="2300" i="1" dirty="0" err="1"/>
              <a:t>glossophyrangeus</a:t>
            </a:r>
            <a:r>
              <a:rPr lang="cs-CZ" sz="2300" i="1" dirty="0"/>
              <a:t>, N X. – vagus a N XI. – </a:t>
            </a:r>
            <a:r>
              <a:rPr lang="cs-CZ" sz="2300" i="1" dirty="0" err="1"/>
              <a:t>accesorius</a:t>
            </a:r>
            <a:r>
              <a:rPr lang="cs-CZ" sz="2300" dirty="0"/>
              <a:t>)</a:t>
            </a:r>
          </a:p>
          <a:p>
            <a:pPr algn="just"/>
            <a:r>
              <a:rPr lang="cs-CZ" sz="2300" b="1" i="1" dirty="0"/>
              <a:t>Oliva</a:t>
            </a:r>
            <a:r>
              <a:rPr lang="cs-CZ" sz="2300" dirty="0"/>
              <a:t> – vyvýšení podmíněné šedou hmotou </a:t>
            </a:r>
            <a:r>
              <a:rPr lang="cs-CZ" sz="2300" b="1" i="1" dirty="0"/>
              <a:t>nucleus </a:t>
            </a:r>
            <a:r>
              <a:rPr lang="cs-CZ" sz="2300" b="1" i="1" dirty="0" err="1"/>
              <a:t>olivaris</a:t>
            </a:r>
            <a:r>
              <a:rPr lang="cs-CZ" sz="2300" b="1" i="1" dirty="0"/>
              <a:t> inferior</a:t>
            </a:r>
            <a:endParaRPr lang="cs-CZ" sz="2300" b="1" dirty="0"/>
          </a:p>
          <a:p>
            <a:pPr algn="just"/>
            <a:r>
              <a:rPr lang="cs-CZ" sz="2300" b="1" i="1" dirty="0"/>
              <a:t>Sulcus </a:t>
            </a:r>
            <a:r>
              <a:rPr lang="cs-CZ" sz="2300" b="1" i="1" dirty="0" err="1"/>
              <a:t>bulbopontinus</a:t>
            </a:r>
            <a:r>
              <a:rPr lang="cs-CZ" sz="2300" b="1" i="1" dirty="0"/>
              <a:t> </a:t>
            </a:r>
            <a:r>
              <a:rPr lang="cs-CZ" sz="2300" dirty="0"/>
              <a:t>– hranice, brázda, mezi </a:t>
            </a:r>
            <a:r>
              <a:rPr lang="cs-CZ" sz="2300" i="1" dirty="0" err="1"/>
              <a:t>medulla</a:t>
            </a:r>
            <a:r>
              <a:rPr lang="cs-CZ" sz="2300" i="1" dirty="0"/>
              <a:t> </a:t>
            </a:r>
            <a:r>
              <a:rPr lang="cs-CZ" sz="2300" i="1" dirty="0" err="1"/>
              <a:t>oblongata</a:t>
            </a:r>
            <a:r>
              <a:rPr lang="cs-CZ" sz="2300" i="1" dirty="0"/>
              <a:t> </a:t>
            </a:r>
            <a:r>
              <a:rPr lang="cs-CZ" sz="2300" dirty="0"/>
              <a:t>a </a:t>
            </a:r>
            <a:r>
              <a:rPr lang="cs-CZ" sz="2300" i="1" dirty="0"/>
              <a:t>pons, odstup nervus </a:t>
            </a:r>
            <a:r>
              <a:rPr lang="cs-CZ" sz="2300" i="1" dirty="0" err="1"/>
              <a:t>abducens</a:t>
            </a:r>
            <a:r>
              <a:rPr lang="cs-CZ" sz="2300" i="1" dirty="0"/>
              <a:t>, nervus </a:t>
            </a:r>
            <a:r>
              <a:rPr lang="cs-CZ" sz="2300" i="1" dirty="0" err="1"/>
              <a:t>facialis</a:t>
            </a:r>
            <a:r>
              <a:rPr lang="cs-CZ" sz="2300" i="1" dirty="0"/>
              <a:t> a </a:t>
            </a:r>
            <a:r>
              <a:rPr lang="cs-CZ" sz="2300" i="1" dirty="0" err="1"/>
              <a:t>vestibulocochlearis</a:t>
            </a:r>
            <a:r>
              <a:rPr lang="cs-CZ" sz="2300" i="1" dirty="0"/>
              <a:t>  (N VI., N VII. N VIII. ) - </a:t>
            </a:r>
            <a:r>
              <a:rPr lang="cs-CZ" sz="2300" dirty="0"/>
              <a:t>v</a:t>
            </a:r>
            <a:r>
              <a:rPr lang="cs-CZ" sz="2300" i="1" dirty="0"/>
              <a:t> </a:t>
            </a:r>
            <a:r>
              <a:rPr lang="cs-CZ" sz="2300" dirty="0"/>
              <a:t>koutu </a:t>
            </a:r>
            <a:r>
              <a:rPr lang="cs-CZ" sz="2300" dirty="0" err="1"/>
              <a:t>mostomozečkovém</a:t>
            </a:r>
            <a:r>
              <a:rPr lang="cs-CZ" sz="2300" dirty="0"/>
              <a:t> </a:t>
            </a:r>
          </a:p>
          <a:p>
            <a:pPr algn="just"/>
            <a:endParaRPr lang="cs-CZ" sz="23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48C1766-752F-DA03-E358-47B4DF93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82"/>
    </mc:Choice>
    <mc:Fallback xmlns="">
      <p:transition spd="slow" advTm="3219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F2C9F-6BB3-4899-9FEB-5099809A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63" y="104401"/>
            <a:ext cx="6182423" cy="65115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altLang="cs-CZ" sz="1800" b="1" i="1" dirty="0"/>
              <a:t>DORZÁLNĚ</a:t>
            </a:r>
            <a:endParaRPr lang="cs-CZ" altLang="cs-CZ" sz="18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i="1" dirty="0"/>
              <a:t>Nucleus </a:t>
            </a:r>
            <a:r>
              <a:rPr lang="cs-CZ" altLang="cs-CZ" sz="1800" b="1" i="1" dirty="0" err="1"/>
              <a:t>gracilis</a:t>
            </a:r>
            <a:r>
              <a:rPr lang="cs-CZ" altLang="cs-CZ" sz="1800" b="1" i="1" dirty="0"/>
              <a:t> a</a:t>
            </a:r>
            <a:r>
              <a:rPr lang="cs-CZ" altLang="cs-CZ" sz="1800" dirty="0"/>
              <a:t> </a:t>
            </a:r>
            <a:r>
              <a:rPr lang="cs-CZ" altLang="cs-CZ" sz="1800" b="1" i="1" dirty="0"/>
              <a:t>nucleus </a:t>
            </a:r>
            <a:r>
              <a:rPr lang="cs-CZ" altLang="cs-CZ" sz="1800" b="1" i="1" dirty="0" err="1"/>
              <a:t>cuneatus</a:t>
            </a:r>
            <a:r>
              <a:rPr lang="cs-CZ" altLang="cs-CZ" sz="1800" b="1" i="1" dirty="0"/>
              <a:t> – </a:t>
            </a:r>
            <a:r>
              <a:rPr lang="cs-CZ" sz="1800" dirty="0"/>
              <a:t>konec míšních svazků, </a:t>
            </a:r>
            <a:r>
              <a:rPr lang="cs-CZ" altLang="cs-CZ" sz="1800" dirty="0"/>
              <a:t>přepojují se zde senzitivní dráhy zadních provazců cestou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fibrae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arcuatae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internae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přes </a:t>
            </a:r>
            <a:r>
              <a:rPr kumimoji="0" lang="cs-CZ" altLang="cs-CZ" sz="1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lemniskový</a:t>
            </a:r>
            <a:r>
              <a:rPr kumimoji="0" lang="cs-CZ" altLang="cs-CZ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systém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</a:t>
            </a:r>
            <a:r>
              <a:rPr kumimoji="0" lang="cs-CZ" altLang="cs-CZ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oučást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cs-CZ" altLang="cs-CZ" sz="1800" i="1" dirty="0" err="1"/>
              <a:t>tractus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spinobulbothalamocorticalis</a:t>
            </a:r>
            <a:r>
              <a:rPr lang="cs-CZ" altLang="cs-CZ" sz="1800" i="1" dirty="0"/>
              <a:t>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i="1" dirty="0" err="1"/>
              <a:t>N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uclei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olivares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-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podmiňují vyklenutí – 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oliva,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aferentace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z míchy přes</a:t>
            </a:r>
            <a:r>
              <a:rPr lang="cs-CZ" altLang="cs-CZ" sz="1800" dirty="0"/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fasciculi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laterales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jako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tractus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spinoolivaris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propriocepční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vlákna a vyšších center CNS -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ncl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ruber –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tractus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rubroolivaris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z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formatio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reticularis</a:t>
            </a:r>
            <a:r>
              <a:rPr lang="cs-CZ" altLang="cs-CZ" sz="1800" i="1" dirty="0"/>
              <a:t>,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tractus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reticuloolivaris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z mozečku -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tractus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cerebelloolivaris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Eferentace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do mozečku jako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tractus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olivocerebellaris</a:t>
            </a:r>
            <a:r>
              <a:rPr kumimoji="0" lang="cs-CZ" altLang="cs-CZ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př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es </a:t>
            </a:r>
            <a:r>
              <a:rPr kumimoji="0" lang="cs-CZ" altLang="cs-CZ" sz="1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</a:t>
            </a:r>
            <a:r>
              <a:rPr lang="cs-CZ" sz="1800" i="1" dirty="0" err="1"/>
              <a:t>eduncullus</a:t>
            </a:r>
            <a:r>
              <a:rPr lang="cs-CZ" sz="1800" i="1" dirty="0"/>
              <a:t>    </a:t>
            </a:r>
            <a:r>
              <a:rPr lang="cs-CZ" sz="1800" i="1" dirty="0" err="1"/>
              <a:t>cerebellaris</a:t>
            </a:r>
            <a:r>
              <a:rPr lang="cs-CZ" sz="1800" i="1" dirty="0"/>
              <a:t> inferior(</a:t>
            </a:r>
            <a:r>
              <a:rPr lang="cs-CZ" sz="1800" i="1" dirty="0" err="1"/>
              <a:t>caudalis</a:t>
            </a:r>
            <a:r>
              <a:rPr lang="cs-CZ" sz="1800" dirty="0"/>
              <a:t>), zde končí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jako šplhavá vlákna na dendritech Purkyňových buněk.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i="1" dirty="0" err="1"/>
              <a:t>Nuclei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reticulares</a:t>
            </a:r>
            <a:r>
              <a:rPr lang="cs-CZ" altLang="cs-CZ" sz="1800" b="1" i="1" dirty="0"/>
              <a:t> inferiores</a:t>
            </a:r>
            <a:endParaRPr lang="cs-CZ" altLang="cs-CZ" sz="18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i="1" dirty="0" err="1"/>
              <a:t>N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uclei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nervorum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cranialium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 jazykohltanový- n. glossopharyngeus (N.XI.)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 bloudivý – nervus vagus (N.X.)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 přídatný – nervus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accessorius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(N. XI.)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 podjazykový – nervus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hypoglossus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(N. XII)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míšní část jádra trojklanného nervu –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pars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spinalis nervi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trigemini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(N V.).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761E4F-7342-49D9-9C13-67FFA0230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5" t="12706" r="8902"/>
          <a:stretch/>
        </p:blipFill>
        <p:spPr>
          <a:xfrm>
            <a:off x="6547286" y="0"/>
            <a:ext cx="5512634" cy="4518086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8F3061B-35AE-AE54-84DD-BE6CC4F8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7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56"/>
    </mc:Choice>
    <mc:Fallback xmlns="">
      <p:transition spd="slow" advTm="9695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8AC647-9366-4630-838E-B09CC740F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95" y="151018"/>
            <a:ext cx="5198185" cy="6107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i="1" u="sng" dirty="0" err="1"/>
              <a:t>Tractus</a:t>
            </a:r>
            <a:r>
              <a:rPr lang="cs-CZ" sz="1800" b="1" i="1" u="sng" dirty="0"/>
              <a:t> </a:t>
            </a:r>
            <a:r>
              <a:rPr lang="cs-CZ" sz="1800" b="1" i="1" u="sng" dirty="0" err="1"/>
              <a:t>spinobulbothalamocorticalis</a:t>
            </a:r>
            <a:endParaRPr lang="cs-CZ" sz="1800" b="1" i="1" u="sng" dirty="0"/>
          </a:p>
          <a:p>
            <a:pPr marL="342900" indent="-342900">
              <a:buAutoNum type="arabicParenR"/>
            </a:pPr>
            <a:r>
              <a:rPr lang="cs-CZ" sz="1800" dirty="0"/>
              <a:t>První neuron k jádrům prodloužené míchy přichází z míchy </a:t>
            </a:r>
            <a:r>
              <a:rPr lang="cs-CZ" sz="1800" i="1" dirty="0" err="1"/>
              <a:t>tractus</a:t>
            </a:r>
            <a:r>
              <a:rPr lang="cs-CZ" sz="1800" i="1" dirty="0"/>
              <a:t> </a:t>
            </a:r>
            <a:r>
              <a:rPr lang="cs-CZ" sz="1800" i="1" dirty="0" err="1"/>
              <a:t>spinobulbaris</a:t>
            </a:r>
            <a:r>
              <a:rPr lang="cs-CZ" sz="1800" i="1" dirty="0"/>
              <a:t>. </a:t>
            </a:r>
          </a:p>
          <a:p>
            <a:pPr marL="342900" indent="-342900">
              <a:buAutoNum type="arabicParenR"/>
            </a:pPr>
            <a:r>
              <a:rPr lang="cs-CZ" sz="1800" dirty="0"/>
              <a:t>Jádra jsou uložena v kaudální části prodloužené míchy a přepojují se na nich senzitivní dráhy zadních provazců, vedou jako</a:t>
            </a:r>
            <a:r>
              <a:rPr lang="cs-CZ" sz="1800" i="1" dirty="0"/>
              <a:t> </a:t>
            </a:r>
            <a:r>
              <a:rPr lang="cs-CZ" sz="1800" i="1" dirty="0" err="1"/>
              <a:t>fibrae</a:t>
            </a:r>
            <a:r>
              <a:rPr lang="cs-CZ" sz="1800" i="1" dirty="0"/>
              <a:t> </a:t>
            </a:r>
            <a:r>
              <a:rPr lang="cs-CZ" sz="1800" i="1" dirty="0" err="1"/>
              <a:t>arcuatae</a:t>
            </a:r>
            <a:r>
              <a:rPr lang="cs-CZ" sz="1800" i="1" dirty="0"/>
              <a:t> </a:t>
            </a:r>
            <a:r>
              <a:rPr lang="cs-CZ" sz="1800" i="1" dirty="0" err="1"/>
              <a:t>internae</a:t>
            </a:r>
            <a:r>
              <a:rPr lang="cs-CZ" sz="1800" i="1" dirty="0"/>
              <a:t> </a:t>
            </a:r>
            <a:r>
              <a:rPr lang="cs-CZ" sz="1800" dirty="0"/>
              <a:t>až do křížení </a:t>
            </a:r>
            <a:r>
              <a:rPr lang="cs-CZ" sz="1800" i="1" dirty="0" err="1"/>
              <a:t>decussation</a:t>
            </a:r>
            <a:r>
              <a:rPr lang="cs-CZ" sz="1800" i="1" dirty="0"/>
              <a:t> </a:t>
            </a:r>
            <a:r>
              <a:rPr lang="cs-CZ" sz="1800" i="1" dirty="0" err="1"/>
              <a:t>lemniscorum</a:t>
            </a:r>
            <a:r>
              <a:rPr lang="cs-CZ" sz="1800" i="1" dirty="0"/>
              <a:t>, </a:t>
            </a:r>
            <a:r>
              <a:rPr lang="cs-CZ" sz="1800" dirty="0"/>
              <a:t>pak</a:t>
            </a:r>
            <a:r>
              <a:rPr lang="cs-CZ" sz="1800" i="1" dirty="0"/>
              <a:t> </a:t>
            </a:r>
            <a:r>
              <a:rPr lang="cs-CZ" sz="1800" dirty="0"/>
              <a:t>stoupají mozkovým kmenem a vytvářejí </a:t>
            </a:r>
            <a:r>
              <a:rPr lang="cs-CZ" sz="1800" i="1" dirty="0" err="1"/>
              <a:t>lemniscus</a:t>
            </a:r>
            <a:r>
              <a:rPr lang="cs-CZ" sz="1800" i="1" dirty="0"/>
              <a:t> medialis</a:t>
            </a:r>
            <a:r>
              <a:rPr lang="cs-CZ" sz="1800" dirty="0"/>
              <a:t>. Jde o křížení druhého neuronu senzitivní dráhy (</a:t>
            </a:r>
            <a:r>
              <a:rPr lang="cs-CZ" sz="1800" i="1" dirty="0" err="1"/>
              <a:t>lemniskový</a:t>
            </a:r>
            <a:r>
              <a:rPr lang="cs-CZ" sz="1800" i="1" dirty="0"/>
              <a:t> systém</a:t>
            </a:r>
            <a:r>
              <a:rPr lang="cs-CZ" sz="1800" dirty="0"/>
              <a:t>) – </a:t>
            </a:r>
            <a:r>
              <a:rPr lang="cs-CZ" sz="1800" b="1" i="1" dirty="0" err="1"/>
              <a:t>bulvohrbolová</a:t>
            </a:r>
            <a:r>
              <a:rPr lang="cs-CZ" sz="1800" b="1" i="1" dirty="0"/>
              <a:t> dráha (</a:t>
            </a:r>
            <a:r>
              <a:rPr lang="cs-CZ" sz="1800" b="1" i="1" dirty="0" err="1"/>
              <a:t>tractus</a:t>
            </a:r>
            <a:r>
              <a:rPr lang="cs-CZ" sz="1800" b="1" i="1" dirty="0"/>
              <a:t> </a:t>
            </a:r>
            <a:r>
              <a:rPr lang="cs-CZ" sz="1800" b="1" i="1" dirty="0" err="1"/>
              <a:t>bulbothalamicus</a:t>
            </a:r>
            <a:r>
              <a:rPr lang="cs-CZ" sz="1800" b="1" i="1" dirty="0"/>
              <a:t>)</a:t>
            </a:r>
            <a:r>
              <a:rPr lang="cs-CZ" sz="1800" dirty="0"/>
              <a:t>, která končí na jádrech thalamu -</a:t>
            </a:r>
            <a:r>
              <a:rPr lang="cs-CZ" sz="1800" i="1" dirty="0"/>
              <a:t> zadní boční přední jádro- </a:t>
            </a:r>
            <a:r>
              <a:rPr lang="cs-CZ" sz="1800" i="1" dirty="0" err="1"/>
              <a:t>ncl</a:t>
            </a:r>
            <a:r>
              <a:rPr lang="cs-CZ" sz="1800" i="1" dirty="0"/>
              <a:t>. </a:t>
            </a:r>
            <a:r>
              <a:rPr lang="cs-CZ" sz="1800" i="1" dirty="0" err="1"/>
              <a:t>ventralis</a:t>
            </a:r>
            <a:r>
              <a:rPr lang="cs-CZ" sz="1800" i="1" dirty="0"/>
              <a:t> </a:t>
            </a:r>
            <a:r>
              <a:rPr lang="cs-CZ" sz="1800" i="1" dirty="0" err="1"/>
              <a:t>posterolateralis</a:t>
            </a:r>
            <a:r>
              <a:rPr lang="cs-CZ" sz="1800" dirty="0"/>
              <a:t>. </a:t>
            </a:r>
          </a:p>
          <a:p>
            <a:pPr marL="342900" indent="-342900">
              <a:buAutoNum type="arabicParenR"/>
            </a:pPr>
            <a:r>
              <a:rPr lang="cs-CZ" sz="1800" dirty="0"/>
              <a:t>Z thalamu pak navazuje třetí neuron – </a:t>
            </a:r>
            <a:r>
              <a:rPr lang="cs-CZ" sz="1800" i="1" dirty="0"/>
              <a:t>dráha </a:t>
            </a:r>
            <a:r>
              <a:rPr lang="cs-CZ" sz="1800" i="1" dirty="0" err="1"/>
              <a:t>hrbolomozková</a:t>
            </a:r>
            <a:r>
              <a:rPr lang="cs-CZ" sz="1800" i="1" dirty="0"/>
              <a:t> (</a:t>
            </a:r>
            <a:r>
              <a:rPr lang="cs-CZ" sz="1800" i="1" dirty="0" err="1"/>
              <a:t>tractus</a:t>
            </a:r>
            <a:r>
              <a:rPr lang="cs-CZ" sz="1800" i="1" dirty="0"/>
              <a:t> </a:t>
            </a:r>
            <a:r>
              <a:rPr lang="cs-CZ" sz="1800" i="1" dirty="0" err="1"/>
              <a:t>thalamocorticalis</a:t>
            </a:r>
            <a:r>
              <a:rPr lang="cs-CZ" sz="1800" i="1" dirty="0"/>
              <a:t>)</a:t>
            </a:r>
            <a:r>
              <a:rPr lang="cs-CZ" sz="1800" dirty="0"/>
              <a:t>. 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8E3C4CC0-96F4-469B-9099-F630A92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935545"/>
            <a:ext cx="6518985" cy="490285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39FCC57-C2F7-1349-7348-EEB27662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2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19"/>
    </mc:Choice>
    <mc:Fallback xmlns="">
      <p:transition spd="slow" advTm="831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AC93E1-225F-4920-BB5F-8025F985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509" y="0"/>
            <a:ext cx="6161484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852EFC-C952-40A4-8F2B-48F8057B3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75" y="107577"/>
            <a:ext cx="64554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b="1" dirty="0"/>
              <a:t>Most – </a:t>
            </a:r>
            <a:r>
              <a:rPr lang="cs-CZ" sz="2600" b="1" i="1" dirty="0"/>
              <a:t>Pons </a:t>
            </a:r>
            <a:r>
              <a:rPr lang="cs-CZ" sz="2600" b="1" i="1" dirty="0" err="1"/>
              <a:t>Varoli</a:t>
            </a:r>
            <a:endParaRPr lang="cs-CZ" sz="2600" b="1" i="1" dirty="0"/>
          </a:p>
          <a:p>
            <a:pPr marL="0" indent="0">
              <a:buNone/>
            </a:pPr>
            <a:r>
              <a:rPr lang="cs-CZ" sz="2600" dirty="0"/>
              <a:t>Ventrální plocha kmene, viditelný jako val</a:t>
            </a:r>
          </a:p>
          <a:p>
            <a:pPr marL="0" indent="0">
              <a:buNone/>
            </a:pPr>
            <a:r>
              <a:rPr lang="cs-CZ" sz="2600" b="1" i="1" dirty="0" err="1"/>
              <a:t>Pedunculus</a:t>
            </a:r>
            <a:r>
              <a:rPr lang="cs-CZ" sz="2600" b="1" i="1" dirty="0"/>
              <a:t> </a:t>
            </a:r>
            <a:r>
              <a:rPr lang="cs-CZ" sz="2600" b="1" i="1" dirty="0" err="1"/>
              <a:t>cerebellaris</a:t>
            </a:r>
            <a:r>
              <a:rPr lang="cs-CZ" sz="2600" b="1" i="1" dirty="0"/>
              <a:t> </a:t>
            </a:r>
            <a:r>
              <a:rPr lang="cs-CZ" sz="2600" b="1" i="1" dirty="0" err="1"/>
              <a:t>medius</a:t>
            </a:r>
            <a:r>
              <a:rPr lang="cs-CZ" sz="2600" b="1" i="1" dirty="0"/>
              <a:t> – </a:t>
            </a:r>
            <a:r>
              <a:rPr lang="cs-CZ" sz="2600" dirty="0"/>
              <a:t>spojení s mozečkem, hranice je výstup </a:t>
            </a:r>
            <a:r>
              <a:rPr lang="cs-CZ" sz="2600" i="1" dirty="0"/>
              <a:t>n. </a:t>
            </a:r>
            <a:r>
              <a:rPr lang="cs-CZ" sz="2600" i="1" dirty="0" err="1"/>
              <a:t>facialis</a:t>
            </a:r>
            <a:r>
              <a:rPr lang="cs-CZ" sz="2600" dirty="0"/>
              <a:t> (N VII.) a </a:t>
            </a:r>
            <a:r>
              <a:rPr lang="cs-CZ" sz="2600" i="1" dirty="0"/>
              <a:t>n. trigeminus</a:t>
            </a:r>
            <a:r>
              <a:rPr lang="cs-CZ" sz="2600" dirty="0"/>
              <a:t> (N.V) - </a:t>
            </a:r>
            <a:r>
              <a:rPr lang="cs-CZ" sz="2600" b="1" i="1" dirty="0" err="1"/>
              <a:t>trigeminofaciální</a:t>
            </a:r>
            <a:r>
              <a:rPr lang="cs-CZ" sz="2600" b="1" i="1" dirty="0"/>
              <a:t> čára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Dorsální plochu je tvořena dnem IV. komory – </a:t>
            </a:r>
            <a:r>
              <a:rPr lang="cs-CZ" sz="2600" b="1" i="1" dirty="0"/>
              <a:t>fossa </a:t>
            </a:r>
            <a:r>
              <a:rPr lang="cs-CZ" sz="2600" b="1" i="1" dirty="0" err="1"/>
              <a:t>rhomboidea</a:t>
            </a:r>
            <a:r>
              <a:rPr lang="cs-CZ" sz="2600" i="1" dirty="0"/>
              <a:t>. 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8ED991-B82E-4399-9961-127927218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61" y="3312954"/>
            <a:ext cx="4583262" cy="3391749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FB12ECF-3D0B-A17D-1357-EA47C2BF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5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06"/>
    </mc:Choice>
    <mc:Fallback xmlns="">
      <p:transition spd="slow" advTm="11860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5A7F6C6-2423-4B9C-ABBF-9E38108B0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99" y="3126702"/>
            <a:ext cx="4762500" cy="35623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7CB829-CDFB-45CB-A974-2B72FB5BA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05" y="168948"/>
            <a:ext cx="7753350" cy="3520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i="1" dirty="0"/>
              <a:t>Mostová jádra – </a:t>
            </a:r>
            <a:r>
              <a:rPr lang="cs-CZ" sz="2400" b="1" i="1" dirty="0" err="1"/>
              <a:t>nuclei</a:t>
            </a:r>
            <a:r>
              <a:rPr lang="cs-CZ" sz="2400" b="1" i="1" dirty="0"/>
              <a:t> </a:t>
            </a:r>
            <a:r>
              <a:rPr lang="cs-CZ" sz="2400" b="1" i="1" dirty="0" err="1"/>
              <a:t>pontis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Leží v basální části, prostupuje jimi </a:t>
            </a:r>
            <a:r>
              <a:rPr lang="cs-CZ" sz="2400" i="1" dirty="0" err="1"/>
              <a:t>tractus</a:t>
            </a:r>
            <a:r>
              <a:rPr lang="cs-CZ" sz="2400" i="1" dirty="0"/>
              <a:t> corticospinalis</a:t>
            </a:r>
            <a:r>
              <a:rPr lang="cs-CZ" sz="2400" dirty="0"/>
              <a:t>, která ji rozděluje na </a:t>
            </a:r>
            <a:r>
              <a:rPr lang="cs-CZ" sz="2400" i="1" dirty="0" err="1"/>
              <a:t>fibrae</a:t>
            </a:r>
            <a:r>
              <a:rPr lang="cs-CZ" sz="2400" i="1" dirty="0"/>
              <a:t> </a:t>
            </a:r>
            <a:r>
              <a:rPr lang="cs-CZ" sz="2400" i="1" dirty="0" err="1"/>
              <a:t>pontis</a:t>
            </a:r>
            <a:r>
              <a:rPr lang="cs-CZ" sz="2400" i="1" dirty="0"/>
              <a:t> </a:t>
            </a:r>
            <a:r>
              <a:rPr lang="cs-CZ" sz="2400" i="1" dirty="0" err="1"/>
              <a:t>longitudinalis</a:t>
            </a:r>
            <a:r>
              <a:rPr lang="cs-CZ" sz="2400" i="1" dirty="0"/>
              <a:t>.</a:t>
            </a:r>
            <a:endParaRPr lang="cs-CZ" sz="2400" dirty="0"/>
          </a:p>
          <a:p>
            <a:r>
              <a:rPr lang="cs-CZ" sz="2400" i="1" dirty="0" err="1"/>
              <a:t>Afferendní</a:t>
            </a:r>
            <a:r>
              <a:rPr lang="cs-CZ" sz="2400" i="1" dirty="0"/>
              <a:t> vlákna </a:t>
            </a:r>
            <a:r>
              <a:rPr lang="cs-CZ" sz="2400" i="1" dirty="0" err="1"/>
              <a:t>fibrae</a:t>
            </a:r>
            <a:r>
              <a:rPr lang="cs-CZ" sz="2400" i="1" dirty="0"/>
              <a:t> </a:t>
            </a:r>
            <a:r>
              <a:rPr lang="cs-CZ" sz="2400" i="1" dirty="0" err="1"/>
              <a:t>corticopontinae</a:t>
            </a:r>
            <a:r>
              <a:rPr lang="cs-CZ" sz="2400" i="1" dirty="0"/>
              <a:t> – </a:t>
            </a:r>
            <a:r>
              <a:rPr lang="cs-CZ" sz="2400" i="1" dirty="0" err="1"/>
              <a:t>tractus</a:t>
            </a:r>
            <a:r>
              <a:rPr lang="cs-CZ" sz="2400" i="1" dirty="0"/>
              <a:t> </a:t>
            </a:r>
            <a:r>
              <a:rPr lang="cs-CZ" sz="2400" i="1" dirty="0" err="1"/>
              <a:t>corticopontinus</a:t>
            </a:r>
            <a:r>
              <a:rPr lang="cs-CZ" sz="2400" i="1" dirty="0"/>
              <a:t> </a:t>
            </a:r>
            <a:r>
              <a:rPr lang="cs-CZ" sz="2400" dirty="0"/>
              <a:t>vedou téměř z celé kůry mozkové.</a:t>
            </a:r>
          </a:p>
          <a:p>
            <a:r>
              <a:rPr lang="cs-CZ" sz="2400" i="1" dirty="0" err="1"/>
              <a:t>Efferentní</a:t>
            </a:r>
            <a:r>
              <a:rPr lang="cs-CZ" sz="2400" i="1" dirty="0"/>
              <a:t> vlákna</a:t>
            </a:r>
            <a:r>
              <a:rPr lang="cs-CZ" sz="2400" dirty="0"/>
              <a:t> </a:t>
            </a:r>
            <a:r>
              <a:rPr lang="cs-CZ" sz="2400" dirty="0" err="1"/>
              <a:t>koromostní</a:t>
            </a:r>
            <a:r>
              <a:rPr lang="cs-CZ" sz="2400" dirty="0"/>
              <a:t> vlákna se kříží a vedou do mozečku jako </a:t>
            </a:r>
            <a:r>
              <a:rPr lang="cs-CZ" sz="2400" i="1" dirty="0" err="1"/>
              <a:t>fibrae</a:t>
            </a:r>
            <a:r>
              <a:rPr lang="cs-CZ" sz="2400" i="1" dirty="0"/>
              <a:t> </a:t>
            </a:r>
            <a:r>
              <a:rPr lang="cs-CZ" sz="2400" i="1" dirty="0" err="1"/>
              <a:t>pontocerebellares</a:t>
            </a:r>
            <a:r>
              <a:rPr lang="cs-CZ" sz="2400" i="1" dirty="0"/>
              <a:t> – </a:t>
            </a:r>
            <a:r>
              <a:rPr lang="cs-CZ" sz="2400" i="1" dirty="0" err="1"/>
              <a:t>tractus</a:t>
            </a:r>
            <a:r>
              <a:rPr lang="cs-CZ" sz="2400" i="1" dirty="0"/>
              <a:t> </a:t>
            </a:r>
            <a:r>
              <a:rPr lang="cs-CZ" sz="2400" i="1" dirty="0" err="1"/>
              <a:t>pontocerebellaris</a:t>
            </a:r>
            <a:r>
              <a:rPr lang="cs-CZ" sz="2400" dirty="0"/>
              <a:t>, zde končí na dendritech Purkyňových buněk. 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FE9436-F9DE-49D6-BA83-01BFC08C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455" y="168948"/>
            <a:ext cx="4056044" cy="311333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F34E339-53D2-4BBA-9363-D3C5C9905CAF}"/>
              </a:ext>
            </a:extLst>
          </p:cNvPr>
          <p:cNvSpPr/>
          <p:nvPr/>
        </p:nvSpPr>
        <p:spPr>
          <a:xfrm>
            <a:off x="354105" y="3441680"/>
            <a:ext cx="7753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Některá vlákna </a:t>
            </a:r>
            <a:r>
              <a:rPr lang="cs-CZ" sz="2400" dirty="0" err="1"/>
              <a:t>mostomozečková</a:t>
            </a:r>
            <a:r>
              <a:rPr lang="cs-CZ" sz="2400" dirty="0"/>
              <a:t> se přepojují na:</a:t>
            </a:r>
          </a:p>
          <a:p>
            <a:pPr marL="355600" lvl="0" indent="-355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/>
              <a:t>Obloukovitá jádra </a:t>
            </a:r>
            <a:r>
              <a:rPr lang="cs-CZ" altLang="cs-CZ" sz="2400" i="1" dirty="0"/>
              <a:t>– </a:t>
            </a:r>
            <a:r>
              <a:rPr lang="cs-CZ" altLang="cs-CZ" sz="2400" i="1" dirty="0" err="1"/>
              <a:t>nuclei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arcuati</a:t>
            </a:r>
            <a:r>
              <a:rPr lang="cs-CZ" altLang="cs-CZ" sz="2400" b="1" i="1" dirty="0"/>
              <a:t>,</a:t>
            </a:r>
            <a:r>
              <a:rPr lang="cs-CZ" altLang="cs-CZ" sz="2400" dirty="0"/>
              <a:t> ležící pod povrchem pyramid. V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fibrae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arcuatae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externae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ventrales</a:t>
            </a:r>
            <a:r>
              <a:rPr lang="cs-CZ" altLang="cs-CZ" sz="2400" dirty="0"/>
              <a:t>. Po zkřížení vstupují do mozečku přes </a:t>
            </a:r>
            <a:r>
              <a:rPr lang="cs-CZ" altLang="cs-CZ" sz="2400" i="1" dirty="0" err="1"/>
              <a:t>pedunculus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cerebellaris</a:t>
            </a:r>
            <a:r>
              <a:rPr lang="cs-CZ" altLang="cs-CZ" sz="2400" i="1" dirty="0"/>
              <a:t> inferior.</a:t>
            </a:r>
            <a:endParaRPr lang="cs-CZ" altLang="cs-CZ" sz="2400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400" dirty="0"/>
              <a:t>Jádra retikulární formace (FR) –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nuclei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reticulares</a:t>
            </a:r>
            <a:r>
              <a:rPr lang="cs-CZ" altLang="cs-CZ" sz="2400" i="1" dirty="0"/>
              <a:t> medii</a:t>
            </a:r>
            <a:endParaRPr lang="cs-CZ" altLang="cs-CZ" sz="2400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cs-CZ" altLang="cs-CZ" sz="2400" i="0" u="none" strike="noStrike" cap="none" normalizeH="0" baseline="0" dirty="0">
                <a:ln>
                  <a:noFill/>
                </a:ln>
                <a:effectLst/>
              </a:rPr>
              <a:t>Jádra hlavových nervů – </a:t>
            </a:r>
            <a:r>
              <a:rPr kumimoji="0" lang="cs-CZ" altLang="cs-CZ" sz="2400" i="1" u="none" strike="noStrike" cap="none" normalizeH="0" baseline="0" dirty="0" err="1">
                <a:ln>
                  <a:noFill/>
                </a:ln>
                <a:effectLst/>
              </a:rPr>
              <a:t>nuclei</a:t>
            </a:r>
            <a:r>
              <a:rPr kumimoji="0" lang="cs-CZ" altLang="cs-CZ" sz="2400" i="1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2400" i="1" u="none" strike="noStrike" cap="none" normalizeH="0" baseline="0" dirty="0" err="1">
                <a:ln>
                  <a:noFill/>
                </a:ln>
                <a:effectLst/>
              </a:rPr>
              <a:t>nervorum</a:t>
            </a:r>
            <a:r>
              <a:rPr kumimoji="0" lang="cs-CZ" altLang="cs-CZ" sz="2400" i="1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2400" i="1" u="none" strike="noStrike" cap="none" normalizeH="0" baseline="0" dirty="0" err="1">
                <a:ln>
                  <a:noFill/>
                </a:ln>
                <a:effectLst/>
              </a:rPr>
              <a:t>cranialium</a:t>
            </a:r>
            <a:r>
              <a:rPr kumimoji="0" lang="cs-CZ" altLang="cs-CZ" sz="2400" i="1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pro:</a:t>
            </a:r>
            <a:endParaRPr lang="cs-CZ" alt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i="1" dirty="0"/>
              <a:t>Nervus trigeminus (N V.), nervus </a:t>
            </a:r>
            <a:r>
              <a:rPr lang="cs-CZ" altLang="cs-CZ" sz="2400" i="1" dirty="0" err="1"/>
              <a:t>abducens</a:t>
            </a:r>
            <a:r>
              <a:rPr lang="cs-CZ" altLang="cs-CZ" sz="2400" i="1" dirty="0"/>
              <a:t> (N VI.), nervus </a:t>
            </a:r>
            <a:r>
              <a:rPr lang="cs-CZ" altLang="cs-CZ" sz="2400" i="1" dirty="0" err="1"/>
              <a:t>facialis</a:t>
            </a:r>
            <a:r>
              <a:rPr lang="cs-CZ" altLang="cs-CZ" sz="2400" i="1" dirty="0"/>
              <a:t> (N VII.), nervus </a:t>
            </a:r>
            <a:r>
              <a:rPr lang="cs-CZ" altLang="cs-CZ" sz="2400" i="1" dirty="0" err="1"/>
              <a:t>statoacusticus</a:t>
            </a:r>
            <a:r>
              <a:rPr lang="cs-CZ" altLang="cs-CZ" sz="2400" i="1" dirty="0"/>
              <a:t> (N VIII.)</a:t>
            </a:r>
            <a:endParaRPr lang="cs-CZ" altLang="cs-CZ" sz="2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BC8E471-07B5-AFED-391A-02219882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7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9"/>
    </mc:Choice>
    <mc:Fallback xmlns="">
      <p:transition spd="slow" advTm="989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60C5BB-713F-4A7C-8BEF-365C96C85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1363697"/>
            <a:ext cx="3973830" cy="50586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0C027A-9AB6-4712-B82D-5475D73E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48419"/>
            <a:ext cx="1152144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Hřbetní mícha – </a:t>
            </a:r>
            <a:r>
              <a:rPr lang="cs-CZ" i="1" dirty="0" err="1"/>
              <a:t>medulla</a:t>
            </a:r>
            <a:r>
              <a:rPr lang="cs-CZ" i="1" dirty="0"/>
              <a:t> spinalis - </a:t>
            </a:r>
            <a:r>
              <a:rPr lang="cs-CZ" dirty="0"/>
              <a:t>OPAKOVÁNÍ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729E1-36FA-49AC-A729-CD3F763C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7862"/>
            <a:ext cx="11856720" cy="5484019"/>
          </a:xfrm>
        </p:spPr>
        <p:txBody>
          <a:bodyPr>
            <a:normAutofit/>
          </a:bodyPr>
          <a:lstStyle/>
          <a:p>
            <a:r>
              <a:rPr lang="cs-CZ" sz="2400" dirty="0"/>
              <a:t>40–50 cm, od </a:t>
            </a:r>
            <a:r>
              <a:rPr lang="cs-CZ" sz="2400" i="1" dirty="0"/>
              <a:t>foramen </a:t>
            </a:r>
            <a:r>
              <a:rPr lang="cs-CZ" sz="2400" i="1" dirty="0" err="1"/>
              <a:t>magnum</a:t>
            </a:r>
            <a:r>
              <a:rPr lang="cs-CZ" sz="2400" i="1" dirty="0"/>
              <a:t> nebo </a:t>
            </a:r>
            <a:r>
              <a:rPr lang="cs-CZ" sz="2400" dirty="0"/>
              <a:t>výstup 1. krčního míšního nervu, </a:t>
            </a:r>
            <a:r>
              <a:rPr lang="cs-CZ" sz="2400" i="1" dirty="0" err="1"/>
              <a:t>decussatio</a:t>
            </a:r>
            <a:r>
              <a:rPr lang="cs-CZ" sz="2400" i="1" dirty="0"/>
              <a:t> </a:t>
            </a:r>
            <a:r>
              <a:rPr lang="cs-CZ" sz="2400" i="1" dirty="0" err="1"/>
              <a:t>pyramidum</a:t>
            </a:r>
            <a:r>
              <a:rPr lang="cs-CZ" sz="2400" i="1" dirty="0"/>
              <a:t> </a:t>
            </a:r>
            <a:r>
              <a:rPr lang="cs-CZ" sz="2400" b="1" dirty="0"/>
              <a:t>- </a:t>
            </a:r>
            <a:r>
              <a:rPr lang="cs-CZ" sz="2400" dirty="0"/>
              <a:t>křížení pyramidové dráhy na přechodu prodloužené a hřbetní míchy (zkřížená dráha pokračující v </a:t>
            </a:r>
            <a:r>
              <a:rPr lang="cs-CZ" sz="2400" dirty="0" err="1"/>
              <a:t>tractus</a:t>
            </a:r>
            <a:r>
              <a:rPr lang="cs-CZ" sz="2400" dirty="0"/>
              <a:t> corticospinalis lateralis).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311F8E-C3B6-4542-A883-142F3259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9" y="1821696"/>
            <a:ext cx="4081263" cy="40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03AB5D-976E-48C0-A1F6-F8CFBE333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r="53675"/>
          <a:stretch/>
        </p:blipFill>
        <p:spPr>
          <a:xfrm>
            <a:off x="7885336" y="1373982"/>
            <a:ext cx="3411315" cy="53187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4DB0CD-F0A1-4980-BD2D-496DB8E0AC59}"/>
              </a:ext>
            </a:extLst>
          </p:cNvPr>
          <p:cNvSpPr txBox="1"/>
          <p:nvPr/>
        </p:nvSpPr>
        <p:spPr>
          <a:xfrm>
            <a:off x="4330701" y="6401992"/>
            <a:ext cx="35546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/>
              <a:t>Krční páteř s odstupy nervů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78E1BE7-AE79-4842-86CC-FA31397977A2}"/>
              </a:ext>
            </a:extLst>
          </p:cNvPr>
          <p:cNvSpPr txBox="1"/>
          <p:nvPr/>
        </p:nvSpPr>
        <p:spPr>
          <a:xfrm>
            <a:off x="1241176" y="5339992"/>
            <a:ext cx="2066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i="1" dirty="0"/>
              <a:t>F</a:t>
            </a:r>
            <a:r>
              <a:rPr lang="cs-CZ" sz="1800" i="1" dirty="0"/>
              <a:t>oramen </a:t>
            </a:r>
            <a:r>
              <a:rPr lang="cs-CZ" sz="1800" i="1" dirty="0" err="1"/>
              <a:t>magnum</a:t>
            </a:r>
            <a:r>
              <a:rPr lang="cs-CZ" sz="1800" i="1" dirty="0"/>
              <a:t> 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D7BBF5-4D18-4179-8BC1-00D49C50B109}"/>
              </a:ext>
            </a:extLst>
          </p:cNvPr>
          <p:cNvSpPr txBox="1"/>
          <p:nvPr/>
        </p:nvSpPr>
        <p:spPr>
          <a:xfrm>
            <a:off x="8534400" y="6460273"/>
            <a:ext cx="23543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i="1" dirty="0" err="1"/>
              <a:t>D</a:t>
            </a:r>
            <a:r>
              <a:rPr lang="cs-CZ" sz="1800" i="1" dirty="0" err="1"/>
              <a:t>ecussatio</a:t>
            </a:r>
            <a:r>
              <a:rPr lang="cs-CZ" sz="1800" i="1" dirty="0"/>
              <a:t> </a:t>
            </a:r>
            <a:r>
              <a:rPr lang="cs-CZ" sz="1800" i="1" dirty="0" err="1"/>
              <a:t>pyramidum</a:t>
            </a:r>
            <a:r>
              <a:rPr lang="cs-CZ" sz="1800" i="1" dirty="0"/>
              <a:t> 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DE0E13C-F0D1-4736-90BC-9F77A77FAA62}"/>
              </a:ext>
            </a:extLst>
          </p:cNvPr>
          <p:cNvSpPr txBox="1"/>
          <p:nvPr/>
        </p:nvSpPr>
        <p:spPr>
          <a:xfrm>
            <a:off x="-28621" y="6090941"/>
            <a:ext cx="46819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Míšní nervy jsou smíšené, motorické i senzitivní.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27DAFC-2E73-276B-A151-EAE0A95A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428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77D92D5-375C-4925-BD0D-6A8D66628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" t="12857" r="6131" b="9077"/>
          <a:stretch/>
        </p:blipFill>
        <p:spPr>
          <a:xfrm>
            <a:off x="103779" y="3229983"/>
            <a:ext cx="6949440" cy="33832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FDFBB4-8B2D-4C57-8E0B-DB4566610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6" t="7187" r="10855" b="10542"/>
          <a:stretch/>
        </p:blipFill>
        <p:spPr>
          <a:xfrm>
            <a:off x="7236099" y="2968070"/>
            <a:ext cx="4620621" cy="38899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7FCCE-31B1-419D-B75A-68AC8F80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20" y="82885"/>
            <a:ext cx="11481100" cy="62856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/>
              <a:t>Střední mozek – </a:t>
            </a:r>
            <a:r>
              <a:rPr lang="cs-CZ" sz="3600" b="1" i="1" dirty="0" err="1"/>
              <a:t>mesencephalon</a:t>
            </a:r>
            <a:endParaRPr lang="cs-CZ" sz="3600" b="1" i="1" dirty="0"/>
          </a:p>
          <a:p>
            <a:pPr marL="514350" indent="-514350">
              <a:buAutoNum type="arabicParenR"/>
            </a:pPr>
            <a:r>
              <a:rPr lang="cs-CZ" sz="2000" b="1" i="1" dirty="0" err="1"/>
              <a:t>Crura</a:t>
            </a:r>
            <a:r>
              <a:rPr lang="cs-CZ" sz="2000" b="1" i="1" dirty="0"/>
              <a:t> cerebri - </a:t>
            </a:r>
            <a:r>
              <a:rPr lang="cs-CZ" sz="2000" dirty="0"/>
              <a:t>ramena mozku </a:t>
            </a:r>
            <a:endParaRPr lang="cs-CZ" sz="2000" i="1" dirty="0"/>
          </a:p>
          <a:p>
            <a:pPr marL="514350" indent="-514350">
              <a:buAutoNum type="arabicParenR"/>
            </a:pPr>
            <a:r>
              <a:rPr lang="cs-CZ" sz="2000" b="1" i="1" dirty="0" err="1"/>
              <a:t>Tegmentum</a:t>
            </a:r>
            <a:r>
              <a:rPr lang="cs-CZ" sz="2000" b="1" i="1" dirty="0"/>
              <a:t> </a:t>
            </a:r>
            <a:r>
              <a:rPr lang="cs-CZ" sz="2000" b="1" i="1" dirty="0" err="1"/>
              <a:t>mesencephali</a:t>
            </a:r>
            <a:r>
              <a:rPr lang="cs-CZ" sz="2000" b="1" i="1" dirty="0"/>
              <a:t> - </a:t>
            </a:r>
            <a:r>
              <a:rPr lang="cs-CZ" sz="2000" dirty="0" err="1"/>
              <a:t>středomozková</a:t>
            </a:r>
            <a:r>
              <a:rPr lang="cs-CZ" sz="2000" dirty="0"/>
              <a:t> pokrývka </a:t>
            </a:r>
          </a:p>
          <a:p>
            <a:pPr marL="514350" indent="-514350">
              <a:buAutoNum type="arabicParenR"/>
            </a:pPr>
            <a:r>
              <a:rPr lang="cs-CZ" sz="2000" b="1" i="1" dirty="0" err="1"/>
              <a:t>Tectum</a:t>
            </a:r>
            <a:r>
              <a:rPr lang="cs-CZ" sz="2000" b="1" i="1" dirty="0"/>
              <a:t> </a:t>
            </a:r>
            <a:r>
              <a:rPr lang="cs-CZ" sz="2000" b="1" i="1" dirty="0" err="1"/>
              <a:t>mesencephali</a:t>
            </a:r>
            <a:r>
              <a:rPr lang="cs-CZ" sz="2000" b="1" i="1" dirty="0"/>
              <a:t> - </a:t>
            </a:r>
            <a:r>
              <a:rPr lang="cs-CZ" sz="2000" dirty="0" err="1"/>
              <a:t>středomozkové</a:t>
            </a:r>
            <a:r>
              <a:rPr lang="cs-CZ" sz="2000" dirty="0"/>
              <a:t> krytí, čtverohrbolí </a:t>
            </a:r>
            <a:endParaRPr lang="cs-CZ" sz="2000" i="1" dirty="0"/>
          </a:p>
          <a:p>
            <a:pPr marL="0" indent="0">
              <a:buNone/>
            </a:pPr>
            <a:r>
              <a:rPr lang="cs-CZ" sz="2000" i="1" dirty="0"/>
              <a:t>+ </a:t>
            </a:r>
            <a:r>
              <a:rPr lang="cs-CZ" sz="2000" b="1" i="1" dirty="0" err="1"/>
              <a:t>colliculi</a:t>
            </a:r>
            <a:r>
              <a:rPr lang="cs-CZ" sz="2000" b="1" i="1" dirty="0"/>
              <a:t> inferiores </a:t>
            </a:r>
            <a:r>
              <a:rPr lang="cs-CZ" sz="2000" i="1" dirty="0"/>
              <a:t>– 2 </a:t>
            </a:r>
            <a:r>
              <a:rPr lang="cs-CZ" sz="2000" dirty="0"/>
              <a:t>páry hrbolků podmíněné stejnojmennými jádry, </a:t>
            </a:r>
            <a:r>
              <a:rPr lang="cs-CZ" sz="2000" b="1" i="1" dirty="0" err="1"/>
              <a:t>colliculi</a:t>
            </a:r>
            <a:r>
              <a:rPr lang="cs-CZ" sz="2000" b="1" i="1" dirty="0"/>
              <a:t> superiores</a:t>
            </a:r>
            <a:r>
              <a:rPr lang="cs-CZ" sz="2000" i="1" dirty="0"/>
              <a:t> </a:t>
            </a:r>
            <a:r>
              <a:rPr lang="cs-CZ" sz="2000" dirty="0"/>
              <a:t>zapojené do zrakové dráhy, </a:t>
            </a:r>
            <a:r>
              <a:rPr lang="cs-CZ" sz="2000" b="1" i="1" dirty="0"/>
              <a:t>inferiores</a:t>
            </a:r>
            <a:r>
              <a:rPr lang="cs-CZ" sz="2000" dirty="0"/>
              <a:t> do dráhy sluchové. </a:t>
            </a:r>
          </a:p>
          <a:p>
            <a:pPr marL="0" indent="0">
              <a:buNone/>
            </a:pPr>
            <a:r>
              <a:rPr lang="cs-CZ" sz="2000" dirty="0"/>
              <a:t>Hrbolky jsou k mezimozku připojeny </a:t>
            </a:r>
            <a:r>
              <a:rPr lang="cs-CZ" sz="2000" i="1" dirty="0" err="1"/>
              <a:t>brachia</a:t>
            </a:r>
            <a:r>
              <a:rPr lang="cs-CZ" sz="2000" i="1" dirty="0"/>
              <a:t> </a:t>
            </a:r>
            <a:r>
              <a:rPr lang="cs-CZ" sz="2000" i="1" dirty="0" err="1"/>
              <a:t>colliculi</a:t>
            </a:r>
            <a:r>
              <a:rPr lang="cs-CZ" sz="2000" i="1" dirty="0"/>
              <a:t> superiores et inferiores,</a:t>
            </a:r>
            <a:r>
              <a:rPr lang="cs-CZ" sz="2000" dirty="0"/>
              <a:t> a končí v </a:t>
            </a:r>
            <a:r>
              <a:rPr lang="cs-CZ" sz="2000" i="1" dirty="0"/>
              <a:t>corpus </a:t>
            </a:r>
            <a:r>
              <a:rPr lang="cs-CZ" sz="2000" i="1" dirty="0" err="1"/>
              <a:t>geniculatum</a:t>
            </a:r>
            <a:r>
              <a:rPr lang="cs-CZ" sz="2000" i="1" dirty="0"/>
              <a:t> </a:t>
            </a:r>
            <a:r>
              <a:rPr lang="cs-CZ" sz="2000" i="1" dirty="0" err="1"/>
              <a:t>mediale</a:t>
            </a:r>
            <a:r>
              <a:rPr lang="cs-CZ" sz="2000" i="1" dirty="0"/>
              <a:t> et </a:t>
            </a:r>
            <a:r>
              <a:rPr lang="cs-CZ" sz="2000" i="1" dirty="0" err="1"/>
              <a:t>laterale</a:t>
            </a:r>
            <a:r>
              <a:rPr lang="cs-CZ" sz="2000" i="1" dirty="0"/>
              <a:t> </a:t>
            </a:r>
            <a:r>
              <a:rPr lang="cs-CZ" sz="2000" i="1" dirty="0" err="1"/>
              <a:t>thalami</a:t>
            </a:r>
            <a:r>
              <a:rPr lang="cs-CZ" sz="2000" i="1" dirty="0"/>
              <a:t>. 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368DB3-05CF-5C48-391B-CAFF636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5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6"/>
    </mc:Choice>
    <mc:Fallback xmlns="">
      <p:transition spd="slow" advTm="10578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37AEA54-1B70-4CEB-A86A-FA9D4D542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" t="8238"/>
          <a:stretch/>
        </p:blipFill>
        <p:spPr>
          <a:xfrm>
            <a:off x="3176643" y="3998165"/>
            <a:ext cx="3944919" cy="28598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B6E4EA-1C6D-4E5D-870D-30EB54957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261" y="3286125"/>
            <a:ext cx="4762500" cy="357187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9A8B9E-98B5-4459-82BB-0278FB7EF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64" y="416373"/>
            <a:ext cx="7036397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1" i="1" dirty="0" err="1"/>
              <a:t>Aqueductus</a:t>
            </a:r>
            <a:r>
              <a:rPr lang="cs-CZ" b="1" i="1" dirty="0"/>
              <a:t> </a:t>
            </a:r>
            <a:r>
              <a:rPr lang="cs-CZ" b="1" i="1" dirty="0" err="1"/>
              <a:t>mesencephali</a:t>
            </a:r>
            <a:r>
              <a:rPr lang="cs-CZ" b="1" i="1" dirty="0"/>
              <a:t> Sylvii – </a:t>
            </a:r>
            <a:r>
              <a:rPr lang="cs-CZ" dirty="0"/>
              <a:t>mokovod, spojuje III. a IV. komoru mozkovou</a:t>
            </a:r>
          </a:p>
          <a:p>
            <a:r>
              <a:rPr lang="cs-CZ" b="1" i="1" dirty="0" err="1"/>
              <a:t>Pedunculi</a:t>
            </a:r>
            <a:r>
              <a:rPr lang="cs-CZ" b="1" i="1" dirty="0"/>
              <a:t> </a:t>
            </a:r>
            <a:r>
              <a:rPr lang="cs-CZ" b="1" i="1" dirty="0" err="1"/>
              <a:t>cerebellares</a:t>
            </a:r>
            <a:r>
              <a:rPr lang="cs-CZ" b="1" i="1" dirty="0"/>
              <a:t> superiores</a:t>
            </a:r>
            <a:r>
              <a:rPr lang="cs-CZ" dirty="0"/>
              <a:t> – spojují </a:t>
            </a:r>
            <a:r>
              <a:rPr lang="cs-CZ" i="1" dirty="0" err="1"/>
              <a:t>mesecephalon</a:t>
            </a:r>
            <a:r>
              <a:rPr lang="cs-CZ" i="1" dirty="0"/>
              <a:t> </a:t>
            </a:r>
            <a:r>
              <a:rPr lang="cs-CZ" dirty="0"/>
              <a:t>a mozeček</a:t>
            </a:r>
          </a:p>
          <a:p>
            <a:r>
              <a:rPr lang="cs-CZ" b="1" i="1" dirty="0"/>
              <a:t>Velum </a:t>
            </a:r>
            <a:r>
              <a:rPr lang="cs-CZ" b="1" i="1" dirty="0" err="1"/>
              <a:t>medulare</a:t>
            </a:r>
            <a:r>
              <a:rPr lang="cs-CZ" b="1" i="1" dirty="0"/>
              <a:t> superiores </a:t>
            </a:r>
            <a:r>
              <a:rPr lang="cs-CZ" dirty="0"/>
              <a:t>– „plachetka“ z bílé hmoty, strop IV. komory mozkové</a:t>
            </a:r>
            <a:r>
              <a:rPr lang="cs-CZ" i="1" dirty="0"/>
              <a:t>, </a:t>
            </a:r>
            <a:r>
              <a:rPr lang="cs-CZ" i="1" dirty="0" err="1"/>
              <a:t>tegmen</a:t>
            </a:r>
            <a:r>
              <a:rPr lang="cs-CZ" i="1" dirty="0"/>
              <a:t> </a:t>
            </a:r>
            <a:r>
              <a:rPr lang="cs-CZ" i="1" dirty="0" err="1"/>
              <a:t>ventriculi</a:t>
            </a:r>
            <a:r>
              <a:rPr lang="cs-CZ" i="1" dirty="0"/>
              <a:t> </a:t>
            </a:r>
            <a:r>
              <a:rPr lang="cs-CZ" i="1" dirty="0" err="1"/>
              <a:t>quarti</a:t>
            </a:r>
            <a:endParaRPr lang="cs-CZ" b="1" i="1" dirty="0"/>
          </a:p>
          <a:p>
            <a:pPr marL="0" indent="0">
              <a:buNone/>
            </a:pPr>
            <a:r>
              <a:rPr lang="cs-CZ" dirty="0"/>
              <a:t>Odstup hlavových nervů z mezimozku</a:t>
            </a:r>
            <a:r>
              <a:rPr lang="cs-CZ" b="1" i="1" dirty="0"/>
              <a:t>:</a:t>
            </a:r>
          </a:p>
          <a:p>
            <a:r>
              <a:rPr lang="cs-CZ" b="1" i="1" dirty="0"/>
              <a:t>N. </a:t>
            </a:r>
            <a:r>
              <a:rPr lang="cs-CZ" b="1" i="1" dirty="0" err="1"/>
              <a:t>oculomotorius</a:t>
            </a:r>
            <a:r>
              <a:rPr lang="cs-CZ" b="1" i="1" dirty="0"/>
              <a:t> (N III.)</a:t>
            </a:r>
          </a:p>
          <a:p>
            <a:r>
              <a:rPr lang="cs-CZ" b="1" i="1" dirty="0"/>
              <a:t>N. </a:t>
            </a:r>
            <a:r>
              <a:rPr lang="cs-CZ" b="1" i="1" dirty="0" err="1"/>
              <a:t>trochlearis</a:t>
            </a:r>
            <a:r>
              <a:rPr lang="cs-CZ" b="1" i="1" dirty="0"/>
              <a:t> (N IV.) </a:t>
            </a:r>
            <a:r>
              <a:rPr lang="cs-CZ" dirty="0"/>
              <a:t>vystupuje na dorsální straně mozkového kmene!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4F7E3F-2BE5-4966-BF74-945E5798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262" y="309954"/>
            <a:ext cx="4158728" cy="311904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F030311-564E-4391-93C1-6861ACF0D6C8}"/>
              </a:ext>
            </a:extLst>
          </p:cNvPr>
          <p:cNvSpPr/>
          <p:nvPr/>
        </p:nvSpPr>
        <p:spPr>
          <a:xfrm>
            <a:off x="3506993" y="4561242"/>
            <a:ext cx="785308" cy="41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F91E1-F82C-8715-78A4-10CE2936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5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51"/>
    </mc:Choice>
    <mc:Fallback xmlns="">
      <p:transition spd="slow" advTm="1451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42FE01D-4B6C-40F6-B43F-D3433E2A3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922" y="0"/>
            <a:ext cx="5288225" cy="623068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A0EF4-03BF-46A5-8FCD-B84E06AD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58" y="225965"/>
            <a:ext cx="6855255" cy="609953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2600" b="1" dirty="0"/>
              <a:t>Jádra + dráhy středního mozku </a:t>
            </a:r>
          </a:p>
          <a:p>
            <a:pPr marL="0" indent="0">
              <a:buNone/>
            </a:pPr>
            <a:r>
              <a:rPr lang="cs-CZ" sz="2600" b="1" dirty="0"/>
              <a:t>A) </a:t>
            </a:r>
            <a:r>
              <a:rPr lang="cs-CZ" sz="2600" b="1" dirty="0" err="1"/>
              <a:t>Středomozkový</a:t>
            </a:r>
            <a:r>
              <a:rPr lang="cs-CZ" sz="2600" b="1" dirty="0"/>
              <a:t> kryt </a:t>
            </a:r>
            <a:r>
              <a:rPr lang="cs-CZ" sz="2600" b="1" i="1" dirty="0"/>
              <a:t>– </a:t>
            </a:r>
            <a:r>
              <a:rPr lang="cs-CZ" sz="2600" b="1" i="1" dirty="0" err="1"/>
              <a:t>tectum</a:t>
            </a:r>
            <a:endParaRPr lang="cs-CZ" sz="2600" b="1" dirty="0"/>
          </a:p>
          <a:p>
            <a:pPr marL="268288" lvl="1" indent="-268288" algn="just"/>
            <a:r>
              <a:rPr lang="cs-CZ" sz="2600" b="1" i="1" dirty="0" err="1"/>
              <a:t>Ncl</a:t>
            </a:r>
            <a:r>
              <a:rPr lang="cs-CZ" sz="2600" b="1" i="1" dirty="0"/>
              <a:t>. </a:t>
            </a:r>
            <a:r>
              <a:rPr lang="cs-CZ" sz="2600" b="1" i="1" dirty="0" err="1"/>
              <a:t>colliculi</a:t>
            </a:r>
            <a:r>
              <a:rPr lang="cs-CZ" sz="2600" b="1" i="1" dirty="0"/>
              <a:t> superiores</a:t>
            </a:r>
          </a:p>
          <a:p>
            <a:pPr marL="720725" lvl="1" indent="-365125" algn="just">
              <a:buFont typeface="Courier New" panose="02070309020205020404" pitchFamily="49" charset="0"/>
              <a:buChar char="o"/>
            </a:pPr>
            <a:r>
              <a:rPr lang="cs-CZ" sz="2600" dirty="0"/>
              <a:t>Žíhaný vzhled – vrstvy bílé a šedé hmoty. </a:t>
            </a:r>
          </a:p>
          <a:p>
            <a:pPr marL="720725" lvl="1" indent="-365125" algn="just">
              <a:buFont typeface="Courier New" panose="02070309020205020404" pitchFamily="49" charset="0"/>
              <a:buChar char="o"/>
            </a:pPr>
            <a:r>
              <a:rPr lang="cs-CZ" sz="2600" dirty="0"/>
              <a:t>Součást zrakové dráhy a </a:t>
            </a:r>
            <a:r>
              <a:rPr lang="cs-CZ" sz="2600" dirty="0" err="1"/>
              <a:t>aference</a:t>
            </a:r>
            <a:r>
              <a:rPr lang="cs-CZ" sz="2600" dirty="0"/>
              <a:t> z </a:t>
            </a:r>
            <a:r>
              <a:rPr lang="cs-CZ" sz="2600" i="1" dirty="0" err="1"/>
              <a:t>tractus</a:t>
            </a:r>
            <a:r>
              <a:rPr lang="cs-CZ" sz="2600" i="1" dirty="0"/>
              <a:t> </a:t>
            </a:r>
            <a:r>
              <a:rPr lang="cs-CZ" sz="2600" i="1" dirty="0" err="1"/>
              <a:t>spinotectalis</a:t>
            </a:r>
            <a:r>
              <a:rPr lang="cs-CZ" sz="2600" dirty="0"/>
              <a:t> a </a:t>
            </a:r>
            <a:r>
              <a:rPr lang="cs-CZ" sz="2600" i="1" dirty="0" err="1"/>
              <a:t>tr</a:t>
            </a:r>
            <a:r>
              <a:rPr lang="cs-CZ" sz="2600" i="1" dirty="0"/>
              <a:t>. </a:t>
            </a:r>
            <a:r>
              <a:rPr lang="cs-CZ" sz="2600" i="1" dirty="0" err="1"/>
              <a:t>habenulotectalis</a:t>
            </a:r>
            <a:r>
              <a:rPr lang="cs-CZ" sz="2600" dirty="0"/>
              <a:t>. </a:t>
            </a:r>
          </a:p>
          <a:p>
            <a:pPr marL="720725" lvl="1" indent="-365125" algn="just">
              <a:buFont typeface="Courier New" panose="02070309020205020404" pitchFamily="49" charset="0"/>
              <a:buChar char="o"/>
            </a:pPr>
            <a:r>
              <a:rPr lang="cs-CZ" sz="2600" dirty="0"/>
              <a:t>V tomto podkorovém zrakovém centru se zrakové signály integrují se signály z dalších oblasti CNS.</a:t>
            </a:r>
          </a:p>
          <a:p>
            <a:pPr marL="0" lvl="1" indent="0" algn="just"/>
            <a:r>
              <a:rPr lang="cs-CZ" sz="2600" b="1" i="1" dirty="0"/>
              <a:t> </a:t>
            </a:r>
            <a:r>
              <a:rPr lang="cs-CZ" sz="2600" b="1" i="1" dirty="0" err="1"/>
              <a:t>Ncll</a:t>
            </a:r>
            <a:r>
              <a:rPr lang="cs-CZ" sz="2600" b="1" i="1" dirty="0"/>
              <a:t>. </a:t>
            </a:r>
            <a:r>
              <a:rPr lang="cs-CZ" sz="2600" b="1" i="1" dirty="0" err="1"/>
              <a:t>praetectales</a:t>
            </a:r>
            <a:r>
              <a:rPr lang="cs-CZ" sz="2600" b="1" i="1" dirty="0"/>
              <a:t>.</a:t>
            </a:r>
            <a:r>
              <a:rPr lang="cs-CZ" sz="2600" dirty="0"/>
              <a:t> </a:t>
            </a:r>
          </a:p>
          <a:p>
            <a:pPr marL="720725" lvl="1" indent="-365125" algn="just">
              <a:buFont typeface="Courier New" panose="02070309020205020404" pitchFamily="49" charset="0"/>
              <a:buChar char="o"/>
            </a:pPr>
            <a:r>
              <a:rPr lang="cs-CZ" sz="2600" dirty="0"/>
              <a:t>Leží těsně před </a:t>
            </a:r>
            <a:r>
              <a:rPr lang="cs-CZ" sz="2600" i="1" dirty="0" err="1"/>
              <a:t>colliculis</a:t>
            </a:r>
            <a:r>
              <a:rPr lang="cs-CZ" sz="2600" i="1" dirty="0"/>
              <a:t> superiores </a:t>
            </a:r>
            <a:r>
              <a:rPr lang="cs-CZ" sz="2600" dirty="0"/>
              <a:t>v </a:t>
            </a:r>
            <a:r>
              <a:rPr lang="cs-CZ" sz="2600" dirty="0" err="1"/>
              <a:t>preetektální</a:t>
            </a:r>
            <a:r>
              <a:rPr lang="cs-CZ" sz="2600" dirty="0"/>
              <a:t> oblasti. </a:t>
            </a:r>
          </a:p>
          <a:p>
            <a:pPr marL="720725" lvl="1" indent="-365125" algn="just">
              <a:buFont typeface="Courier New" panose="02070309020205020404" pitchFamily="49" charset="0"/>
              <a:buChar char="o"/>
            </a:pPr>
            <a:r>
              <a:rPr lang="cs-CZ" sz="2600" dirty="0"/>
              <a:t>Přepojovací stanice pupilárního reflexu.</a:t>
            </a:r>
          </a:p>
          <a:p>
            <a:pPr marL="0" lvl="1" indent="0" algn="just"/>
            <a:r>
              <a:rPr lang="cs-CZ" sz="2600" b="1" i="1" dirty="0"/>
              <a:t> </a:t>
            </a:r>
            <a:r>
              <a:rPr lang="cs-CZ" sz="2600" b="1" i="1" dirty="0" err="1"/>
              <a:t>Ncl</a:t>
            </a:r>
            <a:r>
              <a:rPr lang="cs-CZ" sz="2600" b="1" i="1" dirty="0"/>
              <a:t>. </a:t>
            </a:r>
            <a:r>
              <a:rPr lang="cs-CZ" sz="2600" b="1" i="1" dirty="0" err="1"/>
              <a:t>colliculi</a:t>
            </a:r>
            <a:r>
              <a:rPr lang="cs-CZ" sz="2600" b="1" i="1" dirty="0"/>
              <a:t> inferiores</a:t>
            </a:r>
          </a:p>
          <a:p>
            <a:pPr marL="342900" lvl="1" indent="-342900" algn="just">
              <a:buFont typeface="Courier New" panose="02070309020205020404" pitchFamily="49" charset="0"/>
              <a:buChar char="o"/>
            </a:pPr>
            <a:r>
              <a:rPr lang="cs-CZ" sz="2600" dirty="0"/>
              <a:t>Jsou přepojovací stanicí sluchové dráhy ze zevní kličky </a:t>
            </a:r>
            <a:r>
              <a:rPr lang="cs-CZ" sz="2600" i="1" dirty="0"/>
              <a:t>– </a:t>
            </a:r>
            <a:r>
              <a:rPr lang="cs-CZ" sz="2600" i="1" dirty="0" err="1"/>
              <a:t>lemniscus</a:t>
            </a:r>
            <a:r>
              <a:rPr lang="cs-CZ" sz="2600" i="1" dirty="0"/>
              <a:t> </a:t>
            </a:r>
            <a:r>
              <a:rPr lang="cs-CZ" sz="2600" i="1" dirty="0" err="1"/>
              <a:t>lateralis</a:t>
            </a:r>
            <a:r>
              <a:rPr lang="cs-CZ" sz="2600" i="1" dirty="0"/>
              <a:t>.</a:t>
            </a:r>
          </a:p>
          <a:p>
            <a:pPr marL="0" indent="0">
              <a:buNone/>
            </a:pPr>
            <a:r>
              <a:rPr lang="cs-CZ" sz="2600" b="1" dirty="0" err="1"/>
              <a:t>Efferentní</a:t>
            </a:r>
            <a:r>
              <a:rPr lang="cs-CZ" sz="2600" b="1" dirty="0"/>
              <a:t> dráhy :</a:t>
            </a:r>
            <a:endParaRPr lang="cs-CZ" sz="2600" dirty="0"/>
          </a:p>
          <a:p>
            <a:r>
              <a:rPr lang="cs-CZ" sz="2600" b="1" i="1" dirty="0"/>
              <a:t>Tr. </a:t>
            </a:r>
            <a:r>
              <a:rPr lang="cs-CZ" sz="2600" b="1" i="1" dirty="0" err="1"/>
              <a:t>tectospinalis</a:t>
            </a:r>
            <a:r>
              <a:rPr lang="cs-CZ" sz="2600" b="1" i="1" dirty="0"/>
              <a:t>,</a:t>
            </a:r>
            <a:r>
              <a:rPr lang="cs-CZ" sz="2600" dirty="0"/>
              <a:t> končí na motorických jádrech míchy, jejich vlákna podporuje </a:t>
            </a:r>
            <a:r>
              <a:rPr lang="cs-CZ" sz="2600" i="1" dirty="0" err="1"/>
              <a:t>tr</a:t>
            </a:r>
            <a:r>
              <a:rPr lang="cs-CZ" sz="2600" i="1" dirty="0"/>
              <a:t>. </a:t>
            </a:r>
            <a:r>
              <a:rPr lang="cs-CZ" sz="2600" i="1" dirty="0" err="1"/>
              <a:t>tectoreticularis</a:t>
            </a:r>
            <a:endParaRPr lang="cs-CZ" sz="2600" dirty="0"/>
          </a:p>
          <a:p>
            <a:r>
              <a:rPr lang="cs-CZ" sz="2600" b="1" i="1" dirty="0"/>
              <a:t>Tr. </a:t>
            </a:r>
            <a:r>
              <a:rPr lang="cs-CZ" sz="2600" b="1" i="1" dirty="0" err="1"/>
              <a:t>tectobulbaris</a:t>
            </a:r>
            <a:r>
              <a:rPr lang="cs-CZ" sz="2600" dirty="0"/>
              <a:t>, končí na motorických jádrech hlavových nervů.</a:t>
            </a:r>
          </a:p>
          <a:p>
            <a:r>
              <a:rPr lang="cs-CZ" sz="2600" b="1" i="1" dirty="0"/>
              <a:t>Tr. </a:t>
            </a:r>
            <a:r>
              <a:rPr lang="cs-CZ" sz="2600" b="1" i="1" dirty="0" err="1"/>
              <a:t>tectoreticularis</a:t>
            </a:r>
            <a:r>
              <a:rPr lang="cs-CZ" sz="2600" b="1" i="1" dirty="0"/>
              <a:t>,</a:t>
            </a:r>
            <a:r>
              <a:rPr lang="cs-CZ" sz="2600" dirty="0"/>
              <a:t> končí na jádrech FR středního mozku. Převádí zrakové impulsy na jádra FR a navazuje na ni</a:t>
            </a:r>
            <a:r>
              <a:rPr lang="cs-CZ" sz="2600" i="1" dirty="0"/>
              <a:t> </a:t>
            </a:r>
            <a:r>
              <a:rPr lang="cs-CZ" sz="2600" i="1" dirty="0" err="1"/>
              <a:t>tr</a:t>
            </a:r>
            <a:r>
              <a:rPr lang="cs-CZ" sz="2600" i="1" dirty="0"/>
              <a:t>. </a:t>
            </a:r>
            <a:r>
              <a:rPr lang="cs-CZ" sz="2600" i="1" dirty="0" err="1"/>
              <a:t>reticulospinalis</a:t>
            </a:r>
            <a:r>
              <a:rPr lang="cs-CZ" sz="2600" i="1" dirty="0"/>
              <a:t>.</a:t>
            </a:r>
            <a:endParaRPr lang="cs-CZ" sz="2600" dirty="0"/>
          </a:p>
          <a:p>
            <a:r>
              <a:rPr lang="cs-CZ" sz="2600" b="1" i="1" dirty="0"/>
              <a:t>Tr. </a:t>
            </a:r>
            <a:r>
              <a:rPr lang="cs-CZ" sz="2600" b="1" i="1" dirty="0" err="1"/>
              <a:t>tectopontinus</a:t>
            </a:r>
            <a:r>
              <a:rPr lang="cs-CZ" sz="2600" b="1" i="1" dirty="0"/>
              <a:t>,</a:t>
            </a:r>
            <a:r>
              <a:rPr lang="cs-CZ" sz="2600" dirty="0"/>
              <a:t> končí na laterálních jádrech FR v pontu. </a:t>
            </a:r>
          </a:p>
          <a:p>
            <a:pPr marL="342900" lvl="1" indent="-342900" algn="just">
              <a:buFont typeface="Courier New" panose="02070309020205020404" pitchFamily="49" charset="0"/>
              <a:buChar char="o"/>
            </a:pPr>
            <a:endParaRPr lang="cs-CZ" sz="2000" dirty="0"/>
          </a:p>
          <a:p>
            <a:pPr algn="just"/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1C0D05-7516-8B72-85FD-0AD0FB1B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2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96"/>
    </mc:Choice>
    <mc:Fallback xmlns="">
      <p:transition spd="slow" advTm="1878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75F516-4DCE-432D-981E-98D4A0A16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400"/>
            <a:ext cx="4018532" cy="230251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DFE275A-4AB6-40EA-8F50-E43E4E29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698" y="1898961"/>
            <a:ext cx="4018532" cy="495903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0A729-1E6E-4E03-A5FC-9C7D6A6F7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320040"/>
            <a:ext cx="7735645" cy="6202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100" b="1" dirty="0"/>
              <a:t>B)</a:t>
            </a:r>
            <a:r>
              <a:rPr lang="cs-CZ" sz="2100" b="1" i="1" dirty="0"/>
              <a:t> </a:t>
            </a:r>
            <a:r>
              <a:rPr lang="cs-CZ" sz="2100" b="1" dirty="0" err="1"/>
              <a:t>Středomozková</a:t>
            </a:r>
            <a:r>
              <a:rPr lang="cs-CZ" sz="2100" b="1" dirty="0"/>
              <a:t> pokrývka- </a:t>
            </a:r>
            <a:r>
              <a:rPr lang="cs-CZ" sz="2100" b="1" i="1" dirty="0" err="1"/>
              <a:t>tegmentum</a:t>
            </a:r>
            <a:r>
              <a:rPr lang="cs-CZ" sz="2100" b="1" i="1" dirty="0"/>
              <a:t> </a:t>
            </a:r>
          </a:p>
          <a:p>
            <a:r>
              <a:rPr lang="cs-CZ" sz="2100" b="1" i="1" dirty="0"/>
              <a:t>Nucleus ruber</a:t>
            </a:r>
          </a:p>
          <a:p>
            <a:pPr marL="0" indent="0">
              <a:buNone/>
            </a:pPr>
            <a:r>
              <a:rPr lang="cs-CZ" sz="2100" dirty="0"/>
              <a:t>Je oválné jádro ležící mediálně, načervenalá barva (pigmenty s železem).</a:t>
            </a:r>
          </a:p>
          <a:p>
            <a:r>
              <a:rPr lang="cs-CZ" sz="2100" b="1" dirty="0" err="1"/>
              <a:t>Afferetní</a:t>
            </a:r>
            <a:r>
              <a:rPr lang="cs-CZ" sz="2100" b="1" dirty="0"/>
              <a:t> dráhy: </a:t>
            </a:r>
          </a:p>
          <a:p>
            <a:pPr marL="538163" lvl="1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cerebellorubralis</a:t>
            </a:r>
            <a:r>
              <a:rPr lang="cs-CZ" sz="2100" i="1" dirty="0"/>
              <a:t>,</a:t>
            </a:r>
            <a:r>
              <a:rPr lang="cs-CZ" sz="2100" dirty="0"/>
              <a:t> přichází z mozečku přes horní mozečkovou stopku</a:t>
            </a:r>
          </a:p>
          <a:p>
            <a:pPr marL="538163" lvl="1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corticorubralis</a:t>
            </a:r>
            <a:r>
              <a:rPr lang="cs-CZ" sz="2100" dirty="0"/>
              <a:t>, přichází z kůry mozkové</a:t>
            </a:r>
          </a:p>
          <a:p>
            <a:pPr marL="538163" lvl="1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pallidorubralis</a:t>
            </a:r>
            <a:r>
              <a:rPr lang="cs-CZ" sz="2100" dirty="0"/>
              <a:t>, přichází z basálních ganglií</a:t>
            </a:r>
          </a:p>
          <a:p>
            <a:pPr marL="182563" lvl="1" indent="-182563"/>
            <a:r>
              <a:rPr lang="cs-CZ" sz="2100" b="1" dirty="0" err="1"/>
              <a:t>Efferentní</a:t>
            </a:r>
            <a:r>
              <a:rPr lang="cs-CZ" sz="2100" b="1" dirty="0"/>
              <a:t> dráhy : </a:t>
            </a:r>
          </a:p>
          <a:p>
            <a:pPr marL="538163" lvl="2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rubrospinalis</a:t>
            </a:r>
            <a:endParaRPr lang="cs-CZ" sz="2100" dirty="0"/>
          </a:p>
          <a:p>
            <a:pPr marL="538163" lvl="2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rubrothalamicus</a:t>
            </a:r>
            <a:endParaRPr lang="cs-CZ" sz="2100" dirty="0"/>
          </a:p>
          <a:p>
            <a:pPr marL="538163" lvl="2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rubrocorticalis</a:t>
            </a:r>
            <a:endParaRPr lang="cs-CZ" sz="2100" dirty="0"/>
          </a:p>
          <a:p>
            <a:pPr marL="538163" lvl="2" indent="-182563"/>
            <a:r>
              <a:rPr lang="cs-CZ" sz="2100" i="1" dirty="0" err="1"/>
              <a:t>tr</a:t>
            </a:r>
            <a:r>
              <a:rPr lang="cs-CZ" sz="2100" i="1" dirty="0"/>
              <a:t>. </a:t>
            </a:r>
            <a:r>
              <a:rPr lang="cs-CZ" sz="2100" i="1" dirty="0" err="1"/>
              <a:t>rubrocerebellais</a:t>
            </a:r>
            <a:r>
              <a:rPr lang="cs-CZ" sz="2100" dirty="0"/>
              <a:t>, která jde do mozečku přes horní mozečkovou stopku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13AF9C-5AD9-4A34-AE65-2A0EE750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532" y="320040"/>
            <a:ext cx="1962150" cy="2333625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586A17-3AAE-DD95-91AB-DF68B409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44"/>
    </mc:Choice>
    <mc:Fallback xmlns="">
      <p:transition spd="slow" advTm="15424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265548-0CEC-4469-8674-981601742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24"/>
          <a:stretch/>
        </p:blipFill>
        <p:spPr>
          <a:xfrm>
            <a:off x="6700520" y="3243920"/>
            <a:ext cx="5491480" cy="349615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38DCD1-0DFB-4C6D-882A-3CFA0160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59" y="250825"/>
            <a:ext cx="7215505" cy="5986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/>
              <a:t>Černá hmota –</a:t>
            </a:r>
            <a:r>
              <a:rPr lang="cs-CZ" sz="2400" b="1" i="1" dirty="0"/>
              <a:t> </a:t>
            </a:r>
            <a:r>
              <a:rPr lang="cs-CZ" sz="2400" b="1" i="1" dirty="0" err="1"/>
              <a:t>substantia</a:t>
            </a:r>
            <a:r>
              <a:rPr lang="cs-CZ" sz="2400" b="1" i="1" dirty="0"/>
              <a:t> </a:t>
            </a:r>
            <a:r>
              <a:rPr lang="cs-CZ" sz="2400" b="1" i="1" dirty="0" err="1"/>
              <a:t>nigra</a:t>
            </a:r>
            <a:endParaRPr lang="cs-CZ" sz="2400" dirty="0"/>
          </a:p>
          <a:p>
            <a:r>
              <a:rPr lang="cs-CZ" sz="2200" dirty="0"/>
              <a:t>Mezi </a:t>
            </a:r>
            <a:r>
              <a:rPr lang="cs-CZ" sz="2200" i="1" dirty="0" err="1"/>
              <a:t>tegmentum</a:t>
            </a:r>
            <a:r>
              <a:rPr lang="cs-CZ" sz="2200" i="1" dirty="0"/>
              <a:t> </a:t>
            </a:r>
            <a:r>
              <a:rPr lang="cs-CZ" sz="2200" i="1" dirty="0" err="1"/>
              <a:t>mesencephali</a:t>
            </a:r>
            <a:r>
              <a:rPr lang="cs-CZ" sz="2200" i="1" dirty="0"/>
              <a:t> a </a:t>
            </a:r>
            <a:r>
              <a:rPr lang="cs-CZ" sz="2200" i="1" dirty="0" err="1"/>
              <a:t>crura</a:t>
            </a:r>
            <a:r>
              <a:rPr lang="cs-CZ" sz="2200" i="1" dirty="0"/>
              <a:t> cerebri</a:t>
            </a:r>
            <a:endParaRPr lang="cs-CZ" sz="2200" dirty="0"/>
          </a:p>
          <a:p>
            <a:r>
              <a:rPr lang="cs-CZ" sz="2200" b="1" i="1" dirty="0" err="1"/>
              <a:t>Pars</a:t>
            </a:r>
            <a:r>
              <a:rPr lang="cs-CZ" sz="2200" b="1" i="1" dirty="0"/>
              <a:t> </a:t>
            </a:r>
            <a:r>
              <a:rPr lang="cs-CZ" sz="2200" b="1" i="1" dirty="0" err="1"/>
              <a:t>compacta</a:t>
            </a:r>
            <a:r>
              <a:rPr lang="cs-CZ" sz="2200" b="1" i="1" dirty="0"/>
              <a:t> </a:t>
            </a:r>
            <a:r>
              <a:rPr lang="cs-CZ" sz="2200" dirty="0"/>
              <a:t>(dorsálně) produkuje </a:t>
            </a:r>
            <a:r>
              <a:rPr lang="cs-CZ" sz="2200" b="1" dirty="0"/>
              <a:t>dopamin </a:t>
            </a:r>
            <a:r>
              <a:rPr lang="cs-CZ" sz="2200" dirty="0"/>
              <a:t>(</a:t>
            </a:r>
            <a:r>
              <a:rPr lang="cs-CZ" sz="2200" dirty="0" err="1"/>
              <a:t>dopaminergní</a:t>
            </a:r>
            <a:r>
              <a:rPr lang="cs-CZ" sz="2200" dirty="0"/>
              <a:t> systém mozku) + </a:t>
            </a:r>
            <a:r>
              <a:rPr lang="cs-CZ" sz="2200" dirty="0" err="1"/>
              <a:t>neuromelanin</a:t>
            </a:r>
            <a:r>
              <a:rPr lang="cs-CZ" sz="2200" dirty="0"/>
              <a:t>.</a:t>
            </a:r>
          </a:p>
          <a:p>
            <a:r>
              <a:rPr lang="cs-CZ" sz="2200" b="1" i="1" dirty="0" err="1"/>
              <a:t>Pars</a:t>
            </a:r>
            <a:r>
              <a:rPr lang="cs-CZ" sz="2200" b="1" i="1" dirty="0"/>
              <a:t> </a:t>
            </a:r>
            <a:r>
              <a:rPr lang="cs-CZ" sz="2200" b="1" i="1" dirty="0" err="1"/>
              <a:t>reticularis</a:t>
            </a:r>
            <a:r>
              <a:rPr lang="cs-CZ" sz="2200" b="1" i="1" dirty="0"/>
              <a:t> </a:t>
            </a:r>
            <a:r>
              <a:rPr lang="cs-CZ" sz="2200" dirty="0"/>
              <a:t>(ventrálně), obsahují </a:t>
            </a:r>
            <a:r>
              <a:rPr lang="cs-CZ" sz="2200" i="1" dirty="0"/>
              <a:t>žlutohnědý pigment (</a:t>
            </a:r>
            <a:r>
              <a:rPr lang="cs-CZ" sz="2200" i="1" dirty="0" err="1"/>
              <a:t>lipofuscin</a:t>
            </a:r>
            <a:r>
              <a:rPr lang="cs-CZ" sz="2200" i="1" dirty="0"/>
              <a:t>)</a:t>
            </a:r>
            <a:endParaRPr lang="cs-CZ" sz="2200" dirty="0"/>
          </a:p>
          <a:p>
            <a:r>
              <a:rPr lang="cs-CZ" sz="2200" u="sng" dirty="0"/>
              <a:t>Buňky </a:t>
            </a:r>
            <a:r>
              <a:rPr lang="cs-CZ" sz="2200" u="sng" dirty="0" err="1"/>
              <a:t>afferentní</a:t>
            </a:r>
            <a:r>
              <a:rPr lang="cs-CZ" sz="2200" u="sng" dirty="0"/>
              <a:t> dráhy: </a:t>
            </a:r>
          </a:p>
          <a:p>
            <a:pPr lvl="1"/>
            <a:r>
              <a:rPr lang="cs-CZ" sz="2200" b="1" i="1" dirty="0" err="1"/>
              <a:t>tr</a:t>
            </a:r>
            <a:r>
              <a:rPr lang="cs-CZ" sz="2200" b="1" i="1" dirty="0"/>
              <a:t>. </a:t>
            </a:r>
            <a:r>
              <a:rPr lang="cs-CZ" sz="2200" b="1" i="1" dirty="0" err="1"/>
              <a:t>pallidonigralis</a:t>
            </a:r>
            <a:endParaRPr lang="cs-CZ" sz="2200" dirty="0"/>
          </a:p>
          <a:p>
            <a:pPr lvl="1"/>
            <a:r>
              <a:rPr lang="cs-CZ" sz="2200" b="1" i="1" dirty="0" err="1"/>
              <a:t>tr</a:t>
            </a:r>
            <a:r>
              <a:rPr lang="cs-CZ" sz="2200" b="1" i="1" dirty="0"/>
              <a:t>. </a:t>
            </a:r>
            <a:r>
              <a:rPr lang="cs-CZ" sz="2200" b="1" i="1" dirty="0" err="1"/>
              <a:t>strionigralis</a:t>
            </a:r>
            <a:endParaRPr lang="cs-CZ" sz="2200" dirty="0"/>
          </a:p>
          <a:p>
            <a:pPr marL="457200" lvl="1" indent="0">
              <a:buNone/>
            </a:pPr>
            <a:r>
              <a:rPr lang="cs-CZ" sz="2200" dirty="0"/>
              <a:t>Končí na </a:t>
            </a:r>
            <a:r>
              <a:rPr lang="cs-CZ" sz="2200" i="1" dirty="0" err="1"/>
              <a:t>pars</a:t>
            </a:r>
            <a:r>
              <a:rPr lang="cs-CZ" sz="2200" i="1" dirty="0"/>
              <a:t> </a:t>
            </a:r>
            <a:r>
              <a:rPr lang="cs-CZ" sz="2200" i="1" dirty="0" err="1"/>
              <a:t>reticularis</a:t>
            </a:r>
            <a:r>
              <a:rPr lang="cs-CZ" sz="2200" i="1" dirty="0"/>
              <a:t>.</a:t>
            </a:r>
            <a:r>
              <a:rPr lang="cs-CZ" sz="2200" dirty="0"/>
              <a:t> Vlákna mají inhibiční vliv na neurony </a:t>
            </a:r>
            <a:r>
              <a:rPr lang="cs-CZ" sz="2200" dirty="0" err="1"/>
              <a:t>pallida</a:t>
            </a:r>
            <a:r>
              <a:rPr lang="cs-CZ" sz="2200" dirty="0"/>
              <a:t> a na neurony </a:t>
            </a:r>
            <a:r>
              <a:rPr lang="cs-CZ" sz="2200" dirty="0" err="1"/>
              <a:t>nigrální</a:t>
            </a:r>
            <a:r>
              <a:rPr lang="cs-CZ" sz="2200" dirty="0"/>
              <a:t>.</a:t>
            </a:r>
          </a:p>
          <a:p>
            <a:pPr marL="182563" lvl="1" indent="-182563"/>
            <a:r>
              <a:rPr lang="cs-CZ" sz="2200" u="sng" dirty="0" err="1"/>
              <a:t>Efferentní</a:t>
            </a:r>
            <a:r>
              <a:rPr lang="cs-CZ" sz="2200" u="sng" dirty="0"/>
              <a:t> vlákna: </a:t>
            </a:r>
          </a:p>
          <a:p>
            <a:pPr lvl="2"/>
            <a:r>
              <a:rPr lang="cs-CZ" sz="2200" b="1" i="1" dirty="0" err="1"/>
              <a:t>tr</a:t>
            </a:r>
            <a:r>
              <a:rPr lang="cs-CZ" sz="2200" b="1" i="1" dirty="0"/>
              <a:t>. </a:t>
            </a:r>
            <a:r>
              <a:rPr lang="cs-CZ" sz="2200" b="1" i="1" dirty="0" err="1"/>
              <a:t>nigrostriatus</a:t>
            </a:r>
            <a:endParaRPr lang="cs-CZ" sz="2200" b="1" i="1" dirty="0"/>
          </a:p>
          <a:p>
            <a:pPr marL="914400" lvl="2" indent="0">
              <a:buNone/>
            </a:pPr>
            <a:r>
              <a:rPr lang="cs-CZ" sz="2200" dirty="0"/>
              <a:t>Spojitost s Parkinsonovou nemocí</a:t>
            </a:r>
          </a:p>
          <a:p>
            <a:pPr lvl="2"/>
            <a:r>
              <a:rPr lang="cs-CZ" sz="2200" b="1" i="1" dirty="0" err="1"/>
              <a:t>tr</a:t>
            </a:r>
            <a:r>
              <a:rPr lang="cs-CZ" sz="2200" b="1" i="1" dirty="0"/>
              <a:t>. </a:t>
            </a:r>
            <a:r>
              <a:rPr lang="cs-CZ" sz="2200" b="1" i="1" dirty="0" err="1"/>
              <a:t>nigroreticularis</a:t>
            </a:r>
            <a:endParaRPr lang="cs-CZ" sz="2200" b="1" i="1" dirty="0"/>
          </a:p>
          <a:p>
            <a:pPr marL="914400" lvl="2" indent="0">
              <a:buNone/>
            </a:pPr>
            <a:r>
              <a:rPr lang="cs-CZ" sz="2200" dirty="0"/>
              <a:t>Inhibiční vlákna</a:t>
            </a:r>
          </a:p>
          <a:p>
            <a:pPr lvl="2"/>
            <a:r>
              <a:rPr lang="cs-CZ" sz="2200" b="1" i="1" dirty="0" err="1"/>
              <a:t>tr</a:t>
            </a:r>
            <a:r>
              <a:rPr lang="cs-CZ" sz="2200" b="1" i="1" dirty="0"/>
              <a:t>. </a:t>
            </a:r>
            <a:r>
              <a:rPr lang="cs-CZ" sz="2200" b="1" i="1" dirty="0" err="1"/>
              <a:t>nigrothalamicus</a:t>
            </a:r>
            <a:endParaRPr lang="cs-CZ" sz="2200" dirty="0"/>
          </a:p>
          <a:p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050962-159D-4C4E-A1C9-5194E13D0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/>
          <a:stretch/>
        </p:blipFill>
        <p:spPr>
          <a:xfrm>
            <a:off x="7555865" y="0"/>
            <a:ext cx="4295775" cy="397129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B2D1EAE-C4FA-D503-CB29-0E1B424C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4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30"/>
    </mc:Choice>
    <mc:Fallback xmlns="">
      <p:transition spd="slow" advTm="1113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E11DF8C-7541-407A-B855-7D9F34B29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" y="0"/>
            <a:ext cx="11488420" cy="68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Mediátorové systémy CNS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       </a:t>
            </a:r>
            <a:endParaRPr kumimoji="0" lang="cs-CZ" altLang="cs-CZ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400" dirty="0"/>
              <a:t>Z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ajišťovány neurotransmitery</a:t>
            </a:r>
            <a:r>
              <a:rPr lang="cs-CZ" altLang="cs-CZ" sz="1400" dirty="0"/>
              <a:t> a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specifickými jádry NS</a:t>
            </a:r>
            <a:r>
              <a:rPr kumimoji="0" lang="cs-CZ" altLang="cs-CZ" sz="1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. Proces </a:t>
            </a:r>
            <a:r>
              <a:rPr kumimoji="0" lang="cs-CZ" altLang="cs-CZ" sz="14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neurotransmise</a:t>
            </a:r>
            <a:r>
              <a:rPr kumimoji="0" lang="cs-CZ" altLang="cs-CZ" sz="1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: 1. S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yntéza</a:t>
            </a:r>
            <a:r>
              <a:rPr lang="cs-CZ" altLang="cs-CZ" sz="1400" dirty="0"/>
              <a:t>; 2. s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kladování;</a:t>
            </a:r>
            <a:r>
              <a:rPr kumimoji="0" lang="cs-CZ" altLang="cs-CZ" sz="1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3. 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uvolnění; 4.</a:t>
            </a:r>
            <a:r>
              <a:rPr kumimoji="0" lang="cs-CZ" altLang="cs-CZ" sz="1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navázání na receptory; 5. inaktivaci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400" b="1" dirty="0" err="1"/>
              <a:t>Cholinergní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Je tvořen neurony syntetizujícími acetylcholin, jádra, která jej tvoří jsou v hemisférách a v kmeni. Má excitační vliv, pomáhá při učení, paměti,</a:t>
            </a:r>
            <a:r>
              <a:rPr lang="cs-CZ" sz="1400" b="1" dirty="0"/>
              <a:t> </a:t>
            </a:r>
            <a:r>
              <a:rPr lang="cs-CZ" sz="1400" dirty="0"/>
              <a:t>motoriky, regulace bdění a spánku a také motivace a odměňování, v PNS se zapojuje v nervosvalovém přenosu, v parasympatiku, sympatiku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 err="1"/>
              <a:t>Monoaminergní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V jádrech FR, axony inervují velkou část CNS i PNS.  </a:t>
            </a:r>
          </a:p>
          <a:p>
            <a:pPr algn="just"/>
            <a:r>
              <a:rPr lang="cs-CZ" sz="1400" dirty="0"/>
              <a:t>Dělení </a:t>
            </a:r>
            <a:r>
              <a:rPr lang="cs-CZ" sz="1400" dirty="0" err="1"/>
              <a:t>monoaminergního</a:t>
            </a:r>
            <a:r>
              <a:rPr lang="cs-CZ" sz="1400" dirty="0"/>
              <a:t> systému: </a:t>
            </a:r>
            <a:r>
              <a:rPr lang="cs-CZ" sz="1400" b="1" dirty="0"/>
              <a:t>A) </a:t>
            </a:r>
            <a:r>
              <a:rPr lang="cs-CZ" sz="1400" b="1" dirty="0" err="1"/>
              <a:t>katecholaminergní</a:t>
            </a:r>
            <a:r>
              <a:rPr lang="cs-CZ" sz="1400" b="1" dirty="0"/>
              <a:t>: </a:t>
            </a:r>
          </a:p>
          <a:p>
            <a:pPr marL="360363" indent="-182563" algn="just">
              <a:buFont typeface="Wingdings" panose="05000000000000000000" pitchFamily="2" charset="2"/>
              <a:buChar char="§"/>
            </a:pPr>
            <a:r>
              <a:rPr lang="cs-CZ" sz="1400" dirty="0"/>
              <a:t>noradrenergní – syntetizuje noradrenalin</a:t>
            </a:r>
          </a:p>
          <a:p>
            <a:pPr marL="360363" indent="-182563" algn="just">
              <a:buFont typeface="Wingdings" panose="05000000000000000000" pitchFamily="2" charset="2"/>
              <a:buChar char="§"/>
            </a:pPr>
            <a:r>
              <a:rPr lang="cs-CZ" sz="1400" dirty="0" err="1"/>
              <a:t>dopaminergní</a:t>
            </a:r>
            <a:r>
              <a:rPr lang="cs-CZ" sz="1400" dirty="0"/>
              <a:t> – syntetizuje dopamin</a:t>
            </a:r>
          </a:p>
          <a:p>
            <a:pPr marL="177800" algn="just"/>
            <a:r>
              <a:rPr lang="cs-CZ" sz="1400" b="1" dirty="0"/>
              <a:t>B) </a:t>
            </a:r>
            <a:r>
              <a:rPr lang="cs-CZ" sz="1400" b="1" dirty="0" err="1"/>
              <a:t>serotoninergní</a:t>
            </a:r>
            <a:r>
              <a:rPr lang="cs-CZ" sz="1400" b="1" dirty="0"/>
              <a:t> – syntetizuje serotonin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 err="1"/>
              <a:t>Dopaminergní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Nejvýznamnějším jádrem </a:t>
            </a:r>
            <a:r>
              <a:rPr lang="cs-CZ" sz="1400" i="1" dirty="0"/>
              <a:t>je </a:t>
            </a:r>
            <a:r>
              <a:rPr lang="cs-CZ" sz="1400" i="1" dirty="0" err="1"/>
              <a:t>substantia</a:t>
            </a:r>
            <a:r>
              <a:rPr lang="cs-CZ" sz="1400" i="1" dirty="0"/>
              <a:t> </a:t>
            </a:r>
            <a:r>
              <a:rPr lang="cs-CZ" sz="1400" i="1" dirty="0" err="1"/>
              <a:t>nigra</a:t>
            </a:r>
            <a:r>
              <a:rPr lang="cs-CZ" sz="1400" dirty="0"/>
              <a:t>. Dopamin zodpovídá za motivaci, </a:t>
            </a:r>
            <a:r>
              <a:rPr lang="cs-CZ" sz="1400" dirty="0" err="1"/>
              <a:t>adikce</a:t>
            </a:r>
            <a:r>
              <a:rPr lang="cs-CZ" sz="1400" dirty="0"/>
              <a:t>, regulaci </a:t>
            </a:r>
            <a:r>
              <a:rPr lang="cs-CZ" sz="1400" dirty="0" err="1"/>
              <a:t>hypothalamo</a:t>
            </a:r>
            <a:r>
              <a:rPr lang="cs-CZ" sz="1400" dirty="0"/>
              <a:t>-hypofyzárního systému a motoriky a </a:t>
            </a:r>
            <a:r>
              <a:rPr lang="cs-CZ" sz="1400" dirty="0" err="1"/>
              <a:t>nocicepci</a:t>
            </a:r>
            <a:r>
              <a:rPr lang="cs-CZ" sz="1400" dirty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/>
              <a:t>Noradrenergní systém</a:t>
            </a:r>
          </a:p>
          <a:p>
            <a:pPr algn="just"/>
            <a:r>
              <a:rPr lang="cs-CZ" sz="1400" dirty="0"/>
              <a:t>Jádra leží v retikulární formaci pontu a </a:t>
            </a:r>
            <a:r>
              <a:rPr lang="cs-CZ" sz="1400" i="1" dirty="0" err="1"/>
              <a:t>medully</a:t>
            </a:r>
            <a:r>
              <a:rPr lang="cs-CZ" sz="1400" i="1" dirty="0"/>
              <a:t> oblongaty. </a:t>
            </a:r>
            <a:r>
              <a:rPr lang="cs-CZ" sz="1400" dirty="0"/>
              <a:t>Sestupná vlákna vedou do míchy, do senzitivních jader hlavových nervů a do mozečku, kde končí na dendritech Purkyňových buněk. Vzestupná vlákna končí hlavně v hypothalamu a thalamu. Silné projekce směřují i do neokortexu a </a:t>
            </a:r>
            <a:r>
              <a:rPr lang="cs-CZ" sz="1400" dirty="0" err="1"/>
              <a:t>hippokampální</a:t>
            </a:r>
            <a:r>
              <a:rPr lang="cs-CZ" sz="1400" dirty="0"/>
              <a:t> formace. Noradrenergní vlákna nevstupují do striata a </a:t>
            </a:r>
            <a:r>
              <a:rPr lang="cs-CZ" sz="1400" dirty="0" err="1"/>
              <a:t>pallida</a:t>
            </a:r>
            <a:r>
              <a:rPr lang="cs-CZ" sz="1400" dirty="0"/>
              <a:t>.  Inervuje malé cévy mozku a reguluje mozkové cirkulaci, noradrenergní vlákna jsou součástí aktivačního ascendentního systému RF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 err="1"/>
              <a:t>Serotoninergní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Většina neuronů v FR. Jejich axony vstupují do vzestupných i sestupných svazků, vedou do korových oblastí a do všech struktur limbického systému, do striata, thalamu, hypothalamu, do mozkového kmene, mozečku a míchy. Aktivita ve vzestupné složce způsobuje změny nálady a poruchy chování; vlákna končící v zadním rohu míchy ovlivňují přenos bolestivých signálů; snížení syntézy vyvolává deprese, poruchy spánku až nespavost</a:t>
            </a:r>
            <a:r>
              <a:rPr lang="cs-CZ" sz="1400" i="1" dirty="0"/>
              <a:t>.</a:t>
            </a:r>
            <a:endParaRPr lang="cs-CZ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 err="1"/>
              <a:t>Histaminergní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Jádra zejména v thalamu, produkují histamin - přenos bolestivých signálů, motorickou aktivitu a termoregulaci.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/>
              <a:t>Glutamátový systém</a:t>
            </a:r>
          </a:p>
          <a:p>
            <a:pPr algn="just"/>
            <a:r>
              <a:rPr lang="cs-CZ" sz="1400" dirty="0"/>
              <a:t>Glutamát je hlavním excitačním mediátorem v CNS.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400" b="1" dirty="0" err="1"/>
              <a:t>GABAergní</a:t>
            </a:r>
            <a:r>
              <a:rPr lang="cs-CZ" sz="1400" b="1" dirty="0"/>
              <a:t> systém</a:t>
            </a:r>
          </a:p>
          <a:p>
            <a:pPr algn="just"/>
            <a:r>
              <a:rPr lang="cs-CZ" sz="1400" dirty="0"/>
              <a:t>Kyselina gama-aminomáselná (GABA), v celé NS, excitaci předchází inhibice přes inhibiční mediátor - receptory </a:t>
            </a:r>
            <a:r>
              <a:rPr lang="cs-CZ" sz="1400" dirty="0" err="1"/>
              <a:t>ionotropní</a:t>
            </a:r>
            <a:r>
              <a:rPr lang="cs-CZ" sz="1400" dirty="0"/>
              <a:t> GABA A </a:t>
            </a:r>
            <a:r>
              <a:rPr lang="cs-CZ" sz="1400" dirty="0" err="1"/>
              <a:t>a</a:t>
            </a:r>
            <a:r>
              <a:rPr lang="cs-CZ" sz="1400" dirty="0"/>
              <a:t> </a:t>
            </a:r>
            <a:r>
              <a:rPr lang="cs-CZ" sz="1400" dirty="0" err="1"/>
              <a:t>metabotropní</a:t>
            </a:r>
            <a:r>
              <a:rPr lang="cs-CZ" sz="1400" dirty="0"/>
              <a:t> GABA B </a:t>
            </a:r>
          </a:p>
          <a:p>
            <a:pPr algn="just"/>
            <a:r>
              <a:rPr lang="cs-CZ" sz="1400" dirty="0"/>
              <a:t>Moduluje přenos </a:t>
            </a:r>
            <a:r>
              <a:rPr lang="cs-CZ" sz="1400" dirty="0" err="1"/>
              <a:t>nociceptivích</a:t>
            </a:r>
            <a:r>
              <a:rPr lang="cs-CZ" sz="1400" dirty="0"/>
              <a:t> informací, </a:t>
            </a:r>
            <a:r>
              <a:rPr lang="cs-CZ" sz="1400" dirty="0" err="1"/>
              <a:t>presynapticky</a:t>
            </a:r>
            <a:r>
              <a:rPr lang="cs-CZ" sz="1400" dirty="0"/>
              <a:t> selektuje aferentní tok informací do CNS. Snížené množství způsobuje </a:t>
            </a:r>
            <a:r>
              <a:rPr lang="cs-CZ" sz="1400" dirty="0" err="1"/>
              <a:t>Huntingtonovu</a:t>
            </a:r>
            <a:r>
              <a:rPr lang="cs-CZ" sz="1400" dirty="0"/>
              <a:t> choreu, epilepsii, úzkost. </a:t>
            </a: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99EE0E8-0ABF-62B0-3A57-903DB910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0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0E7F1-1BE4-428C-BEC4-DEFB53D4E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575944"/>
            <a:ext cx="11587480" cy="5743575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b="1" i="1" dirty="0"/>
              <a:t>Nucleus </a:t>
            </a:r>
            <a:r>
              <a:rPr lang="cs-CZ" b="1" i="1" dirty="0" err="1"/>
              <a:t>interpeduncularis</a:t>
            </a:r>
            <a:r>
              <a:rPr lang="cs-CZ" dirty="0"/>
              <a:t> - je zapojeno do</a:t>
            </a:r>
            <a:r>
              <a:rPr lang="cs-CZ" b="1" dirty="0"/>
              <a:t> </a:t>
            </a:r>
            <a:r>
              <a:rPr lang="cs-CZ" dirty="0"/>
              <a:t>limbického systému</a:t>
            </a:r>
          </a:p>
          <a:p>
            <a:pPr marL="0" indent="0" algn="just">
              <a:buNone/>
            </a:pPr>
            <a:r>
              <a:rPr lang="cs-CZ" dirty="0"/>
              <a:t>Aferentní vedou z </a:t>
            </a:r>
            <a:r>
              <a:rPr lang="cs-CZ" b="1" i="1" dirty="0" err="1"/>
              <a:t>tr</a:t>
            </a:r>
            <a:r>
              <a:rPr lang="cs-CZ" b="1" i="1" dirty="0"/>
              <a:t>. </a:t>
            </a:r>
            <a:r>
              <a:rPr lang="cs-CZ" b="1" i="1" dirty="0" err="1"/>
              <a:t>habenulointerpeduncularis</a:t>
            </a:r>
            <a:r>
              <a:rPr lang="cs-CZ" dirty="0"/>
              <a:t>, eferentní vlákna míří do </a:t>
            </a:r>
            <a:r>
              <a:rPr lang="cs-CZ" i="1" dirty="0"/>
              <a:t>retikulární formace (FR).</a:t>
            </a:r>
            <a:endParaRPr lang="cs-CZ" dirty="0"/>
          </a:p>
          <a:p>
            <a:pPr algn="just"/>
            <a:r>
              <a:rPr lang="cs-CZ" b="1" i="1" dirty="0" err="1"/>
              <a:t>Substatia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 </a:t>
            </a:r>
            <a:r>
              <a:rPr lang="cs-CZ" b="1" i="1" dirty="0" err="1"/>
              <a:t>centralis</a:t>
            </a:r>
            <a:r>
              <a:rPr lang="cs-CZ" dirty="0"/>
              <a:t> je šedá hmota okolo </a:t>
            </a:r>
            <a:r>
              <a:rPr lang="cs-CZ" b="1" i="1" dirty="0" err="1"/>
              <a:t>aqueaductus</a:t>
            </a:r>
            <a:r>
              <a:rPr lang="cs-CZ" b="1" i="1" dirty="0"/>
              <a:t> Sylvii</a:t>
            </a:r>
            <a:r>
              <a:rPr lang="cs-CZ" dirty="0"/>
              <a:t>, přenáší bolest v </a:t>
            </a:r>
            <a:r>
              <a:rPr lang="cs-CZ" i="1" dirty="0"/>
              <a:t> </a:t>
            </a:r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spinoreticulothalamicus</a:t>
            </a:r>
            <a:r>
              <a:rPr lang="cs-CZ" i="1" dirty="0"/>
              <a:t>.</a:t>
            </a:r>
            <a:endParaRPr lang="cs-CZ" dirty="0"/>
          </a:p>
          <a:p>
            <a:pPr algn="just"/>
            <a:r>
              <a:rPr lang="cs-CZ" b="1" i="1" dirty="0" err="1"/>
              <a:t>Cajalovo</a:t>
            </a:r>
            <a:r>
              <a:rPr lang="cs-CZ" b="1" i="1" dirty="0"/>
              <a:t> jádro</a:t>
            </a:r>
            <a:r>
              <a:rPr lang="cs-CZ" b="1" dirty="0"/>
              <a:t> – </a:t>
            </a:r>
            <a:r>
              <a:rPr lang="cs-CZ" b="1" i="1" dirty="0" err="1"/>
              <a:t>ncl</a:t>
            </a:r>
            <a:r>
              <a:rPr lang="cs-CZ" b="1" i="1" dirty="0"/>
              <a:t>. </a:t>
            </a:r>
            <a:r>
              <a:rPr lang="cs-CZ" b="1" i="1" dirty="0" err="1"/>
              <a:t>interstitialis</a:t>
            </a:r>
            <a:r>
              <a:rPr lang="cs-CZ" b="1" i="1" dirty="0"/>
              <a:t> (</a:t>
            </a:r>
            <a:r>
              <a:rPr lang="cs-CZ" b="1" i="1" dirty="0" err="1"/>
              <a:t>Cajali</a:t>
            </a:r>
            <a:r>
              <a:rPr lang="cs-CZ" b="1" i="1" dirty="0"/>
              <a:t>)</a:t>
            </a:r>
            <a:r>
              <a:rPr lang="cs-CZ" b="1" dirty="0"/>
              <a:t> a</a:t>
            </a:r>
            <a:r>
              <a:rPr lang="cs-CZ" b="1" i="1" dirty="0"/>
              <a:t> </a:t>
            </a:r>
            <a:r>
              <a:rPr lang="cs-CZ" b="1" i="1" dirty="0" err="1"/>
              <a:t>Darkševičovo</a:t>
            </a:r>
            <a:r>
              <a:rPr lang="cs-CZ" b="1" i="1" dirty="0"/>
              <a:t> jádro – </a:t>
            </a:r>
            <a:r>
              <a:rPr lang="cs-CZ" b="1" i="1" dirty="0" err="1"/>
              <a:t>ncl</a:t>
            </a:r>
            <a:r>
              <a:rPr lang="cs-CZ" b="1" i="1" dirty="0"/>
              <a:t>. </a:t>
            </a:r>
            <a:r>
              <a:rPr lang="cs-CZ" b="1" i="1" dirty="0" err="1"/>
              <a:t>Darschewitschi</a:t>
            </a:r>
            <a:endParaRPr lang="cs-CZ" b="1" dirty="0"/>
          </a:p>
          <a:p>
            <a:pPr marL="0" indent="0" algn="just">
              <a:buNone/>
            </a:pPr>
            <a:r>
              <a:rPr lang="cs-CZ" dirty="0" err="1"/>
              <a:t>Aferetní</a:t>
            </a:r>
            <a:r>
              <a:rPr lang="cs-CZ" dirty="0"/>
              <a:t> z </a:t>
            </a:r>
            <a:r>
              <a:rPr lang="cs-CZ" i="1" dirty="0" err="1"/>
              <a:t>fasciculus</a:t>
            </a:r>
            <a:r>
              <a:rPr lang="cs-CZ" i="1" dirty="0"/>
              <a:t> </a:t>
            </a:r>
            <a:r>
              <a:rPr lang="cs-CZ" i="1" dirty="0" err="1"/>
              <a:t>longitudinalis</a:t>
            </a:r>
            <a:r>
              <a:rPr lang="cs-CZ" i="1" dirty="0"/>
              <a:t> medialis a </a:t>
            </a:r>
            <a:r>
              <a:rPr lang="cs-CZ" i="1" dirty="0" err="1"/>
              <a:t>e</a:t>
            </a:r>
            <a:r>
              <a:rPr lang="cs-CZ" dirty="0" err="1"/>
              <a:t>fferetní</a:t>
            </a:r>
            <a:r>
              <a:rPr lang="cs-CZ" dirty="0"/>
              <a:t> vlákna z obou jader jdou k vestibulárním jádrům, k FR a k jádrům okohybných hlavových nervů (N III,IV,VI.).</a:t>
            </a:r>
          </a:p>
          <a:p>
            <a:pPr algn="just"/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reticulares</a:t>
            </a:r>
            <a:r>
              <a:rPr lang="cs-CZ" b="1" i="1" dirty="0"/>
              <a:t> superiores</a:t>
            </a:r>
            <a:endParaRPr lang="cs-CZ" dirty="0"/>
          </a:p>
          <a:p>
            <a:pPr algn="just"/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nervorum</a:t>
            </a:r>
            <a:r>
              <a:rPr lang="cs-CZ" b="1" i="1" dirty="0"/>
              <a:t> </a:t>
            </a:r>
            <a:r>
              <a:rPr lang="cs-CZ" b="1" i="1" dirty="0" err="1"/>
              <a:t>cranialium</a:t>
            </a:r>
            <a:r>
              <a:rPr lang="cs-CZ" b="1" i="1" dirty="0"/>
              <a:t> –</a:t>
            </a:r>
            <a:r>
              <a:rPr lang="cs-CZ" i="1" dirty="0"/>
              <a:t> n. </a:t>
            </a:r>
            <a:r>
              <a:rPr lang="cs-CZ" i="1" dirty="0" err="1"/>
              <a:t>oculomotorius</a:t>
            </a:r>
            <a:r>
              <a:rPr lang="cs-CZ" i="1" dirty="0"/>
              <a:t> (N III) a nerv kladkový – n. </a:t>
            </a:r>
            <a:r>
              <a:rPr lang="cs-CZ" i="1" dirty="0" err="1"/>
              <a:t>trochlearis</a:t>
            </a:r>
            <a:r>
              <a:rPr lang="cs-CZ" i="1" dirty="0"/>
              <a:t> (N IV) </a:t>
            </a:r>
            <a:endParaRPr lang="cs-CZ" dirty="0"/>
          </a:p>
          <a:p>
            <a:pPr algn="just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1E3B96-C102-1FF8-EE00-A9E41ABC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8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33"/>
    </mc:Choice>
    <mc:Fallback xmlns="">
      <p:transition spd="slow" advTm="7793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1576AE3-5972-4509-97E3-989D10127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36519" y="12680"/>
            <a:ext cx="1154684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C) Ramena mozku 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crura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cerebri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Bílá hmota na spodině 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mesencephala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sestupné dráhy.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T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ractus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corticospinalis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jsou vlákna pyramidových drah, spojují kůru mozkovou s motorickými míšními jádry, vedou centrálně.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T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ractus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corticonuclearis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sestupuje po mediální i laterální straně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corticospinalis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 spojuje kůru mozkovou s </a:t>
            </a:r>
            <a:r>
              <a:rPr kumimoji="0" lang="cs-CZ" altLang="cs-CZ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motorickými jádry hlavových nervů.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400" b="1" i="1" dirty="0" err="1"/>
              <a:t>T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ractus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corticopontinus</a:t>
            </a:r>
            <a:r>
              <a:rPr lang="cs-CZ" altLang="cs-CZ" sz="2400" b="1" i="1" dirty="0"/>
              <a:t> </a:t>
            </a:r>
            <a:r>
              <a:rPr lang="cs-CZ" altLang="cs-CZ" sz="2400" dirty="0"/>
              <a:t>propojuje</a:t>
            </a:r>
            <a:r>
              <a:rPr lang="cs-CZ" altLang="cs-CZ" sz="2400" b="1" i="1" dirty="0"/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mozkovou kůru a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nuclei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pontis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odkud navazuje jako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lang="cs-CZ" altLang="cs-CZ" sz="2400" i="1" dirty="0" err="1"/>
              <a:t>p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ontocerebellaris</a:t>
            </a:r>
            <a:r>
              <a:rPr lang="cs-CZ" altLang="cs-CZ" sz="2400" dirty="0"/>
              <a:t>,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vede do mozečku přes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pedunculus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cerebellaris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medius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B7F208-ADD5-41E3-8576-08A26026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58"/>
          <a:stretch/>
        </p:blipFill>
        <p:spPr>
          <a:xfrm>
            <a:off x="1827746" y="2990627"/>
            <a:ext cx="8364385" cy="360726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023A048-2DE0-4452-8D2F-FF331093C663}"/>
              </a:ext>
            </a:extLst>
          </p:cNvPr>
          <p:cNvSpPr/>
          <p:nvPr/>
        </p:nvSpPr>
        <p:spPr>
          <a:xfrm>
            <a:off x="8240358" y="5066852"/>
            <a:ext cx="1951773" cy="258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CF29C7-24AF-E245-B2C4-1BBC738D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7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38"/>
    </mc:Choice>
    <mc:Fallback xmlns="">
      <p:transition spd="slow" advTm="690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359A1FA-60D8-46C4-95B8-22AFDC3430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7965" y="231694"/>
            <a:ext cx="727817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Další dráhy mozkového kmene: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i="1" dirty="0" err="1"/>
              <a:t>L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emniscus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medialis</a:t>
            </a:r>
            <a:endParaRPr lang="cs-CZ" altLang="cs-CZ" sz="24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vede vzestupné dráhy senzitivní povahy z 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ncl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gracilis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et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cuneatus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 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medula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oblongata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 z 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ncl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proprius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 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medula spinalis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 ze senzitivních jader hlavových nervů.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Největší je 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trojklanná klička –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lemniscus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trigeminalis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400" b="1" i="1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i="1" dirty="0" err="1"/>
              <a:t>L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emniscus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lateralis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pokračováním sluchové dráhy z kochleárních jader, končí v 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collliculi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inferiores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B7AB05-8D57-4BC3-A9EB-81EACA0E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535" y="275971"/>
            <a:ext cx="4000500" cy="523875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8FD69A-580E-3EA0-FBB8-2DB2A5E8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1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78"/>
    </mc:Choice>
    <mc:Fallback xmlns="">
      <p:transition spd="slow" advTm="10457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359A1FA-60D8-46C4-95B8-22AFDC3430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5421" y="646330"/>
            <a:ext cx="727817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200" b="1" i="1" dirty="0" err="1"/>
              <a:t>F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asciculus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longitudinalis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medialis </a:t>
            </a:r>
            <a:r>
              <a:rPr kumimoji="0" lang="cs-CZ" altLang="cs-CZ" sz="2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eží ventrálně od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substantia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grisea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centralis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Propojuje </a:t>
            </a:r>
            <a:r>
              <a:rPr kumimoji="0" lang="cs-CZ" altLang="cs-CZ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Darkševičovo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 </a:t>
            </a:r>
            <a:r>
              <a:rPr kumimoji="0" lang="cs-CZ" altLang="cs-CZ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Cajalovo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jádro, jádra vestibulární a jádra okohybných nervů.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200" b="1" i="1" dirty="0" err="1"/>
              <a:t>F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ascisulus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longitudinalis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dorsalis </a:t>
            </a:r>
            <a:r>
              <a:rPr kumimoji="0" lang="cs-CZ" altLang="cs-CZ" sz="2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vystupuje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 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hypothalamu, </a:t>
            </a:r>
            <a:r>
              <a:rPr kumimoji="0" lang="cs-CZ" altLang="cs-CZ" sz="2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ětšina vláken končí v </a:t>
            </a:r>
            <a:r>
              <a:rPr kumimoji="0" lang="cs-CZ" altLang="cs-CZ" sz="2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parasympatických jádrech HN (N III,VII,IX,X).</a:t>
            </a:r>
            <a:r>
              <a:rPr kumimoji="0" lang="cs-CZ" altLang="cs-CZ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cs-CZ" altLang="cs-CZ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200" b="1" i="1" dirty="0" err="1"/>
              <a:t>F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asciculus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centralis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tegmenti</a:t>
            </a:r>
            <a:r>
              <a:rPr lang="cs-CZ" altLang="cs-CZ" sz="2200" dirty="0"/>
              <a:t> v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ystupuje párově z mesencephala z 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ncl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ruber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axony sestupují v 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nucleus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olivaris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inferior,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nucleus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cuneuatus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accesorius</a:t>
            </a:r>
            <a:r>
              <a:rPr kumimoji="0" lang="cs-CZ" altLang="cs-CZ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 v jádrech retikulární formace (FR).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200" b="1" i="1" dirty="0" err="1"/>
              <a:t>P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edunculi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cerebellares</a:t>
            </a:r>
            <a:r>
              <a:rPr kumimoji="0" lang="cs-CZ" altLang="cs-CZ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inferiores, medii et superiores.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Tyto stopky spojují jednotlivé části kmene mozkového s mozečkem a dráhy </a:t>
            </a:r>
            <a:r>
              <a:rPr kumimoji="0" lang="cs-CZ" altLang="cs-CZ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aferetní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 </a:t>
            </a:r>
            <a:r>
              <a:rPr kumimoji="0" lang="cs-CZ" altLang="cs-CZ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eferetní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jimi procházející budou uvedeny u </a:t>
            </a:r>
            <a:r>
              <a:rPr kumimoji="0" lang="cs-CZ" altLang="cs-CZ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mozečku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986A3AF9-AB6E-4391-A2AA-742917771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4"/>
          <a:stretch/>
        </p:blipFill>
        <p:spPr>
          <a:xfrm>
            <a:off x="7605385" y="0"/>
            <a:ext cx="4399577" cy="6858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484343-28EB-7F2F-1CBC-A9952390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6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0"/>
    </mc:Choice>
    <mc:Fallback xmlns="">
      <p:transition spd="slow" advTm="7067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170CA6B-A27B-4A83-B4F1-244295556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3" b="11111"/>
          <a:stretch/>
        </p:blipFill>
        <p:spPr>
          <a:xfrm>
            <a:off x="2935045" y="1775436"/>
            <a:ext cx="8209878" cy="499890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729E1-36FA-49AC-A729-CD3F763C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062"/>
            <a:ext cx="11541760" cy="5484019"/>
          </a:xfrm>
        </p:spPr>
        <p:txBody>
          <a:bodyPr>
            <a:normAutofit/>
          </a:bodyPr>
          <a:lstStyle/>
          <a:p>
            <a:r>
              <a:rPr lang="cs-CZ" dirty="0"/>
              <a:t>Oválný, kruhovitý nebo válcovitý průřez, 10–13 cm, kryta a chráněna </a:t>
            </a:r>
            <a:r>
              <a:rPr lang="cs-CZ" i="1" dirty="0"/>
              <a:t>pia mater spinali</a:t>
            </a:r>
            <a:r>
              <a:rPr lang="cs-CZ" dirty="0"/>
              <a:t>s (ve všech záhybech a rýhách), nad ní volně </a:t>
            </a:r>
            <a:r>
              <a:rPr lang="cs-CZ" dirty="0" err="1"/>
              <a:t>arachnoidea</a:t>
            </a:r>
            <a:r>
              <a:rPr lang="cs-CZ" i="1" dirty="0"/>
              <a:t>, </a:t>
            </a:r>
            <a:r>
              <a:rPr lang="cs-CZ" dirty="0"/>
              <a:t>mezi nimi </a:t>
            </a:r>
            <a:r>
              <a:rPr lang="cs-CZ" i="1" dirty="0"/>
              <a:t>cavitas </a:t>
            </a:r>
            <a:r>
              <a:rPr lang="cs-CZ" i="1" dirty="0" err="1"/>
              <a:t>subarachnoidea</a:t>
            </a:r>
            <a:r>
              <a:rPr lang="cs-CZ" dirty="0"/>
              <a:t> s </a:t>
            </a:r>
            <a:r>
              <a:rPr lang="cs-CZ" i="1" dirty="0" err="1"/>
              <a:t>liquor</a:t>
            </a:r>
            <a:r>
              <a:rPr lang="cs-CZ" i="1" dirty="0"/>
              <a:t> </a:t>
            </a:r>
            <a:r>
              <a:rPr lang="cs-CZ" i="1" dirty="0" err="1"/>
              <a:t>cerebrospinalis</a:t>
            </a:r>
            <a:r>
              <a:rPr lang="cs-CZ" i="1" dirty="0"/>
              <a:t>, </a:t>
            </a:r>
            <a:r>
              <a:rPr lang="cs-CZ" dirty="0"/>
              <a:t>zevně </a:t>
            </a:r>
            <a:r>
              <a:rPr lang="cs-CZ" i="1" dirty="0" err="1"/>
              <a:t>dura</a:t>
            </a:r>
            <a:r>
              <a:rPr lang="cs-CZ" i="1" dirty="0"/>
              <a:t> mater spinalis</a:t>
            </a:r>
            <a:r>
              <a:rPr lang="cs-CZ" dirty="0"/>
              <a:t>, </a:t>
            </a:r>
            <a:r>
              <a:rPr lang="cs-CZ" i="1" dirty="0" err="1"/>
              <a:t>saccus</a:t>
            </a:r>
            <a:r>
              <a:rPr lang="cs-CZ" i="1" dirty="0"/>
              <a:t> </a:t>
            </a:r>
            <a:r>
              <a:rPr lang="cs-CZ" i="1" dirty="0" err="1"/>
              <a:t>durae</a:t>
            </a:r>
            <a:r>
              <a:rPr lang="cs-CZ" i="1" dirty="0"/>
              <a:t> </a:t>
            </a:r>
            <a:r>
              <a:rPr lang="cs-CZ" i="1" dirty="0" err="1"/>
              <a:t>matris</a:t>
            </a:r>
            <a:r>
              <a:rPr lang="cs-CZ" i="1" dirty="0"/>
              <a:t> spinalis</a:t>
            </a:r>
            <a:r>
              <a:rPr lang="cs-CZ" dirty="0"/>
              <a:t> a přechází až do </a:t>
            </a:r>
            <a:r>
              <a:rPr lang="cs-CZ" i="1" dirty="0" err="1"/>
              <a:t>foramina</a:t>
            </a:r>
            <a:r>
              <a:rPr lang="cs-CZ" i="1" dirty="0"/>
              <a:t> </a:t>
            </a:r>
            <a:r>
              <a:rPr lang="cs-CZ" i="1" dirty="0" err="1"/>
              <a:t>intervertebralia</a:t>
            </a:r>
            <a:r>
              <a:rPr lang="cs-CZ" dirty="0"/>
              <a:t>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E067DF9-9F96-13AF-F369-F483C22D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843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1F043A-0D0C-4429-B8BB-17F6F430B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5" y="81501"/>
            <a:ext cx="7586195" cy="5755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Kosočtverečná jáma – </a:t>
            </a:r>
            <a:r>
              <a:rPr lang="cs-CZ" sz="2000" b="1" i="1" dirty="0"/>
              <a:t>fossa </a:t>
            </a:r>
            <a:r>
              <a:rPr lang="cs-CZ" sz="2000" b="1" i="1" dirty="0" err="1"/>
              <a:t>rhomboidea</a:t>
            </a:r>
            <a:r>
              <a:rPr lang="cs-CZ" sz="2000" b="1" i="1" dirty="0"/>
              <a:t> </a:t>
            </a:r>
          </a:p>
          <a:p>
            <a:r>
              <a:rPr lang="cs-CZ" sz="2000" dirty="0"/>
              <a:t>Tvoří dno </a:t>
            </a:r>
            <a:r>
              <a:rPr lang="cs-CZ" sz="2000" b="1" i="1" dirty="0"/>
              <a:t>ventriculus quadratus, </a:t>
            </a:r>
            <a:r>
              <a:rPr lang="cs-CZ" sz="2000" dirty="0"/>
              <a:t>viditelná je pouze po odstranění mozečku.</a:t>
            </a:r>
          </a:p>
          <a:p>
            <a:r>
              <a:rPr lang="cs-CZ" sz="2000" dirty="0"/>
              <a:t>Začátek je v </a:t>
            </a:r>
            <a:r>
              <a:rPr lang="cs-CZ" sz="2000" i="1" dirty="0"/>
              <a:t>canalis </a:t>
            </a:r>
            <a:r>
              <a:rPr lang="cs-CZ" sz="2000" i="1" dirty="0" err="1"/>
              <a:t>centralis</a:t>
            </a:r>
            <a:r>
              <a:rPr lang="cs-CZ" sz="2000" dirty="0"/>
              <a:t>, konec v </a:t>
            </a:r>
            <a:r>
              <a:rPr lang="cs-CZ" sz="2000" b="1" i="1" dirty="0" err="1"/>
              <a:t>aquaeductus</a:t>
            </a:r>
            <a:r>
              <a:rPr lang="cs-CZ" sz="2000" b="1" i="1" dirty="0"/>
              <a:t> </a:t>
            </a:r>
            <a:r>
              <a:rPr lang="cs-CZ" sz="2000" b="1" i="1" dirty="0" err="1"/>
              <a:t>mesencephali</a:t>
            </a:r>
            <a:r>
              <a:rPr lang="cs-CZ" sz="2000" b="1" i="1" dirty="0"/>
              <a:t> (Sylvii). </a:t>
            </a:r>
          </a:p>
          <a:p>
            <a:r>
              <a:rPr lang="cs-CZ" sz="2000" dirty="0"/>
              <a:t>Je tvořena dorsální plochou </a:t>
            </a:r>
            <a:r>
              <a:rPr lang="cs-CZ" sz="2000" i="1" dirty="0"/>
              <a:t>med. </a:t>
            </a:r>
            <a:r>
              <a:rPr lang="cs-CZ" sz="2000" i="1" dirty="0" err="1"/>
              <a:t>oblongata</a:t>
            </a:r>
            <a:r>
              <a:rPr lang="cs-CZ" sz="2000" i="1" dirty="0"/>
              <a:t>, pons </a:t>
            </a:r>
            <a:r>
              <a:rPr lang="cs-CZ" sz="2000" dirty="0"/>
              <a:t>a středního mozku</a:t>
            </a:r>
          </a:p>
          <a:p>
            <a:pPr marL="0" indent="0">
              <a:buNone/>
            </a:pPr>
            <a:r>
              <a:rPr lang="cs-CZ" sz="2000" b="1" i="1" dirty="0" err="1"/>
              <a:t>Recessus</a:t>
            </a:r>
            <a:r>
              <a:rPr lang="cs-CZ" sz="2000" b="1" i="1" dirty="0"/>
              <a:t> </a:t>
            </a:r>
            <a:r>
              <a:rPr lang="cs-CZ" sz="2000" b="1" i="1" dirty="0" err="1"/>
              <a:t>lateralis</a:t>
            </a:r>
            <a:r>
              <a:rPr lang="cs-CZ" sz="2000" b="1" i="1" dirty="0"/>
              <a:t> </a:t>
            </a:r>
            <a:r>
              <a:rPr lang="cs-CZ" sz="2000" dirty="0"/>
              <a:t>– nejširší místo komory, kaudálně je ohraničena </a:t>
            </a:r>
            <a:r>
              <a:rPr lang="cs-CZ" sz="2000" i="1" dirty="0" err="1"/>
              <a:t>pedunculus</a:t>
            </a:r>
            <a:r>
              <a:rPr lang="cs-CZ" sz="2000" i="1" dirty="0"/>
              <a:t> </a:t>
            </a:r>
            <a:r>
              <a:rPr lang="cs-CZ" sz="2000" i="1" dirty="0" err="1"/>
              <a:t>cerebellares</a:t>
            </a:r>
            <a:r>
              <a:rPr lang="cs-CZ" sz="2000" i="1" dirty="0"/>
              <a:t> inferiores, </a:t>
            </a:r>
            <a:r>
              <a:rPr lang="cs-CZ" sz="2000" dirty="0"/>
              <a:t>uprostřed</a:t>
            </a:r>
            <a:r>
              <a:rPr lang="cs-CZ" sz="2000" i="1" dirty="0"/>
              <a:t> </a:t>
            </a:r>
            <a:r>
              <a:rPr lang="cs-CZ" sz="2000" i="1" dirty="0" err="1"/>
              <a:t>pedunculus</a:t>
            </a:r>
            <a:r>
              <a:rPr lang="cs-CZ" sz="2000" i="1" dirty="0"/>
              <a:t> </a:t>
            </a:r>
            <a:r>
              <a:rPr lang="cs-CZ" sz="2000" i="1" dirty="0" err="1"/>
              <a:t>cerebellares</a:t>
            </a:r>
            <a:r>
              <a:rPr lang="cs-CZ" sz="2000" i="1" dirty="0"/>
              <a:t> medii </a:t>
            </a:r>
            <a:r>
              <a:rPr lang="cs-CZ" sz="2000" dirty="0"/>
              <a:t>a vpředu </a:t>
            </a:r>
            <a:r>
              <a:rPr lang="cs-CZ" sz="2000" i="1" dirty="0" err="1"/>
              <a:t>pedunculus</a:t>
            </a:r>
            <a:r>
              <a:rPr lang="cs-CZ" sz="2000" i="1" dirty="0"/>
              <a:t> </a:t>
            </a:r>
            <a:r>
              <a:rPr lang="cs-CZ" sz="2000" i="1" dirty="0" err="1"/>
              <a:t>cerebellares</a:t>
            </a:r>
            <a:r>
              <a:rPr lang="cs-CZ" sz="2000" i="1" dirty="0"/>
              <a:t> superiores.</a:t>
            </a:r>
            <a:r>
              <a:rPr lang="cs-CZ" sz="2000" b="1" i="1" dirty="0"/>
              <a:t> </a:t>
            </a:r>
          </a:p>
          <a:p>
            <a:pPr marL="0" indent="0">
              <a:buNone/>
            </a:pPr>
            <a:r>
              <a:rPr lang="cs-CZ" sz="2000" b="1" i="1" dirty="0" err="1"/>
              <a:t>Sulsus</a:t>
            </a:r>
            <a:r>
              <a:rPr lang="cs-CZ" sz="2000" b="1" i="1" dirty="0"/>
              <a:t> </a:t>
            </a:r>
            <a:r>
              <a:rPr lang="cs-CZ" sz="2000" b="1" i="1" dirty="0" err="1"/>
              <a:t>medianus</a:t>
            </a:r>
            <a:r>
              <a:rPr lang="cs-CZ" sz="2000" b="1" i="1" dirty="0"/>
              <a:t> </a:t>
            </a:r>
            <a:r>
              <a:rPr lang="cs-CZ" sz="2000" dirty="0"/>
              <a:t>ji dělí na poloviny</a:t>
            </a:r>
            <a:r>
              <a:rPr lang="cs-CZ" sz="2000" i="1" dirty="0"/>
              <a:t>.</a:t>
            </a:r>
          </a:p>
          <a:p>
            <a:pPr marL="0" indent="0">
              <a:buNone/>
            </a:pPr>
            <a:r>
              <a:rPr lang="cs-CZ" sz="2000" b="1" i="1" dirty="0" err="1"/>
              <a:t>Trigonum</a:t>
            </a:r>
            <a:r>
              <a:rPr lang="cs-CZ" sz="2000" b="1" i="1" dirty="0"/>
              <a:t> nervi </a:t>
            </a:r>
            <a:r>
              <a:rPr lang="cs-CZ" sz="2000" b="1" i="1" dirty="0" err="1"/>
              <a:t>hypoglossi</a:t>
            </a:r>
            <a:r>
              <a:rPr lang="cs-CZ" sz="2000" b="1" i="1" dirty="0"/>
              <a:t> - </a:t>
            </a:r>
            <a:r>
              <a:rPr lang="cs-CZ" sz="2000" dirty="0"/>
              <a:t>motorické jádro </a:t>
            </a:r>
            <a:r>
              <a:rPr lang="cs-CZ" sz="2000" i="1" dirty="0"/>
              <a:t>n. </a:t>
            </a:r>
            <a:r>
              <a:rPr lang="cs-CZ" sz="2000" i="1" dirty="0" err="1"/>
              <a:t>hypoglossus</a:t>
            </a:r>
            <a:r>
              <a:rPr lang="cs-CZ" sz="2000" i="1" dirty="0"/>
              <a:t> </a:t>
            </a:r>
            <a:r>
              <a:rPr lang="cs-CZ" sz="2000" dirty="0"/>
              <a:t>(N XII.).</a:t>
            </a:r>
            <a:endParaRPr lang="cs-CZ" sz="2000" i="1" dirty="0"/>
          </a:p>
          <a:p>
            <a:pPr marL="0" indent="0">
              <a:buNone/>
            </a:pPr>
            <a:r>
              <a:rPr lang="cs-CZ" sz="2000" b="1" i="1" dirty="0" err="1"/>
              <a:t>Trigonum</a:t>
            </a:r>
            <a:r>
              <a:rPr lang="cs-CZ" sz="2000" b="1" i="1" dirty="0"/>
              <a:t> nervi </a:t>
            </a:r>
            <a:r>
              <a:rPr lang="cs-CZ" sz="2000" b="1" i="1" dirty="0" err="1"/>
              <a:t>vagi</a:t>
            </a:r>
            <a:r>
              <a:rPr lang="cs-CZ" sz="2000" b="1" i="1" dirty="0"/>
              <a:t> - </a:t>
            </a:r>
            <a:r>
              <a:rPr lang="cs-CZ" sz="2000" dirty="0"/>
              <a:t>pod ním je dorsální jádro </a:t>
            </a:r>
            <a:r>
              <a:rPr lang="cs-CZ" sz="2000" i="1" dirty="0"/>
              <a:t>n. vagus </a:t>
            </a:r>
            <a:r>
              <a:rPr lang="cs-CZ" sz="2000" dirty="0"/>
              <a:t>(N X.)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FDCCDF-F1EB-4426-B62F-99DA709B6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4" b="10362"/>
          <a:stretch/>
        </p:blipFill>
        <p:spPr>
          <a:xfrm>
            <a:off x="7602780" y="367560"/>
            <a:ext cx="4589220" cy="340717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63283A1-3176-48DB-B77B-77F232FFE4C8}"/>
              </a:ext>
            </a:extLst>
          </p:cNvPr>
          <p:cNvSpPr/>
          <p:nvPr/>
        </p:nvSpPr>
        <p:spPr>
          <a:xfrm>
            <a:off x="122545" y="4447500"/>
            <a:ext cx="11732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/>
              <a:t>Colliculus</a:t>
            </a:r>
            <a:r>
              <a:rPr lang="cs-CZ" sz="2000" b="1" i="1" dirty="0"/>
              <a:t> </a:t>
            </a:r>
            <a:r>
              <a:rPr lang="cs-CZ" sz="2000" b="1" i="1" dirty="0" err="1"/>
              <a:t>facialis</a:t>
            </a:r>
            <a:r>
              <a:rPr lang="cs-CZ" sz="2000" b="1" i="1" dirty="0"/>
              <a:t> – </a:t>
            </a:r>
            <a:r>
              <a:rPr lang="cs-CZ" sz="2000" dirty="0"/>
              <a:t>je</a:t>
            </a:r>
            <a:r>
              <a:rPr lang="cs-CZ" sz="2000" b="1" i="1" dirty="0"/>
              <a:t> </a:t>
            </a:r>
            <a:r>
              <a:rPr lang="cs-CZ" sz="2000" dirty="0"/>
              <a:t>podmíněn kolínkovým ohbím vláken </a:t>
            </a:r>
            <a:r>
              <a:rPr lang="cs-CZ" sz="2000" i="1" dirty="0"/>
              <a:t>n. </a:t>
            </a:r>
            <a:r>
              <a:rPr lang="cs-CZ" sz="2000" i="1" dirty="0" err="1"/>
              <a:t>facialis</a:t>
            </a:r>
            <a:r>
              <a:rPr lang="cs-CZ" sz="2000" i="1" dirty="0"/>
              <a:t> </a:t>
            </a:r>
            <a:r>
              <a:rPr lang="cs-CZ" sz="2000" dirty="0"/>
              <a:t>(N VII.) kolem jádra </a:t>
            </a:r>
            <a:r>
              <a:rPr lang="cs-CZ" sz="2000" i="1" dirty="0"/>
              <a:t>n. </a:t>
            </a:r>
            <a:r>
              <a:rPr lang="cs-CZ" sz="2000" i="1" dirty="0" err="1"/>
              <a:t>abducens</a:t>
            </a:r>
            <a:r>
              <a:rPr lang="cs-CZ" sz="2000" i="1" dirty="0"/>
              <a:t> </a:t>
            </a:r>
            <a:r>
              <a:rPr lang="cs-CZ" sz="2000" dirty="0"/>
              <a:t>(N VI.).</a:t>
            </a:r>
          </a:p>
          <a:p>
            <a:r>
              <a:rPr lang="cs-CZ" sz="2000" b="1" i="1" dirty="0" err="1"/>
              <a:t>Striae</a:t>
            </a:r>
            <a:r>
              <a:rPr lang="cs-CZ" sz="2000" b="1" i="1" dirty="0"/>
              <a:t> </a:t>
            </a:r>
            <a:r>
              <a:rPr lang="cs-CZ" sz="2000" b="1" i="1" dirty="0" err="1"/>
              <a:t>medullares</a:t>
            </a:r>
            <a:r>
              <a:rPr lang="cs-CZ" sz="2000" b="1" i="1" dirty="0"/>
              <a:t> –  </a:t>
            </a:r>
            <a:r>
              <a:rPr lang="cs-CZ" sz="2000" dirty="0"/>
              <a:t>jemné světlé proužky, obsahují části vláken sluchové dráhy z </a:t>
            </a:r>
            <a:r>
              <a:rPr lang="cs-CZ" sz="2000" i="1" dirty="0"/>
              <a:t>nucleus </a:t>
            </a:r>
            <a:r>
              <a:rPr lang="cs-CZ" sz="2000" i="1" dirty="0" err="1"/>
              <a:t>cochlearis</a:t>
            </a:r>
            <a:r>
              <a:rPr lang="cs-CZ" sz="2000" i="1" dirty="0"/>
              <a:t> dorsalis.</a:t>
            </a:r>
            <a:endParaRPr lang="cs-CZ" sz="2000" b="1" i="1" dirty="0"/>
          </a:p>
          <a:p>
            <a:r>
              <a:rPr lang="cs-CZ" sz="2000" b="1" i="1" dirty="0"/>
              <a:t>Area </a:t>
            </a:r>
            <a:r>
              <a:rPr lang="cs-CZ" sz="2000" b="1" i="1" dirty="0" err="1"/>
              <a:t>vestibularis</a:t>
            </a:r>
            <a:r>
              <a:rPr lang="cs-CZ" sz="2000" dirty="0"/>
              <a:t> je vyvýšenina ležící v </a:t>
            </a:r>
            <a:r>
              <a:rPr lang="cs-CZ" sz="2000" i="1" dirty="0" err="1"/>
              <a:t>recessus</a:t>
            </a:r>
            <a:r>
              <a:rPr lang="cs-CZ" sz="2000" i="1" dirty="0"/>
              <a:t> </a:t>
            </a:r>
            <a:r>
              <a:rPr lang="cs-CZ" sz="2000" i="1" dirty="0" err="1"/>
              <a:t>lateralis</a:t>
            </a:r>
            <a:r>
              <a:rPr lang="cs-CZ" sz="2000" i="1" dirty="0"/>
              <a:t> </a:t>
            </a:r>
            <a:r>
              <a:rPr lang="cs-CZ" sz="2000" i="1" dirty="0" err="1"/>
              <a:t>ventriculi</a:t>
            </a:r>
            <a:r>
              <a:rPr lang="cs-CZ" sz="2000" i="1" dirty="0"/>
              <a:t> IV. (</a:t>
            </a:r>
            <a:r>
              <a:rPr lang="cs-CZ" sz="2000" i="1" dirty="0" err="1"/>
              <a:t>quarti</a:t>
            </a:r>
            <a:r>
              <a:rPr lang="cs-CZ" sz="2000" i="1" dirty="0"/>
              <a:t>)</a:t>
            </a:r>
            <a:r>
              <a:rPr lang="cs-CZ" sz="2000" dirty="0"/>
              <a:t> a leží pod ní jádra</a:t>
            </a:r>
            <a:r>
              <a:rPr lang="cs-CZ" sz="2000" i="1" dirty="0"/>
              <a:t> n. </a:t>
            </a:r>
            <a:r>
              <a:rPr lang="cs-CZ" sz="2000" i="1" dirty="0" err="1"/>
              <a:t>vestibulocochlearis</a:t>
            </a:r>
            <a:r>
              <a:rPr lang="cs-CZ" sz="2000" i="1" dirty="0"/>
              <a:t> (N VIII).</a:t>
            </a:r>
            <a:endParaRPr lang="cs-CZ" sz="2000" dirty="0"/>
          </a:p>
          <a:p>
            <a:r>
              <a:rPr lang="cs-CZ" sz="2000" b="1" i="1" dirty="0" err="1"/>
              <a:t>Locus</a:t>
            </a:r>
            <a:r>
              <a:rPr lang="cs-CZ" sz="2000" b="1" i="1" dirty="0"/>
              <a:t> </a:t>
            </a:r>
            <a:r>
              <a:rPr lang="cs-CZ" sz="2000" b="1" i="1" dirty="0" err="1"/>
              <a:t>coeruleus</a:t>
            </a:r>
            <a:r>
              <a:rPr lang="cs-CZ" sz="2000" b="1" i="1" dirty="0"/>
              <a:t> </a:t>
            </a:r>
            <a:r>
              <a:rPr lang="cs-CZ" sz="2000" dirty="0"/>
              <a:t>neboli namodralé políčko, leží pod ním stejnojmenné jádro, které obsahuje noradrenergní, tmavě pigmentované buňky.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90D31-504B-FA42-F379-58CC7616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0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26"/>
    </mc:Choice>
    <mc:Fallback xmlns="">
      <p:transition spd="slow" advTm="1854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2F7CFB-7F40-4432-8A43-B10F250A6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88" y="563983"/>
            <a:ext cx="10515600" cy="57905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Mozeček - </a:t>
            </a:r>
            <a:r>
              <a:rPr lang="cs-CZ" b="1" i="1" dirty="0"/>
              <a:t>Cerebellum</a:t>
            </a:r>
          </a:p>
          <a:p>
            <a:pPr marL="0" indent="0">
              <a:buNone/>
            </a:pPr>
            <a:r>
              <a:rPr lang="cs-CZ" b="1" dirty="0"/>
              <a:t>Funkce mozečku </a:t>
            </a:r>
          </a:p>
          <a:p>
            <a:pPr marL="0" indent="0">
              <a:buNone/>
            </a:pPr>
            <a:r>
              <a:rPr lang="cs-CZ" dirty="0"/>
              <a:t>Koordinace pohybů, motorika </a:t>
            </a:r>
          </a:p>
          <a:p>
            <a:pPr marL="0" indent="0">
              <a:buNone/>
            </a:pPr>
            <a:r>
              <a:rPr lang="cs-CZ" dirty="0"/>
              <a:t>Zpracovává tři typy informací</a:t>
            </a:r>
          </a:p>
          <a:p>
            <a:pPr marL="0" indent="0">
              <a:buNone/>
            </a:pPr>
            <a:r>
              <a:rPr lang="cs-CZ" b="1" dirty="0"/>
              <a:t>1) Informace o rovnováze - </a:t>
            </a:r>
            <a:r>
              <a:rPr lang="cs-CZ" dirty="0"/>
              <a:t>vnitřního ucha přes vestibulární jádra</a:t>
            </a:r>
          </a:p>
          <a:p>
            <a:pPr marL="0" indent="0">
              <a:buNone/>
            </a:pPr>
            <a:r>
              <a:rPr lang="cs-CZ" b="1" dirty="0"/>
              <a:t>2) Informace o aktuálních pohybech končetin, krku a trupu - </a:t>
            </a:r>
            <a:r>
              <a:rPr lang="cs-CZ" dirty="0"/>
              <a:t>z proprioreceptorů uložených ve svalech, šlachách a kloubech. </a:t>
            </a:r>
          </a:p>
          <a:p>
            <a:pPr marL="0" indent="0">
              <a:buNone/>
            </a:pPr>
            <a:r>
              <a:rPr lang="cs-CZ" b="1" dirty="0"/>
              <a:t>3) Informace z mozkové kůry - </a:t>
            </a:r>
            <a:r>
              <a:rPr lang="cs-CZ" dirty="0"/>
              <a:t>pyramidovou dráhou a jádry ve Varolově mostě.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základě těchto informací</a:t>
            </a:r>
          </a:p>
          <a:p>
            <a:pPr marL="514350" indent="-514350">
              <a:buAutoNum type="arabicParenR"/>
            </a:pPr>
            <a:r>
              <a:rPr lang="cs-CZ" b="1" dirty="0"/>
              <a:t>Udržuje rovnováhu</a:t>
            </a:r>
            <a:r>
              <a:rPr lang="cs-CZ" dirty="0"/>
              <a:t> </a:t>
            </a:r>
          </a:p>
          <a:p>
            <a:pPr marL="514350" indent="-514350">
              <a:buAutoNum type="arabicParenR"/>
            </a:pPr>
            <a:r>
              <a:rPr lang="cs-CZ" b="1" dirty="0"/>
              <a:t>Reguluje svalový tonus a reflexní dráždivost</a:t>
            </a:r>
          </a:p>
          <a:p>
            <a:pPr marL="514350" indent="-514350">
              <a:buAutoNum type="arabicParenR"/>
            </a:pPr>
            <a:r>
              <a:rPr lang="cs-CZ" b="1" dirty="0"/>
              <a:t>Zajišťuje svalovou koordinaci pohyb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AF2DBEF-7976-14E8-6636-F9286F01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9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2"/>
    </mc:Choice>
    <mc:Fallback xmlns="">
      <p:transition spd="slow" advTm="6628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FED8DA-6F95-4320-AEF8-22B04C92E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927" y="96819"/>
            <a:ext cx="6458073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9BEE7-D666-4F82-B885-EDDB0675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7" y="311972"/>
            <a:ext cx="6035937" cy="60780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dirty="0"/>
              <a:t>Mozeček – </a:t>
            </a:r>
            <a:r>
              <a:rPr lang="cs-CZ" sz="2000" b="1" i="1" dirty="0"/>
              <a:t>cerebellum</a:t>
            </a:r>
          </a:p>
          <a:p>
            <a:pPr marL="0" indent="0" algn="just">
              <a:buNone/>
            </a:pPr>
            <a:r>
              <a:rPr lang="cs-CZ" sz="2000" dirty="0"/>
              <a:t>Leží v zadní jámě lebeční, má vlastní  derivát tvrdé pleny mozkové-</a:t>
            </a:r>
            <a:r>
              <a:rPr lang="cs-CZ" sz="2000" b="1" i="1" dirty="0"/>
              <a:t> </a:t>
            </a:r>
            <a:r>
              <a:rPr lang="cs-CZ" sz="2000" b="1" i="1" dirty="0" err="1"/>
              <a:t>tentorium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.</a:t>
            </a:r>
          </a:p>
          <a:p>
            <a:pPr marL="0" indent="0" algn="just">
              <a:buNone/>
            </a:pPr>
            <a:r>
              <a:rPr lang="cs-CZ" sz="2000" b="1" i="1" dirty="0" err="1"/>
              <a:t>Vermis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endParaRPr lang="cs-CZ" sz="2000" dirty="0"/>
          </a:p>
          <a:p>
            <a:pPr marL="0" indent="0" algn="just">
              <a:buNone/>
            </a:pPr>
            <a:r>
              <a:rPr lang="cs-CZ" sz="2000" b="1" i="1" dirty="0" err="1"/>
              <a:t>Hemisheriae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endParaRPr lang="cs-CZ" sz="2000" dirty="0"/>
          </a:p>
          <a:p>
            <a:pPr marL="0" indent="0" algn="just">
              <a:buNone/>
            </a:pPr>
            <a:r>
              <a:rPr lang="cs-CZ" sz="2000" b="1" i="1" dirty="0" err="1"/>
              <a:t>Pedunculi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 inferiores </a:t>
            </a:r>
            <a:r>
              <a:rPr lang="cs-CZ" sz="2000" dirty="0"/>
              <a:t>– </a:t>
            </a:r>
            <a:r>
              <a:rPr lang="cs-CZ" sz="2000" b="1" i="1" dirty="0"/>
              <a:t>corpora </a:t>
            </a:r>
            <a:r>
              <a:rPr lang="cs-CZ" sz="2000" b="1" i="1" dirty="0" err="1"/>
              <a:t>restiformia</a:t>
            </a:r>
            <a:r>
              <a:rPr lang="cs-CZ" sz="2000" b="1" i="1" dirty="0"/>
              <a:t>, </a:t>
            </a:r>
            <a:r>
              <a:rPr lang="cs-CZ" sz="2000" dirty="0"/>
              <a:t>spojení s prodlouženou míchou </a:t>
            </a:r>
          </a:p>
          <a:p>
            <a:pPr marL="0" indent="0" algn="just">
              <a:buNone/>
            </a:pPr>
            <a:r>
              <a:rPr lang="cs-CZ" sz="2000" b="1" i="1" dirty="0" err="1"/>
              <a:t>Pedunculi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 medii – </a:t>
            </a:r>
            <a:r>
              <a:rPr lang="cs-CZ" sz="2000" b="1" i="1" dirty="0" err="1"/>
              <a:t>brachia</a:t>
            </a:r>
            <a:r>
              <a:rPr lang="cs-CZ" sz="2000" b="1" i="1" dirty="0"/>
              <a:t> </a:t>
            </a:r>
            <a:r>
              <a:rPr lang="cs-CZ" sz="2000" b="1" i="1" dirty="0" err="1"/>
              <a:t>pontis</a:t>
            </a:r>
            <a:r>
              <a:rPr lang="cs-CZ" sz="2000" b="1" i="1" dirty="0"/>
              <a:t>, </a:t>
            </a:r>
            <a:r>
              <a:rPr lang="cs-CZ" sz="2000" dirty="0"/>
              <a:t>spojení s Varolovým mostem</a:t>
            </a:r>
            <a:endParaRPr lang="cs-CZ" sz="2000" b="1" i="1" dirty="0"/>
          </a:p>
          <a:p>
            <a:pPr marL="0" indent="0" algn="just">
              <a:buNone/>
            </a:pPr>
            <a:r>
              <a:rPr lang="cs-CZ" sz="2000" b="1" i="1" dirty="0" err="1"/>
              <a:t>Pedunculi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 superiores – </a:t>
            </a:r>
            <a:r>
              <a:rPr lang="cs-CZ" sz="2000" b="1" i="1" dirty="0" err="1"/>
              <a:t>brachia</a:t>
            </a:r>
            <a:r>
              <a:rPr lang="cs-CZ" sz="2000" b="1" i="1" dirty="0"/>
              <a:t> </a:t>
            </a:r>
            <a:r>
              <a:rPr lang="cs-CZ" sz="2000" b="1" i="1" dirty="0" err="1"/>
              <a:t>conjunctiva</a:t>
            </a:r>
            <a:r>
              <a:rPr lang="cs-CZ" sz="2000" b="1" i="1" dirty="0"/>
              <a:t>, </a:t>
            </a:r>
            <a:r>
              <a:rPr lang="cs-CZ" sz="2000" dirty="0"/>
              <a:t>spojení se středním mozkem</a:t>
            </a:r>
          </a:p>
          <a:p>
            <a:pPr marL="0" indent="0" algn="just">
              <a:buNone/>
            </a:pPr>
            <a:r>
              <a:rPr lang="cs-CZ" sz="2000" dirty="0"/>
              <a:t>Povrch mozečku je rozdělen dvěma hlubokými rýhami na tři laloky (</a:t>
            </a:r>
            <a:r>
              <a:rPr lang="cs-CZ" sz="2000" i="1" dirty="0" err="1"/>
              <a:t>lobi</a:t>
            </a:r>
            <a:r>
              <a:rPr lang="cs-CZ" sz="2000" dirty="0"/>
              <a:t>), které jsou dalšími štěrbinami (</a:t>
            </a:r>
            <a:r>
              <a:rPr lang="cs-CZ" sz="2000" i="1" dirty="0" err="1"/>
              <a:t>fissurae</a:t>
            </a:r>
            <a:r>
              <a:rPr lang="cs-CZ" sz="2000" dirty="0"/>
              <a:t>) členěny na lalůčky (</a:t>
            </a:r>
            <a:r>
              <a:rPr lang="cs-CZ" sz="2000" i="1" dirty="0" err="1"/>
              <a:t>lobuli</a:t>
            </a:r>
            <a:r>
              <a:rPr lang="cs-CZ" sz="2000" dirty="0"/>
              <a:t>) a ty jsou mělkými rýhami (</a:t>
            </a:r>
            <a:r>
              <a:rPr lang="cs-CZ" sz="2000" i="1" dirty="0"/>
              <a:t>sulci</a:t>
            </a:r>
            <a:r>
              <a:rPr lang="cs-CZ" sz="2000" dirty="0"/>
              <a:t>) členěny na mozečkové lístky (</a:t>
            </a:r>
            <a:r>
              <a:rPr lang="cs-CZ" sz="2000" i="1" dirty="0"/>
              <a:t>folia</a:t>
            </a:r>
            <a:r>
              <a:rPr lang="cs-CZ" sz="2000" dirty="0"/>
              <a:t>).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FA9C05-D519-AE11-06BF-519914B1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3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37"/>
    </mc:Choice>
    <mc:Fallback xmlns="">
      <p:transition spd="slow" advTm="13243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0E76A-2DAC-4D8A-8416-B1DB0B616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48" y="129092"/>
            <a:ext cx="6218818" cy="63254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Laloky se dělí podle vývojového hlediska :</a:t>
            </a:r>
          </a:p>
          <a:p>
            <a:pPr marL="514350" indent="-514350">
              <a:buAutoNum type="arabicParenR"/>
            </a:pPr>
            <a:r>
              <a:rPr lang="cs-CZ" b="1" i="1" dirty="0" err="1"/>
              <a:t>Lobus</a:t>
            </a:r>
            <a:r>
              <a:rPr lang="cs-CZ" b="1" i="1" dirty="0"/>
              <a:t> </a:t>
            </a:r>
            <a:r>
              <a:rPr lang="cs-CZ" b="1" i="1" dirty="0" err="1"/>
              <a:t>flocculonodularis</a:t>
            </a:r>
            <a:r>
              <a:rPr lang="cs-CZ" b="1" i="1" dirty="0"/>
              <a:t> = </a:t>
            </a:r>
            <a:r>
              <a:rPr lang="cs-CZ" b="1" i="1" dirty="0" err="1"/>
              <a:t>pramozeček</a:t>
            </a:r>
            <a:r>
              <a:rPr lang="cs-CZ" b="1" i="1" dirty="0"/>
              <a:t> = </a:t>
            </a:r>
            <a:r>
              <a:rPr lang="cs-CZ" b="1" i="1" dirty="0" err="1"/>
              <a:t>archicerebellum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Má dvě části: </a:t>
            </a:r>
          </a:p>
          <a:p>
            <a:pPr marL="0" indent="0">
              <a:buNone/>
            </a:pPr>
            <a:r>
              <a:rPr lang="cs-CZ" b="1" i="1" dirty="0"/>
              <a:t>uzlík – </a:t>
            </a:r>
            <a:r>
              <a:rPr lang="cs-CZ" b="1" i="1" dirty="0" err="1"/>
              <a:t>nodulus</a:t>
            </a:r>
            <a:r>
              <a:rPr lang="cs-CZ" dirty="0"/>
              <a:t> ve</a:t>
            </a:r>
            <a:r>
              <a:rPr lang="cs-CZ" b="1" i="1" dirty="0"/>
              <a:t> </a:t>
            </a:r>
            <a:r>
              <a:rPr lang="cs-CZ" b="1" i="1" dirty="0" err="1"/>
              <a:t>vermis</a:t>
            </a:r>
            <a:endParaRPr lang="cs-CZ" b="1" i="1" dirty="0"/>
          </a:p>
          <a:p>
            <a:pPr marL="0" indent="0">
              <a:buNone/>
            </a:pPr>
            <a:r>
              <a:rPr lang="cs-CZ" b="1" i="1" dirty="0"/>
              <a:t>vločku – </a:t>
            </a:r>
            <a:r>
              <a:rPr lang="cs-CZ" b="1" i="1" dirty="0" err="1"/>
              <a:t>flocculus</a:t>
            </a:r>
            <a:r>
              <a:rPr lang="cs-CZ" dirty="0"/>
              <a:t> v hemisférách</a:t>
            </a:r>
          </a:p>
          <a:p>
            <a:pPr marL="0" indent="0">
              <a:buNone/>
            </a:pPr>
            <a:r>
              <a:rPr lang="cs-CZ" dirty="0" err="1"/>
              <a:t>Afference</a:t>
            </a:r>
            <a:r>
              <a:rPr lang="cs-CZ" dirty="0"/>
              <a:t> z vestibulárních jader → </a:t>
            </a:r>
            <a:r>
              <a:rPr lang="cs-CZ" b="1" i="1" dirty="0" err="1"/>
              <a:t>vestibulocerebellum</a:t>
            </a:r>
            <a:r>
              <a:rPr lang="cs-CZ" dirty="0"/>
              <a:t>, kontroluje správné držení těla.</a:t>
            </a:r>
          </a:p>
          <a:p>
            <a:pPr marL="0" indent="0">
              <a:buNone/>
            </a:pPr>
            <a:r>
              <a:rPr lang="cs-CZ" b="1" i="1" dirty="0"/>
              <a:t>2) </a:t>
            </a:r>
            <a:r>
              <a:rPr lang="cs-CZ" b="1" i="1" dirty="0" err="1"/>
              <a:t>Lobus</a:t>
            </a:r>
            <a:r>
              <a:rPr lang="cs-CZ" b="1" i="1" dirty="0"/>
              <a:t> </a:t>
            </a:r>
            <a:r>
              <a:rPr lang="cs-CZ" b="1" i="1" dirty="0" err="1"/>
              <a:t>cranialis</a:t>
            </a:r>
            <a:r>
              <a:rPr lang="cs-CZ" dirty="0"/>
              <a:t> = </a:t>
            </a:r>
            <a:r>
              <a:rPr lang="cs-CZ" b="1" i="1" dirty="0"/>
              <a:t>starý mozeček = </a:t>
            </a:r>
            <a:r>
              <a:rPr lang="cs-CZ" b="1" i="1" dirty="0" err="1"/>
              <a:t>paleocerebellum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 err="1"/>
              <a:t>Afference</a:t>
            </a:r>
            <a:r>
              <a:rPr lang="cs-CZ" dirty="0"/>
              <a:t> z míšních jader → </a:t>
            </a:r>
            <a:r>
              <a:rPr lang="cs-CZ" b="1" i="1" dirty="0" err="1"/>
              <a:t>spinocerebellum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b="1" i="1" dirty="0"/>
              <a:t>3) </a:t>
            </a:r>
            <a:r>
              <a:rPr lang="cs-CZ" b="1" i="1" dirty="0" err="1"/>
              <a:t>Lobus</a:t>
            </a:r>
            <a:r>
              <a:rPr lang="cs-CZ" b="1" i="1" dirty="0"/>
              <a:t> </a:t>
            </a:r>
            <a:r>
              <a:rPr lang="cs-CZ" b="1" i="1" dirty="0" err="1"/>
              <a:t>caudalis</a:t>
            </a:r>
            <a:r>
              <a:rPr lang="cs-CZ" b="1" i="1" dirty="0"/>
              <a:t> = nový mozeček = </a:t>
            </a:r>
            <a:r>
              <a:rPr lang="cs-CZ" b="1" i="1" dirty="0" err="1"/>
              <a:t>neocerebellum</a:t>
            </a:r>
            <a:r>
              <a:rPr lang="cs-CZ" b="1" i="1" dirty="0"/>
              <a:t>.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Afference</a:t>
            </a:r>
            <a:r>
              <a:rPr lang="cs-CZ" dirty="0"/>
              <a:t> z kůry přes pons (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pontis</a:t>
            </a:r>
            <a:r>
              <a:rPr lang="cs-CZ" dirty="0"/>
              <a:t>) → </a:t>
            </a:r>
            <a:r>
              <a:rPr lang="cs-CZ" b="1" i="1" dirty="0" err="1"/>
              <a:t>pontocerebellum</a:t>
            </a:r>
            <a:endParaRPr lang="cs-CZ" b="1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072D29D-147D-43F0-88F8-D8FAC1D1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6" y="129092"/>
            <a:ext cx="5532988" cy="6728908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8BF2FF-7056-5121-B968-34D33E6A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3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86"/>
    </mc:Choice>
    <mc:Fallback xmlns="">
      <p:transition spd="slow" advTm="11688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CFDE0A-5165-4703-95F4-67B529E9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079" y="0"/>
            <a:ext cx="5189573" cy="359810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1BA9B6-C9C3-47F4-BB8C-C1DAE167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48" y="577737"/>
            <a:ext cx="6150049" cy="58660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i="1" dirty="0" err="1"/>
              <a:t>Cortex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 </a:t>
            </a:r>
            <a:r>
              <a:rPr lang="cs-CZ" sz="2000" dirty="0"/>
              <a:t>(šedá hmota) + </a:t>
            </a:r>
            <a:r>
              <a:rPr lang="cs-CZ" sz="2000" b="1" i="1" dirty="0"/>
              <a:t>folia </a:t>
            </a:r>
            <a:r>
              <a:rPr lang="cs-CZ" sz="2000" b="1" i="1" dirty="0" err="1"/>
              <a:t>cerebelli</a:t>
            </a:r>
            <a:r>
              <a:rPr lang="cs-CZ" sz="2000" b="1" i="1" dirty="0"/>
              <a:t> </a:t>
            </a:r>
            <a:r>
              <a:rPr lang="cs-CZ" sz="2000" dirty="0"/>
              <a:t>(bílá hmota) = </a:t>
            </a:r>
            <a:r>
              <a:rPr lang="cs-CZ" sz="2000" b="1" i="1" dirty="0" err="1"/>
              <a:t>arbor</a:t>
            </a:r>
            <a:r>
              <a:rPr lang="cs-CZ" sz="2000" b="1" i="1" dirty="0"/>
              <a:t> vitae </a:t>
            </a:r>
            <a:r>
              <a:rPr lang="cs-CZ" sz="2000" b="1" i="1" dirty="0" err="1"/>
              <a:t>cerebelli</a:t>
            </a:r>
            <a:endParaRPr lang="cs-CZ" sz="2000" b="1" i="1" dirty="0"/>
          </a:p>
          <a:p>
            <a:pPr marL="0" indent="0" algn="just">
              <a:buNone/>
            </a:pPr>
            <a:r>
              <a:rPr lang="cs-CZ" sz="2000" dirty="0"/>
              <a:t>Vrstvy </a:t>
            </a:r>
            <a:r>
              <a:rPr lang="cs-CZ" sz="2000" b="1" i="1" dirty="0" err="1"/>
              <a:t>cortex</a:t>
            </a:r>
            <a:r>
              <a:rPr lang="cs-CZ" sz="2000" b="1" i="1" dirty="0"/>
              <a:t> </a:t>
            </a:r>
            <a:r>
              <a:rPr lang="cs-CZ" sz="2000" b="1" i="1" dirty="0" err="1"/>
              <a:t>cerebelli</a:t>
            </a:r>
            <a:r>
              <a:rPr lang="cs-CZ" sz="2000" dirty="0"/>
              <a:t>:</a:t>
            </a:r>
          </a:p>
          <a:p>
            <a:pPr marL="0" indent="0" algn="just">
              <a:buNone/>
            </a:pPr>
            <a:r>
              <a:rPr lang="cs-CZ" sz="2000" b="1" i="1" dirty="0"/>
              <a:t>1) </a:t>
            </a:r>
            <a:r>
              <a:rPr lang="cs-CZ" sz="2000" b="1" i="1" dirty="0" err="1"/>
              <a:t>Stratum</a:t>
            </a:r>
            <a:r>
              <a:rPr lang="cs-CZ" sz="2000" b="1" i="1" dirty="0"/>
              <a:t> </a:t>
            </a:r>
            <a:r>
              <a:rPr lang="cs-CZ" sz="2000" b="1" i="1" dirty="0" err="1"/>
              <a:t>moleculare</a:t>
            </a:r>
            <a:r>
              <a:rPr lang="cs-CZ" sz="2000" b="1" i="1" dirty="0"/>
              <a:t> (</a:t>
            </a:r>
            <a:r>
              <a:rPr lang="cs-CZ" sz="2000" b="1" i="1" dirty="0" err="1"/>
              <a:t>plexiformis</a:t>
            </a:r>
            <a:r>
              <a:rPr lang="cs-CZ" sz="2000" b="1" i="1" dirty="0"/>
              <a:t>) - </a:t>
            </a:r>
            <a:r>
              <a:rPr lang="cs-CZ" sz="2000" dirty="0"/>
              <a:t>hvězdicovité buňky (povrchově) + košíčkovité buňky (v hloubce).</a:t>
            </a:r>
          </a:p>
          <a:p>
            <a:pPr marL="0" indent="0" algn="just">
              <a:buNone/>
            </a:pPr>
            <a:r>
              <a:rPr lang="cs-CZ" sz="2000" b="1" i="1" dirty="0"/>
              <a:t>2) </a:t>
            </a:r>
            <a:r>
              <a:rPr lang="cs-CZ" sz="2000" b="1" i="1" dirty="0" err="1"/>
              <a:t>Stratum</a:t>
            </a:r>
            <a:r>
              <a:rPr lang="cs-CZ" sz="2000" b="1" i="1" dirty="0"/>
              <a:t> </a:t>
            </a:r>
            <a:r>
              <a:rPr lang="cs-CZ" sz="2000" b="1" i="1" dirty="0" err="1"/>
              <a:t>gangliosum</a:t>
            </a:r>
            <a:r>
              <a:rPr lang="cs-CZ" sz="2000" b="1" i="1" dirty="0"/>
              <a:t> - </a:t>
            </a:r>
            <a:r>
              <a:rPr lang="cs-CZ" sz="2000" b="1" dirty="0"/>
              <a:t>Purkyňovy buňky </a:t>
            </a:r>
          </a:p>
          <a:p>
            <a:pPr marL="0" indent="0" algn="just">
              <a:buNone/>
            </a:pPr>
            <a:r>
              <a:rPr lang="cs-CZ" sz="2000" b="1" i="1" dirty="0"/>
              <a:t>3) </a:t>
            </a:r>
            <a:r>
              <a:rPr lang="cs-CZ" sz="2000" b="1" i="1" dirty="0" err="1"/>
              <a:t>Stratum</a:t>
            </a:r>
            <a:r>
              <a:rPr lang="cs-CZ" sz="2000" b="1" i="1" dirty="0"/>
              <a:t> </a:t>
            </a:r>
            <a:r>
              <a:rPr lang="cs-CZ" sz="2000" b="1" i="1" dirty="0" err="1"/>
              <a:t>granulare</a:t>
            </a:r>
            <a:r>
              <a:rPr lang="cs-CZ" sz="2000" b="1" i="1" dirty="0"/>
              <a:t> -</a:t>
            </a:r>
            <a:r>
              <a:rPr lang="cs-CZ" sz="2000" dirty="0"/>
              <a:t> granulační (zrnité) buňky + Golgiho buňky</a:t>
            </a:r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D2338CA-D95E-435B-A91B-89A7D144AC4D}"/>
              </a:ext>
            </a:extLst>
          </p:cNvPr>
          <p:cNvSpPr/>
          <p:nvPr/>
        </p:nvSpPr>
        <p:spPr>
          <a:xfrm>
            <a:off x="5942360" y="3767179"/>
            <a:ext cx="5953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Mozečkový glomerulus</a:t>
            </a:r>
          </a:p>
          <a:p>
            <a:pPr algn="just"/>
            <a:r>
              <a:rPr lang="cs-CZ" sz="2000" dirty="0"/>
              <a:t> Synaptický komplex mezi granulačními buňkami, vede do něho  zakončení mechového vlákna, které je zde v kontaktu s dendrity většího počtu granulačních buněk (10–20), na které mají aktivační vliv. V glomerulu s dendrity granulačních buněk mají kontakt i axony Golgiho buněk, které mají inhibiční vliv.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F14873BC-4428-4EFD-A8FE-4A2D6EAD0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3197" r="21110" b="15062"/>
          <a:stretch/>
        </p:blipFill>
        <p:spPr>
          <a:xfrm>
            <a:off x="176756" y="3429001"/>
            <a:ext cx="5599012" cy="3253486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47C31EB-079D-F384-2900-650E53C6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0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12"/>
    </mc:Choice>
    <mc:Fallback xmlns="">
      <p:transition spd="slow" advTm="13931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BDE83-B0E1-491E-933E-8C8C9C261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39" y="563984"/>
            <a:ext cx="5527876" cy="599886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Vlákna mozečkové kůry</a:t>
            </a:r>
          </a:p>
          <a:p>
            <a:pPr marL="0" indent="0">
              <a:buNone/>
            </a:pPr>
            <a:r>
              <a:rPr lang="cs-CZ" b="1" dirty="0"/>
              <a:t>- </a:t>
            </a:r>
            <a:r>
              <a:rPr lang="cs-CZ" dirty="0" err="1"/>
              <a:t>myelinizované</a:t>
            </a:r>
            <a:r>
              <a:rPr lang="cs-CZ" dirty="0"/>
              <a:t>, do mozečku vedou přes </a:t>
            </a:r>
            <a:r>
              <a:rPr lang="cs-CZ" i="1" dirty="0" err="1"/>
              <a:t>pedunculi</a:t>
            </a:r>
            <a:r>
              <a:rPr lang="cs-CZ" i="1" dirty="0"/>
              <a:t> </a:t>
            </a:r>
            <a:r>
              <a:rPr lang="cs-CZ" i="1" dirty="0" err="1"/>
              <a:t>cerebellares</a:t>
            </a:r>
            <a:endParaRPr lang="cs-CZ" dirty="0"/>
          </a:p>
          <a:p>
            <a:r>
              <a:rPr lang="cs-CZ" b="1" dirty="0"/>
              <a:t>Mechová vlákna</a:t>
            </a:r>
          </a:p>
          <a:p>
            <a:pPr marL="0" indent="0">
              <a:buNone/>
            </a:pPr>
            <a:r>
              <a:rPr lang="cs-CZ" dirty="0"/>
              <a:t>Axony z míšních jader zadních provazců (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gracilis</a:t>
            </a:r>
            <a:r>
              <a:rPr lang="cs-CZ" i="1" dirty="0"/>
              <a:t> a 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cuneatus</a:t>
            </a:r>
            <a:r>
              <a:rPr lang="cs-CZ" dirty="0"/>
              <a:t>) a z jader hlavových nervů. </a:t>
            </a:r>
          </a:p>
          <a:p>
            <a:pPr marL="0" indent="0">
              <a:buNone/>
            </a:pPr>
            <a:r>
              <a:rPr lang="cs-CZ" dirty="0"/>
              <a:t>Konec glomerulu v granulační vrstvě, zde jsou v kontaktu s dendrity mnoha granulačních buněk. </a:t>
            </a:r>
          </a:p>
          <a:p>
            <a:pPr marL="0" indent="0">
              <a:buNone/>
            </a:pPr>
            <a:r>
              <a:rPr lang="cs-CZ" dirty="0"/>
              <a:t>Aktivace.</a:t>
            </a:r>
          </a:p>
          <a:p>
            <a:r>
              <a:rPr lang="cs-CZ" b="1" dirty="0"/>
              <a:t>Šplhavá vlákna</a:t>
            </a:r>
          </a:p>
          <a:p>
            <a:pPr marL="0" indent="0">
              <a:buNone/>
            </a:pPr>
            <a:r>
              <a:rPr lang="cs-CZ" dirty="0"/>
              <a:t>Axony z </a:t>
            </a:r>
            <a:r>
              <a:rPr lang="cs-CZ" dirty="0" err="1"/>
              <a:t>olivárnách</a:t>
            </a:r>
            <a:r>
              <a:rPr lang="cs-CZ" dirty="0"/>
              <a:t> jader (</a:t>
            </a:r>
            <a:r>
              <a:rPr lang="cs-CZ" b="1" i="1" dirty="0" err="1"/>
              <a:t>ncl</a:t>
            </a:r>
            <a:r>
              <a:rPr lang="cs-CZ" b="1" i="1" dirty="0"/>
              <a:t> </a:t>
            </a:r>
            <a:r>
              <a:rPr lang="cs-CZ" b="1" i="1" dirty="0" err="1"/>
              <a:t>olivaris</a:t>
            </a:r>
            <a:r>
              <a:rPr lang="cs-CZ" b="1" i="1" dirty="0"/>
              <a:t> inferior)</a:t>
            </a:r>
            <a:r>
              <a:rPr lang="cs-CZ" dirty="0"/>
              <a:t>, vedou do molekulární vrstvy, kontakty s dendrity Purkyňových buněk.</a:t>
            </a:r>
          </a:p>
          <a:p>
            <a:pPr marL="0" indent="0">
              <a:buNone/>
            </a:pPr>
            <a:r>
              <a:rPr lang="cs-CZ" dirty="0"/>
              <a:t>Aktivace.</a:t>
            </a:r>
          </a:p>
          <a:p>
            <a:r>
              <a:rPr lang="cs-CZ" b="1" dirty="0" err="1"/>
              <a:t>Multilaminární</a:t>
            </a:r>
            <a:r>
              <a:rPr lang="cs-CZ" b="1" dirty="0"/>
              <a:t> vlákna </a:t>
            </a:r>
            <a:r>
              <a:rPr lang="cs-CZ" dirty="0"/>
              <a:t>z RF a větví se v mozečkové kůře</a:t>
            </a:r>
          </a:p>
          <a:p>
            <a:pPr marL="0" indent="0">
              <a:buNone/>
            </a:pPr>
            <a:r>
              <a:rPr lang="cs-CZ" dirty="0"/>
              <a:t>Spolu s axony Purkyňových buněk, které končí na mozečkových jádrech a z nich vystupující dráhy (vlákna), které končí na jádrech mozkového kmene a thalamu, tvoří bílou hmotu mozečku.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D95B30-03E9-40EB-8990-89D74B5D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40" y="312516"/>
            <a:ext cx="5918521" cy="443889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E0D170A-1A81-33B4-FC66-B778F257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7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03"/>
    </mc:Choice>
    <mc:Fallback xmlns="">
      <p:transition spd="slow" advTm="14590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C19F3-98EB-4975-A995-D83194B7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32" y="556891"/>
            <a:ext cx="11639791" cy="33733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Mozečková jádra 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Aferentace</a:t>
            </a:r>
            <a:r>
              <a:rPr lang="cs-CZ" dirty="0"/>
              <a:t> z axonů Purkyňových buněk a kolaterály mechových a šplhavých vláken.</a:t>
            </a:r>
          </a:p>
          <a:p>
            <a:pPr marL="514350" indent="-514350">
              <a:buAutoNum type="arabicParenR"/>
            </a:pPr>
            <a:r>
              <a:rPr lang="cs-CZ" b="1" i="1" dirty="0"/>
              <a:t>Nucleus </a:t>
            </a:r>
            <a:r>
              <a:rPr lang="cs-CZ" b="1" i="1" dirty="0" err="1"/>
              <a:t>dentatus</a:t>
            </a:r>
            <a:endParaRPr lang="cs-CZ" b="1" i="1" dirty="0"/>
          </a:p>
          <a:p>
            <a:pPr marL="0" indent="0">
              <a:buNone/>
            </a:pPr>
            <a:r>
              <a:rPr lang="cs-CZ" dirty="0"/>
              <a:t>Největší, nachází se v </a:t>
            </a:r>
            <a:r>
              <a:rPr lang="cs-CZ" dirty="0" err="1"/>
              <a:t>neocerebellu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b="1" i="1" dirty="0"/>
              <a:t>2) Nucleus </a:t>
            </a:r>
            <a:r>
              <a:rPr lang="cs-CZ" b="1" i="1" dirty="0" err="1"/>
              <a:t>emboliformis</a:t>
            </a:r>
            <a:endParaRPr lang="cs-CZ" b="1" i="1" dirty="0"/>
          </a:p>
          <a:p>
            <a:pPr marL="0" indent="0">
              <a:buNone/>
            </a:pPr>
            <a:r>
              <a:rPr lang="cs-CZ" dirty="0"/>
              <a:t>Menší, </a:t>
            </a:r>
            <a:r>
              <a:rPr lang="cs-CZ" dirty="0" err="1"/>
              <a:t>ppřiléhá</a:t>
            </a:r>
            <a:r>
              <a:rPr lang="cs-CZ" dirty="0"/>
              <a:t> k </a:t>
            </a:r>
            <a:r>
              <a:rPr lang="cs-CZ" i="1" dirty="0"/>
              <a:t>hilu</a:t>
            </a:r>
            <a:r>
              <a:rPr lang="cs-CZ" dirty="0"/>
              <a:t>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dentatus</a:t>
            </a:r>
            <a:r>
              <a:rPr lang="cs-CZ" i="1" dirty="0"/>
              <a:t>. </a:t>
            </a:r>
            <a:endParaRPr lang="cs-CZ" dirty="0"/>
          </a:p>
          <a:p>
            <a:pPr marL="0" indent="0">
              <a:buNone/>
            </a:pPr>
            <a:r>
              <a:rPr lang="cs-CZ" b="1" i="1" dirty="0"/>
              <a:t>3) Nucleus </a:t>
            </a:r>
            <a:r>
              <a:rPr lang="cs-CZ" b="1" i="1" dirty="0" err="1"/>
              <a:t>globosus</a:t>
            </a:r>
            <a:r>
              <a:rPr lang="cs-CZ" b="1" i="1" dirty="0"/>
              <a:t> - </a:t>
            </a:r>
            <a:r>
              <a:rPr lang="cs-CZ" dirty="0" err="1"/>
              <a:t>paleocerebellum</a:t>
            </a:r>
            <a:endParaRPr lang="cs-CZ" dirty="0"/>
          </a:p>
          <a:p>
            <a:pPr marL="0" indent="0">
              <a:buNone/>
            </a:pPr>
            <a:r>
              <a:rPr lang="cs-CZ" b="1" i="1" dirty="0"/>
              <a:t>4) Nucleus </a:t>
            </a:r>
            <a:r>
              <a:rPr lang="cs-CZ" b="1" i="1" dirty="0" err="1"/>
              <a:t>fastigii</a:t>
            </a:r>
            <a:r>
              <a:rPr lang="cs-CZ" b="1" i="1" dirty="0"/>
              <a:t> - </a:t>
            </a:r>
            <a:r>
              <a:rPr lang="cs-CZ" dirty="0" err="1"/>
              <a:t>paleocerebellum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buňky mozečkových jader působí axony Purkyňových buněk inhibičně, </a:t>
            </a:r>
          </a:p>
          <a:p>
            <a:pPr marL="0" indent="0">
              <a:buNone/>
            </a:pPr>
            <a:r>
              <a:rPr lang="cs-CZ" dirty="0"/>
              <a:t>kolaterály mechových a šplhavých vláken aktivačně.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87E038-449D-48EE-841D-660ABEBB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16"/>
          <a:stretch/>
        </p:blipFill>
        <p:spPr>
          <a:xfrm>
            <a:off x="223777" y="3930258"/>
            <a:ext cx="8096250" cy="27650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CF9BAA-805E-4650-AE2F-61E68134D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9" b="13812"/>
          <a:stretch/>
        </p:blipFill>
        <p:spPr>
          <a:xfrm>
            <a:off x="5386207" y="3930258"/>
            <a:ext cx="6076950" cy="2882096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26EC37-63DB-A13B-8169-738E5C20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7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3"/>
    </mc:Choice>
    <mc:Fallback xmlns="">
      <p:transition spd="slow" advTm="8198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EC84C-37EE-4677-A5DB-1DD2A0E9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743"/>
            <a:ext cx="5732362" cy="582524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b="1" dirty="0"/>
              <a:t>A) </a:t>
            </a:r>
            <a:r>
              <a:rPr lang="cs-CZ" b="1" dirty="0" err="1"/>
              <a:t>Aferetní</a:t>
            </a:r>
            <a:r>
              <a:rPr lang="cs-CZ" b="1" dirty="0"/>
              <a:t> spoje</a:t>
            </a:r>
          </a:p>
          <a:p>
            <a:pPr marL="0" indent="0" algn="just">
              <a:buNone/>
            </a:pPr>
            <a:r>
              <a:rPr lang="cs-CZ" b="1" i="1" dirty="0"/>
              <a:t>1) </a:t>
            </a:r>
            <a:r>
              <a:rPr lang="cs-CZ" b="1" i="1" dirty="0" err="1"/>
              <a:t>Archicerebellum</a:t>
            </a:r>
            <a:r>
              <a:rPr lang="cs-CZ" b="1" i="1" dirty="0"/>
              <a:t>: </a:t>
            </a:r>
            <a:r>
              <a:rPr lang="cs-CZ" dirty="0"/>
              <a:t>z vestibulárních jader cestou </a:t>
            </a:r>
            <a:r>
              <a:rPr lang="cs-CZ" i="1" dirty="0" err="1"/>
              <a:t>pedunculi</a:t>
            </a:r>
            <a:r>
              <a:rPr lang="cs-CZ" i="1" dirty="0"/>
              <a:t> </a:t>
            </a:r>
            <a:r>
              <a:rPr lang="cs-CZ" i="1" dirty="0" err="1"/>
              <a:t>cerebellares</a:t>
            </a:r>
            <a:r>
              <a:rPr lang="cs-CZ" i="1" dirty="0"/>
              <a:t> inferiores</a:t>
            </a:r>
            <a:r>
              <a:rPr lang="cs-CZ" dirty="0"/>
              <a:t> do</a:t>
            </a:r>
            <a:r>
              <a:rPr lang="cs-CZ" i="1" dirty="0"/>
              <a:t> </a:t>
            </a:r>
            <a:r>
              <a:rPr lang="cs-CZ" i="1" dirty="0" err="1"/>
              <a:t>lobus</a:t>
            </a:r>
            <a:r>
              <a:rPr lang="cs-CZ" i="1" dirty="0"/>
              <a:t> </a:t>
            </a:r>
            <a:r>
              <a:rPr lang="cs-CZ" i="1" dirty="0" err="1"/>
              <a:t>flocculonodularis</a:t>
            </a:r>
            <a:r>
              <a:rPr lang="cs-CZ" i="1" dirty="0"/>
              <a:t> (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fastigii</a:t>
            </a:r>
            <a:r>
              <a:rPr lang="cs-CZ" i="1" dirty="0"/>
              <a:t>), </a:t>
            </a:r>
            <a:r>
              <a:rPr lang="cs-CZ" dirty="0"/>
              <a:t>informace o poloze a pohybech hlavy cestou </a:t>
            </a:r>
            <a:r>
              <a:rPr lang="cs-CZ" i="1" dirty="0" err="1"/>
              <a:t>tr</a:t>
            </a:r>
            <a:r>
              <a:rPr lang="cs-CZ" i="1" dirty="0"/>
              <a:t>. </a:t>
            </a:r>
            <a:r>
              <a:rPr lang="cs-CZ" i="1" dirty="0" err="1"/>
              <a:t>Vestibulocerebellaris</a:t>
            </a:r>
            <a:r>
              <a:rPr lang="cs-CZ" i="1" dirty="0"/>
              <a:t>.</a:t>
            </a:r>
            <a:endParaRPr lang="cs-CZ" dirty="0"/>
          </a:p>
          <a:p>
            <a:pPr marL="0" indent="0" algn="just">
              <a:buNone/>
            </a:pPr>
            <a:r>
              <a:rPr lang="cs-CZ" b="1" i="1" dirty="0"/>
              <a:t>2) </a:t>
            </a:r>
            <a:r>
              <a:rPr lang="cs-CZ" b="1" i="1" dirty="0" err="1"/>
              <a:t>Paleocerebellum</a:t>
            </a:r>
            <a:r>
              <a:rPr lang="cs-CZ" b="1" i="1" dirty="0"/>
              <a:t>:</a:t>
            </a:r>
            <a:r>
              <a:rPr lang="cs-CZ" dirty="0"/>
              <a:t> z jader míšních, bulbárních, RF, </a:t>
            </a:r>
            <a:r>
              <a:rPr lang="cs-CZ" dirty="0" err="1"/>
              <a:t>olivárnách</a:t>
            </a:r>
            <a:r>
              <a:rPr lang="cs-CZ" dirty="0"/>
              <a:t>, ze senzitivních jader N V., z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solitarius</a:t>
            </a:r>
            <a:r>
              <a:rPr lang="cs-CZ" dirty="0"/>
              <a:t> a jader hypothalamu. </a:t>
            </a:r>
          </a:p>
          <a:p>
            <a:pPr marL="0" indent="0" algn="just">
              <a:buNone/>
            </a:pPr>
            <a:r>
              <a:rPr lang="cs-CZ" dirty="0"/>
              <a:t>Končí na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emboliformis</a:t>
            </a:r>
            <a:r>
              <a:rPr lang="cs-CZ" i="1" dirty="0"/>
              <a:t> et </a:t>
            </a:r>
            <a:r>
              <a:rPr lang="cs-CZ" i="1" dirty="0" err="1"/>
              <a:t>globosus</a:t>
            </a:r>
            <a:endParaRPr lang="cs-CZ" i="1" dirty="0"/>
          </a:p>
          <a:p>
            <a:pPr marL="0" indent="0" algn="just">
              <a:buNone/>
            </a:pPr>
            <a:r>
              <a:rPr lang="cs-CZ" b="1" i="1" dirty="0"/>
              <a:t>3) </a:t>
            </a:r>
            <a:r>
              <a:rPr lang="cs-CZ" b="1" i="1" dirty="0" err="1"/>
              <a:t>Neocerebellum</a:t>
            </a:r>
            <a:r>
              <a:rPr lang="cs-CZ" b="1" i="1" dirty="0"/>
              <a:t>:</a:t>
            </a:r>
            <a:r>
              <a:rPr lang="cs-CZ" dirty="0"/>
              <a:t> z mozkové kůry, přepojují se na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pontis</a:t>
            </a:r>
            <a:r>
              <a:rPr lang="cs-CZ" i="1" dirty="0"/>
              <a:t> </a:t>
            </a:r>
            <a:r>
              <a:rPr lang="cs-CZ" dirty="0"/>
              <a:t>nebo bez přepojení končí na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dentatus</a:t>
            </a:r>
            <a:r>
              <a:rPr lang="cs-CZ" dirty="0"/>
              <a:t>.- </a:t>
            </a:r>
            <a:r>
              <a:rPr lang="cs-CZ" i="1" dirty="0" err="1"/>
              <a:t>tr</a:t>
            </a:r>
            <a:r>
              <a:rPr lang="cs-CZ" i="1" dirty="0"/>
              <a:t>. </a:t>
            </a:r>
            <a:r>
              <a:rPr lang="cs-CZ" i="1" dirty="0" err="1"/>
              <a:t>corticopontocerebellaris</a:t>
            </a:r>
            <a:r>
              <a:rPr lang="cs-CZ" dirty="0"/>
              <a:t>).</a:t>
            </a:r>
          </a:p>
          <a:p>
            <a:pPr marL="0" indent="0" algn="just">
              <a:buNone/>
            </a:pPr>
            <a:r>
              <a:rPr lang="cs-CZ" dirty="0"/>
              <a:t>Vedou informace o aktivitě neuronů rozsáhlých korových oblastí a informace související s přípravou a provedením pohybů. </a:t>
            </a:r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6D13D1-F896-41A2-B2DD-611C6FCF4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362" y="946673"/>
            <a:ext cx="6385258" cy="415515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8D9461-42C3-C8E5-8F69-52057946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75"/>
    </mc:Choice>
    <mc:Fallback xmlns="">
      <p:transition spd="slow" advTm="19847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EC84C-37EE-4677-A5DB-1DD2A0E9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38" y="575558"/>
            <a:ext cx="11454114" cy="52004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B) </a:t>
            </a:r>
            <a:r>
              <a:rPr lang="cs-CZ" b="1" dirty="0" err="1"/>
              <a:t>Eferetní</a:t>
            </a:r>
            <a:r>
              <a:rPr lang="cs-CZ" b="1" dirty="0"/>
              <a:t> spoje.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Spoje z kůry mozečku do mozečkových jader – </a:t>
            </a:r>
            <a:r>
              <a:rPr lang="cs-CZ" dirty="0" err="1"/>
              <a:t>kortikonukleární</a:t>
            </a:r>
            <a:r>
              <a:rPr lang="cs-CZ" dirty="0"/>
              <a:t> spoje. </a:t>
            </a:r>
          </a:p>
          <a:p>
            <a:pPr marL="0" indent="0">
              <a:buNone/>
            </a:pPr>
            <a:r>
              <a:rPr lang="cs-CZ" dirty="0"/>
              <a:t>Zajišťují axony Purkyňových buněk. </a:t>
            </a:r>
          </a:p>
          <a:p>
            <a:pPr marL="0" indent="0">
              <a:buNone/>
            </a:pPr>
            <a:r>
              <a:rPr lang="cs-CZ" dirty="0"/>
              <a:t>Na neurony mozečkových jader mají Purkyňovy buňky inhibiční vliv.</a:t>
            </a:r>
          </a:p>
          <a:p>
            <a:pPr marL="0" indent="0">
              <a:buNone/>
            </a:pPr>
            <a:r>
              <a:rPr lang="cs-CZ" b="1" i="1" dirty="0"/>
              <a:t>1) </a:t>
            </a:r>
            <a:r>
              <a:rPr lang="cs-CZ" b="1" dirty="0"/>
              <a:t>Spoje z</a:t>
            </a:r>
            <a:r>
              <a:rPr lang="cs-CZ" b="1" i="1" dirty="0"/>
              <a:t> nucleus </a:t>
            </a:r>
            <a:r>
              <a:rPr lang="cs-CZ" b="1" i="1" dirty="0" err="1"/>
              <a:t>fastigii</a:t>
            </a:r>
            <a:r>
              <a:rPr lang="cs-CZ" b="1" i="1" dirty="0"/>
              <a:t> </a:t>
            </a:r>
            <a:r>
              <a:rPr lang="cs-CZ" b="1" dirty="0"/>
              <a:t>(z vestibulárního mozečku)</a:t>
            </a:r>
          </a:p>
          <a:p>
            <a:pPr marL="0" indent="0">
              <a:buNone/>
            </a:pPr>
            <a:r>
              <a:rPr lang="cs-CZ" dirty="0"/>
              <a:t>Vlákna končí na jádrech vestibulárních a jádrech RF pontu a </a:t>
            </a:r>
            <a:r>
              <a:rPr lang="cs-CZ" i="1" dirty="0" err="1"/>
              <a:t>medulla</a:t>
            </a:r>
            <a:r>
              <a:rPr lang="cs-CZ" i="1" dirty="0"/>
              <a:t> </a:t>
            </a:r>
            <a:r>
              <a:rPr lang="cs-CZ" i="1" dirty="0" err="1"/>
              <a:t>oblongata</a:t>
            </a:r>
            <a:r>
              <a:rPr lang="cs-CZ" dirty="0"/>
              <a:t>. Na ně navazují vlákna (dráhy), která jdou na motorická jádra míšní a mají excitační vliv na motoneurony extenzorů (horních končetin, dolních končetin, šíjové a zádové svaly).</a:t>
            </a:r>
          </a:p>
          <a:p>
            <a:pPr marL="0" indent="0">
              <a:buNone/>
            </a:pPr>
            <a:r>
              <a:rPr lang="cs-CZ" b="1" i="1" dirty="0"/>
              <a:t>2) </a:t>
            </a:r>
            <a:r>
              <a:rPr lang="cs-CZ" b="1" dirty="0"/>
              <a:t>Spoje z</a:t>
            </a:r>
            <a:r>
              <a:rPr lang="cs-CZ" b="1" i="1" dirty="0"/>
              <a:t> nucleus </a:t>
            </a:r>
            <a:r>
              <a:rPr lang="cs-CZ" b="1" i="1" dirty="0" err="1"/>
              <a:t>emboliformis</a:t>
            </a:r>
            <a:r>
              <a:rPr lang="cs-CZ" b="1" i="1" dirty="0"/>
              <a:t> a nucleus </a:t>
            </a:r>
            <a:r>
              <a:rPr lang="cs-CZ" b="1" i="1" dirty="0" err="1"/>
              <a:t>globosi</a:t>
            </a:r>
            <a:r>
              <a:rPr lang="cs-CZ" b="1" i="1" dirty="0"/>
              <a:t> </a:t>
            </a:r>
            <a:r>
              <a:rPr lang="cs-CZ" b="1" dirty="0"/>
              <a:t>(ze spinálního mozečku)</a:t>
            </a:r>
          </a:p>
          <a:p>
            <a:pPr marL="0" indent="0">
              <a:buNone/>
            </a:pPr>
            <a:r>
              <a:rPr lang="cs-CZ" dirty="0"/>
              <a:t>Vedou do thalamu, RF, </a:t>
            </a:r>
            <a:r>
              <a:rPr lang="cs-CZ" i="1" dirty="0" err="1"/>
              <a:t>ncl</a:t>
            </a:r>
            <a:r>
              <a:rPr lang="cs-CZ" i="1" dirty="0"/>
              <a:t>. ruber </a:t>
            </a:r>
            <a:r>
              <a:rPr lang="cs-CZ" dirty="0"/>
              <a:t>a </a:t>
            </a:r>
            <a:r>
              <a:rPr lang="cs-CZ" dirty="0" err="1"/>
              <a:t>jáder</a:t>
            </a:r>
            <a:r>
              <a:rPr lang="cs-CZ" dirty="0"/>
              <a:t> oliv. Na ně se napojují dráhy do jader vyšších i nižších etáží CNS.</a:t>
            </a:r>
          </a:p>
          <a:p>
            <a:pPr marL="0" indent="0">
              <a:buNone/>
            </a:pPr>
            <a:r>
              <a:rPr lang="cs-CZ" b="1" i="1" dirty="0"/>
              <a:t>3) </a:t>
            </a:r>
            <a:r>
              <a:rPr lang="cs-CZ" b="1" dirty="0"/>
              <a:t>Spoje z</a:t>
            </a:r>
            <a:r>
              <a:rPr lang="cs-CZ" b="1" i="1" dirty="0"/>
              <a:t> nucleus </a:t>
            </a:r>
            <a:r>
              <a:rPr lang="cs-CZ" b="1" i="1" dirty="0" err="1"/>
              <a:t>dentatus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Do </a:t>
            </a:r>
            <a:r>
              <a:rPr lang="cs-CZ" i="1" dirty="0" err="1"/>
              <a:t>ncl</a:t>
            </a:r>
            <a:r>
              <a:rPr lang="cs-CZ" i="1" dirty="0"/>
              <a:t>. ruber,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interstitialis</a:t>
            </a:r>
            <a:r>
              <a:rPr lang="cs-CZ" i="1" dirty="0"/>
              <a:t> </a:t>
            </a:r>
            <a:r>
              <a:rPr lang="cs-CZ" i="1" dirty="0" err="1"/>
              <a:t>Cajali</a:t>
            </a:r>
            <a:r>
              <a:rPr lang="cs-CZ" i="1" dirty="0"/>
              <a:t>,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Dakschewitschi</a:t>
            </a:r>
            <a:r>
              <a:rPr lang="cs-CZ" i="1" dirty="0"/>
              <a:t>, </a:t>
            </a:r>
            <a:r>
              <a:rPr lang="cs-CZ" i="1" dirty="0" err="1"/>
              <a:t>ncl</a:t>
            </a:r>
            <a:r>
              <a:rPr lang="cs-CZ" i="1" dirty="0"/>
              <a:t>.</a:t>
            </a:r>
            <a:r>
              <a:rPr lang="cs-CZ" dirty="0"/>
              <a:t> N III a </a:t>
            </a:r>
            <a:r>
              <a:rPr lang="cs-CZ" dirty="0" err="1"/>
              <a:t>jáder</a:t>
            </a:r>
            <a:r>
              <a:rPr lang="cs-CZ" dirty="0"/>
              <a:t> thalamu. </a:t>
            </a:r>
          </a:p>
          <a:p>
            <a:pPr marL="0" indent="0">
              <a:buNone/>
            </a:pPr>
            <a:r>
              <a:rPr lang="cs-CZ" dirty="0"/>
              <a:t>Navazujícími drahami ovlivňuje </a:t>
            </a:r>
            <a:r>
              <a:rPr lang="cs-CZ" i="1" dirty="0" err="1"/>
              <a:t>ncl</a:t>
            </a:r>
            <a:r>
              <a:rPr lang="cs-CZ" i="1" dirty="0"/>
              <a:t>. </a:t>
            </a:r>
            <a:r>
              <a:rPr lang="cs-CZ" i="1" dirty="0" err="1"/>
              <a:t>dentatus</a:t>
            </a:r>
            <a:r>
              <a:rPr lang="cs-CZ" i="1" dirty="0"/>
              <a:t> </a:t>
            </a:r>
            <a:r>
              <a:rPr lang="cs-CZ" dirty="0"/>
              <a:t>aktivitu korových neuronů a motoneurony inervující distální svaly končetin.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CA189D4-C2B1-6BC3-0BAE-9C2268D5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4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51"/>
    </mc:Choice>
    <mc:Fallback xmlns="">
      <p:transition spd="slow" advTm="11325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AE4710-F230-4F3F-A78F-367AD4467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571500"/>
            <a:ext cx="11442102" cy="5715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4600" dirty="0"/>
              <a:t>Retikulární formace (RF)  - </a:t>
            </a:r>
            <a:r>
              <a:rPr lang="cs-CZ" sz="4800" i="1" dirty="0" err="1"/>
              <a:t>Formatio</a:t>
            </a:r>
            <a:r>
              <a:rPr lang="cs-CZ" sz="4800" i="1" dirty="0"/>
              <a:t> </a:t>
            </a:r>
            <a:r>
              <a:rPr lang="cs-CZ" sz="4800" i="1" dirty="0" err="1"/>
              <a:t>reticularis</a:t>
            </a:r>
            <a:r>
              <a:rPr lang="cs-CZ" sz="4800" i="1" dirty="0"/>
              <a:t> </a:t>
            </a:r>
            <a:endParaRPr lang="cs-CZ" sz="4600" dirty="0"/>
          </a:p>
          <a:p>
            <a:pPr marL="0" indent="0">
              <a:buNone/>
            </a:pPr>
            <a:r>
              <a:rPr lang="cs-CZ" dirty="0"/>
              <a:t>Síť vzájemně propojených neuronů, většinou interneuronů, více než 50 jader. Zahrnuje </a:t>
            </a:r>
            <a:r>
              <a:rPr lang="cs-CZ" dirty="0" err="1"/>
              <a:t>propriospinální</a:t>
            </a:r>
            <a:r>
              <a:rPr lang="cs-CZ" dirty="0"/>
              <a:t> míšní síť, krční míchu, mozkový kmen, thalamus a hypothalamus. </a:t>
            </a:r>
          </a:p>
          <a:p>
            <a:pPr marL="0" indent="0">
              <a:buNone/>
            </a:pPr>
            <a:r>
              <a:rPr lang="cs-CZ" b="1" dirty="0"/>
              <a:t>Funkce :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-senzitivní, motorická a autonomní nervová funkce, složité reflexy, centrum řízení dýchání, kardiovaskulární soustavy (</a:t>
            </a:r>
            <a:r>
              <a:rPr lang="cs-CZ" altLang="cs-CZ" dirty="0"/>
              <a:t>regulace krevního tlaku, činnosti srdce)</a:t>
            </a:r>
            <a:r>
              <a:rPr lang="cs-CZ" dirty="0"/>
              <a:t>, </a:t>
            </a:r>
            <a:r>
              <a:rPr lang="cs-CZ" dirty="0" err="1"/>
              <a:t>vazomotoriky</a:t>
            </a:r>
            <a:r>
              <a:rPr lang="cs-CZ" dirty="0"/>
              <a:t>, spánku, bdění, cirkadiálního rytmu, motorických funkcí. Účinkuje orgánově specificky i nespecificky.</a:t>
            </a:r>
          </a:p>
          <a:p>
            <a:pPr marL="0" indent="0">
              <a:buNone/>
            </a:pPr>
            <a:r>
              <a:rPr lang="cs-CZ" dirty="0"/>
              <a:t>Formování podmíněných reflexů:</a:t>
            </a:r>
          </a:p>
          <a:p>
            <a:pPr marL="0" indent="0">
              <a:buNone/>
            </a:pPr>
            <a:r>
              <a:rPr lang="cs-CZ" dirty="0"/>
              <a:t>Neurony RF produkují serotonin (</a:t>
            </a:r>
            <a:r>
              <a:rPr lang="cs-CZ" i="1" dirty="0" err="1"/>
              <a:t>ncl</a:t>
            </a:r>
            <a:r>
              <a:rPr lang="cs-CZ" i="1" dirty="0"/>
              <a:t>. </a:t>
            </a:r>
            <a:r>
              <a:rPr lang="cs-CZ" i="1" dirty="0" err="1"/>
              <a:t>raphe</a:t>
            </a:r>
            <a:r>
              <a:rPr lang="cs-CZ" i="1" dirty="0"/>
              <a:t> </a:t>
            </a:r>
            <a:r>
              <a:rPr lang="cs-CZ" dirty="0"/>
              <a:t>v </a:t>
            </a:r>
            <a:r>
              <a:rPr lang="cs-CZ" dirty="0" err="1"/>
              <a:t>oblongatě</a:t>
            </a:r>
            <a:r>
              <a:rPr lang="cs-CZ" dirty="0"/>
              <a:t>, pontu i mezencefala); dopamin </a:t>
            </a:r>
            <a:r>
              <a:rPr lang="cs-CZ" sz="3200" dirty="0"/>
              <a:t>(</a:t>
            </a:r>
            <a:r>
              <a:rPr lang="cs-CZ" dirty="0"/>
              <a:t>v tegmentu); noradrenalin (v pontu a ve stěně IV. komory) a adrenalin  (v </a:t>
            </a:r>
            <a:r>
              <a:rPr lang="cs-CZ" dirty="0" err="1"/>
              <a:t>oblongatě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Ascendentní retikulární formace ARAS</a:t>
            </a:r>
          </a:p>
          <a:p>
            <a:pPr marL="0" indent="0">
              <a:buNone/>
            </a:pPr>
            <a:r>
              <a:rPr lang="cs-CZ" dirty="0"/>
              <a:t>Centrum hodnocení podnětů z periferie a jejich přepojení do kůry. Zajišťuje bdělost až vědomí. </a:t>
            </a:r>
          </a:p>
          <a:p>
            <a:pPr marL="0" indent="0">
              <a:buNone/>
            </a:pPr>
            <a:r>
              <a:rPr lang="cs-CZ" altLang="cs-CZ" b="1" dirty="0"/>
              <a:t>RF dělíme do skupin jader:</a:t>
            </a:r>
            <a:r>
              <a:rPr lang="cs-CZ" altLang="cs-CZ" dirty="0"/>
              <a:t> </a:t>
            </a:r>
          </a:p>
          <a:p>
            <a:pPr marL="514350" indent="-514350">
              <a:buAutoNum type="arabicParenR"/>
            </a:pPr>
            <a:r>
              <a:rPr lang="cs-CZ" altLang="cs-CZ" dirty="0" err="1"/>
              <a:t>Rafeální</a:t>
            </a:r>
            <a:r>
              <a:rPr lang="cs-CZ" altLang="cs-CZ" dirty="0"/>
              <a:t> jádra </a:t>
            </a:r>
          </a:p>
          <a:p>
            <a:pPr marL="514350" indent="-514350">
              <a:buAutoNum type="arabicParenR"/>
            </a:pPr>
            <a:r>
              <a:rPr lang="cs-CZ" altLang="cs-CZ" dirty="0"/>
              <a:t>Mediální část jader – především spojovací funkce. </a:t>
            </a:r>
          </a:p>
          <a:p>
            <a:pPr marL="514350" indent="-514350">
              <a:buAutoNum type="arabicParenR"/>
            </a:pPr>
            <a:r>
              <a:rPr lang="cs-CZ" altLang="cs-CZ" dirty="0"/>
              <a:t>Laterální část jader – chybí ve středním mozku</a:t>
            </a:r>
          </a:p>
          <a:p>
            <a:pPr marL="514350" indent="-514350">
              <a:buAutoNum type="arabicParenR"/>
            </a:pPr>
            <a:r>
              <a:rPr lang="cs-CZ" altLang="cs-CZ" dirty="0"/>
              <a:t>Mozečková část jader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33B02F-B64F-B0A2-4FD8-AA4A6882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39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32C9E2-CFFA-2BC1-CBC7-5EF0A1247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24"/>
    </mc:Choice>
    <mc:Fallback>
      <p:transition spd="slow" advTm="35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8089FB-6B18-4A63-96DE-2A29B4D99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1" t="3367"/>
          <a:stretch/>
        </p:blipFill>
        <p:spPr>
          <a:xfrm>
            <a:off x="304829" y="508993"/>
            <a:ext cx="4019550" cy="55686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30B5B7-5E7D-4D80-B965-62CDD866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22" y="0"/>
            <a:ext cx="4324378" cy="65621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729E1-36FA-49AC-A729-CD3F763C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0" y="1917542"/>
            <a:ext cx="5049520" cy="5484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Končí kuželovitě L1–2 – </a:t>
            </a:r>
            <a:r>
              <a:rPr lang="cs-CZ" i="1" dirty="0" err="1"/>
              <a:t>conus</a:t>
            </a:r>
            <a:r>
              <a:rPr lang="cs-CZ" i="1" dirty="0"/>
              <a:t> </a:t>
            </a:r>
            <a:r>
              <a:rPr lang="cs-CZ" i="1" dirty="0" err="1"/>
              <a:t>medullaris</a:t>
            </a:r>
            <a:r>
              <a:rPr lang="cs-CZ" i="1" dirty="0"/>
              <a:t>, </a:t>
            </a:r>
            <a:r>
              <a:rPr lang="cs-CZ" dirty="0"/>
              <a:t>do S2 </a:t>
            </a:r>
            <a:r>
              <a:rPr lang="cs-CZ" i="1" dirty="0" err="1"/>
              <a:t>filum</a:t>
            </a:r>
            <a:r>
              <a:rPr lang="cs-CZ" i="1" dirty="0"/>
              <a:t> </a:t>
            </a:r>
            <a:r>
              <a:rPr lang="cs-CZ" i="1" dirty="0" err="1"/>
              <a:t>terminale</a:t>
            </a:r>
            <a:r>
              <a:rPr lang="cs-CZ" dirty="0"/>
              <a:t>.</a:t>
            </a:r>
          </a:p>
          <a:p>
            <a:pPr marL="0" indent="0" algn="just">
              <a:buNone/>
            </a:pPr>
            <a:r>
              <a:rPr lang="cs-CZ" dirty="0"/>
              <a:t>2 ztluštění – okolo C5 aTh12 (</a:t>
            </a:r>
            <a:r>
              <a:rPr lang="cs-CZ" i="1" dirty="0" err="1"/>
              <a:t>intumescentia</a:t>
            </a:r>
            <a:r>
              <a:rPr lang="cs-CZ" i="1" dirty="0"/>
              <a:t> </a:t>
            </a:r>
            <a:r>
              <a:rPr lang="cs-CZ" i="1" dirty="0" err="1"/>
              <a:t>cervicalis</a:t>
            </a:r>
            <a:r>
              <a:rPr lang="cs-CZ" i="1" dirty="0"/>
              <a:t> et lumbalis</a:t>
            </a:r>
            <a:r>
              <a:rPr lang="cs-CZ" dirty="0"/>
              <a:t>) - odstup pažní a bederní pleteně.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0D9B6A-BA59-DEE4-87C5-78B52B0C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15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AE4710-F230-4F3F-A78F-367AD4467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571500"/>
            <a:ext cx="11475720" cy="5715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altLang="cs-CZ" dirty="0"/>
              <a:t>Funkčně lze RF členit na: </a:t>
            </a:r>
          </a:p>
          <a:p>
            <a:pPr algn="just"/>
            <a:r>
              <a:rPr lang="cs-CZ" altLang="cs-CZ" b="1" dirty="0"/>
              <a:t>Descendentní inhibiční systém RF</a:t>
            </a:r>
          </a:p>
          <a:p>
            <a:pPr marL="0" indent="0" algn="just">
              <a:buNone/>
            </a:pPr>
            <a:r>
              <a:rPr lang="cs-CZ" altLang="cs-CZ" dirty="0"/>
              <a:t>Lokace: </a:t>
            </a:r>
            <a:r>
              <a:rPr lang="cs-CZ" altLang="cs-CZ" dirty="0" err="1"/>
              <a:t>pontobulbární</a:t>
            </a:r>
            <a:r>
              <a:rPr lang="cs-CZ" altLang="cs-CZ" dirty="0"/>
              <a:t> část RF. </a:t>
            </a:r>
          </a:p>
          <a:p>
            <a:pPr marL="0" indent="0" algn="just">
              <a:buNone/>
            </a:pPr>
            <a:r>
              <a:rPr lang="cs-CZ" altLang="cs-CZ" dirty="0"/>
              <a:t>Tlumí míšní reflexy s následným omezením pohybů. Tato oblast je stimulována mozkovou kůrou, dále z mozečkem a bazálními ganglii. </a:t>
            </a:r>
          </a:p>
          <a:p>
            <a:pPr algn="just"/>
            <a:r>
              <a:rPr lang="cs-CZ" altLang="cs-CZ" b="1" dirty="0"/>
              <a:t>Descendentní aktivační (facilitační) systém RF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/>
              <a:t>Lokace: prodloužená mícha a Varolův most, střední mozek, thalamus. Nervové stimuly vedou k zesílení míšních reflexů, řídí ϒ-motoneuronů inervující svalová vřeténka.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/>
              <a:t>Ascendentní aktivační (facilitační) systém RF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/>
              <a:t>Lokace: mozkový kmen, hypothalamus, thalamus. Hlídá probouzení a udržování bdělého stavu.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/>
              <a:t>Ascendentní inhibiční systém RF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/>
              <a:t>Lokace: zejména v oblasti mostu a mozkového kmene, aktivace kmene vyvolá trvalou bdělost, kdy nedochází k navození spánku.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5C61027-31DA-916E-730D-150EC37B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40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861D5F5-140F-28D6-44E5-1C2BE8579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80"/>
    </mc:Choice>
    <mc:Fallback>
      <p:transition spd="slow" advTm="24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E380BB2-654D-4338-8F10-617887E21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19" y="278186"/>
            <a:ext cx="1139876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3600" dirty="0"/>
              <a:t>Mezimozek - </a:t>
            </a:r>
            <a:r>
              <a:rPr lang="cs-CZ" altLang="cs-CZ" sz="3600" i="1" dirty="0"/>
              <a:t>diencephalon</a:t>
            </a:r>
            <a:r>
              <a:rPr lang="cs-CZ" altLang="cs-CZ" sz="3600" dirty="0"/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Zahrnuje epithalamus, thalamus, metathalamus, subthalamus a hypothalamus. Funkčně i morfologicky odlišné části.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Uložen mezi hemisférami koncového mozku, špatně viditelný, kromě hypothalamu. Zadní hranici tvoří horní konec </a:t>
            </a:r>
            <a:r>
              <a:rPr lang="cs-CZ" altLang="cs-CZ" i="1" dirty="0"/>
              <a:t>fossa </a:t>
            </a:r>
            <a:r>
              <a:rPr lang="cs-CZ" altLang="cs-CZ" i="1" dirty="0" err="1"/>
              <a:t>interpeduncularis</a:t>
            </a:r>
            <a:r>
              <a:rPr lang="cs-CZ" altLang="cs-CZ" i="1" dirty="0"/>
              <a:t> corpora mammillaria</a:t>
            </a:r>
            <a:r>
              <a:rPr lang="cs-CZ" altLang="cs-CZ" dirty="0"/>
              <a:t>, končí v oblasti </a:t>
            </a:r>
            <a:r>
              <a:rPr lang="cs-CZ" altLang="cs-CZ" i="1" dirty="0"/>
              <a:t>chiasma </a:t>
            </a:r>
            <a:r>
              <a:rPr lang="cs-CZ" altLang="cs-CZ" i="1" dirty="0" err="1"/>
              <a:t>opticum</a:t>
            </a:r>
            <a:r>
              <a:rPr lang="cs-CZ" altLang="cs-CZ" dirty="0"/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Nejnápadnější částí mezimozku jsou dvě vyklenutí, což jsou </a:t>
            </a:r>
            <a:r>
              <a:rPr lang="cs-CZ" altLang="cs-CZ" dirty="0" err="1"/>
              <a:t>thalami</a:t>
            </a:r>
            <a:r>
              <a:rPr lang="cs-CZ" altLang="cs-CZ" dirty="0"/>
              <a:t>, které tvoří laterální stěny III. mozkové komory. Dále z thalamů vybíhá vazivová </a:t>
            </a:r>
            <a:r>
              <a:rPr lang="cs-CZ" altLang="cs-CZ" i="1" dirty="0" err="1"/>
              <a:t>tela</a:t>
            </a:r>
            <a:r>
              <a:rPr lang="cs-CZ" altLang="cs-CZ" i="1" dirty="0"/>
              <a:t> </a:t>
            </a:r>
            <a:r>
              <a:rPr lang="cs-CZ" altLang="cs-CZ" i="1" dirty="0" err="1"/>
              <a:t>choroidea</a:t>
            </a:r>
            <a:r>
              <a:rPr lang="cs-CZ" altLang="cs-CZ" i="1" dirty="0"/>
              <a:t> </a:t>
            </a:r>
            <a:r>
              <a:rPr lang="cs-CZ" altLang="cs-CZ" i="1" dirty="0" err="1"/>
              <a:t>ventriculi</a:t>
            </a:r>
            <a:r>
              <a:rPr lang="cs-CZ" altLang="cs-CZ" i="1" dirty="0"/>
              <a:t> </a:t>
            </a:r>
            <a:r>
              <a:rPr lang="cs-CZ" altLang="cs-CZ" i="1" dirty="0" err="1"/>
              <a:t>tertii</a:t>
            </a:r>
            <a:r>
              <a:rPr lang="cs-CZ" altLang="cs-CZ" i="1" dirty="0"/>
              <a:t> </a:t>
            </a:r>
            <a:r>
              <a:rPr lang="cs-CZ" altLang="cs-CZ" dirty="0"/>
              <a:t>vytvářející strop III. mozkové komory. 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57282D-6B61-45E1-BC24-E24A4FED3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6" y="2479145"/>
            <a:ext cx="6075065" cy="410066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6172FBE-2841-16AB-E052-8BED06A49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473" y="2958265"/>
            <a:ext cx="4354396" cy="3345628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AD8EEA0-0207-BFAE-5BD7-DF2FAE715E7D}"/>
              </a:ext>
            </a:extLst>
          </p:cNvPr>
          <p:cNvCxnSpPr/>
          <p:nvPr/>
        </p:nvCxnSpPr>
        <p:spPr>
          <a:xfrm>
            <a:off x="5174428" y="2280621"/>
            <a:ext cx="4797911" cy="2829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DF36AA-4577-FD46-880A-576CF04A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41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01FE0B-3DCE-17A9-FCCD-5202A0FA1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5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37"/>
    </mc:Choice>
    <mc:Fallback>
      <p:transition spd="slow" advTm="8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A6845C-CA36-4BA9-A922-4F0DFC883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81" y="559532"/>
            <a:ext cx="11531321" cy="4351338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1) Epithalamus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Tvořen </a:t>
            </a:r>
            <a:r>
              <a:rPr lang="cs-CZ" altLang="cs-CZ" dirty="0" err="1"/>
              <a:t>habenulárními</a:t>
            </a:r>
            <a:r>
              <a:rPr lang="cs-CZ" altLang="cs-CZ" dirty="0"/>
              <a:t> jádry a </a:t>
            </a:r>
            <a:r>
              <a:rPr lang="cs-CZ" altLang="cs-CZ" b="1" i="1" dirty="0"/>
              <a:t>corpus </a:t>
            </a:r>
            <a:r>
              <a:rPr lang="cs-CZ" altLang="cs-CZ" b="1" i="1" dirty="0" err="1"/>
              <a:t>pineale</a:t>
            </a:r>
            <a:r>
              <a:rPr lang="cs-CZ" altLang="cs-CZ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 err="1"/>
              <a:t>Habenulární</a:t>
            </a:r>
            <a:r>
              <a:rPr lang="cs-CZ" altLang="cs-CZ" dirty="0"/>
              <a:t> jádra jsou </a:t>
            </a:r>
            <a:r>
              <a:rPr lang="cs-CZ" altLang="cs-CZ" i="1" dirty="0" err="1"/>
              <a:t>trigonum</a:t>
            </a:r>
            <a:r>
              <a:rPr lang="cs-CZ" altLang="cs-CZ" i="1" dirty="0"/>
              <a:t> </a:t>
            </a:r>
            <a:r>
              <a:rPr lang="cs-CZ" altLang="cs-CZ" i="1" dirty="0" err="1"/>
              <a:t>habenulae</a:t>
            </a:r>
            <a:r>
              <a:rPr lang="cs-CZ" altLang="cs-CZ" dirty="0"/>
              <a:t>, které je vytvořeno rozšířením svazku vláken bílé hmoty (</a:t>
            </a:r>
            <a:r>
              <a:rPr lang="cs-CZ" altLang="cs-CZ" i="1" dirty="0" err="1"/>
              <a:t>stria</a:t>
            </a:r>
            <a:r>
              <a:rPr lang="cs-CZ" altLang="cs-CZ" i="1" dirty="0"/>
              <a:t> </a:t>
            </a:r>
            <a:r>
              <a:rPr lang="cs-CZ" altLang="cs-CZ" i="1" dirty="0" err="1"/>
              <a:t>medullaris</a:t>
            </a:r>
            <a:r>
              <a:rPr lang="cs-CZ" altLang="cs-CZ" i="1" dirty="0"/>
              <a:t> </a:t>
            </a:r>
            <a:r>
              <a:rPr lang="cs-CZ" altLang="cs-CZ" i="1" dirty="0" err="1"/>
              <a:t>thalami</a:t>
            </a:r>
            <a:r>
              <a:rPr lang="cs-CZ" altLang="cs-CZ" dirty="0"/>
              <a:t>). Pravé a levé </a:t>
            </a:r>
            <a:r>
              <a:rPr lang="cs-CZ" altLang="cs-CZ" dirty="0" err="1"/>
              <a:t>trigonum</a:t>
            </a:r>
            <a:r>
              <a:rPr lang="cs-CZ" altLang="cs-CZ" dirty="0"/>
              <a:t> tvoří </a:t>
            </a:r>
            <a:r>
              <a:rPr lang="cs-CZ" altLang="cs-CZ" i="1" dirty="0" err="1"/>
              <a:t>habenulu</a:t>
            </a:r>
            <a:r>
              <a:rPr lang="cs-CZ" altLang="cs-CZ" dirty="0"/>
              <a:t>, uvnitř které dochází ke zkřížení vláken </a:t>
            </a:r>
            <a:r>
              <a:rPr lang="cs-CZ" altLang="cs-CZ" dirty="0" err="1"/>
              <a:t>stria</a:t>
            </a:r>
            <a:r>
              <a:rPr lang="cs-CZ" altLang="cs-CZ" dirty="0"/>
              <a:t> </a:t>
            </a:r>
            <a:r>
              <a:rPr lang="cs-CZ" altLang="cs-CZ" dirty="0" err="1"/>
              <a:t>medullaris</a:t>
            </a:r>
            <a:r>
              <a:rPr lang="cs-CZ" altLang="cs-CZ" dirty="0"/>
              <a:t> </a:t>
            </a:r>
            <a:r>
              <a:rPr lang="cs-CZ" altLang="cs-CZ" dirty="0" err="1"/>
              <a:t>thalami</a:t>
            </a:r>
            <a:r>
              <a:rPr lang="cs-CZ" altLang="cs-CZ" dirty="0"/>
              <a:t>. V místě zkřížení vybíhá z </a:t>
            </a:r>
            <a:r>
              <a:rPr lang="cs-CZ" altLang="cs-CZ" i="1" dirty="0" err="1"/>
              <a:t>epithalamu</a:t>
            </a:r>
            <a:r>
              <a:rPr lang="cs-CZ" altLang="cs-CZ" i="1" dirty="0"/>
              <a:t> corpus </a:t>
            </a:r>
            <a:r>
              <a:rPr lang="cs-CZ" altLang="cs-CZ" i="1" dirty="0" err="1"/>
              <a:t>pineale</a:t>
            </a:r>
            <a:r>
              <a:rPr lang="cs-CZ" altLang="cs-CZ" i="1" dirty="0"/>
              <a:t> </a:t>
            </a:r>
            <a:r>
              <a:rPr lang="cs-CZ" altLang="cs-CZ" dirty="0"/>
              <a:t>(epifýza).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Dráhy:</a:t>
            </a:r>
            <a:endParaRPr lang="cs-CZ" dirty="0"/>
          </a:p>
        </p:txBody>
      </p:sp>
      <p:pic>
        <p:nvPicPr>
          <p:cNvPr id="8194" name="Picture 2" descr="Epithalamus - Msrblog">
            <a:extLst>
              <a:ext uri="{FF2B5EF4-FFF2-40B4-BE49-F238E27FC236}">
                <a16:creationId xmlns:a16="http://schemas.microsoft.com/office/drawing/2014/main" id="{DFAF5925-85A3-496F-960F-D41E6505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9" y="4153632"/>
            <a:ext cx="3711137" cy="22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72FA28D-914F-4F24-A0D9-1F2E0450E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652" y="3109430"/>
            <a:ext cx="4808907" cy="360668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6028D1-AA2D-BED5-A553-85F2A346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42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AADC74F-7BF4-A4EB-7025-0FAD8E073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5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11"/>
    </mc:Choice>
    <mc:Fallback>
      <p:transition spd="slow" advTm="10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922456B9-2DAD-4C17-B477-C6D4C2FC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397379"/>
            <a:ext cx="6858000" cy="51435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1DDE1-D184-4E3F-82ED-849C59093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58" y="317121"/>
            <a:ext cx="6377383" cy="6223758"/>
          </a:xfrm>
        </p:spPr>
        <p:txBody>
          <a:bodyPr>
            <a:normAutofit fontScale="62500" lnSpcReduction="20000"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b="1" dirty="0"/>
              <a:t>2) Thalamus</a:t>
            </a:r>
          </a:p>
          <a:p>
            <a:pPr marL="0" indent="0" algn="just">
              <a:buNone/>
            </a:pPr>
            <a:r>
              <a:rPr lang="cs-CZ" dirty="0"/>
              <a:t>Funkcí </a:t>
            </a:r>
            <a:r>
              <a:rPr lang="cs-CZ" dirty="0" err="1"/>
              <a:t>thalamických</a:t>
            </a:r>
            <a:r>
              <a:rPr lang="cs-CZ" dirty="0"/>
              <a:t> jader je integrace a převod signálů z nižších oddílů nervového systému do mozkové kůry, striata, popř. limbického systému nebo okruhu řízení motoriky. </a:t>
            </a:r>
          </a:p>
          <a:p>
            <a:pPr marL="0" indent="0" algn="just">
              <a:buNone/>
            </a:pPr>
            <a:r>
              <a:rPr lang="cs-CZ" dirty="0"/>
              <a:t>Je párový, má vejčitý útvar, na frontálním průřezu má zaobleně trojboký tvar. Dopředu vybíhá v </a:t>
            </a:r>
            <a:r>
              <a:rPr lang="cs-CZ" i="1" dirty="0" err="1"/>
              <a:t>tuberculum</a:t>
            </a:r>
            <a:r>
              <a:rPr lang="cs-CZ" i="1" dirty="0"/>
              <a:t> </a:t>
            </a:r>
            <a:r>
              <a:rPr lang="cs-CZ" i="1" dirty="0" err="1"/>
              <a:t>anterius</a:t>
            </a:r>
            <a:r>
              <a:rPr lang="cs-CZ" dirty="0"/>
              <a:t>, vzadu do </a:t>
            </a:r>
            <a:r>
              <a:rPr lang="cs-CZ" i="1" dirty="0" err="1"/>
              <a:t>pulvinar</a:t>
            </a:r>
            <a:r>
              <a:rPr lang="cs-CZ" i="1" dirty="0"/>
              <a:t> </a:t>
            </a:r>
            <a:r>
              <a:rPr lang="cs-CZ" i="1" dirty="0" err="1"/>
              <a:t>thalami</a:t>
            </a:r>
            <a:r>
              <a:rPr lang="cs-CZ" dirty="0"/>
              <a:t>. </a:t>
            </a:r>
          </a:p>
          <a:p>
            <a:pPr marL="0" indent="0" algn="just">
              <a:buNone/>
            </a:pPr>
            <a:r>
              <a:rPr lang="cs-CZ" dirty="0"/>
              <a:t>Na dorsální ploše spodní části </a:t>
            </a:r>
            <a:r>
              <a:rPr lang="cs-CZ" dirty="0" err="1"/>
              <a:t>pulvinaru</a:t>
            </a:r>
            <a:r>
              <a:rPr lang="cs-CZ" dirty="0"/>
              <a:t> je </a:t>
            </a:r>
            <a:r>
              <a:rPr lang="cs-CZ" i="1" dirty="0"/>
              <a:t>corpus </a:t>
            </a:r>
            <a:r>
              <a:rPr lang="cs-CZ" i="1" dirty="0" err="1"/>
              <a:t>geniculatum</a:t>
            </a:r>
            <a:r>
              <a:rPr lang="cs-CZ" i="1" dirty="0"/>
              <a:t> </a:t>
            </a:r>
            <a:r>
              <a:rPr lang="cs-CZ" i="1" dirty="0" err="1"/>
              <a:t>laterale</a:t>
            </a:r>
            <a:r>
              <a:rPr lang="cs-CZ" dirty="0"/>
              <a:t> a </a:t>
            </a:r>
            <a:r>
              <a:rPr lang="cs-CZ" i="1" dirty="0" err="1"/>
              <a:t>mediale</a:t>
            </a:r>
            <a:r>
              <a:rPr lang="cs-CZ" dirty="0"/>
              <a:t>. </a:t>
            </a:r>
          </a:p>
          <a:p>
            <a:pPr algn="just"/>
            <a:r>
              <a:rPr lang="cs-CZ" b="1" dirty="0"/>
              <a:t>Mediální plocha </a:t>
            </a:r>
            <a:r>
              <a:rPr lang="cs-CZ" dirty="0"/>
              <a:t>je otočena do III. mozkové komory. Thalamy obou spojuje </a:t>
            </a:r>
            <a:r>
              <a:rPr lang="cs-CZ" i="1" dirty="0" err="1"/>
              <a:t>adhesio</a:t>
            </a:r>
            <a:r>
              <a:rPr lang="cs-CZ" i="1" dirty="0"/>
              <a:t> </a:t>
            </a:r>
            <a:r>
              <a:rPr lang="cs-CZ" i="1" dirty="0" err="1"/>
              <a:t>interthalamica</a:t>
            </a:r>
            <a:r>
              <a:rPr lang="cs-CZ" dirty="0"/>
              <a:t>. </a:t>
            </a:r>
          </a:p>
          <a:p>
            <a:pPr algn="just"/>
            <a:r>
              <a:rPr lang="cs-CZ" b="1" dirty="0"/>
              <a:t>Dorsální plocha </a:t>
            </a:r>
            <a:r>
              <a:rPr lang="cs-CZ" dirty="0"/>
              <a:t>je místem úponu </a:t>
            </a:r>
            <a:r>
              <a:rPr lang="cs-CZ" dirty="0" err="1"/>
              <a:t>telencephalonu</a:t>
            </a:r>
            <a:r>
              <a:rPr lang="cs-CZ" dirty="0"/>
              <a:t> přes </a:t>
            </a:r>
            <a:r>
              <a:rPr lang="cs-CZ" i="1" dirty="0" err="1"/>
              <a:t>taenia</a:t>
            </a:r>
            <a:r>
              <a:rPr lang="cs-CZ" i="1" dirty="0"/>
              <a:t> </a:t>
            </a:r>
            <a:r>
              <a:rPr lang="cs-CZ" i="1" dirty="0" err="1"/>
              <a:t>choroidea</a:t>
            </a:r>
            <a:r>
              <a:rPr lang="cs-CZ" i="1" dirty="0"/>
              <a:t>, </a:t>
            </a:r>
            <a:r>
              <a:rPr lang="cs-CZ" dirty="0"/>
              <a:t>je zde </a:t>
            </a:r>
            <a:r>
              <a:rPr lang="cs-CZ" i="1" dirty="0"/>
              <a:t>epithalamus, </a:t>
            </a:r>
            <a:r>
              <a:rPr lang="cs-CZ" i="1" dirty="0" err="1"/>
              <a:t>trigona</a:t>
            </a:r>
            <a:r>
              <a:rPr lang="cs-CZ" i="1" dirty="0"/>
              <a:t> </a:t>
            </a:r>
            <a:r>
              <a:rPr lang="cs-CZ" i="1" dirty="0" err="1"/>
              <a:t>habenularum</a:t>
            </a:r>
            <a:r>
              <a:rPr lang="cs-CZ" i="1" dirty="0"/>
              <a:t>, </a:t>
            </a:r>
            <a:r>
              <a:rPr lang="cs-CZ" dirty="0"/>
              <a:t>jsou zde</a:t>
            </a:r>
            <a:r>
              <a:rPr lang="cs-CZ" b="1" dirty="0"/>
              <a:t> </a:t>
            </a:r>
            <a:r>
              <a:rPr lang="cs-CZ" dirty="0"/>
              <a:t>dva párové hrbolky – </a:t>
            </a:r>
            <a:r>
              <a:rPr lang="cs-CZ" i="1" dirty="0"/>
              <a:t>corpus </a:t>
            </a:r>
            <a:r>
              <a:rPr lang="cs-CZ" i="1" dirty="0" err="1"/>
              <a:t>geniculatum</a:t>
            </a:r>
            <a:r>
              <a:rPr lang="cs-CZ" i="1" dirty="0"/>
              <a:t> </a:t>
            </a:r>
            <a:r>
              <a:rPr lang="cs-CZ" i="1" dirty="0" err="1"/>
              <a:t>mediale</a:t>
            </a:r>
            <a:r>
              <a:rPr lang="cs-CZ" i="1" dirty="0"/>
              <a:t> a </a:t>
            </a:r>
            <a:r>
              <a:rPr lang="cs-CZ" i="1" dirty="0" err="1"/>
              <a:t>laterale</a:t>
            </a:r>
            <a:r>
              <a:rPr lang="cs-CZ" dirty="0"/>
              <a:t>. </a:t>
            </a:r>
          </a:p>
          <a:p>
            <a:pPr algn="just"/>
            <a:r>
              <a:rPr lang="cs-CZ" b="1" dirty="0"/>
              <a:t>Laterální plocha </a:t>
            </a:r>
            <a:r>
              <a:rPr lang="cs-CZ" dirty="0"/>
              <a:t>thalamu je přivrácená ke </a:t>
            </a:r>
            <a:r>
              <a:rPr lang="cs-CZ" i="1" dirty="0"/>
              <a:t>capsula interna</a:t>
            </a:r>
            <a:r>
              <a:rPr lang="cs-CZ" dirty="0"/>
              <a:t>. </a:t>
            </a:r>
          </a:p>
          <a:p>
            <a:pPr algn="just"/>
            <a:r>
              <a:rPr lang="cs-CZ" b="1" dirty="0" err="1"/>
              <a:t>Dorsolaterální</a:t>
            </a:r>
            <a:r>
              <a:rPr lang="cs-CZ" b="1" dirty="0"/>
              <a:t> strana </a:t>
            </a:r>
            <a:r>
              <a:rPr lang="cs-CZ" dirty="0"/>
              <a:t>přiléhá k </a:t>
            </a:r>
            <a:r>
              <a:rPr lang="cs-CZ" i="1" dirty="0"/>
              <a:t>nucleus caudatus</a:t>
            </a:r>
            <a:r>
              <a:rPr lang="cs-CZ" dirty="0"/>
              <a:t>. </a:t>
            </a:r>
          </a:p>
          <a:p>
            <a:pPr marL="0" indent="0" algn="just">
              <a:buNone/>
            </a:pPr>
            <a:r>
              <a:rPr lang="cs-CZ" b="1" dirty="0"/>
              <a:t>Typy neuronů</a:t>
            </a:r>
          </a:p>
          <a:p>
            <a:pPr marL="0" indent="0" algn="just">
              <a:buNone/>
            </a:pPr>
            <a:r>
              <a:rPr lang="cs-CZ" b="1" dirty="0"/>
              <a:t>1) Projekční neurony</a:t>
            </a:r>
            <a:r>
              <a:rPr lang="cs-CZ" dirty="0"/>
              <a:t> – do kůry či </a:t>
            </a:r>
            <a:r>
              <a:rPr lang="cs-CZ" i="1" dirty="0"/>
              <a:t>striata</a:t>
            </a:r>
            <a:r>
              <a:rPr lang="cs-CZ" dirty="0"/>
              <a:t>, excitační neurony (glutamát).</a:t>
            </a:r>
          </a:p>
          <a:p>
            <a:pPr marL="0" indent="0" algn="just">
              <a:buNone/>
            </a:pPr>
            <a:r>
              <a:rPr lang="cs-CZ" b="1" dirty="0"/>
              <a:t>2) Inhibiční interneurony</a:t>
            </a:r>
            <a:r>
              <a:rPr lang="cs-CZ" dirty="0"/>
              <a:t> – inhibují projekční neurony (GABA).</a:t>
            </a:r>
          </a:p>
          <a:p>
            <a:pPr marL="0" indent="0" algn="just">
              <a:buNone/>
            </a:pPr>
            <a:r>
              <a:rPr lang="cs-CZ" b="1" dirty="0"/>
              <a:t>3) Neurony </a:t>
            </a:r>
            <a:r>
              <a:rPr lang="cs-CZ" b="1" i="1" dirty="0" err="1"/>
              <a:t>nc</a:t>
            </a:r>
            <a:r>
              <a:rPr lang="cs-CZ" b="1" i="1" dirty="0"/>
              <a:t>. </a:t>
            </a:r>
            <a:r>
              <a:rPr lang="cs-CZ" b="1" i="1" dirty="0" err="1"/>
              <a:t>reticularis</a:t>
            </a:r>
            <a:r>
              <a:rPr lang="cs-CZ" b="1" i="1" dirty="0"/>
              <a:t> </a:t>
            </a:r>
            <a:r>
              <a:rPr lang="cs-CZ" b="1" i="1" dirty="0" err="1"/>
              <a:t>thalami</a:t>
            </a:r>
            <a:r>
              <a:rPr lang="cs-CZ" i="1" dirty="0"/>
              <a:t> </a:t>
            </a:r>
            <a:r>
              <a:rPr lang="cs-CZ" dirty="0"/>
              <a:t>– inhibují ostatní </a:t>
            </a:r>
            <a:r>
              <a:rPr lang="cs-CZ" dirty="0" err="1"/>
              <a:t>thalamická</a:t>
            </a:r>
            <a:r>
              <a:rPr lang="cs-CZ" dirty="0"/>
              <a:t> jádra (GABA).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86AA9B-E4BD-37E8-9895-95BABCF0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43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25DD9A5-25EC-9514-859B-1A3E91C76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2"/>
    </mc:Choice>
    <mc:Fallback>
      <p:transition spd="slow" advTm="18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26327-EB5A-4A46-B73B-D45B62D2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09" y="0"/>
            <a:ext cx="11460982" cy="66421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400" b="1" dirty="0"/>
              <a:t>Jádra thalamu</a:t>
            </a:r>
          </a:p>
          <a:p>
            <a:pPr algn="just"/>
            <a:r>
              <a:rPr lang="cs-CZ" sz="1400" b="1" i="1" dirty="0" err="1"/>
              <a:t>Ncc</a:t>
            </a:r>
            <a:r>
              <a:rPr lang="cs-CZ" sz="1400" b="1" i="1" dirty="0"/>
              <a:t>. </a:t>
            </a:r>
            <a:r>
              <a:rPr lang="cs-CZ" sz="1400" b="1" i="1" dirty="0" err="1"/>
              <a:t>anteriores</a:t>
            </a:r>
            <a:r>
              <a:rPr lang="cs-CZ" sz="1400" b="1" i="1" dirty="0"/>
              <a:t> -</a:t>
            </a:r>
            <a:r>
              <a:rPr lang="cs-CZ" sz="1400" i="1" dirty="0"/>
              <a:t> </a:t>
            </a:r>
            <a:r>
              <a:rPr lang="cs-CZ" sz="1400" dirty="0"/>
              <a:t>aferentní spoje z </a:t>
            </a:r>
            <a:r>
              <a:rPr lang="cs-CZ" sz="1400" i="1" dirty="0"/>
              <a:t>corpora mammillaria</a:t>
            </a:r>
            <a:r>
              <a:rPr lang="cs-CZ" sz="1400" dirty="0"/>
              <a:t>, eferentní spoje do </a:t>
            </a:r>
            <a:r>
              <a:rPr lang="cs-CZ" sz="1400" i="1" dirty="0" err="1"/>
              <a:t>gyrus</a:t>
            </a:r>
            <a:r>
              <a:rPr lang="cs-CZ" sz="1400" i="1" dirty="0"/>
              <a:t> </a:t>
            </a:r>
            <a:r>
              <a:rPr lang="cs-CZ" sz="1400" i="1" dirty="0" err="1"/>
              <a:t>cinguli</a:t>
            </a:r>
            <a:r>
              <a:rPr lang="cs-CZ" sz="1400" dirty="0"/>
              <a:t>, jsou součástí limbického systému.</a:t>
            </a:r>
          </a:p>
          <a:p>
            <a:pPr algn="just"/>
            <a:r>
              <a:rPr lang="cs-CZ" sz="1400" b="1" i="1" dirty="0" err="1"/>
              <a:t>Ncc</a:t>
            </a:r>
            <a:r>
              <a:rPr lang="cs-CZ" sz="1400" b="1" i="1" dirty="0"/>
              <a:t>. </a:t>
            </a:r>
            <a:r>
              <a:rPr lang="cs-CZ" sz="1400" b="1" i="1" dirty="0" err="1"/>
              <a:t>mediani</a:t>
            </a:r>
            <a:r>
              <a:rPr lang="cs-CZ" sz="1400" i="1" dirty="0"/>
              <a:t> </a:t>
            </a:r>
            <a:r>
              <a:rPr lang="cs-CZ" sz="1400" dirty="0"/>
              <a:t>- součást limbického systému</a:t>
            </a:r>
          </a:p>
          <a:p>
            <a:pPr algn="just"/>
            <a:r>
              <a:rPr lang="cs-CZ" sz="1400" b="1" i="1" dirty="0" err="1"/>
              <a:t>Nc</a:t>
            </a:r>
            <a:r>
              <a:rPr lang="cs-CZ" sz="1400" b="1" i="1" dirty="0"/>
              <a:t>. medialis dorsalis</a:t>
            </a:r>
            <a:r>
              <a:rPr lang="cs-CZ" sz="1400" i="1" dirty="0"/>
              <a:t> </a:t>
            </a:r>
            <a:r>
              <a:rPr lang="cs-CZ" sz="1400" dirty="0"/>
              <a:t>– spoje s </a:t>
            </a:r>
            <a:r>
              <a:rPr lang="cs-CZ" sz="1400" dirty="0" err="1"/>
              <a:t>prefrontální</a:t>
            </a:r>
            <a:r>
              <a:rPr lang="cs-CZ" sz="1400" dirty="0"/>
              <a:t> korovou oblastí</a:t>
            </a:r>
          </a:p>
          <a:p>
            <a:pPr algn="just"/>
            <a:r>
              <a:rPr lang="cs-CZ" sz="1400" b="1" i="1" dirty="0" err="1"/>
              <a:t>Nuclei</a:t>
            </a:r>
            <a:r>
              <a:rPr lang="cs-CZ" sz="1400" b="1" i="1" dirty="0"/>
              <a:t> </a:t>
            </a:r>
            <a:r>
              <a:rPr lang="cs-CZ" sz="1400" b="1" i="1" dirty="0" err="1"/>
              <a:t>intralaminares</a:t>
            </a:r>
            <a:r>
              <a:rPr lang="cs-CZ" sz="1400" b="1" i="1" dirty="0"/>
              <a:t> - </a:t>
            </a:r>
            <a:r>
              <a:rPr lang="cs-CZ" sz="1400" dirty="0"/>
              <a:t>aferentní spoje přijímají informace z retikulární formace, vysílají eferentní spoje do </a:t>
            </a:r>
            <a:r>
              <a:rPr lang="cs-CZ" sz="1400" i="1" dirty="0"/>
              <a:t>striata</a:t>
            </a:r>
            <a:r>
              <a:rPr lang="cs-CZ" sz="1400" dirty="0"/>
              <a:t> a rozsáhlých oblastí mozkové kůry.</a:t>
            </a:r>
          </a:p>
          <a:p>
            <a:pPr algn="just"/>
            <a:r>
              <a:rPr lang="cs-CZ" sz="1400" b="1" i="1" dirty="0" err="1"/>
              <a:t>Ncc</a:t>
            </a:r>
            <a:r>
              <a:rPr lang="cs-CZ" sz="1400" b="1" i="1" dirty="0"/>
              <a:t>. </a:t>
            </a:r>
            <a:r>
              <a:rPr lang="cs-CZ" sz="1400" b="1" i="1" dirty="0" err="1"/>
              <a:t>ventrolaterales</a:t>
            </a:r>
            <a:r>
              <a:rPr lang="cs-CZ" sz="1400" i="1" dirty="0"/>
              <a:t> </a:t>
            </a:r>
            <a:r>
              <a:rPr lang="cs-CZ" sz="1400" dirty="0"/>
              <a:t>–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</a:t>
            </a:r>
            <a:r>
              <a:rPr lang="cs-CZ" sz="1400" i="1" dirty="0" err="1"/>
              <a:t>anterior</a:t>
            </a:r>
            <a:r>
              <a:rPr lang="cs-CZ" sz="1400" i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aferentace</a:t>
            </a:r>
            <a:r>
              <a:rPr lang="cs-CZ" sz="1400" dirty="0"/>
              <a:t> z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globosus</a:t>
            </a:r>
            <a:r>
              <a:rPr lang="cs-CZ" sz="1400" dirty="0"/>
              <a:t>, </a:t>
            </a:r>
            <a:r>
              <a:rPr lang="cs-CZ" sz="1400" dirty="0" err="1"/>
              <a:t>eferentace</a:t>
            </a:r>
            <a:r>
              <a:rPr lang="cs-CZ" sz="1400" dirty="0"/>
              <a:t> míří do </a:t>
            </a:r>
            <a:r>
              <a:rPr lang="cs-CZ" sz="1400" i="1" dirty="0"/>
              <a:t>striata</a:t>
            </a:r>
            <a:r>
              <a:rPr lang="cs-CZ" sz="1400" dirty="0"/>
              <a:t>),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medialis </a:t>
            </a:r>
            <a:r>
              <a:rPr lang="cs-CZ" sz="1400" dirty="0"/>
              <a:t>(</a:t>
            </a:r>
            <a:r>
              <a:rPr lang="cs-CZ" sz="1400" dirty="0" err="1"/>
              <a:t>aferentace</a:t>
            </a:r>
            <a:r>
              <a:rPr lang="cs-CZ" sz="1400" dirty="0"/>
              <a:t> z mozečku, </a:t>
            </a:r>
            <a:r>
              <a:rPr lang="cs-CZ" sz="1400" dirty="0" err="1"/>
              <a:t>eferentace</a:t>
            </a:r>
            <a:r>
              <a:rPr lang="cs-CZ" sz="1400" dirty="0"/>
              <a:t> do motorických oblastí mozkové kůry), </a:t>
            </a:r>
            <a:r>
              <a:rPr lang="cs-CZ" sz="1400" i="1" dirty="0" err="1"/>
              <a:t>nc</a:t>
            </a:r>
            <a:r>
              <a:rPr lang="cs-CZ" sz="1400" i="1" dirty="0"/>
              <a:t>. lateralis dorsalis et </a:t>
            </a:r>
            <a:r>
              <a:rPr lang="cs-CZ" sz="1400" i="1" dirty="0" err="1"/>
              <a:t>nc</a:t>
            </a:r>
            <a:r>
              <a:rPr lang="cs-CZ" sz="1400" i="1" dirty="0"/>
              <a:t>. lateralis posterior </a:t>
            </a:r>
            <a:r>
              <a:rPr lang="cs-CZ" sz="1400" dirty="0"/>
              <a:t>mají </a:t>
            </a:r>
            <a:r>
              <a:rPr lang="cs-CZ" sz="1400" dirty="0" err="1"/>
              <a:t>eferentace</a:t>
            </a:r>
            <a:r>
              <a:rPr lang="cs-CZ" sz="1400" dirty="0"/>
              <a:t> do kůry okcipitálního laloku a kůry limbického systému,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lateralis </a:t>
            </a:r>
            <a:r>
              <a:rPr lang="cs-CZ" sz="1400" dirty="0"/>
              <a:t>(</a:t>
            </a:r>
            <a:r>
              <a:rPr lang="cs-CZ" sz="1400" dirty="0" err="1"/>
              <a:t>eferentace</a:t>
            </a:r>
            <a:r>
              <a:rPr lang="cs-CZ" sz="1400" dirty="0"/>
              <a:t> do motorických oblastí mozkové kůry), 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ventrales</a:t>
            </a:r>
            <a:r>
              <a:rPr lang="cs-CZ" sz="1400" i="1" dirty="0"/>
              <a:t> </a:t>
            </a:r>
            <a:r>
              <a:rPr lang="cs-CZ" sz="1400" i="1" dirty="0" err="1"/>
              <a:t>posteriores</a:t>
            </a:r>
            <a:r>
              <a:rPr lang="cs-CZ" sz="1400" i="1" dirty="0"/>
              <a:t> </a:t>
            </a:r>
            <a:r>
              <a:rPr lang="cs-CZ" sz="1400" dirty="0"/>
              <a:t> thalamu) </a:t>
            </a:r>
            <a:r>
              <a:rPr lang="cs-CZ" sz="1400" i="1" dirty="0"/>
              <a:t>zahrnující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</a:t>
            </a:r>
            <a:r>
              <a:rPr lang="cs-CZ" sz="1400" i="1" dirty="0" err="1"/>
              <a:t>posterolateralis</a:t>
            </a:r>
            <a:r>
              <a:rPr lang="cs-CZ" sz="1400" i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aferentace</a:t>
            </a:r>
            <a:r>
              <a:rPr lang="cs-CZ" sz="1400" dirty="0"/>
              <a:t> z </a:t>
            </a:r>
            <a:r>
              <a:rPr lang="cs-CZ" sz="1400" i="1" dirty="0" err="1"/>
              <a:t>lemniscus</a:t>
            </a:r>
            <a:r>
              <a:rPr lang="cs-CZ" sz="1400" i="1" dirty="0"/>
              <a:t> medialis </a:t>
            </a:r>
            <a:r>
              <a:rPr lang="cs-CZ" sz="1400" dirty="0"/>
              <a:t>a ze </a:t>
            </a:r>
            <a:r>
              <a:rPr lang="cs-CZ" sz="1400" dirty="0" err="1"/>
              <a:t>spinothalamických</a:t>
            </a:r>
            <a:r>
              <a:rPr lang="cs-CZ" sz="1400" dirty="0"/>
              <a:t> drah) a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</a:t>
            </a:r>
            <a:r>
              <a:rPr lang="cs-CZ" sz="1400" i="1" dirty="0" err="1"/>
              <a:t>posteromedialis</a:t>
            </a:r>
            <a:r>
              <a:rPr lang="cs-CZ" sz="1400" i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aferentace</a:t>
            </a:r>
            <a:r>
              <a:rPr lang="cs-CZ" sz="1400" dirty="0"/>
              <a:t> ze senzorických složek hlavových nervů, </a:t>
            </a:r>
            <a:r>
              <a:rPr lang="cs-CZ" sz="1400" dirty="0" err="1"/>
              <a:t>eferentace</a:t>
            </a:r>
            <a:r>
              <a:rPr lang="cs-CZ" sz="1400" dirty="0"/>
              <a:t> do kůry </a:t>
            </a:r>
            <a:r>
              <a:rPr lang="cs-CZ" sz="1400" i="1" dirty="0" err="1"/>
              <a:t>gyrus</a:t>
            </a:r>
            <a:r>
              <a:rPr lang="cs-CZ" sz="1400" i="1" dirty="0"/>
              <a:t> </a:t>
            </a:r>
            <a:r>
              <a:rPr lang="cs-CZ" sz="1400" i="1" dirty="0" err="1"/>
              <a:t>postcentralis</a:t>
            </a:r>
            <a:r>
              <a:rPr lang="cs-CZ" sz="1400" dirty="0"/>
              <a:t>).</a:t>
            </a:r>
          </a:p>
          <a:p>
            <a:pPr algn="just"/>
            <a:r>
              <a:rPr lang="cs-CZ" sz="1400" b="1" i="1" dirty="0" err="1"/>
              <a:t>Ncc</a:t>
            </a:r>
            <a:r>
              <a:rPr lang="cs-CZ" sz="1400" b="1" i="1" dirty="0"/>
              <a:t>. </a:t>
            </a:r>
            <a:r>
              <a:rPr lang="cs-CZ" sz="1400" b="1" i="1" dirty="0" err="1"/>
              <a:t>posteriores</a:t>
            </a:r>
            <a:r>
              <a:rPr lang="cs-CZ" sz="1400" i="1" dirty="0"/>
              <a:t> </a:t>
            </a:r>
            <a:r>
              <a:rPr lang="cs-CZ" sz="1400" dirty="0"/>
              <a:t>– asociační jádra </a:t>
            </a:r>
            <a:r>
              <a:rPr lang="cs-CZ" sz="1400" dirty="0" err="1"/>
              <a:t>pulvinaru</a:t>
            </a:r>
            <a:r>
              <a:rPr lang="cs-CZ" sz="1400" dirty="0"/>
              <a:t> (</a:t>
            </a:r>
            <a:r>
              <a:rPr lang="cs-CZ" sz="1400" dirty="0" err="1"/>
              <a:t>aferentace</a:t>
            </a:r>
            <a:r>
              <a:rPr lang="cs-CZ" sz="1400" dirty="0"/>
              <a:t> a </a:t>
            </a:r>
            <a:r>
              <a:rPr lang="cs-CZ" sz="1400" dirty="0" err="1"/>
              <a:t>eferentace</a:t>
            </a:r>
            <a:r>
              <a:rPr lang="cs-CZ" sz="1400" dirty="0"/>
              <a:t> do kůry temenního a spánkového laloku).</a:t>
            </a:r>
          </a:p>
          <a:p>
            <a:pPr algn="just"/>
            <a:r>
              <a:rPr lang="cs-CZ" sz="1400" b="1" i="1" dirty="0" err="1"/>
              <a:t>Nc</a:t>
            </a:r>
            <a:r>
              <a:rPr lang="cs-CZ" sz="1400" b="1" i="1" dirty="0"/>
              <a:t>. </a:t>
            </a:r>
            <a:r>
              <a:rPr lang="cs-CZ" sz="1400" b="1" i="1" dirty="0" err="1"/>
              <a:t>corporis</a:t>
            </a:r>
            <a:r>
              <a:rPr lang="cs-CZ" sz="1400" b="1" i="1" dirty="0"/>
              <a:t> </a:t>
            </a:r>
            <a:r>
              <a:rPr lang="cs-CZ" sz="1400" b="1" i="1" dirty="0" err="1"/>
              <a:t>geniculati</a:t>
            </a:r>
            <a:r>
              <a:rPr lang="cs-CZ" sz="1400" b="1" i="1" dirty="0"/>
              <a:t> lateralis</a:t>
            </a:r>
            <a:r>
              <a:rPr lang="cs-CZ" sz="1400" i="1" dirty="0"/>
              <a:t> </a:t>
            </a:r>
            <a:r>
              <a:rPr lang="cs-CZ" sz="1400" dirty="0"/>
              <a:t>– Aferentace skrze </a:t>
            </a:r>
            <a:r>
              <a:rPr lang="cs-CZ" sz="1400" i="1" dirty="0" err="1"/>
              <a:t>tractus</a:t>
            </a:r>
            <a:r>
              <a:rPr lang="cs-CZ" sz="1400" i="1" dirty="0"/>
              <a:t> opticus </a:t>
            </a:r>
            <a:r>
              <a:rPr lang="cs-CZ" sz="1400" dirty="0"/>
              <a:t>a </a:t>
            </a:r>
            <a:r>
              <a:rPr lang="cs-CZ" sz="1400" i="1" dirty="0"/>
              <a:t>nervus opticus z retiny</a:t>
            </a:r>
            <a:r>
              <a:rPr lang="cs-CZ" sz="1400" dirty="0"/>
              <a:t>, </a:t>
            </a:r>
            <a:r>
              <a:rPr lang="cs-CZ" sz="1400" dirty="0" err="1"/>
              <a:t>eferentace</a:t>
            </a:r>
            <a:r>
              <a:rPr lang="cs-CZ" sz="1400" dirty="0"/>
              <a:t> směřují do zrakové korové oblasti.</a:t>
            </a:r>
          </a:p>
          <a:p>
            <a:pPr algn="just"/>
            <a:r>
              <a:rPr lang="cs-CZ" sz="1400" b="1" i="1" dirty="0" err="1"/>
              <a:t>Nc</a:t>
            </a:r>
            <a:r>
              <a:rPr lang="cs-CZ" sz="1400" b="1" i="1" dirty="0"/>
              <a:t>. </a:t>
            </a:r>
            <a:r>
              <a:rPr lang="cs-CZ" sz="1400" b="1" i="1" dirty="0" err="1"/>
              <a:t>corporis</a:t>
            </a:r>
            <a:r>
              <a:rPr lang="cs-CZ" sz="1400" b="1" i="1" dirty="0"/>
              <a:t> </a:t>
            </a:r>
            <a:r>
              <a:rPr lang="cs-CZ" sz="1400" b="1" i="1" dirty="0" err="1"/>
              <a:t>geniculati</a:t>
            </a:r>
            <a:r>
              <a:rPr lang="cs-CZ" sz="1400" b="1" i="1" dirty="0"/>
              <a:t> medialis</a:t>
            </a:r>
            <a:r>
              <a:rPr lang="cs-CZ" sz="1400" i="1" dirty="0"/>
              <a:t> </a:t>
            </a:r>
            <a:r>
              <a:rPr lang="cs-CZ" sz="1400" dirty="0"/>
              <a:t>– Aferentace přichází z </a:t>
            </a:r>
            <a:r>
              <a:rPr lang="cs-CZ" sz="1400" i="1" dirty="0" err="1"/>
              <a:t>colliculus</a:t>
            </a:r>
            <a:r>
              <a:rPr lang="cs-CZ" sz="1400" i="1" dirty="0"/>
              <a:t> inferior</a:t>
            </a:r>
            <a:r>
              <a:rPr lang="cs-CZ" sz="1400" dirty="0"/>
              <a:t>, </a:t>
            </a:r>
            <a:r>
              <a:rPr lang="cs-CZ" sz="1400" dirty="0" err="1"/>
              <a:t>eferentace</a:t>
            </a:r>
            <a:r>
              <a:rPr lang="cs-CZ" sz="1400" dirty="0"/>
              <a:t> vysílá do akustických korových oblastí.</a:t>
            </a:r>
          </a:p>
          <a:p>
            <a:pPr algn="just"/>
            <a:r>
              <a:rPr lang="cs-CZ" sz="1400" b="1" dirty="0" err="1"/>
              <a:t>Nc</a:t>
            </a:r>
            <a:r>
              <a:rPr lang="cs-CZ" sz="1400" b="1" dirty="0"/>
              <a:t>. </a:t>
            </a:r>
            <a:r>
              <a:rPr lang="cs-CZ" sz="1400" b="1" dirty="0" err="1"/>
              <a:t>reticularis</a:t>
            </a:r>
            <a:r>
              <a:rPr lang="cs-CZ" sz="1400" dirty="0"/>
              <a:t> – </a:t>
            </a:r>
            <a:r>
              <a:rPr lang="cs-CZ" sz="1400" dirty="0" err="1"/>
              <a:t>aferentace</a:t>
            </a:r>
            <a:r>
              <a:rPr lang="cs-CZ" sz="1400" dirty="0"/>
              <a:t> představují kolaterály </a:t>
            </a:r>
            <a:r>
              <a:rPr lang="cs-CZ" sz="1400" dirty="0" err="1"/>
              <a:t>thalamo</a:t>
            </a:r>
            <a:r>
              <a:rPr lang="cs-CZ" sz="1400" dirty="0"/>
              <a:t>-kortikálních a </a:t>
            </a:r>
            <a:r>
              <a:rPr lang="cs-CZ" sz="1400" dirty="0" err="1"/>
              <a:t>kortiko-thalamických</a:t>
            </a:r>
            <a:r>
              <a:rPr lang="cs-CZ" sz="1400" dirty="0"/>
              <a:t> drah, </a:t>
            </a:r>
            <a:r>
              <a:rPr lang="cs-CZ" sz="1400" dirty="0" err="1"/>
              <a:t>eferentace</a:t>
            </a:r>
            <a:r>
              <a:rPr lang="cs-CZ" sz="1400" dirty="0"/>
              <a:t> do 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mediales</a:t>
            </a:r>
            <a:r>
              <a:rPr lang="cs-CZ" sz="1400" i="1" dirty="0"/>
              <a:t> a 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intralaminares</a:t>
            </a:r>
            <a:r>
              <a:rPr lang="cs-CZ" sz="1400" i="1" dirty="0"/>
              <a:t>,</a:t>
            </a:r>
            <a:r>
              <a:rPr lang="cs-CZ" sz="1400" dirty="0"/>
              <a:t> jsou součástí ascendentního aktivačního systému.</a:t>
            </a:r>
          </a:p>
          <a:p>
            <a:pPr marL="0" indent="0" algn="just">
              <a:buNone/>
            </a:pPr>
            <a:r>
              <a:rPr lang="cs-CZ" sz="1400" b="1" dirty="0"/>
              <a:t>Dělení dle funkce</a:t>
            </a:r>
          </a:p>
          <a:p>
            <a:pPr algn="just"/>
            <a:r>
              <a:rPr lang="cs-CZ" sz="1400" b="1" dirty="0"/>
              <a:t>Nespecifická jádra</a:t>
            </a:r>
            <a:r>
              <a:rPr lang="cs-CZ" sz="1400" dirty="0"/>
              <a:t> – jsou součástí ascendentního aktivačního systému (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mediani</a:t>
            </a:r>
            <a:r>
              <a:rPr lang="cs-CZ" sz="1400" i="1" dirty="0"/>
              <a:t>, 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intralaminares</a:t>
            </a:r>
            <a:r>
              <a:rPr lang="cs-CZ" sz="1400" dirty="0"/>
              <a:t>).</a:t>
            </a:r>
          </a:p>
          <a:p>
            <a:pPr algn="just"/>
            <a:r>
              <a:rPr lang="cs-CZ" sz="1400" b="1" dirty="0"/>
              <a:t>Specifická senzorická jádra</a:t>
            </a:r>
            <a:r>
              <a:rPr lang="cs-CZ" sz="1400" dirty="0"/>
              <a:t> – zajišťují přenos signálů z periferních receptorů do příslušných korových oblastí (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</a:t>
            </a:r>
            <a:r>
              <a:rPr lang="cs-CZ" sz="1400" i="1" dirty="0"/>
              <a:t> </a:t>
            </a:r>
            <a:r>
              <a:rPr lang="cs-CZ" sz="1400" i="1" dirty="0" err="1"/>
              <a:t>posterolateralis</a:t>
            </a:r>
            <a:r>
              <a:rPr lang="cs-CZ" sz="1400" i="1" dirty="0"/>
              <a:t>,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ventralisposteromedialis</a:t>
            </a:r>
            <a:r>
              <a:rPr lang="cs-CZ" sz="1400" i="1" dirty="0"/>
              <a:t>,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corporis</a:t>
            </a:r>
            <a:r>
              <a:rPr lang="cs-CZ" sz="1400" i="1" dirty="0"/>
              <a:t> </a:t>
            </a:r>
            <a:r>
              <a:rPr lang="cs-CZ" sz="1400" i="1" dirty="0" err="1"/>
              <a:t>geniculati</a:t>
            </a:r>
            <a:r>
              <a:rPr lang="cs-CZ" sz="1400" i="1" dirty="0"/>
              <a:t> lateralis, 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corporis</a:t>
            </a:r>
            <a:r>
              <a:rPr lang="cs-CZ" sz="1400" i="1" dirty="0"/>
              <a:t> </a:t>
            </a:r>
            <a:r>
              <a:rPr lang="cs-CZ" sz="1400" i="1" dirty="0" err="1"/>
              <a:t>geniculati</a:t>
            </a:r>
            <a:r>
              <a:rPr lang="cs-CZ" sz="1400" i="1" dirty="0"/>
              <a:t> medialis</a:t>
            </a:r>
            <a:r>
              <a:rPr lang="cs-CZ" sz="1400" dirty="0"/>
              <a:t>).</a:t>
            </a:r>
          </a:p>
          <a:p>
            <a:pPr algn="just"/>
            <a:r>
              <a:rPr lang="cs-CZ" sz="1400" b="1" dirty="0"/>
              <a:t>Specifická </a:t>
            </a:r>
            <a:r>
              <a:rPr lang="cs-CZ" sz="1400" b="1" dirty="0" err="1"/>
              <a:t>nesenzorická</a:t>
            </a:r>
            <a:r>
              <a:rPr lang="cs-CZ" sz="1400" b="1" dirty="0"/>
              <a:t> jádra</a:t>
            </a:r>
            <a:r>
              <a:rPr lang="cs-CZ" sz="1400" dirty="0"/>
              <a:t> – součásti limbického a řídí motoriku, regulují emoční a paměťové funkce </a:t>
            </a:r>
            <a:r>
              <a:rPr lang="cs-CZ" sz="1400" i="1" dirty="0"/>
              <a:t>(</a:t>
            </a:r>
            <a:r>
              <a:rPr lang="cs-CZ" sz="1400" i="1" dirty="0" err="1"/>
              <a:t>nc</a:t>
            </a:r>
            <a:r>
              <a:rPr lang="cs-CZ" sz="1400" i="1" dirty="0"/>
              <a:t>. </a:t>
            </a:r>
            <a:r>
              <a:rPr lang="cs-CZ" sz="1400" i="1" dirty="0" err="1"/>
              <a:t>mediodorsalis</a:t>
            </a:r>
            <a:r>
              <a:rPr lang="cs-CZ" sz="1400" dirty="0"/>
              <a:t>).</a:t>
            </a:r>
          </a:p>
          <a:p>
            <a:pPr algn="just"/>
            <a:r>
              <a:rPr lang="cs-CZ" sz="1400" b="1" dirty="0"/>
              <a:t>Asociační jádra</a:t>
            </a:r>
            <a:r>
              <a:rPr lang="cs-CZ" sz="1400" dirty="0"/>
              <a:t> – zajišťují převod signálů do asociačních oblastí mozkové kůry (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posteriores</a:t>
            </a:r>
            <a:r>
              <a:rPr lang="cs-CZ" sz="1400" i="1" dirty="0"/>
              <a:t>, </a:t>
            </a:r>
            <a:r>
              <a:rPr lang="cs-CZ" sz="1400" i="1" dirty="0" err="1"/>
              <a:t>ncc</a:t>
            </a:r>
            <a:r>
              <a:rPr lang="cs-CZ" sz="1400" i="1" dirty="0"/>
              <a:t>. </a:t>
            </a:r>
            <a:r>
              <a:rPr lang="cs-CZ" sz="1400" i="1" dirty="0" err="1"/>
              <a:t>laterales</a:t>
            </a:r>
            <a:r>
              <a:rPr lang="cs-CZ" sz="1400" dirty="0"/>
              <a:t>).</a:t>
            </a:r>
          </a:p>
          <a:p>
            <a:pPr marL="0" indent="0" algn="just">
              <a:buNone/>
            </a:pPr>
            <a:endParaRPr lang="cs-CZ" sz="1400" dirty="0"/>
          </a:p>
          <a:p>
            <a:pPr marL="0" indent="0" algn="just">
              <a:buNone/>
            </a:pPr>
            <a:br>
              <a:rPr lang="cs-CZ" sz="1400" dirty="0"/>
            </a:br>
            <a:endParaRPr lang="cs-CZ" sz="1400" dirty="0"/>
          </a:p>
          <a:p>
            <a:pPr marL="0" indent="0" algn="just">
              <a:buNone/>
            </a:pPr>
            <a:endParaRPr lang="cs-CZ" sz="1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554CB99-F77E-850B-4318-AA8B2C75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44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6AEB37-B20A-598A-81A3-38B73B4B2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901"/>
    </mc:Choice>
    <mc:Fallback>
      <p:transition spd="slow" advTm="38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D66D0A5-62DB-47E1-B835-EC7B6D04BA2C}"/>
              </a:ext>
            </a:extLst>
          </p:cNvPr>
          <p:cNvSpPr txBox="1"/>
          <p:nvPr/>
        </p:nvSpPr>
        <p:spPr>
          <a:xfrm>
            <a:off x="443074" y="186502"/>
            <a:ext cx="11582400" cy="599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700" b="1" dirty="0"/>
              <a:t>3) </a:t>
            </a:r>
            <a:r>
              <a:rPr lang="cs-CZ" altLang="cs-CZ" sz="1700" b="1" i="1" dirty="0"/>
              <a:t>Metathalamus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700" dirty="0"/>
              <a:t>Okcipitálně navazuje na thalamus. Je složen z </a:t>
            </a:r>
            <a:r>
              <a:rPr lang="cs-CZ" altLang="cs-CZ" sz="1700" i="1" dirty="0"/>
              <a:t>corpus </a:t>
            </a:r>
            <a:r>
              <a:rPr lang="cs-CZ" altLang="cs-CZ" sz="1700" i="1" dirty="0" err="1"/>
              <a:t>geniculatum</a:t>
            </a:r>
            <a:r>
              <a:rPr lang="cs-CZ" altLang="cs-CZ" sz="1700" i="1" dirty="0"/>
              <a:t> </a:t>
            </a:r>
            <a:r>
              <a:rPr lang="cs-CZ" altLang="cs-CZ" sz="1700" i="1" dirty="0" err="1"/>
              <a:t>laterale</a:t>
            </a:r>
            <a:r>
              <a:rPr lang="cs-CZ" altLang="cs-CZ" sz="1700" dirty="0"/>
              <a:t>, které je uloženo pod </a:t>
            </a:r>
            <a:r>
              <a:rPr lang="cs-CZ" altLang="cs-CZ" sz="1700" dirty="0" err="1"/>
              <a:t>pulvinarem</a:t>
            </a:r>
            <a:r>
              <a:rPr lang="cs-CZ" altLang="cs-CZ" sz="1700" dirty="0"/>
              <a:t> a </a:t>
            </a:r>
            <a:r>
              <a:rPr lang="cs-CZ" altLang="cs-CZ" sz="1700" i="1" dirty="0" err="1"/>
              <a:t>mediale</a:t>
            </a:r>
            <a:r>
              <a:rPr lang="cs-CZ" altLang="cs-CZ" sz="1700" dirty="0"/>
              <a:t>. Jádra </a:t>
            </a:r>
            <a:r>
              <a:rPr lang="cs-CZ" altLang="cs-CZ" sz="1700" i="1" dirty="0" err="1"/>
              <a:t>Ncl</a:t>
            </a:r>
            <a:r>
              <a:rPr lang="cs-CZ" altLang="cs-CZ" sz="1700" i="1" dirty="0"/>
              <a:t>. </a:t>
            </a:r>
            <a:r>
              <a:rPr lang="cs-CZ" altLang="cs-CZ" sz="1700" i="1" dirty="0" err="1"/>
              <a:t>corporis</a:t>
            </a:r>
            <a:r>
              <a:rPr lang="cs-CZ" altLang="cs-CZ" sz="1700" i="1" dirty="0"/>
              <a:t> </a:t>
            </a:r>
            <a:r>
              <a:rPr lang="cs-CZ" altLang="cs-CZ" sz="1700" i="1" dirty="0" err="1"/>
              <a:t>geniculati</a:t>
            </a:r>
            <a:r>
              <a:rPr lang="cs-CZ" altLang="cs-CZ" sz="1700" i="1" dirty="0"/>
              <a:t> lateralis </a:t>
            </a:r>
            <a:r>
              <a:rPr lang="cs-CZ" altLang="cs-CZ" sz="1700" dirty="0"/>
              <a:t>patří k dráze zrakové a </a:t>
            </a:r>
            <a:r>
              <a:rPr lang="cs-CZ" altLang="cs-CZ" sz="1700" i="1" dirty="0" err="1"/>
              <a:t>ncl</a:t>
            </a:r>
            <a:r>
              <a:rPr lang="cs-CZ" altLang="cs-CZ" sz="1700" i="1" dirty="0"/>
              <a:t>. </a:t>
            </a:r>
            <a:r>
              <a:rPr lang="cs-CZ" altLang="cs-CZ" sz="1700" i="1" dirty="0" err="1"/>
              <a:t>corporis</a:t>
            </a:r>
            <a:r>
              <a:rPr lang="cs-CZ" altLang="cs-CZ" sz="1700" i="1" dirty="0"/>
              <a:t> </a:t>
            </a:r>
            <a:r>
              <a:rPr lang="cs-CZ" altLang="cs-CZ" sz="1700" i="1" dirty="0" err="1"/>
              <a:t>geniculati</a:t>
            </a:r>
            <a:r>
              <a:rPr lang="cs-CZ" altLang="cs-CZ" sz="1700" i="1" dirty="0"/>
              <a:t> medialis</a:t>
            </a:r>
            <a:r>
              <a:rPr lang="cs-CZ" altLang="cs-CZ" sz="1700" dirty="0"/>
              <a:t> se řadí k dráze sluchové.</a:t>
            </a:r>
            <a:br>
              <a:rPr lang="cs-CZ" altLang="cs-CZ" sz="1700" dirty="0"/>
            </a:br>
            <a:r>
              <a:rPr lang="cs-CZ" altLang="cs-CZ" sz="1700" b="1" dirty="0"/>
              <a:t>4) Subthalamus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altLang="cs-CZ" sz="1700" dirty="0"/>
              <a:t>Leží ventrálně od thalamu a laterálně od hypothalamu. 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subthalamu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popisujeme jádra: 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cs-CZ" sz="17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Nucleus </a:t>
            </a:r>
            <a:r>
              <a:rPr lang="cs-CZ" sz="17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subthalamicus</a:t>
            </a:r>
            <a:r>
              <a:rPr lang="cs-CZ" sz="17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7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Luysi</a:t>
            </a:r>
            <a:r>
              <a:rPr lang="cs-CZ" sz="17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7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 tvar bikonkávní čočky</a:t>
            </a:r>
            <a:r>
              <a:rPr lang="cs-CZ" sz="1700" dirty="0">
                <a:cs typeface="Times New Roman" panose="02020603050405020304" pitchFamily="18" charset="0"/>
              </a:rPr>
              <a:t>, součást okruhů bazálních ganglií.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Aferentní spoje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i="1" dirty="0">
                <a:cs typeface="Times New Roman" panose="02020603050405020304" pitchFamily="18" charset="0"/>
              </a:rPr>
              <a:t>Pallidum externum </a:t>
            </a:r>
            <a:r>
              <a:rPr lang="cs-CZ" sz="17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fasciculus</a:t>
            </a: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subthalamicus</a:t>
            </a:r>
            <a:r>
              <a:rPr lang="cs-CZ" sz="17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(GABA),  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inhibiční vliv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pallida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 aktivitu neuronů.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Motorická, premotorická a doplňková motorická korová oblast, (</a:t>
            </a:r>
            <a:r>
              <a:rPr lang="cs-CZ" sz="1700" dirty="0">
                <a:cs typeface="Times New Roman" panose="02020603050405020304" pitchFamily="18" charset="0"/>
              </a:rPr>
              <a:t>glutamát) excitace 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neuronů.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Intralaminární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jádra - obsahují </a:t>
            </a: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thalamosubthalamické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spoje, jsou excitační.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pars</a:t>
            </a: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compacta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dopaminergní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projekce.</a:t>
            </a:r>
            <a:r>
              <a:rPr lang="cs-CZ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7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Rafeální</a:t>
            </a:r>
            <a:r>
              <a:rPr lang="cs-CZ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b="1" dirty="0">
                <a:cs typeface="Times New Roman" panose="02020603050405020304" pitchFamily="18" charset="0"/>
              </a:rPr>
              <a:t>jádra FR </a:t>
            </a:r>
            <a:r>
              <a:rPr lang="cs-CZ" sz="1700" dirty="0">
                <a:cs typeface="Times New Roman" panose="02020603050405020304" pitchFamily="18" charset="0"/>
              </a:rPr>
              <a:t>- </a:t>
            </a: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serotoninergní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projekce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Nucleus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pedunculopontinus</a:t>
            </a:r>
            <a:r>
              <a:rPr lang="cs-CZ" sz="17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7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cholinergní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projekce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Eferentní spoje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i="1" dirty="0">
                <a:cs typeface="Times New Roman" panose="02020603050405020304" pitchFamily="18" charset="0"/>
              </a:rPr>
              <a:t>Globus pallidus (</a:t>
            </a:r>
            <a:r>
              <a:rPr lang="cs-CZ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glutamát) → excitační vliv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cs-CZ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endParaRPr lang="cs-C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4F2AEB2-65A7-2C6F-6600-F6B2CB8B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45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9D085CE-ACBE-CEEC-77E7-BF6EB7E18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37"/>
    </mc:Choice>
    <mc:Fallback>
      <p:transition spd="slow" advTm="13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FD4E5-4D38-419E-8123-F47DFD70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29" y="157598"/>
            <a:ext cx="4542345" cy="4610100"/>
          </a:xfrm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600" b="1" dirty="0"/>
              <a:t>5)  Hypothalamus</a:t>
            </a:r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1600" dirty="0"/>
              <a:t>4 cm</a:t>
            </a:r>
            <a:r>
              <a:rPr lang="cs-CZ" sz="1600" baseline="30000" dirty="0"/>
              <a:t>3 </a:t>
            </a:r>
            <a:r>
              <a:rPr lang="cs-CZ" sz="1600" dirty="0"/>
              <a:t>,mezi </a:t>
            </a:r>
            <a:r>
              <a:rPr lang="cs-CZ" sz="1600" i="1" dirty="0" err="1"/>
              <a:t>commisura</a:t>
            </a:r>
            <a:r>
              <a:rPr lang="cs-CZ" sz="1600" i="1" dirty="0"/>
              <a:t> </a:t>
            </a:r>
            <a:r>
              <a:rPr lang="cs-CZ" sz="1600" i="1" dirty="0" err="1"/>
              <a:t>anterior</a:t>
            </a:r>
            <a:r>
              <a:rPr lang="cs-CZ" sz="1600" i="1" dirty="0"/>
              <a:t> </a:t>
            </a:r>
            <a:r>
              <a:rPr lang="cs-CZ" sz="1600" dirty="0"/>
              <a:t>a </a:t>
            </a:r>
            <a:r>
              <a:rPr lang="cs-CZ" sz="1600" i="1" dirty="0"/>
              <a:t>corpora mammillaria</a:t>
            </a:r>
            <a:r>
              <a:rPr lang="cs-CZ" sz="1600" dirty="0"/>
              <a:t>, tvořící dolní část stěn a spodinu III. komory, vpředu až k </a:t>
            </a:r>
            <a:r>
              <a:rPr lang="cs-CZ" sz="1600" i="1" dirty="0"/>
              <a:t>chiasma </a:t>
            </a:r>
            <a:r>
              <a:rPr lang="cs-CZ" sz="1600" i="1" dirty="0" err="1"/>
              <a:t>opticum</a:t>
            </a:r>
            <a:r>
              <a:rPr lang="cs-CZ" sz="1600" dirty="0"/>
              <a:t>.</a:t>
            </a:r>
            <a:endParaRPr lang="cs-CZ" altLang="cs-CZ" sz="1600" dirty="0"/>
          </a:p>
          <a:p>
            <a:pPr marL="0" indent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600" dirty="0"/>
              <a:t>Na spodině je </a:t>
            </a:r>
            <a:r>
              <a:rPr lang="cs-CZ" altLang="cs-CZ" sz="1600" i="1" dirty="0" err="1"/>
              <a:t>infundibulum</a:t>
            </a:r>
            <a:r>
              <a:rPr lang="cs-CZ" altLang="cs-CZ" sz="1600" i="1" dirty="0"/>
              <a:t> </a:t>
            </a:r>
            <a:r>
              <a:rPr lang="cs-CZ" altLang="cs-CZ" sz="1600" dirty="0"/>
              <a:t>přecházející ve stopku s hypofýzou (</a:t>
            </a:r>
            <a:r>
              <a:rPr lang="cs-CZ" altLang="cs-CZ" sz="1600" i="1" dirty="0" err="1"/>
              <a:t>glandula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pituitaria</a:t>
            </a:r>
            <a:r>
              <a:rPr lang="cs-CZ" altLang="cs-CZ" sz="1600" dirty="0"/>
              <a:t>). </a:t>
            </a:r>
            <a:br>
              <a:rPr lang="cs-CZ" altLang="cs-CZ" sz="1600" dirty="0"/>
            </a:br>
            <a:r>
              <a:rPr lang="cs-CZ" altLang="cs-CZ" sz="1600" dirty="0"/>
              <a:t>Nejvyšší centrum </a:t>
            </a:r>
            <a:r>
              <a:rPr lang="cs-CZ" altLang="cs-CZ" sz="1600" dirty="0" err="1"/>
              <a:t>visceromotoriky</a:t>
            </a:r>
            <a:r>
              <a:rPr lang="cs-CZ" altLang="cs-CZ" sz="1600" dirty="0"/>
              <a:t>, činnosti ANS + endokrinní funkce.</a:t>
            </a:r>
          </a:p>
          <a:p>
            <a:pPr marL="0" indent="0" algn="just">
              <a:buNone/>
            </a:pPr>
            <a:r>
              <a:rPr lang="cs-CZ" sz="1600" b="1" dirty="0"/>
              <a:t>Rozdělení jader hypothalamu: </a:t>
            </a:r>
          </a:p>
          <a:p>
            <a:pPr marL="0" indent="0" algn="just">
              <a:buNone/>
            </a:pPr>
            <a:r>
              <a:rPr lang="cs-CZ" sz="1600" b="1" dirty="0"/>
              <a:t>1) Jádra </a:t>
            </a:r>
            <a:r>
              <a:rPr lang="cs-CZ" sz="1600" b="1" i="1" dirty="0"/>
              <a:t>area </a:t>
            </a:r>
            <a:r>
              <a:rPr lang="cs-CZ" sz="1600" b="1" i="1" dirty="0" err="1"/>
              <a:t>hypothalamica</a:t>
            </a:r>
            <a:r>
              <a:rPr lang="cs-CZ" sz="1600" b="1" i="1" dirty="0"/>
              <a:t> </a:t>
            </a:r>
            <a:r>
              <a:rPr lang="cs-CZ" sz="1600" b="1" i="1" dirty="0" err="1"/>
              <a:t>rostralis</a:t>
            </a:r>
            <a:r>
              <a:rPr lang="cs-CZ" sz="1600" b="1" i="1" dirty="0"/>
              <a:t> – </a:t>
            </a:r>
            <a:r>
              <a:rPr lang="cs-CZ" sz="1600" dirty="0"/>
              <a:t>řízení biologických hodin, produkce oxytocinu a vazopresinu…</a:t>
            </a:r>
            <a:endParaRPr lang="cs-CZ" sz="1600" b="1" i="1" dirty="0"/>
          </a:p>
          <a:p>
            <a:pPr marL="0" indent="0" algn="just">
              <a:buNone/>
            </a:pPr>
            <a:r>
              <a:rPr lang="cs-CZ" sz="1600" b="1" dirty="0"/>
              <a:t>2) Jádra </a:t>
            </a:r>
            <a:r>
              <a:rPr lang="cs-CZ" sz="1600" b="1" i="1" dirty="0"/>
              <a:t>area </a:t>
            </a:r>
            <a:r>
              <a:rPr lang="cs-CZ" sz="1600" b="1" i="1" dirty="0" err="1"/>
              <a:t>hypothalamica</a:t>
            </a:r>
            <a:r>
              <a:rPr lang="cs-CZ" sz="1600" b="1" i="1" dirty="0"/>
              <a:t> intermedia </a:t>
            </a:r>
            <a:r>
              <a:rPr lang="cs-CZ" sz="1600" b="1" dirty="0"/>
              <a:t>–</a:t>
            </a:r>
            <a:r>
              <a:rPr lang="cs-CZ" sz="1600" dirty="0"/>
              <a:t> regulace </a:t>
            </a:r>
            <a:r>
              <a:rPr lang="cs-CZ" sz="1600" dirty="0" err="1"/>
              <a:t>parasympratické</a:t>
            </a:r>
            <a:r>
              <a:rPr lang="cs-CZ" sz="1600" dirty="0"/>
              <a:t> části ANS, chování, hlad</a:t>
            </a:r>
            <a:endParaRPr lang="cs-CZ" sz="1600" b="1" dirty="0"/>
          </a:p>
          <a:p>
            <a:pPr marL="0" indent="0" algn="just">
              <a:buNone/>
            </a:pPr>
            <a:r>
              <a:rPr lang="cs-CZ" sz="1600" b="1" dirty="0"/>
              <a:t>3) Jádra </a:t>
            </a:r>
            <a:r>
              <a:rPr lang="cs-CZ" sz="1600" b="1" i="1" dirty="0"/>
              <a:t>area </a:t>
            </a:r>
            <a:r>
              <a:rPr lang="cs-CZ" sz="1600" b="1" i="1" dirty="0" err="1"/>
              <a:t>hypothalamica</a:t>
            </a:r>
            <a:r>
              <a:rPr lang="cs-CZ" sz="1600" b="1" i="1" dirty="0"/>
              <a:t> posterior </a:t>
            </a:r>
            <a:r>
              <a:rPr lang="cs-CZ" sz="1600" dirty="0"/>
              <a:t>– regulace sympatické části ANS, tachykardie, tachypnoe, vazokonstrikce při poklese tělesné teploty.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4E7A9B-B238-4F90-8BD2-FA0A55CFA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74" y="531341"/>
            <a:ext cx="7169384" cy="44147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5E8C045-5A0D-48E6-A4A3-5C62A36D8581}"/>
              </a:ext>
            </a:extLst>
          </p:cNvPr>
          <p:cNvSpPr txBox="1"/>
          <p:nvPr/>
        </p:nvSpPr>
        <p:spPr>
          <a:xfrm>
            <a:off x="390629" y="4946076"/>
            <a:ext cx="113145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b="1" dirty="0"/>
              <a:t>Funkce</a:t>
            </a:r>
          </a:p>
          <a:p>
            <a:pPr marL="0" indent="0" algn="just">
              <a:buNone/>
            </a:pPr>
            <a:r>
              <a:rPr lang="cs-CZ" sz="1800" dirty="0"/>
              <a:t>regulace tělesné teploty; příjmu potravy a tekutin (pocity hladu/sytosti, pocit žízně); sexuálního chování a pravděpodobně i sexuální orientace; cirkadiánních (24 hodinových) rytmů, včetně spánku, i rytmů s delší periodou (nástup puberty); emocí − zapojení do limbického systému; nadřízená struktura pro autonomní nervový systém a hormonální regulaci; produkce </a:t>
            </a:r>
            <a:r>
              <a:rPr lang="cs-CZ" sz="1800" dirty="0" err="1"/>
              <a:t>releasing</a:t>
            </a:r>
            <a:r>
              <a:rPr lang="cs-CZ" sz="1800" dirty="0"/>
              <a:t> a </a:t>
            </a:r>
            <a:r>
              <a:rPr lang="cs-CZ" sz="1800" dirty="0" err="1"/>
              <a:t>inhibiting</a:t>
            </a:r>
            <a:r>
              <a:rPr lang="cs-CZ" sz="1800" dirty="0"/>
              <a:t> faktorů pro adenohypofýzu; produkce hormonů neurohypofýzy ADH (vasopresin) + oxytocin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48202EF-D417-FC93-2735-55F467CF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46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8B8C1D7-F779-E3A0-FB91-8E8E97AFB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5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70"/>
    </mc:Choice>
    <mc:Fallback>
      <p:transition spd="slow" advTm="22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15654-EAD1-4B0F-83D7-08790CCE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56" y="152400"/>
            <a:ext cx="5460004" cy="574421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5500" b="1" kern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Komorový systém mozku</a:t>
            </a:r>
            <a:endParaRPr lang="cs-CZ" sz="5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cs-CZ" sz="3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38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Ventriculus </a:t>
            </a:r>
            <a:r>
              <a:rPr lang="cs-CZ" sz="3800" b="1" i="1" dirty="0" err="1"/>
              <a:t>quartus</a:t>
            </a:r>
            <a:r>
              <a:rPr lang="cs-CZ" sz="3800" b="1" i="1" dirty="0"/>
              <a:t> </a:t>
            </a:r>
            <a:r>
              <a:rPr lang="cs-CZ" sz="3800" b="1" dirty="0"/>
              <a:t>(IV. mozková komora) 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nepárová dutina, dno tvoří 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fossa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rhomboidea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strop tvoří </a:t>
            </a:r>
            <a:r>
              <a:rPr lang="cs-CZ" sz="3800" dirty="0">
                <a:cs typeface="Times New Roman" panose="02020603050405020304" pitchFamily="18" charset="0"/>
              </a:rPr>
              <a:t>mozeček 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přilehlé útvary, laterálně komora pak vybíhá jako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recessus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lateralis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ventriculi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quarti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cs-CZ" sz="3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cs-CZ" sz="38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Ventriculus </a:t>
            </a:r>
            <a:r>
              <a:rPr lang="cs-CZ" sz="38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tertius</a:t>
            </a:r>
            <a:r>
              <a:rPr lang="cs-CZ" sz="38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(III. mozková komora) 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nepárová dutina ze strany uzavřená thalamy a pravou a levou </a:t>
            </a:r>
            <a:r>
              <a:rPr lang="cs-CZ" sz="3800" dirty="0">
                <a:cs typeface="Times New Roman" panose="02020603050405020304" pitchFamily="18" charset="0"/>
              </a:rPr>
              <a:t>polovinou hypothalamu, který 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tvoří její dno. Středem komory prochází spojení pravého a levého thalamu,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adhaesio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interthalamica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3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cs-CZ" sz="3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cs-CZ" sz="38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Ventriculi</a:t>
            </a:r>
            <a:r>
              <a:rPr lang="cs-CZ" sz="38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laterales</a:t>
            </a:r>
            <a:r>
              <a:rPr lang="cs-CZ" sz="38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(postranní mozkové komory, I. a II. mozková komora) </a:t>
            </a:r>
            <a:r>
              <a:rPr lang="cs-CZ" sz="3800" dirty="0">
                <a:ea typeface="Times New Roman" panose="02020603050405020304" pitchFamily="18" charset="0"/>
                <a:cs typeface="Times New Roman" panose="02020603050405020304" pitchFamily="18" charset="0"/>
              </a:rPr>
              <a:t>- párové 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dutiny podkovovitého tvaru uložené v pravé a levé mozkové hemisféře. V každé rozlišujeme 4 úseky. Do čelního laloku se vyklenuje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cornu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frontale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pokračuje jako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pars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která probíhá nad III. mozkovou komorou. Dále to je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cornu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occipitale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vybíhající do týlního laloku a posledním úsekem je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cornu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8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temporale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který se nachází ve spánkovém laloku a na jehož bazální stěně leží </a:t>
            </a:r>
            <a:r>
              <a:rPr lang="cs-CZ" sz="3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hippocampus</a:t>
            </a:r>
            <a:r>
              <a:rPr lang="cs-CZ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3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7B4D45-3CB6-48E0-BFBA-EACC0C3A0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80" y="152400"/>
            <a:ext cx="6179264" cy="44297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BA3D6B-2244-43AF-89EC-B96C7E79B4E2}"/>
              </a:ext>
            </a:extLst>
          </p:cNvPr>
          <p:cNvSpPr txBox="1"/>
          <p:nvPr/>
        </p:nvSpPr>
        <p:spPr>
          <a:xfrm>
            <a:off x="188956" y="4646853"/>
            <a:ext cx="12003044" cy="183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cs-CZ" sz="15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Liquor</a:t>
            </a:r>
            <a:r>
              <a:rPr lang="cs-CZ" sz="15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cerebrospinalis</a:t>
            </a:r>
            <a:r>
              <a:rPr lang="cs-CZ" sz="15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(mozkomíšní mok)</a:t>
            </a:r>
            <a:r>
              <a:rPr lang="cs-CZ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cs-CZ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Celkem je 150 ml, denně se ho však v </a:t>
            </a:r>
            <a:r>
              <a:rPr lang="cs-CZ" sz="15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cs-CZ" sz="15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choiroideus</a:t>
            </a:r>
            <a:r>
              <a:rPr lang="cs-CZ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vytvoří cca 500 ml. Obsahuje bílkoviny, glukózu, lymfocyty a další látky a má proto také nutritivní a imunologickou funkci. Mezi jeho hlavní funkce patří nadnášení a ochrana mozku – vyrovnává tlakové změny vyvolané pulsací tepen. Tvoří se 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 všech čtyřech mozkových komorách v 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chorioideus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Z postranních komor odtéká </a:t>
            </a:r>
            <a:r>
              <a:rPr lang="cs-CZ" sz="15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likvor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 III. komory a odtud skrz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aquaeductus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mesencephali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5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Sylviův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kanálek), do IV. komory a odtud do </a:t>
            </a:r>
            <a:r>
              <a:rPr lang="cs-CZ" sz="15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subarachnoideálneho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prostoru 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(spatium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subarachnoideum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mozku a míchy a 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 canalis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medullae</a:t>
            </a:r>
            <a:r>
              <a:rPr lang="cs-CZ" sz="15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spinalis</a:t>
            </a:r>
            <a:r>
              <a:rPr lang="cs-CZ" sz="15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Mozkomíšní mok je vstřebáván přes výběžky </a:t>
            </a:r>
            <a:r>
              <a:rPr lang="cs-CZ" sz="15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arachnoidei</a:t>
            </a:r>
            <a:r>
              <a:rPr lang="cs-CZ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do žil na povrchu CNS.</a:t>
            </a:r>
            <a:endParaRPr lang="cs-CZ" sz="15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C1ABB47-E0DA-8DA9-1898-3D15A86B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47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07F2EE-612D-2D97-6CC6-BF649E571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9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061"/>
    </mc:Choice>
    <mc:Fallback>
      <p:transition spd="slow" advTm="35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B63828E-BD4F-4B4B-83D9-B0D4C036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4" y="-43053"/>
            <a:ext cx="1155187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Obaly mozku CNS: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1) 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Pia mater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cs-CZ" altLang="cs-CZ" dirty="0"/>
              <a:t>–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omozečnice, 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kryje mozek, v</a:t>
            </a:r>
            <a:r>
              <a:rPr lang="cs-CZ" altLang="cs-CZ" dirty="0"/>
              <a:t>četně záhybů, průsvitná</a:t>
            </a:r>
            <a:endParaRPr kumimoji="0" lang="cs-CZ" alt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2) 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Arachnoidea</a:t>
            </a:r>
            <a:r>
              <a:rPr lang="cs-CZ" altLang="cs-CZ" dirty="0"/>
              <a:t> –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pavoučnice,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bezcévná, ze síťovitě uspořádaných vláken, mezi nimi (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piou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mater a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arachnoideou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prostor (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subarachnoideální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vyplněný mozkomíšním mokem.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3)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Dura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mater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tvrdá plena,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pevná vazivová blána</a:t>
            </a:r>
            <a:r>
              <a:rPr kumimoji="0" lang="cs-CZ" alt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s žílami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b="1" dirty="0"/>
              <a:t>4) </a:t>
            </a:r>
            <a:r>
              <a:rPr kumimoji="0" lang="cs-CZ" altLang="cs-CZ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Subdurální prostor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 prostor mezi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durou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mater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arachnoideou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b="1" dirty="0"/>
              <a:t>5)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Epidurální prostor-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mezi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durou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mater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kostí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BABEED-2564-473E-AAF9-7B07D755D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975" y="2451216"/>
            <a:ext cx="7554048" cy="390513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5A436-844D-4367-F2B9-7DAB7872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48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9A0C80F-AFBF-B382-EC2C-93CBE1E69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6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23"/>
    </mc:Choice>
    <mc:Fallback>
      <p:transition spd="slow" advTm="11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B63828E-BD4F-4B4B-83D9-B0D4C036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30" y="289852"/>
            <a:ext cx="588998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Dura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mater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encephali</a:t>
            </a:r>
            <a:endParaRPr kumimoji="0" lang="cs-CZ" altLang="cs-CZ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Vytváří několik duplikatur: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Falx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cerebri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–ve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fissura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longitudinalis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cerebri</a:t>
            </a:r>
            <a:r>
              <a:rPr lang="cs-CZ" altLang="cs-CZ" sz="2400" dirty="0"/>
              <a:t>, vede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od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crista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galli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do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tentorium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protuberantia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occipitalis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interna</a:t>
            </a:r>
            <a:r>
              <a:rPr lang="cs-CZ" altLang="cs-CZ" sz="2400" dirty="0"/>
              <a:t> součástí je 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sinus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sagittalis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superior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Tentorium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odděluje mozeček od týlních laloků,</a:t>
            </a:r>
            <a:r>
              <a:rPr kumimoji="0" lang="cs-CZ" altLang="cs-CZ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vede od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protuberantia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occipitalis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interna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na skalní kost. Přední okraj tvoří výřez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incissura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tentorii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Falx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cerebelli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pokračování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falx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cerebri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Diaphragma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sellae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kryje 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fossa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hypophysialis</a:t>
            </a:r>
            <a:r>
              <a:rPr kumimoji="0" lang="cs-CZ" altLang="cs-CZ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A7E1A81-6DF7-4221-8C46-6BD0AE75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18" y="474518"/>
            <a:ext cx="5338907" cy="5220264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A3D60A-E7C8-E3F4-1307-160DF274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49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2B47EE3-6322-4DBC-B147-B920A880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49"/>
    </mc:Choice>
    <mc:Fallback>
      <p:transition spd="slow" advTm="18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729E1-36FA-49AC-A729-CD3F763C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567680" cy="4970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Štěrbiny a brázdy rozdělují povrch podélně na </a:t>
            </a:r>
            <a:r>
              <a:rPr lang="cs-CZ" i="1" dirty="0" err="1"/>
              <a:t>funiculi</a:t>
            </a:r>
            <a:r>
              <a:rPr lang="cs-CZ" i="1" dirty="0"/>
              <a:t> </a:t>
            </a:r>
            <a:r>
              <a:rPr lang="cs-CZ" i="1" dirty="0" err="1"/>
              <a:t>medullae</a:t>
            </a:r>
            <a:r>
              <a:rPr lang="cs-CZ" i="1" dirty="0"/>
              <a:t> spinalis </a:t>
            </a:r>
            <a:r>
              <a:rPr lang="cs-CZ" i="1" dirty="0" err="1"/>
              <a:t>ventralis</a:t>
            </a:r>
            <a:r>
              <a:rPr lang="cs-CZ" i="1" dirty="0"/>
              <a:t>, lateralis et dorsalis a sulcus </a:t>
            </a:r>
            <a:r>
              <a:rPr lang="cs-CZ" i="1" dirty="0" err="1"/>
              <a:t>dorsolateralis</a:t>
            </a:r>
            <a:r>
              <a:rPr lang="cs-CZ" i="1" dirty="0"/>
              <a:t>, </a:t>
            </a:r>
            <a:r>
              <a:rPr lang="cs-CZ" dirty="0"/>
              <a:t>kde vstupují vlákna senzitivních </a:t>
            </a:r>
            <a:r>
              <a:rPr lang="cs-CZ" i="1" dirty="0" err="1"/>
              <a:t>radices</a:t>
            </a:r>
            <a:r>
              <a:rPr lang="cs-CZ" i="1" dirty="0"/>
              <a:t> </a:t>
            </a:r>
            <a:r>
              <a:rPr lang="cs-CZ" i="1" dirty="0" err="1"/>
              <a:t>posteriores</a:t>
            </a:r>
            <a:r>
              <a:rPr lang="cs-CZ" dirty="0"/>
              <a:t>. Na zadních kořenech jsou nervové uzliny vřetenovitého tvaru (ganglia), která obsahují </a:t>
            </a:r>
            <a:r>
              <a:rPr lang="cs-CZ" dirty="0" err="1"/>
              <a:t>pseudounipolární</a:t>
            </a:r>
            <a:r>
              <a:rPr lang="cs-CZ" dirty="0"/>
              <a:t> buňky a </a:t>
            </a:r>
            <a:r>
              <a:rPr lang="cs-CZ" i="1" dirty="0"/>
              <a:t>sulcus </a:t>
            </a:r>
            <a:r>
              <a:rPr lang="cs-CZ" i="1" dirty="0" err="1"/>
              <a:t>ventrolateralis</a:t>
            </a:r>
            <a:r>
              <a:rPr lang="cs-CZ" i="1" dirty="0"/>
              <a:t>, </a:t>
            </a:r>
            <a:r>
              <a:rPr lang="cs-CZ" dirty="0"/>
              <a:t>kde vystupují motorická </a:t>
            </a:r>
            <a:r>
              <a:rPr lang="cs-CZ" i="1" dirty="0" err="1"/>
              <a:t>radices</a:t>
            </a:r>
            <a:r>
              <a:rPr lang="cs-CZ" i="1" dirty="0"/>
              <a:t> </a:t>
            </a:r>
            <a:r>
              <a:rPr lang="cs-CZ" i="1" dirty="0" err="1"/>
              <a:t>anteriores</a:t>
            </a:r>
            <a:r>
              <a:rPr lang="cs-CZ" dirty="0"/>
              <a:t>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507425-8814-4747-BD06-333C19BC3D33}"/>
              </a:ext>
            </a:extLst>
          </p:cNvPr>
          <p:cNvSpPr txBox="1"/>
          <p:nvPr/>
        </p:nvSpPr>
        <p:spPr>
          <a:xfrm>
            <a:off x="0" y="4970938"/>
            <a:ext cx="116814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Přední a zadní kořeny se spojují v míšní nervy (31–33 párů), 8 nervů krčních, 12 hrudních, 5 bederních, 5 křížových a 1 až 3 kostrční.</a:t>
            </a:r>
          </a:p>
          <a:p>
            <a:r>
              <a:rPr lang="cs-CZ" sz="2800" b="1" dirty="0"/>
              <a:t>Míšní segment = úsek míchy, z kterého vzniká příslušný míšní nerv</a:t>
            </a:r>
          </a:p>
          <a:p>
            <a:r>
              <a:rPr lang="cs-CZ" sz="2800" dirty="0"/>
              <a:t>Bederní, křížové a kostrční nervy vytvářejí </a:t>
            </a:r>
            <a:r>
              <a:rPr lang="cs-CZ" sz="2800" i="1" dirty="0"/>
              <a:t>cauda </a:t>
            </a:r>
            <a:r>
              <a:rPr lang="cs-CZ" sz="2800" i="1" dirty="0" err="1"/>
              <a:t>equina</a:t>
            </a:r>
            <a:r>
              <a:rPr lang="cs-CZ" sz="2800" i="1" dirty="0"/>
              <a:t>.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AF0652-892E-4155-B1DE-3DD657324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30" y="561022"/>
            <a:ext cx="5994400" cy="35687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8750F0A-545E-8896-AB4D-2E9252F8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915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D82E0-2FF3-4593-A6A9-69CD9840E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3" y="120667"/>
            <a:ext cx="4532453" cy="6534776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1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Willisův</a:t>
            </a:r>
            <a:r>
              <a:rPr lang="cs-CZ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okruh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circulus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arteriosus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cerebri)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spojuje přední a zadní cirkulaci krve v mozku a pravou a levou cerebrální hemisféru</a:t>
            </a:r>
            <a:r>
              <a:rPr lang="cs-CZ" sz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, nachází se v subarachnoidálním prostoru. 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Krev je </a:t>
            </a:r>
            <a:r>
              <a:rPr lang="cs-CZ" sz="1100" dirty="0">
                <a:cs typeface="Times New Roman" panose="02020603050405020304" pitchFamily="18" charset="0"/>
              </a:rPr>
              <a:t>přiváděna z </a:t>
            </a:r>
            <a:r>
              <a:rPr lang="cs-CZ" sz="1100" i="1" dirty="0">
                <a:cs typeface="Times New Roman" panose="02020603050405020304" pitchFamily="18" charset="0"/>
              </a:rPr>
              <a:t>a. carotis interna dextra et sinistra </a:t>
            </a:r>
            <a:r>
              <a:rPr lang="cs-CZ" sz="1100" dirty="0">
                <a:cs typeface="Times New Roman" panose="02020603050405020304" pitchFamily="18" charset="0"/>
              </a:rPr>
              <a:t>a </a:t>
            </a:r>
            <a:r>
              <a:rPr lang="cs-CZ" sz="1100" i="1" dirty="0" err="1">
                <a:cs typeface="Times New Roman" panose="02020603050405020304" pitchFamily="18" charset="0"/>
              </a:rPr>
              <a:t>a</a:t>
            </a:r>
            <a:r>
              <a:rPr lang="cs-CZ" sz="1100" i="1" dirty="0">
                <a:cs typeface="Times New Roman" panose="02020603050405020304" pitchFamily="18" charset="0"/>
              </a:rPr>
              <a:t>. vertebralis dextra et sinistra </a:t>
            </a:r>
            <a:r>
              <a:rPr lang="cs-CZ" sz="1100" dirty="0">
                <a:cs typeface="Times New Roman" panose="02020603050405020304" pitchFamily="18" charset="0"/>
              </a:rPr>
              <a:t>+ další méně významné.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přední části je ohraničen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communicans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cs-CZ" sz="11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aa. cerebri 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anteriores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(ACA). Obě ACA dále pokračují </a:t>
            </a:r>
            <a:r>
              <a:rPr lang="cs-CZ" sz="1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posterolaterálně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až každá z nich dosáhne na jedné straně spojení </a:t>
            </a:r>
            <a:r>
              <a:rPr lang="cs-CZ" sz="1100" i="1" dirty="0">
                <a:cs typeface="Times New Roman" panose="02020603050405020304" pitchFamily="18" charset="0"/>
              </a:rPr>
              <a:t>s a. carotis interna (ICA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Z každé ICA individuálně odstupuje 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ophthalmica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V místě spojení mezi ACA a ICA se laterálním pokračováním ICA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stávají aa. cerebri mediae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dex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et sin.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(MCA). Dále z ACA-ICA spojení </a:t>
            </a:r>
            <a:r>
              <a:rPr lang="cs-CZ" sz="1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posteromediálně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pokračují 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aa. 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communicans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posteriores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dex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et sin.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jež spojují MCA s 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aa. cerebri 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posteriores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dex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et sin.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(PCA). Z </a:t>
            </a:r>
            <a:r>
              <a:rPr lang="cs-CZ" sz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ilaterální PCA následně vycházejí z </a:t>
            </a:r>
            <a:r>
              <a:rPr lang="cs-CZ" sz="1100" i="1" dirty="0">
                <a:cs typeface="Times New Roman" panose="02020603050405020304" pitchFamily="18" charset="0"/>
              </a:rPr>
              <a:t>a. basilaris 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(BA), jež vzniká spojením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aa. 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vertebrales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 přední </a:t>
            </a:r>
            <a:r>
              <a:rPr lang="cs-CZ" sz="1100" i="1" dirty="0">
                <a:cs typeface="Times New Roman" panose="02020603050405020304" pitchFamily="18" charset="0"/>
              </a:rPr>
              <a:t>s</a:t>
            </a:r>
            <a:r>
              <a:rPr lang="cs-CZ" sz="1100" dirty="0">
                <a:cs typeface="Times New Roman" panose="02020603050405020304" pitchFamily="18" charset="0"/>
              </a:rPr>
              <a:t>traně</a:t>
            </a:r>
            <a:r>
              <a:rPr lang="cs-CZ" sz="1100" i="1" dirty="0">
                <a:cs typeface="Times New Roman" panose="02020603050405020304" pitchFamily="18" charset="0"/>
              </a:rPr>
              <a:t> pontu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Z BA vychází více větví (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superior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cerebelli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aa. 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pontis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labyrinthi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cerebelli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inferior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dex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et sin).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 anteriorní straně </a:t>
            </a:r>
            <a:r>
              <a:rPr lang="cs-CZ" sz="1100" dirty="0">
                <a:cs typeface="Times New Roman" panose="02020603050405020304" pitchFamily="18" charset="0"/>
              </a:rPr>
              <a:t>oblongaty </a:t>
            </a:r>
            <a:r>
              <a:rPr lang="cs-CZ" sz="1100" i="1" dirty="0">
                <a:cs typeface="Times New Roman" panose="02020603050405020304" pitchFamily="18" charset="0"/>
              </a:rPr>
              <a:t>a. basilaris 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anastomosuje s </a:t>
            </a:r>
            <a:r>
              <a:rPr lang="cs-CZ" sz="1100" dirty="0">
                <a:cs typeface="Times New Roman" panose="02020603050405020304" pitchFamily="18" charset="0"/>
              </a:rPr>
              <a:t>bilaterální </a:t>
            </a:r>
            <a:r>
              <a:rPr lang="cs-CZ" sz="1100" i="1" dirty="0">
                <a:cs typeface="Times New Roman" panose="02020603050405020304" pitchFamily="18" charset="0"/>
              </a:rPr>
              <a:t>a. vertebralis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ze které na každé straně vystupují 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cs-CZ" sz="1100" b="1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cerebelli</a:t>
            </a:r>
            <a:r>
              <a:rPr lang="cs-CZ" sz="11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posterior inferior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dex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et sin.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Každá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vertebralis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vysílá větvičku, jejichž spojením před </a:t>
            </a:r>
            <a:r>
              <a:rPr lang="cs-CZ" sz="1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oblongatou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 úrovni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foramen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magnum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vzniká nepárová </a:t>
            </a:r>
            <a:r>
              <a:rPr lang="cs-CZ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spinalis </a:t>
            </a:r>
            <a:r>
              <a:rPr lang="cs-CZ" sz="11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cs-CZ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dirty="0">
                <a:effectLst/>
                <a:ea typeface="Times New Roman" panose="02020603050405020304" pitchFamily="18" charset="0"/>
              </a:rPr>
              <a:t>Z </a:t>
            </a:r>
            <a:r>
              <a:rPr lang="cs-CZ" sz="1100" dirty="0" err="1">
                <a:effectLst/>
                <a:ea typeface="Times New Roman" panose="02020603050405020304" pitchFamily="18" charset="0"/>
              </a:rPr>
              <a:t>Willisova</a:t>
            </a:r>
            <a:r>
              <a:rPr lang="cs-CZ" sz="1100" dirty="0">
                <a:effectLst/>
                <a:ea typeface="Times New Roman" panose="02020603050405020304" pitchFamily="18" charset="0"/>
              </a:rPr>
              <a:t> okruhu vycházejí trojí tepny: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Korové tepny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obecně větvení 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a. cerebri 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anterior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media et posterior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Rozdělují se na krátké (korové) a dlouhé (medulární).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1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Aa. </a:t>
            </a:r>
            <a:r>
              <a:rPr lang="cs-CZ" sz="11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centrales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aa. 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basales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- menší tepénky, vedou k bázi, dělí se na 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aa. 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centrales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anterolaterales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aa. 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centrales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posterolaterales</a:t>
            </a:r>
            <a:r>
              <a:rPr lang="cs-CZ" sz="1100" i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Zásobují hluboké struktury jako </a:t>
            </a:r>
            <a:r>
              <a:rPr lang="cs-CZ" sz="1100" dirty="0">
                <a:cs typeface="Times New Roman" panose="02020603050405020304" pitchFamily="18" charset="0"/>
              </a:rPr>
              <a:t>bazální ganglia, hypothalamus, thalamus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1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Aa. </a:t>
            </a:r>
            <a:r>
              <a:rPr lang="cs-CZ" sz="11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choroideae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vycházejí do </a:t>
            </a:r>
            <a:r>
              <a:rPr lang="cs-CZ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plexus </a:t>
            </a:r>
            <a:r>
              <a:rPr lang="cs-CZ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choroidei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III. komory, laterálních komor, </a:t>
            </a:r>
            <a:r>
              <a:rPr lang="cs-CZ" sz="1100" i="1" dirty="0">
                <a:cs typeface="Times New Roman" panose="02020603050405020304" pitchFamily="18" charset="0"/>
              </a:rPr>
              <a:t>bazálních ganglií a 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sousedící struktury (</a:t>
            </a:r>
            <a:r>
              <a:rPr lang="cs-CZ" sz="1100" i="1" dirty="0" err="1">
                <a:cs typeface="Times New Roman" panose="02020603050405020304" pitchFamily="18" charset="0"/>
              </a:rPr>
              <a:t>tractus</a:t>
            </a:r>
            <a:r>
              <a:rPr lang="cs-CZ" sz="1100" i="1" dirty="0"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cs typeface="Times New Roman" panose="02020603050405020304" pitchFamily="18" charset="0"/>
              </a:rPr>
              <a:t>opticus</a:t>
            </a:r>
            <a:r>
              <a:rPr lang="cs-CZ" sz="1100" i="1" dirty="0">
                <a:cs typeface="Times New Roman" panose="02020603050405020304" pitchFamily="18" charset="0"/>
              </a:rPr>
              <a:t>, globus pallidus a capsula interna, corpus </a:t>
            </a:r>
            <a:r>
              <a:rPr lang="cs-CZ" sz="1100" i="1" dirty="0" err="1">
                <a:cs typeface="Times New Roman" panose="02020603050405020304" pitchFamily="18" charset="0"/>
              </a:rPr>
              <a:t>pineale</a:t>
            </a:r>
            <a:r>
              <a:rPr lang="cs-CZ" sz="1100" i="1" dirty="0">
                <a:cs typeface="Times New Roman" panose="02020603050405020304" pitchFamily="18" charset="0"/>
              </a:rPr>
              <a:t>, </a:t>
            </a:r>
            <a:r>
              <a:rPr lang="cs-CZ" sz="1100" i="1" dirty="0" err="1">
                <a:cs typeface="Times New Roman" panose="02020603050405020304" pitchFamily="18" charset="0"/>
                <a:hlinkClick r:id="rId4" tooltip="Thala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pulvinar</a:t>
            </a:r>
            <a:r>
              <a:rPr lang="cs-CZ" sz="1100" i="1" dirty="0">
                <a:cs typeface="Times New Roman" panose="02020603050405020304" pitchFamily="18" charset="0"/>
                <a:hlinkClick r:id="rId4" tooltip="Thala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100" i="1" dirty="0" err="1">
                <a:cs typeface="Times New Roman" panose="02020603050405020304" pitchFamily="18" charset="0"/>
                <a:hlinkClick r:id="rId4" tooltip="Thala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thalami</a:t>
            </a:r>
            <a:r>
              <a:rPr lang="cs-CZ" sz="1100" i="1" dirty="0">
                <a:cs typeface="Times New Roman" panose="02020603050405020304" pitchFamily="18" charset="0"/>
              </a:rPr>
              <a:t> a </a:t>
            </a:r>
            <a:r>
              <a:rPr lang="cs-CZ" sz="1100" i="1" dirty="0" err="1">
                <a:cs typeface="Times New Roman" panose="02020603050405020304" pitchFamily="18" charset="0"/>
              </a:rPr>
              <a:t>tela</a:t>
            </a:r>
            <a:r>
              <a:rPr lang="cs-CZ" sz="1100" i="1" dirty="0"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cs typeface="Times New Roman" panose="02020603050405020304" pitchFamily="18" charset="0"/>
              </a:rPr>
              <a:t>choroidea</a:t>
            </a:r>
            <a:r>
              <a:rPr lang="cs-CZ" sz="1100" i="1" dirty="0"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cs typeface="Times New Roman" panose="02020603050405020304" pitchFamily="18" charset="0"/>
              </a:rPr>
              <a:t>ventriculi</a:t>
            </a:r>
            <a:r>
              <a:rPr lang="cs-CZ" sz="1100" i="1" dirty="0">
                <a:cs typeface="Times New Roman" panose="02020603050405020304" pitchFamily="18" charset="0"/>
              </a:rPr>
              <a:t> </a:t>
            </a:r>
            <a:r>
              <a:rPr lang="cs-CZ" sz="1100" i="1" dirty="0" err="1">
                <a:cs typeface="Times New Roman" panose="02020603050405020304" pitchFamily="18" charset="0"/>
              </a:rPr>
              <a:t>tertii</a:t>
            </a:r>
            <a:r>
              <a:rPr lang="cs-CZ" sz="1100" i="1" dirty="0">
                <a:cs typeface="Times New Roman" panose="02020603050405020304" pitchFamily="18" charset="0"/>
              </a:rPr>
              <a:t> 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atd.)</a:t>
            </a:r>
          </a:p>
          <a:p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0C4163-7419-9A57-93F0-0B30DA475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964" y="914399"/>
            <a:ext cx="7238036" cy="542852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121082E-EFF4-742F-F7EB-070CBBD9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50</a:t>
            </a:fld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26CE011D-6D4B-FF8D-9EA3-B8ECFCB673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66360" y="89640"/>
              <a:ext cx="5231880" cy="626184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26CE011D-6D4B-FF8D-9EA3-B8ECFCB67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57000" y="80280"/>
                <a:ext cx="5250600" cy="62805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DF212B73-C22A-3373-C590-58EEF9F59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191"/>
    </mc:Choice>
    <mc:Fallback>
      <p:transition spd="slow" advTm="3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D82E0-2FF3-4593-A6A9-69CD9840E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4" y="120667"/>
            <a:ext cx="11569861" cy="6534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200" dirty="0">
                <a:effectLst/>
                <a:ea typeface="Times New Roman" panose="02020603050405020304" pitchFamily="18" charset="0"/>
              </a:rPr>
              <a:t>Okruh tvoří anastomózy mezi vnitřními cerebrálními tepnami a </a:t>
            </a:r>
            <a:r>
              <a:rPr lang="cs-CZ" sz="1200" dirty="0" err="1">
                <a:effectLst/>
                <a:ea typeface="Times New Roman" panose="02020603050405020304" pitchFamily="18" charset="0"/>
              </a:rPr>
              <a:t>vertebrobazilárním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 systémem tepen, takže spojuje průtok krve mezi přední a zadní mozkovou cirkulací. V případě uzavření tepen je může částečně zastoupit, jakožto prevenci a ochranu </a:t>
            </a:r>
            <a:r>
              <a:rPr lang="cs-CZ" sz="1200" dirty="0"/>
              <a:t>před  ischemií mozku. </a:t>
            </a:r>
          </a:p>
          <a:p>
            <a:pPr marL="0" indent="0">
              <a:buNone/>
            </a:pPr>
            <a:r>
              <a:rPr lang="cs-CZ" sz="1200" b="1" dirty="0"/>
              <a:t>Ischemie </a:t>
            </a:r>
            <a:r>
              <a:rPr lang="cs-CZ" sz="1200" b="1" i="1" dirty="0"/>
              <a:t>a. cerebri </a:t>
            </a:r>
            <a:r>
              <a:rPr lang="cs-CZ" sz="1200" b="1" i="1" dirty="0" err="1"/>
              <a:t>anterior</a:t>
            </a:r>
            <a:r>
              <a:rPr lang="cs-CZ" sz="1200" b="1" i="1" dirty="0"/>
              <a:t> </a:t>
            </a:r>
            <a:r>
              <a:rPr lang="cs-CZ" sz="1200" b="1" dirty="0"/>
              <a:t>(ACA), </a:t>
            </a:r>
            <a:r>
              <a:rPr lang="cs-CZ" sz="1200" dirty="0"/>
              <a:t>resp. primárního motorického a primárního somatosenzorického kortexu, se projevuje senzorickými a motorickými deficity v kontralaterální dolní polovině těla. </a:t>
            </a:r>
          </a:p>
          <a:p>
            <a:pPr marL="0" indent="0">
              <a:buNone/>
            </a:pPr>
            <a:r>
              <a:rPr lang="cs-CZ" sz="1200" b="1" dirty="0"/>
              <a:t>Ischemie </a:t>
            </a:r>
            <a:r>
              <a:rPr lang="cs-CZ" sz="1200" b="1" i="1" dirty="0"/>
              <a:t>a. cerebri media </a:t>
            </a:r>
            <a:r>
              <a:rPr lang="cs-CZ" sz="1200" b="1" dirty="0"/>
              <a:t>(MCA),</a:t>
            </a:r>
            <a:r>
              <a:rPr lang="cs-CZ" sz="1200" dirty="0"/>
              <a:t> deficity  se (senzorické a motorické) projevují na kontralaterální části horní poloviny těla – horní končetiny a obličej a </a:t>
            </a:r>
            <a:r>
              <a:rPr lang="cs-CZ" sz="1200" dirty="0" err="1"/>
              <a:t>Brocovo</a:t>
            </a:r>
            <a:r>
              <a:rPr lang="cs-CZ" sz="1200" dirty="0"/>
              <a:t>  řečového centrum, tzv. Brocova afázie. </a:t>
            </a:r>
          </a:p>
          <a:p>
            <a:pPr marL="0" indent="0">
              <a:buNone/>
            </a:pPr>
            <a:r>
              <a:rPr lang="cs-CZ" sz="1200" b="1" dirty="0"/>
              <a:t>Ischemie </a:t>
            </a:r>
            <a:r>
              <a:rPr lang="cs-CZ" sz="1200" b="1" i="1" dirty="0"/>
              <a:t>a. cerebri posterior </a:t>
            </a:r>
            <a:r>
              <a:rPr lang="cs-CZ" sz="1200" b="1" dirty="0"/>
              <a:t>(PCA), </a:t>
            </a:r>
            <a:r>
              <a:rPr lang="cs-CZ" sz="1200" dirty="0"/>
              <a:t>okcipitálního laloku, může dojít ke kontralaterální homonymní </a:t>
            </a:r>
            <a:r>
              <a:rPr lang="cs-CZ" sz="1200" dirty="0" err="1"/>
              <a:t>hemianopsii</a:t>
            </a:r>
            <a:r>
              <a:rPr lang="cs-CZ" sz="1200" dirty="0"/>
              <a:t>, tedy ztrátě jednoho temporálního a jednoho nazálního zorného pole.</a:t>
            </a:r>
          </a:p>
          <a:p>
            <a:pPr marL="0" indent="0">
              <a:buNone/>
            </a:pPr>
            <a:r>
              <a:rPr lang="cs-CZ" sz="1200" b="1" dirty="0"/>
              <a:t>Ischemie a. basilaris (BA), </a:t>
            </a:r>
            <a:r>
              <a:rPr lang="cs-CZ" sz="1200" i="1" dirty="0" err="1"/>
              <a:t>tractus</a:t>
            </a:r>
            <a:r>
              <a:rPr lang="cs-CZ" sz="1200" i="1" dirty="0"/>
              <a:t> corticospinalis</a:t>
            </a:r>
            <a:r>
              <a:rPr lang="cs-CZ" sz="1200" dirty="0"/>
              <a:t>,  může </a:t>
            </a:r>
            <a:r>
              <a:rPr lang="cs-CZ" sz="1200" dirty="0" err="1"/>
              <a:t>véstt</a:t>
            </a:r>
            <a:r>
              <a:rPr lang="cs-CZ" sz="1200" dirty="0"/>
              <a:t> k </a:t>
            </a:r>
            <a:r>
              <a:rPr lang="cs-CZ" sz="1200" dirty="0" err="1"/>
              <a:t>Locked</a:t>
            </a:r>
            <a:r>
              <a:rPr lang="cs-CZ" sz="1200" dirty="0"/>
              <a:t>-in syndromu, kdy pacient ztratí funkce kortikospinální dráhy – jediné pohyby, jež jsou zachovány, jsou vertikální pohyby oka. Nepostihuje pacientovo vědomí nebo bdělost. </a:t>
            </a:r>
          </a:p>
          <a:p>
            <a:pPr marL="0" indent="0">
              <a:buNone/>
            </a:pPr>
            <a:r>
              <a:rPr lang="cs-CZ" sz="1200" dirty="0"/>
              <a:t>U žilního systému rozeznáváme povrchový, hluboký a žilní splavy </a:t>
            </a:r>
            <a:r>
              <a:rPr lang="cs-CZ" sz="1200" i="1" dirty="0"/>
              <a:t>uložené </a:t>
            </a:r>
            <a:r>
              <a:rPr lang="cs-CZ" sz="1200" dirty="0"/>
              <a:t>v </a:t>
            </a:r>
            <a:r>
              <a:rPr lang="cs-CZ" sz="1200" dirty="0" err="1"/>
              <a:t>dura</a:t>
            </a:r>
            <a:r>
              <a:rPr lang="cs-CZ" sz="1200" dirty="0"/>
              <a:t> mater, kryté endotelem.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sagittalis</a:t>
            </a:r>
            <a:r>
              <a:rPr lang="cs-CZ" sz="1200" b="1" i="1" dirty="0"/>
              <a:t> superior</a:t>
            </a:r>
            <a:r>
              <a:rPr lang="cs-CZ" sz="1200" i="1" dirty="0"/>
              <a:t> </a:t>
            </a:r>
            <a:r>
              <a:rPr lang="cs-CZ" sz="1200" dirty="0"/>
              <a:t>– probíhá okraji </a:t>
            </a:r>
            <a:r>
              <a:rPr lang="cs-CZ" sz="1200" i="1" dirty="0" err="1"/>
              <a:t>falx</a:t>
            </a:r>
            <a:r>
              <a:rPr lang="cs-CZ" sz="1200" i="1" dirty="0"/>
              <a:t> cerebri</a:t>
            </a:r>
            <a:r>
              <a:rPr lang="cs-CZ" sz="1200" dirty="0"/>
              <a:t>, začíná před </a:t>
            </a:r>
            <a:r>
              <a:rPr lang="cs-CZ" sz="1200" dirty="0" err="1"/>
              <a:t>crista</a:t>
            </a:r>
            <a:r>
              <a:rPr lang="cs-CZ" sz="1200" dirty="0"/>
              <a:t> </a:t>
            </a:r>
            <a:r>
              <a:rPr lang="cs-CZ" sz="1200" dirty="0" err="1"/>
              <a:t>galli</a:t>
            </a:r>
            <a:r>
              <a:rPr lang="cs-CZ" sz="1200" dirty="0"/>
              <a:t>, končí.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sagittalis</a:t>
            </a:r>
            <a:r>
              <a:rPr lang="cs-CZ" sz="1200" b="1" i="1" dirty="0"/>
              <a:t> inferior</a:t>
            </a:r>
            <a:r>
              <a:rPr lang="cs-CZ" sz="1200" i="1" dirty="0"/>
              <a:t> </a:t>
            </a:r>
            <a:r>
              <a:rPr lang="cs-CZ" sz="1200" dirty="0"/>
              <a:t>- okraji </a:t>
            </a:r>
            <a:r>
              <a:rPr lang="cs-CZ" sz="1200" dirty="0" err="1"/>
              <a:t>falx</a:t>
            </a:r>
            <a:r>
              <a:rPr lang="cs-CZ" sz="1200" dirty="0"/>
              <a:t> cerebri, ústí do sinus rectus v místě úponu </a:t>
            </a:r>
            <a:r>
              <a:rPr lang="cs-CZ" sz="1200" i="1" dirty="0" err="1"/>
              <a:t>falx</a:t>
            </a:r>
            <a:r>
              <a:rPr lang="cs-CZ" sz="1200" dirty="0"/>
              <a:t> cerebri na </a:t>
            </a:r>
            <a:r>
              <a:rPr lang="cs-CZ" sz="1200" i="1" dirty="0" err="1"/>
              <a:t>tentorium</a:t>
            </a:r>
            <a:r>
              <a:rPr lang="cs-CZ" sz="1200" i="1" dirty="0"/>
              <a:t> </a:t>
            </a:r>
            <a:r>
              <a:rPr lang="cs-CZ" sz="1200" i="1" dirty="0" err="1"/>
              <a:t>cerebelli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occipitalis</a:t>
            </a:r>
            <a:r>
              <a:rPr lang="cs-CZ" sz="1200" i="1" dirty="0"/>
              <a:t> </a:t>
            </a:r>
            <a:r>
              <a:rPr lang="cs-CZ" sz="1200" dirty="0"/>
              <a:t>– začíná u okraje </a:t>
            </a:r>
            <a:r>
              <a:rPr lang="cs-CZ" sz="1200" i="1" dirty="0"/>
              <a:t>foramen </a:t>
            </a:r>
            <a:r>
              <a:rPr lang="cs-CZ" sz="1200" i="1" dirty="0" err="1"/>
              <a:t>magnum</a:t>
            </a:r>
            <a:r>
              <a:rPr lang="cs-CZ" sz="1200" dirty="0"/>
              <a:t>, běží vzhůru po </a:t>
            </a:r>
            <a:r>
              <a:rPr lang="cs-CZ" sz="1200" i="1" dirty="0" err="1"/>
              <a:t>crista</a:t>
            </a:r>
            <a:r>
              <a:rPr lang="cs-CZ" sz="1200" i="1" dirty="0"/>
              <a:t> </a:t>
            </a:r>
            <a:r>
              <a:rPr lang="cs-CZ" sz="1200" i="1" dirty="0" err="1"/>
              <a:t>occipitalis</a:t>
            </a:r>
            <a:r>
              <a:rPr lang="cs-CZ" sz="1200" i="1" dirty="0"/>
              <a:t> interna</a:t>
            </a:r>
            <a:r>
              <a:rPr lang="cs-CZ" sz="1200" dirty="0"/>
              <a:t>, kde se vlévá do </a:t>
            </a:r>
            <a:r>
              <a:rPr lang="cs-CZ" sz="1200" i="1" dirty="0" err="1"/>
              <a:t>confluens</a:t>
            </a:r>
            <a:r>
              <a:rPr lang="cs-CZ" sz="1200" i="1" dirty="0"/>
              <a:t> </a:t>
            </a:r>
            <a:r>
              <a:rPr lang="cs-CZ" sz="1200" i="1" dirty="0" err="1"/>
              <a:t>sinuum</a:t>
            </a:r>
            <a:r>
              <a:rPr lang="cs-CZ" sz="1200" i="1" dirty="0"/>
              <a:t> nebo do sinus </a:t>
            </a:r>
            <a:r>
              <a:rPr lang="cs-CZ" sz="1200" i="1" dirty="0" err="1"/>
              <a:t>transversus</a:t>
            </a:r>
            <a:r>
              <a:rPr lang="cs-CZ" sz="1200" i="1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rectus</a:t>
            </a:r>
            <a:r>
              <a:rPr lang="cs-CZ" sz="1200" i="1" dirty="0"/>
              <a:t> </a:t>
            </a:r>
            <a:r>
              <a:rPr lang="cs-CZ" sz="1200" dirty="0"/>
              <a:t>– uložen v místě spojení </a:t>
            </a:r>
            <a:r>
              <a:rPr lang="cs-CZ" sz="1200" i="1" dirty="0" err="1"/>
              <a:t>falx</a:t>
            </a:r>
            <a:r>
              <a:rPr lang="cs-CZ" sz="1200" i="1" dirty="0"/>
              <a:t> cerebri a </a:t>
            </a:r>
            <a:r>
              <a:rPr lang="cs-CZ" sz="1200" i="1" dirty="0" err="1"/>
              <a:t>tentorium</a:t>
            </a:r>
            <a:r>
              <a:rPr lang="cs-CZ" sz="1200" i="1" dirty="0"/>
              <a:t> </a:t>
            </a:r>
            <a:r>
              <a:rPr lang="cs-CZ" sz="1200" i="1" dirty="0" err="1"/>
              <a:t>cerebelli</a:t>
            </a:r>
            <a:r>
              <a:rPr lang="cs-CZ" sz="1200" dirty="0"/>
              <a:t>; ústí sem </a:t>
            </a:r>
            <a:r>
              <a:rPr lang="cs-CZ" sz="1200" i="1" dirty="0"/>
              <a:t>v. </a:t>
            </a:r>
            <a:r>
              <a:rPr lang="cs-CZ" sz="1200" i="1" dirty="0" err="1"/>
              <a:t>magna</a:t>
            </a:r>
            <a:r>
              <a:rPr lang="cs-CZ" sz="1200" i="1" dirty="0"/>
              <a:t> cerebri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transversus</a:t>
            </a:r>
            <a:r>
              <a:rPr lang="cs-CZ" sz="1200" i="1" dirty="0"/>
              <a:t> </a:t>
            </a:r>
            <a:r>
              <a:rPr lang="cs-CZ" sz="1200" dirty="0"/>
              <a:t>– párový, uložen v </a:t>
            </a:r>
            <a:r>
              <a:rPr lang="cs-CZ" sz="1200" i="1" dirty="0"/>
              <a:t>sulcus sinus </a:t>
            </a:r>
            <a:r>
              <a:rPr lang="cs-CZ" sz="1200" i="1" dirty="0" err="1"/>
              <a:t>transversi</a:t>
            </a:r>
            <a:r>
              <a:rPr lang="cs-CZ" sz="1200" dirty="0"/>
              <a:t>; laterálně se napojuje do </a:t>
            </a:r>
            <a:r>
              <a:rPr lang="cs-CZ" sz="1200" i="1" dirty="0"/>
              <a:t>sinus </a:t>
            </a:r>
            <a:r>
              <a:rPr lang="cs-CZ" sz="1200" i="1" dirty="0" err="1"/>
              <a:t>sigmoideus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sigmoideus</a:t>
            </a:r>
            <a:r>
              <a:rPr lang="cs-CZ" sz="1200" b="1" i="1" dirty="0"/>
              <a:t> </a:t>
            </a:r>
            <a:r>
              <a:rPr lang="cs-CZ" sz="1200" b="1" i="1" dirty="0" err="1"/>
              <a:t>dexter</a:t>
            </a:r>
            <a:r>
              <a:rPr lang="cs-CZ" sz="1200" b="1" i="1" dirty="0"/>
              <a:t> et </a:t>
            </a:r>
            <a:r>
              <a:rPr lang="cs-CZ" sz="1200" b="1" i="1" dirty="0" err="1"/>
              <a:t>sinister</a:t>
            </a:r>
            <a:r>
              <a:rPr lang="cs-CZ" sz="1200" i="1" dirty="0"/>
              <a:t> </a:t>
            </a:r>
            <a:r>
              <a:rPr lang="cs-CZ" sz="1200" dirty="0"/>
              <a:t>– pokračování </a:t>
            </a:r>
            <a:r>
              <a:rPr lang="cs-CZ" sz="1200" i="1" dirty="0"/>
              <a:t>sinus </a:t>
            </a:r>
            <a:r>
              <a:rPr lang="cs-CZ" sz="1200" i="1" dirty="0" err="1"/>
              <a:t>transversus</a:t>
            </a:r>
            <a:r>
              <a:rPr lang="cs-CZ" sz="1200" dirty="0"/>
              <a:t>; končí ve </a:t>
            </a:r>
            <a:r>
              <a:rPr lang="cs-CZ" sz="1200" i="1" dirty="0"/>
              <a:t>foramen </a:t>
            </a:r>
            <a:r>
              <a:rPr lang="cs-CZ" sz="1200" i="1" dirty="0" err="1"/>
              <a:t>jugulare</a:t>
            </a:r>
            <a:r>
              <a:rPr lang="cs-CZ" sz="1200" dirty="0"/>
              <a:t>, vlévá se do v. jugularis interna.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 err="1"/>
              <a:t>Confluens</a:t>
            </a:r>
            <a:r>
              <a:rPr lang="cs-CZ" sz="1200" b="1" i="1" dirty="0"/>
              <a:t> </a:t>
            </a:r>
            <a:r>
              <a:rPr lang="cs-CZ" sz="1200" b="1" i="1" dirty="0" err="1"/>
              <a:t>sinuum</a:t>
            </a:r>
            <a:r>
              <a:rPr lang="cs-CZ" sz="1200" i="1" dirty="0"/>
              <a:t> </a:t>
            </a:r>
            <a:r>
              <a:rPr lang="cs-CZ" sz="1200" dirty="0"/>
              <a:t>– soutok splavů v oblasti </a:t>
            </a:r>
            <a:r>
              <a:rPr lang="cs-CZ" sz="1200" i="1" dirty="0" err="1"/>
              <a:t>protuberantia</a:t>
            </a:r>
            <a:r>
              <a:rPr lang="cs-CZ" sz="1200" i="1" dirty="0"/>
              <a:t> </a:t>
            </a:r>
            <a:r>
              <a:rPr lang="cs-CZ" sz="1200" i="1" dirty="0" err="1"/>
              <a:t>occipitalis</a:t>
            </a:r>
            <a:r>
              <a:rPr lang="cs-CZ" sz="1200" i="1" dirty="0"/>
              <a:t> interna (sinus </a:t>
            </a:r>
            <a:r>
              <a:rPr lang="cs-CZ" sz="1200" i="1" dirty="0" err="1"/>
              <a:t>sagittalis</a:t>
            </a:r>
            <a:r>
              <a:rPr lang="cs-CZ" sz="1200" i="1" dirty="0"/>
              <a:t> superior, sinus rectus, sinus </a:t>
            </a:r>
            <a:r>
              <a:rPr lang="cs-CZ" sz="1200" i="1" dirty="0" err="1"/>
              <a:t>occipitalis</a:t>
            </a:r>
            <a:r>
              <a:rPr lang="cs-CZ" sz="1200" i="1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cavernosus</a:t>
            </a:r>
            <a:r>
              <a:rPr lang="cs-CZ" sz="1200" i="1" dirty="0"/>
              <a:t> – </a:t>
            </a:r>
            <a:r>
              <a:rPr lang="cs-CZ" sz="1200" dirty="0"/>
              <a:t>od </a:t>
            </a:r>
            <a:r>
              <a:rPr lang="cs-CZ" sz="1200" i="1" dirty="0" err="1"/>
              <a:t>fissura</a:t>
            </a:r>
            <a:r>
              <a:rPr lang="cs-CZ" sz="1200" i="1" dirty="0"/>
              <a:t> </a:t>
            </a:r>
            <a:r>
              <a:rPr lang="cs-CZ" sz="1200" i="1" dirty="0" err="1"/>
              <a:t>orbitalis</a:t>
            </a:r>
            <a:r>
              <a:rPr lang="cs-CZ" sz="1200" i="1" dirty="0"/>
              <a:t> </a:t>
            </a:r>
            <a:r>
              <a:rPr lang="cs-CZ" sz="1200" dirty="0"/>
              <a:t>superior k hrotu pyramidy; skrz sinus probíhá </a:t>
            </a:r>
            <a:r>
              <a:rPr lang="cs-CZ" sz="1200" i="1" dirty="0"/>
              <a:t>a. carotis interna.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i="1" dirty="0"/>
              <a:t> </a:t>
            </a:r>
            <a:r>
              <a:rPr lang="cs-CZ" sz="1200" b="1" i="1" dirty="0"/>
              <a:t>Sinus </a:t>
            </a:r>
            <a:r>
              <a:rPr lang="cs-CZ" sz="1200" b="1" i="1" dirty="0" err="1"/>
              <a:t>sphenoparietalis</a:t>
            </a:r>
            <a:r>
              <a:rPr lang="cs-CZ" sz="1200" i="1" dirty="0"/>
              <a:t> </a:t>
            </a:r>
            <a:r>
              <a:rPr lang="cs-CZ" sz="1200" dirty="0"/>
              <a:t>– mediálně ústí do </a:t>
            </a:r>
            <a:r>
              <a:rPr lang="cs-CZ" sz="1200" i="1" dirty="0"/>
              <a:t>sinus </a:t>
            </a:r>
            <a:r>
              <a:rPr lang="cs-CZ" sz="1200" i="1" dirty="0" err="1"/>
              <a:t>cavernosus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petrosus</a:t>
            </a:r>
            <a:r>
              <a:rPr lang="cs-CZ" sz="1200" b="1" i="1" dirty="0"/>
              <a:t> superior</a:t>
            </a:r>
            <a:r>
              <a:rPr lang="cs-CZ" sz="1200" i="1" dirty="0"/>
              <a:t> </a:t>
            </a:r>
            <a:r>
              <a:rPr lang="cs-CZ" sz="1200" dirty="0"/>
              <a:t>– propojuje </a:t>
            </a:r>
            <a:r>
              <a:rPr lang="cs-CZ" sz="1200" i="1" dirty="0"/>
              <a:t>sinus </a:t>
            </a:r>
            <a:r>
              <a:rPr lang="cs-CZ" sz="1200" i="1" dirty="0" err="1"/>
              <a:t>cavernosus</a:t>
            </a:r>
            <a:r>
              <a:rPr lang="cs-CZ" sz="1200" i="1" dirty="0"/>
              <a:t> </a:t>
            </a:r>
            <a:r>
              <a:rPr lang="cs-CZ" sz="1200" dirty="0"/>
              <a:t>se </a:t>
            </a:r>
            <a:r>
              <a:rPr lang="cs-CZ" sz="1200" i="1" dirty="0"/>
              <a:t>sinus </a:t>
            </a:r>
            <a:r>
              <a:rPr lang="cs-CZ" sz="1200" i="1" dirty="0" err="1"/>
              <a:t>sigmoideus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Sinus </a:t>
            </a:r>
            <a:r>
              <a:rPr lang="cs-CZ" sz="1200" b="1" i="1" dirty="0" err="1"/>
              <a:t>petrosus</a:t>
            </a:r>
            <a:r>
              <a:rPr lang="cs-CZ" sz="1200" b="1" i="1" dirty="0"/>
              <a:t> inferior</a:t>
            </a:r>
            <a:r>
              <a:rPr lang="cs-CZ" sz="1200" i="1" dirty="0"/>
              <a:t> </a:t>
            </a:r>
            <a:r>
              <a:rPr lang="cs-CZ" sz="1200" dirty="0"/>
              <a:t>– spojuje </a:t>
            </a:r>
            <a:r>
              <a:rPr lang="cs-CZ" sz="1200" i="1" dirty="0"/>
              <a:t>sinus </a:t>
            </a:r>
            <a:r>
              <a:rPr lang="cs-CZ" sz="1200" i="1" dirty="0" err="1"/>
              <a:t>cavernosus</a:t>
            </a:r>
            <a:r>
              <a:rPr lang="cs-CZ" sz="1200" i="1" dirty="0"/>
              <a:t> </a:t>
            </a:r>
            <a:r>
              <a:rPr lang="cs-CZ" sz="1200" dirty="0"/>
              <a:t>a </a:t>
            </a:r>
            <a:r>
              <a:rPr lang="cs-CZ" sz="1200" i="1" dirty="0"/>
              <a:t>foramen </a:t>
            </a:r>
            <a:r>
              <a:rPr lang="cs-CZ" sz="1200" i="1" dirty="0" err="1"/>
              <a:t>jugulare</a:t>
            </a:r>
            <a:r>
              <a:rPr lang="cs-C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i="1" dirty="0"/>
              <a:t>Plexus basilaris</a:t>
            </a:r>
            <a:r>
              <a:rPr lang="cs-CZ" sz="1200" i="1" dirty="0"/>
              <a:t> </a:t>
            </a:r>
            <a:r>
              <a:rPr lang="cs-CZ" sz="1200" dirty="0"/>
              <a:t>– žilní pleteň na </a:t>
            </a:r>
            <a:r>
              <a:rPr lang="cs-CZ" sz="1200" i="1" dirty="0" err="1"/>
              <a:t>clivus</a:t>
            </a:r>
            <a:r>
              <a:rPr lang="cs-CZ" sz="1200" i="1" dirty="0"/>
              <a:t> </a:t>
            </a:r>
            <a:r>
              <a:rPr lang="cs-CZ" sz="1200" i="1" dirty="0" err="1"/>
              <a:t>occipitalis</a:t>
            </a:r>
            <a:r>
              <a:rPr lang="cs-CZ" sz="1200" dirty="0"/>
              <a:t>; propojuje sinus </a:t>
            </a:r>
            <a:r>
              <a:rPr lang="cs-CZ" sz="1200" i="1" dirty="0" err="1"/>
              <a:t>cavernosus</a:t>
            </a:r>
            <a:r>
              <a:rPr lang="cs-CZ" sz="1200" i="1" dirty="0"/>
              <a:t>, sinus </a:t>
            </a:r>
            <a:r>
              <a:rPr lang="cs-CZ" sz="1200" i="1" dirty="0" err="1"/>
              <a:t>marginalis</a:t>
            </a:r>
            <a:r>
              <a:rPr lang="cs-CZ" sz="1200" i="1" dirty="0"/>
              <a:t> </a:t>
            </a:r>
            <a:r>
              <a:rPr lang="cs-CZ" sz="1200" dirty="0"/>
              <a:t>a žíly páteřního kanálu.</a:t>
            </a:r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endParaRPr lang="cs-CZ" sz="1000" dirty="0">
              <a:effectLst/>
              <a:ea typeface="Times New Roman" panose="02020603050405020304" pitchFamily="18" charset="0"/>
            </a:endParaRPr>
          </a:p>
          <a:p>
            <a:endParaRPr lang="cs-CZ" sz="1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DEAC68-6162-A4E2-47DB-DA02FE57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51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38DDA0-8624-6814-8800-1B9F7606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1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11"/>
    </mc:Choice>
    <mc:Fallback>
      <p:transition spd="slow" advTm="129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1B7AB-244A-440A-AA1B-2443D0B7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255"/>
            <a:ext cx="11521440" cy="53038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Průřez míchou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E74A8-0FE9-45F7-8F8A-63FFBC34B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548640"/>
            <a:ext cx="11521440" cy="60452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 b="1" i="1" dirty="0"/>
              <a:t>Canalis </a:t>
            </a:r>
            <a:r>
              <a:rPr lang="cs-CZ" b="1" i="1" dirty="0" err="1"/>
              <a:t>centralis</a:t>
            </a:r>
            <a:endParaRPr lang="cs-CZ" b="1" i="1" dirty="0"/>
          </a:p>
          <a:p>
            <a:pPr marL="0" indent="0" algn="just">
              <a:buNone/>
            </a:pPr>
            <a:r>
              <a:rPr lang="cs-CZ" i="1" dirty="0"/>
              <a:t>-</a:t>
            </a:r>
            <a:r>
              <a:rPr lang="cs-CZ" dirty="0"/>
              <a:t> komunikuje s komorovým systémem mozku – IV. komorou, vyplněn mozkomíšním mokem. </a:t>
            </a:r>
          </a:p>
          <a:p>
            <a:pPr marL="0" indent="0" algn="just">
              <a:buNone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endParaRPr lang="cs-CZ" b="1" i="1" dirty="0"/>
          </a:p>
          <a:p>
            <a:pPr algn="just">
              <a:buFontTx/>
              <a:buChar char="-"/>
            </a:pPr>
            <a:r>
              <a:rPr lang="cs-CZ" i="1" dirty="0" err="1"/>
              <a:t>Cornua</a:t>
            </a:r>
            <a:r>
              <a:rPr lang="cs-CZ" i="1" dirty="0"/>
              <a:t> </a:t>
            </a:r>
            <a:r>
              <a:rPr lang="cs-CZ" i="1" dirty="0" err="1"/>
              <a:t>dorsalia</a:t>
            </a:r>
            <a:r>
              <a:rPr lang="cs-CZ" i="1" dirty="0"/>
              <a:t> (</a:t>
            </a:r>
            <a:r>
              <a:rPr lang="cs-CZ" i="1" dirty="0" err="1"/>
              <a:t>posteriores</a:t>
            </a:r>
            <a:r>
              <a:rPr lang="cs-CZ" i="1" dirty="0"/>
              <a:t>), </a:t>
            </a:r>
            <a:r>
              <a:rPr lang="cs-CZ" dirty="0"/>
              <a:t>jsou štíhlejší a dosahují téměř k povrchu míchy</a:t>
            </a:r>
            <a:r>
              <a:rPr lang="cs-CZ" i="1" dirty="0"/>
              <a:t>,</a:t>
            </a:r>
            <a:r>
              <a:rPr lang="cs-CZ" dirty="0"/>
              <a:t> v jádrech zadních kořenů končí senzitivní podněty z periferie organismu (zadní kořeny míšní) a vycházejí vzestupné dráhy (axony) do vyšších center CNS a axony k buňkám předních rohů míšních</a:t>
            </a:r>
          </a:p>
          <a:p>
            <a:pPr algn="just">
              <a:buFontTx/>
              <a:buChar char="-"/>
            </a:pPr>
            <a:r>
              <a:rPr lang="cs-CZ" i="1" dirty="0" err="1"/>
              <a:t>Cornua</a:t>
            </a:r>
            <a:r>
              <a:rPr lang="cs-CZ" i="1" dirty="0"/>
              <a:t> </a:t>
            </a:r>
            <a:r>
              <a:rPr lang="cs-CZ" i="1" dirty="0" err="1"/>
              <a:t>ventralia</a:t>
            </a:r>
            <a:r>
              <a:rPr lang="cs-CZ" i="1" dirty="0"/>
              <a:t> (</a:t>
            </a:r>
            <a:r>
              <a:rPr lang="cs-CZ" i="1" dirty="0" err="1"/>
              <a:t>anteriores</a:t>
            </a:r>
            <a:r>
              <a:rPr lang="cs-CZ" i="1" dirty="0"/>
              <a:t>), </a:t>
            </a:r>
            <a:r>
              <a:rPr lang="cs-CZ" dirty="0"/>
              <a:t>kratší a širší, s motorickými buňkami, z kterých vystupují axony (přední kořeny míšní) do svalů.</a:t>
            </a:r>
            <a:endParaRPr lang="cs-CZ" i="1" dirty="0"/>
          </a:p>
          <a:p>
            <a:pPr algn="just">
              <a:buFontTx/>
              <a:buChar char="-"/>
            </a:pPr>
            <a:r>
              <a:rPr lang="cs-CZ" i="1" dirty="0" err="1"/>
              <a:t>Cornua</a:t>
            </a:r>
            <a:r>
              <a:rPr lang="cs-CZ" i="1" dirty="0"/>
              <a:t> </a:t>
            </a:r>
            <a:r>
              <a:rPr lang="cs-CZ" i="1" dirty="0" err="1"/>
              <a:t>lateralia</a:t>
            </a:r>
            <a:r>
              <a:rPr lang="cs-CZ" i="1" dirty="0"/>
              <a:t> (</a:t>
            </a:r>
            <a:r>
              <a:rPr lang="cs-CZ" i="1" dirty="0" err="1"/>
              <a:t>laterales</a:t>
            </a:r>
            <a:r>
              <a:rPr lang="cs-CZ" i="1" dirty="0"/>
              <a:t>) </a:t>
            </a:r>
            <a:r>
              <a:rPr lang="cs-CZ" dirty="0"/>
              <a:t>jsou zřetelné v hrudní a křížové oblasti míchy, v krční části mají síťovitý vzhled </a:t>
            </a:r>
            <a:r>
              <a:rPr lang="cs-CZ" b="1" dirty="0"/>
              <a:t>– </a:t>
            </a:r>
            <a:r>
              <a:rPr lang="cs-CZ" i="1" dirty="0" err="1"/>
              <a:t>formatio</a:t>
            </a:r>
            <a:r>
              <a:rPr lang="cs-CZ" i="1" dirty="0"/>
              <a:t> </a:t>
            </a:r>
            <a:r>
              <a:rPr lang="cs-CZ" i="1" dirty="0" err="1"/>
              <a:t>reticularis</a:t>
            </a:r>
            <a:r>
              <a:rPr lang="cs-CZ" i="1" dirty="0"/>
              <a:t> </a:t>
            </a:r>
            <a:r>
              <a:rPr lang="cs-CZ" i="1" dirty="0" err="1"/>
              <a:t>medulae</a:t>
            </a:r>
            <a:r>
              <a:rPr lang="cs-CZ" i="1" dirty="0"/>
              <a:t> spinalis</a:t>
            </a:r>
            <a:r>
              <a:rPr lang="cs-CZ" dirty="0"/>
              <a:t>.</a:t>
            </a:r>
            <a:r>
              <a:rPr lang="cs-CZ" i="1" dirty="0"/>
              <a:t> </a:t>
            </a:r>
          </a:p>
          <a:p>
            <a:pPr marL="0" indent="0" algn="just">
              <a:buNone/>
            </a:pPr>
            <a:r>
              <a:rPr lang="cs-CZ" b="1" i="1" dirty="0" err="1"/>
              <a:t>Substantia</a:t>
            </a:r>
            <a:r>
              <a:rPr lang="cs-CZ" b="1" i="1" dirty="0"/>
              <a:t> alba</a:t>
            </a:r>
          </a:p>
          <a:p>
            <a:pPr marL="0" indent="0" algn="just">
              <a:buNone/>
            </a:pPr>
            <a:r>
              <a:rPr lang="cs-CZ" dirty="0"/>
              <a:t>- mezi sloupci šedé hmoty, 3 párové svazky:</a:t>
            </a:r>
          </a:p>
          <a:p>
            <a:pPr marL="514350" indent="-514350" algn="just">
              <a:buAutoNum type="arabicParenR"/>
            </a:pPr>
            <a:r>
              <a:rPr lang="cs-CZ" i="1" dirty="0" err="1"/>
              <a:t>Funiculi</a:t>
            </a:r>
            <a:r>
              <a:rPr lang="cs-CZ" i="1" dirty="0"/>
              <a:t> </a:t>
            </a:r>
            <a:r>
              <a:rPr lang="cs-CZ" i="1" dirty="0" err="1"/>
              <a:t>posteriores</a:t>
            </a:r>
            <a:r>
              <a:rPr lang="cs-CZ" dirty="0"/>
              <a:t> z mediálního </a:t>
            </a:r>
            <a:r>
              <a:rPr lang="cs-CZ" i="1" dirty="0" err="1"/>
              <a:t>fasciculus</a:t>
            </a:r>
            <a:r>
              <a:rPr lang="cs-CZ" i="1" dirty="0"/>
              <a:t> </a:t>
            </a:r>
            <a:r>
              <a:rPr lang="cs-CZ" i="1" dirty="0" err="1"/>
              <a:t>gracilis</a:t>
            </a:r>
            <a:r>
              <a:rPr lang="cs-CZ" i="1" dirty="0"/>
              <a:t> (</a:t>
            </a:r>
            <a:r>
              <a:rPr lang="cs-CZ" i="1" dirty="0" err="1"/>
              <a:t>Golli</a:t>
            </a:r>
            <a:r>
              <a:rPr lang="cs-CZ" i="1" dirty="0"/>
              <a:t>) a </a:t>
            </a:r>
            <a:r>
              <a:rPr lang="cs-CZ" dirty="0"/>
              <a:t>laterálního</a:t>
            </a:r>
            <a:r>
              <a:rPr lang="cs-CZ" i="1" dirty="0"/>
              <a:t> </a:t>
            </a:r>
            <a:r>
              <a:rPr lang="cs-CZ" i="1" dirty="0" err="1"/>
              <a:t>fasciculus</a:t>
            </a:r>
            <a:r>
              <a:rPr lang="cs-CZ" i="1" dirty="0"/>
              <a:t> </a:t>
            </a:r>
            <a:r>
              <a:rPr lang="cs-CZ" i="1" dirty="0" err="1"/>
              <a:t>cuneatus</a:t>
            </a:r>
            <a:r>
              <a:rPr lang="cs-CZ" i="1" dirty="0"/>
              <a:t>, </a:t>
            </a:r>
            <a:r>
              <a:rPr lang="cs-CZ" dirty="0"/>
              <a:t>ascendentní dráhy.</a:t>
            </a:r>
          </a:p>
          <a:p>
            <a:pPr marL="514350" indent="-514350" algn="just">
              <a:buAutoNum type="arabicParenR"/>
            </a:pPr>
            <a:r>
              <a:rPr lang="cs-CZ" i="1" dirty="0" err="1"/>
              <a:t>Funiculi</a:t>
            </a:r>
            <a:r>
              <a:rPr lang="cs-CZ" i="1" dirty="0"/>
              <a:t> </a:t>
            </a:r>
            <a:r>
              <a:rPr lang="cs-CZ" i="1" dirty="0" err="1"/>
              <a:t>laterales</a:t>
            </a:r>
            <a:r>
              <a:rPr lang="cs-CZ" i="1" dirty="0"/>
              <a:t>, </a:t>
            </a:r>
            <a:r>
              <a:rPr lang="cs-CZ" dirty="0"/>
              <a:t>ascendentní i descendentní dráhy</a:t>
            </a:r>
          </a:p>
          <a:p>
            <a:pPr marL="514350" indent="-514350" algn="just">
              <a:buAutoNum type="arabicParenR"/>
            </a:pPr>
            <a:r>
              <a:rPr lang="cs-CZ" i="1" dirty="0" err="1"/>
              <a:t>Funiculi</a:t>
            </a:r>
            <a:r>
              <a:rPr lang="cs-CZ" i="1" dirty="0"/>
              <a:t> </a:t>
            </a:r>
            <a:r>
              <a:rPr lang="cs-CZ" i="1" dirty="0" err="1"/>
              <a:t>anteriores</a:t>
            </a:r>
            <a:r>
              <a:rPr lang="cs-CZ" i="1" dirty="0"/>
              <a:t> </a:t>
            </a:r>
            <a:r>
              <a:rPr lang="cs-CZ" dirty="0"/>
              <a:t>obsahují také dráhy jak vzestupné, tak sestupné.</a:t>
            </a:r>
          </a:p>
          <a:p>
            <a:pPr marL="0" indent="0" algn="just">
              <a:buNone/>
            </a:pPr>
            <a:r>
              <a:rPr lang="cs-CZ" dirty="0"/>
              <a:t>Ve všech svazcích jsou kromě hlavních i </a:t>
            </a:r>
            <a:r>
              <a:rPr lang="cs-CZ" i="1" dirty="0"/>
              <a:t>vlastní svazky – </a:t>
            </a:r>
            <a:r>
              <a:rPr lang="cs-CZ" i="1" dirty="0" err="1"/>
              <a:t>fasciculi</a:t>
            </a:r>
            <a:r>
              <a:rPr lang="cs-CZ" i="1" dirty="0"/>
              <a:t> proprii </a:t>
            </a:r>
            <a:r>
              <a:rPr lang="cs-CZ" i="1" dirty="0" err="1"/>
              <a:t>posteriores</a:t>
            </a:r>
            <a:r>
              <a:rPr lang="cs-CZ" dirty="0"/>
              <a:t>, </a:t>
            </a:r>
            <a:r>
              <a:rPr lang="cs-CZ" i="1" dirty="0" err="1"/>
              <a:t>laterales</a:t>
            </a:r>
            <a:r>
              <a:rPr lang="cs-CZ" i="1" dirty="0"/>
              <a:t> et </a:t>
            </a:r>
            <a:r>
              <a:rPr lang="cs-CZ" i="1" dirty="0" err="1"/>
              <a:t>anteriores</a:t>
            </a:r>
            <a:r>
              <a:rPr lang="cs-CZ" dirty="0"/>
              <a:t>.</a:t>
            </a:r>
          </a:p>
          <a:p>
            <a:pPr algn="just">
              <a:buFontTx/>
              <a:buChar char="-"/>
            </a:pPr>
            <a:endParaRPr lang="cs-CZ" i="1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02A192-1838-4236-E315-611F0015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47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F96DD-FB2D-46CE-A3D7-452B1FAFD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18255"/>
            <a:ext cx="11846560" cy="123142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Struktura šedé hmoty míšní – </a:t>
            </a: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F031F-49E7-439C-873F-4F2853F65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633966"/>
            <a:ext cx="11501120" cy="5655073"/>
          </a:xfrm>
        </p:spPr>
        <p:txBody>
          <a:bodyPr>
            <a:normAutofit/>
          </a:bodyPr>
          <a:lstStyle/>
          <a:p>
            <a:r>
              <a:rPr lang="cs-CZ" dirty="0"/>
              <a:t>Kolem </a:t>
            </a:r>
            <a:r>
              <a:rPr lang="cs-CZ" i="1" dirty="0"/>
              <a:t>canalis </a:t>
            </a:r>
            <a:r>
              <a:rPr lang="cs-CZ" i="1" dirty="0" err="1"/>
              <a:t>centralis</a:t>
            </a:r>
            <a:r>
              <a:rPr lang="cs-CZ" dirty="0"/>
              <a:t>, do útvaru připomínajícího H nebo motýla</a:t>
            </a:r>
          </a:p>
          <a:p>
            <a:r>
              <a:rPr lang="cs-CZ" i="1" dirty="0" err="1"/>
              <a:t>Columna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 – </a:t>
            </a:r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anterius</a:t>
            </a:r>
            <a:endParaRPr lang="cs-CZ" i="1" dirty="0"/>
          </a:p>
          <a:p>
            <a:r>
              <a:rPr lang="cs-CZ" i="1" dirty="0" err="1"/>
              <a:t>Columna</a:t>
            </a:r>
            <a:r>
              <a:rPr lang="cs-CZ" i="1" dirty="0"/>
              <a:t> posterior – zadní roh – </a:t>
            </a:r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posterius</a:t>
            </a:r>
            <a:endParaRPr lang="cs-CZ" i="1" dirty="0"/>
          </a:p>
          <a:p>
            <a:r>
              <a:rPr lang="cs-CZ" i="1" dirty="0" err="1"/>
              <a:t>Columna</a:t>
            </a:r>
            <a:r>
              <a:rPr lang="cs-CZ" i="1" dirty="0"/>
              <a:t> lateralis – </a:t>
            </a:r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laterale</a:t>
            </a:r>
            <a:endParaRPr lang="cs-CZ" i="1" dirty="0"/>
          </a:p>
          <a:p>
            <a:r>
              <a:rPr lang="cs-CZ" dirty="0"/>
              <a:t>Pravá a levá polovina míchy spojena spojkami – komisurami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499A8F-5F25-4A1A-86BA-956AC73D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0" y="3334702"/>
            <a:ext cx="4762500" cy="3419475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4A9669-63C8-7609-52EA-29939C2D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92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F96DD-FB2D-46CE-A3D7-452B1FAFD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18255"/>
            <a:ext cx="11846560" cy="1231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i="1" dirty="0" err="1"/>
              <a:t>Columnae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</a:t>
            </a: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F031F-49E7-439C-873F-4F2853F65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633966"/>
            <a:ext cx="6113233" cy="5655073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i="1" dirty="0"/>
              <a:t>4 x </a:t>
            </a:r>
            <a:r>
              <a:rPr lang="cs-CZ" i="1" dirty="0" err="1"/>
              <a:t>Ncc</a:t>
            </a:r>
            <a:r>
              <a:rPr lang="cs-CZ" i="1" dirty="0"/>
              <a:t>. </a:t>
            </a:r>
            <a:r>
              <a:rPr lang="cs-CZ" i="1" dirty="0" err="1"/>
              <a:t>motorii</a:t>
            </a:r>
            <a:r>
              <a:rPr lang="cs-CZ" i="1" dirty="0"/>
              <a:t>:</a:t>
            </a:r>
          </a:p>
          <a:p>
            <a:pPr marL="0" indent="0" algn="just">
              <a:buNone/>
            </a:pPr>
            <a:r>
              <a:rPr lang="cs-CZ" dirty="0"/>
              <a:t>- tvoří </a:t>
            </a:r>
            <a:r>
              <a:rPr lang="cs-CZ" dirty="0" err="1"/>
              <a:t>somatomotorickou</a:t>
            </a:r>
            <a:r>
              <a:rPr lang="cs-CZ" dirty="0"/>
              <a:t> zónu, na dendritických zónách je konec neuritů všech motorických systémů: dráhy pyramidové a </a:t>
            </a:r>
            <a:r>
              <a:rPr lang="cs-CZ" dirty="0" err="1"/>
              <a:t>extrapyramidové</a:t>
            </a:r>
            <a:r>
              <a:rPr lang="cs-CZ" dirty="0"/>
              <a:t>, části vestibulární dráhy a dráhy RF </a:t>
            </a:r>
          </a:p>
          <a:p>
            <a:pPr algn="just">
              <a:buFontTx/>
              <a:buChar char="-"/>
            </a:pPr>
            <a:r>
              <a:rPr lang="cs-CZ" dirty="0"/>
              <a:t>neurity vytvářejí </a:t>
            </a:r>
            <a:r>
              <a:rPr lang="cs-CZ" i="1" dirty="0"/>
              <a:t>radix </a:t>
            </a:r>
            <a:r>
              <a:rPr lang="cs-CZ" i="1" dirty="0" err="1"/>
              <a:t>ventralis</a:t>
            </a:r>
            <a:r>
              <a:rPr lang="cs-CZ" i="1" dirty="0"/>
              <a:t> (</a:t>
            </a:r>
            <a:r>
              <a:rPr lang="cs-CZ" i="1" dirty="0" err="1"/>
              <a:t>motorius</a:t>
            </a:r>
            <a:r>
              <a:rPr lang="cs-CZ" i="1" dirty="0"/>
              <a:t>) </a:t>
            </a:r>
            <a:r>
              <a:rPr lang="cs-CZ" dirty="0"/>
              <a:t>vedoucí</a:t>
            </a:r>
            <a:r>
              <a:rPr lang="cs-CZ" b="1" i="1" dirty="0"/>
              <a:t> </a:t>
            </a:r>
            <a:r>
              <a:rPr lang="cs-CZ" dirty="0"/>
              <a:t>ze </a:t>
            </a:r>
            <a:r>
              <a:rPr lang="cs-CZ" i="1" dirty="0"/>
              <a:t>sulcus lateralis.</a:t>
            </a:r>
          </a:p>
          <a:p>
            <a:pPr algn="just">
              <a:buFontTx/>
              <a:buChar char="-"/>
            </a:pPr>
            <a:r>
              <a:rPr lang="cs-CZ" dirty="0"/>
              <a:t>malé kořenové buňky (gama – neurony) inervují tenkým neuritem intrafuzální systém nervosvalových vřetének.</a:t>
            </a:r>
          </a:p>
          <a:p>
            <a:pPr marL="0" indent="0" algn="just">
              <a:buNone/>
            </a:pPr>
            <a:r>
              <a:rPr lang="cs-CZ" i="1" dirty="0"/>
              <a:t>- </a:t>
            </a:r>
            <a:r>
              <a:rPr lang="cs-CZ" dirty="0"/>
              <a:t>spojkové buňky</a:t>
            </a:r>
            <a:r>
              <a:rPr lang="cs-CZ" i="1" dirty="0"/>
              <a:t>,</a:t>
            </a:r>
            <a:r>
              <a:rPr lang="cs-CZ" dirty="0"/>
              <a:t> které představují interneurony vlastního míšního aparátu.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D4CA92-AE09-4C27-AB76-BC0F9EA8B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2" t="11142" b="7158"/>
          <a:stretch/>
        </p:blipFill>
        <p:spPr>
          <a:xfrm>
            <a:off x="6586927" y="633966"/>
            <a:ext cx="5476819" cy="3472379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B12F9F-5841-9119-FFA6-92B05B2E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7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6722308A-7243-4BB3-97C7-0605D857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48" y="414168"/>
            <a:ext cx="5743767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800" b="1" dirty="0"/>
              <a:t>Inervace svalů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Svaly na hlavě + krku = vývoj ze žaberních oblouků                         řízené hlavovými nervy V, VII, IX, X, XI.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Okohybné svaly                         hlavové nervy (N. III, IV, VI</a:t>
            </a:r>
            <a:r>
              <a:rPr lang="cs-CZ" altLang="cs-CZ" sz="1600" dirty="0"/>
              <a:t>)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Svaly trupu a končetin                     míšní nervy,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dorsální větev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inervace zádových svalů, tzv.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epaxonální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svalstvo.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				   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ventrální větev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inervace svalů přední strany trupu a svaly končetin, tzv.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hypaxiální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svalstvo. </a:t>
            </a:r>
            <a:endParaRPr kumimoji="0" lang="cs-CZ" alt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Neurovaskulární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hilus </a:t>
            </a:r>
            <a:r>
              <a:rPr lang="cs-CZ" altLang="cs-CZ" sz="1600" b="1" dirty="0"/>
              <a:t>- </a:t>
            </a:r>
            <a:r>
              <a:rPr lang="cs-CZ" altLang="cs-CZ" sz="1600" dirty="0"/>
              <a:t>vstup nervu do svalu, spolu s cévami</a:t>
            </a:r>
            <a:endParaRPr kumimoji="0" lang="cs-CZ" altLang="cs-CZ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Nervosvalová ploténka: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1) axon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2) 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sarkolemma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3) synaptické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vesikuly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4) ACH receptory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5) mitochondrie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2C18A10-3CAF-0969-194B-37795FDC73B3}"/>
              </a:ext>
            </a:extLst>
          </p:cNvPr>
          <p:cNvCxnSpPr>
            <a:cxnSpLocks/>
          </p:cNvCxnSpPr>
          <p:nvPr/>
        </p:nvCxnSpPr>
        <p:spPr>
          <a:xfrm>
            <a:off x="4733365" y="120493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9EE4ADA-BF82-0194-C7BD-2593742E9160}"/>
              </a:ext>
            </a:extLst>
          </p:cNvPr>
          <p:cNvCxnSpPr>
            <a:cxnSpLocks/>
          </p:cNvCxnSpPr>
          <p:nvPr/>
        </p:nvCxnSpPr>
        <p:spPr>
          <a:xfrm>
            <a:off x="1907690" y="1949007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CA2C987-3DF5-C8E1-DD43-E2090C4995E6}"/>
              </a:ext>
            </a:extLst>
          </p:cNvPr>
          <p:cNvCxnSpPr>
            <a:cxnSpLocks/>
          </p:cNvCxnSpPr>
          <p:nvPr/>
        </p:nvCxnSpPr>
        <p:spPr>
          <a:xfrm>
            <a:off x="2364890" y="256398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32005984-52A7-4310-F175-7505B489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015" y="295493"/>
            <a:ext cx="5972175" cy="54387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835694-688E-A990-A2AC-B884D9008538}"/>
              </a:ext>
            </a:extLst>
          </p:cNvPr>
          <p:cNvSpPr txBox="1"/>
          <p:nvPr/>
        </p:nvSpPr>
        <p:spPr>
          <a:xfrm>
            <a:off x="6096000" y="5639177"/>
            <a:ext cx="609420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Nervosvalová ploténka: 1 – presynaptický útvar, 2 – sarkolema, 3 – synaptické váčky, 4 – nikotinové receptory pro </a:t>
            </a:r>
            <a:r>
              <a:rPr lang="cs-CZ" dirty="0" err="1"/>
              <a:t>ACh</a:t>
            </a:r>
            <a:r>
              <a:rPr lang="cs-CZ" dirty="0"/>
              <a:t>, 5 – mitochondrie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3D9B9C8F-4F69-76E5-995B-AFA3B7D2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5257-8028-4C2C-B0E2-4831E0F7632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1489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8972</TotalTime>
  <Words>6598</Words>
  <Application>Microsoft Office PowerPoint</Application>
  <PresentationFormat>Širokoúhlá obrazovka</PresentationFormat>
  <Paragraphs>519</Paragraphs>
  <Slides>51</Slides>
  <Notes>9</Notes>
  <HiddenSlides>0</HiddenSlides>
  <MMClips>14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Courier New</vt:lpstr>
      <vt:lpstr>Symbol</vt:lpstr>
      <vt:lpstr>Wingdings</vt:lpstr>
      <vt:lpstr>Motiv Office</vt:lpstr>
      <vt:lpstr>Co vědět o anatomických strukturách CNS?</vt:lpstr>
      <vt:lpstr>Hřbetní mícha – medulla spinalis - OPAKOVÁNÍ </vt:lpstr>
      <vt:lpstr>Prezentace aplikace PowerPoint</vt:lpstr>
      <vt:lpstr>Prezentace aplikace PowerPoint</vt:lpstr>
      <vt:lpstr>Prezentace aplikace PowerPoint</vt:lpstr>
      <vt:lpstr>Průřez míchou</vt:lpstr>
      <vt:lpstr>Struktura šedé hmoty míšní – substantia grisea  </vt:lpstr>
      <vt:lpstr>Columnae anterior substantia grisea  </vt:lpstr>
      <vt:lpstr>Prezentace aplikace PowerPoint</vt:lpstr>
      <vt:lpstr>Prezentace aplikace PowerPoint</vt:lpstr>
      <vt:lpstr>Columnae posterior substantia grisea </vt:lpstr>
      <vt:lpstr>Prezentace aplikace PowerPoint</vt:lpstr>
      <vt:lpstr>Prezentace aplikace PowerPoint</vt:lpstr>
      <vt:lpstr>Prodloužená mícha – medulla oblongata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Kristýna Brzobohatá</dc:creator>
  <cp:lastModifiedBy>Kristýna Brzobohatá</cp:lastModifiedBy>
  <cp:revision>59</cp:revision>
  <cp:lastPrinted>2022-05-01T19:48:04Z</cp:lastPrinted>
  <dcterms:created xsi:type="dcterms:W3CDTF">2020-05-03T12:44:35Z</dcterms:created>
  <dcterms:modified xsi:type="dcterms:W3CDTF">2022-05-12T05:33:01Z</dcterms:modified>
</cp:coreProperties>
</file>