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4" r:id="rId2"/>
    <p:sldId id="291" r:id="rId3"/>
    <p:sldId id="306" r:id="rId4"/>
    <p:sldId id="257" r:id="rId5"/>
    <p:sldId id="307" r:id="rId6"/>
    <p:sldId id="258" r:id="rId7"/>
    <p:sldId id="308" r:id="rId8"/>
    <p:sldId id="292" r:id="rId9"/>
    <p:sldId id="293" r:id="rId10"/>
    <p:sldId id="295" r:id="rId11"/>
    <p:sldId id="296" r:id="rId12"/>
    <p:sldId id="309" r:id="rId13"/>
    <p:sldId id="260" r:id="rId14"/>
    <p:sldId id="297" r:id="rId15"/>
    <p:sldId id="261" r:id="rId16"/>
    <p:sldId id="265" r:id="rId17"/>
    <p:sldId id="263" r:id="rId18"/>
    <p:sldId id="264" r:id="rId19"/>
    <p:sldId id="310" r:id="rId20"/>
    <p:sldId id="311" r:id="rId21"/>
    <p:sldId id="267" r:id="rId22"/>
    <p:sldId id="268" r:id="rId23"/>
    <p:sldId id="298" r:id="rId24"/>
    <p:sldId id="272" r:id="rId25"/>
    <p:sldId id="290" r:id="rId26"/>
    <p:sldId id="274" r:id="rId27"/>
    <p:sldId id="270" r:id="rId28"/>
    <p:sldId id="312" r:id="rId29"/>
    <p:sldId id="280" r:id="rId30"/>
    <p:sldId id="313" r:id="rId31"/>
    <p:sldId id="281" r:id="rId32"/>
    <p:sldId id="314" r:id="rId33"/>
    <p:sldId id="282" r:id="rId34"/>
    <p:sldId id="283" r:id="rId35"/>
    <p:sldId id="284" r:id="rId36"/>
    <p:sldId id="315" r:id="rId37"/>
    <p:sldId id="289" r:id="rId38"/>
    <p:sldId id="304" r:id="rId39"/>
    <p:sldId id="303" r:id="rId40"/>
    <p:sldId id="302" r:id="rId41"/>
    <p:sldId id="316" r:id="rId42"/>
  </p:sldIdLst>
  <p:sldSz cx="9144000" cy="6858000" type="screen4x3"/>
  <p:notesSz cx="9875838" cy="67421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>
      <p:cViewPr varScale="1">
        <p:scale>
          <a:sx n="82" d="100"/>
          <a:sy n="82" d="100"/>
        </p:scale>
        <p:origin x="14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4023" y="0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1D9C5E87-2D24-4CB7-8FF3-F8078E55156C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03838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4023" y="6403838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FD5332DC-AD60-42F2-ABB7-75A80D06E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0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4023" y="0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4C2640DE-B15F-42BB-AC6C-44C0E810EF77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6413"/>
            <a:ext cx="3367088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584" y="3202504"/>
            <a:ext cx="7900670" cy="3033951"/>
          </a:xfrm>
          <a:prstGeom prst="rect">
            <a:avLst/>
          </a:prstGeom>
        </p:spPr>
        <p:txBody>
          <a:bodyPr vert="horz" lIns="90965" tIns="45482" rIns="90965" bIns="4548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03838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4023" y="6403838"/>
            <a:ext cx="4279530" cy="337106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0BC58B4F-9EDC-4DB8-AB93-666C9D098A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27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index.php?title=Mm._suprahyoidei&amp;action=edit&amp;redlink=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01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Membrana</a:t>
            </a:r>
            <a:r>
              <a:rPr lang="cs-CZ" b="1" dirty="0"/>
              <a:t> </a:t>
            </a:r>
            <a:r>
              <a:rPr lang="cs-CZ" b="1" dirty="0" err="1"/>
              <a:t>thyrohyoidea</a:t>
            </a:r>
            <a:r>
              <a:rPr lang="cs-CZ" dirty="0"/>
              <a:t> – spojuje horní okraj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 s os hyoideum. Je zesílená uprostřed a po stranách. Tvoří nepárové </a:t>
            </a:r>
            <a:r>
              <a:rPr lang="cs-CZ" i="1" dirty="0" err="1"/>
              <a:t>ligamentum</a:t>
            </a:r>
            <a:r>
              <a:rPr lang="cs-CZ" i="1" dirty="0"/>
              <a:t> </a:t>
            </a:r>
            <a:r>
              <a:rPr lang="cs-CZ" i="1" dirty="0" err="1"/>
              <a:t>thyrohyoideum</a:t>
            </a:r>
            <a:r>
              <a:rPr lang="cs-CZ" i="1" dirty="0"/>
              <a:t> </a:t>
            </a:r>
            <a:r>
              <a:rPr lang="cs-CZ" i="1" dirty="0" err="1"/>
              <a:t>medianum</a:t>
            </a:r>
            <a:r>
              <a:rPr lang="cs-CZ" dirty="0"/>
              <a:t> a párové </a:t>
            </a:r>
            <a:r>
              <a:rPr lang="cs-CZ" i="1" dirty="0" err="1"/>
              <a:t>ligamentum</a:t>
            </a:r>
            <a:r>
              <a:rPr lang="cs-CZ" i="1" dirty="0"/>
              <a:t> </a:t>
            </a:r>
            <a:r>
              <a:rPr lang="cs-CZ" i="1" dirty="0" err="1"/>
              <a:t>thyrohyoideum</a:t>
            </a:r>
            <a:r>
              <a:rPr lang="cs-CZ" i="1" dirty="0"/>
              <a:t> </a:t>
            </a:r>
            <a:r>
              <a:rPr lang="cs-CZ" i="1" dirty="0" err="1"/>
              <a:t>laterale</a:t>
            </a:r>
            <a:r>
              <a:rPr lang="cs-CZ" dirty="0"/>
              <a:t>. Fixuje larynx k jazylce. Před ní je vytvořena </a:t>
            </a:r>
            <a:r>
              <a:rPr lang="cs-CZ" i="1" dirty="0" err="1"/>
              <a:t>bursa</a:t>
            </a:r>
            <a:r>
              <a:rPr lang="cs-CZ" i="1" dirty="0"/>
              <a:t> </a:t>
            </a:r>
            <a:r>
              <a:rPr lang="cs-CZ" i="1" dirty="0" err="1"/>
              <a:t>hyoidea</a:t>
            </a:r>
            <a:r>
              <a:rPr lang="cs-CZ" dirty="0"/>
              <a:t>. V membráně je otvor pro r. </a:t>
            </a:r>
            <a:r>
              <a:rPr lang="cs-CZ" dirty="0" err="1"/>
              <a:t>internus</a:t>
            </a:r>
            <a:r>
              <a:rPr lang="cs-CZ" dirty="0"/>
              <a:t> n. </a:t>
            </a:r>
            <a:r>
              <a:rPr lang="cs-CZ" dirty="0" err="1"/>
              <a:t>laryngei</a:t>
            </a:r>
            <a:r>
              <a:rPr lang="cs-CZ" dirty="0"/>
              <a:t> </a:t>
            </a:r>
            <a:r>
              <a:rPr lang="cs-CZ" dirty="0" err="1"/>
              <a:t>superioris</a:t>
            </a:r>
            <a:r>
              <a:rPr lang="cs-CZ" dirty="0"/>
              <a:t> a </a:t>
            </a:r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laryngea</a:t>
            </a:r>
            <a:r>
              <a:rPr lang="cs-CZ" dirty="0"/>
              <a:t> superior, pokud jím neprostupují, tak jdou ve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thyroideum</a:t>
            </a:r>
            <a:r>
              <a:rPr lang="cs-CZ" dirty="0"/>
              <a:t>, který je na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cricotracheale</a:t>
            </a:r>
            <a:r>
              <a:rPr lang="cs-CZ" dirty="0"/>
              <a:t> – spojuje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cricoidea</a:t>
            </a:r>
            <a:r>
              <a:rPr lang="cs-CZ" dirty="0"/>
              <a:t> s první chrupavkou trachey. Je to závěsný vaz průdušnice.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thyroepiglotticum</a:t>
            </a:r>
            <a:r>
              <a:rPr lang="cs-CZ" dirty="0"/>
              <a:t> – fixuje epiglottis ke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hyoepiglotticum</a:t>
            </a:r>
            <a:r>
              <a:rPr lang="cs-CZ" dirty="0"/>
              <a:t> – spojuje epiglottis s os hyoideum. Je to plochý vaz z elastického vaziva.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cricothyroideum</a:t>
            </a:r>
            <a:r>
              <a:rPr lang="cs-CZ" dirty="0"/>
              <a:t> – leží ventrálně a spojuje ve střední čáře oblouk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cricoidae</a:t>
            </a:r>
            <a:r>
              <a:rPr lang="cs-CZ" dirty="0"/>
              <a:t> s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 Jeho laterální okraje navazují na </a:t>
            </a:r>
            <a:r>
              <a:rPr lang="cs-CZ" dirty="0" err="1"/>
              <a:t>conus</a:t>
            </a:r>
            <a:r>
              <a:rPr lang="cs-CZ" dirty="0"/>
              <a:t> </a:t>
            </a:r>
            <a:r>
              <a:rPr lang="cs-CZ" dirty="0" err="1"/>
              <a:t>elasticus</a:t>
            </a:r>
            <a:r>
              <a:rPr lang="cs-CZ" dirty="0"/>
              <a:t>.</a:t>
            </a:r>
          </a:p>
          <a:p>
            <a:r>
              <a:rPr lang="cs-CZ" b="1" dirty="0" err="1"/>
              <a:t>Conus</a:t>
            </a:r>
            <a:r>
              <a:rPr lang="cs-CZ" b="1" dirty="0"/>
              <a:t> </a:t>
            </a:r>
            <a:r>
              <a:rPr lang="cs-CZ" b="1" dirty="0" err="1"/>
              <a:t>elasticus</a:t>
            </a:r>
            <a:r>
              <a:rPr lang="cs-CZ" dirty="0"/>
              <a:t> (</a:t>
            </a:r>
            <a:r>
              <a:rPr lang="cs-CZ" dirty="0" err="1"/>
              <a:t>membrana</a:t>
            </a:r>
            <a:r>
              <a:rPr lang="cs-CZ" dirty="0"/>
              <a:t> </a:t>
            </a:r>
            <a:r>
              <a:rPr lang="cs-CZ" dirty="0" err="1"/>
              <a:t>cricovocalis</a:t>
            </a:r>
            <a:r>
              <a:rPr lang="cs-CZ" dirty="0"/>
              <a:t>) – navazuje na lig. </a:t>
            </a:r>
            <a:r>
              <a:rPr lang="cs-CZ" dirty="0" err="1"/>
              <a:t>cricothyroideum</a:t>
            </a:r>
            <a:r>
              <a:rPr lang="cs-CZ" dirty="0"/>
              <a:t>. Dále jeho začátek pokračuje po horním obvodu prstencové chrupavky až ke chrupavce hlasivkové, k jejímu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vocalis</a:t>
            </a:r>
            <a:r>
              <a:rPr lang="cs-CZ" dirty="0"/>
              <a:t>. Jejich horní okraj tvoří základ pro lig. </a:t>
            </a:r>
            <a:r>
              <a:rPr lang="cs-CZ" dirty="0" err="1"/>
              <a:t>vocale</a:t>
            </a:r>
            <a:r>
              <a:rPr lang="cs-CZ" dirty="0"/>
              <a:t>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vocale</a:t>
            </a:r>
            <a:r>
              <a:rPr lang="cs-CZ" dirty="0"/>
              <a:t> – elastický vaz mezi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vocalis</a:t>
            </a:r>
            <a:r>
              <a:rPr lang="cs-CZ" dirty="0"/>
              <a:t> hlasivkové chrupavky a zadní stranou chrupavky štítné. Je to klíčový vaz laryngu – jeho mediální okraj je podkladem pro </a:t>
            </a:r>
            <a:r>
              <a:rPr lang="cs-CZ" dirty="0" err="1"/>
              <a:t>plica</a:t>
            </a:r>
            <a:r>
              <a:rPr lang="cs-CZ" dirty="0"/>
              <a:t> </a:t>
            </a:r>
            <a:r>
              <a:rPr lang="cs-CZ" dirty="0" err="1"/>
              <a:t>vocalis</a:t>
            </a:r>
            <a:r>
              <a:rPr lang="cs-CZ" dirty="0"/>
              <a:t>. Lig. </a:t>
            </a:r>
            <a:r>
              <a:rPr lang="cs-CZ" dirty="0" err="1"/>
              <a:t>vocale</a:t>
            </a:r>
            <a:r>
              <a:rPr lang="cs-CZ" dirty="0"/>
              <a:t> spolu s </a:t>
            </a:r>
            <a:r>
              <a:rPr lang="cs-CZ" dirty="0" err="1"/>
              <a:t>conus</a:t>
            </a:r>
            <a:r>
              <a:rPr lang="cs-CZ" dirty="0"/>
              <a:t> </a:t>
            </a:r>
            <a:r>
              <a:rPr lang="cs-CZ" dirty="0" err="1"/>
              <a:t>elasticus</a:t>
            </a:r>
            <a:r>
              <a:rPr lang="cs-CZ" dirty="0"/>
              <a:t> tvoří kaudální úsek </a:t>
            </a:r>
            <a:r>
              <a:rPr lang="cs-CZ" dirty="0" err="1"/>
              <a:t>membrana</a:t>
            </a:r>
            <a:r>
              <a:rPr lang="cs-CZ" dirty="0"/>
              <a:t> </a:t>
            </a:r>
            <a:r>
              <a:rPr lang="cs-CZ" dirty="0" err="1"/>
              <a:t>fibroelastica</a:t>
            </a:r>
            <a:r>
              <a:rPr lang="cs-CZ" dirty="0"/>
              <a:t> </a:t>
            </a:r>
            <a:r>
              <a:rPr lang="cs-CZ" dirty="0" err="1"/>
              <a:t>laryngis</a:t>
            </a:r>
            <a:r>
              <a:rPr lang="cs-CZ" dirty="0"/>
              <a:t>.</a:t>
            </a:r>
          </a:p>
          <a:p>
            <a:r>
              <a:rPr lang="cs-CZ" b="1" dirty="0" err="1"/>
              <a:t>Membrana</a:t>
            </a:r>
            <a:r>
              <a:rPr lang="cs-CZ" b="1" dirty="0"/>
              <a:t> </a:t>
            </a:r>
            <a:r>
              <a:rPr lang="cs-CZ" b="1" dirty="0" err="1"/>
              <a:t>fibroelastica</a:t>
            </a:r>
            <a:r>
              <a:rPr lang="cs-CZ" b="1" dirty="0"/>
              <a:t> </a:t>
            </a:r>
            <a:r>
              <a:rPr lang="cs-CZ" b="1" dirty="0" err="1"/>
              <a:t>laryngis</a:t>
            </a:r>
            <a:r>
              <a:rPr lang="cs-CZ" dirty="0"/>
              <a:t> – souhrnný název vazivového aparátu uloženého pod sliznicí hrtanu. Má horní a dolní oddíl. Horní oddíl je </a:t>
            </a:r>
            <a:r>
              <a:rPr lang="cs-CZ" i="1" dirty="0" err="1"/>
              <a:t>membrana</a:t>
            </a:r>
            <a:r>
              <a:rPr lang="cs-CZ" i="1" dirty="0"/>
              <a:t> </a:t>
            </a:r>
            <a:r>
              <a:rPr lang="cs-CZ" i="1" dirty="0" err="1"/>
              <a:t>quadrangularis</a:t>
            </a:r>
            <a:r>
              <a:rPr lang="cs-CZ" dirty="0"/>
              <a:t> a dolní oddíl tvoří </a:t>
            </a:r>
            <a:r>
              <a:rPr lang="cs-CZ" dirty="0" err="1"/>
              <a:t>conus</a:t>
            </a:r>
            <a:r>
              <a:rPr lang="cs-CZ" dirty="0"/>
              <a:t> </a:t>
            </a:r>
            <a:r>
              <a:rPr lang="cs-CZ" dirty="0" err="1"/>
              <a:t>elasticus</a:t>
            </a:r>
            <a:r>
              <a:rPr lang="cs-CZ" dirty="0"/>
              <a:t> a </a:t>
            </a: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vocale</a:t>
            </a:r>
            <a:r>
              <a:rPr lang="cs-CZ" dirty="0"/>
              <a:t>, společným názvem </a:t>
            </a:r>
            <a:r>
              <a:rPr lang="cs-CZ" i="1" dirty="0" err="1"/>
              <a:t>membrana</a:t>
            </a:r>
            <a:r>
              <a:rPr lang="cs-CZ" i="1" dirty="0"/>
              <a:t> </a:t>
            </a:r>
            <a:r>
              <a:rPr lang="cs-CZ" i="1" dirty="0" err="1"/>
              <a:t>cricovocalis</a:t>
            </a:r>
            <a:r>
              <a:rPr lang="cs-CZ" dirty="0"/>
              <a:t>.</a:t>
            </a:r>
          </a:p>
          <a:p>
            <a:r>
              <a:rPr lang="cs-CZ" b="1" dirty="0" err="1"/>
              <a:t>Ligametum</a:t>
            </a:r>
            <a:r>
              <a:rPr lang="cs-CZ" b="1" dirty="0"/>
              <a:t> </a:t>
            </a:r>
            <a:r>
              <a:rPr lang="cs-CZ" b="1" dirty="0" err="1"/>
              <a:t>cricopharyngeum</a:t>
            </a:r>
            <a:r>
              <a:rPr lang="cs-CZ" dirty="0"/>
              <a:t> – tvoří proužky vaziva, které od zadních okrajů ploténky prstencové chrupavky vyzařují do stěny hltanu.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49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645">
              <a:defRPr/>
            </a:pPr>
            <a:r>
              <a:rPr lang="cs-CZ" dirty="0"/>
              <a:t>Jsou to drobné svaly, které jsou vytvořené </a:t>
            </a:r>
            <a:r>
              <a:rPr lang="cs-CZ" i="1" dirty="0"/>
              <a:t>z posledních dvou žaberních oblouků,</a:t>
            </a:r>
            <a:r>
              <a:rPr lang="cs-CZ" dirty="0"/>
              <a:t> proto je inervuje </a:t>
            </a:r>
            <a:r>
              <a:rPr lang="cs-CZ" i="1" dirty="0"/>
              <a:t>n. vagus</a:t>
            </a:r>
            <a:r>
              <a:rPr lang="cs-CZ" dirty="0"/>
              <a:t>. Svaly leží na ventrální, laterální i dorsální straně hrtanu. Dělí se do tří skupin. </a:t>
            </a:r>
          </a:p>
          <a:p>
            <a:r>
              <a:rPr lang="cs-CZ" b="1" dirty="0"/>
              <a:t>M. </a:t>
            </a:r>
            <a:r>
              <a:rPr lang="cs-CZ" b="1" dirty="0" err="1"/>
              <a:t>crico-thyroideus</a:t>
            </a:r>
            <a:r>
              <a:rPr lang="cs-CZ" dirty="0"/>
              <a:t> – </a:t>
            </a:r>
          </a:p>
          <a:p>
            <a:r>
              <a:rPr lang="cs-CZ" dirty="0"/>
              <a:t>rozbíhá se od oblouku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cricoidea</a:t>
            </a:r>
            <a:r>
              <a:rPr lang="cs-CZ" dirty="0"/>
              <a:t> ke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 Mediálně uložená a vertikálně probíhající skupina snopců se nazývá pars </a:t>
            </a:r>
            <a:r>
              <a:rPr lang="cs-CZ" dirty="0" err="1"/>
              <a:t>recta</a:t>
            </a:r>
            <a:r>
              <a:rPr lang="cs-CZ" dirty="0"/>
              <a:t>, laterální šikmé snopce tvoří pars </a:t>
            </a:r>
            <a:r>
              <a:rPr lang="cs-CZ" dirty="0" err="1"/>
              <a:t>obliqua</a:t>
            </a:r>
            <a:r>
              <a:rPr lang="cs-CZ" dirty="0"/>
              <a:t>. Sval je funkčním pokračováním m. </a:t>
            </a:r>
            <a:r>
              <a:rPr lang="cs-CZ" dirty="0" err="1"/>
              <a:t>constrictor</a:t>
            </a:r>
            <a:r>
              <a:rPr lang="cs-CZ" dirty="0"/>
              <a:t> pharyngis inferior, s nímž dohromady tvoří prstenec, který obepíná jak larynx tak </a:t>
            </a:r>
            <a:r>
              <a:rPr lang="cs-CZ" dirty="0" err="1"/>
              <a:t>pharynx</a:t>
            </a:r>
            <a:r>
              <a:rPr lang="cs-CZ" dirty="0"/>
              <a:t>.</a:t>
            </a:r>
          </a:p>
          <a:p>
            <a:r>
              <a:rPr lang="cs-CZ" b="1" dirty="0"/>
              <a:t>Laterální skupina</a:t>
            </a:r>
            <a:r>
              <a:rPr lang="cs-CZ" dirty="0"/>
              <a:t> </a:t>
            </a:r>
          </a:p>
          <a:p>
            <a:r>
              <a:rPr lang="cs-CZ" dirty="0">
                <a:effectLst/>
              </a:rPr>
              <a:t>Laterální skupina svalů laryngu</a:t>
            </a:r>
          </a:p>
          <a:p>
            <a:r>
              <a:rPr lang="cs-CZ" b="1" dirty="0"/>
              <a:t>M. </a:t>
            </a:r>
            <a:r>
              <a:rPr lang="cs-CZ" b="1" dirty="0" err="1"/>
              <a:t>crico-arytaenoideus</a:t>
            </a:r>
            <a:r>
              <a:rPr lang="cs-CZ" b="1" dirty="0"/>
              <a:t> </a:t>
            </a:r>
            <a:r>
              <a:rPr lang="cs-CZ" b="1" dirty="0" err="1"/>
              <a:t>lateralis</a:t>
            </a:r>
            <a:r>
              <a:rPr lang="cs-CZ" dirty="0"/>
              <a:t> – začíná od horního oblouku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cricoidea</a:t>
            </a:r>
            <a:r>
              <a:rPr lang="cs-CZ" dirty="0"/>
              <a:t> a běží k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muscularis</a:t>
            </a:r>
            <a:r>
              <a:rPr lang="cs-CZ" dirty="0"/>
              <a:t>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arytaenoidea</a:t>
            </a:r>
            <a:r>
              <a:rPr lang="cs-CZ" dirty="0"/>
              <a:t>.</a:t>
            </a:r>
          </a:p>
          <a:p>
            <a:r>
              <a:rPr lang="cs-CZ" b="1" dirty="0"/>
              <a:t>M. </a:t>
            </a:r>
            <a:r>
              <a:rPr lang="cs-CZ" b="1" dirty="0" err="1"/>
              <a:t>thyro-arytaenoideus</a:t>
            </a:r>
            <a:r>
              <a:rPr lang="cs-CZ" dirty="0"/>
              <a:t> – začíná na vnitřní ploše ploténky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 a upíná se na </a:t>
            </a:r>
            <a:r>
              <a:rPr lang="cs-CZ" dirty="0" err="1"/>
              <a:t>cartilagines</a:t>
            </a:r>
            <a:r>
              <a:rPr lang="cs-CZ" dirty="0"/>
              <a:t> </a:t>
            </a:r>
            <a:r>
              <a:rPr lang="cs-CZ" dirty="0" err="1"/>
              <a:t>arytaenoideae</a:t>
            </a:r>
            <a:r>
              <a:rPr lang="cs-CZ" dirty="0"/>
              <a:t>. Mediální část svalu naléhající na lig. </a:t>
            </a:r>
            <a:r>
              <a:rPr lang="cs-CZ" dirty="0" err="1"/>
              <a:t>vocale</a:t>
            </a:r>
            <a:r>
              <a:rPr lang="cs-CZ" dirty="0"/>
              <a:t> se jmenuje </a:t>
            </a:r>
            <a:r>
              <a:rPr lang="cs-CZ" b="1" dirty="0" err="1"/>
              <a:t>musculus</a:t>
            </a:r>
            <a:r>
              <a:rPr lang="cs-CZ" b="1" dirty="0"/>
              <a:t> </a:t>
            </a:r>
            <a:r>
              <a:rPr lang="cs-CZ" b="1" dirty="0" err="1"/>
              <a:t>vocalis</a:t>
            </a:r>
            <a:r>
              <a:rPr lang="cs-CZ" dirty="0"/>
              <a:t>.</a:t>
            </a:r>
          </a:p>
          <a:p>
            <a:r>
              <a:rPr lang="cs-CZ" b="1" dirty="0"/>
              <a:t>M. </a:t>
            </a:r>
            <a:r>
              <a:rPr lang="cs-CZ" b="1" dirty="0" err="1"/>
              <a:t>thyro-epiglotticus</a:t>
            </a:r>
            <a:r>
              <a:rPr lang="cs-CZ" dirty="0"/>
              <a:t> – jde od vnitřní ploténky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 k okraji epiglottis. Sklápí epiglottis dolů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1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495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Hlasivkovou štěrbinu </a:t>
            </a:r>
            <a:r>
              <a:rPr lang="cs-CZ" b="1" dirty="0"/>
              <a:t>rozšiřuje</a:t>
            </a:r>
            <a:r>
              <a:rPr lang="cs-CZ" dirty="0"/>
              <a:t> m. </a:t>
            </a:r>
            <a:r>
              <a:rPr lang="cs-CZ" dirty="0" err="1"/>
              <a:t>crico-arytaenoideus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. Jako jediný ze svalů laryngu rozevírá hlasivkovou štěrbinu a udržuje ji otevřenou pro dýchání – </a:t>
            </a:r>
            <a:r>
              <a:rPr lang="cs-CZ" b="1" dirty="0"/>
              <a:t>respirační postavení</a:t>
            </a:r>
            <a:r>
              <a:rPr lang="cs-CZ" dirty="0"/>
              <a:t>. Opakem je </a:t>
            </a:r>
            <a:r>
              <a:rPr lang="cs-CZ" b="1" dirty="0"/>
              <a:t>fonační postavení</a:t>
            </a:r>
            <a:r>
              <a:rPr lang="cs-CZ" dirty="0"/>
              <a:t>, při kterém je štěrbina v různém stavu. Hlasivkovou štěrbinu </a:t>
            </a:r>
            <a:r>
              <a:rPr lang="cs-CZ" b="1" dirty="0"/>
              <a:t>zužuje</a:t>
            </a:r>
            <a:r>
              <a:rPr lang="cs-CZ" dirty="0"/>
              <a:t> m. </a:t>
            </a:r>
            <a:r>
              <a:rPr lang="cs-CZ" dirty="0" err="1"/>
              <a:t>crico-arytaenoideus</a:t>
            </a:r>
            <a:r>
              <a:rPr lang="cs-CZ" dirty="0"/>
              <a:t> </a:t>
            </a:r>
            <a:r>
              <a:rPr lang="cs-CZ" dirty="0" err="1"/>
              <a:t>lateralis</a:t>
            </a:r>
            <a:r>
              <a:rPr lang="cs-CZ" dirty="0"/>
              <a:t>. Hlasivkovou štěrbinu </a:t>
            </a:r>
            <a:r>
              <a:rPr lang="cs-CZ" b="1" dirty="0"/>
              <a:t>uzavírá</a:t>
            </a:r>
            <a:r>
              <a:rPr lang="cs-CZ" dirty="0"/>
              <a:t> m. </a:t>
            </a:r>
            <a:r>
              <a:rPr lang="cs-CZ" dirty="0" err="1"/>
              <a:t>arytaenoideus</a:t>
            </a:r>
            <a:r>
              <a:rPr lang="cs-CZ" dirty="0"/>
              <a:t>. </a:t>
            </a:r>
            <a:r>
              <a:rPr lang="cs-CZ" b="1" dirty="0"/>
              <a:t>Kvalitní uzávěr</a:t>
            </a:r>
            <a:r>
              <a:rPr lang="cs-CZ" dirty="0"/>
              <a:t> hlasivkové štěrbiny dokončí m. </a:t>
            </a:r>
            <a:r>
              <a:rPr lang="cs-CZ" dirty="0" err="1"/>
              <a:t>thyro-arytaenoideus</a:t>
            </a:r>
            <a:r>
              <a:rPr lang="cs-CZ" dirty="0"/>
              <a:t>. Hlasivky </a:t>
            </a:r>
            <a:r>
              <a:rPr lang="cs-CZ" b="1" dirty="0"/>
              <a:t>zkracuje</a:t>
            </a:r>
            <a:r>
              <a:rPr lang="cs-CZ" dirty="0"/>
              <a:t> m. </a:t>
            </a:r>
            <a:r>
              <a:rPr lang="cs-CZ" dirty="0" err="1"/>
              <a:t>thyro-arytaenoideus</a:t>
            </a:r>
            <a:r>
              <a:rPr lang="cs-CZ" dirty="0"/>
              <a:t> - nejvíce se podílí na tvorbě hlasu. Čím více svalových vláken m. </a:t>
            </a:r>
            <a:r>
              <a:rPr lang="cs-CZ" dirty="0" err="1"/>
              <a:t>thyro-arytaenoideus</a:t>
            </a:r>
            <a:r>
              <a:rPr lang="cs-CZ" dirty="0"/>
              <a:t> se kontrahuje, tím silnější je vibrující partie hlasivkového vazu a naopak. V tomto mechanismu je aktivní </a:t>
            </a:r>
            <a:r>
              <a:rPr lang="cs-CZ" b="1" dirty="0"/>
              <a:t>m. </a:t>
            </a:r>
            <a:r>
              <a:rPr lang="cs-CZ" b="1" dirty="0" err="1"/>
              <a:t>vocalis</a:t>
            </a:r>
            <a:r>
              <a:rPr lang="cs-CZ" dirty="0"/>
              <a:t>, což je mediální část m. </a:t>
            </a:r>
            <a:r>
              <a:rPr lang="cs-CZ" dirty="0" err="1"/>
              <a:t>thyro-arytaenoideus</a:t>
            </a:r>
            <a:r>
              <a:rPr lang="cs-CZ" dirty="0"/>
              <a:t>. Hlasivky </a:t>
            </a:r>
            <a:r>
              <a:rPr lang="cs-CZ" b="1" dirty="0"/>
              <a:t>napíná</a:t>
            </a:r>
            <a:r>
              <a:rPr lang="cs-CZ" dirty="0"/>
              <a:t> a </a:t>
            </a:r>
            <a:r>
              <a:rPr lang="cs-CZ" b="1" dirty="0"/>
              <a:t>natahuje</a:t>
            </a:r>
            <a:r>
              <a:rPr lang="cs-CZ" dirty="0"/>
              <a:t> m. </a:t>
            </a:r>
            <a:r>
              <a:rPr lang="cs-CZ" dirty="0" err="1"/>
              <a:t>crico-thyroideus</a:t>
            </a:r>
            <a:r>
              <a:rPr lang="cs-CZ" dirty="0"/>
              <a:t>. </a:t>
            </a:r>
          </a:p>
          <a:p>
            <a:r>
              <a:rPr lang="cs-CZ" b="1" dirty="0"/>
              <a:t>Uzávěr</a:t>
            </a:r>
            <a:r>
              <a:rPr lang="cs-CZ" dirty="0"/>
              <a:t> dolních cest dýchacích při polykání je zajišťován třemi mechanismy: </a:t>
            </a:r>
          </a:p>
          <a:p>
            <a:r>
              <a:rPr lang="cs-CZ" dirty="0"/>
              <a:t>vysunutí laryngu kraniálně (díky </a:t>
            </a:r>
            <a:r>
              <a:rPr lang="cs-CZ" dirty="0" err="1">
                <a:hlinkClick r:id="rId3" tooltip="Mm. suprahyoidei (stránka neexistuje)"/>
              </a:rPr>
              <a:t>suprahyoidním</a:t>
            </a:r>
            <a:r>
              <a:rPr lang="cs-CZ" dirty="0">
                <a:hlinkClick r:id="rId3" tooltip="Mm. suprahyoidei (stránka neexistuje)"/>
              </a:rPr>
              <a:t> svalům</a:t>
            </a:r>
            <a:r>
              <a:rPr lang="cs-CZ" dirty="0"/>
              <a:t>), zúžení vchodu do laryngu (sklopení epiglottis díky svalům končícím na epiglottis – m. ary-</a:t>
            </a:r>
            <a:r>
              <a:rPr lang="cs-CZ" dirty="0" err="1"/>
              <a:t>epiglotticus</a:t>
            </a:r>
            <a:r>
              <a:rPr lang="cs-CZ" dirty="0"/>
              <a:t> a m. </a:t>
            </a:r>
            <a:r>
              <a:rPr lang="cs-CZ" dirty="0" err="1"/>
              <a:t>thyro-epiglotticus</a:t>
            </a:r>
            <a:r>
              <a:rPr lang="cs-CZ" dirty="0"/>
              <a:t>), zúžení hlasivkové štěrbiny (díky m. </a:t>
            </a:r>
            <a:r>
              <a:rPr lang="cs-CZ" dirty="0" err="1"/>
              <a:t>crico-arytaenoideus</a:t>
            </a:r>
            <a:r>
              <a:rPr lang="cs-CZ" dirty="0"/>
              <a:t> </a:t>
            </a:r>
            <a:r>
              <a:rPr lang="cs-CZ" dirty="0" err="1"/>
              <a:t>lateralis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68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facies </a:t>
            </a:r>
            <a:r>
              <a:rPr lang="cs-CZ" dirty="0" err="1"/>
              <a:t>costalis</a:t>
            </a:r>
            <a:r>
              <a:rPr lang="cs-CZ" dirty="0"/>
              <a:t> – plocha směřující k žebrům;</a:t>
            </a:r>
          </a:p>
          <a:p>
            <a:r>
              <a:rPr lang="cs-CZ" dirty="0"/>
              <a:t>facies </a:t>
            </a:r>
            <a:r>
              <a:rPr lang="cs-CZ" dirty="0" err="1"/>
              <a:t>diaphragmatica</a:t>
            </a:r>
            <a:r>
              <a:rPr lang="cs-CZ" dirty="0"/>
              <a:t> – spodní plocha směřující k bránici;</a:t>
            </a:r>
          </a:p>
          <a:p>
            <a:r>
              <a:rPr lang="cs-CZ" dirty="0"/>
              <a:t>facies </a:t>
            </a:r>
            <a:r>
              <a:rPr lang="cs-CZ" dirty="0" err="1"/>
              <a:t>mediastinalis</a:t>
            </a:r>
            <a:r>
              <a:rPr lang="cs-CZ" dirty="0"/>
              <a:t> – plocha směřující do mediastina (mezihrudí);</a:t>
            </a:r>
          </a:p>
          <a:p>
            <a:r>
              <a:rPr lang="cs-CZ" dirty="0"/>
              <a:t>hilum </a:t>
            </a:r>
            <a:r>
              <a:rPr lang="cs-CZ" dirty="0" err="1"/>
              <a:t>pulmonis</a:t>
            </a:r>
            <a:r>
              <a:rPr lang="cs-CZ" dirty="0"/>
              <a:t> – plicní hilus, na kterém do plic vstupují bronchy a arterie, vystupují </a:t>
            </a:r>
            <a:r>
              <a:rPr lang="cs-CZ" dirty="0" err="1"/>
              <a:t>veny</a:t>
            </a:r>
            <a:r>
              <a:rPr lang="cs-CZ" dirty="0"/>
              <a:t> </a:t>
            </a:r>
            <a:r>
              <a:rPr lang="cs-CZ" dirty="0" err="1"/>
              <a:t>pulmonales</a:t>
            </a:r>
            <a:r>
              <a:rPr lang="cs-CZ" dirty="0"/>
              <a:t>;</a:t>
            </a:r>
          </a:p>
          <a:p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– kaudální zúžené pokračování hilu; přechází zde pleura </a:t>
            </a:r>
            <a:r>
              <a:rPr lang="cs-CZ" dirty="0" err="1"/>
              <a:t>visceralis</a:t>
            </a:r>
            <a:r>
              <a:rPr lang="cs-CZ" dirty="0"/>
              <a:t> v pleuru </a:t>
            </a:r>
            <a:r>
              <a:rPr lang="cs-CZ" dirty="0" err="1"/>
              <a:t>parietalis</a:t>
            </a:r>
            <a:r>
              <a:rPr lang="cs-CZ" dirty="0"/>
              <a:t>, taktéž jako na plicním hilu;</a:t>
            </a:r>
          </a:p>
          <a:p>
            <a:r>
              <a:rPr lang="cs-CZ" dirty="0"/>
              <a:t>apex </a:t>
            </a:r>
            <a:r>
              <a:rPr lang="cs-CZ" dirty="0" err="1"/>
              <a:t>pulmonis</a:t>
            </a:r>
            <a:r>
              <a:rPr lang="cs-CZ" dirty="0"/>
              <a:t> – plicní vrchol, který se nachází v </a:t>
            </a:r>
            <a:r>
              <a:rPr lang="cs-CZ" dirty="0" err="1"/>
              <a:t>cupula</a:t>
            </a:r>
            <a:r>
              <a:rPr lang="cs-CZ" dirty="0"/>
              <a:t> </a:t>
            </a:r>
            <a:r>
              <a:rPr lang="cs-CZ" dirty="0" err="1"/>
              <a:t>pleurae</a:t>
            </a:r>
            <a:r>
              <a:rPr lang="cs-CZ" dirty="0"/>
              <a:t>;</a:t>
            </a:r>
          </a:p>
          <a:p>
            <a:r>
              <a:rPr lang="cs-CZ" dirty="0" err="1"/>
              <a:t>margo</a:t>
            </a:r>
            <a:r>
              <a:rPr lang="cs-CZ" dirty="0"/>
              <a:t> anterior – přední okraj plíce, přechod facies </a:t>
            </a:r>
            <a:r>
              <a:rPr lang="cs-CZ" dirty="0" err="1"/>
              <a:t>costalis</a:t>
            </a:r>
            <a:r>
              <a:rPr lang="cs-CZ" dirty="0"/>
              <a:t> ve facies </a:t>
            </a:r>
            <a:r>
              <a:rPr lang="cs-CZ" dirty="0" err="1"/>
              <a:t>mediastinalis</a:t>
            </a:r>
            <a:r>
              <a:rPr lang="cs-CZ" dirty="0"/>
              <a:t>;</a:t>
            </a:r>
          </a:p>
          <a:p>
            <a:r>
              <a:rPr lang="cs-CZ" dirty="0" err="1"/>
              <a:t>margo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– dolní okraj plíce, přechází zde facies </a:t>
            </a:r>
            <a:r>
              <a:rPr lang="cs-CZ" dirty="0" err="1"/>
              <a:t>costalis</a:t>
            </a:r>
            <a:r>
              <a:rPr lang="cs-CZ" dirty="0"/>
              <a:t> ve facies </a:t>
            </a:r>
            <a:r>
              <a:rPr lang="cs-CZ" dirty="0" err="1"/>
              <a:t>diaphragmatica</a:t>
            </a:r>
            <a:r>
              <a:rPr lang="cs-CZ" dirty="0"/>
              <a:t>;</a:t>
            </a:r>
          </a:p>
          <a:p>
            <a:r>
              <a:rPr lang="cs-CZ" dirty="0" err="1"/>
              <a:t>lingula</a:t>
            </a:r>
            <a:r>
              <a:rPr lang="cs-CZ" dirty="0"/>
              <a:t> </a:t>
            </a:r>
            <a:r>
              <a:rPr lang="cs-CZ" dirty="0" err="1"/>
              <a:t>pulmonis</a:t>
            </a:r>
            <a:r>
              <a:rPr lang="cs-CZ" dirty="0"/>
              <a:t> </a:t>
            </a:r>
            <a:r>
              <a:rPr lang="cs-CZ" dirty="0" err="1"/>
              <a:t>sinistri</a:t>
            </a:r>
            <a:r>
              <a:rPr lang="cs-CZ" dirty="0"/>
              <a:t> – "jazýček" levé plíce.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Ductus</a:t>
            </a:r>
            <a:r>
              <a:rPr lang="cs-CZ" baseline="0" dirty="0"/>
              <a:t> </a:t>
            </a:r>
            <a:r>
              <a:rPr lang="cs-CZ" baseline="0" dirty="0" err="1"/>
              <a:t>alveolares</a:t>
            </a:r>
            <a:r>
              <a:rPr lang="cs-CZ" baseline="0" dirty="0"/>
              <a:t> – ze stěny je vyklenuto mnoho sklípků</a:t>
            </a:r>
          </a:p>
          <a:p>
            <a:r>
              <a:rPr lang="cs-CZ" baseline="0" dirty="0"/>
              <a:t>Atrium – rozšířený koncový úsek</a:t>
            </a:r>
          </a:p>
          <a:p>
            <a:r>
              <a:rPr lang="cs-CZ" baseline="0" dirty="0" err="1"/>
              <a:t>Sacculi</a:t>
            </a:r>
            <a:r>
              <a:rPr lang="cs-CZ" baseline="0" dirty="0"/>
              <a:t> </a:t>
            </a:r>
            <a:r>
              <a:rPr lang="cs-CZ" baseline="0" dirty="0" err="1"/>
              <a:t>alveolares</a:t>
            </a:r>
            <a:r>
              <a:rPr lang="cs-CZ" baseline="0" dirty="0"/>
              <a:t> – sklípkové váčky, zakončují strom</a:t>
            </a:r>
          </a:p>
          <a:p>
            <a:r>
              <a:rPr lang="cs-CZ" baseline="0" dirty="0" err="1"/>
              <a:t>Alveoli</a:t>
            </a:r>
            <a:r>
              <a:rPr lang="cs-CZ" baseline="0" dirty="0"/>
              <a:t> </a:t>
            </a:r>
            <a:r>
              <a:rPr lang="cs-CZ" baseline="0" dirty="0" err="1"/>
              <a:t>pulmones</a:t>
            </a:r>
            <a:r>
              <a:rPr lang="cs-CZ" baseline="0" dirty="0"/>
              <a:t> </a:t>
            </a:r>
          </a:p>
          <a:p>
            <a:r>
              <a:rPr lang="cs-CZ" baseline="0" dirty="0" err="1"/>
              <a:t>Lobulus</a:t>
            </a:r>
            <a:r>
              <a:rPr lang="cs-CZ" baseline="0" dirty="0"/>
              <a:t> </a:t>
            </a:r>
            <a:r>
              <a:rPr lang="cs-CZ" baseline="0" dirty="0" err="1"/>
              <a:t>pulmonis</a:t>
            </a:r>
            <a:r>
              <a:rPr lang="cs-CZ" baseline="0" dirty="0"/>
              <a:t> </a:t>
            </a:r>
            <a:r>
              <a:rPr lang="cs-CZ" baseline="0" dirty="0" err="1"/>
              <a:t>primarius</a:t>
            </a:r>
            <a:r>
              <a:rPr lang="cs-CZ" baseline="0" dirty="0"/>
              <a:t> – primární plicní lalůček ventilovaný 1 </a:t>
            </a:r>
            <a:r>
              <a:rPr lang="cs-CZ" baseline="0" dirty="0" err="1"/>
              <a:t>bronchiolus</a:t>
            </a:r>
            <a:r>
              <a:rPr lang="cs-CZ" baseline="0" dirty="0"/>
              <a:t> </a:t>
            </a:r>
            <a:r>
              <a:rPr lang="cs-CZ" baseline="0" dirty="0" err="1"/>
              <a:t>respiratorius</a:t>
            </a:r>
            <a:endParaRPr lang="cs-CZ" baseline="0" dirty="0"/>
          </a:p>
          <a:p>
            <a:r>
              <a:rPr lang="cs-CZ" baseline="0" dirty="0" err="1"/>
              <a:t>Lobulus</a:t>
            </a:r>
            <a:r>
              <a:rPr lang="cs-CZ" baseline="0" dirty="0"/>
              <a:t> </a:t>
            </a:r>
            <a:r>
              <a:rPr lang="cs-CZ" baseline="0" dirty="0" err="1"/>
              <a:t>pulmonis</a:t>
            </a:r>
            <a:r>
              <a:rPr lang="cs-CZ" baseline="0" dirty="0"/>
              <a:t> </a:t>
            </a:r>
            <a:r>
              <a:rPr lang="cs-CZ" baseline="0" dirty="0" err="1"/>
              <a:t>secundarius</a:t>
            </a:r>
            <a:r>
              <a:rPr lang="cs-CZ" baseline="0" dirty="0"/>
              <a:t> – část plíce ventilovaná jedním </a:t>
            </a:r>
            <a:r>
              <a:rPr lang="cs-CZ" baseline="0" dirty="0" err="1"/>
              <a:t>bronchiolus</a:t>
            </a:r>
            <a:r>
              <a:rPr lang="cs-CZ" baseline="0" dirty="0"/>
              <a:t> </a:t>
            </a:r>
            <a:r>
              <a:rPr lang="cs-CZ" baseline="0" dirty="0" err="1"/>
              <a:t>terminatorius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11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25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89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645">
              <a:defRPr/>
            </a:pP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 − štítná chrupavka, je nejobjemnější. Na přední ploše krku je zřetelná </a:t>
            </a:r>
            <a:r>
              <a:rPr lang="cs-CZ" dirty="0" err="1"/>
              <a:t>prominentia</a:t>
            </a:r>
            <a:r>
              <a:rPr lang="cs-CZ" dirty="0"/>
              <a:t> </a:t>
            </a:r>
            <a:r>
              <a:rPr lang="cs-CZ" dirty="0" err="1"/>
              <a:t>laryngis</a:t>
            </a:r>
            <a:r>
              <a:rPr lang="cs-CZ" dirty="0"/>
              <a:t> (u mužů je po pubertě výraznější než u žen). Chrupavku tvoří dvě ploténky: lamina </a:t>
            </a:r>
            <a:r>
              <a:rPr lang="cs-CZ" dirty="0" err="1"/>
              <a:t>dextra</a:t>
            </a:r>
            <a:r>
              <a:rPr lang="cs-CZ" dirty="0"/>
              <a:t> et lamina </a:t>
            </a:r>
            <a:r>
              <a:rPr lang="cs-CZ" dirty="0" err="1"/>
              <a:t>sinistra</a:t>
            </a:r>
            <a:r>
              <a:rPr lang="cs-CZ" dirty="0"/>
              <a:t>. Jsou k sobě přiloženy pod úhlem 90° a v místě spojení je nahoře i dole zářez: </a:t>
            </a:r>
            <a:r>
              <a:rPr lang="cs-CZ" dirty="0" err="1"/>
              <a:t>incisura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 superior et </a:t>
            </a:r>
            <a:r>
              <a:rPr lang="cs-CZ" dirty="0" err="1"/>
              <a:t>inscisura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 inferior. Z dorzálních okrajů plotének vybíhají na každé straně nahoru i dolů výběžky: </a:t>
            </a:r>
            <a:r>
              <a:rPr lang="cs-CZ" dirty="0" err="1"/>
              <a:t>cornu</a:t>
            </a:r>
            <a:r>
              <a:rPr lang="cs-CZ" dirty="0"/>
              <a:t> </a:t>
            </a:r>
            <a:r>
              <a:rPr lang="cs-CZ" dirty="0" err="1"/>
              <a:t>superius</a:t>
            </a:r>
            <a:r>
              <a:rPr lang="cs-CZ" dirty="0"/>
              <a:t> et </a:t>
            </a:r>
            <a:r>
              <a:rPr lang="cs-CZ" dirty="0" err="1"/>
              <a:t>cornu</a:t>
            </a:r>
            <a:r>
              <a:rPr lang="cs-CZ" dirty="0"/>
              <a:t> </a:t>
            </a:r>
            <a:r>
              <a:rPr lang="cs-CZ" dirty="0" err="1"/>
              <a:t>inferius</a:t>
            </a:r>
            <a:r>
              <a:rPr lang="cs-CZ" dirty="0"/>
              <a:t>. </a:t>
            </a:r>
            <a:r>
              <a:rPr lang="cs-CZ" dirty="0" err="1"/>
              <a:t>Cornu</a:t>
            </a:r>
            <a:r>
              <a:rPr lang="cs-CZ" dirty="0"/>
              <a:t> </a:t>
            </a:r>
            <a:r>
              <a:rPr lang="cs-CZ" dirty="0" err="1"/>
              <a:t>inferius</a:t>
            </a:r>
            <a:r>
              <a:rPr lang="cs-CZ" dirty="0"/>
              <a:t> mají kloubní plošku pro spojení s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cricoidea</a:t>
            </a:r>
            <a:r>
              <a:rPr lang="cs-CZ" dirty="0"/>
              <a:t>. Na zevní ploše plotének je vyvýšená šikmá hrana, linea </a:t>
            </a:r>
            <a:r>
              <a:rPr lang="cs-CZ" dirty="0" err="1"/>
              <a:t>obliqua</a:t>
            </a:r>
            <a:r>
              <a:rPr lang="cs-CZ" dirty="0"/>
              <a:t>, což je místo pro úpon a začátek </a:t>
            </a:r>
            <a:r>
              <a:rPr lang="cs-CZ" dirty="0" err="1"/>
              <a:t>infrahyoidních</a:t>
            </a:r>
            <a:r>
              <a:rPr lang="cs-CZ" dirty="0"/>
              <a:t> svalů. Dorzálně od linea </a:t>
            </a:r>
            <a:r>
              <a:rPr lang="cs-CZ" dirty="0" err="1"/>
              <a:t>obliqua</a:t>
            </a:r>
            <a:r>
              <a:rPr lang="cs-CZ" dirty="0"/>
              <a:t> začínají svalové snopce m. </a:t>
            </a:r>
            <a:r>
              <a:rPr lang="cs-CZ" dirty="0" err="1"/>
              <a:t>constrictor</a:t>
            </a:r>
            <a:r>
              <a:rPr lang="cs-CZ" dirty="0"/>
              <a:t> pharyngis inferior. Ventrálně od linea </a:t>
            </a:r>
            <a:r>
              <a:rPr lang="cs-CZ" dirty="0" err="1"/>
              <a:t>obliqua</a:t>
            </a:r>
            <a:r>
              <a:rPr lang="cs-CZ" dirty="0"/>
              <a:t> bývá otvor,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thyroideum</a:t>
            </a:r>
            <a:r>
              <a:rPr lang="cs-CZ" dirty="0"/>
              <a:t>, pro r. </a:t>
            </a:r>
            <a:r>
              <a:rPr lang="cs-CZ" dirty="0" err="1"/>
              <a:t>internus</a:t>
            </a:r>
            <a:r>
              <a:rPr lang="cs-CZ" dirty="0"/>
              <a:t> n. </a:t>
            </a:r>
            <a:r>
              <a:rPr lang="cs-CZ" dirty="0" err="1"/>
              <a:t>laryngei</a:t>
            </a:r>
            <a:r>
              <a:rPr lang="cs-CZ" dirty="0"/>
              <a:t> </a:t>
            </a:r>
            <a:r>
              <a:rPr lang="cs-CZ" dirty="0" err="1"/>
              <a:t>superioris</a:t>
            </a:r>
            <a:r>
              <a:rPr lang="cs-CZ" dirty="0"/>
              <a:t> a připojené cévy (pokud jdou skrz </a:t>
            </a:r>
            <a:r>
              <a:rPr lang="cs-CZ" dirty="0" err="1"/>
              <a:t>membrana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, pak </a:t>
            </a:r>
            <a:r>
              <a:rPr lang="cs-CZ" dirty="0" err="1"/>
              <a:t>foramen</a:t>
            </a:r>
            <a:r>
              <a:rPr lang="cs-CZ" dirty="0"/>
              <a:t> chybí).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29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Cartilago</a:t>
            </a:r>
            <a:r>
              <a:rPr lang="cs-CZ" b="1" dirty="0"/>
              <a:t> </a:t>
            </a:r>
            <a:r>
              <a:rPr lang="cs-CZ" b="1" dirty="0" err="1"/>
              <a:t>cricoidea</a:t>
            </a:r>
            <a:r>
              <a:rPr lang="cs-CZ" dirty="0"/>
              <a:t> – prstencová chrupavka. Má vpředu oblouk, </a:t>
            </a:r>
            <a:r>
              <a:rPr lang="cs-CZ" i="1" dirty="0" err="1"/>
              <a:t>arcus</a:t>
            </a:r>
            <a:r>
              <a:rPr lang="cs-CZ" i="1" dirty="0"/>
              <a:t> </a:t>
            </a:r>
            <a:r>
              <a:rPr lang="cs-CZ" i="1" dirty="0" err="1"/>
              <a:t>cartilaginis</a:t>
            </a:r>
            <a:r>
              <a:rPr lang="cs-CZ" i="1" dirty="0"/>
              <a:t> </a:t>
            </a:r>
            <a:r>
              <a:rPr lang="cs-CZ" i="1" dirty="0" err="1"/>
              <a:t>cricoideae</a:t>
            </a:r>
            <a:r>
              <a:rPr lang="cs-CZ" dirty="0"/>
              <a:t>, a vzadu ploténku, </a:t>
            </a:r>
            <a:r>
              <a:rPr lang="cs-CZ" i="1" dirty="0"/>
              <a:t>lamina </a:t>
            </a:r>
            <a:r>
              <a:rPr lang="cs-CZ" i="1" dirty="0" err="1"/>
              <a:t>cartilaginis</a:t>
            </a:r>
            <a:r>
              <a:rPr lang="cs-CZ" i="1" dirty="0"/>
              <a:t> </a:t>
            </a:r>
            <a:r>
              <a:rPr lang="cs-CZ" i="1" dirty="0" err="1"/>
              <a:t>cricoideae</a:t>
            </a:r>
            <a:r>
              <a:rPr lang="cs-CZ" dirty="0"/>
              <a:t>. Na horní ploše ploténky jsou párové kloubní jamky, </a:t>
            </a:r>
            <a:r>
              <a:rPr lang="cs-CZ" i="1" dirty="0"/>
              <a:t>facies </a:t>
            </a:r>
            <a:r>
              <a:rPr lang="cs-CZ" i="1" dirty="0" err="1"/>
              <a:t>articulares</a:t>
            </a:r>
            <a:r>
              <a:rPr lang="cs-CZ" i="1" dirty="0"/>
              <a:t> </a:t>
            </a:r>
            <a:r>
              <a:rPr lang="cs-CZ" i="1" dirty="0" err="1"/>
              <a:t>arytaenoideae</a:t>
            </a:r>
            <a:r>
              <a:rPr lang="cs-CZ" dirty="0"/>
              <a:t>, pro spojení s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arytaenoidea</a:t>
            </a:r>
            <a:r>
              <a:rPr lang="cs-CZ" dirty="0"/>
              <a:t>. Na zadní ploše ploténky jsou párové jamky pro začátky svalů. Na boku, v místě přechodu oblouku do ploténky, je párová kloubní jamka, </a:t>
            </a:r>
            <a:r>
              <a:rPr lang="cs-CZ" i="1" dirty="0"/>
              <a:t>facies </a:t>
            </a:r>
            <a:r>
              <a:rPr lang="cs-CZ" i="1" dirty="0" err="1"/>
              <a:t>articularis</a:t>
            </a:r>
            <a:r>
              <a:rPr lang="cs-CZ" i="1" dirty="0"/>
              <a:t> </a:t>
            </a:r>
            <a:r>
              <a:rPr lang="cs-CZ" i="1" dirty="0" err="1"/>
              <a:t>thyroidea</a:t>
            </a:r>
            <a:r>
              <a:rPr lang="cs-CZ" dirty="0"/>
              <a:t>.</a:t>
            </a:r>
          </a:p>
          <a:p>
            <a:r>
              <a:rPr lang="cs-CZ" b="1" dirty="0" err="1"/>
              <a:t>Cartilago</a:t>
            </a:r>
            <a:r>
              <a:rPr lang="cs-CZ" b="1" dirty="0"/>
              <a:t> </a:t>
            </a:r>
            <a:r>
              <a:rPr lang="cs-CZ" b="1" dirty="0" err="1"/>
              <a:t>arytaenoidea</a:t>
            </a:r>
            <a:r>
              <a:rPr lang="cs-CZ" dirty="0"/>
              <a:t> – hlasivková chrupavka, párová. Má tvar jehlanu se základnou, </a:t>
            </a:r>
            <a:r>
              <a:rPr lang="cs-CZ" i="1" dirty="0" err="1"/>
              <a:t>basis</a:t>
            </a:r>
            <a:r>
              <a:rPr lang="cs-CZ" dirty="0"/>
              <a:t>, obrácenou kaudálně a s vrcholem, </a:t>
            </a:r>
            <a:r>
              <a:rPr lang="cs-CZ" i="1" dirty="0"/>
              <a:t>apex</a:t>
            </a:r>
            <a:r>
              <a:rPr lang="cs-CZ" dirty="0"/>
              <a:t>, směřujícím kraniálně. Na basi je kloubní ploška, </a:t>
            </a:r>
            <a:r>
              <a:rPr lang="cs-CZ" i="1" dirty="0"/>
              <a:t>facies </a:t>
            </a:r>
            <a:r>
              <a:rPr lang="cs-CZ" i="1" dirty="0" err="1"/>
              <a:t>articularis</a:t>
            </a:r>
            <a:r>
              <a:rPr lang="cs-CZ" dirty="0"/>
              <a:t>, pro spojení s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cricoidea</a:t>
            </a:r>
            <a:r>
              <a:rPr lang="cs-CZ" dirty="0"/>
              <a:t>. Z base dopředu vybíhá </a:t>
            </a:r>
            <a:r>
              <a:rPr lang="cs-CZ" i="1" dirty="0" err="1"/>
              <a:t>processus</a:t>
            </a:r>
            <a:r>
              <a:rPr lang="cs-CZ" i="1" dirty="0"/>
              <a:t> </a:t>
            </a:r>
            <a:r>
              <a:rPr lang="cs-CZ" i="1" dirty="0" err="1"/>
              <a:t>vocalis</a:t>
            </a:r>
            <a:r>
              <a:rPr lang="cs-CZ" dirty="0"/>
              <a:t> pro lig. </a:t>
            </a:r>
            <a:r>
              <a:rPr lang="cs-CZ" dirty="0" err="1"/>
              <a:t>vocale</a:t>
            </a:r>
            <a:r>
              <a:rPr lang="cs-CZ" dirty="0"/>
              <a:t> a laterálně </a:t>
            </a:r>
            <a:r>
              <a:rPr lang="cs-CZ" i="1" dirty="0" err="1"/>
              <a:t>processus</a:t>
            </a:r>
            <a:r>
              <a:rPr lang="cs-CZ" i="1" dirty="0"/>
              <a:t> </a:t>
            </a:r>
            <a:r>
              <a:rPr lang="cs-CZ" i="1" dirty="0" err="1"/>
              <a:t>muscularis</a:t>
            </a:r>
            <a:r>
              <a:rPr lang="cs-CZ" dirty="0"/>
              <a:t> pro úpon svalů hrtanu.</a:t>
            </a:r>
          </a:p>
          <a:p>
            <a:r>
              <a:rPr lang="cs-CZ" b="1" dirty="0"/>
              <a:t>Epiglottis</a:t>
            </a:r>
            <a:r>
              <a:rPr lang="cs-CZ" dirty="0"/>
              <a:t> – příklopka hrtanová, nepárová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epiglottica</a:t>
            </a:r>
            <a:r>
              <a:rPr lang="cs-CZ" dirty="0"/>
              <a:t>, jako jediná z elastické chrupavky. Kraniálně je epiglottis široká, lopatkovitá, kaudálně vybíhá ve stopku, </a:t>
            </a:r>
            <a:r>
              <a:rPr lang="cs-CZ" i="1" dirty="0"/>
              <a:t>petiolus</a:t>
            </a:r>
            <a:r>
              <a:rPr lang="cs-CZ" dirty="0"/>
              <a:t>, která je spojená </a:t>
            </a:r>
            <a:r>
              <a:rPr lang="cs-CZ" dirty="0" err="1"/>
              <a:t>syndesmosou</a:t>
            </a:r>
            <a:r>
              <a:rPr lang="cs-CZ" dirty="0"/>
              <a:t> se zadní plochou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86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Cartilago</a:t>
            </a:r>
            <a:r>
              <a:rPr lang="cs-CZ" b="1" dirty="0"/>
              <a:t> </a:t>
            </a:r>
            <a:r>
              <a:rPr lang="cs-CZ" b="1" dirty="0" err="1"/>
              <a:t>cricoidea</a:t>
            </a:r>
            <a:r>
              <a:rPr lang="cs-CZ" dirty="0"/>
              <a:t> – prstencová chrupavka. Má vpředu oblouk, </a:t>
            </a:r>
            <a:r>
              <a:rPr lang="cs-CZ" i="1" dirty="0" err="1"/>
              <a:t>arcus</a:t>
            </a:r>
            <a:r>
              <a:rPr lang="cs-CZ" i="1" dirty="0"/>
              <a:t> </a:t>
            </a:r>
            <a:r>
              <a:rPr lang="cs-CZ" i="1" dirty="0" err="1"/>
              <a:t>cartilaginis</a:t>
            </a:r>
            <a:r>
              <a:rPr lang="cs-CZ" i="1" dirty="0"/>
              <a:t> </a:t>
            </a:r>
            <a:r>
              <a:rPr lang="cs-CZ" i="1" dirty="0" err="1"/>
              <a:t>cricoideae</a:t>
            </a:r>
            <a:r>
              <a:rPr lang="cs-CZ" dirty="0"/>
              <a:t>, a vzadu ploténku, </a:t>
            </a:r>
            <a:r>
              <a:rPr lang="cs-CZ" i="1" dirty="0"/>
              <a:t>lamina </a:t>
            </a:r>
            <a:r>
              <a:rPr lang="cs-CZ" i="1" dirty="0" err="1"/>
              <a:t>cartilaginis</a:t>
            </a:r>
            <a:r>
              <a:rPr lang="cs-CZ" i="1" dirty="0"/>
              <a:t> </a:t>
            </a:r>
            <a:r>
              <a:rPr lang="cs-CZ" i="1" dirty="0" err="1"/>
              <a:t>cricoideae</a:t>
            </a:r>
            <a:r>
              <a:rPr lang="cs-CZ" dirty="0"/>
              <a:t>. Na horní ploše ploténky jsou párové kloubní jamky, </a:t>
            </a:r>
            <a:r>
              <a:rPr lang="cs-CZ" i="1" dirty="0"/>
              <a:t>facies </a:t>
            </a:r>
            <a:r>
              <a:rPr lang="cs-CZ" i="1" dirty="0" err="1"/>
              <a:t>articulares</a:t>
            </a:r>
            <a:r>
              <a:rPr lang="cs-CZ" i="1" dirty="0"/>
              <a:t> </a:t>
            </a:r>
            <a:r>
              <a:rPr lang="cs-CZ" i="1" dirty="0" err="1"/>
              <a:t>arytaenoideae</a:t>
            </a:r>
            <a:r>
              <a:rPr lang="cs-CZ" dirty="0"/>
              <a:t>, pro spojení s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arytaenoidea</a:t>
            </a:r>
            <a:r>
              <a:rPr lang="cs-CZ" dirty="0"/>
              <a:t>. Na zadní ploše ploténky jsou párové jamky pro začátky svalů. Na boku, v místě přechodu oblouku do ploténky, je párová kloubní jamka, </a:t>
            </a:r>
            <a:r>
              <a:rPr lang="cs-CZ" i="1" dirty="0"/>
              <a:t>facies </a:t>
            </a:r>
            <a:r>
              <a:rPr lang="cs-CZ" i="1" dirty="0" err="1"/>
              <a:t>articularis</a:t>
            </a:r>
            <a:r>
              <a:rPr lang="cs-CZ" i="1" dirty="0"/>
              <a:t> </a:t>
            </a:r>
            <a:r>
              <a:rPr lang="cs-CZ" i="1" dirty="0" err="1"/>
              <a:t>thyroidea</a:t>
            </a:r>
            <a:r>
              <a:rPr lang="cs-CZ" dirty="0"/>
              <a:t>.</a:t>
            </a:r>
          </a:p>
          <a:p>
            <a:r>
              <a:rPr lang="cs-CZ" b="1" dirty="0" err="1"/>
              <a:t>Cartilago</a:t>
            </a:r>
            <a:r>
              <a:rPr lang="cs-CZ" b="1" dirty="0"/>
              <a:t> </a:t>
            </a:r>
            <a:r>
              <a:rPr lang="cs-CZ" b="1" dirty="0" err="1"/>
              <a:t>arytaenoidea</a:t>
            </a:r>
            <a:r>
              <a:rPr lang="cs-CZ" dirty="0"/>
              <a:t> – hlasivková chrupavka, párová. Má tvar jehlanu se základnou, </a:t>
            </a:r>
            <a:r>
              <a:rPr lang="cs-CZ" i="1" dirty="0" err="1"/>
              <a:t>basis</a:t>
            </a:r>
            <a:r>
              <a:rPr lang="cs-CZ" dirty="0"/>
              <a:t>, obrácenou kaudálně a s vrcholem, </a:t>
            </a:r>
            <a:r>
              <a:rPr lang="cs-CZ" i="1" dirty="0"/>
              <a:t>apex</a:t>
            </a:r>
            <a:r>
              <a:rPr lang="cs-CZ" dirty="0"/>
              <a:t>, směřujícím kraniálně. Na basi je kloubní ploška, </a:t>
            </a:r>
            <a:r>
              <a:rPr lang="cs-CZ" i="1" dirty="0"/>
              <a:t>facies </a:t>
            </a:r>
            <a:r>
              <a:rPr lang="cs-CZ" i="1" dirty="0" err="1"/>
              <a:t>articularis</a:t>
            </a:r>
            <a:r>
              <a:rPr lang="cs-CZ" dirty="0"/>
              <a:t>, pro spojení s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cricoidea</a:t>
            </a:r>
            <a:r>
              <a:rPr lang="cs-CZ" dirty="0"/>
              <a:t>. Z base dopředu vybíhá </a:t>
            </a:r>
            <a:r>
              <a:rPr lang="cs-CZ" i="1" dirty="0" err="1"/>
              <a:t>processus</a:t>
            </a:r>
            <a:r>
              <a:rPr lang="cs-CZ" i="1" dirty="0"/>
              <a:t> </a:t>
            </a:r>
            <a:r>
              <a:rPr lang="cs-CZ" i="1" dirty="0" err="1"/>
              <a:t>vocalis</a:t>
            </a:r>
            <a:r>
              <a:rPr lang="cs-CZ" dirty="0"/>
              <a:t> pro lig. </a:t>
            </a:r>
            <a:r>
              <a:rPr lang="cs-CZ" dirty="0" err="1"/>
              <a:t>vocale</a:t>
            </a:r>
            <a:r>
              <a:rPr lang="cs-CZ" dirty="0"/>
              <a:t> a laterálně </a:t>
            </a:r>
            <a:r>
              <a:rPr lang="cs-CZ" i="1" dirty="0" err="1"/>
              <a:t>processus</a:t>
            </a:r>
            <a:r>
              <a:rPr lang="cs-CZ" i="1" dirty="0"/>
              <a:t> </a:t>
            </a:r>
            <a:r>
              <a:rPr lang="cs-CZ" i="1" dirty="0" err="1"/>
              <a:t>muscularis</a:t>
            </a:r>
            <a:r>
              <a:rPr lang="cs-CZ" dirty="0"/>
              <a:t> pro úpon svalů hrtanu.</a:t>
            </a:r>
          </a:p>
          <a:p>
            <a:r>
              <a:rPr lang="cs-CZ" b="1" dirty="0"/>
              <a:t>Epiglottis</a:t>
            </a:r>
            <a:r>
              <a:rPr lang="cs-CZ" dirty="0"/>
              <a:t> – příklopka hrtanová, nepárová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epiglottica</a:t>
            </a:r>
            <a:r>
              <a:rPr lang="cs-CZ" dirty="0"/>
              <a:t>, jako jediná z elastické chrupavky. Kraniálně je epiglottis široká, lopatkovitá, kaudálně vybíhá ve stopku, </a:t>
            </a:r>
            <a:r>
              <a:rPr lang="cs-CZ" i="1" dirty="0"/>
              <a:t>petiolus</a:t>
            </a:r>
            <a:r>
              <a:rPr lang="cs-CZ" dirty="0"/>
              <a:t>, která je spojená </a:t>
            </a:r>
            <a:r>
              <a:rPr lang="cs-CZ" dirty="0" err="1"/>
              <a:t>syndesmosou</a:t>
            </a:r>
            <a:r>
              <a:rPr lang="cs-CZ" dirty="0"/>
              <a:t> se zadní plochou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68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Cartilago</a:t>
            </a:r>
            <a:r>
              <a:rPr lang="cs-CZ" b="1" dirty="0"/>
              <a:t> </a:t>
            </a:r>
            <a:r>
              <a:rPr lang="cs-CZ" b="1" dirty="0" err="1"/>
              <a:t>cricoidea</a:t>
            </a:r>
            <a:r>
              <a:rPr lang="cs-CZ" dirty="0"/>
              <a:t> – prstencová chrupavka. Má vpředu oblouk, </a:t>
            </a:r>
            <a:r>
              <a:rPr lang="cs-CZ" i="1" dirty="0" err="1"/>
              <a:t>arcus</a:t>
            </a:r>
            <a:r>
              <a:rPr lang="cs-CZ" i="1" dirty="0"/>
              <a:t> </a:t>
            </a:r>
            <a:r>
              <a:rPr lang="cs-CZ" i="1" dirty="0" err="1"/>
              <a:t>cartilaginis</a:t>
            </a:r>
            <a:r>
              <a:rPr lang="cs-CZ" i="1" dirty="0"/>
              <a:t> </a:t>
            </a:r>
            <a:r>
              <a:rPr lang="cs-CZ" i="1" dirty="0" err="1"/>
              <a:t>cricoideae</a:t>
            </a:r>
            <a:r>
              <a:rPr lang="cs-CZ" dirty="0"/>
              <a:t>, a vzadu ploténku, </a:t>
            </a:r>
            <a:r>
              <a:rPr lang="cs-CZ" i="1" dirty="0"/>
              <a:t>lamina </a:t>
            </a:r>
            <a:r>
              <a:rPr lang="cs-CZ" i="1" dirty="0" err="1"/>
              <a:t>cartilaginis</a:t>
            </a:r>
            <a:r>
              <a:rPr lang="cs-CZ" i="1" dirty="0"/>
              <a:t> </a:t>
            </a:r>
            <a:r>
              <a:rPr lang="cs-CZ" i="1" dirty="0" err="1"/>
              <a:t>cricoideae</a:t>
            </a:r>
            <a:r>
              <a:rPr lang="cs-CZ" dirty="0"/>
              <a:t>. Na horní ploše ploténky jsou párové kloubní jamky, </a:t>
            </a:r>
            <a:r>
              <a:rPr lang="cs-CZ" i="1" dirty="0"/>
              <a:t>facies </a:t>
            </a:r>
            <a:r>
              <a:rPr lang="cs-CZ" i="1" dirty="0" err="1"/>
              <a:t>articulares</a:t>
            </a:r>
            <a:r>
              <a:rPr lang="cs-CZ" i="1" dirty="0"/>
              <a:t> </a:t>
            </a:r>
            <a:r>
              <a:rPr lang="cs-CZ" i="1" dirty="0" err="1"/>
              <a:t>arytaenoideae</a:t>
            </a:r>
            <a:r>
              <a:rPr lang="cs-CZ" dirty="0"/>
              <a:t>, pro spojení s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arytaenoidea</a:t>
            </a:r>
            <a:r>
              <a:rPr lang="cs-CZ" dirty="0"/>
              <a:t>. Na zadní ploše ploténky jsou párové jamky pro začátky svalů. Na boku, v místě přechodu oblouku do ploténky, je párová kloubní jamka, </a:t>
            </a:r>
            <a:r>
              <a:rPr lang="cs-CZ" i="1" dirty="0"/>
              <a:t>facies </a:t>
            </a:r>
            <a:r>
              <a:rPr lang="cs-CZ" i="1" dirty="0" err="1"/>
              <a:t>articularis</a:t>
            </a:r>
            <a:r>
              <a:rPr lang="cs-CZ" i="1" dirty="0"/>
              <a:t> </a:t>
            </a:r>
            <a:r>
              <a:rPr lang="cs-CZ" i="1" dirty="0" err="1"/>
              <a:t>thyroidea</a:t>
            </a:r>
            <a:r>
              <a:rPr lang="cs-CZ" dirty="0"/>
              <a:t>.</a:t>
            </a:r>
          </a:p>
          <a:p>
            <a:r>
              <a:rPr lang="cs-CZ" b="1" dirty="0" err="1"/>
              <a:t>Cartilago</a:t>
            </a:r>
            <a:r>
              <a:rPr lang="cs-CZ" b="1" dirty="0"/>
              <a:t> </a:t>
            </a:r>
            <a:r>
              <a:rPr lang="cs-CZ" b="1" dirty="0" err="1"/>
              <a:t>arytaenoidea</a:t>
            </a:r>
            <a:r>
              <a:rPr lang="cs-CZ" dirty="0"/>
              <a:t> – hlasivková chrupavka, párová. Má tvar jehlanu se základnou, </a:t>
            </a:r>
            <a:r>
              <a:rPr lang="cs-CZ" i="1" dirty="0" err="1"/>
              <a:t>basis</a:t>
            </a:r>
            <a:r>
              <a:rPr lang="cs-CZ" dirty="0"/>
              <a:t>, obrácenou kaudálně a s vrcholem, </a:t>
            </a:r>
            <a:r>
              <a:rPr lang="cs-CZ" i="1" dirty="0"/>
              <a:t>apex</a:t>
            </a:r>
            <a:r>
              <a:rPr lang="cs-CZ" dirty="0"/>
              <a:t>, směřujícím kraniálně. Na basi je kloubní ploška, </a:t>
            </a:r>
            <a:r>
              <a:rPr lang="cs-CZ" i="1" dirty="0"/>
              <a:t>facies </a:t>
            </a:r>
            <a:r>
              <a:rPr lang="cs-CZ" i="1" dirty="0" err="1"/>
              <a:t>articularis</a:t>
            </a:r>
            <a:r>
              <a:rPr lang="cs-CZ" dirty="0"/>
              <a:t>, pro spojení s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cricoidea</a:t>
            </a:r>
            <a:r>
              <a:rPr lang="cs-CZ" dirty="0"/>
              <a:t>. Z base dopředu vybíhá </a:t>
            </a:r>
            <a:r>
              <a:rPr lang="cs-CZ" i="1" dirty="0" err="1"/>
              <a:t>processus</a:t>
            </a:r>
            <a:r>
              <a:rPr lang="cs-CZ" i="1" dirty="0"/>
              <a:t> </a:t>
            </a:r>
            <a:r>
              <a:rPr lang="cs-CZ" i="1" dirty="0" err="1"/>
              <a:t>vocalis</a:t>
            </a:r>
            <a:r>
              <a:rPr lang="cs-CZ" dirty="0"/>
              <a:t> pro lig. </a:t>
            </a:r>
            <a:r>
              <a:rPr lang="cs-CZ" dirty="0" err="1"/>
              <a:t>vocale</a:t>
            </a:r>
            <a:r>
              <a:rPr lang="cs-CZ" dirty="0"/>
              <a:t> a laterálně </a:t>
            </a:r>
            <a:r>
              <a:rPr lang="cs-CZ" i="1" dirty="0" err="1"/>
              <a:t>processus</a:t>
            </a:r>
            <a:r>
              <a:rPr lang="cs-CZ" i="1" dirty="0"/>
              <a:t> </a:t>
            </a:r>
            <a:r>
              <a:rPr lang="cs-CZ" i="1" dirty="0" err="1"/>
              <a:t>muscularis</a:t>
            </a:r>
            <a:r>
              <a:rPr lang="cs-CZ" dirty="0"/>
              <a:t> pro úpon svalů hrtanu.</a:t>
            </a:r>
          </a:p>
          <a:p>
            <a:r>
              <a:rPr lang="cs-CZ" b="1" dirty="0"/>
              <a:t>Epiglottis</a:t>
            </a:r>
            <a:r>
              <a:rPr lang="cs-CZ" dirty="0"/>
              <a:t> – příklopka hrtanová, nepárová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epiglottica</a:t>
            </a:r>
            <a:r>
              <a:rPr lang="cs-CZ" dirty="0"/>
              <a:t>, jako jediná z elastické chrupavky. Kraniálně je epiglottis široká, lopatkovitá, kaudálně vybíhá ve stopku, </a:t>
            </a:r>
            <a:r>
              <a:rPr lang="cs-CZ" i="1" dirty="0"/>
              <a:t>petiolus</a:t>
            </a:r>
            <a:r>
              <a:rPr lang="cs-CZ" dirty="0"/>
              <a:t>, která je spojená </a:t>
            </a:r>
            <a:r>
              <a:rPr lang="cs-CZ" dirty="0" err="1"/>
              <a:t>syndesmosou</a:t>
            </a:r>
            <a:r>
              <a:rPr lang="cs-CZ" dirty="0"/>
              <a:t> se zadní plochou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85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Articulatio</a:t>
            </a:r>
            <a:r>
              <a:rPr lang="cs-CZ" b="1" dirty="0"/>
              <a:t> </a:t>
            </a:r>
            <a:r>
              <a:rPr lang="cs-CZ" b="1" dirty="0" err="1"/>
              <a:t>cricothyroidea</a:t>
            </a:r>
            <a:r>
              <a:rPr lang="cs-CZ" dirty="0"/>
              <a:t> – kloub mezi dolním rohem, </a:t>
            </a:r>
            <a:r>
              <a:rPr lang="cs-CZ" i="1" dirty="0" err="1"/>
              <a:t>cornu</a:t>
            </a:r>
            <a:r>
              <a:rPr lang="cs-CZ" i="1" dirty="0"/>
              <a:t> inferior</a:t>
            </a:r>
            <a:r>
              <a:rPr lang="cs-CZ" dirty="0"/>
              <a:t>, štítné chrupavky a jamkou na boku chrupavky prstencové. Je to válcový kloub na obou stranách. Pohyb v obou částech probíhá současně.</a:t>
            </a:r>
          </a:p>
          <a:p>
            <a:r>
              <a:rPr lang="cs-CZ" b="1" dirty="0" err="1"/>
              <a:t>Articulatio</a:t>
            </a:r>
            <a:r>
              <a:rPr lang="cs-CZ" b="1" dirty="0"/>
              <a:t> </a:t>
            </a:r>
            <a:r>
              <a:rPr lang="cs-CZ" b="1" dirty="0" err="1"/>
              <a:t>cricoarytenoidea</a:t>
            </a:r>
            <a:r>
              <a:rPr lang="cs-CZ" dirty="0"/>
              <a:t> − kloub mezi basí hlasivkové chrupavky a horním okrajem ploténky prstencové chrupavky. Je to </a:t>
            </a:r>
            <a:r>
              <a:rPr lang="cs-CZ" dirty="0" err="1"/>
              <a:t>oploštělý</a:t>
            </a:r>
            <a:r>
              <a:rPr lang="cs-CZ" dirty="0"/>
              <a:t> eliptický kloub s volným kloubním pouzdrem.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269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Membrana</a:t>
            </a:r>
            <a:r>
              <a:rPr lang="cs-CZ" b="1" dirty="0"/>
              <a:t> </a:t>
            </a:r>
            <a:r>
              <a:rPr lang="cs-CZ" b="1" dirty="0" err="1"/>
              <a:t>thyrohyoidea</a:t>
            </a:r>
            <a:r>
              <a:rPr lang="cs-CZ" dirty="0"/>
              <a:t> – spojuje horní okraj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 s os hyoideum. Je zesílená uprostřed a po stranách. Tvoří nepárové </a:t>
            </a:r>
            <a:r>
              <a:rPr lang="cs-CZ" i="1" dirty="0" err="1"/>
              <a:t>ligamentum</a:t>
            </a:r>
            <a:r>
              <a:rPr lang="cs-CZ" i="1" dirty="0"/>
              <a:t> </a:t>
            </a:r>
            <a:r>
              <a:rPr lang="cs-CZ" i="1" dirty="0" err="1"/>
              <a:t>thyrohyoideum</a:t>
            </a:r>
            <a:r>
              <a:rPr lang="cs-CZ" i="1" dirty="0"/>
              <a:t> </a:t>
            </a:r>
            <a:r>
              <a:rPr lang="cs-CZ" i="1" dirty="0" err="1"/>
              <a:t>medianum</a:t>
            </a:r>
            <a:r>
              <a:rPr lang="cs-CZ" dirty="0"/>
              <a:t> a párové </a:t>
            </a:r>
            <a:r>
              <a:rPr lang="cs-CZ" i="1" dirty="0" err="1"/>
              <a:t>ligamentum</a:t>
            </a:r>
            <a:r>
              <a:rPr lang="cs-CZ" i="1" dirty="0"/>
              <a:t> </a:t>
            </a:r>
            <a:r>
              <a:rPr lang="cs-CZ" i="1" dirty="0" err="1"/>
              <a:t>thyrohyoideum</a:t>
            </a:r>
            <a:r>
              <a:rPr lang="cs-CZ" i="1" dirty="0"/>
              <a:t> </a:t>
            </a:r>
            <a:r>
              <a:rPr lang="cs-CZ" i="1" dirty="0" err="1"/>
              <a:t>laterale</a:t>
            </a:r>
            <a:r>
              <a:rPr lang="cs-CZ" dirty="0"/>
              <a:t>. Fixuje larynx k jazylce. Před ní je vytvořena </a:t>
            </a:r>
            <a:r>
              <a:rPr lang="cs-CZ" i="1" dirty="0" err="1"/>
              <a:t>bursa</a:t>
            </a:r>
            <a:r>
              <a:rPr lang="cs-CZ" i="1" dirty="0"/>
              <a:t> </a:t>
            </a:r>
            <a:r>
              <a:rPr lang="cs-CZ" i="1" dirty="0" err="1"/>
              <a:t>hyoidea</a:t>
            </a:r>
            <a:r>
              <a:rPr lang="cs-CZ" dirty="0"/>
              <a:t>. V membráně je otvor pro r. </a:t>
            </a:r>
            <a:r>
              <a:rPr lang="cs-CZ" dirty="0" err="1"/>
              <a:t>internus</a:t>
            </a:r>
            <a:r>
              <a:rPr lang="cs-CZ" dirty="0"/>
              <a:t> n. </a:t>
            </a:r>
            <a:r>
              <a:rPr lang="cs-CZ" dirty="0" err="1"/>
              <a:t>laryngei</a:t>
            </a:r>
            <a:r>
              <a:rPr lang="cs-CZ" dirty="0"/>
              <a:t> </a:t>
            </a:r>
            <a:r>
              <a:rPr lang="cs-CZ" dirty="0" err="1"/>
              <a:t>superioris</a:t>
            </a:r>
            <a:r>
              <a:rPr lang="cs-CZ" dirty="0"/>
              <a:t> a </a:t>
            </a:r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laryngea</a:t>
            </a:r>
            <a:r>
              <a:rPr lang="cs-CZ" dirty="0"/>
              <a:t> superior, pokud jím neprostupují, tak jdou ve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thyroideum</a:t>
            </a:r>
            <a:r>
              <a:rPr lang="cs-CZ" dirty="0"/>
              <a:t>, který je na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cricotracheale</a:t>
            </a:r>
            <a:r>
              <a:rPr lang="cs-CZ" dirty="0"/>
              <a:t> – spojuje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cricoidea</a:t>
            </a:r>
            <a:r>
              <a:rPr lang="cs-CZ" dirty="0"/>
              <a:t> s první chrupavkou trachey. Je to závěsný vaz průdušnice.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thyroepiglotticum</a:t>
            </a:r>
            <a:r>
              <a:rPr lang="cs-CZ" dirty="0"/>
              <a:t> – fixuje epiglottis ke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hyoepiglotticum</a:t>
            </a:r>
            <a:r>
              <a:rPr lang="cs-CZ" dirty="0"/>
              <a:t> – spojuje epiglottis s os hyoideum. Je to plochý vaz z elastického vaziva.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cricothyroideum</a:t>
            </a:r>
            <a:r>
              <a:rPr lang="cs-CZ" dirty="0"/>
              <a:t> – leží ventrálně a spojuje ve střední čáře oblouk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cricoidae</a:t>
            </a:r>
            <a:r>
              <a:rPr lang="cs-CZ" dirty="0"/>
              <a:t> s </a:t>
            </a:r>
            <a:r>
              <a:rPr lang="cs-CZ" dirty="0" err="1"/>
              <a:t>cartilago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. Jeho laterální okraje navazují na </a:t>
            </a:r>
            <a:r>
              <a:rPr lang="cs-CZ" dirty="0" err="1"/>
              <a:t>conus</a:t>
            </a:r>
            <a:r>
              <a:rPr lang="cs-CZ" dirty="0"/>
              <a:t> </a:t>
            </a:r>
            <a:r>
              <a:rPr lang="cs-CZ" dirty="0" err="1"/>
              <a:t>elasticus</a:t>
            </a:r>
            <a:r>
              <a:rPr lang="cs-CZ" dirty="0"/>
              <a:t>.</a:t>
            </a:r>
          </a:p>
          <a:p>
            <a:r>
              <a:rPr lang="cs-CZ" b="1" dirty="0" err="1"/>
              <a:t>Conus</a:t>
            </a:r>
            <a:r>
              <a:rPr lang="cs-CZ" b="1" dirty="0"/>
              <a:t> </a:t>
            </a:r>
            <a:r>
              <a:rPr lang="cs-CZ" b="1" dirty="0" err="1"/>
              <a:t>elasticus</a:t>
            </a:r>
            <a:r>
              <a:rPr lang="cs-CZ" dirty="0"/>
              <a:t> (</a:t>
            </a:r>
            <a:r>
              <a:rPr lang="cs-CZ" dirty="0" err="1"/>
              <a:t>membrana</a:t>
            </a:r>
            <a:r>
              <a:rPr lang="cs-CZ" dirty="0"/>
              <a:t> </a:t>
            </a:r>
            <a:r>
              <a:rPr lang="cs-CZ" dirty="0" err="1"/>
              <a:t>cricovocalis</a:t>
            </a:r>
            <a:r>
              <a:rPr lang="cs-CZ" dirty="0"/>
              <a:t>) – navazuje na lig. </a:t>
            </a:r>
            <a:r>
              <a:rPr lang="cs-CZ" dirty="0" err="1"/>
              <a:t>cricothyroideum</a:t>
            </a:r>
            <a:r>
              <a:rPr lang="cs-CZ" dirty="0"/>
              <a:t>. Dále jeho začátek pokračuje po horním obvodu prstencové chrupavky až ke chrupavce hlasivkové, k jejímu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vocalis</a:t>
            </a:r>
            <a:r>
              <a:rPr lang="cs-CZ" dirty="0"/>
              <a:t>. Jejich horní okraj tvoří základ pro lig. </a:t>
            </a:r>
            <a:r>
              <a:rPr lang="cs-CZ" dirty="0" err="1"/>
              <a:t>vocale</a:t>
            </a:r>
            <a:r>
              <a:rPr lang="cs-CZ" dirty="0"/>
              <a:t>.</a:t>
            </a:r>
          </a:p>
          <a:p>
            <a:r>
              <a:rPr lang="cs-CZ" b="1" dirty="0" err="1"/>
              <a:t>Ligamentum</a:t>
            </a:r>
            <a:r>
              <a:rPr lang="cs-CZ" b="1" dirty="0"/>
              <a:t> </a:t>
            </a:r>
            <a:r>
              <a:rPr lang="cs-CZ" b="1" dirty="0" err="1"/>
              <a:t>vocale</a:t>
            </a:r>
            <a:r>
              <a:rPr lang="cs-CZ" dirty="0"/>
              <a:t> – elastický vaz mezi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vocalis</a:t>
            </a:r>
            <a:r>
              <a:rPr lang="cs-CZ" dirty="0"/>
              <a:t> hlasivkové chrupavky a zadní stranou chrupavky štítné. Je to klíčový vaz laryngu – jeho mediální okraj je podkladem pro </a:t>
            </a:r>
            <a:r>
              <a:rPr lang="cs-CZ" dirty="0" err="1"/>
              <a:t>plica</a:t>
            </a:r>
            <a:r>
              <a:rPr lang="cs-CZ" dirty="0"/>
              <a:t> </a:t>
            </a:r>
            <a:r>
              <a:rPr lang="cs-CZ" dirty="0" err="1"/>
              <a:t>vocalis</a:t>
            </a:r>
            <a:r>
              <a:rPr lang="cs-CZ" dirty="0"/>
              <a:t>. Lig. </a:t>
            </a:r>
            <a:r>
              <a:rPr lang="cs-CZ" dirty="0" err="1"/>
              <a:t>vocale</a:t>
            </a:r>
            <a:r>
              <a:rPr lang="cs-CZ" dirty="0"/>
              <a:t> spolu s </a:t>
            </a:r>
            <a:r>
              <a:rPr lang="cs-CZ" dirty="0" err="1"/>
              <a:t>conus</a:t>
            </a:r>
            <a:r>
              <a:rPr lang="cs-CZ" dirty="0"/>
              <a:t> </a:t>
            </a:r>
            <a:r>
              <a:rPr lang="cs-CZ" dirty="0" err="1"/>
              <a:t>elasticus</a:t>
            </a:r>
            <a:r>
              <a:rPr lang="cs-CZ" dirty="0"/>
              <a:t> tvoří kaudální úsek </a:t>
            </a:r>
            <a:r>
              <a:rPr lang="cs-CZ" dirty="0" err="1"/>
              <a:t>membrana</a:t>
            </a:r>
            <a:r>
              <a:rPr lang="cs-CZ" dirty="0"/>
              <a:t> </a:t>
            </a:r>
            <a:r>
              <a:rPr lang="cs-CZ" dirty="0" err="1"/>
              <a:t>fibroelastica</a:t>
            </a:r>
            <a:r>
              <a:rPr lang="cs-CZ" dirty="0"/>
              <a:t> </a:t>
            </a:r>
            <a:r>
              <a:rPr lang="cs-CZ" dirty="0" err="1"/>
              <a:t>laryngis</a:t>
            </a:r>
            <a:r>
              <a:rPr lang="cs-CZ" dirty="0"/>
              <a:t>.</a:t>
            </a:r>
          </a:p>
          <a:p>
            <a:r>
              <a:rPr lang="cs-CZ" b="1" dirty="0" err="1"/>
              <a:t>Membrana</a:t>
            </a:r>
            <a:r>
              <a:rPr lang="cs-CZ" b="1" dirty="0"/>
              <a:t> </a:t>
            </a:r>
            <a:r>
              <a:rPr lang="cs-CZ" b="1" dirty="0" err="1"/>
              <a:t>fibroelastica</a:t>
            </a:r>
            <a:r>
              <a:rPr lang="cs-CZ" b="1" dirty="0"/>
              <a:t> </a:t>
            </a:r>
            <a:r>
              <a:rPr lang="cs-CZ" b="1" dirty="0" err="1"/>
              <a:t>laryngis</a:t>
            </a:r>
            <a:r>
              <a:rPr lang="cs-CZ" dirty="0"/>
              <a:t> – souhrnný název vazivového aparátu uloženého pod sliznicí hrtanu. Má horní a dolní oddíl. Horní oddíl je </a:t>
            </a:r>
            <a:r>
              <a:rPr lang="cs-CZ" i="1" dirty="0" err="1"/>
              <a:t>membrana</a:t>
            </a:r>
            <a:r>
              <a:rPr lang="cs-CZ" i="1" dirty="0"/>
              <a:t> </a:t>
            </a:r>
            <a:r>
              <a:rPr lang="cs-CZ" i="1" dirty="0" err="1"/>
              <a:t>quadrangularis</a:t>
            </a:r>
            <a:r>
              <a:rPr lang="cs-CZ" dirty="0"/>
              <a:t> a dolní oddíl tvoří </a:t>
            </a:r>
            <a:r>
              <a:rPr lang="cs-CZ" dirty="0" err="1"/>
              <a:t>conus</a:t>
            </a:r>
            <a:r>
              <a:rPr lang="cs-CZ" dirty="0"/>
              <a:t> </a:t>
            </a:r>
            <a:r>
              <a:rPr lang="cs-CZ" dirty="0" err="1"/>
              <a:t>elasticus</a:t>
            </a:r>
            <a:r>
              <a:rPr lang="cs-CZ" dirty="0"/>
              <a:t> a </a:t>
            </a: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vocale</a:t>
            </a:r>
            <a:r>
              <a:rPr lang="cs-CZ" dirty="0"/>
              <a:t>, společným názvem </a:t>
            </a:r>
            <a:r>
              <a:rPr lang="cs-CZ" i="1" dirty="0" err="1"/>
              <a:t>membrana</a:t>
            </a:r>
            <a:r>
              <a:rPr lang="cs-CZ" i="1" dirty="0"/>
              <a:t> </a:t>
            </a:r>
            <a:r>
              <a:rPr lang="cs-CZ" i="1" dirty="0" err="1"/>
              <a:t>cricovocalis</a:t>
            </a:r>
            <a:r>
              <a:rPr lang="cs-CZ" dirty="0"/>
              <a:t>.</a:t>
            </a:r>
          </a:p>
          <a:p>
            <a:r>
              <a:rPr lang="cs-CZ" b="1" dirty="0" err="1"/>
              <a:t>Ligametum</a:t>
            </a:r>
            <a:r>
              <a:rPr lang="cs-CZ" b="1" dirty="0"/>
              <a:t> </a:t>
            </a:r>
            <a:r>
              <a:rPr lang="cs-CZ" b="1" dirty="0" err="1"/>
              <a:t>cricopharyngeum</a:t>
            </a:r>
            <a:r>
              <a:rPr lang="cs-CZ" dirty="0"/>
              <a:t> – tvoří proužky vaziva, které od zadních okrajů ploténky prstencové chrupavky vyzařují do stěny hltanu.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8B4F-9EDC-4DB8-AB93-666C9D098A3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4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529F-5B7A-4A28-BF32-0ECEBEC8D3AF}" type="datetime1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31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D348-1579-4F5D-99DF-836EB719E09E}" type="datetime1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6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3570-DF1A-42C6-B128-5FB6ADBE2279}" type="datetime1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5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8DAD-9818-4D57-857D-28FE9BE10F59}" type="datetime1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11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3B15-9311-4CD5-8681-A351AA549E27}" type="datetime1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74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996-E37A-47CB-A7FC-172D81AF1376}" type="datetime1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92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2A35-5021-4FE9-BFFC-1AA1AA04100F}" type="datetime1">
              <a:rPr lang="cs-CZ" smtClean="0"/>
              <a:t>01.03.2022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48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09EA-D9D1-4370-9CB5-A8664CDBEF42}" type="datetime1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E4F8-6A29-4898-AB1F-261999A1693D}" type="datetime1">
              <a:rPr lang="cs-CZ" smtClean="0"/>
              <a:t>01.03.2022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4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F4AE-D1F7-42D8-9A5B-51E4A9206BED}" type="datetime1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48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E0C7-54AB-46CF-8555-64A0B15CFAE5}" type="datetime1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7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6DC3-2B6D-486D-ABBE-707A1581CC00}" type="datetime1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3B85-0BDD-4BFA-AB40-EBC7958B5C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Dýchací systém (</a:t>
            </a:r>
            <a:r>
              <a:rPr lang="cs-CZ" b="1" i="1" dirty="0" err="1"/>
              <a:t>Systema</a:t>
            </a:r>
            <a:r>
              <a:rPr lang="cs-CZ" b="1" i="1" dirty="0"/>
              <a:t> </a:t>
            </a:r>
            <a:r>
              <a:rPr lang="cs-CZ" b="1" i="1" dirty="0" err="1"/>
              <a:t>respiratio</a:t>
            </a:r>
            <a:r>
              <a:rPr lang="cs-CZ" b="1" dirty="0"/>
              <a:t>)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Funkce dýchací soustavy</a:t>
            </a:r>
          </a:p>
          <a:p>
            <a:r>
              <a:rPr lang="cs-CZ" dirty="0"/>
              <a:t>Výměna plynů mezi vzduchem a krví</a:t>
            </a:r>
          </a:p>
          <a:p>
            <a:r>
              <a:rPr lang="cs-CZ" dirty="0"/>
              <a:t>Fonace</a:t>
            </a:r>
          </a:p>
          <a:p>
            <a:r>
              <a:rPr lang="cs-CZ" dirty="0"/>
              <a:t>Vylučování látek</a:t>
            </a:r>
          </a:p>
          <a:p>
            <a:r>
              <a:rPr lang="cs-CZ" dirty="0"/>
              <a:t>Udržování acidobazické rovnováhy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6525"/>
            <a:ext cx="8640960" cy="4525963"/>
          </a:xfrm>
        </p:spPr>
        <p:txBody>
          <a:bodyPr>
            <a:normAutofit/>
          </a:bodyPr>
          <a:lstStyle/>
          <a:p>
            <a:r>
              <a:rPr lang="cs-CZ" sz="2800" i="1" dirty="0" err="1"/>
              <a:t>Concha</a:t>
            </a:r>
            <a:r>
              <a:rPr lang="cs-CZ" sz="2800" i="1" dirty="0"/>
              <a:t> </a:t>
            </a:r>
            <a:r>
              <a:rPr lang="cs-CZ" sz="2800" i="1" dirty="0" err="1"/>
              <a:t>nasalis</a:t>
            </a:r>
            <a:r>
              <a:rPr lang="cs-CZ" sz="2800" i="1" dirty="0"/>
              <a:t> superior </a:t>
            </a:r>
            <a:r>
              <a:rPr lang="cs-CZ" sz="2800" dirty="0"/>
              <a:t>– součást </a:t>
            </a:r>
            <a:r>
              <a:rPr lang="cs-CZ" sz="2800" i="1" dirty="0"/>
              <a:t>os </a:t>
            </a:r>
            <a:r>
              <a:rPr lang="cs-CZ" sz="2800" i="1" dirty="0" err="1"/>
              <a:t>ethmoidale</a:t>
            </a:r>
            <a:endParaRPr lang="cs-CZ" sz="2800" i="1" dirty="0"/>
          </a:p>
          <a:p>
            <a:r>
              <a:rPr lang="cs-CZ" sz="2800" i="1" dirty="0" err="1"/>
              <a:t>Concha</a:t>
            </a:r>
            <a:r>
              <a:rPr lang="cs-CZ" sz="2800" i="1" dirty="0"/>
              <a:t> </a:t>
            </a:r>
            <a:r>
              <a:rPr lang="cs-CZ" sz="2800" i="1" dirty="0" err="1"/>
              <a:t>nasalis</a:t>
            </a:r>
            <a:r>
              <a:rPr lang="cs-CZ" sz="2800" i="1" dirty="0"/>
              <a:t> media </a:t>
            </a:r>
            <a:r>
              <a:rPr lang="cs-CZ" sz="2800" dirty="0"/>
              <a:t>- součást </a:t>
            </a:r>
            <a:r>
              <a:rPr lang="cs-CZ" sz="2800" i="1" dirty="0"/>
              <a:t>os </a:t>
            </a:r>
            <a:r>
              <a:rPr lang="cs-CZ" sz="2800" i="1" dirty="0" err="1"/>
              <a:t>ethmoidale</a:t>
            </a:r>
            <a:endParaRPr lang="cs-CZ" sz="2800" i="1" dirty="0"/>
          </a:p>
          <a:p>
            <a:r>
              <a:rPr lang="cs-CZ" sz="2800" i="1" dirty="0" err="1"/>
              <a:t>Concha</a:t>
            </a:r>
            <a:r>
              <a:rPr lang="cs-CZ" sz="2800" i="1" dirty="0"/>
              <a:t> </a:t>
            </a:r>
            <a:r>
              <a:rPr lang="cs-CZ" sz="2800" i="1" dirty="0" err="1"/>
              <a:t>nasalis</a:t>
            </a:r>
            <a:r>
              <a:rPr lang="cs-CZ" sz="2800" i="1" dirty="0"/>
              <a:t> </a:t>
            </a:r>
            <a:r>
              <a:rPr lang="cs-CZ" sz="2800" i="1" dirty="0" err="1"/>
              <a:t>inferior</a:t>
            </a:r>
            <a:r>
              <a:rPr lang="cs-CZ" sz="2800" i="1" dirty="0"/>
              <a:t> </a:t>
            </a:r>
            <a:r>
              <a:rPr lang="cs-CZ" sz="2800" dirty="0"/>
              <a:t>– samostatná kost</a:t>
            </a:r>
          </a:p>
          <a:p>
            <a:endParaRPr lang="cs-CZ" sz="2800" dirty="0"/>
          </a:p>
          <a:p>
            <a:pPr>
              <a:buNone/>
            </a:pPr>
            <a:endParaRPr lang="cs-CZ" sz="2800" dirty="0"/>
          </a:p>
        </p:txBody>
      </p:sp>
      <p:pic>
        <p:nvPicPr>
          <p:cNvPr id="57346" name="Picture 2" descr="Výsledek obrázku pro nasal cavity"/>
          <p:cNvPicPr>
            <a:picLocks noChangeAspect="1" noChangeArrowheads="1"/>
          </p:cNvPicPr>
          <p:nvPr/>
        </p:nvPicPr>
        <p:blipFill rotWithShape="1">
          <a:blip r:embed="rId2" cstate="print"/>
          <a:srcRect t="7619"/>
          <a:stretch/>
        </p:blipFill>
        <p:spPr bwMode="auto">
          <a:xfrm>
            <a:off x="-28178" y="1772816"/>
            <a:ext cx="6552728" cy="3492388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B7B1DF-7F29-4653-A044-D0DE5CDDE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5"/>
          <a:stretch/>
        </p:blipFill>
        <p:spPr>
          <a:xfrm>
            <a:off x="4209468" y="3505665"/>
            <a:ext cx="4433105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8448"/>
            <a:ext cx="8229600" cy="4525963"/>
          </a:xfrm>
        </p:spPr>
        <p:txBody>
          <a:bodyPr>
            <a:normAutofit/>
          </a:bodyPr>
          <a:lstStyle/>
          <a:p>
            <a:pPr>
              <a:tabLst>
                <a:tab pos="1438275" algn="l"/>
              </a:tabLst>
            </a:pPr>
            <a:r>
              <a:rPr lang="cs-CZ" sz="2400" i="1" dirty="0" err="1"/>
              <a:t>Meatus</a:t>
            </a:r>
            <a:r>
              <a:rPr lang="cs-CZ" sz="2400" i="1" dirty="0"/>
              <a:t> </a:t>
            </a:r>
            <a:r>
              <a:rPr lang="cs-CZ" sz="2400" i="1" dirty="0" err="1"/>
              <a:t>nasi</a:t>
            </a:r>
            <a:r>
              <a:rPr lang="cs-CZ" sz="2400" i="1" dirty="0"/>
              <a:t> superior</a:t>
            </a:r>
          </a:p>
          <a:p>
            <a:pPr>
              <a:tabLst>
                <a:tab pos="1438275" algn="l"/>
              </a:tabLst>
            </a:pPr>
            <a:r>
              <a:rPr lang="cs-CZ" sz="2400" i="1" dirty="0" err="1"/>
              <a:t>Meatus</a:t>
            </a:r>
            <a:r>
              <a:rPr lang="cs-CZ" sz="2400" i="1" dirty="0"/>
              <a:t> </a:t>
            </a:r>
            <a:r>
              <a:rPr lang="cs-CZ" sz="2400" i="1" dirty="0" err="1"/>
              <a:t>nasi</a:t>
            </a:r>
            <a:r>
              <a:rPr lang="cs-CZ" sz="2400" i="1" dirty="0"/>
              <a:t> </a:t>
            </a:r>
            <a:r>
              <a:rPr lang="cs-CZ" sz="2400" i="1" dirty="0" err="1"/>
              <a:t>medius</a:t>
            </a:r>
            <a:endParaRPr lang="cs-CZ" sz="2400" i="1" dirty="0"/>
          </a:p>
          <a:p>
            <a:pPr>
              <a:tabLst>
                <a:tab pos="1438275" algn="l"/>
              </a:tabLst>
            </a:pPr>
            <a:r>
              <a:rPr lang="cs-CZ" sz="2400" i="1" dirty="0" err="1"/>
              <a:t>Meatus</a:t>
            </a:r>
            <a:r>
              <a:rPr lang="cs-CZ" sz="2400" i="1" dirty="0"/>
              <a:t> </a:t>
            </a:r>
            <a:r>
              <a:rPr lang="cs-CZ" sz="2400" i="1" dirty="0" err="1"/>
              <a:t>nasi</a:t>
            </a:r>
            <a:r>
              <a:rPr lang="cs-CZ" sz="2400" i="1" dirty="0"/>
              <a:t> </a:t>
            </a:r>
            <a:r>
              <a:rPr lang="cs-CZ" sz="2400" i="1" dirty="0" err="1"/>
              <a:t>inferior</a:t>
            </a:r>
            <a:endParaRPr lang="cs-CZ" sz="2400" i="1" dirty="0"/>
          </a:p>
          <a:p>
            <a:pPr>
              <a:tabLst>
                <a:tab pos="1438275" algn="l"/>
              </a:tabLst>
            </a:pPr>
            <a:r>
              <a:rPr lang="cs-CZ" sz="2400" i="1" dirty="0" err="1"/>
              <a:t>Meatus</a:t>
            </a:r>
            <a:r>
              <a:rPr lang="cs-CZ" sz="2400" i="1" dirty="0"/>
              <a:t> </a:t>
            </a:r>
            <a:r>
              <a:rPr lang="cs-CZ" sz="2400" i="1" dirty="0" err="1"/>
              <a:t>nasi</a:t>
            </a:r>
            <a:r>
              <a:rPr lang="cs-CZ" sz="2400" i="1" dirty="0"/>
              <a:t> </a:t>
            </a:r>
            <a:r>
              <a:rPr lang="cs-CZ" sz="2400" i="1" dirty="0" err="1"/>
              <a:t>communis</a:t>
            </a:r>
            <a:endParaRPr lang="cs-CZ" sz="24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8" name="Obrázek 7" descr="Obsah obrázku sluneční brýle&#10;&#10;Popis byl vytvořen automaticky">
            <a:extLst>
              <a:ext uri="{FF2B5EF4-FFF2-40B4-BE49-F238E27FC236}">
                <a16:creationId xmlns:a16="http://schemas.microsoft.com/office/drawing/2014/main" id="{8D98231F-F636-4E61-95C4-39CB6EE71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/>
          <a:stretch/>
        </p:blipFill>
        <p:spPr>
          <a:xfrm>
            <a:off x="1000125" y="2132856"/>
            <a:ext cx="7143750" cy="43197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Vedlejší dutiny nosní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4392488" cy="583264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Párové</a:t>
            </a:r>
          </a:p>
          <a:p>
            <a:r>
              <a:rPr lang="cs-CZ" dirty="0"/>
              <a:t>Spojeny úzkým vývodem s nosní dutinou </a:t>
            </a:r>
          </a:p>
          <a:p>
            <a:r>
              <a:rPr lang="cs-CZ" dirty="0"/>
              <a:t>V případě rozsáhlejší neléčené infekce obturace vývodu, vzniká sinusitida</a:t>
            </a:r>
          </a:p>
          <a:p>
            <a:r>
              <a:rPr lang="cs-CZ" b="1" i="1" dirty="0"/>
              <a:t>Sinus </a:t>
            </a:r>
            <a:r>
              <a:rPr lang="cs-CZ" b="1" i="1" dirty="0" err="1"/>
              <a:t>maxillaris</a:t>
            </a:r>
            <a:endParaRPr lang="cs-CZ" b="1" i="1" dirty="0"/>
          </a:p>
          <a:p>
            <a:r>
              <a:rPr lang="cs-CZ" b="1" i="1" dirty="0"/>
              <a:t>Sinus frontalis</a:t>
            </a:r>
          </a:p>
          <a:p>
            <a:r>
              <a:rPr lang="cs-CZ" b="1" i="1" dirty="0"/>
              <a:t>Sinus </a:t>
            </a:r>
            <a:r>
              <a:rPr lang="cs-CZ" b="1" i="1" dirty="0" err="1"/>
              <a:t>ethmoidales</a:t>
            </a:r>
            <a:endParaRPr lang="cs-CZ" b="1" i="1" dirty="0"/>
          </a:p>
          <a:p>
            <a:r>
              <a:rPr lang="cs-CZ" b="1" i="1" dirty="0"/>
              <a:t>Sinus </a:t>
            </a:r>
            <a:r>
              <a:rPr lang="cs-CZ" b="1" i="1" dirty="0" err="1"/>
              <a:t>sphenoidales</a:t>
            </a:r>
            <a:endParaRPr lang="cs-CZ" b="1" i="1" dirty="0"/>
          </a:p>
          <a:p>
            <a:r>
              <a:rPr lang="cs-CZ" dirty="0"/>
              <a:t>Vystlány sliznicí s víceřadým cylindrickým epitelem</a:t>
            </a:r>
          </a:p>
          <a:p>
            <a:r>
              <a:rPr lang="cs-CZ" dirty="0"/>
              <a:t>Odlehčují lebku, rezonanční prostory při tvorbě hlasu a zvlhčování vdechovaného vzduchu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85813"/>
            <a:ext cx="4097942" cy="27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16" y="3717032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2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8" t="21389"/>
          <a:stretch/>
        </p:blipFill>
        <p:spPr bwMode="auto">
          <a:xfrm>
            <a:off x="3676650" y="620688"/>
            <a:ext cx="54673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93960"/>
            <a:ext cx="504056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i="1" dirty="0"/>
              <a:t>Sinus frontalis</a:t>
            </a:r>
          </a:p>
          <a:p>
            <a:r>
              <a:rPr lang="cs-CZ" sz="1800" dirty="0"/>
              <a:t>Objem cca 15 cm</a:t>
            </a:r>
            <a:r>
              <a:rPr lang="cs-CZ" sz="1800" baseline="30000" dirty="0"/>
              <a:t>3</a:t>
            </a:r>
            <a:r>
              <a:rPr lang="cs-CZ" sz="1800" dirty="0"/>
              <a:t>. </a:t>
            </a:r>
          </a:p>
          <a:p>
            <a:r>
              <a:rPr lang="cs-CZ" sz="1800" dirty="0"/>
              <a:t>Často asymetrická</a:t>
            </a:r>
          </a:p>
          <a:p>
            <a:r>
              <a:rPr lang="cs-CZ" sz="1800" dirty="0"/>
              <a:t>Ústí variabilně – </a:t>
            </a:r>
            <a:r>
              <a:rPr lang="cs-CZ" sz="1800" b="1" i="1" dirty="0" err="1"/>
              <a:t>infundibulum</a:t>
            </a:r>
            <a:r>
              <a:rPr lang="cs-CZ" sz="1800" b="1" i="1" dirty="0"/>
              <a:t> </a:t>
            </a:r>
            <a:r>
              <a:rPr lang="cs-CZ" sz="1800" b="1" i="1" dirty="0" err="1"/>
              <a:t>frontoethmoidale</a:t>
            </a:r>
            <a:r>
              <a:rPr lang="cs-CZ" sz="1800" i="1" dirty="0"/>
              <a:t> </a:t>
            </a:r>
            <a:r>
              <a:rPr lang="cs-CZ" sz="1800" dirty="0"/>
              <a:t>spol. vývod se </a:t>
            </a:r>
            <a:r>
              <a:rPr lang="cs-CZ" sz="1800" i="1" dirty="0"/>
              <a:t>sinus </a:t>
            </a:r>
            <a:r>
              <a:rPr lang="cs-CZ" sz="1800" i="1" dirty="0" err="1"/>
              <a:t>ethmoidales</a:t>
            </a:r>
            <a:r>
              <a:rPr lang="cs-CZ" sz="1800" i="1" dirty="0"/>
              <a:t> </a:t>
            </a:r>
            <a:r>
              <a:rPr lang="cs-CZ" sz="1800" i="1" dirty="0" err="1"/>
              <a:t>anteriores</a:t>
            </a:r>
            <a:r>
              <a:rPr lang="cs-CZ" sz="1800" dirty="0"/>
              <a:t> nebo </a:t>
            </a:r>
            <a:r>
              <a:rPr lang="cs-CZ" sz="1800" b="1" i="1" dirty="0" err="1"/>
              <a:t>ductus</a:t>
            </a:r>
            <a:r>
              <a:rPr lang="cs-CZ" sz="1800" b="1" i="1" dirty="0"/>
              <a:t> </a:t>
            </a:r>
            <a:r>
              <a:rPr lang="cs-CZ" sz="1800" b="1" i="1" dirty="0" err="1"/>
              <a:t>nasofrontalis</a:t>
            </a:r>
            <a:r>
              <a:rPr lang="cs-CZ" sz="1800" i="1" dirty="0"/>
              <a:t> v </a:t>
            </a:r>
            <a:r>
              <a:rPr lang="cs-CZ" sz="1800" i="1" dirty="0" err="1"/>
              <a:t>meatus</a:t>
            </a:r>
            <a:r>
              <a:rPr lang="cs-CZ" sz="1800" i="1" dirty="0"/>
              <a:t> </a:t>
            </a:r>
            <a:r>
              <a:rPr lang="cs-CZ" sz="1800" i="1" dirty="0" err="1"/>
              <a:t>nasi</a:t>
            </a:r>
            <a:r>
              <a:rPr lang="cs-CZ" sz="1800" i="1" dirty="0"/>
              <a:t> </a:t>
            </a:r>
            <a:r>
              <a:rPr lang="cs-CZ" sz="1800" i="1" dirty="0" err="1"/>
              <a:t>medius</a:t>
            </a:r>
            <a:r>
              <a:rPr lang="cs-CZ" sz="1800" i="1" dirty="0"/>
              <a:t> </a:t>
            </a:r>
          </a:p>
          <a:p>
            <a:pPr marL="0" indent="0">
              <a:buNone/>
            </a:pPr>
            <a:r>
              <a:rPr lang="cs-CZ" sz="1800" b="1" i="1" dirty="0"/>
              <a:t>Sinus </a:t>
            </a:r>
            <a:r>
              <a:rPr lang="cs-CZ" sz="1800" b="1" i="1" dirty="0" err="1"/>
              <a:t>ethmoidales</a:t>
            </a:r>
            <a:endParaRPr lang="cs-CZ" sz="1800" b="1" i="1" dirty="0"/>
          </a:p>
          <a:p>
            <a:r>
              <a:rPr lang="cs-CZ" sz="1800" b="1" i="1" dirty="0" err="1"/>
              <a:t>Cellulae</a:t>
            </a:r>
            <a:r>
              <a:rPr lang="cs-CZ" sz="1800" b="1" i="1" dirty="0"/>
              <a:t> </a:t>
            </a:r>
            <a:r>
              <a:rPr lang="cs-CZ" sz="1800" b="1" i="1" dirty="0" err="1"/>
              <a:t>ethmoidales</a:t>
            </a:r>
            <a:r>
              <a:rPr lang="cs-CZ" sz="1800" b="1" i="1" dirty="0"/>
              <a:t> </a:t>
            </a:r>
            <a:r>
              <a:rPr lang="cs-CZ" sz="1800" b="1" i="1" dirty="0" err="1"/>
              <a:t>anteriores</a:t>
            </a:r>
            <a:r>
              <a:rPr lang="cs-CZ" sz="1800" i="1" dirty="0"/>
              <a:t> </a:t>
            </a:r>
          </a:p>
          <a:p>
            <a:r>
              <a:rPr lang="cs-CZ" sz="1800" b="1" i="1" dirty="0" err="1"/>
              <a:t>Cellulae</a:t>
            </a:r>
            <a:r>
              <a:rPr lang="cs-CZ" sz="1800" b="1" i="1" dirty="0"/>
              <a:t> </a:t>
            </a:r>
            <a:r>
              <a:rPr lang="cs-CZ" sz="1800" b="1" i="1" dirty="0" err="1"/>
              <a:t>ethmoidales</a:t>
            </a:r>
            <a:r>
              <a:rPr lang="cs-CZ" sz="1800" b="1" i="1" dirty="0"/>
              <a:t> </a:t>
            </a:r>
            <a:r>
              <a:rPr lang="cs-CZ" sz="1800" b="1" i="1" dirty="0" err="1"/>
              <a:t>mediae</a:t>
            </a:r>
            <a:r>
              <a:rPr lang="cs-CZ" sz="1800" i="1" dirty="0"/>
              <a:t> </a:t>
            </a:r>
          </a:p>
          <a:p>
            <a:r>
              <a:rPr lang="cs-CZ" sz="1800" b="1" i="1" dirty="0" err="1"/>
              <a:t>Cellulae</a:t>
            </a:r>
            <a:r>
              <a:rPr lang="cs-CZ" sz="1800" b="1" i="1" dirty="0"/>
              <a:t> </a:t>
            </a:r>
            <a:r>
              <a:rPr lang="cs-CZ" sz="1800" b="1" i="1" dirty="0" err="1"/>
              <a:t>ethmoidales</a:t>
            </a:r>
            <a:r>
              <a:rPr lang="cs-CZ" sz="1800" b="1" i="1" dirty="0"/>
              <a:t> </a:t>
            </a:r>
            <a:r>
              <a:rPr lang="cs-CZ" sz="1800" b="1" i="1" dirty="0" err="1"/>
              <a:t>posteriores</a:t>
            </a:r>
            <a:r>
              <a:rPr lang="cs-CZ" sz="1800" i="1" dirty="0"/>
              <a:t> </a:t>
            </a:r>
          </a:p>
          <a:p>
            <a:pPr marL="0" indent="0">
              <a:buNone/>
            </a:pPr>
            <a:r>
              <a:rPr lang="cs-CZ" sz="1800" b="1" i="1" dirty="0"/>
              <a:t>Sinus </a:t>
            </a:r>
            <a:r>
              <a:rPr lang="cs-CZ" sz="1800" b="1" i="1" dirty="0" err="1"/>
              <a:t>sphenoidales</a:t>
            </a:r>
            <a:r>
              <a:rPr lang="cs-CZ" sz="1800" b="1" i="1" dirty="0"/>
              <a:t> </a:t>
            </a:r>
          </a:p>
          <a:p>
            <a:r>
              <a:rPr lang="cs-CZ" sz="1800" dirty="0"/>
              <a:t>Objem cca 6 cm</a:t>
            </a:r>
            <a:r>
              <a:rPr lang="cs-CZ" sz="1800" baseline="30000" dirty="0"/>
              <a:t>3</a:t>
            </a:r>
            <a:endParaRPr lang="cs-CZ" sz="1800" b="1" dirty="0"/>
          </a:p>
          <a:p>
            <a:r>
              <a:rPr lang="cs-CZ" sz="1800" dirty="0">
                <a:effectLst/>
              </a:rPr>
              <a:t>Vyústění </a:t>
            </a:r>
            <a:r>
              <a:rPr lang="cs-CZ" sz="1800" i="1" dirty="0">
                <a:effectLst/>
              </a:rPr>
              <a:t>v </a:t>
            </a:r>
            <a:r>
              <a:rPr lang="cs-CZ" sz="1800" b="1" i="1" dirty="0"/>
              <a:t>apertura sinus sphenoidalis</a:t>
            </a:r>
            <a:r>
              <a:rPr lang="cs-CZ" sz="1800" dirty="0"/>
              <a:t>, otvor do </a:t>
            </a:r>
            <a:r>
              <a:rPr lang="cs-CZ" sz="1800" i="1" dirty="0" err="1"/>
              <a:t>recessus</a:t>
            </a:r>
            <a:r>
              <a:rPr lang="cs-CZ" sz="1800" i="1" dirty="0"/>
              <a:t> </a:t>
            </a:r>
            <a:r>
              <a:rPr lang="cs-CZ" sz="1800" i="1" dirty="0" err="1"/>
              <a:t>sphenoethmoidalis</a:t>
            </a:r>
            <a:r>
              <a:rPr lang="cs-CZ" sz="1800" i="1" dirty="0"/>
              <a:t> </a:t>
            </a:r>
            <a:endParaRPr lang="cs-CZ" sz="1800" i="1" dirty="0">
              <a:effectLst/>
            </a:endParaRPr>
          </a:p>
          <a:p>
            <a:r>
              <a:rPr lang="cs-CZ" sz="1800" b="1" i="1" dirty="0"/>
              <a:t>Septum </a:t>
            </a:r>
            <a:r>
              <a:rPr lang="cs-CZ" sz="1800" b="1" i="1" dirty="0" err="1"/>
              <a:t>sinuum</a:t>
            </a:r>
            <a:r>
              <a:rPr lang="cs-CZ" sz="1800" b="1" i="1" dirty="0"/>
              <a:t> </a:t>
            </a:r>
            <a:r>
              <a:rPr lang="cs-CZ" sz="1800" b="1" i="1" dirty="0" err="1"/>
              <a:t>sphenoidalium</a:t>
            </a:r>
            <a:r>
              <a:rPr lang="cs-CZ" sz="1800" b="1" i="1" dirty="0"/>
              <a:t> </a:t>
            </a:r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5" name="Obdélník 4"/>
          <p:cNvSpPr/>
          <p:nvPr/>
        </p:nvSpPr>
        <p:spPr>
          <a:xfrm>
            <a:off x="251520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/>
              <a:t>Sinus </a:t>
            </a:r>
            <a:r>
              <a:rPr lang="cs-CZ" b="1" i="1" dirty="0" err="1"/>
              <a:t>maxillaris</a:t>
            </a:r>
            <a:endParaRPr lang="cs-CZ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Objem obou stran cca 25 cm</a:t>
            </a:r>
            <a:r>
              <a:rPr lang="cs-CZ" baseline="30000" dirty="0"/>
              <a:t>3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</a:t>
            </a:r>
            <a:r>
              <a:rPr lang="cs-CZ" i="1" dirty="0"/>
              <a:t>corpus </a:t>
            </a:r>
            <a:r>
              <a:rPr lang="cs-CZ" i="1" dirty="0" err="1"/>
              <a:t>maxillae</a:t>
            </a:r>
            <a:r>
              <a:rPr lang="cs-CZ" i="1" dirty="0"/>
              <a:t> </a:t>
            </a:r>
            <a:r>
              <a:rPr lang="cs-CZ" dirty="0"/>
              <a:t>a v začátcích výběžků maxily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Zasahuje do alveolů M1 a M2 horní, šíření infekce z dutiny ústní do sinu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Ústí v </a:t>
            </a:r>
            <a:r>
              <a:rPr lang="cs-CZ" b="1" i="1" dirty="0" err="1"/>
              <a:t>hiatus</a:t>
            </a:r>
            <a:r>
              <a:rPr lang="cs-CZ" b="1" i="1" dirty="0"/>
              <a:t> </a:t>
            </a:r>
            <a:r>
              <a:rPr lang="cs-CZ" b="1" i="1" dirty="0" err="1"/>
              <a:t>semilunaris</a:t>
            </a:r>
            <a:r>
              <a:rPr lang="cs-CZ" i="1" dirty="0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70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614040"/>
          </a:xfrm>
        </p:spPr>
        <p:txBody>
          <a:bodyPr>
            <a:normAutofit fontScale="90000"/>
          </a:bodyPr>
          <a:lstStyle/>
          <a:p>
            <a:r>
              <a:rPr lang="cs-CZ" dirty="0"/>
              <a:t>Hltan (</a:t>
            </a:r>
            <a:r>
              <a:rPr lang="cs-CZ" i="1" dirty="0" err="1"/>
              <a:t>Pharynx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9001000" cy="5760639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Slouží k respiraci k fonaci</a:t>
            </a:r>
          </a:p>
          <a:p>
            <a:pPr algn="just"/>
            <a:r>
              <a:rPr lang="cs-CZ" sz="2000" dirty="0"/>
              <a:t>Komunikuje s nosní, ústní a hrtanovou dutinou</a:t>
            </a:r>
          </a:p>
          <a:p>
            <a:pPr algn="just"/>
            <a:r>
              <a:rPr lang="cs-CZ" sz="2000" dirty="0"/>
              <a:t>V C6 přechází v jícen</a:t>
            </a:r>
          </a:p>
          <a:p>
            <a:pPr algn="just"/>
            <a:r>
              <a:rPr lang="cs-CZ" sz="2000" dirty="0"/>
              <a:t>Je ovládán svěrači a zdvihači</a:t>
            </a:r>
          </a:p>
          <a:p>
            <a:pPr algn="just"/>
            <a:r>
              <a:rPr lang="cs-CZ" sz="2000" dirty="0" err="1"/>
              <a:t>Synoptie</a:t>
            </a:r>
            <a:r>
              <a:rPr lang="cs-CZ" sz="2000" dirty="0"/>
              <a:t>:</a:t>
            </a:r>
          </a:p>
          <a:p>
            <a:pPr marL="0" indent="0" algn="just">
              <a:buNone/>
            </a:pPr>
            <a:r>
              <a:rPr lang="cs-CZ" sz="2000" dirty="0"/>
              <a:t>lebeční báze, jícen (</a:t>
            </a:r>
            <a:r>
              <a:rPr lang="cs-CZ" sz="2000" dirty="0" err="1"/>
              <a:t>Killiánovo</a:t>
            </a:r>
            <a:r>
              <a:rPr lang="cs-CZ" sz="2000" dirty="0"/>
              <a:t> ústí), nosní, ústní a hrtanová dutina, páteř) </a:t>
            </a:r>
          </a:p>
          <a:p>
            <a:pPr algn="just"/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69CFBE-DA7D-4EB1-BE36-793585409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35" y="3212367"/>
            <a:ext cx="4657969" cy="35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3696"/>
            <a:ext cx="8712969" cy="5760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/>
              <a:t>Hrtan (larynx)</a:t>
            </a:r>
          </a:p>
          <a:p>
            <a:pPr algn="just"/>
            <a:r>
              <a:rPr lang="cs-CZ" sz="2000" dirty="0"/>
              <a:t>Slouží k respiraci a k fonaci</a:t>
            </a:r>
          </a:p>
          <a:p>
            <a:pPr algn="just"/>
            <a:r>
              <a:rPr lang="cs-CZ" sz="2000" dirty="0"/>
              <a:t>Uložen v přední krajině krční, zavěšený na jazylce</a:t>
            </a:r>
          </a:p>
          <a:p>
            <a:pPr algn="just"/>
            <a:r>
              <a:rPr lang="cs-CZ" sz="2000" dirty="0"/>
              <a:t>Zpevněn chrupavkami, drobnými klouby, </a:t>
            </a:r>
            <a:r>
              <a:rPr lang="cs-CZ" sz="2000" dirty="0" err="1"/>
              <a:t>ligamenty</a:t>
            </a:r>
            <a:r>
              <a:rPr lang="cs-CZ" sz="2000" dirty="0"/>
              <a:t> a membránami</a:t>
            </a:r>
          </a:p>
          <a:p>
            <a:pPr algn="just"/>
            <a:r>
              <a:rPr lang="cs-CZ" sz="2000" dirty="0"/>
              <a:t>Chrupavky ovládány 7 páry svalů</a:t>
            </a:r>
          </a:p>
          <a:p>
            <a:pPr algn="just"/>
            <a:r>
              <a:rPr lang="cs-CZ" sz="2000" dirty="0"/>
              <a:t>Krytý </a:t>
            </a:r>
            <a:r>
              <a:rPr lang="cs-CZ" sz="2000" dirty="0" err="1"/>
              <a:t>adventicií</a:t>
            </a:r>
            <a:r>
              <a:rPr lang="cs-CZ" sz="2000" dirty="0"/>
              <a:t> a vystlán sliznicí připevněnou podslizničním vazivem </a:t>
            </a:r>
          </a:p>
          <a:p>
            <a:r>
              <a:rPr lang="cs-CZ" sz="2000" dirty="0"/>
              <a:t>Hmatný a viditelný jako </a:t>
            </a:r>
            <a:r>
              <a:rPr lang="cs-CZ" sz="2000" i="1" dirty="0" err="1"/>
              <a:t>prominentia</a:t>
            </a:r>
            <a:r>
              <a:rPr lang="cs-CZ" sz="2000" i="1" dirty="0"/>
              <a:t> </a:t>
            </a:r>
            <a:r>
              <a:rPr lang="cs-CZ" sz="2000" i="1" dirty="0" err="1"/>
              <a:t>laryngis</a:t>
            </a:r>
            <a:r>
              <a:rPr lang="cs-CZ" sz="2000" i="1" dirty="0"/>
              <a:t> </a:t>
            </a:r>
            <a:r>
              <a:rPr lang="cs-CZ" sz="2000" dirty="0"/>
              <a:t>(„ohryzek“)</a:t>
            </a:r>
          </a:p>
          <a:p>
            <a:r>
              <a:rPr lang="cs-CZ" sz="2000" dirty="0"/>
              <a:t>U mužů se promítá  na těla obratlů C</a:t>
            </a:r>
            <a:r>
              <a:rPr lang="cs-CZ" sz="2000" baseline="-25000" dirty="0"/>
              <a:t>5-6</a:t>
            </a:r>
            <a:r>
              <a:rPr lang="cs-CZ" sz="2000" dirty="0"/>
              <a:t>, u žen o půl obratle výše. </a:t>
            </a:r>
          </a:p>
          <a:p>
            <a:r>
              <a:rPr lang="cs-CZ" sz="2000" dirty="0"/>
              <a:t>U novorozence </a:t>
            </a:r>
            <a:r>
              <a:rPr lang="cs-CZ" sz="2000" dirty="0" err="1"/>
              <a:t>kraniálněji</a:t>
            </a:r>
            <a:r>
              <a:rPr lang="cs-CZ" sz="2000" dirty="0"/>
              <a:t> (před tělem C</a:t>
            </a:r>
            <a:r>
              <a:rPr lang="cs-CZ" sz="2000" baseline="-25000" dirty="0"/>
              <a:t>3-4</a:t>
            </a:r>
            <a:r>
              <a:rPr lang="cs-CZ" sz="2000" dirty="0"/>
              <a:t>) - možnost polykání v průběhu sání. </a:t>
            </a:r>
          </a:p>
          <a:p>
            <a:pPr algn="just"/>
            <a:endParaRPr lang="cs-CZ" sz="1800" b="1" dirty="0"/>
          </a:p>
        </p:txBody>
      </p:sp>
      <p:pic>
        <p:nvPicPr>
          <p:cNvPr id="32770" name="Picture 2" descr="Výsledek obrázku pro ohryzek muže a že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76" y="3653780"/>
            <a:ext cx="3734668" cy="2787185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0" name="Obrázek 9" descr="Obsah obrázku text, mapa&#10;&#10;Popis byl vytvořen automaticky">
            <a:extLst>
              <a:ext uri="{FF2B5EF4-FFF2-40B4-BE49-F238E27FC236}">
                <a16:creationId xmlns:a16="http://schemas.microsoft.com/office/drawing/2014/main" id="{6912737E-520B-4802-82EA-14E8E6E56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4043" r="1177"/>
          <a:stretch/>
        </p:blipFill>
        <p:spPr>
          <a:xfrm>
            <a:off x="4211961" y="4149080"/>
            <a:ext cx="4766940" cy="21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/>
          <a:stretch/>
        </p:blipFill>
        <p:spPr bwMode="auto">
          <a:xfrm>
            <a:off x="3927748" y="136525"/>
            <a:ext cx="5216252" cy="34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1883"/>
            <a:ext cx="3816424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600" b="1" i="1" dirty="0" err="1"/>
              <a:t>Aditus</a:t>
            </a:r>
            <a:r>
              <a:rPr lang="cs-CZ" sz="2600" b="1" i="1" dirty="0"/>
              <a:t> </a:t>
            </a:r>
            <a:r>
              <a:rPr lang="cs-CZ" sz="2600" b="1" i="1" dirty="0" err="1"/>
              <a:t>laryngis</a:t>
            </a:r>
            <a:r>
              <a:rPr lang="cs-CZ" sz="2600" b="1" i="1" dirty="0"/>
              <a:t> </a:t>
            </a:r>
            <a:r>
              <a:rPr lang="cs-CZ" sz="2600" b="1" dirty="0"/>
              <a:t>– vchod,</a:t>
            </a:r>
            <a:r>
              <a:rPr lang="cs-CZ" sz="2600" dirty="0"/>
              <a:t> ohraničen </a:t>
            </a:r>
            <a:r>
              <a:rPr lang="cs-CZ" sz="2600" i="1" dirty="0"/>
              <a:t>epiglotti</a:t>
            </a:r>
            <a:r>
              <a:rPr lang="cs-CZ" sz="2600" dirty="0"/>
              <a:t>s a </a:t>
            </a:r>
            <a:r>
              <a:rPr lang="cs-CZ" sz="2600" i="1" dirty="0" err="1"/>
              <a:t>plicae</a:t>
            </a:r>
            <a:r>
              <a:rPr lang="cs-CZ" sz="2600" i="1" dirty="0"/>
              <a:t> </a:t>
            </a:r>
            <a:r>
              <a:rPr lang="cs-CZ" sz="2600" i="1" dirty="0" err="1"/>
              <a:t>aryepiglotticae</a:t>
            </a:r>
            <a:r>
              <a:rPr lang="cs-CZ" sz="2600" i="1" dirty="0"/>
              <a:t>,</a:t>
            </a:r>
            <a:r>
              <a:rPr lang="cs-CZ" sz="2600" dirty="0"/>
              <a:t> je uzavřen </a:t>
            </a:r>
            <a:r>
              <a:rPr lang="cs-CZ" sz="2600" i="1" dirty="0" err="1"/>
              <a:t>plica</a:t>
            </a:r>
            <a:r>
              <a:rPr lang="cs-CZ" sz="2600" i="1" dirty="0"/>
              <a:t> </a:t>
            </a:r>
            <a:r>
              <a:rPr lang="cs-CZ" sz="2600" i="1" dirty="0" err="1"/>
              <a:t>interarytenoidea</a:t>
            </a:r>
            <a:r>
              <a:rPr lang="cs-CZ" sz="2600" i="1" dirty="0"/>
              <a:t>.</a:t>
            </a:r>
            <a:endParaRPr lang="cs-CZ" sz="2600" b="1" i="1" dirty="0"/>
          </a:p>
          <a:p>
            <a:pPr marL="0" indent="0" algn="just">
              <a:buNone/>
            </a:pP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4794A2F-B2B9-4EB7-9CC4-5232DA3138B9}"/>
              </a:ext>
            </a:extLst>
          </p:cNvPr>
          <p:cNvSpPr/>
          <p:nvPr/>
        </p:nvSpPr>
        <p:spPr>
          <a:xfrm>
            <a:off x="216552" y="3190215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600" b="1" i="1" dirty="0" err="1"/>
              <a:t>Cavitas</a:t>
            </a:r>
            <a:r>
              <a:rPr lang="cs-CZ" sz="2600" b="1" i="1" dirty="0"/>
              <a:t> </a:t>
            </a:r>
            <a:r>
              <a:rPr lang="cs-CZ" sz="2600" b="1" i="1" dirty="0" err="1"/>
              <a:t>laryn</a:t>
            </a:r>
            <a:r>
              <a:rPr lang="cs-CZ" sz="2600" b="1" dirty="0" err="1"/>
              <a:t>gis</a:t>
            </a:r>
            <a:r>
              <a:rPr lang="cs-CZ" sz="2600" b="1" dirty="0"/>
              <a:t> − střední část hrtanu</a:t>
            </a:r>
            <a:r>
              <a:rPr lang="cs-CZ" sz="2600" dirty="0"/>
              <a:t>, dolní hranici dutiny tvoří </a:t>
            </a:r>
            <a:r>
              <a:rPr lang="cs-CZ" sz="2600" i="1" dirty="0" err="1"/>
              <a:t>plicae</a:t>
            </a:r>
            <a:r>
              <a:rPr lang="cs-CZ" sz="2600" i="1" dirty="0"/>
              <a:t> </a:t>
            </a:r>
            <a:r>
              <a:rPr lang="cs-CZ" sz="2600" i="1" dirty="0" err="1"/>
              <a:t>vocales</a:t>
            </a:r>
            <a:r>
              <a:rPr lang="cs-CZ" sz="2600" dirty="0"/>
              <a:t>, které mezi sebou svírají štěrbinu, </a:t>
            </a:r>
            <a:r>
              <a:rPr lang="cs-CZ" sz="2600" i="1" dirty="0" err="1"/>
              <a:t>rima</a:t>
            </a:r>
            <a:r>
              <a:rPr lang="cs-CZ" sz="2600" i="1" dirty="0"/>
              <a:t> </a:t>
            </a:r>
            <a:r>
              <a:rPr lang="cs-CZ" sz="2600" i="1" dirty="0" err="1"/>
              <a:t>glottidis</a:t>
            </a:r>
            <a:r>
              <a:rPr lang="cs-CZ" sz="2600" dirty="0"/>
              <a:t>. Sliznice na </a:t>
            </a:r>
            <a:r>
              <a:rPr lang="cs-CZ" sz="2600" i="1" dirty="0" err="1"/>
              <a:t>plicae</a:t>
            </a:r>
            <a:r>
              <a:rPr lang="cs-CZ" sz="2600" i="1" dirty="0"/>
              <a:t> </a:t>
            </a:r>
            <a:r>
              <a:rPr lang="cs-CZ" sz="2600" i="1" dirty="0" err="1"/>
              <a:t>vocales</a:t>
            </a:r>
            <a:r>
              <a:rPr lang="cs-CZ" sz="2600" i="1" dirty="0"/>
              <a:t> </a:t>
            </a:r>
            <a:r>
              <a:rPr lang="cs-CZ" sz="2600" dirty="0"/>
              <a:t>je bílá a je kryta </a:t>
            </a:r>
            <a:r>
              <a:rPr lang="cs-CZ" sz="2600" dirty="0" err="1"/>
              <a:t>vícevrstevnatým</a:t>
            </a:r>
            <a:r>
              <a:rPr lang="cs-CZ" sz="2600" dirty="0"/>
              <a:t> dlaždicovým epitelem. Přední oddíl </a:t>
            </a:r>
            <a:r>
              <a:rPr lang="cs-CZ" sz="2600" i="1" dirty="0" err="1"/>
              <a:t>rima</a:t>
            </a:r>
            <a:r>
              <a:rPr lang="cs-CZ" sz="2600" i="1" dirty="0"/>
              <a:t> </a:t>
            </a:r>
            <a:r>
              <a:rPr lang="cs-CZ" sz="2600" i="1" dirty="0" err="1"/>
              <a:t>glotidis</a:t>
            </a:r>
            <a:r>
              <a:rPr lang="cs-CZ" sz="2600" i="1" dirty="0"/>
              <a:t> </a:t>
            </a:r>
            <a:r>
              <a:rPr lang="cs-CZ" sz="2600" dirty="0"/>
              <a:t>je podložen vazy, </a:t>
            </a:r>
            <a:r>
              <a:rPr lang="cs-CZ" sz="2600" i="1" dirty="0" err="1"/>
              <a:t>ligamenta</a:t>
            </a:r>
            <a:r>
              <a:rPr lang="cs-CZ" sz="2600" i="1" dirty="0"/>
              <a:t> </a:t>
            </a:r>
            <a:r>
              <a:rPr lang="cs-CZ" sz="2600" i="1" dirty="0" err="1"/>
              <a:t>vocalia</a:t>
            </a:r>
            <a:r>
              <a:rPr lang="cs-CZ" sz="2600" dirty="0"/>
              <a:t>, v zadním oddílu je </a:t>
            </a:r>
            <a:r>
              <a:rPr lang="cs-CZ" sz="2600" dirty="0" err="1"/>
              <a:t>rima</a:t>
            </a:r>
            <a:r>
              <a:rPr lang="cs-CZ" sz="2600" dirty="0"/>
              <a:t> ohraničena hlasivkovou chrupavkou, </a:t>
            </a:r>
            <a:r>
              <a:rPr lang="cs-CZ" sz="2600" i="1" dirty="0" err="1"/>
              <a:t>cartilago</a:t>
            </a:r>
            <a:r>
              <a:rPr lang="cs-CZ" sz="2600" i="1" dirty="0"/>
              <a:t> </a:t>
            </a:r>
            <a:r>
              <a:rPr lang="cs-CZ" sz="2600" i="1" dirty="0" err="1"/>
              <a:t>arytaenoidea</a:t>
            </a:r>
            <a:br>
              <a:rPr lang="cs-CZ" sz="2600" dirty="0"/>
            </a:br>
            <a:r>
              <a:rPr lang="cs-CZ" sz="2600" b="1" i="1" dirty="0" err="1"/>
              <a:t>Cavitas</a:t>
            </a:r>
            <a:r>
              <a:rPr lang="cs-CZ" sz="2600" b="1" i="1" dirty="0"/>
              <a:t> </a:t>
            </a:r>
            <a:r>
              <a:rPr lang="cs-CZ" sz="2600" b="1" i="1" dirty="0" err="1"/>
              <a:t>infraglottica</a:t>
            </a:r>
            <a:r>
              <a:rPr lang="cs-CZ" sz="2600" b="1" i="1" dirty="0"/>
              <a:t> </a:t>
            </a:r>
            <a:r>
              <a:rPr lang="cs-CZ" sz="2600" b="1" dirty="0"/>
              <a:t>– dolní část hrtanu</a:t>
            </a:r>
            <a:r>
              <a:rPr lang="cs-CZ" sz="2600" dirty="0"/>
              <a:t>, plynule přechází do průdušnice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88501F-A9F4-432C-B21C-AF0A7CAAE52B}"/>
              </a:ext>
            </a:extLst>
          </p:cNvPr>
          <p:cNvSpPr txBox="1"/>
          <p:nvPr/>
        </p:nvSpPr>
        <p:spPr>
          <a:xfrm>
            <a:off x="216552" y="2339682"/>
            <a:ext cx="65156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i="1" dirty="0"/>
              <a:t>Vestibulum </a:t>
            </a:r>
            <a:r>
              <a:rPr lang="cs-CZ" sz="2600" b="1" i="1" dirty="0" err="1"/>
              <a:t>laryngis</a:t>
            </a:r>
            <a:r>
              <a:rPr lang="cs-CZ" sz="2600" b="1" i="1" dirty="0"/>
              <a:t> </a:t>
            </a:r>
            <a:r>
              <a:rPr lang="cs-CZ" sz="2600" b="1" dirty="0"/>
              <a:t>– předsíň, </a:t>
            </a:r>
            <a:r>
              <a:rPr lang="cs-CZ" sz="2600" dirty="0"/>
              <a:t>zužuje se k </a:t>
            </a:r>
            <a:r>
              <a:rPr lang="cs-CZ" sz="2600" i="1" dirty="0" err="1"/>
              <a:t>plica</a:t>
            </a:r>
            <a:r>
              <a:rPr lang="cs-CZ" sz="2600" i="1" dirty="0"/>
              <a:t> </a:t>
            </a:r>
            <a:r>
              <a:rPr lang="cs-CZ" sz="2600" i="1" dirty="0" err="1"/>
              <a:t>vestibularis</a:t>
            </a:r>
            <a:r>
              <a:rPr lang="cs-CZ" sz="2600" i="1" dirty="0"/>
              <a:t> </a:t>
            </a:r>
            <a:r>
              <a:rPr lang="cs-CZ" sz="2600" dirty="0"/>
              <a:t>a svírají  </a:t>
            </a:r>
            <a:r>
              <a:rPr lang="cs-CZ" sz="2600" i="1" dirty="0" err="1"/>
              <a:t>rima</a:t>
            </a:r>
            <a:r>
              <a:rPr lang="cs-CZ" sz="2600" i="1" dirty="0"/>
              <a:t> </a:t>
            </a:r>
            <a:r>
              <a:rPr lang="cs-CZ" sz="2600" i="1" dirty="0" err="1"/>
              <a:t>vestibuli</a:t>
            </a:r>
            <a:r>
              <a:rPr lang="cs-CZ" sz="2600" i="1" dirty="0"/>
              <a:t> 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44836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07556" cy="24482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b="1" dirty="0"/>
              <a:t>Štítná chrupavka (</a:t>
            </a:r>
            <a:r>
              <a:rPr lang="cs-CZ" b="1" i="1" dirty="0" err="1"/>
              <a:t>cartilago</a:t>
            </a:r>
            <a:r>
              <a:rPr lang="cs-CZ" b="1" i="1" dirty="0"/>
              <a:t> </a:t>
            </a:r>
            <a:r>
              <a:rPr lang="cs-CZ" b="1" i="1" dirty="0" err="1"/>
              <a:t>thyroidea</a:t>
            </a:r>
            <a:r>
              <a:rPr lang="cs-CZ" b="1" dirty="0"/>
              <a:t>) </a:t>
            </a:r>
            <a:endParaRPr lang="cs-CZ" b="1" i="1" dirty="0"/>
          </a:p>
          <a:p>
            <a:pPr algn="just"/>
            <a:r>
              <a:rPr lang="cs-CZ" i="1" dirty="0" err="1"/>
              <a:t>Prominentia</a:t>
            </a:r>
            <a:r>
              <a:rPr lang="cs-CZ" i="1" dirty="0"/>
              <a:t> </a:t>
            </a:r>
            <a:r>
              <a:rPr lang="cs-CZ" i="1" dirty="0" err="1"/>
              <a:t>laryngis</a:t>
            </a:r>
            <a:r>
              <a:rPr lang="cs-CZ" i="1" dirty="0"/>
              <a:t> </a:t>
            </a:r>
          </a:p>
          <a:p>
            <a:pPr algn="just"/>
            <a:r>
              <a:rPr lang="cs-CZ" i="1" dirty="0"/>
              <a:t>Lamina </a:t>
            </a:r>
            <a:r>
              <a:rPr lang="cs-CZ" i="1" dirty="0" err="1"/>
              <a:t>dextra</a:t>
            </a:r>
            <a:r>
              <a:rPr lang="cs-CZ" i="1" dirty="0"/>
              <a:t> et lamina </a:t>
            </a:r>
            <a:r>
              <a:rPr lang="cs-CZ" i="1" dirty="0" err="1"/>
              <a:t>sinistra</a:t>
            </a:r>
            <a:endParaRPr lang="cs-CZ" i="1" dirty="0"/>
          </a:p>
          <a:p>
            <a:pPr algn="just"/>
            <a:r>
              <a:rPr lang="cs-CZ" i="1" dirty="0" err="1"/>
              <a:t>Incisura</a:t>
            </a:r>
            <a:r>
              <a:rPr lang="cs-CZ" i="1" dirty="0"/>
              <a:t> </a:t>
            </a:r>
            <a:r>
              <a:rPr lang="cs-CZ" i="1" dirty="0" err="1"/>
              <a:t>thyroidea</a:t>
            </a:r>
            <a:r>
              <a:rPr lang="cs-CZ" i="1" dirty="0"/>
              <a:t> superior et </a:t>
            </a:r>
            <a:r>
              <a:rPr lang="cs-CZ" i="1" dirty="0" err="1"/>
              <a:t>inscisura</a:t>
            </a:r>
            <a:r>
              <a:rPr lang="cs-CZ" i="1" dirty="0"/>
              <a:t> </a:t>
            </a:r>
            <a:r>
              <a:rPr lang="cs-CZ" i="1" dirty="0" err="1"/>
              <a:t>thyroidea</a:t>
            </a:r>
            <a:r>
              <a:rPr lang="cs-CZ" i="1" dirty="0"/>
              <a:t> inferior</a:t>
            </a:r>
          </a:p>
          <a:p>
            <a:pPr algn="just"/>
            <a:r>
              <a:rPr lang="cs-CZ" i="1" dirty="0" err="1"/>
              <a:t>Cornu</a:t>
            </a:r>
            <a:r>
              <a:rPr lang="cs-CZ" i="1" dirty="0"/>
              <a:t> </a:t>
            </a:r>
            <a:r>
              <a:rPr lang="cs-CZ" i="1" dirty="0" err="1"/>
              <a:t>superius</a:t>
            </a:r>
            <a:r>
              <a:rPr lang="cs-CZ" i="1" dirty="0"/>
              <a:t> et </a:t>
            </a:r>
            <a:r>
              <a:rPr lang="cs-CZ" i="1" dirty="0" err="1"/>
              <a:t>cornu</a:t>
            </a:r>
            <a:r>
              <a:rPr lang="cs-CZ" i="1" dirty="0"/>
              <a:t> </a:t>
            </a:r>
            <a:r>
              <a:rPr lang="cs-CZ" i="1" dirty="0" err="1"/>
              <a:t>inferius</a:t>
            </a:r>
            <a:endParaRPr lang="cs-CZ" i="1" dirty="0"/>
          </a:p>
          <a:p>
            <a:pPr algn="just"/>
            <a:r>
              <a:rPr lang="cs-CZ" i="1" dirty="0"/>
              <a:t>Linea </a:t>
            </a:r>
            <a:r>
              <a:rPr lang="cs-CZ" i="1" dirty="0" err="1"/>
              <a:t>obliqua</a:t>
            </a:r>
            <a:r>
              <a:rPr lang="cs-CZ" i="1" dirty="0"/>
              <a:t> </a:t>
            </a:r>
            <a:r>
              <a:rPr lang="cs-CZ" dirty="0"/>
              <a:t>(úpon a začátek </a:t>
            </a:r>
            <a:r>
              <a:rPr lang="cs-CZ" dirty="0" err="1"/>
              <a:t>infrahyoidních</a:t>
            </a:r>
            <a:r>
              <a:rPr lang="cs-CZ" dirty="0"/>
              <a:t> svalů)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707557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54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44" y="426554"/>
            <a:ext cx="4456756" cy="600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5688632" cy="22847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Prstencová chrupavka (</a:t>
            </a:r>
            <a:r>
              <a:rPr lang="cs-CZ" sz="2800" b="1" i="1" dirty="0" err="1"/>
              <a:t>cartilago</a:t>
            </a:r>
            <a:r>
              <a:rPr lang="cs-CZ" sz="2800" b="1" i="1" dirty="0"/>
              <a:t> </a:t>
            </a:r>
            <a:r>
              <a:rPr lang="cs-CZ" sz="2800" b="1" i="1" dirty="0" err="1"/>
              <a:t>cricoidea</a:t>
            </a:r>
            <a:r>
              <a:rPr lang="cs-CZ" sz="2800" b="1" dirty="0"/>
              <a:t>) </a:t>
            </a:r>
          </a:p>
          <a:p>
            <a:r>
              <a:rPr lang="cs-CZ" sz="2800" i="1" dirty="0"/>
              <a:t> </a:t>
            </a:r>
            <a:r>
              <a:rPr lang="cs-CZ" sz="2800" i="1" dirty="0" err="1"/>
              <a:t>Arcus</a:t>
            </a:r>
            <a:r>
              <a:rPr lang="cs-CZ" sz="2800" i="1" dirty="0"/>
              <a:t> </a:t>
            </a:r>
            <a:r>
              <a:rPr lang="cs-CZ" sz="2800" i="1" dirty="0" err="1"/>
              <a:t>cartilaginis</a:t>
            </a:r>
            <a:r>
              <a:rPr lang="cs-CZ" sz="2800" i="1" dirty="0"/>
              <a:t> </a:t>
            </a:r>
            <a:r>
              <a:rPr lang="cs-CZ" sz="2800" i="1" dirty="0" err="1"/>
              <a:t>cricoideae</a:t>
            </a:r>
            <a:endParaRPr lang="cs-CZ" sz="2800" i="1" dirty="0"/>
          </a:p>
          <a:p>
            <a:r>
              <a:rPr lang="cs-CZ" sz="2800" i="1" dirty="0"/>
              <a:t>Lamina </a:t>
            </a:r>
            <a:r>
              <a:rPr lang="cs-CZ" sz="2800" i="1" dirty="0" err="1"/>
              <a:t>cartilaginis</a:t>
            </a:r>
            <a:r>
              <a:rPr lang="cs-CZ" sz="2800" i="1" dirty="0"/>
              <a:t> </a:t>
            </a:r>
            <a:r>
              <a:rPr lang="cs-CZ" sz="2800" i="1" dirty="0" err="1"/>
              <a:t>cricoideae</a:t>
            </a:r>
            <a:r>
              <a:rPr lang="cs-CZ" sz="2800" i="1" dirty="0"/>
              <a:t>. </a:t>
            </a:r>
          </a:p>
          <a:p>
            <a:r>
              <a:rPr lang="cs-CZ" sz="2800" i="1" dirty="0"/>
              <a:t>Facies </a:t>
            </a:r>
            <a:r>
              <a:rPr lang="cs-CZ" sz="2800" i="1" dirty="0" err="1"/>
              <a:t>articulares</a:t>
            </a:r>
            <a:r>
              <a:rPr lang="cs-CZ" sz="2800" i="1" dirty="0"/>
              <a:t> </a:t>
            </a:r>
            <a:r>
              <a:rPr lang="cs-CZ" sz="2800" i="1" dirty="0" err="1"/>
              <a:t>arytaenoideae</a:t>
            </a:r>
            <a:endParaRPr lang="cs-CZ" sz="2800" i="1" dirty="0"/>
          </a:p>
          <a:p>
            <a:r>
              <a:rPr lang="cs-CZ" sz="2800" i="1" dirty="0"/>
              <a:t>Facies </a:t>
            </a:r>
            <a:r>
              <a:rPr lang="cs-CZ" sz="2800" i="1" dirty="0" err="1"/>
              <a:t>articularis</a:t>
            </a:r>
            <a:r>
              <a:rPr lang="cs-CZ" sz="2800" i="1" dirty="0"/>
              <a:t> </a:t>
            </a:r>
            <a:r>
              <a:rPr lang="cs-CZ" sz="2800" i="1" dirty="0" err="1"/>
              <a:t>thyroidea</a:t>
            </a:r>
            <a:endParaRPr lang="cs-CZ" sz="2800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12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6347"/>
            <a:ext cx="6552728" cy="348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6" y="518023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Hlasivkový chrupavka (</a:t>
            </a:r>
            <a:r>
              <a:rPr lang="cs-CZ" sz="2400" b="1" i="1" dirty="0" err="1"/>
              <a:t>cartilago</a:t>
            </a:r>
            <a:r>
              <a:rPr lang="cs-CZ" sz="2400" b="1" i="1" dirty="0"/>
              <a:t> </a:t>
            </a:r>
            <a:r>
              <a:rPr lang="cs-CZ" sz="2400" b="1" i="1" dirty="0" err="1"/>
              <a:t>arytaenoidea</a:t>
            </a:r>
            <a:r>
              <a:rPr lang="cs-CZ" sz="2400" b="1" dirty="0"/>
              <a:t>)</a:t>
            </a:r>
            <a:r>
              <a:rPr lang="cs-CZ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err="1"/>
              <a:t>Basis</a:t>
            </a:r>
            <a:endParaRPr lang="cs-CZ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/>
              <a:t>Apex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/>
              <a:t>Facies </a:t>
            </a:r>
            <a:r>
              <a:rPr lang="cs-CZ" sz="2400" i="1" dirty="0" err="1"/>
              <a:t>articularis</a:t>
            </a:r>
            <a:r>
              <a:rPr lang="cs-CZ" sz="2400" dirty="0"/>
              <a:t> (spojení s </a:t>
            </a:r>
            <a:r>
              <a:rPr lang="cs-CZ" sz="2400" dirty="0" err="1"/>
              <a:t>cartilago</a:t>
            </a:r>
            <a:r>
              <a:rPr lang="cs-CZ" sz="2400" dirty="0"/>
              <a:t> </a:t>
            </a:r>
            <a:r>
              <a:rPr lang="cs-CZ" sz="2400" dirty="0" err="1"/>
              <a:t>cricoidea</a:t>
            </a:r>
            <a:r>
              <a:rPr lang="cs-CZ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err="1"/>
              <a:t>Processus</a:t>
            </a:r>
            <a:r>
              <a:rPr lang="cs-CZ" sz="2400" i="1" dirty="0"/>
              <a:t> </a:t>
            </a:r>
            <a:r>
              <a:rPr lang="cs-CZ" sz="2400" i="1" dirty="0" err="1"/>
              <a:t>vocalis</a:t>
            </a:r>
            <a:r>
              <a:rPr lang="cs-CZ" sz="2400" i="1" dirty="0"/>
              <a:t> pro lig. </a:t>
            </a:r>
            <a:r>
              <a:rPr lang="cs-CZ" sz="2400" i="1" dirty="0" err="1"/>
              <a:t>vocale</a:t>
            </a:r>
            <a:r>
              <a:rPr lang="cs-CZ" sz="2400" i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err="1"/>
              <a:t>Processus</a:t>
            </a:r>
            <a:r>
              <a:rPr lang="cs-CZ" sz="2400" i="1" dirty="0"/>
              <a:t> </a:t>
            </a:r>
            <a:r>
              <a:rPr lang="cs-CZ" sz="2400" i="1" dirty="0" err="1"/>
              <a:t>muscularis</a:t>
            </a:r>
            <a:r>
              <a:rPr lang="cs-CZ" sz="2400" dirty="0"/>
              <a:t> pro úpon svalů hrtanu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8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FF96C96-334E-473B-A896-45623BD0B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1" t="18494" r="2751" b="3745"/>
          <a:stretch/>
        </p:blipFill>
        <p:spPr>
          <a:xfrm>
            <a:off x="4536504" y="1815490"/>
            <a:ext cx="4355976" cy="504251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b="1" dirty="0"/>
              <a:t>Horní cesty dýchací</a:t>
            </a:r>
          </a:p>
          <a:p>
            <a:pPr marL="0" indent="0" algn="ctr">
              <a:buNone/>
            </a:pPr>
            <a:endParaRPr lang="cs-CZ" sz="2800" b="1" dirty="0"/>
          </a:p>
          <a:p>
            <a:pPr marL="0" indent="0"/>
            <a:r>
              <a:rPr lang="cs-CZ" sz="2800" i="1" dirty="0" err="1"/>
              <a:t>Cavitas</a:t>
            </a:r>
            <a:r>
              <a:rPr lang="cs-CZ" sz="2800" i="1" dirty="0"/>
              <a:t> </a:t>
            </a:r>
            <a:r>
              <a:rPr lang="cs-CZ" sz="2800" i="1" dirty="0" err="1"/>
              <a:t>nasi</a:t>
            </a:r>
            <a:r>
              <a:rPr lang="cs-CZ" sz="2800" dirty="0"/>
              <a:t> – nosní dutina</a:t>
            </a:r>
          </a:p>
          <a:p>
            <a:pPr marL="361950" lvl="1" indent="0">
              <a:buNone/>
            </a:pPr>
            <a:r>
              <a:rPr lang="cs-CZ" i="1" dirty="0"/>
              <a:t>Sinus </a:t>
            </a:r>
            <a:r>
              <a:rPr lang="cs-CZ" i="1" dirty="0" err="1"/>
              <a:t>paranasales</a:t>
            </a:r>
            <a:r>
              <a:rPr lang="cs-CZ" i="1" dirty="0"/>
              <a:t> </a:t>
            </a:r>
            <a:r>
              <a:rPr lang="cs-CZ" dirty="0"/>
              <a:t>– vedlejší nosní dutiny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cs-CZ" i="1" dirty="0" err="1"/>
              <a:t>Pharynx</a:t>
            </a:r>
            <a:r>
              <a:rPr lang="cs-CZ" dirty="0"/>
              <a:t> – hltan</a:t>
            </a:r>
          </a:p>
          <a:p>
            <a:pPr marL="361950" lvl="1" indent="0">
              <a:buNone/>
            </a:pPr>
            <a:r>
              <a:rPr lang="cs-CZ" i="1" dirty="0" err="1"/>
              <a:t>Pars</a:t>
            </a:r>
            <a:r>
              <a:rPr lang="cs-CZ" i="1" dirty="0"/>
              <a:t> </a:t>
            </a:r>
            <a:r>
              <a:rPr lang="cs-CZ" i="1" dirty="0" err="1"/>
              <a:t>nasalis</a:t>
            </a:r>
            <a:r>
              <a:rPr lang="cs-CZ" i="1" dirty="0"/>
              <a:t> pharyngis</a:t>
            </a:r>
          </a:p>
          <a:p>
            <a:pPr marL="361950" lvl="1" indent="0">
              <a:buNone/>
            </a:pPr>
            <a:r>
              <a:rPr lang="cs-CZ" i="1" dirty="0" err="1"/>
              <a:t>Pars</a:t>
            </a:r>
            <a:r>
              <a:rPr lang="cs-CZ" i="1" dirty="0"/>
              <a:t> oralis pharyngis</a:t>
            </a:r>
          </a:p>
          <a:p>
            <a:pPr marL="361950" lvl="1" indent="0">
              <a:buNone/>
            </a:pPr>
            <a:r>
              <a:rPr lang="cs-CZ" i="1" dirty="0" err="1"/>
              <a:t>Pars</a:t>
            </a:r>
            <a:r>
              <a:rPr lang="cs-CZ" i="1" dirty="0"/>
              <a:t> </a:t>
            </a:r>
            <a:r>
              <a:rPr lang="cs-CZ" i="1" dirty="0" err="1"/>
              <a:t>laryngea</a:t>
            </a:r>
            <a:r>
              <a:rPr lang="cs-CZ" i="1" dirty="0"/>
              <a:t> pharyngis</a:t>
            </a:r>
          </a:p>
          <a:p>
            <a:pPr marL="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76672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1" dirty="0"/>
              <a:t>Epiglottis</a:t>
            </a:r>
            <a:r>
              <a:rPr lang="cs-CZ" sz="2800" dirty="0"/>
              <a:t> – příklopka hrtanová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Elastická chrupavka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i="1" dirty="0"/>
              <a:t>Petiolus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52" y="2163063"/>
            <a:ext cx="2877096" cy="469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047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cs-CZ" dirty="0"/>
              <a:t>Klouby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48680"/>
            <a:ext cx="504056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 err="1"/>
              <a:t>Articulatio</a:t>
            </a:r>
            <a:r>
              <a:rPr lang="cs-CZ" b="1" i="1" dirty="0"/>
              <a:t> </a:t>
            </a:r>
            <a:r>
              <a:rPr lang="cs-CZ" b="1" i="1" dirty="0" err="1"/>
              <a:t>cricothyroidea</a:t>
            </a:r>
            <a:r>
              <a:rPr lang="cs-CZ" i="1" dirty="0"/>
              <a:t> </a:t>
            </a:r>
          </a:p>
          <a:p>
            <a:r>
              <a:rPr lang="cs-CZ" dirty="0"/>
              <a:t>Kloub mezi </a:t>
            </a:r>
            <a:r>
              <a:rPr lang="cs-CZ" i="1" dirty="0" err="1"/>
              <a:t>cornu</a:t>
            </a:r>
            <a:r>
              <a:rPr lang="cs-CZ" i="1" dirty="0"/>
              <a:t> inferior </a:t>
            </a:r>
            <a:r>
              <a:rPr lang="cs-CZ" dirty="0"/>
              <a:t>štítné chrupavky a jamkou na boku chrupavky prstencové.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 err="1"/>
              <a:t>Articulatio</a:t>
            </a:r>
            <a:r>
              <a:rPr lang="cs-CZ" b="1" i="1" dirty="0"/>
              <a:t> </a:t>
            </a:r>
            <a:r>
              <a:rPr lang="cs-CZ" b="1" i="1" dirty="0" err="1"/>
              <a:t>cricoarytenoidea</a:t>
            </a:r>
            <a:r>
              <a:rPr lang="cs-CZ" i="1" dirty="0"/>
              <a:t> </a:t>
            </a:r>
          </a:p>
          <a:p>
            <a:r>
              <a:rPr lang="cs-CZ" dirty="0"/>
              <a:t>Kloub mezi basí hlasivkové chrupavky a horním okrajem ploténky prstencové chrupavky</a:t>
            </a:r>
          </a:p>
        </p:txBody>
      </p:sp>
      <p:sp>
        <p:nvSpPr>
          <p:cNvPr id="26626" name="AutoShape 2" descr="Výsledek obrázku pro Articulatio cricothyroidea"/>
          <p:cNvSpPr>
            <a:spLocks noChangeAspect="1" noChangeArrowheads="1"/>
          </p:cNvSpPr>
          <p:nvPr/>
        </p:nvSpPr>
        <p:spPr bwMode="auto">
          <a:xfrm>
            <a:off x="155575" y="-1608138"/>
            <a:ext cx="3924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28" name="AutoShape 4" descr="Výsledek obrázku pro Articulatio cricothyroidea"/>
          <p:cNvSpPr>
            <a:spLocks noChangeAspect="1" noChangeArrowheads="1"/>
          </p:cNvSpPr>
          <p:nvPr/>
        </p:nvSpPr>
        <p:spPr bwMode="auto">
          <a:xfrm>
            <a:off x="155575" y="-1608138"/>
            <a:ext cx="3924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0" name="Picture 6" descr="Výsledek obrázku pro Articulatio cricothyroidea"/>
          <p:cNvPicPr>
            <a:picLocks noChangeAspect="1" noChangeArrowheads="1"/>
          </p:cNvPicPr>
          <p:nvPr/>
        </p:nvPicPr>
        <p:blipFill>
          <a:blip r:embed="rId3" cstate="print"/>
          <a:srcRect l="49543"/>
          <a:stretch>
            <a:fillRect/>
          </a:stretch>
        </p:blipFill>
        <p:spPr bwMode="auto">
          <a:xfrm>
            <a:off x="5364088" y="548680"/>
            <a:ext cx="3312368" cy="5624641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6228184" y="364502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444208" y="465313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77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4153"/>
          <a:stretch/>
        </p:blipFill>
        <p:spPr bwMode="auto">
          <a:xfrm>
            <a:off x="3057031" y="836712"/>
            <a:ext cx="608696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7996"/>
            <a:ext cx="4067944" cy="6238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i="1" dirty="0" err="1"/>
              <a:t>Membrana</a:t>
            </a:r>
            <a:r>
              <a:rPr lang="cs-CZ" sz="2000" b="1" i="1" dirty="0"/>
              <a:t> </a:t>
            </a:r>
            <a:r>
              <a:rPr lang="cs-CZ" sz="2000" b="1" i="1" dirty="0" err="1"/>
              <a:t>thyrohyoidea</a:t>
            </a:r>
            <a:r>
              <a:rPr lang="cs-CZ" sz="2000" i="1" dirty="0"/>
              <a:t> </a:t>
            </a:r>
          </a:p>
          <a:p>
            <a:r>
              <a:rPr lang="cs-CZ" sz="2000" dirty="0"/>
              <a:t>Spojuje </a:t>
            </a:r>
            <a:r>
              <a:rPr lang="cs-CZ" sz="2000" i="1" dirty="0" err="1"/>
              <a:t>cartilago</a:t>
            </a:r>
            <a:r>
              <a:rPr lang="cs-CZ" sz="2000" i="1" dirty="0"/>
              <a:t> </a:t>
            </a:r>
            <a:r>
              <a:rPr lang="cs-CZ" sz="2000" i="1" dirty="0" err="1"/>
              <a:t>thyroidea</a:t>
            </a:r>
            <a:r>
              <a:rPr lang="cs-CZ" sz="2000" i="1" dirty="0"/>
              <a:t> s os hyoideum</a:t>
            </a:r>
          </a:p>
          <a:p>
            <a:r>
              <a:rPr lang="cs-CZ" sz="2000" dirty="0"/>
              <a:t>Tvoří nepárové </a:t>
            </a:r>
            <a:r>
              <a:rPr lang="cs-CZ" sz="2000" i="1" dirty="0" err="1"/>
              <a:t>ligamentum</a:t>
            </a:r>
            <a:r>
              <a:rPr lang="cs-CZ" sz="2000" i="1" dirty="0"/>
              <a:t> </a:t>
            </a:r>
            <a:r>
              <a:rPr lang="cs-CZ" sz="2000" i="1" dirty="0" err="1"/>
              <a:t>thyrohyoideum</a:t>
            </a:r>
            <a:r>
              <a:rPr lang="cs-CZ" sz="2000" i="1" dirty="0"/>
              <a:t> </a:t>
            </a:r>
            <a:r>
              <a:rPr lang="cs-CZ" sz="2000" i="1" dirty="0" err="1"/>
              <a:t>medianum</a:t>
            </a:r>
            <a:r>
              <a:rPr lang="cs-CZ" sz="2000" i="1" dirty="0"/>
              <a:t> </a:t>
            </a:r>
            <a:r>
              <a:rPr lang="cs-CZ" sz="2000" dirty="0"/>
              <a:t>a párové </a:t>
            </a:r>
            <a:r>
              <a:rPr lang="cs-CZ" sz="2000" i="1" dirty="0" err="1"/>
              <a:t>ligamentum</a:t>
            </a:r>
            <a:r>
              <a:rPr lang="cs-CZ" sz="2000" i="1" dirty="0"/>
              <a:t> </a:t>
            </a:r>
            <a:r>
              <a:rPr lang="cs-CZ" sz="2000" i="1" dirty="0" err="1"/>
              <a:t>thyrohyoideum</a:t>
            </a:r>
            <a:r>
              <a:rPr lang="cs-CZ" sz="2000" i="1" dirty="0"/>
              <a:t> </a:t>
            </a:r>
            <a:r>
              <a:rPr lang="cs-CZ" sz="2000" i="1" dirty="0" err="1"/>
              <a:t>laterale</a:t>
            </a:r>
            <a:endParaRPr lang="cs-CZ" sz="2000" i="1" dirty="0"/>
          </a:p>
          <a:p>
            <a:r>
              <a:rPr lang="cs-CZ" sz="2000" dirty="0"/>
              <a:t>Fixuje </a:t>
            </a:r>
            <a:r>
              <a:rPr lang="cs-CZ" sz="2000" i="1" dirty="0"/>
              <a:t>larynx k jazylce</a:t>
            </a:r>
          </a:p>
          <a:p>
            <a:pPr marL="0" indent="0">
              <a:buNone/>
            </a:pPr>
            <a:r>
              <a:rPr lang="cs-CZ" sz="2000" b="1" i="1" dirty="0" err="1"/>
              <a:t>Ligamentum</a:t>
            </a:r>
            <a:r>
              <a:rPr lang="cs-CZ" sz="2000" b="1" i="1" dirty="0"/>
              <a:t> </a:t>
            </a:r>
            <a:r>
              <a:rPr lang="cs-CZ" sz="2000" b="1" i="1" dirty="0" err="1"/>
              <a:t>cricotracheale</a:t>
            </a:r>
            <a:r>
              <a:rPr lang="cs-CZ" sz="2000" i="1" dirty="0"/>
              <a:t> </a:t>
            </a:r>
          </a:p>
          <a:p>
            <a:r>
              <a:rPr lang="cs-CZ" sz="2000" dirty="0"/>
              <a:t>Závěsný vaz průdušnice</a:t>
            </a:r>
          </a:p>
          <a:p>
            <a:pPr marL="0" indent="0">
              <a:buNone/>
            </a:pPr>
            <a:r>
              <a:rPr lang="cs-CZ" sz="2000" b="1" i="1" dirty="0" err="1"/>
              <a:t>Ligamentum</a:t>
            </a:r>
            <a:r>
              <a:rPr lang="cs-CZ" sz="2000" b="1" i="1" dirty="0"/>
              <a:t> </a:t>
            </a:r>
            <a:r>
              <a:rPr lang="cs-CZ" sz="2000" b="1" i="1" dirty="0" err="1"/>
              <a:t>thyroepiglotticum</a:t>
            </a:r>
            <a:r>
              <a:rPr lang="cs-CZ" sz="2000" i="1" dirty="0"/>
              <a:t> </a:t>
            </a:r>
          </a:p>
          <a:p>
            <a:r>
              <a:rPr lang="cs-CZ" sz="2000" dirty="0"/>
              <a:t>Fixuje </a:t>
            </a:r>
            <a:r>
              <a:rPr lang="cs-CZ" sz="2000" i="1" dirty="0"/>
              <a:t>epiglottis</a:t>
            </a:r>
            <a:r>
              <a:rPr lang="cs-CZ" sz="2000" dirty="0"/>
              <a:t> ke </a:t>
            </a:r>
            <a:r>
              <a:rPr lang="cs-CZ" sz="2000" i="1" dirty="0" err="1"/>
              <a:t>cartilago</a:t>
            </a:r>
            <a:r>
              <a:rPr lang="cs-CZ" sz="2000" i="1" dirty="0"/>
              <a:t> </a:t>
            </a:r>
            <a:r>
              <a:rPr lang="cs-CZ" sz="2000" i="1" dirty="0" err="1"/>
              <a:t>thyroidea</a:t>
            </a:r>
            <a:endParaRPr lang="cs-CZ" sz="2000" i="1" dirty="0"/>
          </a:p>
          <a:p>
            <a:pPr marL="0" indent="0">
              <a:buNone/>
            </a:pPr>
            <a:r>
              <a:rPr lang="cs-CZ" sz="2000" b="1" i="1" dirty="0" err="1"/>
              <a:t>Ligamentum</a:t>
            </a:r>
            <a:r>
              <a:rPr lang="cs-CZ" sz="2000" b="1" i="1" dirty="0"/>
              <a:t> </a:t>
            </a:r>
            <a:r>
              <a:rPr lang="cs-CZ" sz="2000" b="1" i="1" dirty="0" err="1"/>
              <a:t>hyoepiglotticum</a:t>
            </a:r>
            <a:r>
              <a:rPr lang="cs-CZ" sz="2000" i="1" dirty="0"/>
              <a:t> </a:t>
            </a:r>
          </a:p>
          <a:p>
            <a:r>
              <a:rPr lang="cs-CZ" sz="2000" dirty="0"/>
              <a:t>Spojuje </a:t>
            </a:r>
            <a:r>
              <a:rPr lang="cs-CZ" sz="2000" i="1" dirty="0"/>
              <a:t>epiglottis </a:t>
            </a:r>
            <a:r>
              <a:rPr lang="cs-CZ" sz="2000" dirty="0"/>
              <a:t>s </a:t>
            </a:r>
            <a:r>
              <a:rPr lang="cs-CZ" sz="2000" i="1" dirty="0"/>
              <a:t>os hyoideum</a:t>
            </a:r>
          </a:p>
          <a:p>
            <a:pPr marL="0" indent="0">
              <a:buNone/>
            </a:pPr>
            <a:r>
              <a:rPr lang="cs-CZ" sz="2000" b="1" i="1" dirty="0" err="1"/>
              <a:t>Ligamentum</a:t>
            </a:r>
            <a:r>
              <a:rPr lang="cs-CZ" sz="2000" b="1" i="1" dirty="0"/>
              <a:t> </a:t>
            </a:r>
            <a:r>
              <a:rPr lang="cs-CZ" sz="2000" b="1" i="1" dirty="0" err="1"/>
              <a:t>cricothyroideum</a:t>
            </a: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19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20" y="2671515"/>
            <a:ext cx="3695080" cy="41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i="1" dirty="0" err="1"/>
              <a:t>Conus</a:t>
            </a:r>
            <a:r>
              <a:rPr lang="cs-CZ" sz="2400" b="1" i="1" dirty="0"/>
              <a:t> </a:t>
            </a:r>
            <a:r>
              <a:rPr lang="cs-CZ" sz="2400" b="1" i="1" dirty="0" err="1"/>
              <a:t>elasticus</a:t>
            </a:r>
            <a:endParaRPr lang="cs-CZ" sz="2400" i="1" dirty="0"/>
          </a:p>
          <a:p>
            <a:r>
              <a:rPr lang="cs-CZ" sz="2400" dirty="0"/>
              <a:t>Po horním obvodu prstencové chrupavky až ke chrupavce hlasivkové</a:t>
            </a:r>
          </a:p>
          <a:p>
            <a:r>
              <a:rPr lang="cs-CZ" sz="2400" dirty="0"/>
              <a:t>Horní okraj tvoří základ pro </a:t>
            </a:r>
            <a:r>
              <a:rPr lang="cs-CZ" sz="2400" i="1" dirty="0"/>
              <a:t>lig. </a:t>
            </a:r>
            <a:r>
              <a:rPr lang="cs-CZ" sz="2400" i="1" dirty="0" err="1"/>
              <a:t>vocale</a:t>
            </a:r>
            <a:endParaRPr lang="cs-CZ" sz="2400" i="1" dirty="0"/>
          </a:p>
          <a:p>
            <a:pPr marL="0" indent="0">
              <a:buNone/>
            </a:pPr>
            <a:r>
              <a:rPr lang="cs-CZ" sz="2400" b="1" i="1" dirty="0" err="1"/>
              <a:t>Ligamentum</a:t>
            </a:r>
            <a:r>
              <a:rPr lang="cs-CZ" sz="2400" b="1" i="1" dirty="0"/>
              <a:t> </a:t>
            </a:r>
            <a:r>
              <a:rPr lang="cs-CZ" sz="2400" b="1" i="1" dirty="0" err="1"/>
              <a:t>vocale</a:t>
            </a:r>
            <a:r>
              <a:rPr lang="cs-CZ" sz="2400" i="1" dirty="0"/>
              <a:t> </a:t>
            </a:r>
          </a:p>
          <a:p>
            <a:r>
              <a:rPr lang="cs-CZ" sz="2400" dirty="0"/>
              <a:t>Elastický vaz mezi </a:t>
            </a:r>
            <a:r>
              <a:rPr lang="cs-CZ" sz="2400" i="1" dirty="0" err="1"/>
              <a:t>processus</a:t>
            </a:r>
            <a:r>
              <a:rPr lang="cs-CZ" sz="2400" i="1" dirty="0"/>
              <a:t> </a:t>
            </a:r>
            <a:r>
              <a:rPr lang="cs-CZ" sz="2400" i="1" dirty="0" err="1"/>
              <a:t>vocalis</a:t>
            </a:r>
            <a:r>
              <a:rPr lang="cs-CZ" sz="2400" i="1" dirty="0"/>
              <a:t> </a:t>
            </a:r>
            <a:r>
              <a:rPr lang="cs-CZ" sz="2400" dirty="0"/>
              <a:t>hlasivkové chrupavky a zadní stranou chrupavky štítné</a:t>
            </a:r>
          </a:p>
          <a:p>
            <a:r>
              <a:rPr lang="cs-CZ" sz="2400" dirty="0"/>
              <a:t>Mediální okraj je podkladem pro </a:t>
            </a:r>
            <a:r>
              <a:rPr lang="cs-CZ" sz="2400" i="1" dirty="0" err="1"/>
              <a:t>plica</a:t>
            </a:r>
            <a:r>
              <a:rPr lang="cs-CZ" sz="2400" i="1" dirty="0"/>
              <a:t> </a:t>
            </a:r>
            <a:r>
              <a:rPr lang="cs-CZ" sz="2400" i="1" dirty="0" err="1"/>
              <a:t>vocalis</a:t>
            </a:r>
            <a:endParaRPr lang="cs-CZ" sz="2400" i="1" dirty="0"/>
          </a:p>
          <a:p>
            <a:r>
              <a:rPr lang="cs-CZ" sz="2400" i="1" dirty="0"/>
              <a:t>Lig. </a:t>
            </a:r>
            <a:r>
              <a:rPr lang="cs-CZ" sz="2400" i="1" dirty="0" err="1"/>
              <a:t>vocale</a:t>
            </a:r>
            <a:r>
              <a:rPr lang="cs-CZ" sz="2400" i="1" dirty="0"/>
              <a:t> </a:t>
            </a:r>
            <a:r>
              <a:rPr lang="cs-CZ" sz="2400" dirty="0"/>
              <a:t>spolu s </a:t>
            </a:r>
            <a:r>
              <a:rPr lang="cs-CZ" sz="2400" i="1" dirty="0" err="1"/>
              <a:t>conus</a:t>
            </a:r>
            <a:r>
              <a:rPr lang="cs-CZ" sz="2400" i="1" dirty="0"/>
              <a:t> </a:t>
            </a:r>
            <a:r>
              <a:rPr lang="cs-CZ" sz="2400" i="1" dirty="0" err="1"/>
              <a:t>elasticus</a:t>
            </a:r>
            <a:r>
              <a:rPr lang="cs-CZ" sz="2400" i="1" dirty="0"/>
              <a:t> </a:t>
            </a:r>
            <a:r>
              <a:rPr lang="cs-CZ" sz="2400" dirty="0"/>
              <a:t>tvoří kaudální úsek </a:t>
            </a:r>
            <a:r>
              <a:rPr lang="cs-CZ" sz="2400" i="1" dirty="0" err="1"/>
              <a:t>membrana</a:t>
            </a:r>
            <a:r>
              <a:rPr lang="cs-CZ" sz="2400" i="1" dirty="0"/>
              <a:t> </a:t>
            </a:r>
            <a:r>
              <a:rPr lang="cs-CZ" sz="2400" i="1" dirty="0" err="1"/>
              <a:t>fibroelastica</a:t>
            </a:r>
            <a:r>
              <a:rPr lang="cs-CZ" sz="2400" i="1" dirty="0"/>
              <a:t> </a:t>
            </a:r>
            <a:r>
              <a:rPr lang="cs-CZ" sz="2400" i="1" dirty="0" err="1"/>
              <a:t>laryngis</a:t>
            </a:r>
            <a:endParaRPr lang="cs-CZ" sz="2400" i="1" dirty="0"/>
          </a:p>
          <a:p>
            <a:pPr marL="0" indent="0">
              <a:buNone/>
            </a:pPr>
            <a:r>
              <a:rPr lang="cs-CZ" sz="2400" b="1" i="1" dirty="0" err="1"/>
              <a:t>Membrana</a:t>
            </a:r>
            <a:r>
              <a:rPr lang="cs-CZ" sz="2400" b="1" i="1" dirty="0"/>
              <a:t> </a:t>
            </a:r>
            <a:r>
              <a:rPr lang="cs-CZ" sz="2400" b="1" i="1" dirty="0" err="1"/>
              <a:t>fibroelastica</a:t>
            </a:r>
            <a:r>
              <a:rPr lang="cs-CZ" sz="2400" b="1" i="1" dirty="0"/>
              <a:t> </a:t>
            </a:r>
            <a:r>
              <a:rPr lang="cs-CZ" sz="2400" b="1" i="1" dirty="0" err="1"/>
              <a:t>laryngis</a:t>
            </a:r>
            <a:r>
              <a:rPr lang="cs-CZ" sz="2400" i="1" dirty="0"/>
              <a:t> </a:t>
            </a:r>
          </a:p>
          <a:p>
            <a:r>
              <a:rPr lang="cs-CZ" sz="2400" dirty="0"/>
              <a:t>Vazivový  aparát pod sliznicí hrtanu</a:t>
            </a:r>
          </a:p>
          <a:p>
            <a:pPr marL="0" indent="0">
              <a:buNone/>
            </a:pPr>
            <a:r>
              <a:rPr lang="cs-CZ" sz="2400" b="1" i="1" dirty="0" err="1"/>
              <a:t>Ligametum</a:t>
            </a:r>
            <a:r>
              <a:rPr lang="cs-CZ" sz="2400" b="1" i="1" dirty="0"/>
              <a:t> </a:t>
            </a:r>
            <a:r>
              <a:rPr lang="cs-CZ" sz="2400" b="1" i="1" dirty="0" err="1"/>
              <a:t>cricopharyngeum</a:t>
            </a:r>
            <a:r>
              <a:rPr lang="cs-CZ" sz="2400" i="1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74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dirty="0"/>
              <a:t>Svaly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644" y="620688"/>
            <a:ext cx="4448730" cy="5976664"/>
          </a:xfrm>
        </p:spPr>
        <p:txBody>
          <a:bodyPr>
            <a:noAutofit/>
          </a:bodyPr>
          <a:lstStyle/>
          <a:p>
            <a:pPr algn="just"/>
            <a:r>
              <a:rPr lang="cs-CZ" sz="2000" b="1" i="1" dirty="0"/>
              <a:t>M. </a:t>
            </a:r>
            <a:r>
              <a:rPr lang="cs-CZ" sz="2000" b="1" i="1" dirty="0" err="1"/>
              <a:t>cricothyroideus</a:t>
            </a:r>
            <a:r>
              <a:rPr lang="cs-CZ" sz="2000" i="1" dirty="0"/>
              <a:t> </a:t>
            </a:r>
            <a:r>
              <a:rPr lang="cs-CZ" sz="2000" dirty="0"/>
              <a:t>– přední skupina, má dvě části – </a:t>
            </a:r>
            <a:r>
              <a:rPr lang="cs-CZ" sz="2000" i="1" dirty="0" err="1"/>
              <a:t>pars</a:t>
            </a:r>
            <a:r>
              <a:rPr lang="cs-CZ" sz="2000" i="1" dirty="0"/>
              <a:t> </a:t>
            </a:r>
            <a:r>
              <a:rPr lang="cs-CZ" sz="2000" i="1" dirty="0" err="1"/>
              <a:t>recta</a:t>
            </a:r>
            <a:r>
              <a:rPr lang="cs-CZ" sz="2000" i="1" dirty="0"/>
              <a:t> a </a:t>
            </a:r>
            <a:r>
              <a:rPr lang="cs-CZ" sz="2000" i="1" dirty="0" err="1"/>
              <a:t>pars</a:t>
            </a:r>
            <a:r>
              <a:rPr lang="cs-CZ" sz="2000" i="1" dirty="0"/>
              <a:t> </a:t>
            </a:r>
            <a:r>
              <a:rPr lang="cs-CZ" sz="2000" i="1" dirty="0" err="1"/>
              <a:t>obliqua</a:t>
            </a:r>
            <a:r>
              <a:rPr lang="cs-CZ" sz="2000" dirty="0"/>
              <a:t>, funkční pokračování </a:t>
            </a:r>
            <a:r>
              <a:rPr lang="cs-CZ" sz="2000" i="1" dirty="0"/>
              <a:t>m. </a:t>
            </a:r>
            <a:r>
              <a:rPr lang="cs-CZ" sz="2000" i="1" dirty="0" err="1"/>
              <a:t>constrictor</a:t>
            </a:r>
            <a:r>
              <a:rPr lang="cs-CZ" sz="2000" i="1" dirty="0"/>
              <a:t> pharyngis</a:t>
            </a:r>
            <a:r>
              <a:rPr lang="cs-CZ" sz="2000" dirty="0"/>
              <a:t> inferior, dohromady obepínají larynx a </a:t>
            </a:r>
            <a:r>
              <a:rPr lang="cs-CZ" sz="2000" dirty="0" err="1"/>
              <a:t>pharynx</a:t>
            </a:r>
            <a:endParaRPr lang="cs-CZ" sz="2000" dirty="0"/>
          </a:p>
          <a:p>
            <a:pPr marL="0" indent="0" algn="just">
              <a:buNone/>
            </a:pPr>
            <a:r>
              <a:rPr lang="cs-CZ" sz="2000" b="1" dirty="0"/>
              <a:t>Laterální skupina</a:t>
            </a:r>
          </a:p>
          <a:p>
            <a:pPr algn="just"/>
            <a:r>
              <a:rPr lang="cs-CZ" sz="2000" b="1" i="1" dirty="0"/>
              <a:t>M. </a:t>
            </a:r>
            <a:r>
              <a:rPr lang="cs-CZ" sz="2000" b="1" i="1" dirty="0" err="1"/>
              <a:t>cricoarytaenoideus</a:t>
            </a:r>
            <a:r>
              <a:rPr lang="cs-CZ" sz="2000" b="1" i="1" dirty="0"/>
              <a:t> </a:t>
            </a:r>
            <a:r>
              <a:rPr lang="cs-CZ" sz="2000" b="1" i="1" dirty="0" err="1"/>
              <a:t>lateralis</a:t>
            </a:r>
            <a:r>
              <a:rPr lang="cs-CZ" sz="2000" i="1" dirty="0"/>
              <a:t> </a:t>
            </a:r>
            <a:r>
              <a:rPr lang="cs-CZ" sz="2000" dirty="0"/>
              <a:t>– od horního oblouku </a:t>
            </a:r>
            <a:r>
              <a:rPr lang="cs-CZ" sz="2000" i="1" dirty="0" err="1"/>
              <a:t>cartilago</a:t>
            </a:r>
            <a:r>
              <a:rPr lang="cs-CZ" sz="2000" i="1" dirty="0"/>
              <a:t> </a:t>
            </a:r>
            <a:r>
              <a:rPr lang="cs-CZ" sz="2000" i="1" dirty="0" err="1"/>
              <a:t>cricoidea</a:t>
            </a:r>
            <a:r>
              <a:rPr lang="cs-CZ" sz="2000" i="1" dirty="0"/>
              <a:t> </a:t>
            </a:r>
            <a:r>
              <a:rPr lang="cs-CZ" sz="2000" dirty="0"/>
              <a:t>k </a:t>
            </a:r>
            <a:r>
              <a:rPr lang="cs-CZ" sz="2000" i="1" dirty="0" err="1"/>
              <a:t>processus</a:t>
            </a:r>
            <a:r>
              <a:rPr lang="cs-CZ" sz="2000" i="1" dirty="0"/>
              <a:t> </a:t>
            </a:r>
            <a:r>
              <a:rPr lang="cs-CZ" sz="2000" i="1" dirty="0" err="1"/>
              <a:t>muscularis</a:t>
            </a:r>
            <a:r>
              <a:rPr lang="cs-CZ" sz="2000" i="1" dirty="0"/>
              <a:t> </a:t>
            </a:r>
            <a:r>
              <a:rPr lang="cs-CZ" sz="2000" i="1" dirty="0" err="1"/>
              <a:t>cartilago</a:t>
            </a:r>
            <a:r>
              <a:rPr lang="cs-CZ" sz="2000" i="1" dirty="0"/>
              <a:t> </a:t>
            </a:r>
            <a:r>
              <a:rPr lang="cs-CZ" sz="2000" i="1" dirty="0" err="1"/>
              <a:t>arytaenoidea</a:t>
            </a:r>
            <a:endParaRPr lang="cs-CZ" sz="2000" i="1" dirty="0"/>
          </a:p>
          <a:p>
            <a:pPr algn="just"/>
            <a:r>
              <a:rPr lang="cs-CZ" sz="2000" b="1" i="1" dirty="0"/>
              <a:t>M. </a:t>
            </a:r>
            <a:r>
              <a:rPr lang="cs-CZ" sz="2000" b="1" i="1" dirty="0" err="1"/>
              <a:t>thyroarytaenoideus</a:t>
            </a:r>
            <a:r>
              <a:rPr lang="cs-CZ" sz="2000" i="1" dirty="0"/>
              <a:t> </a:t>
            </a:r>
            <a:r>
              <a:rPr lang="cs-CZ" sz="2000" dirty="0"/>
              <a:t>– od </a:t>
            </a:r>
            <a:r>
              <a:rPr lang="cs-CZ" sz="2000" i="1" dirty="0" err="1"/>
              <a:t>cartilago</a:t>
            </a:r>
            <a:r>
              <a:rPr lang="cs-CZ" sz="2000" i="1" dirty="0"/>
              <a:t> </a:t>
            </a:r>
            <a:r>
              <a:rPr lang="cs-CZ" sz="2000" i="1" dirty="0" err="1"/>
              <a:t>thyroidea</a:t>
            </a:r>
            <a:r>
              <a:rPr lang="cs-CZ" sz="2000" dirty="0"/>
              <a:t> na </a:t>
            </a:r>
            <a:r>
              <a:rPr lang="cs-CZ" sz="2000" i="1" dirty="0" err="1"/>
              <a:t>cartilagines</a:t>
            </a:r>
            <a:r>
              <a:rPr lang="cs-CZ" sz="2000" i="1" dirty="0"/>
              <a:t> </a:t>
            </a:r>
            <a:r>
              <a:rPr lang="cs-CZ" sz="2000" i="1" dirty="0" err="1"/>
              <a:t>arytaenoideae</a:t>
            </a:r>
            <a:r>
              <a:rPr lang="cs-CZ" sz="2000" dirty="0"/>
              <a:t>, mediální část svalu naléhající na lig. </a:t>
            </a:r>
            <a:r>
              <a:rPr lang="cs-CZ" sz="2000" dirty="0" err="1"/>
              <a:t>vocale</a:t>
            </a:r>
            <a:r>
              <a:rPr lang="cs-CZ" sz="2000" dirty="0"/>
              <a:t> se jmenuje </a:t>
            </a:r>
            <a:r>
              <a:rPr lang="cs-CZ" sz="2000" b="1" i="1" dirty="0" err="1"/>
              <a:t>musculus</a:t>
            </a:r>
            <a:r>
              <a:rPr lang="cs-CZ" sz="2000" b="1" i="1" dirty="0"/>
              <a:t> </a:t>
            </a:r>
            <a:r>
              <a:rPr lang="cs-CZ" sz="2000" b="1" i="1" dirty="0" err="1"/>
              <a:t>vocalis</a:t>
            </a:r>
            <a:endParaRPr lang="cs-CZ" sz="2000" i="1" dirty="0"/>
          </a:p>
          <a:p>
            <a:pPr algn="just"/>
            <a:r>
              <a:rPr lang="cs-CZ" sz="2000" b="1" i="1" dirty="0"/>
              <a:t>M. </a:t>
            </a:r>
            <a:r>
              <a:rPr lang="cs-CZ" sz="2000" b="1" i="1" dirty="0" err="1"/>
              <a:t>thyroepiglotticus</a:t>
            </a:r>
            <a:r>
              <a:rPr lang="cs-CZ" sz="2000" i="1" dirty="0"/>
              <a:t> </a:t>
            </a:r>
            <a:r>
              <a:rPr lang="cs-CZ" sz="2000" dirty="0"/>
              <a:t>– jde od vnitřní ploténky </a:t>
            </a:r>
            <a:r>
              <a:rPr lang="cs-CZ" sz="2000" i="1" dirty="0" err="1"/>
              <a:t>cartilago</a:t>
            </a:r>
            <a:r>
              <a:rPr lang="cs-CZ" sz="2000" i="1" dirty="0"/>
              <a:t> </a:t>
            </a:r>
            <a:r>
              <a:rPr lang="cs-CZ" sz="2000" i="1" dirty="0" err="1"/>
              <a:t>thyroidea</a:t>
            </a:r>
            <a:r>
              <a:rPr lang="cs-CZ" sz="2000" i="1" dirty="0"/>
              <a:t> </a:t>
            </a:r>
            <a:r>
              <a:rPr lang="cs-CZ" sz="2000" dirty="0"/>
              <a:t>k okraji epiglottis. Sklápí epiglottis dolů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74" y="815752"/>
            <a:ext cx="4439982" cy="36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351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Svaly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/>
              <a:t>Zadní skupina</a:t>
            </a:r>
          </a:p>
          <a:p>
            <a:r>
              <a:rPr lang="cs-CZ" sz="2000" b="1" i="1" dirty="0"/>
              <a:t>Musculus </a:t>
            </a:r>
            <a:r>
              <a:rPr lang="cs-CZ" sz="2000" b="1" i="1" dirty="0" err="1"/>
              <a:t>cricoarytenoideus</a:t>
            </a:r>
            <a:r>
              <a:rPr lang="cs-CZ" sz="2000" b="1" i="1" dirty="0"/>
              <a:t> </a:t>
            </a:r>
            <a:r>
              <a:rPr lang="cs-CZ" sz="2000" b="1" i="1" dirty="0" err="1"/>
              <a:t>posterior</a:t>
            </a:r>
            <a:endParaRPr lang="cs-CZ" sz="2000" b="1" i="1" dirty="0"/>
          </a:p>
          <a:p>
            <a:r>
              <a:rPr lang="cs-CZ" sz="2000" b="1" i="1" dirty="0" err="1"/>
              <a:t>Muscuslis</a:t>
            </a:r>
            <a:r>
              <a:rPr lang="cs-CZ" sz="2000" b="1" i="1" dirty="0"/>
              <a:t> </a:t>
            </a:r>
            <a:r>
              <a:rPr lang="cs-CZ" sz="2000" b="1" i="1" dirty="0" err="1"/>
              <a:t>arytenoideus</a:t>
            </a:r>
            <a:r>
              <a:rPr lang="cs-CZ" sz="2000" b="1" i="1" dirty="0"/>
              <a:t> </a:t>
            </a:r>
            <a:r>
              <a:rPr lang="cs-CZ" sz="2000" b="1" i="1" dirty="0" err="1"/>
              <a:t>transversus</a:t>
            </a:r>
            <a:endParaRPr lang="cs-CZ" sz="2000" b="1" i="1" dirty="0"/>
          </a:p>
          <a:p>
            <a:r>
              <a:rPr lang="cs-CZ" sz="2000" b="1" i="1" dirty="0" err="1"/>
              <a:t>Muscuslis</a:t>
            </a:r>
            <a:r>
              <a:rPr lang="cs-CZ" sz="2000" b="1" i="1" dirty="0"/>
              <a:t> </a:t>
            </a:r>
            <a:r>
              <a:rPr lang="cs-CZ" sz="2000" b="1" i="1" dirty="0" err="1"/>
              <a:t>arytenoideus</a:t>
            </a:r>
            <a:r>
              <a:rPr lang="cs-CZ" sz="2000" b="1" i="1" dirty="0"/>
              <a:t> </a:t>
            </a:r>
            <a:r>
              <a:rPr lang="cs-CZ" sz="2000" b="1" i="1" dirty="0" err="1"/>
              <a:t>obliquus</a:t>
            </a:r>
            <a:endParaRPr lang="cs-CZ" sz="2000" b="1" i="1" dirty="0"/>
          </a:p>
          <a:p>
            <a:pPr>
              <a:buNone/>
            </a:pPr>
            <a:r>
              <a:rPr lang="cs-CZ" sz="2000" dirty="0"/>
              <a:t>- </a:t>
            </a:r>
            <a:r>
              <a:rPr lang="cs-CZ" sz="2000" i="1" dirty="0" err="1"/>
              <a:t>Pars</a:t>
            </a:r>
            <a:r>
              <a:rPr lang="cs-CZ" sz="2000" i="1" dirty="0"/>
              <a:t> </a:t>
            </a:r>
            <a:r>
              <a:rPr lang="cs-CZ" sz="2000" i="1" dirty="0" err="1"/>
              <a:t>aryepiglottica</a:t>
            </a:r>
            <a:endParaRPr lang="cs-CZ" sz="2000" i="1" dirty="0"/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endParaRPr lang="cs-CZ" sz="2000" b="1" dirty="0"/>
          </a:p>
        </p:txBody>
      </p:sp>
      <p:pic>
        <p:nvPicPr>
          <p:cNvPr id="22530" name="Picture 2" descr="Výsledek obrázku pro Musculus cricoarytenoideus pos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4151" y="2204864"/>
            <a:ext cx="5969849" cy="4653136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74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300" b="1" dirty="0"/>
              <a:t>Funkce svalů laryngu</a:t>
            </a:r>
          </a:p>
          <a:p>
            <a:pPr algn="just"/>
            <a:r>
              <a:rPr lang="cs-CZ" sz="2300" b="1" dirty="0"/>
              <a:t>Respirační postavení - </a:t>
            </a:r>
            <a:r>
              <a:rPr lang="cs-CZ" sz="2300" dirty="0"/>
              <a:t>rozšiřuje </a:t>
            </a:r>
            <a:r>
              <a:rPr lang="cs-CZ" sz="2300" i="1" dirty="0"/>
              <a:t>m. </a:t>
            </a:r>
            <a:r>
              <a:rPr lang="cs-CZ" sz="2300" i="1" dirty="0" err="1"/>
              <a:t>cricoarytaenoideus</a:t>
            </a:r>
            <a:r>
              <a:rPr lang="cs-CZ" sz="2300" i="1" dirty="0"/>
              <a:t> </a:t>
            </a:r>
            <a:r>
              <a:rPr lang="cs-CZ" sz="2300" i="1" dirty="0" err="1"/>
              <a:t>posterior</a:t>
            </a:r>
            <a:endParaRPr lang="cs-CZ" sz="2300" i="1" dirty="0"/>
          </a:p>
          <a:p>
            <a:pPr algn="just"/>
            <a:r>
              <a:rPr lang="cs-CZ" sz="2300" b="1" dirty="0"/>
              <a:t>Fonační postavení</a:t>
            </a:r>
            <a:r>
              <a:rPr lang="cs-CZ" sz="2300" dirty="0"/>
              <a:t> - zužuje </a:t>
            </a:r>
            <a:r>
              <a:rPr lang="cs-CZ" sz="2300" i="1" dirty="0"/>
              <a:t>m. </a:t>
            </a:r>
            <a:r>
              <a:rPr lang="cs-CZ" sz="2300" i="1" dirty="0" err="1"/>
              <a:t>crico-arytaenoideus</a:t>
            </a:r>
            <a:r>
              <a:rPr lang="cs-CZ" sz="2300" i="1" dirty="0"/>
              <a:t> </a:t>
            </a:r>
            <a:r>
              <a:rPr lang="cs-CZ" sz="2300" i="1" dirty="0" err="1"/>
              <a:t>lateralis</a:t>
            </a:r>
            <a:r>
              <a:rPr lang="cs-CZ" sz="2300" i="1" dirty="0"/>
              <a:t>, h</a:t>
            </a:r>
            <a:r>
              <a:rPr lang="cs-CZ" sz="2300" dirty="0"/>
              <a:t>lasivkovou štěrbinu uzavírá </a:t>
            </a:r>
            <a:r>
              <a:rPr lang="cs-CZ" sz="2300" i="1" dirty="0"/>
              <a:t>m. </a:t>
            </a:r>
            <a:r>
              <a:rPr lang="cs-CZ" sz="2300" i="1" dirty="0" err="1"/>
              <a:t>arytaenoideus</a:t>
            </a:r>
            <a:r>
              <a:rPr lang="cs-CZ" sz="2300" dirty="0"/>
              <a:t>. </a:t>
            </a:r>
            <a:r>
              <a:rPr lang="cs-CZ" sz="2300" b="1" dirty="0"/>
              <a:t>Kvalitní uzávěr</a:t>
            </a:r>
            <a:r>
              <a:rPr lang="cs-CZ" sz="2300" dirty="0"/>
              <a:t> hlasivkové štěrbiny dokončí m. </a:t>
            </a:r>
            <a:r>
              <a:rPr lang="cs-CZ" sz="2300" i="1" dirty="0" err="1"/>
              <a:t>thyroarytaenoideus</a:t>
            </a:r>
            <a:r>
              <a:rPr lang="cs-CZ" sz="2300" dirty="0"/>
              <a:t>. Hlasivky zkracuje </a:t>
            </a:r>
            <a:r>
              <a:rPr lang="cs-CZ" sz="2300" i="1" dirty="0"/>
              <a:t>m. </a:t>
            </a:r>
            <a:r>
              <a:rPr lang="cs-CZ" sz="2300" i="1" dirty="0" err="1"/>
              <a:t>thyro-arytaenoideus</a:t>
            </a:r>
            <a:r>
              <a:rPr lang="cs-CZ" sz="2300" dirty="0"/>
              <a:t> - nejvíce se podílí na tvorbě hlasu. Čím více svalových vláken </a:t>
            </a:r>
            <a:r>
              <a:rPr lang="cs-CZ" sz="2300" i="1" dirty="0"/>
              <a:t>m. </a:t>
            </a:r>
            <a:r>
              <a:rPr lang="cs-CZ" sz="2300" i="1" dirty="0" err="1"/>
              <a:t>thyroarytaenoideus</a:t>
            </a:r>
            <a:r>
              <a:rPr lang="cs-CZ" sz="2300" i="1" dirty="0"/>
              <a:t> </a:t>
            </a:r>
            <a:r>
              <a:rPr lang="cs-CZ" sz="2300" dirty="0"/>
              <a:t>se kontrahuje, tím silnější je vibrující partie hlasivkového vazu a naopak. V tomto mechanismu je aktivní </a:t>
            </a:r>
            <a:r>
              <a:rPr lang="cs-CZ" sz="2300" b="1" i="1" dirty="0"/>
              <a:t>m. </a:t>
            </a:r>
            <a:r>
              <a:rPr lang="cs-CZ" sz="2300" b="1" i="1" dirty="0" err="1"/>
              <a:t>vocalis</a:t>
            </a:r>
            <a:r>
              <a:rPr lang="cs-CZ" sz="2300" dirty="0"/>
              <a:t>, což je mediální část </a:t>
            </a:r>
            <a:r>
              <a:rPr lang="cs-CZ" sz="2300" i="1" dirty="0"/>
              <a:t>m. </a:t>
            </a:r>
            <a:r>
              <a:rPr lang="cs-CZ" sz="2300" i="1" dirty="0" err="1"/>
              <a:t>thyroarytaenoideus</a:t>
            </a:r>
            <a:r>
              <a:rPr lang="cs-CZ" sz="2300" dirty="0"/>
              <a:t>. Hlasivky </a:t>
            </a:r>
            <a:r>
              <a:rPr lang="cs-CZ" sz="2300" b="1" dirty="0"/>
              <a:t>napíná</a:t>
            </a:r>
            <a:r>
              <a:rPr lang="cs-CZ" sz="2300" dirty="0"/>
              <a:t> </a:t>
            </a:r>
            <a:r>
              <a:rPr lang="cs-CZ" sz="2300" i="1" dirty="0"/>
              <a:t>a </a:t>
            </a:r>
            <a:r>
              <a:rPr lang="cs-CZ" sz="2300" b="1" i="1" dirty="0"/>
              <a:t>natahuje</a:t>
            </a:r>
            <a:r>
              <a:rPr lang="cs-CZ" sz="2300" i="1" dirty="0"/>
              <a:t> m. </a:t>
            </a:r>
            <a:r>
              <a:rPr lang="cs-CZ" sz="2300" i="1" dirty="0" err="1"/>
              <a:t>crico-thyroideus</a:t>
            </a:r>
            <a:r>
              <a:rPr lang="cs-CZ" sz="2300" dirty="0"/>
              <a:t>. </a:t>
            </a:r>
          </a:p>
          <a:p>
            <a:pPr algn="just"/>
            <a:r>
              <a:rPr lang="cs-CZ" sz="2300" b="1" dirty="0"/>
              <a:t>Uzávěr</a:t>
            </a:r>
            <a:r>
              <a:rPr lang="cs-CZ" sz="2300" dirty="0"/>
              <a:t> dolních cest dýchacích při polykání je zajišťován třemi mechanismy: </a:t>
            </a:r>
          </a:p>
          <a:p>
            <a:pPr algn="just"/>
            <a:r>
              <a:rPr lang="cs-CZ" sz="2300" dirty="0"/>
              <a:t>Vysunutí laryngu kraniálně (díky </a:t>
            </a:r>
            <a:r>
              <a:rPr lang="cs-CZ" sz="2300" dirty="0" err="1"/>
              <a:t>suprahyoidním</a:t>
            </a:r>
            <a:r>
              <a:rPr lang="cs-CZ" sz="2300" dirty="0"/>
              <a:t> svalům).</a:t>
            </a:r>
          </a:p>
          <a:p>
            <a:pPr algn="just"/>
            <a:r>
              <a:rPr lang="cs-CZ" sz="2300" dirty="0"/>
              <a:t>Zúžení vchodu do laryngu (sklopení </a:t>
            </a:r>
            <a:r>
              <a:rPr lang="cs-CZ" sz="2300" i="1" dirty="0"/>
              <a:t>epiglottis</a:t>
            </a:r>
            <a:r>
              <a:rPr lang="cs-CZ" sz="2300" dirty="0"/>
              <a:t> díky svalům končícím na epiglottis – </a:t>
            </a:r>
            <a:r>
              <a:rPr lang="cs-CZ" sz="2300" i="1" dirty="0"/>
              <a:t>m. </a:t>
            </a:r>
            <a:r>
              <a:rPr lang="cs-CZ" sz="2300" i="1" dirty="0" err="1"/>
              <a:t>aryepiglotticus</a:t>
            </a:r>
            <a:r>
              <a:rPr lang="cs-CZ" sz="2300" i="1" dirty="0"/>
              <a:t> a m. </a:t>
            </a:r>
            <a:r>
              <a:rPr lang="cs-CZ" sz="2300" i="1" dirty="0" err="1"/>
              <a:t>thyroepiglotticus</a:t>
            </a:r>
            <a:r>
              <a:rPr lang="cs-CZ" sz="2300" dirty="0"/>
              <a:t>).</a:t>
            </a:r>
          </a:p>
          <a:p>
            <a:pPr algn="just"/>
            <a:r>
              <a:rPr lang="cs-CZ" sz="2300" dirty="0"/>
              <a:t>Zúžení hlasivkové štěrbiny (díky m</a:t>
            </a:r>
            <a:r>
              <a:rPr lang="cs-CZ" sz="2300" i="1" dirty="0"/>
              <a:t>. </a:t>
            </a:r>
            <a:r>
              <a:rPr lang="cs-CZ" sz="2300" i="1" dirty="0" err="1"/>
              <a:t>cricoarytaenoideus</a:t>
            </a:r>
            <a:r>
              <a:rPr lang="cs-CZ" sz="2300" i="1" dirty="0"/>
              <a:t> </a:t>
            </a:r>
            <a:r>
              <a:rPr lang="cs-CZ" sz="2300" i="1" dirty="0" err="1"/>
              <a:t>lateralis</a:t>
            </a:r>
            <a:r>
              <a:rPr lang="cs-CZ" sz="2300" dirty="0"/>
              <a:t>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529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466D0E6-EF2C-41BE-96AD-2B7E3A465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/>
          <a:stretch/>
        </p:blipFill>
        <p:spPr>
          <a:xfrm>
            <a:off x="-24105" y="548680"/>
            <a:ext cx="4606652" cy="44106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Hlasivky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959295"/>
            <a:ext cx="8640960" cy="185080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i="1" dirty="0"/>
              <a:t>Glottis</a:t>
            </a:r>
            <a:r>
              <a:rPr lang="cs-CZ" dirty="0"/>
              <a:t> je sagitálně orientovaná štěrbina vytvářející hlas uprostřed hrtanu, mezi </a:t>
            </a:r>
            <a:r>
              <a:rPr lang="cs-CZ" i="1" dirty="0" err="1"/>
              <a:t>plicae</a:t>
            </a:r>
            <a:r>
              <a:rPr lang="cs-CZ" i="1" dirty="0"/>
              <a:t> </a:t>
            </a:r>
            <a:r>
              <a:rPr lang="cs-CZ" i="1" dirty="0" err="1"/>
              <a:t>vocale</a:t>
            </a:r>
            <a:r>
              <a:rPr lang="cs-CZ" dirty="0" err="1"/>
              <a:t>s</a:t>
            </a:r>
            <a:r>
              <a:rPr lang="cs-CZ" dirty="0"/>
              <a:t>, jejichž podkladem je </a:t>
            </a:r>
            <a:r>
              <a:rPr lang="cs-CZ" i="1" dirty="0"/>
              <a:t>lig. </a:t>
            </a:r>
            <a:r>
              <a:rPr lang="cs-CZ" i="1" dirty="0" err="1"/>
              <a:t>vocale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m. </a:t>
            </a:r>
            <a:r>
              <a:rPr lang="cs-CZ" i="1" dirty="0" err="1"/>
              <a:t>thyroarytaenoideus</a:t>
            </a:r>
            <a:r>
              <a:rPr lang="cs-CZ" i="1" dirty="0"/>
              <a:t> </a:t>
            </a:r>
            <a:r>
              <a:rPr lang="cs-CZ" dirty="0"/>
              <a:t>– k </a:t>
            </a:r>
            <a:r>
              <a:rPr lang="cs-CZ" i="1" dirty="0"/>
              <a:t>lig. </a:t>
            </a:r>
            <a:r>
              <a:rPr lang="cs-CZ" i="1" dirty="0" err="1"/>
              <a:t>vocale</a:t>
            </a:r>
            <a:r>
              <a:rPr lang="cs-CZ" i="1" dirty="0"/>
              <a:t> </a:t>
            </a:r>
            <a:r>
              <a:rPr lang="cs-CZ" dirty="0"/>
              <a:t>ze zevní strany přiložený. Zde se nachází nejužší místo dýchacích cest, </a:t>
            </a:r>
            <a:r>
              <a:rPr lang="cs-CZ" b="1" i="1" dirty="0" err="1"/>
              <a:t>rima</a:t>
            </a:r>
            <a:r>
              <a:rPr lang="cs-CZ" b="1" i="1" dirty="0"/>
              <a:t> </a:t>
            </a:r>
            <a:r>
              <a:rPr lang="cs-CZ" b="1" i="1" dirty="0" err="1"/>
              <a:t>glottidis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šterbina</a:t>
            </a:r>
            <a:r>
              <a:rPr lang="cs-CZ" dirty="0"/>
              <a:t> hlasivková). </a:t>
            </a:r>
          </a:p>
        </p:txBody>
      </p:sp>
      <p:pic>
        <p:nvPicPr>
          <p:cNvPr id="16388" name="Picture 4" descr="http://pfyziolmysl.upol.cz/wp-content/uploads/2012/11/Obr171.jpg"/>
          <p:cNvPicPr>
            <a:picLocks noChangeAspect="1" noChangeArrowheads="1"/>
          </p:cNvPicPr>
          <p:nvPr/>
        </p:nvPicPr>
        <p:blipFill rotWithShape="1">
          <a:blip r:embed="rId3" cstate="print"/>
          <a:srcRect l="3606" t="6434" r="3096" b="5123"/>
          <a:stretch/>
        </p:blipFill>
        <p:spPr bwMode="auto">
          <a:xfrm>
            <a:off x="4716016" y="836712"/>
            <a:ext cx="4441052" cy="2808312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140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Výsledek obrázku pro vocal ligament"/>
          <p:cNvPicPr>
            <a:picLocks noChangeAspect="1" noChangeArrowheads="1"/>
          </p:cNvPicPr>
          <p:nvPr/>
        </p:nvPicPr>
        <p:blipFill>
          <a:blip r:embed="rId2" cstate="print"/>
          <a:srcRect t="8566"/>
          <a:stretch>
            <a:fillRect/>
          </a:stretch>
        </p:blipFill>
        <p:spPr bwMode="auto">
          <a:xfrm>
            <a:off x="5183560" y="2492896"/>
            <a:ext cx="3960440" cy="266307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Hlasivky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4896544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Na štěrbině hlasivkové rozlišujeme dvě části:</a:t>
            </a:r>
          </a:p>
          <a:p>
            <a:pPr marL="0" indent="0" algn="just">
              <a:buNone/>
            </a:pPr>
            <a:r>
              <a:rPr lang="cs-CZ" b="1" i="1" dirty="0" err="1"/>
              <a:t>pars</a:t>
            </a:r>
            <a:r>
              <a:rPr lang="cs-CZ" b="1" i="1" dirty="0"/>
              <a:t> </a:t>
            </a:r>
            <a:r>
              <a:rPr lang="cs-CZ" b="1" i="1" dirty="0" err="1"/>
              <a:t>intermembranacea</a:t>
            </a:r>
            <a:r>
              <a:rPr lang="cs-CZ" b="1" i="1" dirty="0"/>
              <a:t> </a:t>
            </a:r>
            <a:r>
              <a:rPr lang="cs-CZ" dirty="0"/>
              <a:t>– ventrální a větší část mezi vlastními vazy hlasovými</a:t>
            </a:r>
          </a:p>
          <a:p>
            <a:pPr marL="0" indent="0" algn="just">
              <a:buNone/>
            </a:pPr>
            <a:r>
              <a:rPr lang="cs-CZ" b="1" i="1" dirty="0" err="1"/>
              <a:t>pars</a:t>
            </a:r>
            <a:r>
              <a:rPr lang="cs-CZ" b="1" i="1" dirty="0"/>
              <a:t> </a:t>
            </a:r>
            <a:r>
              <a:rPr lang="cs-CZ" b="1" i="1" dirty="0" err="1"/>
              <a:t>intercartilaginea</a:t>
            </a:r>
            <a:r>
              <a:rPr lang="cs-CZ" b="1" i="1" dirty="0"/>
              <a:t> </a:t>
            </a:r>
            <a:r>
              <a:rPr lang="cs-CZ" dirty="0"/>
              <a:t>– dorsální krátký úsek mezi </a:t>
            </a:r>
            <a:r>
              <a:rPr lang="cs-CZ" i="1" dirty="0" err="1"/>
              <a:t>cartilagines</a:t>
            </a:r>
            <a:r>
              <a:rPr lang="cs-CZ" i="1" dirty="0"/>
              <a:t> </a:t>
            </a:r>
            <a:r>
              <a:rPr lang="cs-CZ" i="1" dirty="0" err="1"/>
              <a:t>arytaenoideae</a:t>
            </a:r>
            <a:r>
              <a:rPr lang="cs-CZ" dirty="0"/>
              <a:t>. Těsně nad glottis, mezi úrovní </a:t>
            </a:r>
            <a:r>
              <a:rPr lang="cs-CZ" i="1" dirty="0" err="1"/>
              <a:t>plicae</a:t>
            </a:r>
            <a:r>
              <a:rPr lang="cs-CZ" i="1" dirty="0"/>
              <a:t> </a:t>
            </a:r>
            <a:r>
              <a:rPr lang="cs-CZ" i="1" dirty="0" err="1"/>
              <a:t>vocales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 err="1"/>
              <a:t>plicae</a:t>
            </a:r>
            <a:r>
              <a:rPr lang="cs-CZ" dirty="0"/>
              <a:t> </a:t>
            </a:r>
            <a:r>
              <a:rPr lang="cs-CZ" i="1" dirty="0" err="1"/>
              <a:t>vestibulares</a:t>
            </a:r>
            <a:r>
              <a:rPr lang="cs-CZ" dirty="0"/>
              <a:t>, vzniká rozšířením středu hrtanu na obě strany </a:t>
            </a:r>
            <a:r>
              <a:rPr lang="cs-CZ" b="1" i="1" dirty="0" err="1"/>
              <a:t>ventriculus</a:t>
            </a:r>
            <a:r>
              <a:rPr lang="cs-CZ" b="1" i="1" dirty="0"/>
              <a:t> </a:t>
            </a:r>
            <a:r>
              <a:rPr lang="cs-CZ" b="1" i="1" dirty="0" err="1"/>
              <a:t>laryngis</a:t>
            </a:r>
            <a:r>
              <a:rPr lang="cs-CZ" i="1" dirty="0"/>
              <a:t> </a:t>
            </a:r>
            <a:r>
              <a:rPr lang="cs-CZ" dirty="0"/>
              <a:t>– laterálně vyklenutá výchlipka. Na </a:t>
            </a:r>
            <a:r>
              <a:rPr lang="cs-CZ" i="1" dirty="0" err="1"/>
              <a:t>ventriculus</a:t>
            </a:r>
            <a:r>
              <a:rPr lang="cs-CZ" dirty="0"/>
              <a:t> může laterálně na obou stranách navazovat drobná výchlipka – </a:t>
            </a:r>
            <a:r>
              <a:rPr lang="cs-CZ" i="1" dirty="0" err="1"/>
              <a:t>sacculus</a:t>
            </a:r>
            <a:r>
              <a:rPr lang="cs-CZ" i="1" dirty="0"/>
              <a:t> </a:t>
            </a:r>
            <a:r>
              <a:rPr lang="cs-CZ" i="1" dirty="0" err="1"/>
              <a:t>laryngis</a:t>
            </a:r>
            <a:r>
              <a:rPr lang="cs-CZ" dirty="0"/>
              <a:t>. </a:t>
            </a:r>
          </a:p>
        </p:txBody>
      </p:sp>
      <p:pic>
        <p:nvPicPr>
          <p:cNvPr id="16386" name="Picture 2" descr="Výsledek obrázku pro anatomie hlasiv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86299"/>
            <a:ext cx="6743700" cy="2171701"/>
          </a:xfrm>
          <a:prstGeom prst="rect">
            <a:avLst/>
          </a:prstGeom>
          <a:noFill/>
        </p:spPr>
      </p:pic>
      <p:pic>
        <p:nvPicPr>
          <p:cNvPr id="16388" name="Picture 4" descr="http://pfyziolmysl.upol.cz/wp-content/uploads/2012/11/Obr171.jpg"/>
          <p:cNvPicPr>
            <a:picLocks noChangeAspect="1" noChangeArrowheads="1"/>
          </p:cNvPicPr>
          <p:nvPr/>
        </p:nvPicPr>
        <p:blipFill rotWithShape="1">
          <a:blip r:embed="rId4" cstate="print"/>
          <a:srcRect l="3606" t="6434" b="5123"/>
          <a:stretch/>
        </p:blipFill>
        <p:spPr bwMode="auto">
          <a:xfrm>
            <a:off x="5292079" y="0"/>
            <a:ext cx="3850001" cy="2356371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727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dirty="0"/>
              <a:t>Průdušnice (</a:t>
            </a:r>
            <a:r>
              <a:rPr lang="cs-CZ" i="1" dirty="0"/>
              <a:t>trachea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688632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Navazuje v úrovni C6 na hrtan, má úsek krční a hrudní (za </a:t>
            </a:r>
            <a:r>
              <a:rPr lang="cs-CZ" sz="2000" i="1" dirty="0"/>
              <a:t>manubrium sterni</a:t>
            </a:r>
            <a:r>
              <a:rPr lang="cs-CZ" sz="2000" dirty="0"/>
              <a:t>)</a:t>
            </a:r>
          </a:p>
          <a:p>
            <a:pPr algn="just"/>
            <a:r>
              <a:rPr lang="cs-CZ" sz="2000" dirty="0"/>
              <a:t>Vede ve </a:t>
            </a:r>
            <a:r>
              <a:rPr lang="cs-CZ" sz="2000" i="1" dirty="0" err="1"/>
              <a:t>spacium</a:t>
            </a:r>
            <a:r>
              <a:rPr lang="cs-CZ" sz="2000" i="1" dirty="0"/>
              <a:t> </a:t>
            </a:r>
            <a:r>
              <a:rPr lang="cs-CZ" sz="2000" i="1" dirty="0" err="1"/>
              <a:t>viscerale</a:t>
            </a:r>
            <a:r>
              <a:rPr lang="cs-CZ" sz="2000" i="1" dirty="0"/>
              <a:t> </a:t>
            </a:r>
            <a:r>
              <a:rPr lang="cs-CZ" sz="2000" dirty="0"/>
              <a:t>krku a poté mediastinem.</a:t>
            </a:r>
          </a:p>
          <a:p>
            <a:pPr algn="just"/>
            <a:r>
              <a:rPr lang="cs-CZ" sz="2000" dirty="0"/>
              <a:t>Na úrovní Th4 se v </a:t>
            </a:r>
            <a:r>
              <a:rPr lang="cs-CZ" sz="2000" i="1" dirty="0" err="1"/>
              <a:t>bifurcatio</a:t>
            </a:r>
            <a:r>
              <a:rPr lang="cs-CZ" sz="2000" i="1" dirty="0"/>
              <a:t> </a:t>
            </a:r>
            <a:r>
              <a:rPr lang="cs-CZ" sz="2000" i="1" dirty="0" err="1"/>
              <a:t>tracheae</a:t>
            </a:r>
            <a:r>
              <a:rPr lang="cs-CZ" sz="2000" i="1" dirty="0"/>
              <a:t> </a:t>
            </a:r>
            <a:r>
              <a:rPr lang="cs-CZ" sz="2000" dirty="0"/>
              <a:t>dělí na průdušky.</a:t>
            </a:r>
          </a:p>
        </p:txBody>
      </p:sp>
      <p:pic>
        <p:nvPicPr>
          <p:cNvPr id="11266" name="Picture 2" descr="Výsledek obrázku pro trachea pars cervic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355" y="2305094"/>
            <a:ext cx="4810125" cy="3057526"/>
          </a:xfrm>
          <a:prstGeom prst="rect">
            <a:avLst/>
          </a:prstGeom>
          <a:noFill/>
        </p:spPr>
      </p:pic>
      <p:sp>
        <p:nvSpPr>
          <p:cNvPr id="11268" name="AutoShape 4" descr="Výsledek obrázku pro carina trache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0" name="AutoShape 6" descr="Výsledek obrázku pro carina tracheae"/>
          <p:cNvSpPr>
            <a:spLocks noChangeAspect="1" noChangeArrowheads="1"/>
          </p:cNvSpPr>
          <p:nvPr/>
        </p:nvSpPr>
        <p:spPr bwMode="auto">
          <a:xfrm>
            <a:off x="155575" y="-1608138"/>
            <a:ext cx="53816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2" name="AutoShape 8" descr="Výsledek obrázku pro carina tracheae"/>
          <p:cNvSpPr>
            <a:spLocks noChangeAspect="1" noChangeArrowheads="1"/>
          </p:cNvSpPr>
          <p:nvPr/>
        </p:nvSpPr>
        <p:spPr bwMode="auto">
          <a:xfrm>
            <a:off x="155575" y="-1608138"/>
            <a:ext cx="53816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4" name="Picture 10" descr="Výsledek obrázku pro carina trache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90749"/>
            <a:ext cx="3895725" cy="2476501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01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525963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cs-CZ" b="1" dirty="0"/>
              <a:t>Dolní cesty dýchací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cs-CZ" i="1" dirty="0"/>
              <a:t>Larynx</a:t>
            </a:r>
            <a:r>
              <a:rPr lang="cs-CZ" dirty="0"/>
              <a:t>  - hrtan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cs-CZ" i="1" dirty="0"/>
              <a:t>Trachea</a:t>
            </a:r>
            <a:r>
              <a:rPr lang="cs-CZ" dirty="0"/>
              <a:t> - průdušnice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cs-CZ" i="1" dirty="0" err="1"/>
              <a:t>Bronchi</a:t>
            </a:r>
            <a:r>
              <a:rPr lang="cs-CZ" dirty="0"/>
              <a:t> - průdušky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cs-CZ" i="1" dirty="0" err="1"/>
              <a:t>Pulmones</a:t>
            </a:r>
            <a:r>
              <a:rPr lang="cs-CZ" dirty="0"/>
              <a:t> - plíce</a:t>
            </a:r>
          </a:p>
          <a:p>
            <a:pPr marL="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A5ADD7-2DD1-418C-8047-3DB8FDF47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7" b="1"/>
          <a:stretch/>
        </p:blipFill>
        <p:spPr>
          <a:xfrm>
            <a:off x="3297536" y="908721"/>
            <a:ext cx="5816350" cy="58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37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dirty="0"/>
              <a:t>Průdušnice (</a:t>
            </a:r>
            <a:r>
              <a:rPr lang="cs-CZ" i="1" dirty="0"/>
              <a:t>trachea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688632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Je vyztužená hyalinními chrupavkami prstencového tvaru spojenými vazivovou membránou (</a:t>
            </a:r>
            <a:r>
              <a:rPr lang="cs-CZ" sz="2000" i="1" dirty="0"/>
              <a:t>pars </a:t>
            </a:r>
            <a:r>
              <a:rPr lang="cs-CZ" sz="2000" i="1" dirty="0" err="1"/>
              <a:t>membranacea</a:t>
            </a:r>
            <a:r>
              <a:rPr lang="cs-CZ" sz="2000" i="1" dirty="0"/>
              <a:t> </a:t>
            </a:r>
            <a:r>
              <a:rPr lang="cs-CZ" sz="2000" i="1" dirty="0" err="1"/>
              <a:t>tracheae</a:t>
            </a:r>
            <a:r>
              <a:rPr lang="cs-CZ" sz="2000" dirty="0"/>
              <a:t>), spojenou vazy a cirkulárně uspořádanými snopci hladkého svalu (</a:t>
            </a:r>
            <a:r>
              <a:rPr lang="cs-CZ" sz="2000" i="1" dirty="0"/>
              <a:t>tunica </a:t>
            </a:r>
            <a:r>
              <a:rPr lang="cs-CZ" sz="2000" i="1" dirty="0" err="1"/>
              <a:t>fibro-musculo-cartilaginea</a:t>
            </a:r>
            <a:r>
              <a:rPr lang="cs-CZ" sz="2000" dirty="0"/>
              <a:t>)</a:t>
            </a:r>
          </a:p>
          <a:p>
            <a:pPr algn="just"/>
            <a:r>
              <a:rPr lang="cs-CZ" sz="2000" dirty="0"/>
              <a:t>Sliznice kryta víceřadým cylindrickým epitelem, s výjimkou bifurkace, kde je vrstevnatý dlaždicový nerohovějící</a:t>
            </a:r>
          </a:p>
          <a:p>
            <a:pPr algn="just"/>
            <a:r>
              <a:rPr lang="cs-CZ" sz="2000" dirty="0"/>
              <a:t>V </a:t>
            </a:r>
            <a:r>
              <a:rPr lang="cs-CZ" sz="2000" i="1" dirty="0"/>
              <a:t>lamina propria </a:t>
            </a:r>
            <a:r>
              <a:rPr lang="cs-CZ" sz="2000" i="1" dirty="0" err="1"/>
              <a:t>mucosae</a:t>
            </a:r>
            <a:r>
              <a:rPr lang="cs-CZ" sz="2000" dirty="0"/>
              <a:t> </a:t>
            </a:r>
            <a:r>
              <a:rPr lang="cs-CZ" sz="2000" dirty="0" err="1"/>
              <a:t>seromucinózní</a:t>
            </a:r>
            <a:r>
              <a:rPr lang="cs-CZ" sz="2000" dirty="0"/>
              <a:t> žlázky, které zasahují až do </a:t>
            </a:r>
            <a:r>
              <a:rPr lang="cs-CZ" sz="2000" dirty="0" err="1"/>
              <a:t>submukózy</a:t>
            </a:r>
            <a:endParaRPr lang="cs-CZ" sz="2000" dirty="0"/>
          </a:p>
        </p:txBody>
      </p:sp>
      <p:sp>
        <p:nvSpPr>
          <p:cNvPr id="11268" name="AutoShape 4" descr="Výsledek obrázku pro carina trache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0" name="AutoShape 6" descr="Výsledek obrázku pro carina tracheae"/>
          <p:cNvSpPr>
            <a:spLocks noChangeAspect="1" noChangeArrowheads="1"/>
          </p:cNvSpPr>
          <p:nvPr/>
        </p:nvSpPr>
        <p:spPr bwMode="auto">
          <a:xfrm>
            <a:off x="155575" y="-1608138"/>
            <a:ext cx="53816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72" name="AutoShape 8" descr="Výsledek obrázku pro carina tracheae"/>
          <p:cNvSpPr>
            <a:spLocks noChangeAspect="1" noChangeArrowheads="1"/>
          </p:cNvSpPr>
          <p:nvPr/>
        </p:nvSpPr>
        <p:spPr bwMode="auto">
          <a:xfrm>
            <a:off x="155575" y="-1608138"/>
            <a:ext cx="53816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11417A-136B-4D72-AB4C-9AB494CB8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92047"/>
            <a:ext cx="5554604" cy="41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94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dirty="0"/>
              <a:t>Průdušky (</a:t>
            </a:r>
            <a:r>
              <a:rPr lang="cs-CZ" i="1" dirty="0" err="1"/>
              <a:t>bronchi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38884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Na úrovni Th4 vytvářejí průduškový strom (</a:t>
            </a:r>
            <a:r>
              <a:rPr lang="cs-CZ" i="1" dirty="0" err="1"/>
              <a:t>arbor</a:t>
            </a:r>
            <a:r>
              <a:rPr lang="cs-CZ" i="1" dirty="0"/>
              <a:t> </a:t>
            </a:r>
            <a:r>
              <a:rPr lang="cs-CZ" i="1" dirty="0" err="1"/>
              <a:t>bronchialis</a:t>
            </a:r>
            <a:r>
              <a:rPr lang="cs-CZ" dirty="0"/>
              <a:t>)</a:t>
            </a:r>
          </a:p>
          <a:p>
            <a:pPr algn="just"/>
            <a:r>
              <a:rPr lang="cs-CZ" dirty="0"/>
              <a:t>Dělí se v </a:t>
            </a:r>
            <a:r>
              <a:rPr lang="cs-CZ" i="1" dirty="0"/>
              <a:t>mediastinu</a:t>
            </a:r>
            <a:r>
              <a:rPr lang="cs-CZ" dirty="0"/>
              <a:t> na pravou a levou a vstupují do plicního hilu</a:t>
            </a:r>
          </a:p>
          <a:p>
            <a:pPr algn="just"/>
            <a:r>
              <a:rPr lang="cs-CZ" dirty="0"/>
              <a:t>Dělí se na </a:t>
            </a:r>
            <a:r>
              <a:rPr lang="cs-CZ" i="1" dirty="0" err="1"/>
              <a:t>brochni</a:t>
            </a:r>
            <a:r>
              <a:rPr lang="cs-CZ" dirty="0"/>
              <a:t>:</a:t>
            </a:r>
          </a:p>
          <a:p>
            <a:pPr algn="just">
              <a:buNone/>
            </a:pPr>
            <a:r>
              <a:rPr lang="cs-CZ" b="1" i="1" dirty="0" err="1"/>
              <a:t>Principales</a:t>
            </a:r>
            <a:r>
              <a:rPr lang="cs-CZ" b="1" i="1" dirty="0"/>
              <a:t>, </a:t>
            </a:r>
            <a:r>
              <a:rPr lang="cs-CZ" b="1" i="1" dirty="0" err="1"/>
              <a:t>lobares</a:t>
            </a:r>
            <a:r>
              <a:rPr lang="cs-CZ" b="1" i="1" dirty="0"/>
              <a:t>, </a:t>
            </a:r>
            <a:r>
              <a:rPr lang="cs-CZ" b="1" i="1" dirty="0" err="1"/>
              <a:t>segmentales</a:t>
            </a:r>
            <a:endParaRPr lang="cs-CZ" b="1" i="1" dirty="0"/>
          </a:p>
          <a:p>
            <a:pPr algn="just"/>
            <a:r>
              <a:rPr lang="cs-CZ" dirty="0"/>
              <a:t>Opěrná složka stěny cirkulárně nebo spirálovitě uspořádané snopce hladkého svalu, doplněné elastickými a retikulárními vlákny. </a:t>
            </a:r>
          </a:p>
          <a:p>
            <a:pPr algn="just"/>
            <a:r>
              <a:rPr lang="cs-CZ" dirty="0"/>
              <a:t>Postupně se snižuje i epitel z víceřadého cylindrického epitelu s řasinkami v jednovrstevný cylindrický v terminálním bronchiolu, pak na kubický až dlaždicový epitel. </a:t>
            </a:r>
          </a:p>
          <a:p>
            <a:pPr algn="just"/>
            <a:r>
              <a:rPr lang="cs-CZ" dirty="0" err="1"/>
              <a:t>Clarovy</a:t>
            </a:r>
            <a:r>
              <a:rPr lang="cs-CZ" dirty="0"/>
              <a:t> buňky -  apikální část obsahuje sekreční granula a hladké endoplazmatické retikulum produkující povrchově aktivní látky (lipoproteiny a protein CC16), které zabraňují </a:t>
            </a:r>
            <a:r>
              <a:rPr lang="cs-CZ" dirty="0" err="1"/>
              <a:t>luminální</a:t>
            </a:r>
            <a:r>
              <a:rPr lang="cs-CZ" dirty="0"/>
              <a:t> adhesi během </a:t>
            </a:r>
            <a:r>
              <a:rPr lang="cs-CZ" dirty="0" err="1"/>
              <a:t>expirace</a:t>
            </a:r>
            <a:r>
              <a:rPr lang="cs-CZ" dirty="0"/>
              <a:t>. V místech bifurkace bronchů se vyskytují buňky neuroendokrinního systému nebo chemoreceptory. </a:t>
            </a:r>
          </a:p>
          <a:p>
            <a:pPr algn="just"/>
            <a:endParaRPr lang="cs-CZ" b="1" dirty="0"/>
          </a:p>
        </p:txBody>
      </p:sp>
      <p:pic>
        <p:nvPicPr>
          <p:cNvPr id="9218" name="Picture 2" descr="Výsledek obrázku pro bronchi lob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431253"/>
            <a:ext cx="6624736" cy="2426747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4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A4B71-AC62-4BF7-93CA-91AB6375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332656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err="1"/>
              <a:t>Arbor</a:t>
            </a:r>
            <a:r>
              <a:rPr lang="cs-CZ" i="1" dirty="0"/>
              <a:t> </a:t>
            </a:r>
            <a:r>
              <a:rPr lang="cs-CZ" i="1" dirty="0" err="1"/>
              <a:t>bronchioli</a:t>
            </a:r>
            <a:endParaRPr lang="cs-CZ" i="1" dirty="0"/>
          </a:p>
          <a:p>
            <a:r>
              <a:rPr lang="cs-CZ" dirty="0"/>
              <a:t>Primární </a:t>
            </a:r>
            <a:r>
              <a:rPr lang="cs-CZ" dirty="0" err="1"/>
              <a:t>bronchi</a:t>
            </a:r>
            <a:endParaRPr lang="cs-CZ" dirty="0"/>
          </a:p>
          <a:p>
            <a:r>
              <a:rPr lang="cs-CZ" dirty="0"/>
              <a:t>Sekundární </a:t>
            </a:r>
            <a:r>
              <a:rPr lang="cs-CZ" dirty="0" err="1"/>
              <a:t>bronchi</a:t>
            </a:r>
            <a:endParaRPr lang="cs-CZ" dirty="0"/>
          </a:p>
          <a:p>
            <a:r>
              <a:rPr lang="cs-CZ" dirty="0"/>
              <a:t>Terciální </a:t>
            </a:r>
            <a:r>
              <a:rPr lang="cs-CZ" dirty="0" err="1"/>
              <a:t>bronchi</a:t>
            </a:r>
            <a:endParaRPr lang="cs-CZ" dirty="0"/>
          </a:p>
          <a:p>
            <a:r>
              <a:rPr lang="cs-CZ" dirty="0" err="1"/>
              <a:t>Bronchioles</a:t>
            </a:r>
            <a:endParaRPr lang="cs-CZ" dirty="0"/>
          </a:p>
          <a:p>
            <a:r>
              <a:rPr lang="cs-CZ" dirty="0" err="1"/>
              <a:t>Bronchioli</a:t>
            </a:r>
            <a:r>
              <a:rPr lang="cs-CZ" dirty="0"/>
              <a:t> </a:t>
            </a:r>
            <a:r>
              <a:rPr lang="cs-CZ" dirty="0" err="1"/>
              <a:t>terminale</a:t>
            </a:r>
            <a:endParaRPr lang="cs-CZ" dirty="0"/>
          </a:p>
          <a:p>
            <a:r>
              <a:rPr lang="cs-CZ" dirty="0" err="1"/>
              <a:t>Bronchioli</a:t>
            </a:r>
            <a:r>
              <a:rPr lang="cs-CZ" dirty="0"/>
              <a:t> </a:t>
            </a:r>
            <a:r>
              <a:rPr lang="cs-CZ" dirty="0" err="1"/>
              <a:t>respiratore</a:t>
            </a:r>
            <a:endParaRPr lang="cs-CZ" dirty="0"/>
          </a:p>
          <a:p>
            <a:r>
              <a:rPr lang="cs-CZ" dirty="0"/>
              <a:t>Alveoly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DFFA74-AF12-4412-8892-4FF35317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E59291-8FD5-4F27-9EB0-9F848D5AD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" r="3911"/>
          <a:stretch/>
        </p:blipFill>
        <p:spPr>
          <a:xfrm>
            <a:off x="611560" y="332655"/>
            <a:ext cx="3384376" cy="62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80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Plíce (</a:t>
            </a:r>
            <a:r>
              <a:rPr lang="cs-CZ" i="1" dirty="0" err="1"/>
              <a:t>Pulmones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013176"/>
            <a:ext cx="8568952" cy="2376264"/>
          </a:xfrm>
        </p:spPr>
        <p:txBody>
          <a:bodyPr>
            <a:normAutofit/>
          </a:bodyPr>
          <a:lstStyle/>
          <a:p>
            <a:r>
              <a:rPr lang="cs-CZ" sz="2400" dirty="0"/>
              <a:t>Párový orgán uloženy v pohrudniční dutině.</a:t>
            </a:r>
          </a:p>
          <a:p>
            <a:r>
              <a:rPr lang="cs-CZ" sz="2400" dirty="0"/>
              <a:t>Tkáň je z průduškového stromu, vaziva, cév, nervů a lymfatických uzlin.</a:t>
            </a:r>
          </a:p>
          <a:p>
            <a:r>
              <a:rPr lang="cs-CZ" sz="2400" dirty="0"/>
              <a:t>Jsou dle průběhu bronchů rozděleny na laloky (P10, L9)</a:t>
            </a:r>
          </a:p>
        </p:txBody>
      </p:sp>
      <p:pic>
        <p:nvPicPr>
          <p:cNvPr id="8194" name="Picture 2" descr="Výsledek obrázku pro pulmones apex"/>
          <p:cNvPicPr>
            <a:picLocks noChangeAspect="1" noChangeArrowheads="1"/>
          </p:cNvPicPr>
          <p:nvPr/>
        </p:nvPicPr>
        <p:blipFill>
          <a:blip r:embed="rId2" cstate="print"/>
          <a:srcRect l="6407" t="12850" r="5501" b="10052"/>
          <a:stretch>
            <a:fillRect/>
          </a:stretch>
        </p:blipFill>
        <p:spPr bwMode="auto">
          <a:xfrm>
            <a:off x="1259632" y="620688"/>
            <a:ext cx="6710746" cy="4392488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630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98F660A-3FF4-44E6-AD4C-3C9D7D0AD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"/>
          <a:stretch/>
        </p:blipFill>
        <p:spPr>
          <a:xfrm>
            <a:off x="3635896" y="1023310"/>
            <a:ext cx="5361078" cy="56835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popis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Útvary: </a:t>
            </a:r>
            <a:r>
              <a:rPr lang="cs-CZ" i="1" dirty="0"/>
              <a:t>Apex, basis, </a:t>
            </a:r>
            <a:r>
              <a:rPr lang="cs-CZ" i="1" dirty="0" err="1"/>
              <a:t>lingula</a:t>
            </a:r>
            <a:r>
              <a:rPr lang="cs-CZ" i="1" dirty="0"/>
              <a:t> </a:t>
            </a:r>
            <a:r>
              <a:rPr lang="cs-CZ" i="1" dirty="0" err="1"/>
              <a:t>pulmonis</a:t>
            </a:r>
            <a:r>
              <a:rPr lang="cs-CZ" i="1" dirty="0"/>
              <a:t> </a:t>
            </a:r>
            <a:r>
              <a:rPr lang="cs-CZ" i="1" dirty="0" err="1"/>
              <a:t>sinistr</a:t>
            </a:r>
            <a:r>
              <a:rPr lang="cs-CZ" i="1" dirty="0"/>
              <a:t>, hilum </a:t>
            </a:r>
            <a:r>
              <a:rPr lang="cs-CZ" i="1" dirty="0" err="1"/>
              <a:t>pulmonis</a:t>
            </a:r>
            <a:r>
              <a:rPr lang="cs-CZ" i="1" dirty="0"/>
              <a:t>, radix </a:t>
            </a:r>
            <a:r>
              <a:rPr lang="cs-CZ" i="1" dirty="0" err="1"/>
              <a:t>pulmonis</a:t>
            </a:r>
            <a:r>
              <a:rPr lang="cs-CZ" i="1" dirty="0"/>
              <a:t>, </a:t>
            </a:r>
            <a:r>
              <a:rPr lang="cs-CZ" i="1" dirty="0" err="1"/>
              <a:t>incisura</a:t>
            </a:r>
            <a:r>
              <a:rPr lang="cs-CZ" i="1" dirty="0"/>
              <a:t> </a:t>
            </a:r>
            <a:r>
              <a:rPr lang="cs-CZ" i="1" dirty="0" err="1"/>
              <a:t>cardiaca</a:t>
            </a:r>
            <a:endParaRPr lang="cs-CZ" i="1" dirty="0"/>
          </a:p>
          <a:p>
            <a:pPr>
              <a:buNone/>
            </a:pPr>
            <a:r>
              <a:rPr lang="cs-CZ" b="1" dirty="0"/>
              <a:t>Plochy:</a:t>
            </a:r>
          </a:p>
          <a:p>
            <a:r>
              <a:rPr lang="cs-CZ" i="1" dirty="0"/>
              <a:t>Facies </a:t>
            </a:r>
            <a:r>
              <a:rPr lang="cs-CZ" i="1" dirty="0" err="1"/>
              <a:t>costalis</a:t>
            </a:r>
            <a:endParaRPr lang="cs-CZ" i="1" dirty="0"/>
          </a:p>
          <a:p>
            <a:r>
              <a:rPr lang="cs-CZ" i="1" dirty="0"/>
              <a:t>Facies </a:t>
            </a:r>
            <a:r>
              <a:rPr lang="cs-CZ" i="1" dirty="0" err="1"/>
              <a:t>diaphragmatica</a:t>
            </a:r>
            <a:endParaRPr lang="cs-CZ" i="1" dirty="0"/>
          </a:p>
          <a:p>
            <a:r>
              <a:rPr lang="cs-CZ" i="1" dirty="0"/>
              <a:t>Facies </a:t>
            </a:r>
            <a:r>
              <a:rPr lang="cs-CZ" i="1" dirty="0" err="1"/>
              <a:t>mediastinalis</a:t>
            </a:r>
            <a:endParaRPr lang="cs-CZ" i="1" dirty="0"/>
          </a:p>
          <a:p>
            <a:r>
              <a:rPr lang="cs-CZ" i="1" dirty="0"/>
              <a:t>Facies </a:t>
            </a:r>
            <a:r>
              <a:rPr lang="cs-CZ" i="1" dirty="0" err="1"/>
              <a:t>interlobares</a:t>
            </a:r>
            <a:endParaRPr lang="cs-CZ" i="1" dirty="0"/>
          </a:p>
          <a:p>
            <a:pPr>
              <a:buNone/>
            </a:pPr>
            <a:r>
              <a:rPr lang="cs-CZ" b="1" dirty="0"/>
              <a:t>Okraje:</a:t>
            </a:r>
          </a:p>
          <a:p>
            <a:r>
              <a:rPr lang="cs-CZ" i="1" dirty="0" err="1"/>
              <a:t>Margo</a:t>
            </a:r>
            <a:r>
              <a:rPr lang="cs-CZ" i="1" dirty="0"/>
              <a:t> anterior</a:t>
            </a:r>
          </a:p>
          <a:p>
            <a:r>
              <a:rPr lang="cs-CZ" i="1" dirty="0" err="1"/>
              <a:t>Margo</a:t>
            </a:r>
            <a:r>
              <a:rPr lang="cs-CZ" i="1" dirty="0"/>
              <a:t> </a:t>
            </a:r>
            <a:r>
              <a:rPr lang="cs-CZ" i="1" dirty="0" err="1"/>
              <a:t>inferior</a:t>
            </a:r>
            <a:r>
              <a:rPr lang="cs-CZ" i="1" dirty="0"/>
              <a:t> </a:t>
            </a:r>
          </a:p>
          <a:p>
            <a:r>
              <a:rPr lang="cs-CZ" i="1" dirty="0" err="1"/>
              <a:t>Margo</a:t>
            </a:r>
            <a:r>
              <a:rPr lang="cs-CZ" i="1" dirty="0"/>
              <a:t> </a:t>
            </a:r>
            <a:r>
              <a:rPr lang="cs-CZ" i="1" dirty="0" err="1"/>
              <a:t>vertebralis</a:t>
            </a:r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043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Syntopie</a:t>
            </a:r>
            <a:r>
              <a:rPr lang="cs-CZ" dirty="0"/>
              <a:t>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b="1" dirty="0"/>
              <a:t>Otisky orgánů na pravé plíci</a:t>
            </a:r>
            <a:r>
              <a:rPr lang="cs-CZ" sz="2400" dirty="0"/>
              <a:t>: </a:t>
            </a:r>
          </a:p>
          <a:p>
            <a:r>
              <a:rPr lang="cs-CZ" sz="2400" i="1" dirty="0" err="1"/>
              <a:t>Sulcus</a:t>
            </a:r>
            <a:r>
              <a:rPr lang="cs-CZ" sz="2400" i="1" dirty="0"/>
              <a:t> </a:t>
            </a:r>
            <a:r>
              <a:rPr lang="cs-CZ" sz="2400" i="1" dirty="0" err="1"/>
              <a:t>venae</a:t>
            </a:r>
            <a:r>
              <a:rPr lang="cs-CZ" sz="2400" i="1" dirty="0"/>
              <a:t> </a:t>
            </a:r>
            <a:r>
              <a:rPr lang="cs-CZ" sz="2400" i="1" dirty="0" err="1"/>
              <a:t>cavae</a:t>
            </a:r>
            <a:r>
              <a:rPr lang="cs-CZ" sz="2400" i="1" dirty="0"/>
              <a:t> </a:t>
            </a:r>
            <a:r>
              <a:rPr lang="cs-CZ" sz="2400" i="1" dirty="0" err="1"/>
              <a:t>superioris</a:t>
            </a:r>
            <a:endParaRPr lang="cs-CZ" sz="2400" i="1" dirty="0"/>
          </a:p>
          <a:p>
            <a:r>
              <a:rPr lang="cs-CZ" sz="2400" i="1" dirty="0" err="1"/>
              <a:t>Sulcus</a:t>
            </a:r>
            <a:r>
              <a:rPr lang="cs-CZ" sz="2400" i="1" dirty="0"/>
              <a:t> </a:t>
            </a:r>
            <a:r>
              <a:rPr lang="cs-CZ" sz="2400" i="1" dirty="0" err="1"/>
              <a:t>arteriae</a:t>
            </a:r>
            <a:r>
              <a:rPr lang="cs-CZ" sz="2400" i="1" dirty="0"/>
              <a:t> </a:t>
            </a:r>
            <a:r>
              <a:rPr lang="cs-CZ" sz="2400" i="1" dirty="0" err="1"/>
              <a:t>sublaviae</a:t>
            </a:r>
            <a:endParaRPr lang="cs-CZ" sz="2400" i="1" dirty="0"/>
          </a:p>
          <a:p>
            <a:r>
              <a:rPr lang="cs-CZ" sz="2400" i="1" dirty="0" err="1"/>
              <a:t>Sulcus</a:t>
            </a:r>
            <a:r>
              <a:rPr lang="cs-CZ" sz="2400" i="1" dirty="0"/>
              <a:t> </a:t>
            </a:r>
            <a:r>
              <a:rPr lang="cs-CZ" sz="2400" i="1" dirty="0" err="1"/>
              <a:t>oesophageus</a:t>
            </a:r>
            <a:endParaRPr lang="cs-CZ" sz="2400" i="1" dirty="0"/>
          </a:p>
          <a:p>
            <a:r>
              <a:rPr lang="cs-CZ" sz="2400" i="1" dirty="0" err="1"/>
              <a:t>Sulcus</a:t>
            </a:r>
            <a:r>
              <a:rPr lang="cs-CZ" sz="2400" i="1" dirty="0"/>
              <a:t> </a:t>
            </a:r>
            <a:r>
              <a:rPr lang="cs-CZ" sz="2400" i="1" dirty="0" err="1"/>
              <a:t>venae</a:t>
            </a:r>
            <a:r>
              <a:rPr lang="cs-CZ" sz="2400" i="1" dirty="0"/>
              <a:t> </a:t>
            </a:r>
            <a:r>
              <a:rPr lang="cs-CZ" sz="2400" i="1" dirty="0" err="1"/>
              <a:t>azygos</a:t>
            </a:r>
            <a:endParaRPr lang="cs-CZ" sz="2400" i="1" dirty="0"/>
          </a:p>
          <a:p>
            <a:r>
              <a:rPr lang="cs-CZ" sz="2400" i="1" dirty="0" err="1"/>
              <a:t>Impressio</a:t>
            </a:r>
            <a:r>
              <a:rPr lang="cs-CZ" sz="2400" i="1" dirty="0"/>
              <a:t> </a:t>
            </a:r>
            <a:r>
              <a:rPr lang="cs-CZ" sz="2400" i="1" dirty="0" err="1"/>
              <a:t>costae</a:t>
            </a:r>
            <a:r>
              <a:rPr lang="cs-CZ" sz="2400" i="1" dirty="0"/>
              <a:t> </a:t>
            </a:r>
            <a:r>
              <a:rPr lang="cs-CZ" sz="2400" i="1" dirty="0" err="1"/>
              <a:t>primae</a:t>
            </a:r>
            <a:endParaRPr lang="cs-CZ" sz="2400" i="1" dirty="0"/>
          </a:p>
          <a:p>
            <a:pPr>
              <a:buNone/>
            </a:pPr>
            <a:r>
              <a:rPr lang="cs-CZ" sz="2400" b="1" dirty="0"/>
              <a:t>Otisky orgánů na levé plíci</a:t>
            </a:r>
            <a:r>
              <a:rPr lang="cs-CZ" sz="2400" dirty="0"/>
              <a:t>: </a:t>
            </a:r>
          </a:p>
          <a:p>
            <a:r>
              <a:rPr lang="cs-CZ" sz="2400" i="1" dirty="0" err="1"/>
              <a:t>Impressio</a:t>
            </a:r>
            <a:r>
              <a:rPr lang="cs-CZ" sz="2400" i="1" dirty="0"/>
              <a:t> </a:t>
            </a:r>
            <a:r>
              <a:rPr lang="cs-CZ" sz="2400" i="1" dirty="0" err="1"/>
              <a:t>cardiaca</a:t>
            </a:r>
            <a:endParaRPr lang="cs-CZ" sz="2400" i="1" dirty="0"/>
          </a:p>
          <a:p>
            <a:r>
              <a:rPr lang="cs-CZ" sz="2400" i="1" dirty="0" err="1"/>
              <a:t>Impressio</a:t>
            </a:r>
            <a:r>
              <a:rPr lang="cs-CZ" sz="2400" i="1" dirty="0"/>
              <a:t> </a:t>
            </a:r>
            <a:r>
              <a:rPr lang="cs-CZ" sz="2400" i="1" dirty="0" err="1"/>
              <a:t>oesophagea</a:t>
            </a:r>
            <a:endParaRPr lang="cs-CZ" sz="2400" i="1" dirty="0"/>
          </a:p>
          <a:p>
            <a:r>
              <a:rPr lang="cs-CZ" sz="2400" i="1" dirty="0" err="1"/>
              <a:t>Sulcus</a:t>
            </a:r>
            <a:r>
              <a:rPr lang="cs-CZ" sz="2400" i="1" dirty="0"/>
              <a:t> </a:t>
            </a:r>
            <a:r>
              <a:rPr lang="cs-CZ" sz="2400" i="1" dirty="0" err="1"/>
              <a:t>aorticus</a:t>
            </a:r>
            <a:endParaRPr lang="cs-CZ" sz="2400" i="1" dirty="0"/>
          </a:p>
          <a:p>
            <a:r>
              <a:rPr lang="cs-CZ" sz="2400" i="1" dirty="0" err="1"/>
              <a:t>Sulcus</a:t>
            </a:r>
            <a:r>
              <a:rPr lang="cs-CZ" sz="2400" i="1" dirty="0"/>
              <a:t> </a:t>
            </a:r>
            <a:r>
              <a:rPr lang="cs-CZ" sz="2400" i="1" dirty="0" err="1"/>
              <a:t>arteriae</a:t>
            </a:r>
            <a:r>
              <a:rPr lang="cs-CZ" sz="2400" i="1" dirty="0"/>
              <a:t> </a:t>
            </a:r>
            <a:r>
              <a:rPr lang="cs-CZ" sz="2400" i="1" dirty="0" err="1"/>
              <a:t>subclaviae</a:t>
            </a:r>
            <a:endParaRPr lang="cs-CZ" sz="2400" i="1" dirty="0"/>
          </a:p>
          <a:p>
            <a:r>
              <a:rPr lang="cs-CZ" sz="2400" i="1" dirty="0" err="1"/>
              <a:t>Sulcus</a:t>
            </a:r>
            <a:r>
              <a:rPr lang="cs-CZ" sz="2400" i="1" dirty="0"/>
              <a:t> </a:t>
            </a:r>
            <a:r>
              <a:rPr lang="cs-CZ" sz="2400" i="1" dirty="0" err="1"/>
              <a:t>venae</a:t>
            </a:r>
            <a:r>
              <a:rPr lang="cs-CZ" sz="2400" i="1" dirty="0"/>
              <a:t> </a:t>
            </a:r>
            <a:r>
              <a:rPr lang="cs-CZ" sz="2400" i="1" dirty="0" err="1"/>
              <a:t>brachiocephalicae</a:t>
            </a:r>
            <a:r>
              <a:rPr lang="cs-CZ" sz="2400" i="1" dirty="0"/>
              <a:t> </a:t>
            </a:r>
            <a:r>
              <a:rPr lang="cs-CZ" sz="2400" i="1" dirty="0" err="1"/>
              <a:t>sinistrae</a:t>
            </a:r>
            <a:endParaRPr lang="cs-CZ" sz="2400" i="1" dirty="0"/>
          </a:p>
          <a:p>
            <a:r>
              <a:rPr lang="cs-CZ" sz="2400" i="1" dirty="0" err="1"/>
              <a:t>Impressio</a:t>
            </a:r>
            <a:r>
              <a:rPr lang="cs-CZ" sz="2400" i="1" dirty="0"/>
              <a:t> </a:t>
            </a:r>
            <a:r>
              <a:rPr lang="cs-CZ" sz="2400" i="1" dirty="0" err="1"/>
              <a:t>costae</a:t>
            </a:r>
            <a:r>
              <a:rPr lang="cs-CZ" sz="2400" i="1" dirty="0"/>
              <a:t> </a:t>
            </a:r>
            <a:r>
              <a:rPr lang="cs-CZ" sz="2400" i="1" dirty="0" err="1"/>
              <a:t>primae</a:t>
            </a:r>
            <a:endParaRPr lang="cs-CZ" sz="2400" i="1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58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F5578F-A4C0-4E4E-A2A4-426C20D7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1113D7-A955-4A87-A6F7-630056BB2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/>
          <a:stretch/>
        </p:blipFill>
        <p:spPr>
          <a:xfrm>
            <a:off x="107504" y="548680"/>
            <a:ext cx="4266628" cy="57606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04CD288-ECA2-4445-8429-5E3032495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4482478" y="513792"/>
            <a:ext cx="4587690" cy="60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1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lobi pulmo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514" y="980728"/>
            <a:ext cx="4259486" cy="4640738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5112568" cy="612068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Pravá plíce</a:t>
            </a:r>
            <a:r>
              <a:rPr lang="cs-CZ" dirty="0"/>
              <a:t> - 3 laloky: </a:t>
            </a:r>
          </a:p>
          <a:p>
            <a:r>
              <a:rPr lang="cs-CZ" b="1" i="1" dirty="0" err="1"/>
              <a:t>lobus</a:t>
            </a:r>
            <a:r>
              <a:rPr lang="cs-CZ" b="1" i="1" dirty="0"/>
              <a:t> superior </a:t>
            </a:r>
            <a:r>
              <a:rPr lang="cs-CZ" b="1" i="1" dirty="0" err="1"/>
              <a:t>dx</a:t>
            </a:r>
            <a:r>
              <a:rPr lang="cs-CZ" b="1" i="1" dirty="0"/>
              <a:t>.,</a:t>
            </a:r>
            <a:r>
              <a:rPr lang="cs-CZ" b="1" i="1" dirty="0" err="1"/>
              <a:t>lobus</a:t>
            </a:r>
            <a:r>
              <a:rPr lang="cs-CZ" b="1" i="1" dirty="0"/>
              <a:t> </a:t>
            </a:r>
            <a:r>
              <a:rPr lang="cs-CZ" b="1" i="1" dirty="0" err="1"/>
              <a:t>medius</a:t>
            </a:r>
            <a:r>
              <a:rPr lang="cs-CZ" b="1" i="1" dirty="0"/>
              <a:t> et </a:t>
            </a:r>
            <a:r>
              <a:rPr lang="cs-CZ" b="1" i="1" dirty="0" err="1"/>
              <a:t>lobus</a:t>
            </a:r>
            <a:r>
              <a:rPr lang="cs-CZ" b="1" i="1" dirty="0"/>
              <a:t> inferior </a:t>
            </a:r>
            <a:r>
              <a:rPr lang="cs-CZ" b="1" i="1" dirty="0" err="1"/>
              <a:t>dx</a:t>
            </a:r>
            <a:r>
              <a:rPr lang="cs-CZ" b="1" i="1" dirty="0"/>
              <a:t>.</a:t>
            </a:r>
            <a:r>
              <a:rPr lang="cs-CZ" i="1" dirty="0"/>
              <a:t> </a:t>
            </a:r>
          </a:p>
          <a:p>
            <a:r>
              <a:rPr lang="cs-CZ" b="1" i="1" dirty="0" err="1"/>
              <a:t>Fissura</a:t>
            </a:r>
            <a:r>
              <a:rPr lang="cs-CZ" b="1" i="1" dirty="0"/>
              <a:t> </a:t>
            </a:r>
            <a:r>
              <a:rPr lang="cs-CZ" b="1" i="1" dirty="0" err="1"/>
              <a:t>obliqua</a:t>
            </a:r>
            <a:r>
              <a:rPr lang="cs-CZ" dirty="0"/>
              <a:t>, </a:t>
            </a:r>
          </a:p>
          <a:p>
            <a:r>
              <a:rPr lang="cs-CZ" b="1" i="1" dirty="0" err="1"/>
              <a:t>Fissura</a:t>
            </a:r>
            <a:r>
              <a:rPr lang="cs-CZ" b="1" i="1" dirty="0"/>
              <a:t> </a:t>
            </a:r>
            <a:r>
              <a:rPr lang="cs-CZ" b="1" i="1" dirty="0" err="1"/>
              <a:t>horizontalis</a:t>
            </a:r>
            <a:r>
              <a:rPr lang="cs-CZ" i="1" dirty="0"/>
              <a:t> </a:t>
            </a:r>
            <a:r>
              <a:rPr lang="cs-CZ" dirty="0"/>
              <a:t>- v úrovni 4. žebra</a:t>
            </a:r>
          </a:p>
          <a:p>
            <a:r>
              <a:rPr lang="cs-CZ" b="1" dirty="0"/>
              <a:t>Levá plíce</a:t>
            </a:r>
            <a:r>
              <a:rPr lang="cs-CZ" dirty="0"/>
              <a:t> – 2 laloky: </a:t>
            </a:r>
            <a:r>
              <a:rPr lang="cs-CZ" b="1" dirty="0" err="1"/>
              <a:t>lobus</a:t>
            </a:r>
            <a:r>
              <a:rPr lang="cs-CZ" b="1" dirty="0"/>
              <a:t> superior sin. et </a:t>
            </a:r>
            <a:r>
              <a:rPr lang="cs-CZ" b="1" dirty="0" err="1"/>
              <a:t>lobus</a:t>
            </a:r>
            <a:r>
              <a:rPr lang="cs-CZ" b="1" dirty="0"/>
              <a:t> inferior sin.</a:t>
            </a:r>
            <a:r>
              <a:rPr lang="cs-CZ" dirty="0"/>
              <a:t>, rozdělené též </a:t>
            </a:r>
            <a:r>
              <a:rPr lang="cs-CZ" b="1" dirty="0" err="1"/>
              <a:t>fissura</a:t>
            </a:r>
            <a:r>
              <a:rPr lang="cs-CZ" b="1" dirty="0"/>
              <a:t> </a:t>
            </a:r>
            <a:r>
              <a:rPr lang="cs-CZ" b="1" dirty="0" err="1"/>
              <a:t>obliqua</a:t>
            </a:r>
            <a:r>
              <a:rPr lang="cs-CZ" dirty="0"/>
              <a:t> (6–7 cm pod apex a táhne se šikmo dopředu a dolů). </a:t>
            </a:r>
          </a:p>
          <a:p>
            <a:pPr algn="just"/>
            <a:r>
              <a:rPr lang="cs-CZ" b="1" dirty="0" err="1"/>
              <a:t>Bronchopulmonální</a:t>
            </a:r>
            <a:r>
              <a:rPr lang="cs-CZ" b="1" dirty="0"/>
              <a:t> segmenty: </a:t>
            </a:r>
            <a:r>
              <a:rPr lang="cs-CZ" dirty="0"/>
              <a:t>oddělené vazivovými septy, do kterých vstupují hlavní větve bronchů spolu s </a:t>
            </a:r>
            <a:r>
              <a:rPr lang="cs-CZ" dirty="0" err="1"/>
              <a:t>aa</a:t>
            </a:r>
            <a:r>
              <a:rPr lang="cs-CZ" dirty="0"/>
              <a:t>. </a:t>
            </a:r>
            <a:r>
              <a:rPr lang="cs-CZ" i="1" dirty="0" err="1"/>
              <a:t>pulmonales</a:t>
            </a:r>
            <a:r>
              <a:rPr lang="cs-CZ" dirty="0"/>
              <a:t>. Segmenty začínají při plicním hilu a jehlanovitě se rozšiřují směrem k povrchu. </a:t>
            </a:r>
          </a:p>
          <a:p>
            <a:endParaRPr lang="cs-CZ" dirty="0"/>
          </a:p>
        </p:txBody>
      </p:sp>
      <p:sp>
        <p:nvSpPr>
          <p:cNvPr id="2050" name="AutoShape 2" descr="Výsledek obrázku pro lobi pulmonis"/>
          <p:cNvSpPr>
            <a:spLocks noChangeAspect="1" noChangeArrowheads="1"/>
          </p:cNvSpPr>
          <p:nvPr/>
        </p:nvSpPr>
        <p:spPr bwMode="auto">
          <a:xfrm>
            <a:off x="155575" y="-952500"/>
            <a:ext cx="229552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240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/>
              <a:t>Plicní </a:t>
            </a:r>
            <a:r>
              <a:rPr lang="cs-CZ" dirty="0" err="1"/>
              <a:t>intersticium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688632"/>
          </a:xfrm>
        </p:spPr>
        <p:txBody>
          <a:bodyPr>
            <a:noAutofit/>
          </a:bodyPr>
          <a:lstStyle/>
          <a:p>
            <a:pPr marL="0" indent="0" algn="just"/>
            <a:r>
              <a:rPr lang="cs-CZ" sz="2000" dirty="0"/>
              <a:t>Vazivo zevně od alveolů, okolo bronchů a cév, mezi plicními lalůčky a segmenty.</a:t>
            </a:r>
          </a:p>
          <a:p>
            <a:pPr marL="0" indent="0" algn="just"/>
            <a:r>
              <a:rPr lang="cs-CZ" sz="2000" dirty="0"/>
              <a:t>Důležitá je </a:t>
            </a:r>
            <a:r>
              <a:rPr lang="cs-CZ" sz="2000" b="1" dirty="0"/>
              <a:t>elastická</a:t>
            </a:r>
            <a:r>
              <a:rPr lang="cs-CZ" sz="2000" dirty="0"/>
              <a:t> složka vaziva - vypuzení vzduchu z plic během výdechu. </a:t>
            </a:r>
          </a:p>
          <a:p>
            <a:pPr marL="0" indent="0" algn="just"/>
            <a:r>
              <a:rPr lang="cs-CZ" sz="2000" dirty="0"/>
              <a:t>Z plicního hilu odstupují vazivová septa, rozdělující jednotlivé laloky na segmenty a jednotlivé plicní lalůčky a alveoly (</a:t>
            </a:r>
            <a:r>
              <a:rPr lang="cs-CZ" sz="2000" dirty="0" err="1"/>
              <a:t>interalveolární</a:t>
            </a:r>
            <a:r>
              <a:rPr lang="cs-CZ" sz="2000" dirty="0"/>
              <a:t> septa).</a:t>
            </a:r>
          </a:p>
          <a:p>
            <a:pPr marL="0" indent="0" algn="just"/>
            <a:r>
              <a:rPr lang="cs-CZ" sz="2000" dirty="0"/>
              <a:t>Na povrchu plíce </a:t>
            </a:r>
            <a:r>
              <a:rPr lang="cs-CZ" sz="2000" dirty="0" err="1"/>
              <a:t>subserosní</a:t>
            </a:r>
            <a:r>
              <a:rPr lang="cs-CZ" sz="2000" dirty="0"/>
              <a:t> vazivo připojené k viscerální pleuře (poplicnice).</a:t>
            </a:r>
          </a:p>
          <a:p>
            <a:pPr algn="just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6" name="Obrázek 5" descr="Obsah obrázku text, mapa, hra&#10;&#10;Popis byl vytvořen automaticky">
            <a:extLst>
              <a:ext uri="{FF2B5EF4-FFF2-40B4-BE49-F238E27FC236}">
                <a16:creationId xmlns:a16="http://schemas.microsoft.com/office/drawing/2014/main" id="{B6450882-F1DD-4DDC-880B-1148BE0E7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13075"/>
            <a:ext cx="5715000" cy="37084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7B1DD9B-E7FD-4C11-B86A-B87729DA56FE}"/>
              </a:ext>
            </a:extLst>
          </p:cNvPr>
          <p:cNvSpPr/>
          <p:nvPr/>
        </p:nvSpPr>
        <p:spPr>
          <a:xfrm>
            <a:off x="251520" y="2708920"/>
            <a:ext cx="36724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V plicním </a:t>
            </a:r>
            <a:r>
              <a:rPr lang="cs-CZ" sz="2000" dirty="0" err="1"/>
              <a:t>intersticiu</a:t>
            </a:r>
            <a:r>
              <a:rPr lang="cs-CZ" sz="2000" dirty="0"/>
              <a:t> probíhají spolu s bronchy (tedy </a:t>
            </a:r>
            <a:r>
              <a:rPr lang="cs-CZ" sz="2000" dirty="0" err="1"/>
              <a:t>peribronchiálně</a:t>
            </a:r>
            <a:r>
              <a:rPr lang="cs-CZ" sz="2000" dirty="0"/>
              <a:t>) větve plicní tepny, bronchiální arterie a </a:t>
            </a:r>
            <a:r>
              <a:rPr lang="cs-CZ" sz="2000" dirty="0" err="1"/>
              <a:t>veny</a:t>
            </a:r>
            <a:r>
              <a:rPr lang="cs-CZ" sz="2000" dirty="0"/>
              <a:t>, síť vegetativních nervových vláken (sympatikus – </a:t>
            </a:r>
            <a:r>
              <a:rPr lang="cs-CZ" sz="2000" dirty="0" err="1"/>
              <a:t>bronchodilatace</a:t>
            </a:r>
            <a:r>
              <a:rPr lang="cs-CZ" sz="2000" dirty="0"/>
              <a:t>, parasympatikus – </a:t>
            </a:r>
            <a:r>
              <a:rPr lang="cs-CZ" sz="2000" dirty="0" err="1"/>
              <a:t>bronchokonstrikce</a:t>
            </a:r>
            <a:r>
              <a:rPr lang="cs-CZ" sz="2000" dirty="0"/>
              <a:t>) a hluboký systém lymfatických cév, zatímco přítoky plicních žil a povrchový systém lymfatických cév probíhají ve vazivových septech nezávisle na průběhu bronchů.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dirty="0"/>
              <a:t>Plicní hilus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808" y="5127138"/>
            <a:ext cx="8628384" cy="1415182"/>
          </a:xfrm>
        </p:spPr>
        <p:txBody>
          <a:bodyPr>
            <a:normAutofit/>
          </a:bodyPr>
          <a:lstStyle/>
          <a:p>
            <a:r>
              <a:rPr lang="cs-CZ" sz="2000" dirty="0"/>
              <a:t>Vpravo: čtyřhranný (v: 6 cm, š: 3,5-4 cm), od apexu plic vzdálen 6 cm; pořadí útvarů (↓): bronchus (</a:t>
            </a:r>
            <a:r>
              <a:rPr lang="cs-CZ" sz="2000" dirty="0" err="1"/>
              <a:t>eparteriálně</a:t>
            </a:r>
            <a:r>
              <a:rPr lang="cs-CZ" sz="2000" dirty="0"/>
              <a:t>), </a:t>
            </a:r>
            <a:r>
              <a:rPr lang="cs-CZ" sz="2000" i="1" dirty="0"/>
              <a:t>a. </a:t>
            </a:r>
            <a:r>
              <a:rPr lang="cs-CZ" sz="2000" i="1" dirty="0" err="1"/>
              <a:t>pulmonalis</a:t>
            </a:r>
            <a:r>
              <a:rPr lang="cs-CZ" sz="2000" dirty="0"/>
              <a:t>, </a:t>
            </a:r>
            <a:r>
              <a:rPr lang="cs-CZ" sz="2000" i="1" dirty="0" err="1"/>
              <a:t>vv</a:t>
            </a:r>
            <a:r>
              <a:rPr lang="cs-CZ" sz="2000" i="1" dirty="0"/>
              <a:t>. </a:t>
            </a:r>
            <a:r>
              <a:rPr lang="cs-CZ" sz="2000" i="1" dirty="0" err="1"/>
              <a:t>pulmonales</a:t>
            </a:r>
            <a:endParaRPr lang="cs-CZ" sz="2000" i="1" dirty="0"/>
          </a:p>
          <a:p>
            <a:r>
              <a:rPr lang="cs-CZ" sz="2000" dirty="0"/>
              <a:t>Vlevo: - tvar rakety, s držadlem obráceným k bázi; pořadí útvarů (↓): </a:t>
            </a:r>
            <a:r>
              <a:rPr lang="cs-CZ" sz="2000" i="1" dirty="0"/>
              <a:t>a. </a:t>
            </a:r>
            <a:r>
              <a:rPr lang="cs-CZ" sz="2000" i="1" dirty="0" err="1"/>
              <a:t>pulmonalis</a:t>
            </a:r>
            <a:r>
              <a:rPr lang="cs-CZ" sz="2000" i="1" dirty="0"/>
              <a:t>, bronchus, </a:t>
            </a:r>
            <a:r>
              <a:rPr lang="cs-CZ" sz="2000" i="1" dirty="0" err="1"/>
              <a:t>vv</a:t>
            </a:r>
            <a:r>
              <a:rPr lang="cs-CZ" sz="2000" i="1" dirty="0"/>
              <a:t>. </a:t>
            </a:r>
            <a:r>
              <a:rPr lang="cs-CZ" sz="2000" i="1" dirty="0" err="1"/>
              <a:t>pulmonales</a:t>
            </a:r>
            <a:r>
              <a:rPr lang="cs-CZ" sz="2000" i="1" dirty="0"/>
              <a:t>.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68614" name="Picture 6" descr="Výsledek obrázku pro hilus pulmones"/>
          <p:cNvPicPr>
            <a:picLocks noChangeAspect="1" noChangeArrowheads="1"/>
          </p:cNvPicPr>
          <p:nvPr/>
        </p:nvPicPr>
        <p:blipFill>
          <a:blip r:embed="rId2" cstate="print"/>
          <a:srcRect l="22000"/>
          <a:stretch>
            <a:fillRect/>
          </a:stretch>
        </p:blipFill>
        <p:spPr bwMode="auto">
          <a:xfrm>
            <a:off x="4510337" y="692696"/>
            <a:ext cx="4412170" cy="4248472"/>
          </a:xfrm>
          <a:prstGeom prst="rect">
            <a:avLst/>
          </a:prstGeom>
          <a:noFill/>
        </p:spPr>
      </p:pic>
      <p:pic>
        <p:nvPicPr>
          <p:cNvPr id="68616" name="Picture 8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48370"/>
            <a:ext cx="4104456" cy="401350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3262"/>
          <a:stretch/>
        </p:blipFill>
        <p:spPr bwMode="auto">
          <a:xfrm>
            <a:off x="4067944" y="1520869"/>
            <a:ext cx="4995192" cy="440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/>
              <a:t>Zevní nos (</a:t>
            </a:r>
            <a:r>
              <a:rPr lang="cs-CZ" sz="2400" b="1" i="1" dirty="0" err="1"/>
              <a:t>Nasus</a:t>
            </a:r>
            <a:r>
              <a:rPr lang="cs-CZ" sz="2400" b="1" i="1" dirty="0"/>
              <a:t> </a:t>
            </a:r>
            <a:r>
              <a:rPr lang="cs-CZ" sz="2400" b="1" i="1" dirty="0" err="1"/>
              <a:t>externus</a:t>
            </a:r>
            <a:r>
              <a:rPr lang="cs-CZ" sz="2400" b="1" dirty="0"/>
              <a:t>) </a:t>
            </a:r>
          </a:p>
          <a:p>
            <a:r>
              <a:rPr lang="cs-CZ" sz="2400" i="1" dirty="0"/>
              <a:t>Radix </a:t>
            </a:r>
            <a:r>
              <a:rPr lang="cs-CZ" sz="2400" i="1" dirty="0" err="1"/>
              <a:t>nasi</a:t>
            </a:r>
            <a:r>
              <a:rPr lang="cs-CZ" sz="2400" i="1" dirty="0"/>
              <a:t> </a:t>
            </a:r>
            <a:r>
              <a:rPr lang="cs-CZ" sz="2400" dirty="0"/>
              <a:t>(kořen nosní) </a:t>
            </a:r>
          </a:p>
          <a:p>
            <a:r>
              <a:rPr lang="cs-CZ" sz="2400" i="1" dirty="0" err="1"/>
              <a:t>Dorsum</a:t>
            </a:r>
            <a:r>
              <a:rPr lang="cs-CZ" sz="2400" i="1" dirty="0"/>
              <a:t> </a:t>
            </a:r>
            <a:r>
              <a:rPr lang="cs-CZ" sz="2400" i="1" dirty="0" err="1"/>
              <a:t>nasi</a:t>
            </a:r>
            <a:r>
              <a:rPr lang="cs-CZ" sz="2400" i="1" dirty="0"/>
              <a:t> </a:t>
            </a:r>
            <a:r>
              <a:rPr lang="cs-CZ" sz="2400" dirty="0"/>
              <a:t>(hřbet nosní)</a:t>
            </a:r>
          </a:p>
          <a:p>
            <a:r>
              <a:rPr lang="cs-CZ" sz="2400" i="1" dirty="0"/>
              <a:t>Apex </a:t>
            </a:r>
            <a:r>
              <a:rPr lang="cs-CZ" sz="2400" i="1" dirty="0" err="1"/>
              <a:t>nasi</a:t>
            </a:r>
            <a:r>
              <a:rPr lang="cs-CZ" sz="2400" i="1" dirty="0"/>
              <a:t> </a:t>
            </a:r>
            <a:r>
              <a:rPr lang="cs-CZ" sz="2400" dirty="0"/>
              <a:t>(hrot nosní) </a:t>
            </a:r>
          </a:p>
          <a:p>
            <a:r>
              <a:rPr lang="cs-CZ" sz="2400" i="1" dirty="0" err="1"/>
              <a:t>Alae</a:t>
            </a:r>
            <a:r>
              <a:rPr lang="cs-CZ" sz="2400" i="1" dirty="0"/>
              <a:t> </a:t>
            </a:r>
            <a:r>
              <a:rPr lang="cs-CZ" sz="2400" i="1" dirty="0" err="1"/>
              <a:t>nasi</a:t>
            </a:r>
            <a:r>
              <a:rPr lang="cs-CZ" sz="2400" i="1" dirty="0"/>
              <a:t> </a:t>
            </a:r>
            <a:r>
              <a:rPr lang="cs-CZ" sz="2400" dirty="0"/>
              <a:t>(křídla nosní) </a:t>
            </a:r>
          </a:p>
          <a:p>
            <a:r>
              <a:rPr lang="cs-CZ" sz="2400" i="1" dirty="0" err="1"/>
              <a:t>Nares</a:t>
            </a:r>
            <a:r>
              <a:rPr lang="cs-CZ" sz="2400" i="1" dirty="0"/>
              <a:t> </a:t>
            </a:r>
            <a:r>
              <a:rPr lang="cs-CZ" sz="2400" dirty="0"/>
              <a:t>(nozdry, dírky nosní)</a:t>
            </a:r>
          </a:p>
          <a:p>
            <a:r>
              <a:rPr lang="cs-CZ" sz="2400" i="1" dirty="0"/>
              <a:t>Septum </a:t>
            </a:r>
            <a:r>
              <a:rPr lang="cs-CZ" sz="2400" i="1" dirty="0" err="1"/>
              <a:t>nasi</a:t>
            </a:r>
            <a:r>
              <a:rPr lang="cs-CZ" sz="2400" i="1" dirty="0"/>
              <a:t> </a:t>
            </a:r>
            <a:r>
              <a:rPr lang="cs-CZ" sz="2400" dirty="0"/>
              <a:t>(přepážka nosní)</a:t>
            </a:r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979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dirty="0"/>
              <a:t>Průdušinky (</a:t>
            </a:r>
            <a:r>
              <a:rPr lang="cs-CZ" dirty="0" err="1"/>
              <a:t>bronchioly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616624"/>
          </a:xfrm>
        </p:spPr>
        <p:txBody>
          <a:bodyPr>
            <a:normAutofit/>
          </a:bodyPr>
          <a:lstStyle/>
          <a:p>
            <a:r>
              <a:rPr lang="cs-CZ" sz="2000" dirty="0"/>
              <a:t>Poslední článek dýchacích cest v plicích</a:t>
            </a:r>
          </a:p>
          <a:p>
            <a:r>
              <a:rPr lang="cs-CZ" sz="2000" dirty="0"/>
              <a:t>Slouží k vedení vzduchu do plicních sklípků (alveolů)</a:t>
            </a:r>
          </a:p>
          <a:p>
            <a:r>
              <a:rPr lang="cs-CZ" sz="2000" dirty="0"/>
              <a:t>Větve dýchacích cest s průměrem menším než 1 mm</a:t>
            </a:r>
          </a:p>
          <a:p>
            <a:r>
              <a:rPr lang="cs-CZ" sz="2000" dirty="0"/>
              <a:t>Bez chrupavčité výztuže a žlázek</a:t>
            </a:r>
          </a:p>
          <a:p>
            <a:r>
              <a:rPr lang="cs-CZ" sz="2000" dirty="0"/>
              <a:t>Koncová část - terminální </a:t>
            </a:r>
            <a:r>
              <a:rPr lang="cs-CZ" sz="2000" dirty="0" err="1"/>
              <a:t>bronchioly</a:t>
            </a:r>
            <a:r>
              <a:rPr lang="cs-CZ" sz="2000" dirty="0"/>
              <a:t>, které jsou přes respirační </a:t>
            </a:r>
            <a:r>
              <a:rPr lang="cs-CZ" sz="2000" dirty="0" err="1"/>
              <a:t>bronchioly</a:t>
            </a:r>
            <a:r>
              <a:rPr lang="cs-CZ" sz="2000" dirty="0"/>
              <a:t> napojeny na plicní váčky</a:t>
            </a:r>
          </a:p>
        </p:txBody>
      </p:sp>
      <p:pic>
        <p:nvPicPr>
          <p:cNvPr id="66562" name="Picture 2" descr="Výsledek obrázku pro bronchiole termin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30" y="2996952"/>
            <a:ext cx="8050486" cy="3406875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Pohrudcice</a:t>
            </a:r>
            <a:r>
              <a:rPr lang="cs-CZ" dirty="0"/>
              <a:t>, poplicnice (</a:t>
            </a:r>
            <a:r>
              <a:rPr lang="cs-CZ" i="1" dirty="0"/>
              <a:t>Pleura)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8892480" cy="5904656"/>
          </a:xfrm>
        </p:spPr>
        <p:txBody>
          <a:bodyPr>
            <a:normAutofit/>
          </a:bodyPr>
          <a:lstStyle/>
          <a:p>
            <a:pPr marL="361950" lvl="1" indent="-361950" algn="just">
              <a:buFont typeface="Arial" pitchFamily="34" charset="0"/>
              <a:buChar char="•"/>
              <a:tabLst>
                <a:tab pos="361950" algn="l"/>
              </a:tabLst>
            </a:pPr>
            <a:r>
              <a:rPr lang="cs-CZ" sz="1600" b="1" dirty="0"/>
              <a:t>Pohrudnice, </a:t>
            </a:r>
            <a:r>
              <a:rPr lang="cs-CZ" sz="1600" b="1" i="1" dirty="0"/>
              <a:t>pleura </a:t>
            </a:r>
            <a:r>
              <a:rPr lang="cs-CZ" sz="1600" b="1" i="1" dirty="0" err="1"/>
              <a:t>parietalis</a:t>
            </a:r>
            <a:r>
              <a:rPr lang="cs-CZ" sz="1600" b="1" dirty="0"/>
              <a:t>: </a:t>
            </a:r>
            <a:r>
              <a:rPr lang="cs-CZ" sz="1600" dirty="0"/>
              <a:t>→ hrudní stěna, bránice a mediastinum; někdy obsahuje drobné tuk. </a:t>
            </a:r>
            <a:r>
              <a:rPr lang="cs-CZ" sz="1600" dirty="0" err="1"/>
              <a:t>subpleurální</a:t>
            </a:r>
            <a:r>
              <a:rPr lang="cs-CZ" sz="1600" dirty="0"/>
              <a:t> lalůčky - </a:t>
            </a:r>
            <a:r>
              <a:rPr lang="cs-CZ" sz="1600" b="1" i="1" dirty="0" err="1"/>
              <a:t>plicae</a:t>
            </a:r>
            <a:r>
              <a:rPr lang="cs-CZ" sz="1600" b="1" i="1" dirty="0"/>
              <a:t> </a:t>
            </a:r>
            <a:r>
              <a:rPr lang="cs-CZ" sz="1600" b="1" i="1" dirty="0" err="1"/>
              <a:t>adiposae</a:t>
            </a:r>
            <a:r>
              <a:rPr lang="cs-CZ" sz="1600" b="1" i="1" dirty="0"/>
              <a:t> </a:t>
            </a:r>
            <a:r>
              <a:rPr lang="cs-CZ" sz="1600" b="1" i="1" dirty="0" err="1"/>
              <a:t>pleurales</a:t>
            </a:r>
            <a:r>
              <a:rPr lang="cs-CZ" sz="1600" i="1" dirty="0"/>
              <a:t> </a:t>
            </a:r>
            <a:r>
              <a:rPr lang="cs-CZ" sz="1600" dirty="0"/>
              <a:t>k </a:t>
            </a:r>
            <a:r>
              <a:rPr lang="cs-CZ" sz="1600" i="1" dirty="0"/>
              <a:t>fascia </a:t>
            </a:r>
            <a:r>
              <a:rPr lang="cs-CZ" sz="1600" i="1" dirty="0" err="1"/>
              <a:t>endothoracica</a:t>
            </a:r>
            <a:r>
              <a:rPr lang="cs-CZ" sz="1600" i="1" dirty="0"/>
              <a:t> </a:t>
            </a:r>
            <a:r>
              <a:rPr lang="cs-CZ" sz="1600" dirty="0"/>
              <a:t>připevněna řídkým vazivem.</a:t>
            </a:r>
          </a:p>
          <a:p>
            <a:pPr marL="361950" lvl="1" indent="-361950" algn="just">
              <a:buFont typeface="Arial" pitchFamily="34" charset="0"/>
              <a:buChar char="•"/>
              <a:tabLst>
                <a:tab pos="361950" algn="l"/>
              </a:tabLst>
            </a:pPr>
            <a:r>
              <a:rPr lang="cs-CZ" sz="1600" b="1" dirty="0"/>
              <a:t>Poplicnice, </a:t>
            </a:r>
            <a:r>
              <a:rPr lang="cs-CZ" sz="1600" b="1" i="1" dirty="0"/>
              <a:t>pleura </a:t>
            </a:r>
            <a:r>
              <a:rPr lang="cs-CZ" sz="1600" b="1" i="1" dirty="0" err="1"/>
              <a:t>pulmonalis</a:t>
            </a:r>
            <a:r>
              <a:rPr lang="cs-CZ" sz="1600" b="1" i="1" dirty="0"/>
              <a:t> </a:t>
            </a:r>
            <a:r>
              <a:rPr lang="cs-CZ" sz="1600" dirty="0"/>
              <a:t>→ přirostlá k povrchu plic; oba listy v sebe přechází kolem plic. hilu; X! pleura samostatná a oddělená vpravo a vlevo; na krajích plic. laloků vybíhá ve </a:t>
            </a:r>
            <a:r>
              <a:rPr lang="cs-CZ" sz="1600" b="1" i="1" dirty="0" err="1"/>
              <a:t>villi</a:t>
            </a:r>
            <a:r>
              <a:rPr lang="cs-CZ" sz="1600" b="1" i="1" dirty="0"/>
              <a:t> </a:t>
            </a:r>
            <a:r>
              <a:rPr lang="cs-CZ" sz="1600" b="1" i="1" dirty="0" err="1"/>
              <a:t>pleurales</a:t>
            </a:r>
            <a:endParaRPr lang="cs-CZ" sz="1600" i="1" dirty="0"/>
          </a:p>
          <a:p>
            <a:pPr marL="361950" indent="-361950" algn="just"/>
            <a:r>
              <a:rPr lang="cs-CZ" sz="1600" b="1" i="1" dirty="0" err="1"/>
              <a:t>Recessus</a:t>
            </a:r>
            <a:r>
              <a:rPr lang="cs-CZ" sz="1600" b="1" i="1" dirty="0"/>
              <a:t> </a:t>
            </a:r>
            <a:r>
              <a:rPr lang="cs-CZ" sz="1600" b="1" i="1" dirty="0" err="1"/>
              <a:t>pleurales</a:t>
            </a:r>
            <a:endParaRPr lang="cs-CZ" sz="1600" i="1" dirty="0"/>
          </a:p>
          <a:p>
            <a:pPr marL="361950" indent="-361950" algn="just"/>
            <a:r>
              <a:rPr lang="cs-CZ" sz="1600" b="1" i="1" dirty="0"/>
              <a:t>Vrcholek</a:t>
            </a:r>
            <a:r>
              <a:rPr lang="cs-CZ" sz="1600" i="1" dirty="0"/>
              <a:t> (</a:t>
            </a:r>
            <a:r>
              <a:rPr lang="cs-CZ" sz="1600" i="1" dirty="0" err="1"/>
              <a:t>cupula</a:t>
            </a:r>
            <a:r>
              <a:rPr lang="cs-CZ" sz="1600" i="1" dirty="0"/>
              <a:t> </a:t>
            </a:r>
            <a:r>
              <a:rPr lang="cs-CZ" sz="1600" i="1" dirty="0" err="1"/>
              <a:t>pleurae</a:t>
            </a:r>
            <a:r>
              <a:rPr lang="cs-CZ" sz="1600" i="1" dirty="0"/>
              <a:t>) </a:t>
            </a:r>
            <a:r>
              <a:rPr lang="cs-CZ" sz="1600" dirty="0"/>
              <a:t>– vyčnívá z apertura </a:t>
            </a:r>
            <a:r>
              <a:rPr lang="cs-CZ" sz="1600" i="1" dirty="0" err="1"/>
              <a:t>thoracis</a:t>
            </a:r>
            <a:r>
              <a:rPr lang="cs-CZ" sz="1600" i="1" dirty="0"/>
              <a:t> sup</a:t>
            </a:r>
            <a:r>
              <a:rPr lang="cs-CZ" sz="1600" dirty="0"/>
              <a:t>. do viscerálního prostoru krku; přesahuje cca. 2 cm klavikulu, mezi oba začátky </a:t>
            </a:r>
            <a:r>
              <a:rPr lang="cs-CZ" sz="1600" i="1" dirty="0"/>
              <a:t>m. </a:t>
            </a:r>
            <a:r>
              <a:rPr lang="cs-CZ" sz="1600" i="1" dirty="0" err="1"/>
              <a:t>sternocleidomastoideus</a:t>
            </a:r>
            <a:r>
              <a:rPr lang="cs-CZ" sz="1600" dirty="0"/>
              <a:t>; pevně fixována k vnitřní ploše 1. žebra, kraniálně zesílena vazivem (pokračování </a:t>
            </a:r>
            <a:r>
              <a:rPr lang="cs-CZ" sz="1600" dirty="0" err="1"/>
              <a:t>endotorakální</a:t>
            </a:r>
            <a:r>
              <a:rPr lang="cs-CZ" sz="1600" dirty="0"/>
              <a:t> fascie - </a:t>
            </a:r>
            <a:r>
              <a:rPr lang="cs-CZ" sz="1600" b="1" dirty="0" err="1"/>
              <a:t>Sibsonova</a:t>
            </a:r>
            <a:r>
              <a:rPr lang="cs-CZ" sz="1600" b="1" dirty="0"/>
              <a:t> fascia</a:t>
            </a:r>
            <a:r>
              <a:rPr lang="cs-CZ" sz="1600" dirty="0"/>
              <a:t>); do </a:t>
            </a:r>
            <a:r>
              <a:rPr lang="cs-CZ" sz="1600" dirty="0" err="1"/>
              <a:t>cupuly</a:t>
            </a:r>
            <a:r>
              <a:rPr lang="cs-CZ" sz="1600" dirty="0"/>
              <a:t> se fixují vazivové pruhy z okolí: </a:t>
            </a:r>
            <a:r>
              <a:rPr lang="cs-CZ" sz="1600" b="1" i="1" dirty="0"/>
              <a:t>lig. </a:t>
            </a:r>
            <a:r>
              <a:rPr lang="cs-CZ" sz="1600" b="1" i="1" dirty="0" err="1"/>
              <a:t>pleurovertebrale</a:t>
            </a:r>
            <a:r>
              <a:rPr lang="cs-CZ" sz="1600" b="1" i="1" dirty="0"/>
              <a:t> </a:t>
            </a:r>
            <a:r>
              <a:rPr lang="cs-CZ" sz="1600" dirty="0"/>
              <a:t>(od fascia </a:t>
            </a:r>
            <a:r>
              <a:rPr lang="cs-CZ" sz="1600" i="1" dirty="0" err="1"/>
              <a:t>colli</a:t>
            </a:r>
            <a:r>
              <a:rPr lang="cs-CZ" sz="1600" i="1" dirty="0"/>
              <a:t> </a:t>
            </a:r>
            <a:r>
              <a:rPr lang="cs-CZ" sz="1600" i="1" dirty="0" err="1"/>
              <a:t>profundi</a:t>
            </a:r>
            <a:r>
              <a:rPr lang="cs-CZ" sz="1600" dirty="0"/>
              <a:t>), </a:t>
            </a:r>
            <a:r>
              <a:rPr lang="cs-CZ" sz="1600" b="1" i="1" dirty="0"/>
              <a:t>lig. </a:t>
            </a:r>
            <a:r>
              <a:rPr lang="cs-CZ" sz="1600" b="1" i="1" dirty="0" err="1"/>
              <a:t>scalenopleurale</a:t>
            </a:r>
            <a:r>
              <a:rPr lang="cs-CZ" sz="1600" i="1" dirty="0"/>
              <a:t> </a:t>
            </a:r>
            <a:r>
              <a:rPr lang="cs-CZ" sz="1600" dirty="0"/>
              <a:t>(od fascie </a:t>
            </a:r>
            <a:r>
              <a:rPr lang="cs-CZ" sz="1600" i="1" dirty="0"/>
              <a:t>m. </a:t>
            </a:r>
            <a:r>
              <a:rPr lang="cs-CZ" sz="1600" i="1" dirty="0" err="1"/>
              <a:t>scalenus</a:t>
            </a:r>
            <a:r>
              <a:rPr lang="cs-CZ" sz="1600" i="1" dirty="0"/>
              <a:t> ant</a:t>
            </a:r>
            <a:r>
              <a:rPr lang="cs-CZ" sz="1600" dirty="0"/>
              <a:t>.), </a:t>
            </a:r>
            <a:r>
              <a:rPr lang="cs-CZ" sz="1600" b="1" i="1" dirty="0"/>
              <a:t>lig. </a:t>
            </a:r>
            <a:r>
              <a:rPr lang="cs-CZ" sz="1600" b="1" i="1" dirty="0" err="1"/>
              <a:t>costopleurale</a:t>
            </a:r>
            <a:r>
              <a:rPr lang="cs-CZ" sz="1600" i="1" dirty="0"/>
              <a:t> </a:t>
            </a:r>
            <a:r>
              <a:rPr lang="cs-CZ" sz="1600" dirty="0"/>
              <a:t>(od krčku 1. žebra ventrálně), </a:t>
            </a:r>
            <a:r>
              <a:rPr lang="cs-CZ" sz="1600" b="1" i="1" dirty="0"/>
              <a:t>lig. </a:t>
            </a:r>
            <a:r>
              <a:rPr lang="cs-CZ" sz="1600" b="1" i="1" dirty="0" err="1"/>
              <a:t>transversopleurale</a:t>
            </a:r>
            <a:r>
              <a:rPr lang="cs-CZ" sz="1600" i="1" dirty="0"/>
              <a:t> </a:t>
            </a:r>
            <a:r>
              <a:rPr lang="cs-CZ" sz="1600" dirty="0"/>
              <a:t>(od </a:t>
            </a:r>
            <a:r>
              <a:rPr lang="cs-CZ" sz="1600" i="1" dirty="0"/>
              <a:t>tuberculum </a:t>
            </a:r>
            <a:r>
              <a:rPr lang="cs-CZ" sz="1600" i="1" dirty="0" err="1"/>
              <a:t>Chassaignaci</a:t>
            </a:r>
            <a:r>
              <a:rPr lang="cs-CZ" sz="1600" i="1" dirty="0"/>
              <a:t> </a:t>
            </a:r>
            <a:r>
              <a:rPr lang="cs-CZ" sz="1600" dirty="0"/>
              <a:t>(C</a:t>
            </a:r>
            <a:r>
              <a:rPr lang="cs-CZ" sz="1600" baseline="-25000" dirty="0"/>
              <a:t>6</a:t>
            </a:r>
            <a:r>
              <a:rPr lang="cs-CZ" sz="1600" dirty="0"/>
              <a:t>) k boční ploše)</a:t>
            </a:r>
          </a:p>
          <a:p>
            <a:pPr marL="0" indent="0" algn="just"/>
            <a:endParaRPr lang="cs-CZ" sz="1600" dirty="0"/>
          </a:p>
        </p:txBody>
      </p:sp>
      <p:pic>
        <p:nvPicPr>
          <p:cNvPr id="72706" name="Picture 2" descr="Výsledek obrázku pro Ple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94" y="4005064"/>
            <a:ext cx="4007732" cy="2664296"/>
          </a:xfrm>
          <a:prstGeom prst="rect">
            <a:avLst/>
          </a:prstGeom>
          <a:noFill/>
        </p:spPr>
      </p:pic>
      <p:pic>
        <p:nvPicPr>
          <p:cNvPr id="72710" name="Picture 6" descr="Výsledek obrázku pro projekce pl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72758"/>
            <a:ext cx="5016274" cy="3285242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73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19859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22008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/>
              <a:t>Kostěný podklad nosu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i="1" dirty="0"/>
              <a:t>Apertura </a:t>
            </a:r>
            <a:r>
              <a:rPr lang="cs-CZ" sz="2400" i="1" dirty="0" err="1"/>
              <a:t>piriformis</a:t>
            </a:r>
            <a:r>
              <a:rPr lang="cs-CZ" sz="2400" i="1" dirty="0"/>
              <a:t> </a:t>
            </a:r>
            <a:r>
              <a:rPr lang="cs-CZ" sz="2400" i="1" dirty="0" err="1"/>
              <a:t>nasi</a:t>
            </a:r>
            <a:r>
              <a:rPr lang="cs-CZ" sz="2400" i="1" dirty="0"/>
              <a:t> </a:t>
            </a:r>
            <a:r>
              <a:rPr lang="cs-CZ" sz="2400" dirty="0"/>
              <a:t>– </a:t>
            </a:r>
            <a:r>
              <a:rPr lang="cs-CZ" sz="2400" i="1" dirty="0"/>
              <a:t>spina </a:t>
            </a:r>
            <a:r>
              <a:rPr lang="cs-CZ" sz="2400" i="1" dirty="0" err="1"/>
              <a:t>nasalis</a:t>
            </a:r>
            <a:r>
              <a:rPr lang="cs-CZ" sz="2400" i="1" dirty="0"/>
              <a:t> </a:t>
            </a:r>
            <a:r>
              <a:rPr lang="cs-CZ" sz="2400" i="1" dirty="0" err="1"/>
              <a:t>anterior</a:t>
            </a:r>
            <a:endParaRPr lang="cs-CZ" sz="2400" i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 err="1"/>
              <a:t>Ossa</a:t>
            </a:r>
            <a:r>
              <a:rPr lang="cs-CZ" sz="2400" i="1" dirty="0"/>
              <a:t> </a:t>
            </a:r>
            <a:r>
              <a:rPr lang="cs-CZ" sz="2400" i="1" dirty="0" err="1"/>
              <a:t>nasalia</a:t>
            </a:r>
            <a:r>
              <a:rPr lang="cs-CZ" sz="2400" i="1" dirty="0"/>
              <a:t> </a:t>
            </a:r>
            <a:r>
              <a:rPr lang="cs-CZ" sz="2400" i="1" dirty="0" err="1"/>
              <a:t>dextrum</a:t>
            </a:r>
            <a:r>
              <a:rPr lang="cs-CZ" sz="2400" i="1" dirty="0"/>
              <a:t> et </a:t>
            </a:r>
            <a:r>
              <a:rPr lang="cs-CZ" sz="2400" i="1" dirty="0" err="1"/>
              <a:t>sinistrum</a:t>
            </a:r>
            <a:r>
              <a:rPr lang="cs-CZ" sz="2400" i="1" dirty="0"/>
              <a:t> </a:t>
            </a:r>
            <a:r>
              <a:rPr lang="cs-CZ" sz="2400" dirty="0"/>
              <a:t>(nosní kosti) – nad aperturou, spojené s </a:t>
            </a:r>
            <a:r>
              <a:rPr lang="cs-CZ" sz="2400" i="1" dirty="0" err="1"/>
              <a:t>processus</a:t>
            </a:r>
            <a:r>
              <a:rPr lang="cs-CZ" sz="2400" i="1" dirty="0"/>
              <a:t> </a:t>
            </a:r>
            <a:r>
              <a:rPr lang="cs-CZ" sz="2400" i="1" dirty="0" err="1"/>
              <a:t>frontales</a:t>
            </a:r>
            <a:r>
              <a:rPr lang="cs-CZ" sz="2400" i="1" dirty="0"/>
              <a:t> </a:t>
            </a:r>
            <a:r>
              <a:rPr lang="cs-CZ" sz="2400" i="1" dirty="0" err="1"/>
              <a:t>maxillarum</a:t>
            </a:r>
            <a:r>
              <a:rPr lang="cs-CZ" sz="2400" dirty="0"/>
              <a:t>, s </a:t>
            </a:r>
            <a:r>
              <a:rPr lang="cs-CZ" sz="2400" i="1" dirty="0"/>
              <a:t>os frontale </a:t>
            </a:r>
            <a:r>
              <a:rPr lang="cs-CZ" sz="2400" dirty="0"/>
              <a:t>a navzájem ve střední čáře v </a:t>
            </a:r>
            <a:r>
              <a:rPr lang="cs-CZ" sz="2400" i="1" dirty="0"/>
              <a:t>sutura </a:t>
            </a:r>
            <a:r>
              <a:rPr lang="cs-CZ" sz="2400" i="1" dirty="0" err="1"/>
              <a:t>internasalis</a:t>
            </a:r>
            <a:endParaRPr lang="cs-CZ" sz="2400" i="1" dirty="0"/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D60249-129F-4755-B20E-4389BBD37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01" y="3212975"/>
            <a:ext cx="3053383" cy="33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98068"/>
            <a:ext cx="37444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Chrupavky nosní (</a:t>
            </a:r>
            <a:r>
              <a:rPr lang="cs-CZ" sz="2400" b="1" i="1" dirty="0" err="1"/>
              <a:t>cartilagines</a:t>
            </a:r>
            <a:r>
              <a:rPr lang="cs-CZ" sz="2400" b="1" i="1" dirty="0"/>
              <a:t> </a:t>
            </a:r>
            <a:r>
              <a:rPr lang="cs-CZ" sz="2400" b="1" i="1" dirty="0" err="1"/>
              <a:t>nasi</a:t>
            </a:r>
            <a:r>
              <a:rPr lang="cs-CZ" sz="2400" b="1" dirty="0"/>
              <a:t>):</a:t>
            </a:r>
          </a:p>
          <a:p>
            <a:pPr marL="0" indent="0">
              <a:buNone/>
            </a:pPr>
            <a:r>
              <a:rPr lang="cs-CZ" sz="2000" b="1" i="1" dirty="0" err="1"/>
              <a:t>cartilago</a:t>
            </a:r>
            <a:r>
              <a:rPr lang="cs-CZ" sz="2000" b="1" i="1" dirty="0"/>
              <a:t> </a:t>
            </a:r>
            <a:r>
              <a:rPr lang="cs-CZ" sz="2000" b="1" i="1" dirty="0" err="1"/>
              <a:t>nasi</a:t>
            </a:r>
            <a:r>
              <a:rPr lang="cs-CZ" sz="2000" b="1" i="1" dirty="0"/>
              <a:t> </a:t>
            </a:r>
            <a:r>
              <a:rPr lang="cs-CZ" sz="2000" b="1" i="1" dirty="0" err="1"/>
              <a:t>lateralis</a:t>
            </a:r>
            <a:r>
              <a:rPr lang="cs-CZ" sz="2000" i="1" dirty="0"/>
              <a:t> </a:t>
            </a:r>
          </a:p>
          <a:p>
            <a:pPr marL="342900" lvl="1" indent="-342900"/>
            <a:r>
              <a:rPr lang="cs-CZ" sz="2000" b="1" i="1" dirty="0" err="1"/>
              <a:t>cartilago</a:t>
            </a:r>
            <a:r>
              <a:rPr lang="cs-CZ" sz="2000" b="1" i="1" dirty="0"/>
              <a:t> </a:t>
            </a:r>
            <a:r>
              <a:rPr lang="cs-CZ" sz="2000" b="1" i="1" dirty="0" err="1"/>
              <a:t>septi</a:t>
            </a:r>
            <a:r>
              <a:rPr lang="cs-CZ" sz="2000" b="1" i="1" dirty="0"/>
              <a:t> </a:t>
            </a:r>
            <a:r>
              <a:rPr lang="cs-CZ" sz="2000" b="1" i="1" dirty="0" err="1"/>
              <a:t>nasi</a:t>
            </a:r>
            <a:r>
              <a:rPr lang="cs-CZ" sz="2000" i="1" dirty="0"/>
              <a:t> </a:t>
            </a:r>
          </a:p>
          <a:p>
            <a:pPr marL="342900" lvl="1" indent="-342900"/>
            <a:r>
              <a:rPr lang="cs-CZ" sz="2000" b="1" i="1" dirty="0" err="1"/>
              <a:t>cartilago</a:t>
            </a:r>
            <a:r>
              <a:rPr lang="cs-CZ" sz="2000" b="1" i="1" dirty="0"/>
              <a:t> </a:t>
            </a:r>
            <a:r>
              <a:rPr lang="cs-CZ" sz="2000" b="1" i="1" dirty="0" err="1"/>
              <a:t>alaris</a:t>
            </a:r>
            <a:r>
              <a:rPr lang="cs-CZ" sz="2000" b="1" i="1" dirty="0"/>
              <a:t> major</a:t>
            </a:r>
            <a:r>
              <a:rPr lang="cs-CZ" sz="2000" i="1" dirty="0"/>
              <a:t>  </a:t>
            </a:r>
          </a:p>
          <a:p>
            <a:pPr marL="0" lvl="2" indent="0">
              <a:buNone/>
            </a:pPr>
            <a:r>
              <a:rPr lang="cs-CZ" sz="2000" i="1" dirty="0" err="1"/>
              <a:t>crus</a:t>
            </a:r>
            <a:r>
              <a:rPr lang="cs-CZ" sz="2000" i="1" dirty="0"/>
              <a:t> </a:t>
            </a:r>
            <a:r>
              <a:rPr lang="cs-CZ" sz="2000" i="1" dirty="0" err="1"/>
              <a:t>mediale</a:t>
            </a:r>
            <a:r>
              <a:rPr lang="cs-CZ" sz="2000" i="1" dirty="0"/>
              <a:t> </a:t>
            </a:r>
            <a:r>
              <a:rPr lang="cs-CZ" sz="2000" dirty="0"/>
              <a:t>– připojené k přepážce; </a:t>
            </a:r>
            <a:r>
              <a:rPr lang="cs-CZ" sz="2000" i="1" dirty="0" err="1"/>
              <a:t>crus</a:t>
            </a:r>
            <a:r>
              <a:rPr lang="cs-CZ" sz="2000" i="1" dirty="0"/>
              <a:t> </a:t>
            </a:r>
            <a:r>
              <a:rPr lang="cs-CZ" sz="2000" i="1" dirty="0" err="1"/>
              <a:t>laterale</a:t>
            </a:r>
            <a:r>
              <a:rPr lang="cs-CZ" sz="2000" i="1" dirty="0"/>
              <a:t> </a:t>
            </a:r>
            <a:r>
              <a:rPr lang="cs-CZ" sz="2000" dirty="0"/>
              <a:t>– obemykající nozdru</a:t>
            </a:r>
          </a:p>
          <a:p>
            <a:pPr marL="342900" lvl="1" indent="-342900"/>
            <a:r>
              <a:rPr lang="cs-CZ" sz="2000" b="1" i="1" dirty="0" err="1"/>
              <a:t>cartilagines</a:t>
            </a:r>
            <a:r>
              <a:rPr lang="cs-CZ" sz="2000" b="1" i="1" dirty="0"/>
              <a:t> </a:t>
            </a:r>
            <a:r>
              <a:rPr lang="cs-CZ" sz="2000" b="1" i="1" dirty="0" err="1"/>
              <a:t>alares</a:t>
            </a:r>
            <a:r>
              <a:rPr lang="cs-CZ" sz="2000" b="1" i="1" dirty="0"/>
              <a:t> </a:t>
            </a:r>
            <a:r>
              <a:rPr lang="cs-CZ" sz="2000" b="1" i="1" dirty="0" err="1"/>
              <a:t>minores</a:t>
            </a:r>
            <a:r>
              <a:rPr lang="cs-CZ" sz="2000" i="1" dirty="0"/>
              <a:t> </a:t>
            </a:r>
          </a:p>
          <a:p>
            <a:pPr marL="342900" lvl="1" indent="-342900"/>
            <a:r>
              <a:rPr lang="cs-CZ" sz="2000" b="1" i="1" dirty="0" err="1"/>
              <a:t>cartilagines</a:t>
            </a:r>
            <a:r>
              <a:rPr lang="cs-CZ" sz="2000" b="1" i="1" dirty="0"/>
              <a:t> </a:t>
            </a:r>
            <a:r>
              <a:rPr lang="cs-CZ" sz="2000" b="1" i="1" dirty="0" err="1"/>
              <a:t>nasales</a:t>
            </a:r>
            <a:r>
              <a:rPr lang="cs-CZ" sz="2000" b="1" i="1" dirty="0"/>
              <a:t> </a:t>
            </a:r>
            <a:r>
              <a:rPr lang="cs-CZ" sz="2000" b="1" i="1" dirty="0" err="1"/>
              <a:t>accessoriae</a:t>
            </a:r>
            <a:r>
              <a:rPr lang="cs-CZ" sz="2000" i="1" dirty="0"/>
              <a:t>  </a:t>
            </a:r>
          </a:p>
          <a:p>
            <a:pPr marL="342900" lvl="1" indent="-342900"/>
            <a:r>
              <a:rPr lang="cs-CZ" sz="2000" b="1" i="1" dirty="0" err="1"/>
              <a:t>cartilago</a:t>
            </a:r>
            <a:r>
              <a:rPr lang="cs-CZ" sz="2000" b="1" i="1" dirty="0"/>
              <a:t> </a:t>
            </a:r>
            <a:r>
              <a:rPr lang="cs-CZ" sz="2000" b="1" i="1" dirty="0" err="1"/>
              <a:t>vomeronasalis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Jacobsonova</a:t>
            </a:r>
            <a:r>
              <a:rPr lang="cs-CZ" sz="2000" dirty="0"/>
              <a:t> chrupavka) </a:t>
            </a:r>
          </a:p>
          <a:p>
            <a:pPr marL="0" lvl="1" indent="0">
              <a:buNone/>
            </a:pPr>
            <a:r>
              <a:rPr lang="cs-CZ" sz="2000" b="1" dirty="0"/>
              <a:t>Kůže zevního nosu</a:t>
            </a:r>
            <a:r>
              <a:rPr lang="cs-CZ" sz="2000" dirty="0"/>
              <a:t> – tenká, mazové žlázy</a:t>
            </a:r>
          </a:p>
          <a:p>
            <a:pPr marL="0" indent="0">
              <a:buNone/>
            </a:pPr>
            <a:r>
              <a:rPr lang="cs-CZ" sz="2000" b="1" dirty="0"/>
              <a:t>Podkožní vazivo</a:t>
            </a:r>
            <a:r>
              <a:rPr lang="cs-CZ" sz="2000" dirty="0"/>
              <a:t> – mimické svalstvo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706791-DB96-47D5-86D4-97BE4E52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43024"/>
            <a:ext cx="5194920" cy="4380514"/>
          </a:xfrm>
          <a:prstGeom prst="rect">
            <a:avLst/>
          </a:prstGeom>
        </p:spPr>
      </p:pic>
      <p:pic>
        <p:nvPicPr>
          <p:cNvPr id="9" name="Obrázek 8" descr="Obsah obrázku text, mapa&#10;&#10;Popis byl vytvořen automaticky">
            <a:extLst>
              <a:ext uri="{FF2B5EF4-FFF2-40B4-BE49-F238E27FC236}">
                <a16:creationId xmlns:a16="http://schemas.microsoft.com/office/drawing/2014/main" id="{EA6740C6-CBC0-4852-8D26-BCA8F8E24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82266"/>
            <a:ext cx="3744416" cy="21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32953F-EB02-4B16-9EB7-65E2FCE1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8" name="Obrázek 7" descr="Obsah obrázku muž, fotka, nošení, hledání&#10;&#10;Popis byl vytvořen automaticky">
            <a:extLst>
              <a:ext uri="{FF2B5EF4-FFF2-40B4-BE49-F238E27FC236}">
                <a16:creationId xmlns:a16="http://schemas.microsoft.com/office/drawing/2014/main" id="{23F7B94C-3151-4986-8C3F-E8792C12D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25" y="466333"/>
            <a:ext cx="5204014" cy="273630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9E70F46-19D4-4668-ACF5-31FB343A2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2" y="3429000"/>
            <a:ext cx="3397324" cy="2981096"/>
          </a:xfrm>
          <a:prstGeom prst="rect">
            <a:avLst/>
          </a:prstGeom>
        </p:spPr>
      </p:pic>
      <p:pic>
        <p:nvPicPr>
          <p:cNvPr id="1026" name="Picture 2" descr="Image result for nasal bone prenatal screening">
            <a:extLst>
              <a:ext uri="{FF2B5EF4-FFF2-40B4-BE49-F238E27FC236}">
                <a16:creationId xmlns:a16="http://schemas.microsoft.com/office/drawing/2014/main" id="{761FCA16-4B2B-4984-97CE-4778C055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68" y="3517008"/>
            <a:ext cx="3480592" cy="28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4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151" y="548680"/>
            <a:ext cx="3933825" cy="562385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800" b="1" i="1" dirty="0"/>
              <a:t>Vestibulum </a:t>
            </a:r>
            <a:r>
              <a:rPr lang="cs-CZ" sz="2800" b="1" i="1" dirty="0" err="1"/>
              <a:t>nasi</a:t>
            </a:r>
            <a:r>
              <a:rPr lang="cs-CZ" sz="2800" b="1" i="1" dirty="0"/>
              <a:t> </a:t>
            </a:r>
          </a:p>
          <a:p>
            <a:r>
              <a:rPr lang="cs-CZ" sz="2800" i="1" dirty="0" err="1"/>
              <a:t>Limen</a:t>
            </a:r>
            <a:r>
              <a:rPr lang="cs-CZ" sz="2800" i="1" dirty="0"/>
              <a:t> </a:t>
            </a:r>
            <a:r>
              <a:rPr lang="cs-CZ" sz="2800" i="1" dirty="0" err="1"/>
              <a:t>nasi</a:t>
            </a:r>
            <a:endParaRPr lang="cs-CZ" sz="2800" i="1" dirty="0"/>
          </a:p>
          <a:p>
            <a:r>
              <a:rPr lang="cs-CZ" sz="2800" i="1" dirty="0" err="1"/>
              <a:t>Recessus</a:t>
            </a:r>
            <a:r>
              <a:rPr lang="cs-CZ" sz="2800" i="1" dirty="0"/>
              <a:t> </a:t>
            </a:r>
            <a:r>
              <a:rPr lang="cs-CZ" sz="2800" i="1" dirty="0" err="1"/>
              <a:t>apicis</a:t>
            </a:r>
            <a:r>
              <a:rPr lang="cs-CZ" sz="2800" i="1" dirty="0"/>
              <a:t> </a:t>
            </a:r>
            <a:r>
              <a:rPr lang="cs-CZ" sz="2800" i="1" dirty="0" err="1"/>
              <a:t>nasi</a:t>
            </a:r>
            <a:endParaRPr lang="cs-CZ" sz="2800" i="1" dirty="0"/>
          </a:p>
          <a:p>
            <a:pPr>
              <a:buNone/>
            </a:pPr>
            <a:r>
              <a:rPr lang="cs-CZ" sz="2800" b="1" i="1" dirty="0" err="1"/>
              <a:t>Cavitas</a:t>
            </a:r>
            <a:r>
              <a:rPr lang="cs-CZ" sz="2800" b="1" i="1" dirty="0"/>
              <a:t> </a:t>
            </a:r>
            <a:r>
              <a:rPr lang="cs-CZ" sz="2800" b="1" i="1" dirty="0" err="1"/>
              <a:t>nasi</a:t>
            </a:r>
            <a:r>
              <a:rPr lang="cs-CZ" sz="2800" b="1" i="1" dirty="0"/>
              <a:t> propria</a:t>
            </a:r>
          </a:p>
          <a:p>
            <a:r>
              <a:rPr lang="cs-CZ" sz="2800" i="1" dirty="0"/>
              <a:t>Apertura </a:t>
            </a:r>
            <a:r>
              <a:rPr lang="cs-CZ" sz="2800" i="1" dirty="0" err="1"/>
              <a:t>piriformis</a:t>
            </a:r>
            <a:endParaRPr lang="cs-CZ" sz="2800" i="1" dirty="0"/>
          </a:p>
          <a:p>
            <a:r>
              <a:rPr lang="cs-CZ" sz="2800" i="1" dirty="0" err="1"/>
              <a:t>Conchae</a:t>
            </a:r>
            <a:r>
              <a:rPr lang="cs-CZ" sz="2800" i="1" dirty="0"/>
              <a:t> </a:t>
            </a:r>
            <a:r>
              <a:rPr lang="cs-CZ" sz="2800" i="1" dirty="0" err="1"/>
              <a:t>nasale</a:t>
            </a:r>
            <a:r>
              <a:rPr lang="cs-CZ" sz="2800" i="1" dirty="0"/>
              <a:t> – nosí skořepy</a:t>
            </a:r>
          </a:p>
          <a:p>
            <a:r>
              <a:rPr lang="cs-CZ" sz="2800" i="1" dirty="0" err="1"/>
              <a:t>Choanae</a:t>
            </a:r>
            <a:r>
              <a:rPr lang="cs-CZ" sz="2800" i="1" dirty="0"/>
              <a:t> - vývody</a:t>
            </a:r>
          </a:p>
          <a:p>
            <a:r>
              <a:rPr lang="cs-CZ" sz="2800" i="1" dirty="0" err="1"/>
              <a:t>Regio</a:t>
            </a:r>
            <a:r>
              <a:rPr lang="cs-CZ" sz="2800" i="1" dirty="0"/>
              <a:t> </a:t>
            </a:r>
            <a:r>
              <a:rPr lang="cs-CZ" sz="2800" i="1" dirty="0" err="1"/>
              <a:t>olfactoria</a:t>
            </a:r>
            <a:r>
              <a:rPr lang="cs-CZ" sz="2800" i="1" dirty="0"/>
              <a:t> – čichový epitel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i="1" dirty="0" err="1"/>
              <a:t>Vibrissae</a:t>
            </a:r>
            <a:r>
              <a:rPr lang="cs-CZ" sz="2800" dirty="0"/>
              <a:t> – nosní chlupy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2052" name="Picture 4" descr="Image result for recessus apicis nasi">
            <a:extLst>
              <a:ext uri="{FF2B5EF4-FFF2-40B4-BE49-F238E27FC236}">
                <a16:creationId xmlns:a16="http://schemas.microsoft.com/office/drawing/2014/main" id="{20181F01-4D79-44DC-918F-ED2332CF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58" y="620086"/>
            <a:ext cx="4546848" cy="31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asal hair">
            <a:extLst>
              <a:ext uri="{FF2B5EF4-FFF2-40B4-BE49-F238E27FC236}">
                <a16:creationId xmlns:a16="http://schemas.microsoft.com/office/drawing/2014/main" id="{A69EA35F-320E-480B-8D01-B20D36BA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8396"/>
            <a:ext cx="3840435" cy="24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dirty="0"/>
              <a:t>Ohraničení dutiny nosní</a:t>
            </a:r>
          </a:p>
        </p:txBody>
      </p:sp>
      <p:pic>
        <p:nvPicPr>
          <p:cNvPr id="38916" name="Picture 4" descr="https://upload.wikimedia.org/wikipedia/commons/9/99/714_Bone_of_Nasal_Ca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391429" cy="5661248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3B85-0BDD-4BFA-AB40-EBC7958B5CC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3958</Words>
  <Application>Microsoft Office PowerPoint</Application>
  <PresentationFormat>Předvádění na obrazovce (4:3)</PresentationFormat>
  <Paragraphs>370</Paragraphs>
  <Slides>41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Ohraničení dutiny nosní</vt:lpstr>
      <vt:lpstr>Prezentace aplikace PowerPoint</vt:lpstr>
      <vt:lpstr>Prezentace aplikace PowerPoint</vt:lpstr>
      <vt:lpstr>Vedlejší dutiny nosní </vt:lpstr>
      <vt:lpstr>Prezentace aplikace PowerPoint</vt:lpstr>
      <vt:lpstr>Hltan (Pharynx)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Klouby hrtanu</vt:lpstr>
      <vt:lpstr>Prezentace aplikace PowerPoint</vt:lpstr>
      <vt:lpstr>Prezentace aplikace PowerPoint</vt:lpstr>
      <vt:lpstr>Svaly hrtanu</vt:lpstr>
      <vt:lpstr>Svaly hrtanu</vt:lpstr>
      <vt:lpstr>Prezentace aplikace PowerPoint</vt:lpstr>
      <vt:lpstr>Hlasivky </vt:lpstr>
      <vt:lpstr>Hlasivky </vt:lpstr>
      <vt:lpstr>Průdušnice (trachea)</vt:lpstr>
      <vt:lpstr>Průdušnice (trachea)</vt:lpstr>
      <vt:lpstr>Průdušky (bronchi)</vt:lpstr>
      <vt:lpstr>Prezentace aplikace PowerPoint</vt:lpstr>
      <vt:lpstr>Plíce (Pulmones)</vt:lpstr>
      <vt:lpstr>Základní popis plic</vt:lpstr>
      <vt:lpstr>Syntopie plic</vt:lpstr>
      <vt:lpstr>Prezentace aplikace PowerPoint</vt:lpstr>
      <vt:lpstr>Prezentace aplikace PowerPoint</vt:lpstr>
      <vt:lpstr>Plicní intersticium</vt:lpstr>
      <vt:lpstr>Plicní hilus</vt:lpstr>
      <vt:lpstr>Průdušinky (bronchioly)</vt:lpstr>
      <vt:lpstr>Pohrudcice, poplicnice (Pleura)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muni</dc:creator>
  <cp:lastModifiedBy>Kristýna Brzobohatá</cp:lastModifiedBy>
  <cp:revision>41</cp:revision>
  <cp:lastPrinted>2022-02-28T20:06:28Z</cp:lastPrinted>
  <dcterms:created xsi:type="dcterms:W3CDTF">2018-11-01T09:12:25Z</dcterms:created>
  <dcterms:modified xsi:type="dcterms:W3CDTF">2022-03-01T11:21:56Z</dcterms:modified>
</cp:coreProperties>
</file>