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150_277B025C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328" r:id="rId2"/>
    <p:sldId id="329" r:id="rId3"/>
    <p:sldId id="330" r:id="rId4"/>
    <p:sldId id="331" r:id="rId5"/>
    <p:sldId id="332" r:id="rId6"/>
    <p:sldId id="333" r:id="rId7"/>
    <p:sldId id="357" r:id="rId8"/>
    <p:sldId id="334" r:id="rId9"/>
    <p:sldId id="335" r:id="rId10"/>
    <p:sldId id="336" r:id="rId11"/>
    <p:sldId id="337" r:id="rId12"/>
    <p:sldId id="272" r:id="rId13"/>
    <p:sldId id="338" r:id="rId14"/>
    <p:sldId id="339" r:id="rId15"/>
    <p:sldId id="274" r:id="rId16"/>
    <p:sldId id="340" r:id="rId17"/>
    <p:sldId id="320" r:id="rId18"/>
    <p:sldId id="343" r:id="rId19"/>
    <p:sldId id="305" r:id="rId20"/>
    <p:sldId id="341" r:id="rId21"/>
    <p:sldId id="344" r:id="rId22"/>
    <p:sldId id="319" r:id="rId23"/>
    <p:sldId id="345" r:id="rId24"/>
    <p:sldId id="346" r:id="rId25"/>
    <p:sldId id="359" r:id="rId26"/>
    <p:sldId id="306" r:id="rId27"/>
    <p:sldId id="358" r:id="rId28"/>
    <p:sldId id="307" r:id="rId29"/>
    <p:sldId id="271" r:id="rId30"/>
    <p:sldId id="283" r:id="rId31"/>
    <p:sldId id="284" r:id="rId32"/>
    <p:sldId id="285" r:id="rId33"/>
    <p:sldId id="304" r:id="rId34"/>
    <p:sldId id="286" r:id="rId35"/>
    <p:sldId id="347" r:id="rId36"/>
    <p:sldId id="349" r:id="rId37"/>
    <p:sldId id="287" r:id="rId38"/>
    <p:sldId id="262" r:id="rId39"/>
    <p:sldId id="350" r:id="rId40"/>
    <p:sldId id="323" r:id="rId41"/>
    <p:sldId id="288" r:id="rId42"/>
    <p:sldId id="351" r:id="rId43"/>
    <p:sldId id="293" r:id="rId44"/>
    <p:sldId id="294" r:id="rId45"/>
    <p:sldId id="354" r:id="rId46"/>
    <p:sldId id="289" r:id="rId47"/>
    <p:sldId id="352" r:id="rId48"/>
    <p:sldId id="353" r:id="rId49"/>
    <p:sldId id="295" r:id="rId50"/>
    <p:sldId id="297" r:id="rId51"/>
    <p:sldId id="309" r:id="rId52"/>
    <p:sldId id="314" r:id="rId53"/>
    <p:sldId id="310" r:id="rId54"/>
    <p:sldId id="324" r:id="rId55"/>
    <p:sldId id="311" r:id="rId56"/>
    <p:sldId id="355" r:id="rId57"/>
    <p:sldId id="316" r:id="rId58"/>
    <p:sldId id="315" r:id="rId59"/>
    <p:sldId id="268" r:id="rId60"/>
    <p:sldId id="326" r:id="rId61"/>
    <p:sldId id="269" r:id="rId62"/>
    <p:sldId id="327" r:id="rId63"/>
  </p:sldIdLst>
  <p:sldSz cx="9144000" cy="6858000" type="screen4x3"/>
  <p:notesSz cx="9875838" cy="67421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B593265-22DC-AABE-CB1A-77FA0467835E}" name="Kristýna Brzobohatá" initials="KB" userId="b41f5ccbd5aaa717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91" autoAdjust="0"/>
    <p:restoredTop sz="76508" autoAdjust="0"/>
  </p:normalViewPr>
  <p:slideViewPr>
    <p:cSldViewPr>
      <p:cViewPr>
        <p:scale>
          <a:sx n="75" d="100"/>
          <a:sy n="75" d="100"/>
        </p:scale>
        <p:origin x="835" y="-509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8/10/relationships/authors" Target="authors.xml"/></Relationships>
</file>

<file path=ppt/comments/modernComment_150_277B025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D3293F5-C1C9-4875-94E3-C12EAAD8FDE9}" authorId="{BB593265-22DC-AABE-CB1A-77FA0467835E}" created="2022-05-15T10:08:55.015">
    <pc:sldMkLst xmlns:pc="http://schemas.microsoft.com/office/powerpoint/2013/main/command">
      <pc:docMk/>
      <pc:sldMk cId="662372956" sldId="325"/>
    </pc:sldMkLst>
    <p188:txBody>
      <a:bodyPr/>
      <a:lstStyle/>
      <a:p>
        <a:r>
          <a:rPr lang="cs-CZ"/>
          <a:t>Který je parasympatický a který sympatický?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9530" cy="337106"/>
          </a:xfrm>
          <a:prstGeom prst="rect">
            <a:avLst/>
          </a:prstGeom>
        </p:spPr>
        <p:txBody>
          <a:bodyPr vert="horz" lIns="90965" tIns="45482" rIns="90965" bIns="45482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594023" y="0"/>
            <a:ext cx="4279530" cy="337106"/>
          </a:xfrm>
          <a:prstGeom prst="rect">
            <a:avLst/>
          </a:prstGeom>
        </p:spPr>
        <p:txBody>
          <a:bodyPr vert="horz" lIns="90965" tIns="45482" rIns="90965" bIns="45482" rtlCol="0"/>
          <a:lstStyle>
            <a:lvl1pPr algn="r">
              <a:defRPr sz="1200"/>
            </a:lvl1pPr>
          </a:lstStyle>
          <a:p>
            <a:fld id="{27DFF970-DC39-476A-9630-2599BF7FD6BA}" type="datetimeFigureOut">
              <a:rPr lang="cs-CZ" smtClean="0"/>
              <a:pPr/>
              <a:t>17.05.2022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403838"/>
            <a:ext cx="4279530" cy="337106"/>
          </a:xfrm>
          <a:prstGeom prst="rect">
            <a:avLst/>
          </a:prstGeom>
        </p:spPr>
        <p:txBody>
          <a:bodyPr vert="horz" lIns="90965" tIns="45482" rIns="90965" bIns="45482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594023" y="6403838"/>
            <a:ext cx="4279530" cy="337106"/>
          </a:xfrm>
          <a:prstGeom prst="rect">
            <a:avLst/>
          </a:prstGeom>
        </p:spPr>
        <p:txBody>
          <a:bodyPr vert="horz" lIns="90965" tIns="45482" rIns="90965" bIns="45482" rtlCol="0" anchor="b"/>
          <a:lstStyle>
            <a:lvl1pPr algn="r">
              <a:defRPr sz="1200"/>
            </a:lvl1pPr>
          </a:lstStyle>
          <a:p>
            <a:fld id="{E926B2C7-F7CD-433E-9DA5-A335C745D0D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83575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9530" cy="337106"/>
          </a:xfrm>
          <a:prstGeom prst="rect">
            <a:avLst/>
          </a:prstGeom>
        </p:spPr>
        <p:txBody>
          <a:bodyPr vert="horz" lIns="90965" tIns="45482" rIns="90965" bIns="45482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594023" y="0"/>
            <a:ext cx="4279530" cy="337106"/>
          </a:xfrm>
          <a:prstGeom prst="rect">
            <a:avLst/>
          </a:prstGeom>
        </p:spPr>
        <p:txBody>
          <a:bodyPr vert="horz" lIns="90965" tIns="45482" rIns="90965" bIns="45482" rtlCol="0"/>
          <a:lstStyle>
            <a:lvl1pPr algn="r">
              <a:defRPr sz="1200"/>
            </a:lvl1pPr>
          </a:lstStyle>
          <a:p>
            <a:fld id="{900DEDA5-18BB-4391-B5F5-77BA48FC0073}" type="datetimeFigureOut">
              <a:rPr lang="cs-CZ" smtClean="0"/>
              <a:pPr/>
              <a:t>17.05.2022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251200" y="504825"/>
            <a:ext cx="3373438" cy="2530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65" tIns="45482" rIns="90965" bIns="45482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87584" y="3202504"/>
            <a:ext cx="7900670" cy="3033951"/>
          </a:xfrm>
          <a:prstGeom prst="rect">
            <a:avLst/>
          </a:prstGeom>
        </p:spPr>
        <p:txBody>
          <a:bodyPr vert="horz" lIns="90965" tIns="45482" rIns="90965" bIns="45482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403838"/>
            <a:ext cx="4279530" cy="337106"/>
          </a:xfrm>
          <a:prstGeom prst="rect">
            <a:avLst/>
          </a:prstGeom>
        </p:spPr>
        <p:txBody>
          <a:bodyPr vert="horz" lIns="90965" tIns="45482" rIns="90965" bIns="45482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594023" y="6403838"/>
            <a:ext cx="4279530" cy="337106"/>
          </a:xfrm>
          <a:prstGeom prst="rect">
            <a:avLst/>
          </a:prstGeom>
        </p:spPr>
        <p:txBody>
          <a:bodyPr vert="horz" lIns="90965" tIns="45482" rIns="90965" bIns="45482" rtlCol="0" anchor="b"/>
          <a:lstStyle>
            <a:lvl1pPr algn="r">
              <a:defRPr sz="1200"/>
            </a:lvl1pPr>
          </a:lstStyle>
          <a:p>
            <a:fld id="{A7AAA547-F698-42AE-B1B0-5A6371F832B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0446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AA547-F698-42AE-B1B0-5A6371F832B8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0541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AA547-F698-42AE-B1B0-5A6371F832B8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7645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AA547-F698-42AE-B1B0-5A6371F832B8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2995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AA547-F698-42AE-B1B0-5A6371F832B8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3704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AA547-F698-42AE-B1B0-5A6371F832B8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9616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AA547-F698-42AE-B1B0-5A6371F832B8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96299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AA547-F698-42AE-B1B0-5A6371F832B8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88625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AA547-F698-42AE-B1B0-5A6371F832B8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97958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AA547-F698-42AE-B1B0-5A6371F832B8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08791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AA547-F698-42AE-B1B0-5A6371F832B8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61330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AA547-F698-42AE-B1B0-5A6371F832B8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5888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AA547-F698-42AE-B1B0-5A6371F832B8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35080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AA547-F698-42AE-B1B0-5A6371F832B8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13438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AA547-F698-42AE-B1B0-5A6371F832B8}" type="slidenum">
              <a:rPr lang="cs-CZ" smtClean="0"/>
              <a:pPr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25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AA547-F698-42AE-B1B0-5A6371F832B8}" type="slidenum">
              <a:rPr lang="cs-CZ" smtClean="0"/>
              <a:pPr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90310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AA547-F698-42AE-B1B0-5A6371F832B8}" type="slidenum">
              <a:rPr lang="cs-CZ" smtClean="0"/>
              <a:pPr/>
              <a:t>38</a:t>
            </a:fld>
            <a:endParaRPr 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AA547-F698-42AE-B1B0-5A6371F832B8}" type="slidenum">
              <a:rPr lang="cs-CZ" smtClean="0"/>
              <a:pPr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45607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AA547-F698-42AE-B1B0-5A6371F832B8}" type="slidenum">
              <a:rPr lang="cs-CZ" smtClean="0"/>
              <a:pPr/>
              <a:t>40</a:t>
            </a:fld>
            <a:endParaRPr lang="cs-CZ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AA547-F698-42AE-B1B0-5A6371F832B8}" type="slidenum">
              <a:rPr lang="cs-CZ" smtClean="0"/>
              <a:pPr/>
              <a:t>43</a:t>
            </a:fld>
            <a:endParaRPr 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AA547-F698-42AE-B1B0-5A6371F832B8}" type="slidenum">
              <a:rPr lang="cs-CZ" smtClean="0"/>
              <a:pPr/>
              <a:t>44</a:t>
            </a:fld>
            <a:endParaRPr 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AA547-F698-42AE-B1B0-5A6371F832B8}" type="slidenum">
              <a:rPr lang="cs-CZ" smtClean="0"/>
              <a:pPr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18394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AA547-F698-42AE-B1B0-5A6371F832B8}" type="slidenum">
              <a:rPr lang="cs-CZ" smtClean="0"/>
              <a:pPr/>
              <a:t>46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AA547-F698-42AE-B1B0-5A6371F832B8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48133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AA547-F698-42AE-B1B0-5A6371F832B8}" type="slidenum">
              <a:rPr lang="cs-CZ" smtClean="0"/>
              <a:pPr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87019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AA547-F698-42AE-B1B0-5A6371F832B8}" type="slidenum">
              <a:rPr lang="cs-CZ" smtClean="0"/>
              <a:pPr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9290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AA547-F698-42AE-B1B0-5A6371F832B8}" type="slidenum">
              <a:rPr lang="cs-CZ" smtClean="0"/>
              <a:pPr/>
              <a:t>49</a:t>
            </a:fld>
            <a:endParaRPr 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AA547-F698-42AE-B1B0-5A6371F832B8}" type="slidenum">
              <a:rPr lang="cs-CZ" smtClean="0"/>
              <a:pPr/>
              <a:t>51</a:t>
            </a:fld>
            <a:endParaRPr 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AA547-F698-42AE-B1B0-5A6371F832B8}" type="slidenum">
              <a:rPr lang="cs-CZ" smtClean="0"/>
              <a:pPr/>
              <a:t>55</a:t>
            </a:fld>
            <a:endParaRPr 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AA547-F698-42AE-B1B0-5A6371F832B8}" type="slidenum">
              <a:rPr lang="cs-CZ" smtClean="0"/>
              <a:pPr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15427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AA547-F698-42AE-B1B0-5A6371F832B8}" type="slidenum">
              <a:rPr lang="cs-CZ" smtClean="0"/>
              <a:pPr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70870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AA547-F698-42AE-B1B0-5A6371F832B8}" type="slidenum">
              <a:rPr lang="cs-CZ" smtClean="0"/>
              <a:pPr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60141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AA547-F698-42AE-B1B0-5A6371F832B8}" type="slidenum">
              <a:rPr lang="cs-CZ" smtClean="0"/>
              <a:pPr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8571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AA547-F698-42AE-B1B0-5A6371F832B8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5828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AA547-F698-42AE-B1B0-5A6371F832B8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3413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AA547-F698-42AE-B1B0-5A6371F832B8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1364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AA547-F698-42AE-B1B0-5A6371F832B8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7385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AA547-F698-42AE-B1B0-5A6371F832B8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3178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AA547-F698-42AE-B1B0-5A6371F832B8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3726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3A2C-456F-4916-A73F-2FAFC34973E8}" type="datetime1">
              <a:rPr lang="cs-CZ" smtClean="0"/>
              <a:t>17.05.2022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6305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A6D8-3844-49B2-9340-02125D9FF3EE}" type="datetime1">
              <a:rPr lang="cs-CZ" smtClean="0"/>
              <a:t>17.05.2022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3379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3986-5366-48FB-B336-D6DD0642DE8B}" type="datetime1">
              <a:rPr lang="cs-CZ" smtClean="0"/>
              <a:t>17.05.2022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775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0AF5-CA92-4279-920F-27057A6B25C4}" type="datetime1">
              <a:rPr lang="cs-CZ" smtClean="0"/>
              <a:t>17.05.2022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0160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0177-9C7B-42F6-8950-9A5C11ADDEDA}" type="datetime1">
              <a:rPr lang="cs-CZ" smtClean="0"/>
              <a:t>17.05.2022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4429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E64F-63A0-4B41-9973-DB510B4BE48A}" type="datetime1">
              <a:rPr lang="cs-CZ" smtClean="0"/>
              <a:t>17.05.2022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9547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1E8E0-C142-4339-932B-EF54F035F558}" type="datetime1">
              <a:rPr lang="cs-CZ" smtClean="0"/>
              <a:t>17.05.2022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6997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421A8-1C73-4935-802D-9232AF803257}" type="datetime1">
              <a:rPr lang="cs-CZ" smtClean="0"/>
              <a:t>17.05.2022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5268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43D1-6317-4D64-BD1F-7949AC5ED59B}" type="datetime1">
              <a:rPr lang="cs-CZ" smtClean="0"/>
              <a:t>17.05.2022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1193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83AD7-067D-4B5A-B71F-D7DF716CA213}" type="datetime1">
              <a:rPr lang="cs-CZ" smtClean="0"/>
              <a:t>17.05.2022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4861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B2949-7B86-4B8F-B445-B05EDFBCCF63}" type="datetime1">
              <a:rPr lang="cs-CZ" smtClean="0"/>
              <a:t>17.05.2022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2166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CE7DC-B7F9-4E4F-993B-560709DFCD36}" type="datetime1">
              <a:rPr lang="cs-CZ" smtClean="0"/>
              <a:t>17.05.2022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6AC20-450D-4E1E-AC8C-ACDD4D3096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2569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50_277B025C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gif"/><Relationship Id="rId4" Type="http://schemas.openxmlformats.org/officeDocument/2006/relationships/image" Target="../media/image6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1520" y="15821"/>
            <a:ext cx="8712968" cy="1252939"/>
          </a:xfrm>
        </p:spPr>
        <p:txBody>
          <a:bodyPr/>
          <a:lstStyle/>
          <a:p>
            <a:r>
              <a:rPr lang="cs-CZ" dirty="0"/>
              <a:t>Smyslová ústrojí</a:t>
            </a:r>
          </a:p>
        </p:txBody>
      </p:sp>
      <p:pic>
        <p:nvPicPr>
          <p:cNvPr id="55298" name="Picture 2" descr="Výsledek obrázku pro senses"/>
          <p:cNvPicPr>
            <a:picLocks noChangeAspect="1" noChangeArrowheads="1"/>
          </p:cNvPicPr>
          <p:nvPr/>
        </p:nvPicPr>
        <p:blipFill>
          <a:blip r:embed="rId2" cstate="print"/>
          <a:srcRect r="-2161" b="61321"/>
          <a:stretch>
            <a:fillRect/>
          </a:stretch>
        </p:blipFill>
        <p:spPr bwMode="auto">
          <a:xfrm>
            <a:off x="1602267" y="3140968"/>
            <a:ext cx="6873491" cy="1512168"/>
          </a:xfrm>
          <a:prstGeom prst="rect">
            <a:avLst/>
          </a:prstGeom>
          <a:noFill/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3F77D8D-8F24-F1A2-E3C7-2FAB199F1161}"/>
              </a:ext>
            </a:extLst>
          </p:cNvPr>
          <p:cNvSpPr txBox="1"/>
          <p:nvPr/>
        </p:nvSpPr>
        <p:spPr>
          <a:xfrm>
            <a:off x="251520" y="1052736"/>
            <a:ext cx="340189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Zrakové ústrojí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Sluchové ústrojí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Rovnovážné ústrojí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Chuťové ústrojí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Čichové ústrojí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FB51221-DB69-6DAE-7EA1-2030EC112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606" y="4825752"/>
            <a:ext cx="6166787" cy="2045027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CB1B241-DA9D-49FE-8A2C-2E3358AC2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7736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5994" y="215082"/>
            <a:ext cx="8596486" cy="60486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3000" dirty="0"/>
              <a:t>B) Anatomická popis zrakového ústrojí</a:t>
            </a:r>
          </a:p>
          <a:p>
            <a:pPr marL="0" indent="0">
              <a:buNone/>
            </a:pPr>
            <a:r>
              <a:rPr lang="cs-CZ" sz="1800" b="1" dirty="0"/>
              <a:t>2) </a:t>
            </a:r>
            <a:r>
              <a:rPr lang="cs-CZ" sz="2000" b="1" i="1" dirty="0"/>
              <a:t>Tunica </a:t>
            </a:r>
            <a:r>
              <a:rPr lang="cs-CZ" sz="2000" b="1" i="1" dirty="0" err="1"/>
              <a:t>vasculosa</a:t>
            </a:r>
            <a:r>
              <a:rPr lang="cs-CZ" sz="2000" b="1" i="1" dirty="0"/>
              <a:t> </a:t>
            </a:r>
            <a:r>
              <a:rPr lang="cs-CZ" sz="2000" b="1" i="1" dirty="0" err="1"/>
              <a:t>bulbi</a:t>
            </a:r>
            <a:r>
              <a:rPr lang="cs-CZ" sz="2000" b="1" i="1" dirty="0"/>
              <a:t> </a:t>
            </a:r>
            <a:r>
              <a:rPr lang="cs-CZ" sz="2000" b="1" dirty="0"/>
              <a:t>– </a:t>
            </a:r>
            <a:r>
              <a:rPr lang="cs-CZ" sz="2000" b="1" dirty="0" err="1"/>
              <a:t>živnatka</a:t>
            </a:r>
            <a:r>
              <a:rPr lang="cs-CZ" sz="2000" dirty="0"/>
              <a:t>: cévnatka (</a:t>
            </a:r>
            <a:r>
              <a:rPr lang="cs-CZ" sz="2000" i="1" dirty="0" err="1"/>
              <a:t>chorioidea</a:t>
            </a:r>
            <a:r>
              <a:rPr lang="cs-CZ" sz="2000" dirty="0"/>
              <a:t>), řasnaté těleso (</a:t>
            </a:r>
            <a:r>
              <a:rPr lang="cs-CZ" sz="2000" i="1" dirty="0"/>
              <a:t>corpus </a:t>
            </a:r>
            <a:r>
              <a:rPr lang="cs-CZ" sz="2000" i="1" dirty="0" err="1"/>
              <a:t>ciliare</a:t>
            </a:r>
            <a:r>
              <a:rPr lang="cs-CZ" sz="2000" dirty="0"/>
              <a:t>), duhovka (</a:t>
            </a:r>
            <a:r>
              <a:rPr lang="cs-CZ" sz="2000" i="1" dirty="0"/>
              <a:t>iris</a:t>
            </a:r>
            <a:r>
              <a:rPr lang="cs-CZ" sz="2000" dirty="0"/>
              <a:t>), zornice (</a:t>
            </a:r>
            <a:r>
              <a:rPr lang="cs-CZ" sz="2000" i="1" dirty="0" err="1"/>
              <a:t>pupilla</a:t>
            </a:r>
            <a:r>
              <a:rPr lang="cs-CZ" sz="2000" dirty="0"/>
              <a:t>)</a:t>
            </a:r>
          </a:p>
          <a:p>
            <a:r>
              <a:rPr lang="cs-CZ" sz="2000" b="1" dirty="0"/>
              <a:t>Duhovka</a:t>
            </a:r>
            <a:r>
              <a:rPr lang="cs-CZ" sz="2000" b="1" i="1" dirty="0"/>
              <a:t> – iris, </a:t>
            </a:r>
            <a:r>
              <a:rPr lang="cs-CZ" sz="2000" dirty="0"/>
              <a:t>melanocyty + dvě vrstvy svalů zornice - </a:t>
            </a:r>
            <a:r>
              <a:rPr lang="cs-CZ" sz="2000" b="1" i="1" dirty="0"/>
              <a:t>m. sphincter </a:t>
            </a:r>
            <a:r>
              <a:rPr lang="cs-CZ" sz="2000" b="1" i="1" dirty="0" err="1"/>
              <a:t>pupillae</a:t>
            </a:r>
            <a:r>
              <a:rPr lang="cs-CZ" sz="2000" b="1" i="1" dirty="0"/>
              <a:t>, m. </a:t>
            </a:r>
            <a:r>
              <a:rPr lang="cs-CZ" sz="2000" b="1" i="1" dirty="0" err="1"/>
              <a:t>dilatator</a:t>
            </a:r>
            <a:r>
              <a:rPr lang="cs-CZ" sz="2000" b="1" i="1" dirty="0"/>
              <a:t> </a:t>
            </a:r>
            <a:r>
              <a:rPr lang="cs-CZ" sz="2000" b="1" i="1" dirty="0" err="1"/>
              <a:t>pupillae</a:t>
            </a:r>
            <a:r>
              <a:rPr lang="cs-CZ" sz="2000" dirty="0"/>
              <a:t>,</a:t>
            </a:r>
            <a:r>
              <a:rPr lang="cs-CZ" sz="2000" b="1" i="1" dirty="0"/>
              <a:t> </a:t>
            </a:r>
            <a:r>
              <a:rPr lang="cs-CZ" sz="2000" dirty="0"/>
              <a:t>kryje zornici jako výběžky – </a:t>
            </a:r>
            <a:r>
              <a:rPr lang="cs-CZ" sz="2000" i="1" dirty="0" err="1"/>
              <a:t>choroidey</a:t>
            </a:r>
            <a:r>
              <a:rPr lang="cs-CZ" sz="2000" dirty="0"/>
              <a:t> a reguluje množství světla dopadajícího na sítnici, pupilární reflex</a:t>
            </a:r>
          </a:p>
          <a:p>
            <a:r>
              <a:rPr lang="cs-CZ" sz="2000" b="1" dirty="0"/>
              <a:t>Zornice – </a:t>
            </a:r>
            <a:r>
              <a:rPr lang="cs-CZ" sz="2000" b="1" i="1" dirty="0" err="1"/>
              <a:t>pupilla</a:t>
            </a:r>
            <a:endParaRPr lang="cs-CZ" sz="2000" b="1" i="1" dirty="0"/>
          </a:p>
          <a:p>
            <a:pPr marL="0" indent="0">
              <a:buNone/>
            </a:pPr>
            <a:r>
              <a:rPr lang="cs-CZ" sz="2000" dirty="0"/>
              <a:t>- mitóza = zúžení, ochrana před nadměrným světlem</a:t>
            </a:r>
          </a:p>
          <a:p>
            <a:pPr marL="0" indent="0">
              <a:buNone/>
            </a:pPr>
            <a:r>
              <a:rPr lang="cs-CZ" sz="2000" dirty="0"/>
              <a:t>- mydriáza = rozšíření – umožňuje větší dopad světla na sítnici </a:t>
            </a:r>
          </a:p>
        </p:txBody>
      </p:sp>
      <p:sp>
        <p:nvSpPr>
          <p:cNvPr id="1028" name="AutoShape 4" descr="Výsledek obrázku pro mydrias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" name="Picture 6" descr="Výsledek obrázku pro mydriase">
            <a:extLst>
              <a:ext uri="{FF2B5EF4-FFF2-40B4-BE49-F238E27FC236}">
                <a16:creationId xmlns:a16="http://schemas.microsoft.com/office/drawing/2014/main" id="{FA46A6A9-8AC2-0E75-19C2-C2011490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b="42784"/>
          <a:stretch>
            <a:fillRect/>
          </a:stretch>
        </p:blipFill>
        <p:spPr bwMode="auto">
          <a:xfrm>
            <a:off x="314250" y="3548960"/>
            <a:ext cx="3524250" cy="1504156"/>
          </a:xfrm>
          <a:prstGeom prst="rect">
            <a:avLst/>
          </a:prstGeom>
          <a:noFill/>
        </p:spPr>
      </p:pic>
      <p:pic>
        <p:nvPicPr>
          <p:cNvPr id="5" name="Picture 8" descr="Výsledek obrázku pro heterochromie">
            <a:extLst>
              <a:ext uri="{FF2B5EF4-FFF2-40B4-BE49-F238E27FC236}">
                <a16:creationId xmlns:a16="http://schemas.microsoft.com/office/drawing/2014/main" id="{931FF319-3778-3DC1-1247-5B0569E40F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13023" b="42167"/>
          <a:stretch/>
        </p:blipFill>
        <p:spPr bwMode="auto">
          <a:xfrm>
            <a:off x="348968" y="5296423"/>
            <a:ext cx="3524250" cy="1182266"/>
          </a:xfrm>
          <a:prstGeom prst="rect">
            <a:avLst/>
          </a:prstGeom>
          <a:noFill/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7463935-E182-827D-06B7-A1FF8FF566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252" r="23214"/>
          <a:stretch/>
        </p:blipFill>
        <p:spPr>
          <a:xfrm>
            <a:off x="4067944" y="3548960"/>
            <a:ext cx="2016224" cy="282355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C4DA93C-5711-F202-1914-A79F3F42BE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6176" y="3548960"/>
            <a:ext cx="2754560" cy="206592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8CCECD3-369A-4C1D-9A24-27DE377CC839}"/>
              </a:ext>
            </a:extLst>
          </p:cNvPr>
          <p:cNvSpPr txBox="1"/>
          <p:nvPr/>
        </p:nvSpPr>
        <p:spPr>
          <a:xfrm>
            <a:off x="4716016" y="6458252"/>
            <a:ext cx="71045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OCA1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4CDC137-2B5F-E467-F280-DCBF38B5E908}"/>
              </a:ext>
            </a:extLst>
          </p:cNvPr>
          <p:cNvSpPr txBox="1"/>
          <p:nvPr/>
        </p:nvSpPr>
        <p:spPr>
          <a:xfrm>
            <a:off x="7255224" y="5704787"/>
            <a:ext cx="71045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OCA2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DBCD9DA-6DBC-DCA7-1C56-2462B3760E98}"/>
              </a:ext>
            </a:extLst>
          </p:cNvPr>
          <p:cNvSpPr txBox="1"/>
          <p:nvPr/>
        </p:nvSpPr>
        <p:spPr>
          <a:xfrm>
            <a:off x="1475656" y="6537330"/>
            <a:ext cx="172361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 err="1"/>
              <a:t>Heterochromnie</a:t>
            </a:r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CA1B398-3FED-7019-5C5E-13E241A9E5C0}"/>
              </a:ext>
            </a:extLst>
          </p:cNvPr>
          <p:cNvSpPr txBox="1"/>
          <p:nvPr/>
        </p:nvSpPr>
        <p:spPr>
          <a:xfrm>
            <a:off x="1763411" y="4901361"/>
            <a:ext cx="116730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 err="1"/>
              <a:t>Anizokorie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38BB611-46E7-D423-1E39-9A1093113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237295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DA4A987-B4F9-532F-DFB0-24B51BB622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0648"/>
            <a:ext cx="6552728" cy="455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3E5A65D-05AD-ACA7-DDD6-B3FFFC1207FC}"/>
              </a:ext>
            </a:extLst>
          </p:cNvPr>
          <p:cNvSpPr txBox="1"/>
          <p:nvPr/>
        </p:nvSpPr>
        <p:spPr>
          <a:xfrm>
            <a:off x="1691680" y="5013176"/>
            <a:ext cx="518457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dirty="0"/>
              <a:t>https://www.youtube.com/watch?v=-vx0c0l1hiI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D492F87-7CBF-CEEB-1FBC-F30569D25552}"/>
              </a:ext>
            </a:extLst>
          </p:cNvPr>
          <p:cNvSpPr txBox="1"/>
          <p:nvPr/>
        </p:nvSpPr>
        <p:spPr>
          <a:xfrm>
            <a:off x="1475656" y="5661248"/>
            <a:ext cx="568863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dirty="0"/>
              <a:t>https://www.youtube.com/watch?v=699Stgc3-VU&amp;t=59s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65DF6E0-5203-0230-F048-8FA619E2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7284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0774" y="0"/>
            <a:ext cx="8765722" cy="623731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sz="8000" dirty="0"/>
              <a:t>B) Anatomická popis zrakového ústrojí</a:t>
            </a:r>
          </a:p>
          <a:p>
            <a:pPr marL="0" indent="0">
              <a:buNone/>
            </a:pPr>
            <a:r>
              <a:rPr lang="cs-CZ" sz="8000" dirty="0"/>
              <a:t>Vrstvy: </a:t>
            </a:r>
          </a:p>
          <a:p>
            <a:pPr marL="358775" indent="-358775">
              <a:buFont typeface="+mj-lt"/>
              <a:buAutoNum type="arabicPeriod"/>
            </a:pPr>
            <a:r>
              <a:rPr lang="cs-CZ" sz="8000" b="1" i="1" dirty="0"/>
              <a:t>Pars </a:t>
            </a:r>
            <a:r>
              <a:rPr lang="cs-CZ" sz="8000" b="1" i="1" dirty="0" err="1"/>
              <a:t>caeca</a:t>
            </a:r>
            <a:r>
              <a:rPr lang="cs-CZ" sz="8000" b="1" i="1" dirty="0"/>
              <a:t> </a:t>
            </a:r>
            <a:r>
              <a:rPr lang="cs-CZ" sz="8000" b="1" i="1" dirty="0" err="1"/>
              <a:t>retinae</a:t>
            </a:r>
            <a:r>
              <a:rPr lang="cs-CZ" sz="8000" b="1" i="1" dirty="0"/>
              <a:t> </a:t>
            </a:r>
          </a:p>
          <a:p>
            <a:pPr marL="358775" indent="-358775">
              <a:buFont typeface="+mj-lt"/>
              <a:buAutoNum type="arabicPeriod"/>
            </a:pPr>
            <a:r>
              <a:rPr lang="cs-CZ" sz="8000" b="1" i="1" dirty="0"/>
              <a:t>Pars </a:t>
            </a:r>
            <a:r>
              <a:rPr lang="cs-CZ" sz="8000" b="1" i="1" dirty="0" err="1"/>
              <a:t>ciliaris</a:t>
            </a:r>
            <a:r>
              <a:rPr lang="cs-CZ" sz="8000" b="1" i="1" dirty="0"/>
              <a:t> </a:t>
            </a:r>
            <a:r>
              <a:rPr lang="cs-CZ" sz="8000" b="1" i="1" dirty="0" err="1"/>
              <a:t>retinae</a:t>
            </a:r>
            <a:r>
              <a:rPr lang="cs-CZ" sz="8000" b="1" i="1" dirty="0"/>
              <a:t> </a:t>
            </a:r>
            <a:r>
              <a:rPr lang="cs-CZ" sz="8000" b="1" dirty="0"/>
              <a:t>– </a:t>
            </a:r>
            <a:r>
              <a:rPr lang="cs-CZ" sz="8000" dirty="0"/>
              <a:t>2 vrstvy cylindrických buněk pokrývajících </a:t>
            </a:r>
            <a:r>
              <a:rPr lang="cs-CZ" sz="8000" i="1" dirty="0"/>
              <a:t>corpus </a:t>
            </a:r>
            <a:r>
              <a:rPr lang="cs-CZ" sz="8000" i="1" dirty="0" err="1"/>
              <a:t>cilliare</a:t>
            </a:r>
            <a:r>
              <a:rPr lang="cs-CZ" sz="8000" i="1" dirty="0"/>
              <a:t>,</a:t>
            </a:r>
            <a:r>
              <a:rPr lang="cs-CZ" sz="8000" dirty="0"/>
              <a:t> obrácený do dutiny sklivce, s melaninem, </a:t>
            </a:r>
            <a:r>
              <a:rPr lang="cs-CZ" sz="8000" i="1" dirty="0"/>
              <a:t>humor </a:t>
            </a:r>
            <a:r>
              <a:rPr lang="cs-CZ" sz="8000" i="1" dirty="0" err="1"/>
              <a:t>aquosus</a:t>
            </a:r>
            <a:r>
              <a:rPr lang="cs-CZ" sz="8000" i="1" dirty="0"/>
              <a:t> </a:t>
            </a:r>
            <a:r>
              <a:rPr lang="cs-CZ" sz="8000" dirty="0"/>
              <a:t>vyplňující oční komory.</a:t>
            </a:r>
          </a:p>
          <a:p>
            <a:pPr marL="358775" indent="-358775">
              <a:buFont typeface="+mj-lt"/>
              <a:buAutoNum type="arabicPeriod"/>
            </a:pPr>
            <a:r>
              <a:rPr lang="cs-CZ" sz="8000" b="1" i="1" dirty="0"/>
              <a:t>Pars </a:t>
            </a:r>
            <a:r>
              <a:rPr lang="cs-CZ" sz="8000" b="1" i="1" dirty="0" err="1"/>
              <a:t>iridica</a:t>
            </a:r>
            <a:r>
              <a:rPr lang="cs-CZ" sz="8000" b="1" i="1" dirty="0"/>
              <a:t> </a:t>
            </a:r>
            <a:r>
              <a:rPr lang="cs-CZ" sz="8000" b="1" i="1" dirty="0" err="1"/>
              <a:t>retinae</a:t>
            </a:r>
            <a:r>
              <a:rPr lang="cs-CZ" sz="8000" b="1" i="1" dirty="0"/>
              <a:t> - </a:t>
            </a:r>
            <a:r>
              <a:rPr lang="cs-CZ" sz="8000" dirty="0"/>
              <a:t>2 vrstvy buněk</a:t>
            </a:r>
            <a:r>
              <a:rPr lang="cs-CZ" sz="8000" b="1" i="1" dirty="0"/>
              <a:t>, </a:t>
            </a:r>
            <a:r>
              <a:rPr lang="cs-CZ" sz="8000" dirty="0"/>
              <a:t>hledí do dutiny sklivce, přivrácená k duhovce, obsahuje myofilamenta a představuje vlastní </a:t>
            </a:r>
            <a:r>
              <a:rPr lang="cs-CZ" sz="8000" i="1" dirty="0"/>
              <a:t>musculus </a:t>
            </a:r>
            <a:r>
              <a:rPr lang="cs-CZ" sz="8000" i="1" dirty="0" err="1"/>
              <a:t>dilatator</a:t>
            </a:r>
            <a:r>
              <a:rPr lang="cs-CZ" sz="8000" i="1" dirty="0"/>
              <a:t> </a:t>
            </a:r>
            <a:r>
              <a:rPr lang="cs-CZ" sz="8000" i="1" dirty="0" err="1"/>
              <a:t>pupillae</a:t>
            </a:r>
            <a:r>
              <a:rPr lang="cs-CZ" sz="8000" i="1" dirty="0"/>
              <a:t> </a:t>
            </a:r>
            <a:r>
              <a:rPr lang="cs-CZ" sz="8000" dirty="0"/>
              <a:t>druhá, vrstva je z cylindrických buněk, které obsahují velký počet melaninových granul.</a:t>
            </a:r>
          </a:p>
          <a:p>
            <a:pPr marL="358775" indent="-358775">
              <a:buFont typeface="+mj-lt"/>
              <a:buAutoNum type="arabicPeriod"/>
            </a:pPr>
            <a:r>
              <a:rPr lang="cs-CZ" sz="8000" b="1" i="1" dirty="0"/>
              <a:t>Pars </a:t>
            </a:r>
            <a:r>
              <a:rPr lang="cs-CZ" sz="8000" b="1" i="1" dirty="0" err="1"/>
              <a:t>optica</a:t>
            </a:r>
            <a:r>
              <a:rPr lang="cs-CZ" sz="8000" b="1" i="1" dirty="0"/>
              <a:t> </a:t>
            </a:r>
            <a:r>
              <a:rPr lang="cs-CZ" sz="8000" b="1" i="1" dirty="0" err="1"/>
              <a:t>retinae</a:t>
            </a:r>
            <a:r>
              <a:rPr lang="cs-CZ" sz="8000" b="1" i="1" dirty="0"/>
              <a:t> - </a:t>
            </a:r>
            <a:r>
              <a:rPr lang="cs-CZ" sz="8000" dirty="0"/>
              <a:t>vystýlá zadní segment oka, tvořená pigmentovým epitelem a vlastní nervovou vrstvou sítnice, končí při zadním okraji </a:t>
            </a:r>
            <a:r>
              <a:rPr lang="cs-CZ" sz="8000" i="1" dirty="0"/>
              <a:t>corpus </a:t>
            </a:r>
            <a:r>
              <a:rPr lang="cs-CZ" sz="8000" i="1" dirty="0" err="1"/>
              <a:t>ciliare</a:t>
            </a:r>
            <a:r>
              <a:rPr lang="cs-CZ" sz="8000" dirty="0"/>
              <a:t>, v místě zvaném </a:t>
            </a:r>
            <a:r>
              <a:rPr lang="cs-CZ" sz="8000" i="1" dirty="0" err="1"/>
              <a:t>ora</a:t>
            </a:r>
            <a:r>
              <a:rPr lang="cs-CZ" sz="8000" i="1" dirty="0"/>
              <a:t> </a:t>
            </a:r>
            <a:r>
              <a:rPr lang="cs-CZ" sz="8000" i="1" dirty="0" err="1"/>
              <a:t>serrata</a:t>
            </a:r>
            <a:endParaRPr lang="cs-CZ" sz="8000" i="1" dirty="0"/>
          </a:p>
          <a:p>
            <a:pPr marL="358775" indent="-358775">
              <a:buFont typeface="+mj-lt"/>
              <a:buAutoNum type="arabicPeriod"/>
            </a:pPr>
            <a:r>
              <a:rPr lang="cs-CZ" sz="8000" b="1" dirty="0"/>
              <a:t>Pigmentový epitel –</a:t>
            </a:r>
            <a:r>
              <a:rPr lang="cs-CZ" sz="8000" dirty="0"/>
              <a:t> 1 vrstva cylindrických buněk s množstvím </a:t>
            </a:r>
            <a:r>
              <a:rPr lang="cs-CZ" sz="8000" dirty="0" err="1"/>
              <a:t>melanozomů</a:t>
            </a:r>
            <a:r>
              <a:rPr lang="cs-CZ" sz="8000" dirty="0"/>
              <a:t>. Hlavní funkcí pigmentového epitelu je transport kyslíku a živin ke světločivým receptorům. </a:t>
            </a:r>
          </a:p>
          <a:p>
            <a:pPr>
              <a:buNone/>
            </a:pPr>
            <a:endParaRPr lang="cs-CZ" sz="2000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9DAA34B-4BCD-D12E-9743-EA6318FF8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7727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C06ACCF0-823F-9BBD-BD6D-16CC7043E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644" y="563985"/>
            <a:ext cx="5079112" cy="5161034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2287" y="853938"/>
            <a:ext cx="4013194" cy="4581128"/>
          </a:xfrm>
        </p:spPr>
        <p:txBody>
          <a:bodyPr>
            <a:normAutofit fontScale="25000" lnSpcReduction="20000"/>
          </a:bodyPr>
          <a:lstStyle/>
          <a:p>
            <a:pPr>
              <a:buFont typeface="+mj-lt"/>
              <a:buAutoNum type="arabicPeriod"/>
            </a:pPr>
            <a:r>
              <a:rPr lang="cs-CZ" sz="7200" b="1" dirty="0"/>
              <a:t>vrstva tyčinek a čípků</a:t>
            </a:r>
            <a:endParaRPr lang="cs-CZ" sz="7200" dirty="0"/>
          </a:p>
          <a:p>
            <a:pPr>
              <a:buFont typeface="+mj-lt"/>
              <a:buAutoNum type="arabicPeriod"/>
            </a:pPr>
            <a:r>
              <a:rPr lang="cs-CZ" sz="7200" b="1" i="1" dirty="0" err="1"/>
              <a:t>membrana</a:t>
            </a:r>
            <a:r>
              <a:rPr lang="cs-CZ" sz="7200" b="1" i="1" dirty="0"/>
              <a:t> </a:t>
            </a:r>
            <a:r>
              <a:rPr lang="cs-CZ" sz="7200" b="1" i="1" dirty="0" err="1"/>
              <a:t>limitans</a:t>
            </a:r>
            <a:r>
              <a:rPr lang="cs-CZ" sz="7200" b="1" i="1" dirty="0"/>
              <a:t> </a:t>
            </a:r>
            <a:r>
              <a:rPr lang="cs-CZ" sz="7200" b="1" i="1" dirty="0" err="1"/>
              <a:t>externa</a:t>
            </a:r>
            <a:r>
              <a:rPr lang="cs-CZ" sz="7200" i="1" dirty="0"/>
              <a:t> </a:t>
            </a:r>
            <a:r>
              <a:rPr lang="cs-CZ" sz="7200" dirty="0"/>
              <a:t>– výběžky gliových Müllerových buněk</a:t>
            </a:r>
          </a:p>
          <a:p>
            <a:pPr>
              <a:buFont typeface="+mj-lt"/>
              <a:buAutoNum type="arabicPeriod"/>
            </a:pPr>
            <a:r>
              <a:rPr lang="cs-CZ" sz="7200" b="1" dirty="0"/>
              <a:t>vnější jádrová vrstva</a:t>
            </a:r>
            <a:r>
              <a:rPr lang="cs-CZ" sz="7200" dirty="0"/>
              <a:t> – jádra tyčinek a čípků</a:t>
            </a:r>
          </a:p>
          <a:p>
            <a:pPr>
              <a:buFont typeface="+mj-lt"/>
              <a:buAutoNum type="arabicPeriod"/>
            </a:pPr>
            <a:r>
              <a:rPr lang="cs-CZ" sz="7200" b="1" dirty="0"/>
              <a:t>vnější </a:t>
            </a:r>
            <a:r>
              <a:rPr lang="cs-CZ" sz="7200" b="1" dirty="0" err="1"/>
              <a:t>plexiformní</a:t>
            </a:r>
            <a:r>
              <a:rPr lang="cs-CZ" sz="7200" b="1" dirty="0"/>
              <a:t> vrstva</a:t>
            </a:r>
            <a:r>
              <a:rPr lang="cs-CZ" sz="7200" dirty="0"/>
              <a:t> – synapse mezi tyčinkami a čípky a dendrity bipolárních buněk</a:t>
            </a:r>
          </a:p>
          <a:p>
            <a:pPr>
              <a:buFont typeface="+mj-lt"/>
              <a:buAutoNum type="arabicPeriod"/>
            </a:pPr>
            <a:r>
              <a:rPr lang="cs-CZ" sz="7200" b="1" dirty="0"/>
              <a:t>vnitřní jádrová vrstva</a:t>
            </a:r>
            <a:r>
              <a:rPr lang="cs-CZ" sz="7200" dirty="0"/>
              <a:t> – jádra buněk bipolárních, horizontálních, </a:t>
            </a:r>
            <a:r>
              <a:rPr lang="cs-CZ" sz="7200" dirty="0" err="1"/>
              <a:t>amakrinních</a:t>
            </a:r>
            <a:r>
              <a:rPr lang="cs-CZ" sz="7200" dirty="0"/>
              <a:t> a Müllerových</a:t>
            </a:r>
          </a:p>
          <a:p>
            <a:pPr>
              <a:buFont typeface="+mj-lt"/>
              <a:buAutoNum type="arabicPeriod"/>
            </a:pPr>
            <a:r>
              <a:rPr lang="cs-CZ" sz="7200" b="1" dirty="0"/>
              <a:t>vnitřní </a:t>
            </a:r>
            <a:r>
              <a:rPr lang="cs-CZ" sz="7200" b="1" dirty="0" err="1"/>
              <a:t>plexiformní</a:t>
            </a:r>
            <a:r>
              <a:rPr lang="cs-CZ" sz="7200" b="1" dirty="0"/>
              <a:t> vrstva</a:t>
            </a:r>
            <a:r>
              <a:rPr lang="cs-CZ" sz="7200" dirty="0"/>
              <a:t> – oblast synapsí mezi axony bipolárních neuronů a dendrity multipolárních neuron</a:t>
            </a:r>
          </a:p>
          <a:p>
            <a:pPr>
              <a:buFont typeface="+mj-lt"/>
              <a:buAutoNum type="arabicPeriod"/>
            </a:pPr>
            <a:r>
              <a:rPr lang="cs-CZ" sz="7200" b="1" dirty="0"/>
              <a:t>vrstva gangliových buněk</a:t>
            </a:r>
            <a:r>
              <a:rPr lang="cs-CZ" sz="7200" dirty="0"/>
              <a:t> – multipolární neurony</a:t>
            </a:r>
          </a:p>
          <a:p>
            <a:pPr>
              <a:buFont typeface="+mj-lt"/>
              <a:buAutoNum type="arabicPeriod"/>
            </a:pPr>
            <a:r>
              <a:rPr lang="cs-CZ" sz="7200" b="1" dirty="0"/>
              <a:t>vrstva nervových vláken</a:t>
            </a:r>
            <a:r>
              <a:rPr lang="cs-CZ" sz="7200" dirty="0"/>
              <a:t> – axony multipolárních neuronů, které vytvoří nervus </a:t>
            </a:r>
            <a:r>
              <a:rPr lang="cs-CZ" sz="7200" dirty="0" err="1"/>
              <a:t>opticus</a:t>
            </a:r>
            <a:endParaRPr lang="cs-CZ" sz="7200" dirty="0"/>
          </a:p>
          <a:p>
            <a:pPr>
              <a:buFont typeface="+mj-lt"/>
              <a:buAutoNum type="arabicPeriod"/>
            </a:pPr>
            <a:r>
              <a:rPr lang="cs-CZ" sz="7200" b="1" i="1" dirty="0" err="1"/>
              <a:t>membrana</a:t>
            </a:r>
            <a:r>
              <a:rPr lang="cs-CZ" sz="7200" b="1" i="1" dirty="0"/>
              <a:t> </a:t>
            </a:r>
            <a:r>
              <a:rPr lang="cs-CZ" sz="7200" b="1" i="1" dirty="0" err="1"/>
              <a:t>limitans</a:t>
            </a:r>
            <a:r>
              <a:rPr lang="cs-CZ" sz="7200" b="1" i="1" dirty="0"/>
              <a:t> interna</a:t>
            </a:r>
            <a:r>
              <a:rPr lang="cs-CZ" sz="7200" i="1" dirty="0"/>
              <a:t> </a:t>
            </a:r>
            <a:r>
              <a:rPr lang="cs-CZ" sz="7200" dirty="0"/>
              <a:t>– výběžky gliových Müllerových buněk</a:t>
            </a:r>
          </a:p>
          <a:p>
            <a:pPr>
              <a:buNone/>
            </a:pPr>
            <a:endParaRPr lang="cs-CZ" sz="2000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A78DCDC-2E41-FD8D-7E0B-619ED9114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CA10295-46E1-87C5-5379-FA7CD077F8C6}"/>
              </a:ext>
            </a:extLst>
          </p:cNvPr>
          <p:cNvSpPr txBox="1"/>
          <p:nvPr/>
        </p:nvSpPr>
        <p:spPr>
          <a:xfrm>
            <a:off x="292287" y="121059"/>
            <a:ext cx="8568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2000" dirty="0"/>
              <a:t>B) Anatomický popis zrakového ústrojí</a:t>
            </a:r>
          </a:p>
          <a:p>
            <a:pPr marL="0" indent="0">
              <a:buNone/>
            </a:pPr>
            <a:r>
              <a:rPr lang="cs-CZ" sz="2000" b="1" dirty="0"/>
              <a:t>3) </a:t>
            </a:r>
            <a:r>
              <a:rPr lang="cs-CZ" sz="2000" b="1" i="1" dirty="0"/>
              <a:t>Tunica interna </a:t>
            </a:r>
            <a:r>
              <a:rPr lang="cs-CZ" sz="2000" b="1" i="1" dirty="0" err="1"/>
              <a:t>bulbi</a:t>
            </a:r>
            <a:r>
              <a:rPr lang="cs-CZ" sz="2000" b="1" i="1" dirty="0"/>
              <a:t> </a:t>
            </a:r>
            <a:r>
              <a:rPr lang="cs-CZ" sz="2000" b="1" dirty="0"/>
              <a:t>– </a:t>
            </a:r>
            <a:r>
              <a:rPr lang="cs-CZ" sz="2000" b="1" i="1" dirty="0"/>
              <a:t>retina</a:t>
            </a:r>
            <a:r>
              <a:rPr lang="cs-CZ" sz="2000" b="1" dirty="0"/>
              <a:t>: </a:t>
            </a:r>
            <a:r>
              <a:rPr lang="cs-CZ" sz="2000" dirty="0"/>
              <a:t>sítnice (</a:t>
            </a:r>
            <a:r>
              <a:rPr lang="cs-CZ" sz="2000" i="1" dirty="0"/>
              <a:t>retina</a:t>
            </a:r>
            <a:r>
              <a:rPr lang="cs-CZ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47779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0774" y="0"/>
            <a:ext cx="8621706" cy="4365104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cs-CZ" sz="3500" b="1" dirty="0"/>
              <a:t>B) Anatomický popis zrakového ústrojí</a:t>
            </a:r>
          </a:p>
          <a:p>
            <a:pPr marL="0" indent="0" algn="just">
              <a:buNone/>
            </a:pPr>
            <a:r>
              <a:rPr lang="cs-CZ" sz="3500" b="1" dirty="0"/>
              <a:t>3) </a:t>
            </a:r>
            <a:r>
              <a:rPr lang="cs-CZ" sz="3500" b="1" i="1" dirty="0"/>
              <a:t>Tunica interna </a:t>
            </a:r>
            <a:r>
              <a:rPr lang="cs-CZ" sz="3500" b="1" i="1" dirty="0" err="1"/>
              <a:t>bulbi</a:t>
            </a:r>
            <a:r>
              <a:rPr lang="cs-CZ" sz="3500" b="1" i="1" dirty="0"/>
              <a:t> – retina: sítnice (retina)</a:t>
            </a:r>
          </a:p>
          <a:p>
            <a:pPr marL="0" indent="0" algn="just">
              <a:buNone/>
            </a:pPr>
            <a:r>
              <a:rPr lang="cs-CZ" sz="2600" b="1" dirty="0"/>
              <a:t>Oční pozadí</a:t>
            </a:r>
          </a:p>
          <a:p>
            <a:pPr algn="just"/>
            <a:r>
              <a:rPr lang="cs-CZ" sz="2600" dirty="0"/>
              <a:t>Oční pozadí je část sítnice (dozadu od </a:t>
            </a:r>
            <a:r>
              <a:rPr lang="cs-CZ" sz="2600" i="1" dirty="0" err="1"/>
              <a:t>ora</a:t>
            </a:r>
            <a:r>
              <a:rPr lang="cs-CZ" sz="2600" i="1" dirty="0"/>
              <a:t> </a:t>
            </a:r>
            <a:r>
              <a:rPr lang="cs-CZ" sz="2600" i="1" dirty="0" err="1"/>
              <a:t>serrata</a:t>
            </a:r>
            <a:r>
              <a:rPr lang="cs-CZ" sz="2600" dirty="0"/>
              <a:t>), která je vyšetřována pomocí oftalmoskopu. Nachází se zde: </a:t>
            </a:r>
          </a:p>
          <a:p>
            <a:pPr algn="just">
              <a:buFont typeface="+mj-lt"/>
              <a:buAutoNum type="arabicPeriod"/>
            </a:pPr>
            <a:r>
              <a:rPr lang="cs-CZ" sz="2600" b="1" dirty="0"/>
              <a:t>Žlutá skvrna</a:t>
            </a:r>
            <a:r>
              <a:rPr lang="cs-CZ" sz="2600" dirty="0"/>
              <a:t> (</a:t>
            </a:r>
            <a:r>
              <a:rPr lang="cs-CZ" sz="2600" i="1" dirty="0" err="1"/>
              <a:t>macula</a:t>
            </a:r>
            <a:r>
              <a:rPr lang="cs-CZ" sz="2600" i="1" dirty="0"/>
              <a:t> lutea</a:t>
            </a:r>
            <a:r>
              <a:rPr lang="cs-CZ" sz="2600" dirty="0"/>
              <a:t>) – oblast nejostřejšího vidění, kde jsou nahromaděné převážně čípky, </a:t>
            </a:r>
            <a:r>
              <a:rPr lang="cs-CZ" sz="2600" i="1" dirty="0"/>
              <a:t>fovea </a:t>
            </a:r>
            <a:r>
              <a:rPr lang="cs-CZ" sz="2600" i="1" dirty="0" err="1"/>
              <a:t>centralis</a:t>
            </a:r>
            <a:r>
              <a:rPr lang="cs-CZ" sz="2600" dirty="0"/>
              <a:t> – vkleslina ve žluté skvrně, v centru probíhá zorná osa oka</a:t>
            </a:r>
          </a:p>
          <a:p>
            <a:pPr algn="just">
              <a:buFont typeface="+mj-lt"/>
              <a:buAutoNum type="arabicPeriod"/>
            </a:pPr>
            <a:r>
              <a:rPr lang="cs-CZ" sz="2600" b="1" dirty="0"/>
              <a:t>Slepá skvrna</a:t>
            </a:r>
            <a:r>
              <a:rPr lang="cs-CZ" sz="2600" dirty="0"/>
              <a:t> </a:t>
            </a:r>
            <a:r>
              <a:rPr lang="cs-CZ" sz="2600" i="1" dirty="0"/>
              <a:t>(</a:t>
            </a:r>
            <a:r>
              <a:rPr lang="cs-CZ" sz="2600" i="1" dirty="0" err="1"/>
              <a:t>discus</a:t>
            </a:r>
            <a:r>
              <a:rPr lang="cs-CZ" sz="2600" i="1" dirty="0"/>
              <a:t> nervi optici)</a:t>
            </a:r>
            <a:r>
              <a:rPr lang="cs-CZ" sz="2600" dirty="0"/>
              <a:t> – vývod </a:t>
            </a:r>
            <a:r>
              <a:rPr lang="cs-CZ" sz="2600" i="1" dirty="0"/>
              <a:t>nervus </a:t>
            </a:r>
            <a:r>
              <a:rPr lang="cs-CZ" sz="2600" i="1" dirty="0" err="1"/>
              <a:t>opticus</a:t>
            </a:r>
            <a:r>
              <a:rPr lang="cs-CZ" sz="2600" i="1" dirty="0"/>
              <a:t> </a:t>
            </a:r>
            <a:r>
              <a:rPr lang="cs-CZ" sz="2600" dirty="0"/>
              <a:t>ze sítnice, bez fotoreceptorů</a:t>
            </a:r>
          </a:p>
          <a:p>
            <a:pPr marL="457200" lvl="1" indent="0" algn="just">
              <a:buNone/>
            </a:pPr>
            <a:r>
              <a:rPr lang="cs-CZ" sz="2200" b="1" i="1" dirty="0"/>
              <a:t>Arteria </a:t>
            </a:r>
            <a:r>
              <a:rPr lang="cs-CZ" sz="2200" b="1" i="1" dirty="0" err="1"/>
              <a:t>centralis</a:t>
            </a:r>
            <a:r>
              <a:rPr lang="cs-CZ" sz="2200" b="1" i="1" dirty="0"/>
              <a:t> </a:t>
            </a:r>
            <a:r>
              <a:rPr lang="cs-CZ" sz="2200" b="1" i="1" dirty="0" err="1"/>
              <a:t>retinae</a:t>
            </a:r>
            <a:r>
              <a:rPr lang="cs-CZ" sz="2200" i="1" dirty="0"/>
              <a:t> </a:t>
            </a:r>
            <a:r>
              <a:rPr lang="cs-CZ" sz="2200" dirty="0"/>
              <a:t>+ její řečiště</a:t>
            </a:r>
          </a:p>
          <a:p>
            <a:pPr marL="0" indent="0" algn="just">
              <a:buNone/>
            </a:pPr>
            <a:br>
              <a:rPr lang="cs-CZ" dirty="0"/>
            </a:br>
            <a:endParaRPr lang="cs-CZ" dirty="0"/>
          </a:p>
          <a:p>
            <a:pPr algn="just">
              <a:buNone/>
            </a:pPr>
            <a:endParaRPr lang="cs-CZ" sz="2000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A78DCDC-2E41-FD8D-7E0B-619ED9114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14</a:t>
            </a:fld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20B17DC-BF5D-D3D6-0E2D-798B5AFB39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200"/>
          <a:stretch/>
        </p:blipFill>
        <p:spPr>
          <a:xfrm>
            <a:off x="0" y="4077071"/>
            <a:ext cx="9144000" cy="264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79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33184"/>
            <a:ext cx="8640960" cy="346782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2600" dirty="0"/>
              <a:t>B) Anatomický popis zrakového ústrojí</a:t>
            </a:r>
          </a:p>
          <a:p>
            <a:pPr marL="0" indent="0">
              <a:buNone/>
            </a:pPr>
            <a:r>
              <a:rPr lang="cs-CZ" sz="2600" dirty="0"/>
              <a:t>4) Obsah oční koule - Čočka - </a:t>
            </a:r>
            <a:r>
              <a:rPr lang="cs-CZ" sz="2600" i="1" dirty="0" err="1"/>
              <a:t>lens</a:t>
            </a:r>
            <a:endParaRPr lang="cs-CZ" sz="26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100" dirty="0"/>
              <a:t>V prostoru </a:t>
            </a:r>
            <a:r>
              <a:rPr lang="cs-CZ" sz="2100" i="1" dirty="0" err="1"/>
              <a:t>camera</a:t>
            </a:r>
            <a:r>
              <a:rPr lang="cs-CZ" sz="2100" i="1" dirty="0"/>
              <a:t> </a:t>
            </a:r>
            <a:r>
              <a:rPr lang="cs-CZ" sz="2100" i="1" dirty="0" err="1"/>
              <a:t>oculi</a:t>
            </a:r>
            <a:r>
              <a:rPr lang="cs-CZ" sz="2100" i="1" dirty="0"/>
              <a:t> posterior,</a:t>
            </a:r>
          </a:p>
          <a:p>
            <a:pPr marL="0" indent="0">
              <a:buNone/>
            </a:pPr>
            <a:r>
              <a:rPr lang="cs-CZ" sz="2100" i="1" dirty="0"/>
              <a:t> </a:t>
            </a:r>
            <a:r>
              <a:rPr lang="cs-CZ" sz="2100" dirty="0"/>
              <a:t>vyplněném</a:t>
            </a:r>
            <a:r>
              <a:rPr lang="cs-CZ" sz="2100" i="1" dirty="0"/>
              <a:t> humor </a:t>
            </a:r>
            <a:r>
              <a:rPr lang="cs-CZ" sz="2100" i="1" dirty="0" err="1"/>
              <a:t>aquosus</a:t>
            </a:r>
            <a:r>
              <a:rPr lang="cs-CZ" sz="21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100" dirty="0"/>
              <a:t>Zavěšena na vnitřním obvodu </a:t>
            </a:r>
            <a:r>
              <a:rPr lang="cs-CZ" sz="2100" i="1" dirty="0"/>
              <a:t>corpus </a:t>
            </a:r>
            <a:r>
              <a:rPr lang="cs-CZ" sz="2100" i="1" dirty="0" err="1"/>
              <a:t>cilliare</a:t>
            </a:r>
            <a:r>
              <a:rPr lang="cs-CZ" sz="21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100" i="1" dirty="0"/>
              <a:t>Facies </a:t>
            </a:r>
            <a:r>
              <a:rPr lang="cs-CZ" sz="2100" i="1" dirty="0" err="1"/>
              <a:t>anterior</a:t>
            </a:r>
            <a:r>
              <a:rPr lang="cs-CZ" sz="2100" i="1" dirty="0"/>
              <a:t> </a:t>
            </a:r>
            <a:r>
              <a:rPr lang="cs-CZ" sz="2100" i="1" dirty="0" err="1"/>
              <a:t>lentis</a:t>
            </a:r>
            <a:r>
              <a:rPr lang="cs-CZ" sz="2100" dirty="0"/>
              <a:t> má sférické zakřivení.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100" i="1" dirty="0"/>
              <a:t>Facies posterior </a:t>
            </a:r>
            <a:r>
              <a:rPr lang="cs-CZ" sz="2100" i="1" dirty="0" err="1"/>
              <a:t>lentis</a:t>
            </a:r>
            <a:r>
              <a:rPr lang="cs-CZ" sz="2100" dirty="0"/>
              <a:t> má parabolické zakřivení.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100" i="1" dirty="0" err="1"/>
              <a:t>Equator</a:t>
            </a:r>
            <a:r>
              <a:rPr lang="cs-CZ" sz="2100" i="1" dirty="0"/>
              <a:t> </a:t>
            </a:r>
            <a:r>
              <a:rPr lang="cs-CZ" sz="2100" i="1" dirty="0" err="1"/>
              <a:t>lentis</a:t>
            </a:r>
            <a:r>
              <a:rPr lang="cs-CZ" sz="2100" dirty="0"/>
              <a:t> tvoří obvod čočky.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100" i="1" dirty="0" err="1"/>
              <a:t>Polus</a:t>
            </a:r>
            <a:r>
              <a:rPr lang="cs-CZ" sz="2100" i="1" dirty="0"/>
              <a:t> </a:t>
            </a:r>
            <a:r>
              <a:rPr lang="cs-CZ" sz="2100" i="1" dirty="0" err="1"/>
              <a:t>anterior</a:t>
            </a:r>
            <a:r>
              <a:rPr lang="cs-CZ" sz="2100" dirty="0"/>
              <a:t> - </a:t>
            </a:r>
            <a:r>
              <a:rPr lang="cs-CZ" sz="2100" dirty="0" err="1"/>
              <a:t>nejventrálnější</a:t>
            </a:r>
            <a:r>
              <a:rPr lang="cs-CZ" sz="2100" dirty="0"/>
              <a:t> bod čočky.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100" i="1" dirty="0" err="1"/>
              <a:t>Polus</a:t>
            </a:r>
            <a:r>
              <a:rPr lang="cs-CZ" sz="2100" i="1" dirty="0"/>
              <a:t> posterior</a:t>
            </a:r>
            <a:r>
              <a:rPr lang="cs-CZ" sz="2100" dirty="0"/>
              <a:t> - </a:t>
            </a:r>
            <a:r>
              <a:rPr lang="cs-CZ" sz="2100" dirty="0" err="1"/>
              <a:t>nejdorsálnější</a:t>
            </a:r>
            <a:r>
              <a:rPr lang="cs-CZ" sz="2100" dirty="0"/>
              <a:t> bod čočky.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100" i="1" dirty="0"/>
              <a:t>Axis </a:t>
            </a:r>
            <a:r>
              <a:rPr lang="cs-CZ" sz="2100" i="1" dirty="0" err="1"/>
              <a:t>lentis</a:t>
            </a:r>
            <a:r>
              <a:rPr lang="cs-CZ" sz="2100" dirty="0"/>
              <a:t> - osa čočky.</a:t>
            </a:r>
          </a:p>
          <a:p>
            <a:r>
              <a:rPr lang="cs-CZ" sz="2100" dirty="0"/>
              <a:t>Akomodace – schopnost čočky měnit optickou mohutnost. </a:t>
            </a:r>
          </a:p>
          <a:p>
            <a:endParaRPr lang="cs-CZ" sz="2000" b="1" i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AE8CDD4-0F3E-48E0-9BCD-7E1195918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86" y="3370121"/>
            <a:ext cx="6828863" cy="2952328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A394C63-2B74-8257-7796-64E18F318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5391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33184"/>
            <a:ext cx="8640960" cy="728424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400" dirty="0"/>
              <a:t>B) Anatomický popis zrakového ústrojí</a:t>
            </a:r>
          </a:p>
          <a:p>
            <a:pPr marL="0" indent="0" algn="just">
              <a:buNone/>
            </a:pPr>
            <a:r>
              <a:rPr lang="cs-CZ" sz="2400" dirty="0"/>
              <a:t>4) Obsah oční koule </a:t>
            </a:r>
          </a:p>
          <a:p>
            <a:pPr marL="0" indent="0" algn="just">
              <a:buNone/>
            </a:pPr>
            <a:r>
              <a:rPr lang="cs-CZ" sz="2400" b="1" dirty="0"/>
              <a:t>Čočka - </a:t>
            </a:r>
            <a:r>
              <a:rPr lang="cs-CZ" sz="2400" b="1" i="1" dirty="0" err="1"/>
              <a:t>Lens</a:t>
            </a:r>
            <a:endParaRPr lang="cs-CZ" sz="2400" b="1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cs-CZ" sz="2400" i="1" dirty="0"/>
              <a:t>Capsula </a:t>
            </a:r>
            <a:r>
              <a:rPr lang="cs-CZ" sz="2400" i="1" dirty="0" err="1"/>
              <a:t>lentis</a:t>
            </a:r>
            <a:r>
              <a:rPr lang="cs-CZ" sz="2400" dirty="0"/>
              <a:t> - blanka obalující celou čočku, tlustší než na zadní straně a nejtlustší na obvodu čočky, tvoří ji amorfní glykoproteiny a kolagen IV.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sz="2400" i="1" dirty="0" err="1"/>
              <a:t>Epithelium</a:t>
            </a:r>
            <a:r>
              <a:rPr lang="cs-CZ" sz="2400" i="1" dirty="0"/>
              <a:t> </a:t>
            </a:r>
            <a:r>
              <a:rPr lang="cs-CZ" sz="2400" i="1" dirty="0" err="1"/>
              <a:t>lentis</a:t>
            </a:r>
            <a:r>
              <a:rPr lang="cs-CZ" sz="2400" dirty="0"/>
              <a:t> - přední </a:t>
            </a:r>
            <a:r>
              <a:rPr lang="cs-CZ" sz="2400" dirty="0" err="1"/>
              <a:t>subkapsulární</a:t>
            </a:r>
            <a:r>
              <a:rPr lang="cs-CZ" sz="2400" dirty="0"/>
              <a:t> epitel čočky je jednovrstevný kubický epitel. Jednotlivé buňky jsou vzájemně spojeny pomocí nexů a vytvářejí četné </a:t>
            </a:r>
            <a:r>
              <a:rPr lang="cs-CZ" sz="2400" dirty="0" err="1"/>
              <a:t>interdigitace</a:t>
            </a:r>
            <a:r>
              <a:rPr lang="cs-CZ" sz="2400" dirty="0"/>
              <a:t> s vlákny čočky. Buňky se směrem k obvodu čočky mění na vlákna.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sz="2400" i="1" dirty="0" err="1"/>
              <a:t>Fibrae</a:t>
            </a:r>
            <a:r>
              <a:rPr lang="cs-CZ" sz="2400" i="1" dirty="0"/>
              <a:t> </a:t>
            </a:r>
            <a:r>
              <a:rPr lang="cs-CZ" sz="2400" i="1" dirty="0" err="1"/>
              <a:t>lentis</a:t>
            </a:r>
            <a:r>
              <a:rPr lang="cs-CZ" sz="2400" dirty="0"/>
              <a:t>  - vlákna čočky, mají tvar šestibokého hranolu, až 7–10 mm. Obsahují proteiny tzv. </a:t>
            </a:r>
            <a:r>
              <a:rPr lang="cs-CZ" sz="2400" dirty="0" err="1"/>
              <a:t>krystaliny</a:t>
            </a:r>
            <a:r>
              <a:rPr lang="cs-CZ" sz="2400" dirty="0"/>
              <a:t>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sz="2400" i="1" dirty="0"/>
              <a:t>Nucleus </a:t>
            </a:r>
            <a:r>
              <a:rPr lang="cs-CZ" sz="2400" i="1" dirty="0" err="1"/>
              <a:t>lentis</a:t>
            </a:r>
            <a:r>
              <a:rPr lang="cs-CZ" sz="2400" dirty="0"/>
              <a:t> - hluboká a tužší složka čočky.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sz="2400" i="1" dirty="0" err="1"/>
              <a:t>Cortex</a:t>
            </a:r>
            <a:r>
              <a:rPr lang="cs-CZ" sz="2400" i="1" dirty="0"/>
              <a:t> </a:t>
            </a:r>
            <a:r>
              <a:rPr lang="cs-CZ" sz="2400" i="1" dirty="0" err="1"/>
              <a:t>lentis</a:t>
            </a:r>
            <a:endParaRPr lang="cs-CZ" sz="2400" b="1" i="1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A394C63-2B74-8257-7796-64E18F318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968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6570"/>
            <a:ext cx="864096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000" dirty="0"/>
              <a:t>B) Anatomická popis zrakového ústrojí</a:t>
            </a:r>
          </a:p>
          <a:p>
            <a:pPr marL="0" indent="0" algn="just">
              <a:buNone/>
            </a:pPr>
            <a:r>
              <a:rPr lang="cs-CZ" sz="2000" b="1" dirty="0"/>
              <a:t>4) Obsah oční koule - s</a:t>
            </a:r>
            <a:r>
              <a:rPr lang="cs-CZ" sz="2000" dirty="0">
                <a:ea typeface="+mj-ea"/>
                <a:cs typeface="+mj-cs"/>
              </a:rPr>
              <a:t>klivec </a:t>
            </a:r>
            <a:r>
              <a:rPr lang="cs-CZ" sz="2000" i="1" dirty="0">
                <a:ea typeface="+mj-ea"/>
                <a:cs typeface="+mj-cs"/>
              </a:rPr>
              <a:t>- corpus </a:t>
            </a:r>
            <a:r>
              <a:rPr lang="cs-CZ" sz="2000" i="1" dirty="0" err="1">
                <a:ea typeface="+mj-ea"/>
                <a:cs typeface="+mj-cs"/>
              </a:rPr>
              <a:t>vitreum</a:t>
            </a:r>
            <a:r>
              <a:rPr lang="cs-CZ" sz="2000" i="1" dirty="0">
                <a:ea typeface="+mj-ea"/>
                <a:cs typeface="+mj-cs"/>
              </a:rPr>
              <a:t> </a:t>
            </a:r>
          </a:p>
          <a:p>
            <a:r>
              <a:rPr lang="cs-CZ" sz="2000" dirty="0"/>
              <a:t>Průhledná, čirá bezbuněčná tekutina, 98 % voda, neregeneruje se</a:t>
            </a:r>
          </a:p>
          <a:p>
            <a:r>
              <a:rPr lang="cs-CZ" sz="2000" b="1" i="1" dirty="0" err="1"/>
              <a:t>Camera</a:t>
            </a:r>
            <a:r>
              <a:rPr lang="cs-CZ" sz="2000" b="1" i="1" dirty="0"/>
              <a:t> </a:t>
            </a:r>
            <a:r>
              <a:rPr lang="cs-CZ" sz="2000" b="1" i="1" dirty="0" err="1"/>
              <a:t>anterior</a:t>
            </a:r>
            <a:r>
              <a:rPr lang="cs-CZ" sz="2000" b="1" i="1" dirty="0"/>
              <a:t> </a:t>
            </a:r>
            <a:r>
              <a:rPr lang="cs-CZ" sz="2000" dirty="0"/>
              <a:t>– přední komora, mezi zadní plochou rohovky a přední plochou duhovky</a:t>
            </a:r>
          </a:p>
          <a:p>
            <a:r>
              <a:rPr lang="cs-CZ" sz="2000" b="1" i="1" dirty="0" err="1"/>
              <a:t>Camera</a:t>
            </a:r>
            <a:r>
              <a:rPr lang="cs-CZ" sz="2000" b="1" i="1" dirty="0"/>
              <a:t> </a:t>
            </a:r>
            <a:r>
              <a:rPr lang="cs-CZ" sz="2000" b="1" i="1" dirty="0" err="1"/>
              <a:t>posterior</a:t>
            </a:r>
            <a:r>
              <a:rPr lang="cs-CZ" sz="2000" b="1" i="1" dirty="0"/>
              <a:t> </a:t>
            </a:r>
            <a:r>
              <a:rPr lang="cs-CZ" sz="2000" dirty="0"/>
              <a:t>– zadní komora, mezi zadní plochou duhovky, řasnatým tělesem a přední plochou čočky.</a:t>
            </a:r>
          </a:p>
          <a:p>
            <a:r>
              <a:rPr lang="cs-CZ" sz="2000" b="1" i="1" dirty="0" err="1"/>
              <a:t>Camera</a:t>
            </a:r>
            <a:r>
              <a:rPr lang="cs-CZ" sz="2000" b="1" i="1" dirty="0"/>
              <a:t> </a:t>
            </a:r>
            <a:r>
              <a:rPr lang="cs-CZ" sz="2000" b="1" i="1" dirty="0" err="1"/>
              <a:t>vitrea</a:t>
            </a:r>
            <a:r>
              <a:rPr lang="cs-CZ" sz="2000" b="1" i="1" dirty="0"/>
              <a:t> </a:t>
            </a:r>
            <a:r>
              <a:rPr lang="cs-CZ" sz="2000" dirty="0"/>
              <a:t>– sklivcová komora, mezi zadní plochou čočky a sítnicí, vyplněná sklivcem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26CA8CB-69C1-410B-E4F2-E512C27C5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17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033ED6B-964B-79DF-F85C-EB9FE8B7C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645024"/>
            <a:ext cx="3672021" cy="2520280"/>
          </a:xfrm>
          <a:prstGeom prst="rect">
            <a:avLst/>
          </a:prstGeom>
        </p:spPr>
      </p:pic>
      <p:pic>
        <p:nvPicPr>
          <p:cNvPr id="1026" name="Picture 2" descr="Kammervand og kammerhjørner Flashcards | Quizlet">
            <a:extLst>
              <a:ext uri="{FF2B5EF4-FFF2-40B4-BE49-F238E27FC236}">
                <a16:creationId xmlns:a16="http://schemas.microsoft.com/office/drawing/2014/main" id="{B96A6BCE-FA23-B5A6-375F-4DBD36E2F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02173"/>
            <a:ext cx="3240360" cy="24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107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88F0617-7255-DC1B-D248-AA4B43513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18</a:t>
            </a:fld>
            <a:endParaRPr lang="cs-CZ"/>
          </a:p>
        </p:txBody>
      </p:sp>
      <p:pic>
        <p:nvPicPr>
          <p:cNvPr id="6146" name="Picture 2" descr="Šedý zákal, zelený zákal, nitrooční tlak - byliny, bylinky, babské rady -  Bylinky pro všechny">
            <a:extLst>
              <a:ext uri="{FF2B5EF4-FFF2-40B4-BE49-F238E27FC236}">
                <a16:creationId xmlns:a16="http://schemas.microsoft.com/office/drawing/2014/main" id="{8933A373-DC2F-D972-269F-D261CB44C5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566" y="332656"/>
            <a:ext cx="5424867" cy="232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EFD2F4A9-2622-AB4A-44BE-A077FF07EF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410827"/>
            <a:ext cx="68580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76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323FA6D3-4476-1B40-EB8B-4DE9317CC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3294108"/>
            <a:ext cx="5734050" cy="3533775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251520" y="61826"/>
            <a:ext cx="8640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dirty="0"/>
              <a:t>C) Receptory/vznik smyslového podnětu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altLang="cs-CZ" sz="2400" dirty="0"/>
              <a:t>Světlo je elektromagnetické záření (400–750 </a:t>
            </a:r>
            <a:r>
              <a:rPr lang="cs-CZ" altLang="cs-CZ" sz="2400" dirty="0" err="1"/>
              <a:t>nm</a:t>
            </a:r>
            <a:r>
              <a:rPr lang="cs-CZ" altLang="cs-CZ" sz="2400" dirty="0"/>
              <a:t>) šířící se prostředím, láme se a absorbuje v různých spektrech.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altLang="cs-CZ" sz="2400" dirty="0"/>
              <a:t>Proniká na sítnici optickým prostředím oka (rohovka – komorová voda – čočka – sklivec) kde fotoreceptory převádějí světelnou energii na pohyb atomů, chemická změna přechází v nervový vzruch šířící se do mozku.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dirty="0"/>
              <a:t>10 vrstev vzájemně propojených nervových buněk v retině, horní vrstva tyčinky a čípky.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dirty="0"/>
              <a:t> Nerovnoměrné rozložení receptorů v sítnici.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CF03F74-5344-CBF8-7B5D-7B1D55D80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2023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742F81-350B-0FA8-4BEE-1C3C18A27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Popis smyslových soustav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069E18-A00A-45F7-CB89-5E025479B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628800"/>
            <a:ext cx="8640960" cy="4525963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cs-CZ" dirty="0"/>
              <a:t>Funkce</a:t>
            </a:r>
          </a:p>
          <a:p>
            <a:pPr marL="514350" indent="-514350">
              <a:buFont typeface="+mj-lt"/>
              <a:buAutoNum type="alphaUcPeriod"/>
            </a:pPr>
            <a:r>
              <a:rPr lang="cs-CZ" dirty="0"/>
              <a:t>Anatomický popis</a:t>
            </a:r>
          </a:p>
          <a:p>
            <a:pPr marL="514350" indent="-514350">
              <a:buFont typeface="+mj-lt"/>
              <a:buAutoNum type="alphaUcPeriod"/>
            </a:pPr>
            <a:r>
              <a:rPr lang="cs-CZ" dirty="0"/>
              <a:t>Receptory/vznik smyslového podnětu</a:t>
            </a:r>
          </a:p>
          <a:p>
            <a:pPr marL="514350" indent="-514350">
              <a:buFont typeface="+mj-lt"/>
              <a:buAutoNum type="alphaUcPeriod"/>
            </a:pPr>
            <a:r>
              <a:rPr lang="cs-CZ" dirty="0"/>
              <a:t>Nervová dráha</a:t>
            </a:r>
          </a:p>
          <a:p>
            <a:pPr marL="514350" indent="-514350">
              <a:buFont typeface="+mj-lt"/>
              <a:buAutoNum type="alphaUcPeriod"/>
            </a:pPr>
            <a:r>
              <a:rPr lang="cs-CZ" dirty="0"/>
              <a:t>Přídavné aparáty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D358019-68D1-C192-99C7-5E447C385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2878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89" y="3140968"/>
            <a:ext cx="4190829" cy="353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162" y="3573016"/>
            <a:ext cx="4975318" cy="3106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CF03F74-5344-CBF8-7B5D-7B1D55D80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75CCE17-9031-D025-85B8-3720792C0650}"/>
              </a:ext>
            </a:extLst>
          </p:cNvPr>
          <p:cNvSpPr txBox="1"/>
          <p:nvPr/>
        </p:nvSpPr>
        <p:spPr>
          <a:xfrm>
            <a:off x="331879" y="186671"/>
            <a:ext cx="8640959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200" dirty="0"/>
              <a:t>C) Receptory/vznik smyslového podnětu</a:t>
            </a:r>
          </a:p>
          <a:p>
            <a:pPr algn="just"/>
            <a:r>
              <a:rPr lang="cs-CZ" sz="2200" b="1" dirty="0"/>
              <a:t>1) Tyčinky</a:t>
            </a:r>
          </a:p>
          <a:p>
            <a:pPr algn="just"/>
            <a:r>
              <a:rPr lang="cs-CZ" sz="2200" dirty="0"/>
              <a:t>130 mil, převažují, zajišťují skotopické vidění, nejčastější na okrajích sítnice, skládají se z vnitřního a zevního segmentu. </a:t>
            </a:r>
          </a:p>
          <a:p>
            <a:pPr algn="just"/>
            <a:r>
              <a:rPr lang="cs-CZ" sz="2200" dirty="0"/>
              <a:t>Vnitřní segment je metabolicky aktivní (spotřeba ATP a produkce bílkovin).</a:t>
            </a:r>
          </a:p>
          <a:p>
            <a:pPr algn="just"/>
            <a:r>
              <a:rPr lang="cs-CZ" sz="2200" dirty="0"/>
              <a:t>Zevní segment – v membráně disků je chromofor rhodopsin (zrakový purpur) – spektrálně závislý</a:t>
            </a:r>
          </a:p>
        </p:txBody>
      </p:sp>
    </p:spTree>
    <p:extLst>
      <p:ext uri="{BB962C8B-B14F-4D97-AF65-F5344CB8AC3E}">
        <p14:creationId xmlns:p14="http://schemas.microsoft.com/office/powerpoint/2010/main" val="1867542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4D7027-96E3-8422-B517-8F0D4F41A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4983"/>
            <a:ext cx="8229600" cy="4525963"/>
          </a:xfrm>
        </p:spPr>
        <p:txBody>
          <a:bodyPr>
            <a:normAutofit fontScale="62500" lnSpcReduction="20000"/>
          </a:bodyPr>
          <a:lstStyle/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cs-CZ" sz="3200" dirty="0"/>
              <a:t>C) Receptory/vznik smyslového podnětu u tyčinek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3200" dirty="0"/>
              <a:t>Foton je po dopadu na sítnici absorbován, což vede k excitaci membrány, která se projeví izomerací 11-cis-retinalu na </a:t>
            </a:r>
            <a:r>
              <a:rPr lang="cs-CZ" altLang="cs-CZ" sz="3200" dirty="0" err="1"/>
              <a:t>all</a:t>
            </a:r>
            <a:r>
              <a:rPr lang="cs-CZ" altLang="cs-CZ" sz="3200" dirty="0"/>
              <a:t>-trans-</a:t>
            </a:r>
            <a:r>
              <a:rPr lang="cs-CZ" altLang="cs-CZ" sz="3200" dirty="0" err="1"/>
              <a:t>retinal</a:t>
            </a:r>
            <a:r>
              <a:rPr lang="cs-CZ" altLang="cs-CZ" sz="3200" dirty="0"/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3200" dirty="0"/>
              <a:t>Dochází tak ke změně jeho geometrie (</a:t>
            </a:r>
            <a:r>
              <a:rPr lang="cs-CZ" altLang="cs-CZ" sz="3200" dirty="0" err="1"/>
              <a:t>Schiffova</a:t>
            </a:r>
            <a:r>
              <a:rPr lang="cs-CZ" altLang="cs-CZ" sz="3200" dirty="0"/>
              <a:t> báze s opsinem se posune o 0,5 </a:t>
            </a:r>
            <a:r>
              <a:rPr lang="cs-CZ" altLang="cs-CZ" sz="3200" dirty="0" err="1"/>
              <a:t>nm</a:t>
            </a:r>
            <a:r>
              <a:rPr lang="cs-CZ" altLang="cs-CZ" sz="3200" dirty="0"/>
              <a:t>). Energie fotonu se tedy transformovala na pohyb atomů.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3200" dirty="0"/>
              <a:t>Světelná aktivace je velice rychlá a přitom složitá. Během milisekund proběhne řada fotochemických reakcí, jejichž meziprodukty (</a:t>
            </a:r>
            <a:r>
              <a:rPr lang="cs-CZ" altLang="cs-CZ" sz="3200" dirty="0" err="1"/>
              <a:t>bathorodopsin</a:t>
            </a:r>
            <a:r>
              <a:rPr lang="cs-CZ" altLang="cs-CZ" sz="3200" dirty="0"/>
              <a:t>, </a:t>
            </a:r>
            <a:r>
              <a:rPr lang="cs-CZ" altLang="cs-CZ" sz="3200" dirty="0" err="1"/>
              <a:t>lumirodopsin</a:t>
            </a:r>
            <a:r>
              <a:rPr lang="cs-CZ" altLang="cs-CZ" sz="3200" dirty="0"/>
              <a:t>, </a:t>
            </a:r>
            <a:r>
              <a:rPr lang="cs-CZ" altLang="cs-CZ" sz="3200" dirty="0" err="1"/>
              <a:t>metapodopsin</a:t>
            </a:r>
            <a:r>
              <a:rPr lang="cs-CZ" altLang="cs-CZ" sz="3200" dirty="0"/>
              <a:t> I, </a:t>
            </a:r>
            <a:r>
              <a:rPr lang="cs-CZ" altLang="cs-CZ" sz="3200" dirty="0" err="1"/>
              <a:t>metarodopsin</a:t>
            </a:r>
            <a:r>
              <a:rPr lang="cs-CZ" altLang="cs-CZ" sz="3200" dirty="0"/>
              <a:t> II) vykazují různá maxima od 500 do 380 </a:t>
            </a:r>
            <a:r>
              <a:rPr lang="cs-CZ" altLang="cs-CZ" sz="3200" dirty="0" err="1"/>
              <a:t>nm</a:t>
            </a:r>
            <a:r>
              <a:rPr lang="cs-CZ" altLang="cs-CZ" sz="3200" dirty="0"/>
              <a:t>. </a:t>
            </a:r>
          </a:p>
          <a:p>
            <a:pPr algn="just"/>
            <a:endParaRPr lang="cs-CZ" sz="3200" dirty="0"/>
          </a:p>
          <a:p>
            <a:pPr marL="457200" indent="-457200" algn="just">
              <a:buAutoNum type="alphaUcParenR"/>
            </a:pPr>
            <a:r>
              <a:rPr lang="cs-CZ" sz="3200" dirty="0"/>
              <a:t>Vnější - četné disky propojené s membránou (vznikají </a:t>
            </a:r>
            <a:r>
              <a:rPr lang="cs-CZ" sz="3200" dirty="0" err="1"/>
              <a:t>vchlípením</a:t>
            </a:r>
            <a:r>
              <a:rPr lang="cs-CZ" sz="3200" dirty="0"/>
              <a:t> cytoplazmatické membrány). Přítomnost proteinu </a:t>
            </a:r>
            <a:r>
              <a:rPr lang="cs-CZ" sz="3200" dirty="0" err="1"/>
              <a:t>jodopsin</a:t>
            </a:r>
            <a:r>
              <a:rPr lang="cs-CZ" sz="3200" dirty="0"/>
              <a:t> (</a:t>
            </a:r>
            <a:r>
              <a:rPr lang="cs-CZ" sz="3200" dirty="0" err="1"/>
              <a:t>fotopsin</a:t>
            </a:r>
            <a:r>
              <a:rPr lang="cs-CZ" sz="3200" dirty="0"/>
              <a:t>).</a:t>
            </a:r>
          </a:p>
          <a:p>
            <a:pPr marL="457200" indent="-457200" algn="just">
              <a:buAutoNum type="alphaUcParenR"/>
            </a:pPr>
            <a:r>
              <a:rPr lang="cs-CZ" sz="3200" dirty="0"/>
              <a:t>Vnitřní mitochondrií a glykogenu – výživa a syntéza proteinů.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9E8852B-DB3E-4D99-75F6-A6727A168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21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E26CC97-3A78-98FB-1446-EAEE6852EC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531" y="3461172"/>
            <a:ext cx="4316938" cy="327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88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5180" y="61826"/>
            <a:ext cx="86793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C) Receptory/vznik smyslového podnětu</a:t>
            </a:r>
          </a:p>
          <a:p>
            <a:pPr algn="just"/>
            <a:r>
              <a:rPr lang="cs-CZ" sz="2000" b="1" dirty="0"/>
              <a:t>2) Čípky </a:t>
            </a:r>
          </a:p>
          <a:p>
            <a:pPr algn="just"/>
            <a:r>
              <a:rPr lang="cs-CZ" altLang="cs-CZ" sz="2000" dirty="0"/>
              <a:t>zajišťují fotopické vidění </a:t>
            </a:r>
            <a:r>
              <a:rPr lang="cs-CZ" altLang="cs-CZ" sz="2000" b="1" dirty="0"/>
              <a:t>- </a:t>
            </a:r>
            <a:r>
              <a:rPr lang="cs-CZ" altLang="cs-CZ" sz="2000" dirty="0"/>
              <a:t>za světla, rozlišují barvy (</a:t>
            </a:r>
            <a:r>
              <a:rPr lang="cs-CZ" altLang="cs-CZ" sz="2000" dirty="0" err="1"/>
              <a:t>fotopigmenty</a:t>
            </a:r>
            <a:r>
              <a:rPr lang="cs-CZ" altLang="cs-CZ" sz="2000" dirty="0"/>
              <a:t> s různými absorpčními maximy), cca 7 mil., nejhustší v oblasti žluté skvrny. Tyčinky jsou vysoce senzitivní, nervový vzruch vzniká po dopadu 1 fotonu.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20" y="1823366"/>
            <a:ext cx="3240360" cy="4448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D29B611-8145-9103-3D9F-C3DEA59F4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7944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0E72E3-D6B5-79A3-8277-8739C23A7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9789"/>
            <a:ext cx="864096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C) Receptory/vznik smyslového podnětu u čípků</a:t>
            </a:r>
          </a:p>
          <a:p>
            <a:r>
              <a:rPr lang="cs-CZ" sz="2000" dirty="0"/>
              <a:t>Dosud není zcela objasněn, </a:t>
            </a:r>
          </a:p>
          <a:p>
            <a:r>
              <a:rPr lang="cs-CZ" sz="2000" dirty="0"/>
              <a:t>Trichromatická teorie - zrakový analyzátor skládáním barvy ze tří základních -  </a:t>
            </a:r>
            <a:r>
              <a:rPr lang="cs-CZ" sz="2000" dirty="0">
                <a:highlight>
                  <a:srgbClr val="FF0000"/>
                </a:highlight>
              </a:rPr>
              <a:t>červené</a:t>
            </a:r>
            <a:r>
              <a:rPr lang="cs-CZ" sz="2000" dirty="0"/>
              <a:t>, </a:t>
            </a:r>
            <a:r>
              <a:rPr lang="cs-CZ" sz="2000" dirty="0">
                <a:highlight>
                  <a:srgbClr val="00FF00"/>
                </a:highlight>
              </a:rPr>
              <a:t>zelené</a:t>
            </a:r>
            <a:r>
              <a:rPr lang="cs-CZ" sz="2000" dirty="0"/>
              <a:t> a </a:t>
            </a:r>
            <a:r>
              <a:rPr lang="cs-CZ" sz="2000" dirty="0">
                <a:highlight>
                  <a:srgbClr val="0000FF"/>
                </a:highlight>
              </a:rPr>
              <a:t>modré</a:t>
            </a:r>
            <a:r>
              <a:rPr lang="cs-CZ" sz="2000" dirty="0"/>
              <a:t>. </a:t>
            </a:r>
          </a:p>
          <a:p>
            <a:r>
              <a:rPr lang="cs-CZ" sz="2000" dirty="0"/>
              <a:t>3 druhy pigmentů v sítnici – 3 vlnové délky světla, </a:t>
            </a:r>
            <a:r>
              <a:rPr lang="cs-CZ" sz="2000" dirty="0" err="1"/>
              <a:t>retinal</a:t>
            </a:r>
            <a:r>
              <a:rPr lang="cs-CZ" sz="2000" dirty="0"/>
              <a:t> vázaný se 3 různými opsiny, odlišnými od opsinu a rodopsinu (</a:t>
            </a:r>
            <a:r>
              <a:rPr lang="cs-CZ" sz="2000" dirty="0" err="1"/>
              <a:t>iodopsin</a:t>
            </a:r>
            <a:r>
              <a:rPr lang="cs-CZ" sz="2000" dirty="0"/>
              <a:t>). </a:t>
            </a:r>
          </a:p>
          <a:p>
            <a:r>
              <a:rPr lang="cs-CZ" sz="2000" dirty="0"/>
              <a:t>Barvoslepost – poruchy tvorby pigmentů.</a:t>
            </a:r>
          </a:p>
          <a:p>
            <a:r>
              <a:rPr lang="cs-CZ" sz="2000" dirty="0"/>
              <a:t>Monochromazie - úplná barvoslepost, </a:t>
            </a:r>
            <a:r>
              <a:rPr lang="cs-CZ" sz="2000" dirty="0" err="1"/>
              <a:t>dichromazie</a:t>
            </a:r>
            <a:r>
              <a:rPr lang="cs-CZ" sz="2000" dirty="0"/>
              <a:t> – nejčastěji porucha vnímání červené nebo zelené barvy.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C7292D9-78CD-5CFE-8E7F-7AF773125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23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BB6851E-A9F3-EC1D-8F3F-EA0D78CD1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3131855"/>
            <a:ext cx="4861520" cy="364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13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861D6AF-4A8E-3B11-12D8-77CC600FB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24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00C6F63-0206-DC25-8461-594A6FCFE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28" y="619125"/>
            <a:ext cx="561975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622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870231-4EEC-30C9-E656-07BE30110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0"/>
            <a:ext cx="8568952" cy="635635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cs-CZ" b="1" dirty="0"/>
              <a:t>Myopie</a:t>
            </a:r>
            <a:r>
              <a:rPr lang="cs-CZ" dirty="0"/>
              <a:t> (krátkozrakost)</a:t>
            </a:r>
          </a:p>
          <a:p>
            <a:pPr marL="0" indent="0" algn="just">
              <a:buNone/>
            </a:pPr>
            <a:r>
              <a:rPr lang="cs-CZ" dirty="0"/>
              <a:t>Bulbus je příliš dlouhý vzhledem k optické mohutnosti oka. Paprsky se ze vzdáleného objektu sbíhají před sítnicí. Vzdálený bod proto neleží v nekonečnu, ale ve vzdálenosti menší než 6 m. Korekce pomocí rozptylek. </a:t>
            </a:r>
          </a:p>
          <a:p>
            <a:pPr algn="just"/>
            <a:r>
              <a:rPr lang="cs-CZ" b="1" dirty="0"/>
              <a:t>Hypermetropie</a:t>
            </a:r>
            <a:r>
              <a:rPr lang="cs-CZ" dirty="0"/>
              <a:t> (dalekozrakost)</a:t>
            </a:r>
          </a:p>
          <a:p>
            <a:pPr marL="0" indent="0" algn="just">
              <a:buNone/>
            </a:pPr>
            <a:r>
              <a:rPr lang="cs-CZ" dirty="0"/>
              <a:t>Bulbus je vzhledem k jeho optické mohutnosti příliš krátký. Paprsky se ze vzdáleného objektu sbíhají za sítnicí. Vzdálený bod tedy neleží v nekonečnu, ale za sítnicí. Korekce pomocí spojek</a:t>
            </a:r>
          </a:p>
          <a:p>
            <a:pPr algn="just"/>
            <a:r>
              <a:rPr lang="cs-CZ" b="1" dirty="0"/>
              <a:t>Presbyopie</a:t>
            </a:r>
            <a:r>
              <a:rPr lang="cs-CZ" dirty="0"/>
              <a:t> (stařecká vetchozrakost)</a:t>
            </a:r>
          </a:p>
          <a:p>
            <a:pPr marL="0" indent="0" algn="just">
              <a:buNone/>
            </a:pPr>
            <a:r>
              <a:rPr lang="cs-CZ" dirty="0"/>
              <a:t>Jedná se o ztrátu akomodační schopnosti čočky. Dá se korigovat spojkami. </a:t>
            </a:r>
          </a:p>
          <a:p>
            <a:pPr algn="just"/>
            <a:r>
              <a:rPr lang="cs-CZ" b="1" dirty="0" err="1"/>
              <a:t>Šeroslepota</a:t>
            </a:r>
            <a:endParaRPr lang="cs-CZ" dirty="0"/>
          </a:p>
          <a:p>
            <a:pPr marL="0" indent="0" algn="just">
              <a:buNone/>
            </a:pPr>
            <a:r>
              <a:rPr lang="cs-CZ" dirty="0"/>
              <a:t>11-cis retinol se tvoří z metabolitů vitamínu A. Jeho nedostatek vede ke snížené tvorbě a to způsobí sníženou citlivost na světlo hlavně při nízkých intenzitách světla. </a:t>
            </a:r>
          </a:p>
          <a:p>
            <a:pPr algn="just"/>
            <a:r>
              <a:rPr lang="cs-CZ" b="1" dirty="0"/>
              <a:t>Diabetická retinopatie</a:t>
            </a:r>
            <a:endParaRPr lang="cs-CZ" dirty="0"/>
          </a:p>
          <a:p>
            <a:pPr marL="0" indent="0" algn="just">
              <a:buNone/>
            </a:pPr>
            <a:r>
              <a:rPr lang="cs-CZ" dirty="0"/>
              <a:t>Jedna z nejčastějších onemocnění sítnice. Buňky okolo malých krevních cév (</a:t>
            </a:r>
            <a:r>
              <a:rPr lang="cs-CZ" i="1" dirty="0" err="1"/>
              <a:t>pericyty</a:t>
            </a:r>
            <a:r>
              <a:rPr lang="cs-CZ" dirty="0"/>
              <a:t>) tvoří při zvýšené potřebě glukózy sorbitol, který způsobí zduření a zúžení cév a následnou ischémii tkání. Tvorba </a:t>
            </a:r>
            <a:r>
              <a:rPr lang="cs-CZ" dirty="0" err="1"/>
              <a:t>angiotenzinu</a:t>
            </a:r>
            <a:r>
              <a:rPr lang="cs-CZ" dirty="0"/>
              <a:t> II, který stimuluje tvorbu VEGF - zvýšená permeabilita cév a novotvorba cév a krvácení, nastává zakalení. </a:t>
            </a:r>
          </a:p>
          <a:p>
            <a:pPr marL="0" indent="0" algn="just">
              <a:buNone/>
            </a:pP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BBEC51F-2752-3BE7-B3A0-9B6610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97951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063" y="136525"/>
            <a:ext cx="4054520" cy="648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48000"/>
            <a:ext cx="5256584" cy="612068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sz="2800" dirty="0"/>
              <a:t>D) Zraková dráha</a:t>
            </a:r>
          </a:p>
          <a:p>
            <a:pPr marL="0" indent="0" algn="just">
              <a:buNone/>
            </a:pPr>
            <a:r>
              <a:rPr lang="cs-CZ" sz="2800" b="1" dirty="0"/>
              <a:t>1. neuron</a:t>
            </a:r>
            <a:r>
              <a:rPr lang="cs-CZ" sz="2800" dirty="0"/>
              <a:t> – světločivná buňka</a:t>
            </a:r>
          </a:p>
          <a:p>
            <a:pPr marL="0" indent="0" algn="just">
              <a:buNone/>
            </a:pPr>
            <a:r>
              <a:rPr lang="cs-CZ" sz="2800" b="1" dirty="0"/>
              <a:t>2. neuron</a:t>
            </a:r>
            <a:r>
              <a:rPr lang="cs-CZ" sz="2800" dirty="0"/>
              <a:t> je </a:t>
            </a:r>
            <a:r>
              <a:rPr lang="cs-CZ" sz="2800" b="1" dirty="0"/>
              <a:t>bipolární buňka</a:t>
            </a:r>
            <a:endParaRPr lang="cs-CZ" sz="2800" dirty="0"/>
          </a:p>
          <a:p>
            <a:pPr marL="0" indent="0" algn="just">
              <a:buNone/>
            </a:pPr>
            <a:r>
              <a:rPr lang="cs-CZ" sz="2800" b="1" dirty="0"/>
              <a:t>3. neuron</a:t>
            </a:r>
            <a:r>
              <a:rPr lang="cs-CZ" sz="2800" dirty="0"/>
              <a:t> je </a:t>
            </a:r>
            <a:r>
              <a:rPr lang="cs-CZ" sz="2800" b="1" dirty="0"/>
              <a:t>gangliová</a:t>
            </a:r>
            <a:r>
              <a:rPr lang="cs-CZ" sz="2800" dirty="0"/>
              <a:t> </a:t>
            </a:r>
            <a:r>
              <a:rPr lang="cs-CZ" sz="2800" b="1" dirty="0"/>
              <a:t>buňka</a:t>
            </a:r>
            <a:r>
              <a:rPr lang="cs-CZ" sz="2800" dirty="0"/>
              <a:t> - </a:t>
            </a:r>
            <a:r>
              <a:rPr lang="cs-CZ" sz="2800" b="1" i="1" dirty="0"/>
              <a:t>nervus opticus</a:t>
            </a:r>
            <a:r>
              <a:rPr lang="cs-CZ" sz="2800" dirty="0"/>
              <a:t>. </a:t>
            </a:r>
          </a:p>
          <a:p>
            <a:pPr marL="0" indent="0" algn="just">
              <a:buNone/>
            </a:pPr>
            <a:r>
              <a:rPr lang="cs-CZ" sz="2800" dirty="0"/>
              <a:t>Zrakový nerv se po výstupu z očnice zkříží v </a:t>
            </a:r>
            <a:r>
              <a:rPr lang="cs-CZ" sz="2800" i="1" dirty="0"/>
              <a:t>chiasma </a:t>
            </a:r>
            <a:r>
              <a:rPr lang="cs-CZ" sz="2800" i="1" dirty="0" err="1"/>
              <a:t>opticum</a:t>
            </a:r>
            <a:r>
              <a:rPr lang="cs-CZ" sz="2800" dirty="0"/>
              <a:t>, dále pokračuje jako </a:t>
            </a:r>
            <a:r>
              <a:rPr lang="cs-CZ" sz="2800" i="1" dirty="0"/>
              <a:t>tractus opticus</a:t>
            </a:r>
            <a:r>
              <a:rPr lang="cs-CZ" sz="2800" dirty="0"/>
              <a:t>.</a:t>
            </a:r>
          </a:p>
          <a:p>
            <a:pPr marL="0" indent="0" algn="just">
              <a:buNone/>
              <a:tabLst>
                <a:tab pos="1341438" algn="l"/>
              </a:tabLst>
            </a:pPr>
            <a:r>
              <a:rPr lang="cs-CZ" sz="2800" b="1" dirty="0"/>
              <a:t>4. neuron</a:t>
            </a:r>
            <a:r>
              <a:rPr lang="cs-CZ" sz="2800" dirty="0"/>
              <a:t> – v </a:t>
            </a:r>
            <a:r>
              <a:rPr lang="cs-CZ" sz="2800" i="1" dirty="0"/>
              <a:t>corpus </a:t>
            </a:r>
            <a:r>
              <a:rPr lang="cs-CZ" sz="2800" i="1" dirty="0" err="1"/>
              <a:t>geniculatum</a:t>
            </a:r>
            <a:r>
              <a:rPr lang="cs-CZ" sz="2800" i="1" dirty="0"/>
              <a:t> </a:t>
            </a:r>
            <a:r>
              <a:rPr lang="cs-CZ" sz="2800" i="1" dirty="0" err="1"/>
              <a:t>laterale</a:t>
            </a:r>
            <a:r>
              <a:rPr lang="cs-CZ" sz="2800" i="1" dirty="0"/>
              <a:t> </a:t>
            </a:r>
            <a:r>
              <a:rPr lang="cs-CZ" sz="2800" dirty="0"/>
              <a:t>thalamu. Z něj pokračuje dráha do zrakové kůry v okcipitálním laloku.</a:t>
            </a:r>
          </a:p>
          <a:p>
            <a:pPr marL="0" indent="0" algn="just">
              <a:buNone/>
            </a:pPr>
            <a:r>
              <a:rPr lang="cs-CZ" sz="2800" dirty="0"/>
              <a:t> </a:t>
            </a:r>
          </a:p>
          <a:p>
            <a:pPr marL="0" indent="0" algn="just">
              <a:buNone/>
            </a:pPr>
            <a:endParaRPr lang="cs-CZ" sz="28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E2EC787-01AD-07EE-1F62-08A75589C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91736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3597"/>
            <a:ext cx="4028945" cy="644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48000"/>
            <a:ext cx="4752528" cy="612068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sz="2000" b="1" dirty="0"/>
              <a:t>D) Zraková dráha</a:t>
            </a:r>
          </a:p>
          <a:p>
            <a:pPr marL="0" indent="0" algn="just">
              <a:buNone/>
            </a:pPr>
            <a:r>
              <a:rPr lang="cs-CZ" sz="2000" dirty="0"/>
              <a:t>Protože dochází k překřížení pouze vláken z mediálních polovin sítnice, obsahuje levý </a:t>
            </a:r>
            <a:r>
              <a:rPr lang="cs-CZ" sz="2000" dirty="0" err="1"/>
              <a:t>tr</a:t>
            </a:r>
            <a:r>
              <a:rPr lang="cs-CZ" sz="2000" dirty="0"/>
              <a:t>. opticus vlákna z pravých polovin sítnic (a tedy z levých polovin zorného pole), pravý </a:t>
            </a:r>
            <a:r>
              <a:rPr lang="cs-CZ" sz="2000" i="1" dirty="0" err="1"/>
              <a:t>tr</a:t>
            </a:r>
            <a:r>
              <a:rPr lang="cs-CZ" sz="2000" i="1" dirty="0"/>
              <a:t>. opticus </a:t>
            </a:r>
            <a:r>
              <a:rPr lang="cs-CZ" sz="2000" dirty="0"/>
              <a:t>nese vlákna z levých polovin sítnic a tím z pravých polovin zorného pole. Ve výsledku se levá hemisféra “dívá” doprava a pravá hemisféra doleva. Vlákna ze žluté skvrny jsou zkřížena částečně a její korová reprezentace je proto oboustranná.</a:t>
            </a:r>
          </a:p>
          <a:p>
            <a:pPr marL="0" indent="0" algn="just">
              <a:buNone/>
            </a:pPr>
            <a:r>
              <a:rPr lang="cs-CZ" sz="2000" dirty="0"/>
              <a:t> </a:t>
            </a:r>
          </a:p>
          <a:p>
            <a:pPr marL="0" indent="0" algn="just">
              <a:buNone/>
            </a:pPr>
            <a:endParaRPr lang="cs-CZ" sz="20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E2EC787-01AD-07EE-1F62-08A75589C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26710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0"/>
            <a:ext cx="4584640" cy="570992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sz="2400" b="1" dirty="0"/>
              <a:t>D) Zraková dráha</a:t>
            </a:r>
          </a:p>
          <a:p>
            <a:pPr marL="0" indent="0" algn="just">
              <a:buNone/>
            </a:pPr>
            <a:r>
              <a:rPr lang="cs-CZ" sz="2000" dirty="0"/>
              <a:t>Odbočky ze zrakové dráhy</a:t>
            </a:r>
          </a:p>
          <a:p>
            <a:pPr marL="0" indent="0" algn="just">
              <a:buNone/>
            </a:pPr>
            <a:r>
              <a:rPr lang="cs-CZ" sz="2000" dirty="0"/>
              <a:t>Před vstupem do corpus </a:t>
            </a:r>
            <a:r>
              <a:rPr lang="cs-CZ" sz="2000" i="1" dirty="0" err="1"/>
              <a:t>geniculatum</a:t>
            </a:r>
            <a:r>
              <a:rPr lang="cs-CZ" sz="2000" i="1" dirty="0"/>
              <a:t> </a:t>
            </a:r>
            <a:r>
              <a:rPr lang="cs-CZ" sz="2000" i="1" dirty="0" err="1"/>
              <a:t>laterale</a:t>
            </a:r>
            <a:r>
              <a:rPr lang="cs-CZ" sz="2000" i="1" dirty="0"/>
              <a:t> </a:t>
            </a:r>
            <a:r>
              <a:rPr lang="cs-CZ" sz="2000" dirty="0"/>
              <a:t>(tedy ze 3. neuronu) odbočuje do:</a:t>
            </a:r>
          </a:p>
          <a:p>
            <a:pPr marL="0" indent="0" algn="just">
              <a:buNone/>
            </a:pPr>
            <a:r>
              <a:rPr lang="cs-CZ" sz="2000" b="1" dirty="0" err="1"/>
              <a:t>Hypothalamu</a:t>
            </a:r>
            <a:r>
              <a:rPr lang="cs-CZ" sz="2000" dirty="0"/>
              <a:t> - synchronizace cirkadiánních rytmů.</a:t>
            </a:r>
          </a:p>
          <a:p>
            <a:pPr marL="0" indent="0" algn="just">
              <a:buNone/>
            </a:pPr>
            <a:r>
              <a:rPr lang="cs-CZ" sz="2000" b="1" dirty="0"/>
              <a:t>Do mozkového kmene – </a:t>
            </a:r>
            <a:r>
              <a:rPr lang="cs-CZ" sz="2000" dirty="0"/>
              <a:t>do</a:t>
            </a:r>
            <a:r>
              <a:rPr lang="cs-CZ" sz="2000" b="1" dirty="0"/>
              <a:t> </a:t>
            </a:r>
            <a:r>
              <a:rPr lang="cs-CZ" sz="2000" i="1" dirty="0" err="1"/>
              <a:t>colliculus</a:t>
            </a:r>
            <a:r>
              <a:rPr lang="cs-CZ" sz="2000" i="1" dirty="0"/>
              <a:t> superior</a:t>
            </a:r>
            <a:r>
              <a:rPr lang="cs-CZ" sz="2000" dirty="0"/>
              <a:t> a k jádrům okohybných hlavových nervů a vestibulárním jádrům - koordinace očních pohybů s pohyby hlavy a krku. </a:t>
            </a:r>
          </a:p>
          <a:p>
            <a:pPr marL="0" indent="0" algn="just">
              <a:buNone/>
            </a:pPr>
            <a:r>
              <a:rPr lang="cs-CZ" sz="2000" dirty="0"/>
              <a:t>Do </a:t>
            </a:r>
            <a:r>
              <a:rPr lang="cs-CZ" sz="2000" b="1" i="1" dirty="0"/>
              <a:t>area </a:t>
            </a:r>
            <a:r>
              <a:rPr lang="cs-CZ" sz="2000" b="1" i="1" dirty="0" err="1"/>
              <a:t>pretectalis</a:t>
            </a:r>
            <a:r>
              <a:rPr lang="cs-CZ" sz="2000" b="1" i="1" dirty="0"/>
              <a:t> </a:t>
            </a:r>
            <a:r>
              <a:rPr lang="cs-CZ" sz="2000" dirty="0"/>
              <a:t>a dále k parasympatickému </a:t>
            </a:r>
            <a:r>
              <a:rPr lang="cs-CZ" sz="2000" b="1" dirty="0" err="1"/>
              <a:t>Edingerovu</a:t>
            </a:r>
            <a:r>
              <a:rPr lang="cs-CZ" sz="2000" b="1" dirty="0"/>
              <a:t>-</a:t>
            </a:r>
            <a:r>
              <a:rPr lang="cs-CZ" sz="2000" b="1" dirty="0" err="1"/>
              <a:t>Westphalovu</a:t>
            </a:r>
            <a:r>
              <a:rPr lang="cs-CZ" sz="2000" b="1" dirty="0"/>
              <a:t> jádru </a:t>
            </a:r>
            <a:r>
              <a:rPr lang="cs-CZ" sz="2000" dirty="0"/>
              <a:t>a do míchy k jádrům</a:t>
            </a:r>
            <a:r>
              <a:rPr lang="cs-CZ" sz="2000" b="1" dirty="0"/>
              <a:t> sympatického systému</a:t>
            </a:r>
            <a:r>
              <a:rPr lang="cs-CZ" sz="2000" dirty="0"/>
              <a:t> - </a:t>
            </a:r>
            <a:r>
              <a:rPr lang="cs-CZ" sz="2000" b="1" dirty="0"/>
              <a:t>zornicový reflex</a:t>
            </a:r>
            <a:endParaRPr lang="cs-CZ" sz="2000" dirty="0"/>
          </a:p>
          <a:p>
            <a:pPr algn="just"/>
            <a:endParaRPr lang="cs-CZ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36712"/>
            <a:ext cx="3672408" cy="5870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>
          <a:xfrm>
            <a:off x="6516216" y="2564904"/>
            <a:ext cx="648072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Elipsa 5"/>
          <p:cNvSpPr/>
          <p:nvPr/>
        </p:nvSpPr>
        <p:spPr>
          <a:xfrm>
            <a:off x="7596336" y="3284984"/>
            <a:ext cx="1080120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Elipsa 6"/>
          <p:cNvSpPr/>
          <p:nvPr/>
        </p:nvSpPr>
        <p:spPr>
          <a:xfrm>
            <a:off x="6516216" y="3068960"/>
            <a:ext cx="648072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455CC47B-B2DB-1FCE-6A20-78FA1875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95693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92696"/>
            <a:ext cx="864096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E) Přídavné aparáty zrakového ústrojí</a:t>
            </a:r>
          </a:p>
          <a:p>
            <a:pPr marL="0" indent="0">
              <a:buNone/>
            </a:pPr>
            <a:r>
              <a:rPr lang="cs-CZ" i="1" dirty="0"/>
              <a:t>1) </a:t>
            </a:r>
            <a:r>
              <a:rPr lang="cs-CZ" i="1" dirty="0" err="1"/>
              <a:t>Apparatus</a:t>
            </a:r>
            <a:r>
              <a:rPr lang="cs-CZ" i="1" dirty="0"/>
              <a:t> </a:t>
            </a:r>
            <a:r>
              <a:rPr lang="cs-CZ" i="1" dirty="0" err="1"/>
              <a:t>ligamentosus</a:t>
            </a:r>
            <a:r>
              <a:rPr lang="cs-CZ" i="1" dirty="0"/>
              <a:t> </a:t>
            </a:r>
            <a:r>
              <a:rPr lang="cs-CZ" dirty="0"/>
              <a:t>– vazivové ústrojí</a:t>
            </a:r>
          </a:p>
          <a:p>
            <a:pPr marL="0" indent="0">
              <a:buNone/>
            </a:pPr>
            <a:r>
              <a:rPr lang="cs-CZ" i="1" dirty="0"/>
              <a:t>2) </a:t>
            </a:r>
            <a:r>
              <a:rPr lang="cs-CZ" i="1" dirty="0" err="1"/>
              <a:t>Palpebrae</a:t>
            </a:r>
            <a:r>
              <a:rPr lang="cs-CZ" i="1" dirty="0"/>
              <a:t> </a:t>
            </a:r>
            <a:r>
              <a:rPr lang="cs-CZ" dirty="0"/>
              <a:t>- víčka</a:t>
            </a:r>
          </a:p>
          <a:p>
            <a:pPr marL="0" indent="0">
              <a:buNone/>
            </a:pPr>
            <a:r>
              <a:rPr lang="cs-CZ" i="1" dirty="0"/>
              <a:t>3) Tunica </a:t>
            </a:r>
            <a:r>
              <a:rPr lang="cs-CZ" i="1" dirty="0" err="1"/>
              <a:t>conjuctiva</a:t>
            </a:r>
            <a:r>
              <a:rPr lang="cs-CZ" i="1" dirty="0"/>
              <a:t> </a:t>
            </a:r>
            <a:r>
              <a:rPr lang="cs-CZ" dirty="0"/>
              <a:t>- spojivka</a:t>
            </a:r>
          </a:p>
          <a:p>
            <a:pPr marL="0" indent="0">
              <a:buNone/>
            </a:pPr>
            <a:r>
              <a:rPr lang="cs-CZ" i="1" dirty="0"/>
              <a:t>5) </a:t>
            </a:r>
            <a:r>
              <a:rPr lang="cs-CZ" i="1" dirty="0" err="1"/>
              <a:t>Apparatus</a:t>
            </a:r>
            <a:r>
              <a:rPr lang="cs-CZ" i="1" dirty="0"/>
              <a:t> </a:t>
            </a:r>
            <a:r>
              <a:rPr lang="cs-CZ" i="1" dirty="0" err="1"/>
              <a:t>lacrimalis</a:t>
            </a:r>
            <a:r>
              <a:rPr lang="cs-CZ" dirty="0"/>
              <a:t> – slzné ústrojí</a:t>
            </a:r>
          </a:p>
          <a:p>
            <a:pPr marL="0" indent="0">
              <a:buNone/>
            </a:pPr>
            <a:r>
              <a:rPr lang="cs-CZ" i="1" dirty="0"/>
              <a:t>6) </a:t>
            </a:r>
            <a:r>
              <a:rPr lang="cs-CZ" i="1" dirty="0" err="1"/>
              <a:t>Apparatus</a:t>
            </a:r>
            <a:r>
              <a:rPr lang="cs-CZ" i="1" dirty="0"/>
              <a:t> </a:t>
            </a:r>
            <a:r>
              <a:rPr lang="cs-CZ" i="1" dirty="0" err="1"/>
              <a:t>muscularis</a:t>
            </a:r>
            <a:r>
              <a:rPr lang="cs-CZ" i="1" dirty="0"/>
              <a:t> </a:t>
            </a:r>
            <a:r>
              <a:rPr lang="cs-CZ" dirty="0"/>
              <a:t>– svalové ústrojí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3C44521-177F-6D2B-A06A-F5689FAE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482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cs-CZ" dirty="0"/>
              <a:t>Receptory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548680"/>
            <a:ext cx="8640960" cy="5832648"/>
          </a:xfrm>
        </p:spPr>
        <p:txBody>
          <a:bodyPr>
            <a:noAutofit/>
          </a:bodyPr>
          <a:lstStyle/>
          <a:p>
            <a:pPr algn="just">
              <a:buAutoNum type="arabicParenR"/>
            </a:pPr>
            <a:r>
              <a:rPr lang="cs-CZ" sz="1600" b="1" dirty="0"/>
              <a:t>Mechanoreceptory</a:t>
            </a:r>
          </a:p>
          <a:p>
            <a:pPr algn="just">
              <a:buNone/>
            </a:pPr>
            <a:r>
              <a:rPr lang="cs-CZ" sz="1600" b="1" dirty="0"/>
              <a:t> - </a:t>
            </a:r>
            <a:r>
              <a:rPr lang="cs-CZ" sz="1600" dirty="0"/>
              <a:t>volná nervová zakončení v kůži nebo jako proprioreceptory (zakončení ve svalech, šlachách a vnitřním uchu)</a:t>
            </a:r>
          </a:p>
          <a:p>
            <a:pPr algn="just">
              <a:buNone/>
            </a:pPr>
            <a:r>
              <a:rPr lang="cs-CZ" sz="1600" b="1" dirty="0"/>
              <a:t>2) Chemoreceptory</a:t>
            </a:r>
          </a:p>
          <a:p>
            <a:pPr algn="just"/>
            <a:r>
              <a:rPr lang="cs-CZ" sz="1600" dirty="0"/>
              <a:t>nacházejí se v dutině ústní ( chuť) a nosní sliznici (čich)</a:t>
            </a:r>
          </a:p>
          <a:p>
            <a:pPr algn="just">
              <a:buNone/>
            </a:pPr>
            <a:r>
              <a:rPr lang="cs-CZ" sz="1600" b="1" dirty="0"/>
              <a:t>3) Fotoreceptory</a:t>
            </a:r>
          </a:p>
          <a:p>
            <a:pPr algn="just"/>
            <a:r>
              <a:rPr lang="cs-CZ" sz="1600" dirty="0"/>
              <a:t>tyčinky a čípky v oku ( zrak ), kterými jsme schopni analyzovat tvary a intenzitu světla i barev</a:t>
            </a:r>
          </a:p>
          <a:p>
            <a:pPr algn="just"/>
            <a:r>
              <a:rPr lang="cs-CZ" sz="1600" dirty="0"/>
              <a:t>tyčinky slouží k nočnímu vidění, reagují na nižší intenzitu světla, ale nerozeznávají barvy</a:t>
            </a:r>
          </a:p>
          <a:p>
            <a:pPr algn="just"/>
            <a:r>
              <a:rPr lang="cs-CZ" sz="1600" dirty="0"/>
              <a:t>čípky jsou schopné rozeznávat světla o různé vlnové délce (intenzitě) a tím pádem i barvy různé sytosti</a:t>
            </a:r>
          </a:p>
          <a:p>
            <a:pPr algn="just">
              <a:buNone/>
            </a:pPr>
            <a:r>
              <a:rPr lang="cs-CZ" sz="1600" dirty="0"/>
              <a:t>Receptorové buňky smyslových orgánů nemají společní původ -  rozdělujeme </a:t>
            </a:r>
            <a:r>
              <a:rPr lang="cs-CZ" sz="1600" b="1" dirty="0"/>
              <a:t>primární</a:t>
            </a:r>
            <a:r>
              <a:rPr lang="cs-CZ" sz="1600" dirty="0"/>
              <a:t> a </a:t>
            </a:r>
            <a:r>
              <a:rPr lang="cs-CZ" sz="1600" b="1" dirty="0"/>
              <a:t>sekundární buňky</a:t>
            </a:r>
            <a:r>
              <a:rPr lang="cs-CZ" sz="1600" dirty="0"/>
              <a:t> .</a:t>
            </a:r>
          </a:p>
          <a:p>
            <a:pPr algn="just">
              <a:buNone/>
            </a:pPr>
            <a:r>
              <a:rPr lang="cs-CZ" sz="1600" b="1" dirty="0"/>
              <a:t>Primární smyslové buňky </a:t>
            </a:r>
          </a:p>
          <a:p>
            <a:pPr marL="0" indent="0" algn="just">
              <a:buFontTx/>
              <a:buChar char="-"/>
            </a:pPr>
            <a:r>
              <a:rPr lang="cs-CZ" sz="1600" dirty="0"/>
              <a:t> z </a:t>
            </a:r>
            <a:r>
              <a:rPr lang="cs-CZ" sz="1600" dirty="0" err="1"/>
              <a:t>neuroepitelu</a:t>
            </a:r>
            <a:endParaRPr lang="cs-CZ" sz="1600" dirty="0"/>
          </a:p>
          <a:p>
            <a:pPr marL="0" indent="0" algn="just">
              <a:buFontTx/>
              <a:buChar char="-"/>
            </a:pPr>
            <a:r>
              <a:rPr lang="cs-CZ" sz="1600" dirty="0"/>
              <a:t> mají čivý výběžek, pomocí něhož přijímají vjemy, a vodivý výběžek (axon) vedoucí vzruch eferentně k CNS. Primárními smyslovými buňkami jsou </a:t>
            </a:r>
            <a:r>
              <a:rPr lang="cs-CZ" sz="1600" b="1" dirty="0"/>
              <a:t>tyčinky</a:t>
            </a:r>
            <a:r>
              <a:rPr lang="cs-CZ" sz="1600" dirty="0"/>
              <a:t> a </a:t>
            </a:r>
            <a:r>
              <a:rPr lang="cs-CZ" sz="1600" b="1" dirty="0"/>
              <a:t>čípky</a:t>
            </a:r>
            <a:r>
              <a:rPr lang="cs-CZ" sz="1600" dirty="0"/>
              <a:t> zrakového aparátu a </a:t>
            </a:r>
            <a:r>
              <a:rPr lang="cs-CZ" sz="1600" b="1" dirty="0"/>
              <a:t>buňky čichového epitelu</a:t>
            </a:r>
            <a:r>
              <a:rPr lang="cs-CZ" sz="1600" dirty="0"/>
              <a:t>.</a:t>
            </a:r>
          </a:p>
          <a:p>
            <a:pPr algn="just">
              <a:buNone/>
            </a:pPr>
            <a:r>
              <a:rPr lang="cs-CZ" sz="1600" b="1" dirty="0"/>
              <a:t>Sekundární smyslové buňky</a:t>
            </a:r>
          </a:p>
          <a:p>
            <a:pPr marL="0" indent="0" algn="just">
              <a:buNone/>
            </a:pPr>
            <a:r>
              <a:rPr lang="cs-CZ" sz="1600" dirty="0"/>
              <a:t>Sekundární smyslové buňky mají původ </a:t>
            </a:r>
            <a:r>
              <a:rPr lang="cs-CZ" sz="1600" dirty="0" err="1"/>
              <a:t>ektodermový</a:t>
            </a:r>
            <a:r>
              <a:rPr lang="cs-CZ" sz="1600" dirty="0"/>
              <a:t> a mají pouze čivý výběžek. Vzruch vedou do CNS vlákna senzorických nervů, tvoří je axony druhého neuronu, jehož dendrity se synapticky napojují na axony smyslových buněk. Patří sem </a:t>
            </a:r>
            <a:r>
              <a:rPr lang="cs-CZ" sz="1600" b="1" dirty="0"/>
              <a:t>vláskové buňky</a:t>
            </a:r>
            <a:r>
              <a:rPr lang="cs-CZ" sz="1600" dirty="0"/>
              <a:t> (ucho) a </a:t>
            </a:r>
            <a:r>
              <a:rPr lang="cs-CZ" sz="1600" b="1" dirty="0"/>
              <a:t>buňky chuťových pohárků</a:t>
            </a:r>
            <a:r>
              <a:rPr lang="cs-CZ" sz="1600" dirty="0"/>
              <a:t>.</a:t>
            </a:r>
            <a:br>
              <a:rPr lang="cs-CZ" sz="1600" dirty="0"/>
            </a:br>
            <a:endParaRPr lang="cs-CZ" sz="1600" dirty="0"/>
          </a:p>
          <a:p>
            <a:pPr algn="just">
              <a:buNone/>
            </a:pPr>
            <a:br>
              <a:rPr lang="cs-CZ" sz="1600" dirty="0"/>
            </a:br>
            <a:endParaRPr lang="cs-CZ" sz="16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7A1AF6C-3E27-0E67-8320-D46BECF84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3</a:t>
            </a:fld>
            <a:endParaRPr lang="cs-CZ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36525"/>
            <a:ext cx="8640960" cy="237626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/>
              <a:t>E) Přídavné aparáty zrakového ústrojí</a:t>
            </a:r>
          </a:p>
          <a:p>
            <a:pPr marL="0" indent="0">
              <a:buNone/>
            </a:pPr>
            <a:r>
              <a:rPr lang="cs-CZ" i="1" dirty="0"/>
              <a:t>1) </a:t>
            </a:r>
            <a:r>
              <a:rPr lang="cs-CZ" i="1" dirty="0" err="1"/>
              <a:t>Apparatus</a:t>
            </a:r>
            <a:r>
              <a:rPr lang="cs-CZ" i="1" dirty="0"/>
              <a:t> </a:t>
            </a:r>
            <a:r>
              <a:rPr lang="cs-CZ" i="1" dirty="0" err="1"/>
              <a:t>ligamentosus</a:t>
            </a:r>
            <a:r>
              <a:rPr lang="cs-CZ" i="1" dirty="0"/>
              <a:t> </a:t>
            </a:r>
            <a:r>
              <a:rPr lang="cs-CZ" dirty="0"/>
              <a:t>– vazivové ústrojí</a:t>
            </a:r>
          </a:p>
          <a:p>
            <a:r>
              <a:rPr lang="cs-CZ" i="1" dirty="0"/>
              <a:t>Ligamentum </a:t>
            </a:r>
            <a:r>
              <a:rPr lang="cs-CZ" i="1" dirty="0" err="1"/>
              <a:t>supsensorium</a:t>
            </a:r>
            <a:r>
              <a:rPr lang="cs-CZ" i="1" dirty="0"/>
              <a:t> </a:t>
            </a:r>
            <a:r>
              <a:rPr lang="cs-CZ" i="1" dirty="0" err="1"/>
              <a:t>bulbi</a:t>
            </a:r>
            <a:endParaRPr lang="cs-CZ" i="1" dirty="0"/>
          </a:p>
          <a:p>
            <a:r>
              <a:rPr lang="cs-CZ" dirty="0"/>
              <a:t>Okostice, </a:t>
            </a:r>
            <a:r>
              <a:rPr lang="cs-CZ" i="1" dirty="0"/>
              <a:t>septum orbitale</a:t>
            </a:r>
            <a:r>
              <a:rPr lang="cs-CZ" dirty="0"/>
              <a:t>, vazivové pouzdro oka</a:t>
            </a:r>
          </a:p>
          <a:p>
            <a:r>
              <a:rPr lang="cs-CZ" i="1" dirty="0"/>
              <a:t>Corpus </a:t>
            </a:r>
            <a:r>
              <a:rPr lang="cs-CZ" i="1" dirty="0" err="1"/>
              <a:t>adiposum</a:t>
            </a:r>
            <a:r>
              <a:rPr lang="cs-CZ" i="1" dirty="0"/>
              <a:t> </a:t>
            </a:r>
            <a:r>
              <a:rPr lang="cs-CZ" i="1" dirty="0" err="1"/>
              <a:t>orbitae</a:t>
            </a:r>
            <a:endParaRPr lang="cs-CZ" i="1" dirty="0"/>
          </a:p>
          <a:p>
            <a:r>
              <a:rPr lang="cs-CZ" i="1" dirty="0" err="1"/>
              <a:t>Fasciae</a:t>
            </a:r>
            <a:r>
              <a:rPr lang="cs-CZ" i="1" dirty="0"/>
              <a:t> </a:t>
            </a:r>
            <a:r>
              <a:rPr lang="cs-CZ" i="1" dirty="0" err="1"/>
              <a:t>musculares</a:t>
            </a:r>
            <a:endParaRPr lang="cs-CZ" i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17"/>
          <a:stretch/>
        </p:blipFill>
        <p:spPr bwMode="auto">
          <a:xfrm>
            <a:off x="199242" y="2708750"/>
            <a:ext cx="5112568" cy="2645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1" t="15860" r="13790"/>
          <a:stretch/>
        </p:blipFill>
        <p:spPr bwMode="auto">
          <a:xfrm>
            <a:off x="5311810" y="2769221"/>
            <a:ext cx="3488583" cy="335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B6D4069-E128-63D6-E649-93C37CF0E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30</a:t>
            </a:fld>
            <a:endParaRPr lang="cs-CZ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7" r="2654" b="16611"/>
          <a:stretch/>
        </p:blipFill>
        <p:spPr bwMode="auto">
          <a:xfrm>
            <a:off x="2999352" y="2956228"/>
            <a:ext cx="6144648" cy="364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19" y="136525"/>
            <a:ext cx="8618851" cy="55446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/>
              <a:t>E) Přídavné aparáty zrakového ústrojí</a:t>
            </a:r>
          </a:p>
          <a:p>
            <a:pPr marL="0" indent="0">
              <a:buNone/>
            </a:pPr>
            <a:r>
              <a:rPr lang="cs-CZ" sz="2400" i="1" dirty="0"/>
              <a:t>2) </a:t>
            </a:r>
            <a:r>
              <a:rPr lang="cs-CZ" sz="2400" i="1" dirty="0" err="1"/>
              <a:t>Palpebrae</a:t>
            </a:r>
            <a:r>
              <a:rPr lang="cs-CZ" sz="2400" i="1" dirty="0"/>
              <a:t> </a:t>
            </a:r>
            <a:r>
              <a:rPr lang="cs-CZ" sz="2400" dirty="0"/>
              <a:t>- víčka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 b="1" i="1" dirty="0" err="1"/>
              <a:t>Palpebra</a:t>
            </a:r>
            <a:r>
              <a:rPr lang="cs-CZ" sz="1600" b="1" i="1" dirty="0"/>
              <a:t> superior </a:t>
            </a:r>
            <a:r>
              <a:rPr lang="cs-CZ" sz="1600" i="1" dirty="0"/>
              <a:t>- </a:t>
            </a:r>
            <a:r>
              <a:rPr lang="cs-CZ" sz="1600" dirty="0"/>
              <a:t>horní větší víčko, </a:t>
            </a:r>
            <a:r>
              <a:rPr lang="cs-CZ" sz="1600" b="1" i="1" dirty="0" err="1"/>
              <a:t>palpebra</a:t>
            </a:r>
            <a:r>
              <a:rPr lang="cs-CZ" sz="1600" b="1" i="1" dirty="0"/>
              <a:t> inferior  </a:t>
            </a:r>
            <a:r>
              <a:rPr lang="cs-CZ" sz="1600" i="1" dirty="0"/>
              <a:t>- </a:t>
            </a:r>
            <a:r>
              <a:rPr lang="cs-CZ" sz="1600" dirty="0"/>
              <a:t>dolní menší víčko, </a:t>
            </a:r>
            <a:r>
              <a:rPr lang="cs-CZ" sz="1600" b="1" i="1" dirty="0" err="1"/>
              <a:t>commissura</a:t>
            </a:r>
            <a:r>
              <a:rPr lang="cs-CZ" sz="1600" b="1" i="1" dirty="0"/>
              <a:t> </a:t>
            </a:r>
            <a:r>
              <a:rPr lang="cs-CZ" sz="1600" b="1" i="1" dirty="0" err="1"/>
              <a:t>palpebrarum</a:t>
            </a:r>
            <a:r>
              <a:rPr lang="cs-CZ" sz="1600" b="1" i="1" dirty="0"/>
              <a:t> medialis et lateralis </a:t>
            </a:r>
            <a:r>
              <a:rPr lang="cs-CZ" sz="1600" dirty="0"/>
              <a:t>–mj. fixují víčka z obou stran ke stěnám orbity.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 b="1" i="1" dirty="0"/>
              <a:t>Ligamentum </a:t>
            </a:r>
            <a:r>
              <a:rPr lang="cs-CZ" sz="1600" b="1" i="1" dirty="0" err="1"/>
              <a:t>palpebrale</a:t>
            </a:r>
            <a:r>
              <a:rPr lang="cs-CZ" sz="1600" b="1" i="1" dirty="0"/>
              <a:t> </a:t>
            </a:r>
            <a:r>
              <a:rPr lang="cs-CZ" sz="1600" b="1" i="1" dirty="0" err="1"/>
              <a:t>mediale</a:t>
            </a:r>
            <a:r>
              <a:rPr lang="cs-CZ" sz="1600" b="1" i="1" dirty="0"/>
              <a:t> et </a:t>
            </a:r>
            <a:r>
              <a:rPr lang="cs-CZ" sz="1600" b="1" i="1" dirty="0" err="1"/>
              <a:t>laterale</a:t>
            </a:r>
            <a:r>
              <a:rPr lang="cs-CZ" sz="1600" i="1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 b="1" i="1" dirty="0" err="1"/>
              <a:t>Rima</a:t>
            </a:r>
            <a:r>
              <a:rPr lang="cs-CZ" sz="1600" b="1" i="1" dirty="0"/>
              <a:t> </a:t>
            </a:r>
            <a:r>
              <a:rPr lang="cs-CZ" sz="1600" b="1" i="1" dirty="0" err="1"/>
              <a:t>palpebrarum</a:t>
            </a:r>
            <a:r>
              <a:rPr lang="cs-CZ" sz="1600" i="1" dirty="0"/>
              <a:t> </a:t>
            </a:r>
            <a:r>
              <a:rPr lang="cs-CZ" sz="1600" dirty="0"/>
              <a:t>– ohraničena </a:t>
            </a:r>
            <a:r>
              <a:rPr lang="cs-CZ" sz="1600" i="1" dirty="0" err="1"/>
              <a:t>angulus</a:t>
            </a:r>
            <a:r>
              <a:rPr lang="cs-CZ" sz="1600" i="1" dirty="0"/>
              <a:t> </a:t>
            </a:r>
            <a:r>
              <a:rPr lang="cs-CZ" sz="1600" i="1" dirty="0" err="1"/>
              <a:t>oculi</a:t>
            </a:r>
            <a:r>
              <a:rPr lang="cs-CZ" sz="1600" i="1" dirty="0"/>
              <a:t> lateralis</a:t>
            </a:r>
            <a:r>
              <a:rPr lang="cs-CZ" sz="1600" dirty="0"/>
              <a:t> a </a:t>
            </a:r>
            <a:r>
              <a:rPr lang="cs-CZ" sz="1600" i="1" dirty="0"/>
              <a:t>medialis</a:t>
            </a:r>
            <a:r>
              <a:rPr lang="cs-CZ" sz="16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 b="1" i="1" dirty="0"/>
              <a:t>Facies </a:t>
            </a:r>
            <a:r>
              <a:rPr lang="cs-CZ" sz="1600" b="1" i="1" dirty="0" err="1"/>
              <a:t>anterior</a:t>
            </a:r>
            <a:r>
              <a:rPr lang="cs-CZ" sz="1600" b="1" i="1" dirty="0"/>
              <a:t> </a:t>
            </a:r>
            <a:r>
              <a:rPr lang="cs-CZ" sz="1600" b="1" i="1" dirty="0" err="1"/>
              <a:t>palpebrare</a:t>
            </a:r>
            <a:r>
              <a:rPr lang="cs-CZ" sz="1600" i="1" dirty="0"/>
              <a:t> - </a:t>
            </a:r>
            <a:r>
              <a:rPr lang="cs-CZ" sz="1600" dirty="0"/>
              <a:t>přední plocha víčka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 b="1" i="1" dirty="0"/>
              <a:t>Septum orbitale</a:t>
            </a:r>
            <a:r>
              <a:rPr lang="cs-CZ" sz="1600" i="1" dirty="0"/>
              <a:t> </a:t>
            </a:r>
            <a:r>
              <a:rPr lang="cs-CZ" sz="1600" dirty="0"/>
              <a:t>– vazivová ploténka, která zavěšuje tarsální ploténky u vstupu do orbity. Rozbíhá se od horní a dolní očnice směrem k </a:t>
            </a:r>
            <a:r>
              <a:rPr lang="cs-CZ" sz="1600" dirty="0" err="1"/>
              <a:t>rima</a:t>
            </a:r>
            <a:r>
              <a:rPr lang="cs-CZ" sz="1600" dirty="0"/>
              <a:t> </a:t>
            </a:r>
            <a:r>
              <a:rPr lang="cs-CZ" sz="1600" dirty="0" err="1"/>
              <a:t>palpebrarum</a:t>
            </a:r>
            <a:r>
              <a:rPr lang="cs-CZ" sz="1600" dirty="0"/>
              <a:t>.</a:t>
            </a:r>
          </a:p>
          <a:p>
            <a:endParaRPr lang="cs-CZ" sz="22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6439A60-CB3A-3FD4-85BD-578FF7161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92B0636-54AD-A76D-2E5D-D8A304AB43B2}"/>
              </a:ext>
            </a:extLst>
          </p:cNvPr>
          <p:cNvSpPr txBox="1"/>
          <p:nvPr/>
        </p:nvSpPr>
        <p:spPr>
          <a:xfrm>
            <a:off x="27873" y="2908833"/>
            <a:ext cx="343427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1600" b="1" i="1" dirty="0" err="1"/>
              <a:t>Tarsus</a:t>
            </a:r>
            <a:r>
              <a:rPr lang="cs-CZ" sz="1600" b="1" i="1" dirty="0"/>
              <a:t> </a:t>
            </a:r>
            <a:r>
              <a:rPr lang="cs-CZ" sz="1600" b="1" i="1" dirty="0" err="1"/>
              <a:t>superiror</a:t>
            </a:r>
            <a:r>
              <a:rPr lang="cs-CZ" sz="1600" b="1" i="1" dirty="0"/>
              <a:t> et </a:t>
            </a:r>
            <a:r>
              <a:rPr lang="cs-CZ" sz="1600" b="1" i="1" dirty="0" err="1"/>
              <a:t>tarsus</a:t>
            </a:r>
            <a:r>
              <a:rPr lang="cs-CZ" sz="1600" b="1" i="1" dirty="0"/>
              <a:t> inferior</a:t>
            </a:r>
            <a:r>
              <a:rPr lang="cs-CZ" sz="1600" i="1" dirty="0"/>
              <a:t> - </a:t>
            </a:r>
            <a:r>
              <a:rPr lang="cs-CZ" sz="1600" dirty="0"/>
              <a:t>tarsální ploténky </a:t>
            </a:r>
          </a:p>
          <a:p>
            <a:pPr marL="177800" lvl="1" indent="-177800">
              <a:buFont typeface="Arial" panose="020B0604020202020204" pitchFamily="34" charset="0"/>
              <a:buChar char="•"/>
            </a:pPr>
            <a:r>
              <a:rPr lang="cs-CZ" sz="1600" b="1" i="1" dirty="0"/>
              <a:t>M. </a:t>
            </a:r>
            <a:r>
              <a:rPr lang="cs-CZ" sz="1600" b="1" i="1" dirty="0" err="1"/>
              <a:t>tarsalis</a:t>
            </a:r>
            <a:r>
              <a:rPr lang="cs-CZ" sz="1600" b="1" i="1" dirty="0"/>
              <a:t> superior </a:t>
            </a:r>
            <a:r>
              <a:rPr lang="cs-CZ" sz="1600" i="1" dirty="0"/>
              <a:t>a šlacha </a:t>
            </a:r>
            <a:r>
              <a:rPr lang="cs-CZ" sz="1600" b="1" i="1" dirty="0"/>
              <a:t>m. levator </a:t>
            </a:r>
            <a:r>
              <a:rPr lang="cs-CZ" sz="1600" b="1" i="1" dirty="0" err="1"/>
              <a:t>palpebrae</a:t>
            </a:r>
            <a:r>
              <a:rPr lang="cs-CZ" sz="1600" b="1" i="1" dirty="0"/>
              <a:t> </a:t>
            </a:r>
            <a:r>
              <a:rPr lang="cs-CZ" sz="1600" b="1" i="1" dirty="0" err="1"/>
              <a:t>superioris</a:t>
            </a:r>
            <a:r>
              <a:rPr lang="cs-CZ" sz="1600" i="1" dirty="0"/>
              <a:t> </a:t>
            </a:r>
            <a:r>
              <a:rPr lang="cs-CZ" sz="1600" dirty="0"/>
              <a:t>– svaly </a:t>
            </a:r>
            <a:r>
              <a:rPr lang="cs-CZ" sz="1600" dirty="0" err="1"/>
              <a:t>tars</a:t>
            </a:r>
            <a:r>
              <a:rPr lang="cs-CZ" sz="1600" dirty="0"/>
              <a:t>. ploténky horního víčka.</a:t>
            </a:r>
          </a:p>
          <a:p>
            <a:pPr marL="177800" lvl="1" indent="-177800">
              <a:buFont typeface="Arial" panose="020B0604020202020204" pitchFamily="34" charset="0"/>
              <a:buChar char="•"/>
            </a:pPr>
            <a:r>
              <a:rPr lang="cs-CZ" sz="1600" b="1" i="1" dirty="0"/>
              <a:t>M. </a:t>
            </a:r>
            <a:r>
              <a:rPr lang="cs-CZ" sz="1600" b="1" i="1" dirty="0" err="1"/>
              <a:t>tarsalis</a:t>
            </a:r>
            <a:r>
              <a:rPr lang="cs-CZ" sz="1600" b="1" i="1" dirty="0"/>
              <a:t> inferior </a:t>
            </a:r>
            <a:r>
              <a:rPr lang="cs-CZ" sz="1600" dirty="0"/>
              <a:t>– sval ploténky dolního víčka.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 b="1" i="1" dirty="0" err="1"/>
              <a:t>Glandulae</a:t>
            </a:r>
            <a:r>
              <a:rPr lang="cs-CZ" sz="1600" b="1" i="1" dirty="0"/>
              <a:t> </a:t>
            </a:r>
            <a:r>
              <a:rPr lang="cs-CZ" sz="1600" b="1" i="1" dirty="0" err="1"/>
              <a:t>tarsales</a:t>
            </a:r>
            <a:r>
              <a:rPr lang="cs-CZ" sz="1600" i="1" dirty="0"/>
              <a:t> </a:t>
            </a:r>
            <a:r>
              <a:rPr lang="cs-CZ" sz="1600" dirty="0"/>
              <a:t>– ústí do </a:t>
            </a:r>
            <a:r>
              <a:rPr lang="cs-CZ" sz="1600" i="1" dirty="0"/>
              <a:t>limbus </a:t>
            </a:r>
            <a:r>
              <a:rPr lang="cs-CZ" sz="1600" i="1" dirty="0" err="1"/>
              <a:t>palpebralis</a:t>
            </a:r>
            <a:r>
              <a:rPr lang="cs-CZ" sz="1600" i="1" dirty="0"/>
              <a:t> posterior</a:t>
            </a:r>
            <a:r>
              <a:rPr lang="cs-CZ" sz="1600" dirty="0"/>
              <a:t>. Sekret mastí okraje víček a brání přetékání slz.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 b="1" i="1" dirty="0"/>
              <a:t>Musculus </a:t>
            </a:r>
            <a:r>
              <a:rPr lang="cs-CZ" sz="1600" b="1" i="1" dirty="0" err="1"/>
              <a:t>orbicularis</a:t>
            </a:r>
            <a:r>
              <a:rPr lang="cs-CZ" sz="1600" b="1" i="1" dirty="0"/>
              <a:t> </a:t>
            </a:r>
            <a:r>
              <a:rPr lang="cs-CZ" sz="1600" b="1" i="1" dirty="0" err="1"/>
              <a:t>oculi</a:t>
            </a:r>
            <a:r>
              <a:rPr lang="cs-CZ" sz="1600" i="1" dirty="0"/>
              <a:t> </a:t>
            </a:r>
            <a:r>
              <a:rPr lang="cs-CZ" sz="1600" dirty="0"/>
              <a:t>–</a:t>
            </a:r>
            <a:r>
              <a:rPr lang="cs-CZ" sz="1600" i="1" dirty="0"/>
              <a:t> </a:t>
            </a:r>
            <a:r>
              <a:rPr lang="cs-CZ" sz="1600" i="1" dirty="0" err="1"/>
              <a:t>pars</a:t>
            </a:r>
            <a:r>
              <a:rPr lang="cs-CZ" sz="1600" i="1" dirty="0"/>
              <a:t> </a:t>
            </a:r>
            <a:r>
              <a:rPr lang="cs-CZ" sz="1600" i="1" dirty="0" err="1"/>
              <a:t>palpebralis</a:t>
            </a:r>
            <a:r>
              <a:rPr lang="cs-CZ" sz="1600" i="1" dirty="0"/>
              <a:t> a </a:t>
            </a:r>
            <a:r>
              <a:rPr lang="cs-CZ" sz="1600" i="1" dirty="0" err="1"/>
              <a:t>orbitalis</a:t>
            </a:r>
            <a:r>
              <a:rPr lang="cs-CZ" sz="1600" i="1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 b="1" i="1" dirty="0"/>
              <a:t>Limbus </a:t>
            </a:r>
            <a:r>
              <a:rPr lang="cs-CZ" sz="1600" b="1" i="1" dirty="0" err="1"/>
              <a:t>palpebralis</a:t>
            </a:r>
            <a:r>
              <a:rPr lang="cs-CZ" sz="1600" b="1" i="1" dirty="0"/>
              <a:t> </a:t>
            </a:r>
            <a:r>
              <a:rPr lang="cs-CZ" sz="1600" b="1" i="1" dirty="0" err="1"/>
              <a:t>anterior</a:t>
            </a:r>
            <a:r>
              <a:rPr lang="cs-CZ" sz="1600" i="1" dirty="0"/>
              <a:t> et </a:t>
            </a:r>
            <a:r>
              <a:rPr lang="cs-CZ" sz="1600" b="1" i="1" dirty="0"/>
              <a:t> posterior</a:t>
            </a:r>
            <a:r>
              <a:rPr lang="cs-CZ" sz="1600" i="1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 b="1" i="1" dirty="0"/>
              <a:t>Facies posterior </a:t>
            </a:r>
            <a:r>
              <a:rPr lang="cs-CZ" sz="1600" b="1" i="1" dirty="0" err="1"/>
              <a:t>palpebrae</a:t>
            </a:r>
            <a:r>
              <a:rPr lang="cs-CZ" sz="1600" b="1" i="1" dirty="0"/>
              <a:t> - </a:t>
            </a:r>
            <a:r>
              <a:rPr lang="cs-CZ" sz="1600" dirty="0"/>
              <a:t>pokrývá ji spojivka.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00488"/>
            <a:ext cx="49685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E) Přídavné aparáty zrakového ústrojí</a:t>
            </a:r>
          </a:p>
          <a:p>
            <a:pPr marL="0" indent="0">
              <a:buNone/>
            </a:pPr>
            <a:r>
              <a:rPr lang="cs-CZ" sz="2400" i="1" dirty="0"/>
              <a:t>3) Tunica </a:t>
            </a:r>
            <a:r>
              <a:rPr lang="cs-CZ" sz="2400" i="1" dirty="0" err="1"/>
              <a:t>conjuctiva</a:t>
            </a:r>
            <a:r>
              <a:rPr lang="cs-CZ" sz="2400" i="1" dirty="0"/>
              <a:t> </a:t>
            </a:r>
            <a:r>
              <a:rPr lang="cs-CZ" sz="2400" dirty="0"/>
              <a:t>- spojivka</a:t>
            </a:r>
          </a:p>
          <a:p>
            <a:r>
              <a:rPr lang="cs-CZ" sz="2200" dirty="0"/>
              <a:t>Z vícevrstevného cylindrického epitelu + pohárkové buňky a mízní tkáň</a:t>
            </a:r>
          </a:p>
          <a:p>
            <a:r>
              <a:rPr lang="cs-CZ" sz="2200" i="1" dirty="0" err="1"/>
              <a:t>Tunica</a:t>
            </a:r>
            <a:r>
              <a:rPr lang="cs-CZ" sz="2200" i="1" dirty="0"/>
              <a:t> </a:t>
            </a:r>
            <a:r>
              <a:rPr lang="cs-CZ" sz="2200" i="1" dirty="0" err="1"/>
              <a:t>conjuctiva</a:t>
            </a:r>
            <a:r>
              <a:rPr lang="cs-CZ" sz="2200" i="1" dirty="0"/>
              <a:t> </a:t>
            </a:r>
            <a:r>
              <a:rPr lang="cs-CZ" sz="2200" i="1" dirty="0" err="1"/>
              <a:t>bulbi</a:t>
            </a:r>
            <a:r>
              <a:rPr lang="cs-CZ" sz="2200" i="1" dirty="0"/>
              <a:t> </a:t>
            </a:r>
            <a:r>
              <a:rPr lang="cs-CZ" sz="2200" dirty="0"/>
              <a:t>– navazuje na rohovku</a:t>
            </a:r>
          </a:p>
          <a:p>
            <a:r>
              <a:rPr lang="cs-CZ" sz="2200" i="1" dirty="0" err="1"/>
              <a:t>Tunica</a:t>
            </a:r>
            <a:r>
              <a:rPr lang="cs-CZ" sz="2200" i="1" dirty="0"/>
              <a:t> </a:t>
            </a:r>
            <a:r>
              <a:rPr lang="cs-CZ" sz="2200" i="1" dirty="0" err="1"/>
              <a:t>conjuctiva</a:t>
            </a:r>
            <a:r>
              <a:rPr lang="cs-CZ" sz="2200" i="1" dirty="0"/>
              <a:t> </a:t>
            </a:r>
            <a:r>
              <a:rPr lang="cs-CZ" sz="2200" i="1" dirty="0" err="1"/>
              <a:t>palpebrarum</a:t>
            </a:r>
            <a:r>
              <a:rPr lang="cs-CZ" sz="2200" i="1" dirty="0"/>
              <a:t> </a:t>
            </a:r>
            <a:r>
              <a:rPr lang="cs-CZ" sz="2200" dirty="0"/>
              <a:t>– pokračování na víčko</a:t>
            </a:r>
          </a:p>
          <a:p>
            <a:r>
              <a:rPr lang="cs-CZ" sz="2200" i="1" dirty="0"/>
              <a:t>Fornix superior </a:t>
            </a:r>
            <a:r>
              <a:rPr lang="cs-CZ" sz="2200" dirty="0"/>
              <a:t>– horní klenba, zde vývody slzní žlázy</a:t>
            </a:r>
          </a:p>
          <a:p>
            <a:endParaRPr lang="cs-CZ" sz="2200" dirty="0"/>
          </a:p>
        </p:txBody>
      </p:sp>
      <p:pic>
        <p:nvPicPr>
          <p:cNvPr id="1026" name="Picture 2" descr="Palpebral Conjunctiva Stock Photos &amp; Palpebral Conjunctiva Stock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000" y="612862"/>
            <a:ext cx="4206198" cy="582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0BEF7A5-798A-83AA-A3C6-47020C0DF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32</a:t>
            </a:fld>
            <a:endParaRPr lang="cs-CZ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4"/>
          <a:stretch/>
        </p:blipFill>
        <p:spPr bwMode="auto">
          <a:xfrm>
            <a:off x="3151484" y="2391737"/>
            <a:ext cx="5762091" cy="361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51520" y="32327"/>
            <a:ext cx="85689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000" dirty="0"/>
              <a:t>E) Přídavné aparáty zrakového ústrojí</a:t>
            </a:r>
          </a:p>
          <a:p>
            <a:r>
              <a:rPr lang="cs-CZ" sz="2000" dirty="0"/>
              <a:t>4) </a:t>
            </a:r>
            <a:r>
              <a:rPr lang="cs-CZ" sz="2000" i="1" dirty="0" err="1"/>
              <a:t>Apparatus</a:t>
            </a:r>
            <a:r>
              <a:rPr lang="cs-CZ" sz="2000" i="1" dirty="0"/>
              <a:t> </a:t>
            </a:r>
            <a:r>
              <a:rPr lang="cs-CZ" sz="2000" i="1" dirty="0" err="1"/>
              <a:t>lacrimalis</a:t>
            </a:r>
            <a:r>
              <a:rPr lang="cs-CZ" sz="2000" i="1" dirty="0"/>
              <a:t> </a:t>
            </a:r>
            <a:r>
              <a:rPr lang="cs-CZ" sz="2000" dirty="0"/>
              <a:t>– slzné ústrojí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i="1" dirty="0" err="1"/>
              <a:t>Glandula</a:t>
            </a:r>
            <a:r>
              <a:rPr lang="cs-CZ" sz="2000" i="1" dirty="0"/>
              <a:t> </a:t>
            </a:r>
            <a:r>
              <a:rPr lang="cs-CZ" sz="2000" i="1" dirty="0" err="1"/>
              <a:t>lacrimalis</a:t>
            </a:r>
            <a:r>
              <a:rPr lang="cs-CZ" sz="2000" dirty="0"/>
              <a:t> + </a:t>
            </a:r>
            <a:r>
              <a:rPr lang="cs-CZ" sz="2000" i="1" dirty="0" err="1"/>
              <a:t>ductuli</a:t>
            </a:r>
            <a:r>
              <a:rPr lang="cs-CZ" sz="2000" i="1" dirty="0"/>
              <a:t> </a:t>
            </a:r>
            <a:r>
              <a:rPr lang="cs-CZ" sz="2000" i="1" dirty="0" err="1"/>
              <a:t>excretorii</a:t>
            </a:r>
            <a:r>
              <a:rPr lang="cs-CZ" sz="2000" i="1" dirty="0"/>
              <a:t>, </a:t>
            </a:r>
            <a:r>
              <a:rPr lang="cs-CZ" sz="2000" dirty="0"/>
              <a:t>dále se slzy rozptylují se ve </a:t>
            </a:r>
            <a:r>
              <a:rPr lang="cs-CZ" sz="2000" i="1" dirty="0"/>
              <a:t>fornix </a:t>
            </a:r>
            <a:r>
              <a:rPr lang="cs-CZ" sz="2000" i="1" dirty="0" err="1"/>
              <a:t>conjuctivae</a:t>
            </a:r>
            <a:r>
              <a:rPr lang="cs-CZ" sz="2000" i="1" dirty="0"/>
              <a:t> superior</a:t>
            </a:r>
            <a:r>
              <a:rPr lang="cs-CZ" sz="2000" dirty="0"/>
              <a:t> po povrchu rohovky, víčkové a bulbární spojivky.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Slzy poté vtékají skrz </a:t>
            </a:r>
            <a:r>
              <a:rPr lang="cs-CZ" sz="2000" i="1" dirty="0" err="1"/>
              <a:t>rivus</a:t>
            </a:r>
            <a:r>
              <a:rPr lang="cs-CZ" sz="2000" i="1" dirty="0"/>
              <a:t> </a:t>
            </a:r>
            <a:r>
              <a:rPr lang="cs-CZ" sz="2000" i="1" dirty="0" err="1"/>
              <a:t>lacrimalis</a:t>
            </a:r>
            <a:r>
              <a:rPr lang="cs-CZ" sz="2000" dirty="0"/>
              <a:t> do </a:t>
            </a:r>
            <a:r>
              <a:rPr lang="cs-CZ" sz="2000" i="1" dirty="0" err="1"/>
              <a:t>lacus</a:t>
            </a:r>
            <a:r>
              <a:rPr lang="cs-CZ" sz="2000" i="1" dirty="0"/>
              <a:t> </a:t>
            </a:r>
            <a:r>
              <a:rPr lang="cs-CZ" sz="2000" i="1" dirty="0" err="1"/>
              <a:t>lacrimalis</a:t>
            </a:r>
            <a:r>
              <a:rPr lang="cs-CZ" sz="2000" dirty="0"/>
              <a:t> (slzného jezírka). Poté jsou odváděny odvodními slznými cestami do nosního průchodu</a:t>
            </a:r>
            <a:endParaRPr lang="cs-CZ" sz="2000" b="1" dirty="0"/>
          </a:p>
          <a:p>
            <a:endParaRPr lang="cs-CZ" sz="2000" b="1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E147EB-63A5-1639-F874-5335191D9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5F53F74-C8E6-9A9A-233A-24C57D756729}"/>
              </a:ext>
            </a:extLst>
          </p:cNvPr>
          <p:cNvSpPr txBox="1"/>
          <p:nvPr/>
        </p:nvSpPr>
        <p:spPr>
          <a:xfrm>
            <a:off x="395536" y="2041911"/>
            <a:ext cx="735820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i="1" dirty="0" err="1"/>
              <a:t>Glandula</a:t>
            </a:r>
            <a:r>
              <a:rPr lang="cs-CZ" sz="1800" b="1" i="1" dirty="0"/>
              <a:t> </a:t>
            </a:r>
            <a:r>
              <a:rPr lang="cs-CZ" sz="1800" b="1" i="1" dirty="0" err="1"/>
              <a:t>lacrimalis</a:t>
            </a:r>
            <a:r>
              <a:rPr lang="cs-CZ" sz="1800" b="1" i="1" dirty="0"/>
              <a:t> </a:t>
            </a:r>
            <a:r>
              <a:rPr lang="cs-CZ" sz="1800" b="1" dirty="0"/>
              <a:t>(slzní žláza) -</a:t>
            </a:r>
            <a:r>
              <a:rPr lang="cs-CZ" sz="1800" dirty="0" err="1"/>
              <a:t>tubuloalveolární</a:t>
            </a:r>
            <a:r>
              <a:rPr lang="cs-CZ" sz="1800" dirty="0"/>
              <a:t> žláza složena z lalůčků.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i="1" dirty="0" err="1"/>
              <a:t>Ductuli</a:t>
            </a:r>
            <a:r>
              <a:rPr lang="cs-CZ" sz="1800" i="1" dirty="0"/>
              <a:t> </a:t>
            </a:r>
            <a:r>
              <a:rPr lang="cs-CZ" sz="1800" i="1" dirty="0" err="1"/>
              <a:t>excretorii</a:t>
            </a:r>
            <a:r>
              <a:rPr lang="cs-CZ" sz="18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i="1" dirty="0"/>
              <a:t>Pars </a:t>
            </a:r>
            <a:r>
              <a:rPr lang="cs-CZ" sz="1800" i="1" dirty="0" err="1"/>
              <a:t>orbitalis</a:t>
            </a:r>
            <a:r>
              <a:rPr lang="cs-CZ" sz="1800" i="1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i="1" dirty="0"/>
              <a:t>Pars </a:t>
            </a:r>
            <a:r>
              <a:rPr lang="cs-CZ" sz="1800" i="1" dirty="0" err="1"/>
              <a:t>palpebralis</a:t>
            </a:r>
            <a:r>
              <a:rPr lang="cs-CZ" sz="1800" i="1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i="1" dirty="0" err="1"/>
              <a:t>Rivus</a:t>
            </a:r>
            <a:r>
              <a:rPr lang="cs-CZ" sz="1800" i="1" dirty="0"/>
              <a:t> </a:t>
            </a:r>
            <a:r>
              <a:rPr lang="cs-CZ" sz="1800" i="1" dirty="0" err="1"/>
              <a:t>lacrimalis</a:t>
            </a:r>
            <a:r>
              <a:rPr lang="cs-CZ" sz="1800" i="1" dirty="0"/>
              <a:t> </a:t>
            </a:r>
            <a:endParaRPr lang="cs-CZ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1800" i="1" dirty="0" err="1"/>
              <a:t>Lacus</a:t>
            </a:r>
            <a:r>
              <a:rPr lang="cs-CZ" sz="1800" i="1" dirty="0"/>
              <a:t> </a:t>
            </a:r>
            <a:r>
              <a:rPr lang="cs-CZ" sz="1800" i="1" dirty="0" err="1"/>
              <a:t>lacrimalis</a:t>
            </a:r>
            <a:r>
              <a:rPr lang="cs-CZ" sz="1800" i="1" dirty="0"/>
              <a:t> - </a:t>
            </a:r>
            <a:r>
              <a:rPr lang="cs-CZ" sz="1800" dirty="0"/>
              <a:t>slzné jezírko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i="1" dirty="0" err="1"/>
              <a:t>Punctum</a:t>
            </a:r>
            <a:r>
              <a:rPr lang="cs-CZ" sz="1800" i="1" dirty="0"/>
              <a:t> </a:t>
            </a:r>
            <a:r>
              <a:rPr lang="cs-CZ" sz="1800" i="1" dirty="0" err="1"/>
              <a:t>lacrimale</a:t>
            </a:r>
            <a:r>
              <a:rPr lang="cs-CZ" sz="1800" i="1" dirty="0"/>
              <a:t> </a:t>
            </a:r>
            <a:r>
              <a:rPr lang="cs-CZ" sz="1800" dirty="0"/>
              <a:t>– vstup do </a:t>
            </a:r>
            <a:r>
              <a:rPr lang="cs-CZ" sz="1800" i="1" dirty="0" err="1"/>
              <a:t>canaliculus</a:t>
            </a:r>
            <a:r>
              <a:rPr lang="cs-CZ" sz="1800" i="1" dirty="0"/>
              <a:t> </a:t>
            </a:r>
            <a:r>
              <a:rPr lang="cs-CZ" sz="1800" i="1" dirty="0" err="1"/>
              <a:t>lacrimalis</a:t>
            </a:r>
            <a:r>
              <a:rPr lang="cs-CZ" sz="18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i="1" dirty="0" err="1"/>
              <a:t>Canaliculi</a:t>
            </a:r>
            <a:r>
              <a:rPr lang="cs-CZ" sz="1800" i="1" dirty="0"/>
              <a:t> </a:t>
            </a:r>
            <a:r>
              <a:rPr lang="cs-CZ" sz="1800" i="1" dirty="0" err="1"/>
              <a:t>lacrimales</a:t>
            </a:r>
            <a:r>
              <a:rPr lang="cs-CZ" sz="1800" i="1" dirty="0"/>
              <a:t> </a:t>
            </a:r>
            <a:r>
              <a:rPr lang="cs-CZ" sz="1800" dirty="0"/>
              <a:t>(slzní kanálky) – vedou slzy do </a:t>
            </a:r>
            <a:r>
              <a:rPr lang="cs-CZ" sz="1800" i="1" dirty="0" err="1"/>
              <a:t>saccus</a:t>
            </a:r>
            <a:r>
              <a:rPr lang="cs-CZ" sz="1800" i="1" dirty="0"/>
              <a:t> </a:t>
            </a:r>
            <a:r>
              <a:rPr lang="cs-CZ" sz="1800" i="1" dirty="0" err="1"/>
              <a:t>lacrimalis</a:t>
            </a:r>
            <a:r>
              <a:rPr lang="cs-CZ" sz="1800" dirty="0"/>
              <a:t>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C9D7DB7-D95B-DB16-5AD4-6ACBA7FD2DD7}"/>
              </a:ext>
            </a:extLst>
          </p:cNvPr>
          <p:cNvSpPr txBox="1"/>
          <p:nvPr/>
        </p:nvSpPr>
        <p:spPr>
          <a:xfrm>
            <a:off x="395536" y="4350235"/>
            <a:ext cx="68407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i="1" dirty="0" err="1"/>
              <a:t>Saccus</a:t>
            </a:r>
            <a:r>
              <a:rPr lang="cs-CZ" sz="1800" b="1" i="1" dirty="0"/>
              <a:t> </a:t>
            </a:r>
            <a:r>
              <a:rPr lang="cs-CZ" sz="1800" b="1" i="1" dirty="0" err="1"/>
              <a:t>lacrimalis</a:t>
            </a:r>
            <a:r>
              <a:rPr lang="cs-CZ" sz="1800" b="1" i="1" dirty="0"/>
              <a:t> </a:t>
            </a:r>
            <a:r>
              <a:rPr lang="cs-CZ" sz="1800" b="1" dirty="0"/>
              <a:t>(slzní vak)</a:t>
            </a:r>
          </a:p>
          <a:p>
            <a:r>
              <a:rPr lang="cs-CZ" sz="1800" dirty="0"/>
              <a:t>Ve </a:t>
            </a:r>
            <a:r>
              <a:rPr lang="cs-CZ" sz="1800" i="1" dirty="0"/>
              <a:t>fossa </a:t>
            </a:r>
            <a:r>
              <a:rPr lang="cs-CZ" sz="1800" i="1" dirty="0" err="1"/>
              <a:t>sacci</a:t>
            </a:r>
            <a:r>
              <a:rPr lang="cs-CZ" sz="1800" i="1" dirty="0"/>
              <a:t> </a:t>
            </a:r>
            <a:r>
              <a:rPr lang="cs-CZ" sz="1800" i="1" dirty="0" err="1"/>
              <a:t>lacrimalis</a:t>
            </a:r>
            <a:r>
              <a:rPr lang="cs-CZ" sz="1800" dirty="0"/>
              <a:t>. </a:t>
            </a:r>
          </a:p>
          <a:p>
            <a:r>
              <a:rPr lang="cs-CZ" sz="1800" dirty="0"/>
              <a:t>Kaudálně se slzný vak přechází na </a:t>
            </a:r>
            <a:r>
              <a:rPr lang="cs-CZ" sz="1800" i="1" dirty="0"/>
              <a:t>ductus </a:t>
            </a:r>
            <a:r>
              <a:rPr lang="cs-CZ" sz="1800" i="1" dirty="0" err="1"/>
              <a:t>nasolacrimlais</a:t>
            </a:r>
            <a:r>
              <a:rPr lang="cs-CZ" sz="1800" i="1" dirty="0"/>
              <a:t> </a:t>
            </a:r>
            <a:r>
              <a:rPr lang="cs-CZ" sz="1800" dirty="0"/>
              <a:t>(slzovod), </a:t>
            </a:r>
          </a:p>
          <a:p>
            <a:r>
              <a:rPr lang="cs-CZ" sz="1800" dirty="0"/>
              <a:t>prostupuje </a:t>
            </a:r>
            <a:r>
              <a:rPr lang="cs-CZ" sz="1800" i="1" dirty="0"/>
              <a:t>canalis </a:t>
            </a:r>
            <a:r>
              <a:rPr lang="cs-CZ" sz="1800" i="1" dirty="0" err="1"/>
              <a:t>nasolacrimalis</a:t>
            </a:r>
            <a:r>
              <a:rPr lang="cs-CZ" sz="1800" i="1" dirty="0"/>
              <a:t> </a:t>
            </a:r>
            <a:r>
              <a:rPr lang="cs-CZ" sz="1800" dirty="0"/>
              <a:t>a končí pod </a:t>
            </a:r>
            <a:r>
              <a:rPr lang="cs-CZ" sz="1800" i="1" dirty="0" err="1"/>
              <a:t>meatus</a:t>
            </a:r>
            <a:r>
              <a:rPr lang="cs-CZ" sz="1800" i="1" dirty="0"/>
              <a:t> </a:t>
            </a:r>
            <a:r>
              <a:rPr lang="cs-CZ" sz="1800" i="1" dirty="0" err="1"/>
              <a:t>nasi</a:t>
            </a:r>
            <a:r>
              <a:rPr lang="cs-CZ" sz="1800" i="1" dirty="0"/>
              <a:t> inferior</a:t>
            </a:r>
            <a:r>
              <a:rPr lang="cs-CZ" sz="1800" dirty="0"/>
              <a:t>, jeho ústí kryto </a:t>
            </a:r>
            <a:r>
              <a:rPr lang="cs-CZ" sz="1800" i="1" dirty="0" err="1"/>
              <a:t>plica</a:t>
            </a:r>
            <a:r>
              <a:rPr lang="cs-CZ" sz="1800" i="1" dirty="0"/>
              <a:t> </a:t>
            </a:r>
            <a:r>
              <a:rPr lang="cs-CZ" sz="1800" i="1" dirty="0" err="1"/>
              <a:t>lacrimalis</a:t>
            </a:r>
            <a:r>
              <a:rPr lang="cs-CZ" sz="1800" dirty="0"/>
              <a:t>. </a:t>
            </a:r>
            <a:endParaRPr lang="cs-CZ" sz="1800" b="1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157A2702-3DDE-B146-E5C0-4D9D5EB9311E}"/>
              </a:ext>
            </a:extLst>
          </p:cNvPr>
          <p:cNvSpPr txBox="1"/>
          <p:nvPr/>
        </p:nvSpPr>
        <p:spPr>
          <a:xfrm>
            <a:off x="279985" y="5687116"/>
            <a:ext cx="86335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/>
              <a:t>Funkce slz:</a:t>
            </a:r>
          </a:p>
          <a:p>
            <a:pPr>
              <a:buAutoNum type="arabicParenR"/>
            </a:pPr>
            <a:r>
              <a:rPr lang="cs-CZ" sz="1800" dirty="0"/>
              <a:t>Pomáhají vyrovnávat drobné nerovnosti rohovky; 2) Odplavují nečistoty</a:t>
            </a:r>
          </a:p>
          <a:p>
            <a:r>
              <a:rPr lang="cs-CZ" sz="1800" dirty="0"/>
              <a:t>3) Zvlhčují a svlažují rohovku a spojivky; 4) Vyživují rohovku a okysličují její epitel</a:t>
            </a:r>
          </a:p>
          <a:p>
            <a:r>
              <a:rPr lang="cs-CZ" sz="1800" dirty="0"/>
              <a:t>5) Chrání oko před infekcí (</a:t>
            </a:r>
            <a:r>
              <a:rPr lang="cs-CZ" sz="1800" dirty="0" err="1"/>
              <a:t>lyzozym</a:t>
            </a:r>
            <a:r>
              <a:rPr lang="cs-CZ" sz="1800" dirty="0"/>
              <a:t>, </a:t>
            </a:r>
            <a:r>
              <a:rPr lang="cs-CZ" sz="1800" dirty="0" err="1"/>
              <a:t>laktoferrin</a:t>
            </a:r>
            <a:r>
              <a:rPr lang="cs-CZ" sz="1800" dirty="0"/>
              <a:t>, imunoglobuliny atd.)</a:t>
            </a:r>
          </a:p>
        </p:txBody>
      </p:sp>
    </p:spTree>
    <p:extLst>
      <p:ext uri="{BB962C8B-B14F-4D97-AF65-F5344CB8AC3E}">
        <p14:creationId xmlns:p14="http://schemas.microsoft.com/office/powerpoint/2010/main" val="30255451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Výsledek obrázku pro Musculus rectus inferi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819274"/>
            <a:ext cx="3276600" cy="3219451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08720"/>
            <a:ext cx="8568952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E) Přídavné aparáty zrakového ústrojí</a:t>
            </a:r>
          </a:p>
          <a:p>
            <a:pPr marL="0" indent="0">
              <a:buNone/>
            </a:pPr>
            <a:r>
              <a:rPr lang="cs-CZ" dirty="0"/>
              <a:t>5) </a:t>
            </a:r>
            <a:r>
              <a:rPr lang="cs-CZ" i="1" dirty="0" err="1"/>
              <a:t>Apparatus</a:t>
            </a:r>
            <a:r>
              <a:rPr lang="cs-CZ" i="1" dirty="0"/>
              <a:t> </a:t>
            </a:r>
            <a:r>
              <a:rPr lang="cs-CZ" i="1" dirty="0" err="1"/>
              <a:t>muscularis</a:t>
            </a:r>
            <a:r>
              <a:rPr lang="cs-CZ" i="1" dirty="0"/>
              <a:t> </a:t>
            </a:r>
            <a:r>
              <a:rPr lang="cs-CZ" dirty="0"/>
              <a:t>– svalové ústrojí</a:t>
            </a:r>
          </a:p>
          <a:p>
            <a:endParaRPr lang="cs-CZ" i="1" dirty="0"/>
          </a:p>
          <a:p>
            <a:r>
              <a:rPr lang="cs-CZ" i="1" dirty="0"/>
              <a:t>Musculus </a:t>
            </a:r>
            <a:r>
              <a:rPr lang="cs-CZ" i="1" dirty="0" err="1"/>
              <a:t>rectus</a:t>
            </a:r>
            <a:r>
              <a:rPr lang="cs-CZ" i="1" dirty="0"/>
              <a:t> superior</a:t>
            </a:r>
          </a:p>
          <a:p>
            <a:r>
              <a:rPr lang="cs-CZ" i="1" dirty="0"/>
              <a:t>Musculus </a:t>
            </a:r>
            <a:r>
              <a:rPr lang="cs-CZ" i="1" dirty="0" err="1"/>
              <a:t>rectus</a:t>
            </a:r>
            <a:r>
              <a:rPr lang="cs-CZ" i="1" dirty="0"/>
              <a:t> </a:t>
            </a:r>
            <a:r>
              <a:rPr lang="cs-CZ" i="1" dirty="0" err="1"/>
              <a:t>inferior</a:t>
            </a:r>
            <a:endParaRPr lang="cs-CZ" i="1" dirty="0"/>
          </a:p>
          <a:p>
            <a:r>
              <a:rPr lang="cs-CZ" i="1" dirty="0"/>
              <a:t>Musculus </a:t>
            </a:r>
            <a:r>
              <a:rPr lang="cs-CZ" i="1" dirty="0" err="1"/>
              <a:t>rectus</a:t>
            </a:r>
            <a:r>
              <a:rPr lang="cs-CZ" i="1" dirty="0"/>
              <a:t> medialis</a:t>
            </a:r>
          </a:p>
          <a:p>
            <a:r>
              <a:rPr lang="cs-CZ" i="1" dirty="0"/>
              <a:t>Musculus </a:t>
            </a:r>
            <a:r>
              <a:rPr lang="cs-CZ" i="1" dirty="0" err="1"/>
              <a:t>rectus</a:t>
            </a:r>
            <a:r>
              <a:rPr lang="cs-CZ" i="1" dirty="0"/>
              <a:t> </a:t>
            </a:r>
            <a:r>
              <a:rPr lang="cs-CZ" i="1" dirty="0" err="1"/>
              <a:t>latelaris</a:t>
            </a:r>
            <a:endParaRPr lang="cs-CZ" i="1" dirty="0"/>
          </a:p>
          <a:p>
            <a:r>
              <a:rPr lang="cs-CZ" i="1" dirty="0"/>
              <a:t>Musculus </a:t>
            </a:r>
            <a:r>
              <a:rPr lang="cs-CZ" i="1" dirty="0" err="1"/>
              <a:t>obliquus</a:t>
            </a:r>
            <a:r>
              <a:rPr lang="cs-CZ" i="1" dirty="0"/>
              <a:t> superior</a:t>
            </a:r>
          </a:p>
          <a:p>
            <a:r>
              <a:rPr lang="cs-CZ" i="1" dirty="0"/>
              <a:t>Musculus </a:t>
            </a:r>
            <a:r>
              <a:rPr lang="cs-CZ" i="1" dirty="0" err="1"/>
              <a:t>obliquus</a:t>
            </a:r>
            <a:r>
              <a:rPr lang="cs-CZ" i="1" dirty="0"/>
              <a:t> </a:t>
            </a:r>
            <a:r>
              <a:rPr lang="cs-CZ" i="1" dirty="0" err="1"/>
              <a:t>inferior</a:t>
            </a:r>
            <a:endParaRPr lang="cs-CZ" i="1" dirty="0"/>
          </a:p>
          <a:p>
            <a:r>
              <a:rPr lang="cs-CZ" i="1" dirty="0"/>
              <a:t>Musculus </a:t>
            </a:r>
            <a:r>
              <a:rPr lang="cs-CZ" i="1" dirty="0" err="1"/>
              <a:t>levator</a:t>
            </a:r>
            <a:r>
              <a:rPr lang="cs-CZ" i="1" dirty="0"/>
              <a:t> </a:t>
            </a:r>
            <a:r>
              <a:rPr lang="cs-CZ" i="1" dirty="0" err="1"/>
              <a:t>palpebrae</a:t>
            </a:r>
            <a:r>
              <a:rPr lang="cs-CZ" i="1" dirty="0"/>
              <a:t> </a:t>
            </a:r>
            <a:r>
              <a:rPr lang="cs-CZ" i="1" dirty="0" err="1"/>
              <a:t>superioris</a:t>
            </a:r>
            <a:endParaRPr lang="cs-CZ" i="1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cs-CZ" i="1" dirty="0" err="1"/>
              <a:t>Apparatus</a:t>
            </a:r>
            <a:r>
              <a:rPr lang="cs-CZ" i="1" dirty="0"/>
              <a:t> </a:t>
            </a:r>
            <a:r>
              <a:rPr lang="cs-CZ" i="1" dirty="0" err="1"/>
              <a:t>muscularis</a:t>
            </a:r>
            <a:r>
              <a:rPr lang="cs-CZ" i="1" dirty="0"/>
              <a:t> </a:t>
            </a:r>
            <a:r>
              <a:rPr lang="cs-CZ" dirty="0"/>
              <a:t>– svalové ústrojí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6C357F2-C711-1EA5-43DB-339099DAD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34</a:t>
            </a:fld>
            <a:endParaRPr lang="cs-CZ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F58FE6-D75B-4045-E76D-4452F7E85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548680"/>
            <a:ext cx="8640960" cy="4525963"/>
          </a:xfrm>
        </p:spPr>
        <p:txBody>
          <a:bodyPr/>
          <a:lstStyle/>
          <a:p>
            <a:pPr marL="514350" indent="-514350">
              <a:buAutoNum type="alphaUcParenR"/>
            </a:pPr>
            <a:r>
              <a:rPr lang="cs-CZ" sz="3200" dirty="0"/>
              <a:t>Funkce zrakového ústrojí</a:t>
            </a:r>
          </a:p>
          <a:p>
            <a:pPr marL="0" indent="0">
              <a:buNone/>
            </a:pPr>
            <a:r>
              <a:rPr lang="cs-CZ" dirty="0"/>
              <a:t>Sluch je smysl, který nám umožňuje vnímat podélné kmitání molekul v okolním prostoru a interpretovat jej jako zvuk.</a:t>
            </a:r>
          </a:p>
          <a:p>
            <a:pPr marL="514350" indent="-514350">
              <a:buAutoNum type="alphaUcParenR"/>
            </a:pPr>
            <a:endParaRPr lang="cs-CZ" sz="3200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552C729-1F9B-C04C-04A1-5D5E6978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14435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069E18-A00A-45F7-CB89-5E025479B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764704"/>
            <a:ext cx="8640960" cy="45259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dirty="0"/>
              <a:t>B) Anatomický popis sluchového ústrojí</a:t>
            </a:r>
          </a:p>
          <a:p>
            <a:pPr marL="0" indent="0">
              <a:buNone/>
            </a:pPr>
            <a:r>
              <a:rPr lang="cs-CZ" b="1" dirty="0"/>
              <a:t>1) </a:t>
            </a:r>
            <a:r>
              <a:rPr lang="cs-CZ" b="1" i="1" dirty="0" err="1"/>
              <a:t>Auris</a:t>
            </a:r>
            <a:r>
              <a:rPr lang="cs-CZ" b="1" i="1" dirty="0"/>
              <a:t> </a:t>
            </a:r>
            <a:r>
              <a:rPr lang="cs-CZ" b="1" i="1" dirty="0" err="1"/>
              <a:t>externa</a:t>
            </a:r>
            <a:endParaRPr lang="cs-CZ" b="1" i="1" dirty="0"/>
          </a:p>
          <a:p>
            <a:pPr marL="800100" indent="-457200"/>
            <a:r>
              <a:rPr lang="cs-CZ" i="1" dirty="0" err="1"/>
              <a:t>Auricula</a:t>
            </a:r>
            <a:endParaRPr lang="cs-CZ" i="1" dirty="0"/>
          </a:p>
          <a:p>
            <a:pPr marL="800100" indent="-457200"/>
            <a:r>
              <a:rPr lang="cs-CZ" i="1" dirty="0" err="1"/>
              <a:t>Meatus</a:t>
            </a:r>
            <a:r>
              <a:rPr lang="cs-CZ" i="1" dirty="0"/>
              <a:t> </a:t>
            </a:r>
            <a:r>
              <a:rPr lang="cs-CZ" i="1" dirty="0" err="1"/>
              <a:t>acusticus</a:t>
            </a:r>
            <a:r>
              <a:rPr lang="cs-CZ" i="1" dirty="0"/>
              <a:t> </a:t>
            </a:r>
            <a:r>
              <a:rPr lang="cs-CZ" i="1" dirty="0" err="1"/>
              <a:t>externus</a:t>
            </a:r>
            <a:endParaRPr lang="cs-CZ" i="1" dirty="0"/>
          </a:p>
          <a:p>
            <a:pPr marL="800100" indent="-457200"/>
            <a:r>
              <a:rPr lang="cs-CZ" i="1" dirty="0" err="1"/>
              <a:t>Membrana</a:t>
            </a:r>
            <a:r>
              <a:rPr lang="cs-CZ" i="1" dirty="0"/>
              <a:t> </a:t>
            </a:r>
            <a:r>
              <a:rPr lang="cs-CZ" i="1" dirty="0" err="1"/>
              <a:t>tympanica</a:t>
            </a:r>
            <a:endParaRPr lang="cs-CZ" i="1" dirty="0"/>
          </a:p>
          <a:p>
            <a:pPr marL="0" indent="0">
              <a:buNone/>
            </a:pPr>
            <a:r>
              <a:rPr lang="cs-CZ" dirty="0"/>
              <a:t>2) </a:t>
            </a:r>
            <a:r>
              <a:rPr lang="cs-CZ" b="1" i="1" dirty="0" err="1"/>
              <a:t>Auris</a:t>
            </a:r>
            <a:r>
              <a:rPr lang="cs-CZ" b="1" i="1" dirty="0"/>
              <a:t> media</a:t>
            </a:r>
          </a:p>
          <a:p>
            <a:pPr marL="800100" indent="-457200"/>
            <a:r>
              <a:rPr lang="cs-CZ" i="1" dirty="0"/>
              <a:t>Cavitas </a:t>
            </a:r>
            <a:r>
              <a:rPr lang="cs-CZ" i="1" dirty="0" err="1"/>
              <a:t>tympani</a:t>
            </a:r>
            <a:endParaRPr lang="cs-CZ" i="1" dirty="0"/>
          </a:p>
          <a:p>
            <a:pPr marL="800100" indent="-457200"/>
            <a:r>
              <a:rPr lang="cs-CZ" i="1" dirty="0" err="1"/>
              <a:t>Ossicula</a:t>
            </a:r>
            <a:r>
              <a:rPr lang="cs-CZ" i="1" dirty="0"/>
              <a:t> </a:t>
            </a:r>
            <a:r>
              <a:rPr lang="cs-CZ" i="1" dirty="0" err="1"/>
              <a:t>auditus</a:t>
            </a:r>
            <a:endParaRPr lang="cs-CZ" i="1" dirty="0"/>
          </a:p>
          <a:p>
            <a:pPr marL="800100" indent="-457200"/>
            <a:r>
              <a:rPr lang="cs-CZ" i="1" dirty="0"/>
              <a:t>Tuba </a:t>
            </a:r>
            <a:r>
              <a:rPr lang="cs-CZ" i="1" dirty="0" err="1"/>
              <a:t>auditiva</a:t>
            </a:r>
            <a:r>
              <a:rPr lang="cs-CZ" i="1" dirty="0"/>
              <a:t> Eustachii</a:t>
            </a:r>
          </a:p>
          <a:p>
            <a:pPr marL="0" indent="0">
              <a:buNone/>
            </a:pPr>
            <a:r>
              <a:rPr lang="cs-CZ" i="1" dirty="0"/>
              <a:t> </a:t>
            </a:r>
            <a:r>
              <a:rPr lang="cs-CZ" dirty="0"/>
              <a:t>3) </a:t>
            </a:r>
            <a:r>
              <a:rPr lang="cs-CZ" b="1" i="1" dirty="0" err="1"/>
              <a:t>Auris</a:t>
            </a:r>
            <a:r>
              <a:rPr lang="cs-CZ" b="1" i="1" dirty="0"/>
              <a:t> interna</a:t>
            </a:r>
          </a:p>
          <a:p>
            <a:pPr marL="820738" indent="-457200"/>
            <a:r>
              <a:rPr lang="cs-CZ" dirty="0"/>
              <a:t>Sluchová část</a:t>
            </a:r>
          </a:p>
          <a:p>
            <a:pPr marL="820738" indent="-457200"/>
            <a:r>
              <a:rPr lang="cs-CZ" dirty="0"/>
              <a:t>Vestibulární část</a:t>
            </a:r>
          </a:p>
          <a:p>
            <a:pPr marL="820738" indent="-457200"/>
            <a:r>
              <a:rPr lang="cs-CZ" i="1" dirty="0" err="1"/>
              <a:t>Meatus</a:t>
            </a:r>
            <a:r>
              <a:rPr lang="cs-CZ" i="1" dirty="0"/>
              <a:t> </a:t>
            </a:r>
            <a:r>
              <a:rPr lang="cs-CZ" i="1" dirty="0" err="1"/>
              <a:t>acusticus</a:t>
            </a:r>
            <a:r>
              <a:rPr lang="cs-CZ" i="1" dirty="0"/>
              <a:t> </a:t>
            </a:r>
            <a:r>
              <a:rPr lang="cs-CZ" i="1" dirty="0" err="1"/>
              <a:t>internus</a:t>
            </a:r>
            <a:endParaRPr lang="cs-CZ" i="1" dirty="0"/>
          </a:p>
          <a:p>
            <a:pPr marL="820738" indent="-457200"/>
            <a:r>
              <a:rPr lang="cs-CZ" i="1" dirty="0"/>
              <a:t>Nervus </a:t>
            </a:r>
            <a:r>
              <a:rPr lang="cs-CZ" i="1" dirty="0" err="1"/>
              <a:t>vestibulotrochlearis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D358019-68D1-C192-99C7-5E447C385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2456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Výsledek obrázku pro auris externa"/>
          <p:cNvPicPr>
            <a:picLocks noChangeAspect="1" noChangeArrowheads="1"/>
          </p:cNvPicPr>
          <p:nvPr/>
        </p:nvPicPr>
        <p:blipFill>
          <a:blip r:embed="rId2" cstate="print"/>
          <a:srcRect t="10843"/>
          <a:stretch>
            <a:fillRect/>
          </a:stretch>
        </p:blipFill>
        <p:spPr bwMode="auto">
          <a:xfrm>
            <a:off x="4716016" y="1225482"/>
            <a:ext cx="4241331" cy="5515886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251520" y="116632"/>
            <a:ext cx="676875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2000" dirty="0"/>
              <a:t>B) Anatomický popis sluchového ústrojí</a:t>
            </a:r>
          </a:p>
          <a:p>
            <a:pPr marL="0" indent="0">
              <a:buNone/>
            </a:pPr>
            <a:r>
              <a:rPr lang="cs-CZ" sz="2000" b="1" dirty="0"/>
              <a:t>1) </a:t>
            </a:r>
            <a:r>
              <a:rPr lang="cs-CZ" sz="2000" b="1" i="1" dirty="0" err="1"/>
              <a:t>Auris</a:t>
            </a:r>
            <a:r>
              <a:rPr lang="cs-CZ" sz="2000" b="1" i="1" dirty="0"/>
              <a:t> </a:t>
            </a:r>
            <a:r>
              <a:rPr lang="cs-CZ" sz="2000" b="1" i="1" dirty="0" err="1"/>
              <a:t>externa</a:t>
            </a:r>
            <a:r>
              <a:rPr lang="cs-CZ" sz="2000" b="1" i="1" dirty="0"/>
              <a:t> – ušní boltec</a:t>
            </a:r>
          </a:p>
          <a:p>
            <a:pPr marL="354013" indent="-354013">
              <a:buFont typeface="Arial" pitchFamily="34" charset="0"/>
              <a:buChar char="•"/>
            </a:pPr>
            <a:r>
              <a:rPr lang="cs-CZ" sz="2000" dirty="0"/>
              <a:t>K hlavě v úhlu 20 – 45 °. </a:t>
            </a:r>
          </a:p>
          <a:p>
            <a:pPr marL="354013" indent="-354013">
              <a:buFont typeface="Arial" pitchFamily="34" charset="0"/>
              <a:buChar char="•"/>
            </a:pPr>
            <a:r>
              <a:rPr lang="cs-CZ" sz="2000" dirty="0"/>
              <a:t>Horní okraj při </a:t>
            </a:r>
            <a:r>
              <a:rPr lang="cs-CZ" sz="2000" i="1" dirty="0"/>
              <a:t>spina </a:t>
            </a:r>
            <a:r>
              <a:rPr lang="cs-CZ" sz="2000" i="1" dirty="0" err="1"/>
              <a:t>nasalis</a:t>
            </a:r>
            <a:r>
              <a:rPr lang="cs-CZ" sz="2000" i="1" dirty="0"/>
              <a:t> anterior</a:t>
            </a:r>
            <a:r>
              <a:rPr lang="cs-CZ" sz="2000" dirty="0"/>
              <a:t>.</a:t>
            </a:r>
          </a:p>
          <a:p>
            <a:pPr marL="354013" indent="-354013">
              <a:buFont typeface="Arial" pitchFamily="34" charset="0"/>
              <a:buChar char="•"/>
            </a:pPr>
            <a:r>
              <a:rPr lang="cs-CZ" sz="2000" dirty="0"/>
              <a:t>Podkladem elastická chrupavka (</a:t>
            </a:r>
            <a:r>
              <a:rPr lang="cs-CZ" sz="2000" i="1" dirty="0" err="1"/>
              <a:t>cartilago</a:t>
            </a:r>
            <a:r>
              <a:rPr lang="cs-CZ" sz="2000" i="1" dirty="0"/>
              <a:t> </a:t>
            </a:r>
            <a:r>
              <a:rPr lang="cs-CZ" sz="2000" i="1" dirty="0" err="1"/>
              <a:t>auriculae</a:t>
            </a:r>
            <a:r>
              <a:rPr lang="cs-CZ" sz="2000" dirty="0"/>
              <a:t>) krytá kůží přichycené k perichondriu.</a:t>
            </a:r>
          </a:p>
          <a:p>
            <a:pPr marL="355600" indent="-355600">
              <a:buFont typeface="Arial" pitchFamily="34" charset="0"/>
              <a:buChar char="•"/>
            </a:pPr>
            <a:r>
              <a:rPr lang="cs-CZ" sz="2000" b="1" i="1" dirty="0" err="1"/>
              <a:t>Helix</a:t>
            </a:r>
            <a:r>
              <a:rPr lang="cs-CZ" sz="2000" b="1" dirty="0"/>
              <a:t> (</a:t>
            </a:r>
            <a:r>
              <a:rPr lang="cs-CZ" sz="2000" b="1" i="1" dirty="0"/>
              <a:t>vinutí)</a:t>
            </a:r>
          </a:p>
          <a:p>
            <a:pPr marL="355600" indent="-355600">
              <a:buFont typeface="Arial" pitchFamily="34" charset="0"/>
              <a:buChar char="•"/>
            </a:pPr>
            <a:r>
              <a:rPr lang="cs-CZ" sz="2000" b="1" i="1" dirty="0" err="1"/>
              <a:t>Antihelix</a:t>
            </a:r>
            <a:endParaRPr lang="cs-CZ" sz="2000" b="1" i="1" dirty="0"/>
          </a:p>
          <a:p>
            <a:pPr marL="355600" indent="-355600">
              <a:buFont typeface="Arial" pitchFamily="34" charset="0"/>
              <a:buChar char="•"/>
            </a:pPr>
            <a:r>
              <a:rPr lang="cs-CZ" sz="2000" b="1" i="1" dirty="0" err="1"/>
              <a:t>Concha</a:t>
            </a:r>
            <a:r>
              <a:rPr lang="cs-CZ" sz="2000" b="1" i="1" dirty="0"/>
              <a:t> </a:t>
            </a:r>
            <a:r>
              <a:rPr lang="cs-CZ" sz="2000" b="1" i="1" dirty="0" err="1"/>
              <a:t>auriculae</a:t>
            </a:r>
            <a:endParaRPr lang="cs-CZ" sz="2000" b="1" i="1" dirty="0"/>
          </a:p>
          <a:p>
            <a:pPr marL="355600" indent="-355600">
              <a:buFont typeface="Arial" pitchFamily="34" charset="0"/>
              <a:buChar char="•"/>
            </a:pPr>
            <a:r>
              <a:rPr lang="cs-CZ" sz="2000" b="1" i="1" dirty="0"/>
              <a:t>Tragus</a:t>
            </a:r>
            <a:r>
              <a:rPr lang="cs-CZ" sz="2000" b="1" dirty="0"/>
              <a:t> (kozel)</a:t>
            </a:r>
          </a:p>
          <a:p>
            <a:pPr marL="355600" indent="-355600">
              <a:buFont typeface="Arial" pitchFamily="34" charset="0"/>
              <a:buChar char="•"/>
            </a:pPr>
            <a:r>
              <a:rPr lang="cs-CZ" sz="2000" b="1" i="1" dirty="0" err="1"/>
              <a:t>Antitragus</a:t>
            </a:r>
            <a:endParaRPr lang="cs-CZ" sz="2000" b="1" i="1" dirty="0"/>
          </a:p>
          <a:p>
            <a:pPr marL="355600" indent="-355600">
              <a:buFont typeface="Arial" pitchFamily="34" charset="0"/>
              <a:buChar char="•"/>
            </a:pPr>
            <a:r>
              <a:rPr lang="cs-CZ" sz="2000" b="1" i="1" dirty="0" err="1"/>
              <a:t>Incisura</a:t>
            </a:r>
            <a:r>
              <a:rPr lang="cs-CZ" sz="2000" b="1" i="1" dirty="0"/>
              <a:t> </a:t>
            </a:r>
            <a:r>
              <a:rPr lang="cs-CZ" sz="2000" b="1" i="1" dirty="0" err="1"/>
              <a:t>intertragica</a:t>
            </a:r>
            <a:endParaRPr lang="cs-CZ" sz="2000" b="1" i="1" dirty="0"/>
          </a:p>
          <a:p>
            <a:pPr marL="355600" indent="-355600">
              <a:buFont typeface="Arial" pitchFamily="34" charset="0"/>
              <a:buChar char="•"/>
            </a:pPr>
            <a:r>
              <a:rPr lang="cs-CZ" sz="2000" b="1" i="1" dirty="0" err="1"/>
              <a:t>Lobulus</a:t>
            </a:r>
            <a:r>
              <a:rPr lang="cs-CZ" sz="2000" b="1" i="1" dirty="0"/>
              <a:t> </a:t>
            </a:r>
            <a:r>
              <a:rPr lang="cs-CZ" sz="2000" b="1" i="1" dirty="0" err="1"/>
              <a:t>auriculae</a:t>
            </a:r>
            <a:endParaRPr lang="cs-CZ" sz="2000" b="1" i="1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AEC8D50-C71F-0EA9-CB6C-81533D438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37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3115CD7-0AC5-194E-4015-2FBA86F5C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47" y="4409320"/>
            <a:ext cx="2143125" cy="21336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7F0A3EC-DE1E-75FC-238E-815C1137A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3685014"/>
            <a:ext cx="2562225" cy="17907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is.muni.cz/do/fsps/e-learning/zaklady_anatomie/zakl_anatomie_IV/pics/3obr-143.jpg"/>
          <p:cNvPicPr>
            <a:picLocks noChangeAspect="1" noChangeArrowheads="1"/>
          </p:cNvPicPr>
          <p:nvPr/>
        </p:nvPicPr>
        <p:blipFill>
          <a:blip r:embed="rId3" cstate="print"/>
          <a:srcRect t="12703" b="34665"/>
          <a:stretch>
            <a:fillRect/>
          </a:stretch>
        </p:blipFill>
        <p:spPr bwMode="auto">
          <a:xfrm>
            <a:off x="0" y="2636912"/>
            <a:ext cx="5470814" cy="3888432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6164" y="113401"/>
            <a:ext cx="8892480" cy="576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B) Anatomický popis sluchového ústrojí</a:t>
            </a:r>
          </a:p>
          <a:p>
            <a:pPr marL="0" indent="0">
              <a:buNone/>
            </a:pPr>
            <a:r>
              <a:rPr lang="cs-CZ" sz="2000" b="1" dirty="0"/>
              <a:t>1) </a:t>
            </a:r>
            <a:r>
              <a:rPr lang="cs-CZ" sz="2000" b="1" i="1" dirty="0" err="1"/>
              <a:t>Auris</a:t>
            </a:r>
            <a:r>
              <a:rPr lang="cs-CZ" sz="2000" b="1" i="1" dirty="0"/>
              <a:t> </a:t>
            </a:r>
            <a:r>
              <a:rPr lang="cs-CZ" sz="2000" b="1" i="1" dirty="0" err="1"/>
              <a:t>externa</a:t>
            </a:r>
            <a:r>
              <a:rPr lang="cs-CZ" sz="2000" b="1" i="1" dirty="0"/>
              <a:t> - </a:t>
            </a:r>
            <a:r>
              <a:rPr lang="cs-CZ" sz="2000" i="1" dirty="0" err="1"/>
              <a:t>Meatus</a:t>
            </a:r>
            <a:r>
              <a:rPr lang="cs-CZ" sz="2000" i="1" dirty="0"/>
              <a:t> </a:t>
            </a:r>
            <a:r>
              <a:rPr lang="cs-CZ" sz="2000" i="1" dirty="0" err="1"/>
              <a:t>acusticus</a:t>
            </a:r>
            <a:r>
              <a:rPr lang="cs-CZ" sz="2000" i="1" dirty="0"/>
              <a:t> </a:t>
            </a:r>
            <a:r>
              <a:rPr lang="cs-CZ" sz="2000" i="1" dirty="0" err="1"/>
              <a:t>externus</a:t>
            </a:r>
            <a:r>
              <a:rPr lang="cs-CZ" sz="2000" i="1" dirty="0"/>
              <a:t> – </a:t>
            </a:r>
            <a:r>
              <a:rPr lang="cs-CZ" sz="2000" dirty="0"/>
              <a:t>zevní zvukovod</a:t>
            </a:r>
          </a:p>
          <a:p>
            <a:r>
              <a:rPr lang="cs-CZ" sz="2000" dirty="0"/>
              <a:t>Zevní chrupavčitá a vnitřní kostěná část</a:t>
            </a:r>
          </a:p>
          <a:p>
            <a:r>
              <a:rPr lang="cs-CZ" sz="2000" dirty="0"/>
              <a:t>Podklad – </a:t>
            </a:r>
            <a:r>
              <a:rPr lang="cs-CZ" sz="2000" b="1" i="1" dirty="0" err="1"/>
              <a:t>cartilago</a:t>
            </a:r>
            <a:r>
              <a:rPr lang="cs-CZ" sz="2000" b="1" i="1" dirty="0"/>
              <a:t> </a:t>
            </a:r>
            <a:r>
              <a:rPr lang="cs-CZ" sz="2000" b="1" i="1" dirty="0" err="1"/>
              <a:t>meatus</a:t>
            </a:r>
            <a:r>
              <a:rPr lang="cs-CZ" sz="2000" b="1" i="1" dirty="0"/>
              <a:t> </a:t>
            </a:r>
            <a:r>
              <a:rPr lang="cs-CZ" sz="2000" b="1" i="1" dirty="0" err="1"/>
              <a:t>acustici</a:t>
            </a:r>
            <a:r>
              <a:rPr lang="cs-CZ" sz="2000" b="1" i="1" dirty="0"/>
              <a:t> </a:t>
            </a:r>
            <a:r>
              <a:rPr lang="cs-CZ" sz="2000" b="1" i="1" dirty="0" err="1"/>
              <a:t>externi</a:t>
            </a:r>
            <a:r>
              <a:rPr lang="cs-CZ" sz="2000" dirty="0"/>
              <a:t>, chrupavka krytá kůží, s tukovými a mazovými žlázami – </a:t>
            </a:r>
            <a:r>
              <a:rPr lang="cs-CZ" sz="2000" b="1" i="1" dirty="0" err="1"/>
              <a:t>glandulae</a:t>
            </a:r>
            <a:r>
              <a:rPr lang="cs-CZ" sz="2000" b="1" i="1" dirty="0"/>
              <a:t> </a:t>
            </a:r>
            <a:r>
              <a:rPr lang="cs-CZ" sz="2000" b="1" i="1" dirty="0" err="1"/>
              <a:t>ceruminosae</a:t>
            </a:r>
            <a:endParaRPr lang="cs-CZ" sz="2000" b="1" i="1" dirty="0"/>
          </a:p>
          <a:p>
            <a:r>
              <a:rPr lang="cs-CZ" sz="2000" b="1" i="1" dirty="0" err="1"/>
              <a:t>Tragi</a:t>
            </a:r>
            <a:r>
              <a:rPr lang="cs-CZ" sz="2000" b="1" dirty="0"/>
              <a:t> -</a:t>
            </a:r>
            <a:r>
              <a:rPr lang="cs-CZ" sz="2000" dirty="0"/>
              <a:t> chlupy</a:t>
            </a:r>
          </a:p>
          <a:p>
            <a:r>
              <a:rPr lang="cs-CZ" sz="2000" b="1" i="1" dirty="0"/>
              <a:t>Pars </a:t>
            </a:r>
            <a:r>
              <a:rPr lang="cs-CZ" sz="2000" b="1" i="1" dirty="0" err="1"/>
              <a:t>tympanica</a:t>
            </a:r>
            <a:r>
              <a:rPr lang="cs-CZ" sz="2000" i="1" dirty="0"/>
              <a:t> </a:t>
            </a:r>
            <a:r>
              <a:rPr lang="cs-CZ" sz="2000" dirty="0"/>
              <a:t>spánkové kosti</a:t>
            </a:r>
          </a:p>
          <a:p>
            <a:endParaRPr lang="cs-CZ" sz="20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636912"/>
            <a:ext cx="4139952" cy="889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803DF9D-5056-3794-8AB4-A23D9442C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36460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6164" y="113401"/>
            <a:ext cx="8892480" cy="576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B) Anatomický popis sluchového ústrojí</a:t>
            </a:r>
          </a:p>
          <a:p>
            <a:pPr marL="0" indent="0">
              <a:buNone/>
            </a:pPr>
            <a:r>
              <a:rPr lang="cs-CZ" sz="2000" b="1" dirty="0"/>
              <a:t>1) </a:t>
            </a:r>
            <a:r>
              <a:rPr lang="cs-CZ" sz="2000" b="1" i="1" dirty="0" err="1"/>
              <a:t>Auris</a:t>
            </a:r>
            <a:r>
              <a:rPr lang="cs-CZ" sz="2000" b="1" i="1" dirty="0"/>
              <a:t> </a:t>
            </a:r>
            <a:r>
              <a:rPr lang="cs-CZ" sz="2000" b="1" i="1" dirty="0" err="1"/>
              <a:t>externa</a:t>
            </a:r>
            <a:r>
              <a:rPr lang="cs-CZ" sz="2000" b="1" i="1" dirty="0"/>
              <a:t> - </a:t>
            </a:r>
            <a:r>
              <a:rPr lang="cs-CZ" sz="2000" i="1" dirty="0" err="1"/>
              <a:t>Meatus</a:t>
            </a:r>
            <a:r>
              <a:rPr lang="cs-CZ" sz="2000" i="1" dirty="0"/>
              <a:t> </a:t>
            </a:r>
            <a:r>
              <a:rPr lang="cs-CZ" sz="2000" i="1" dirty="0" err="1"/>
              <a:t>acusticus</a:t>
            </a:r>
            <a:r>
              <a:rPr lang="cs-CZ" sz="2000" i="1" dirty="0"/>
              <a:t> </a:t>
            </a:r>
            <a:r>
              <a:rPr lang="cs-CZ" sz="2000" i="1" dirty="0" err="1"/>
              <a:t>externus</a:t>
            </a:r>
            <a:r>
              <a:rPr lang="cs-CZ" sz="2000" i="1" dirty="0"/>
              <a:t> – </a:t>
            </a:r>
            <a:r>
              <a:rPr lang="cs-CZ" sz="2000" dirty="0"/>
              <a:t>zevní zvukovod</a:t>
            </a:r>
          </a:p>
          <a:p>
            <a:endParaRPr lang="cs-CZ" sz="20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803DF9D-5056-3794-8AB4-A23D9442C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39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65EDBC6-3643-83F2-0F75-9FA257C40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58" y="1045260"/>
            <a:ext cx="3525969" cy="318330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FFD6331-4C9E-0DB1-91CF-8AC91F091DB5}"/>
              </a:ext>
            </a:extLst>
          </p:cNvPr>
          <p:cNvSpPr txBox="1"/>
          <p:nvPr/>
        </p:nvSpPr>
        <p:spPr>
          <a:xfrm>
            <a:off x="899592" y="3846215"/>
            <a:ext cx="23251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Suchý a vlhký </a:t>
            </a:r>
            <a:r>
              <a:rPr lang="cs-CZ" dirty="0" err="1"/>
              <a:t>cerumen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C6F5C70-2ABF-9EC6-5F5D-E0A19FE9B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1484" y="2177244"/>
            <a:ext cx="5435475" cy="407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88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5DF787-149D-7082-FCAA-F13967322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0"/>
            <a:ext cx="8712968" cy="6309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A) Funkce zrakového ústrojí</a:t>
            </a:r>
          </a:p>
          <a:p>
            <a:pPr algn="just"/>
            <a:r>
              <a:rPr lang="cs-CZ" sz="2400" dirty="0"/>
              <a:t>Dominantní smysl pro člověka</a:t>
            </a:r>
          </a:p>
          <a:p>
            <a:pPr algn="just"/>
            <a:r>
              <a:rPr lang="cs-CZ" sz="2400" dirty="0"/>
              <a:t>Asi 80 % informací je vnímáno vizuálně </a:t>
            </a:r>
          </a:p>
          <a:p>
            <a:pPr algn="just"/>
            <a:r>
              <a:rPr lang="cs-CZ" sz="2400" dirty="0"/>
              <a:t>Vnímáme kontrast </a:t>
            </a:r>
          </a:p>
          <a:p>
            <a:pPr algn="just"/>
            <a:r>
              <a:rPr lang="cs-CZ" sz="2400" dirty="0"/>
              <a:t>Vidíme kontury předmětů, jejich vzdálenost </a:t>
            </a:r>
          </a:p>
          <a:p>
            <a:pPr algn="just"/>
            <a:r>
              <a:rPr lang="cs-CZ" sz="2400" dirty="0"/>
              <a:t>Podílí se na orientaci v prostoru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650E504-DD0F-932F-C75B-19F6CFBDB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2945086"/>
            <a:ext cx="5472608" cy="3912914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32384C1-F19E-8039-3A1E-F9A5AD182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29909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573016"/>
            <a:ext cx="4139952" cy="889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 descr="Výsledek obrázku pro Membrana tympanic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7508" y="2127176"/>
            <a:ext cx="5249292" cy="4552291"/>
          </a:xfrm>
          <a:prstGeom prst="rect">
            <a:avLst/>
          </a:prstGeom>
          <a:noFill/>
        </p:spPr>
      </p:pic>
      <p:sp>
        <p:nvSpPr>
          <p:cNvPr id="8" name="Obdélník 7"/>
          <p:cNvSpPr/>
          <p:nvPr/>
        </p:nvSpPr>
        <p:spPr>
          <a:xfrm>
            <a:off x="179512" y="476672"/>
            <a:ext cx="86409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2800" dirty="0"/>
              <a:t>B) Anatomický popis sluchového ústrojí</a:t>
            </a:r>
          </a:p>
          <a:p>
            <a:pPr marL="0" indent="0">
              <a:buNone/>
            </a:pPr>
            <a:r>
              <a:rPr lang="cs-CZ" sz="2800" b="1" dirty="0"/>
              <a:t>1) </a:t>
            </a:r>
            <a:r>
              <a:rPr lang="cs-CZ" sz="2800" b="1" i="1" dirty="0" err="1"/>
              <a:t>Auris</a:t>
            </a:r>
            <a:r>
              <a:rPr lang="cs-CZ" sz="2800" b="1" i="1" dirty="0"/>
              <a:t> </a:t>
            </a:r>
            <a:r>
              <a:rPr lang="cs-CZ" sz="2800" b="1" i="1" dirty="0" err="1"/>
              <a:t>externa</a:t>
            </a:r>
            <a:r>
              <a:rPr lang="cs-CZ" sz="2800" b="1" i="1" dirty="0"/>
              <a:t> - </a:t>
            </a:r>
            <a:r>
              <a:rPr lang="cs-CZ" sz="2800" b="1" i="1" dirty="0" err="1"/>
              <a:t>membrana</a:t>
            </a:r>
            <a:r>
              <a:rPr lang="cs-CZ" sz="2800" b="1" i="1" dirty="0"/>
              <a:t> </a:t>
            </a:r>
            <a:r>
              <a:rPr lang="cs-CZ" sz="2800" b="1" i="1" dirty="0" err="1"/>
              <a:t>tympani</a:t>
            </a:r>
            <a:r>
              <a:rPr lang="cs-CZ" sz="2800" b="1" i="1" dirty="0"/>
              <a:t> </a:t>
            </a:r>
            <a:r>
              <a:rPr lang="cs-CZ" sz="2800" dirty="0"/>
              <a:t>– bubínek </a:t>
            </a:r>
            <a:endParaRPr lang="cs-CZ" sz="28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/>
              <a:t>Bubínek je hranice mezi zevním a středním uchem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/>
              <a:t>Poloprůsvitná membrána .</a:t>
            </a:r>
          </a:p>
          <a:p>
            <a:pPr marL="355600" indent="-355600">
              <a:buFont typeface="Arial" pitchFamily="34" charset="0"/>
              <a:buChar char="•"/>
            </a:pPr>
            <a:r>
              <a:rPr lang="cs-CZ" sz="2800" b="1" i="1" dirty="0" err="1"/>
              <a:t>Anulus</a:t>
            </a:r>
            <a:r>
              <a:rPr lang="cs-CZ" sz="2800" b="1" i="1" dirty="0"/>
              <a:t> </a:t>
            </a:r>
            <a:r>
              <a:rPr lang="cs-CZ" sz="2800" b="1" i="1" dirty="0" err="1"/>
              <a:t>fibrocartilagineus</a:t>
            </a:r>
            <a:r>
              <a:rPr lang="cs-CZ" sz="2800" b="1" i="1" dirty="0"/>
              <a:t> – </a:t>
            </a:r>
            <a:r>
              <a:rPr lang="cs-CZ" sz="2800" dirty="0"/>
              <a:t>zesílený okraj, </a:t>
            </a:r>
            <a:r>
              <a:rPr lang="cs-CZ" sz="2800" b="1" i="1" dirty="0"/>
              <a:t>sulcus </a:t>
            </a:r>
            <a:r>
              <a:rPr lang="cs-CZ" sz="2800" b="1" i="1" dirty="0" err="1"/>
              <a:t>tympanicus</a:t>
            </a:r>
            <a:r>
              <a:rPr lang="cs-CZ" sz="2800" b="1" i="1" dirty="0"/>
              <a:t> </a:t>
            </a:r>
            <a:r>
              <a:rPr lang="cs-CZ" sz="2800" b="1" i="1" dirty="0" err="1"/>
              <a:t>ossis</a:t>
            </a:r>
            <a:r>
              <a:rPr lang="cs-CZ" sz="2800" b="1" i="1" dirty="0"/>
              <a:t> </a:t>
            </a:r>
            <a:r>
              <a:rPr lang="cs-CZ" sz="2800" b="1" i="1" dirty="0" err="1"/>
              <a:t>tympanici</a:t>
            </a:r>
            <a:r>
              <a:rPr lang="cs-CZ" sz="2800" b="1" dirty="0"/>
              <a:t>.</a:t>
            </a:r>
            <a:r>
              <a:rPr lang="cs-CZ" sz="2800" dirty="0"/>
              <a:t> </a:t>
            </a:r>
            <a:endParaRPr lang="cs-CZ" sz="28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b="1" i="1" dirty="0" err="1"/>
              <a:t>Umbo</a:t>
            </a:r>
            <a:r>
              <a:rPr lang="cs-CZ" sz="2800" b="1" i="1" dirty="0"/>
              <a:t> </a:t>
            </a:r>
            <a:r>
              <a:rPr lang="cs-CZ" sz="2800" b="1" i="1" dirty="0" err="1"/>
              <a:t>membranae</a:t>
            </a:r>
            <a:r>
              <a:rPr lang="cs-CZ" sz="2800" b="1" i="1" dirty="0"/>
              <a:t> </a:t>
            </a:r>
            <a:r>
              <a:rPr lang="cs-CZ" sz="2800" b="1" i="1" dirty="0" err="1"/>
              <a:t>tympani</a:t>
            </a:r>
            <a:endParaRPr lang="cs-CZ" sz="28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b="1" i="1" dirty="0" err="1"/>
              <a:t>Stria</a:t>
            </a:r>
            <a:r>
              <a:rPr lang="cs-CZ" sz="2800" b="1" i="1" dirty="0"/>
              <a:t> </a:t>
            </a:r>
            <a:r>
              <a:rPr lang="cs-CZ" sz="2800" b="1" i="1" dirty="0" err="1"/>
              <a:t>mallearis</a:t>
            </a:r>
            <a:r>
              <a:rPr lang="cs-CZ" sz="2800" i="1" dirty="0"/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b="1" i="1" dirty="0" err="1"/>
              <a:t>Prominentia</a:t>
            </a:r>
            <a:r>
              <a:rPr lang="cs-CZ" sz="2800" b="1" i="1" dirty="0"/>
              <a:t> </a:t>
            </a:r>
            <a:r>
              <a:rPr lang="cs-CZ" sz="2800" b="1" i="1" dirty="0" err="1"/>
              <a:t>mallearis</a:t>
            </a:r>
            <a:endParaRPr lang="cs-CZ" sz="28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b="1" i="1" dirty="0" err="1"/>
              <a:t>Striae</a:t>
            </a:r>
            <a:r>
              <a:rPr lang="cs-CZ" sz="2800" b="1" i="1" dirty="0"/>
              <a:t> </a:t>
            </a:r>
            <a:r>
              <a:rPr lang="cs-CZ" sz="2800" b="1" i="1" dirty="0" err="1"/>
              <a:t>membranae</a:t>
            </a:r>
            <a:r>
              <a:rPr lang="cs-CZ" sz="2800" b="1" i="1" dirty="0"/>
              <a:t> </a:t>
            </a:r>
            <a:r>
              <a:rPr lang="cs-CZ" sz="2800" b="1" i="1" dirty="0" err="1"/>
              <a:t>tympani</a:t>
            </a:r>
            <a:r>
              <a:rPr lang="cs-CZ" sz="2800" b="1" i="1" dirty="0"/>
              <a:t> anterior et posterior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b="1" i="1" dirty="0"/>
              <a:t>Pars </a:t>
            </a:r>
            <a:r>
              <a:rPr lang="cs-CZ" sz="2800" b="1" i="1" dirty="0" err="1"/>
              <a:t>tensa</a:t>
            </a:r>
            <a:endParaRPr lang="cs-CZ" sz="2800" b="1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b="1" i="1" dirty="0"/>
              <a:t>Pars </a:t>
            </a:r>
            <a:r>
              <a:rPr lang="cs-CZ" sz="2800" b="1" i="1" dirty="0" err="1"/>
              <a:t>maccula</a:t>
            </a:r>
            <a:endParaRPr lang="cs-CZ" sz="2800" i="1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F4FA5A1-AFC9-8C6D-0E39-8638998ED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01806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s://is.muni.cz/do/fsps/e-learning/zaklady_anatomie/zakl_anatomie_IV/pics/3obr-149.jpg"/>
          <p:cNvPicPr>
            <a:picLocks noChangeAspect="1" noChangeArrowheads="1"/>
          </p:cNvPicPr>
          <p:nvPr/>
        </p:nvPicPr>
        <p:blipFill>
          <a:blip r:embed="rId2" cstate="print"/>
          <a:srcRect t="10741"/>
          <a:stretch>
            <a:fillRect/>
          </a:stretch>
        </p:blipFill>
        <p:spPr bwMode="auto">
          <a:xfrm>
            <a:off x="4087180" y="136525"/>
            <a:ext cx="4932040" cy="6500581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8640"/>
            <a:ext cx="5580112" cy="568863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/>
              <a:t>B) Anatomický popis sluchového ústrojí</a:t>
            </a:r>
          </a:p>
          <a:p>
            <a:pPr marL="0" indent="0">
              <a:buNone/>
            </a:pPr>
            <a:r>
              <a:rPr lang="cs-CZ" dirty="0"/>
              <a:t>2) </a:t>
            </a:r>
            <a:r>
              <a:rPr lang="cs-CZ" b="1" i="1" dirty="0" err="1"/>
              <a:t>Auris</a:t>
            </a:r>
            <a:r>
              <a:rPr lang="cs-CZ" b="1" i="1" dirty="0"/>
              <a:t> media - cavitas </a:t>
            </a:r>
            <a:r>
              <a:rPr lang="cs-CZ" b="1" i="1" dirty="0" err="1"/>
              <a:t>tympani</a:t>
            </a:r>
            <a:endParaRPr lang="cs-CZ" b="1" i="1" dirty="0"/>
          </a:p>
          <a:p>
            <a:pPr marL="0" indent="0">
              <a:buNone/>
            </a:pPr>
            <a:r>
              <a:rPr lang="cs-CZ" dirty="0"/>
              <a:t>Orientace vzhledem k bubínku:</a:t>
            </a:r>
          </a:p>
          <a:p>
            <a:pPr algn="just">
              <a:lnSpc>
                <a:spcPct val="120000"/>
              </a:lnSpc>
            </a:pPr>
            <a:r>
              <a:rPr lang="cs-CZ" b="1" dirty="0" err="1"/>
              <a:t>Nadbubínková</a:t>
            </a:r>
            <a:r>
              <a:rPr lang="cs-CZ" b="1" dirty="0"/>
              <a:t> dutina -</a:t>
            </a:r>
            <a:r>
              <a:rPr lang="cs-CZ" dirty="0"/>
              <a:t> leží v ní </a:t>
            </a:r>
            <a:r>
              <a:rPr lang="cs-CZ" i="1" dirty="0"/>
              <a:t>caput </a:t>
            </a:r>
            <a:r>
              <a:rPr lang="cs-CZ" i="1" dirty="0" err="1"/>
              <a:t>mallei</a:t>
            </a:r>
            <a:r>
              <a:rPr lang="cs-CZ" dirty="0"/>
              <a:t> a </a:t>
            </a:r>
            <a:r>
              <a:rPr lang="cs-CZ" i="1" dirty="0"/>
              <a:t>corpus </a:t>
            </a:r>
            <a:r>
              <a:rPr lang="cs-CZ" i="1" dirty="0" err="1"/>
              <a:t>incudis</a:t>
            </a:r>
            <a:r>
              <a:rPr lang="cs-CZ" dirty="0"/>
              <a:t>, zadní stěna se otvírá do sklípkového systému.</a:t>
            </a:r>
          </a:p>
          <a:p>
            <a:pPr algn="just">
              <a:lnSpc>
                <a:spcPct val="120000"/>
              </a:lnSpc>
            </a:pPr>
            <a:r>
              <a:rPr lang="cs-CZ" b="1" dirty="0"/>
              <a:t>Střední etáž (</a:t>
            </a:r>
            <a:r>
              <a:rPr lang="cs-CZ" b="1" i="1" dirty="0" err="1"/>
              <a:t>mezotympanum</a:t>
            </a:r>
            <a:r>
              <a:rPr lang="cs-CZ" b="1" dirty="0"/>
              <a:t>) </a:t>
            </a:r>
            <a:r>
              <a:rPr lang="cs-CZ" dirty="0"/>
              <a:t>obsahuje ostatní části řetězu sluchových kůstek, mezi bubínkem a </a:t>
            </a:r>
            <a:r>
              <a:rPr lang="cs-CZ" dirty="0" err="1"/>
              <a:t>promontoriem</a:t>
            </a:r>
            <a:r>
              <a:rPr lang="cs-CZ" dirty="0"/>
              <a:t>. </a:t>
            </a:r>
          </a:p>
          <a:p>
            <a:pPr algn="just">
              <a:lnSpc>
                <a:spcPct val="120000"/>
              </a:lnSpc>
            </a:pPr>
            <a:r>
              <a:rPr lang="cs-CZ" b="1" dirty="0"/>
              <a:t>Dolní část </a:t>
            </a:r>
            <a:r>
              <a:rPr lang="cs-CZ" b="1" i="1" dirty="0"/>
              <a:t>(</a:t>
            </a:r>
            <a:r>
              <a:rPr lang="cs-CZ" b="1" i="1" dirty="0" err="1"/>
              <a:t>hypotympanum</a:t>
            </a:r>
            <a:r>
              <a:rPr lang="cs-CZ" b="1" dirty="0"/>
              <a:t>)</a:t>
            </a:r>
            <a:r>
              <a:rPr lang="cs-CZ" dirty="0"/>
              <a:t> leží pod úrovní dolního okraje bubínku a ústí v ní Eustachova trubice. </a:t>
            </a:r>
          </a:p>
          <a:p>
            <a:pPr algn="just">
              <a:lnSpc>
                <a:spcPct val="120000"/>
              </a:lnSpc>
            </a:pP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120BAC4-947A-1496-A3DC-5BEC3822B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41</a:t>
            </a:fld>
            <a:endParaRPr lang="cs-CZ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9EA926-76CD-6F88-E3A4-D6290B378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620688"/>
            <a:ext cx="8229600" cy="590465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/>
              <a:t>B) Anatomický popis sluchového ústrojí</a:t>
            </a:r>
          </a:p>
          <a:p>
            <a:pPr marL="0" indent="0">
              <a:buNone/>
            </a:pPr>
            <a:r>
              <a:rPr lang="cs-CZ" dirty="0"/>
              <a:t>2) </a:t>
            </a:r>
            <a:r>
              <a:rPr lang="cs-CZ" b="1" i="1" dirty="0" err="1"/>
              <a:t>Auris</a:t>
            </a:r>
            <a:r>
              <a:rPr lang="cs-CZ" b="1" i="1" dirty="0"/>
              <a:t> media - cavitas </a:t>
            </a:r>
            <a:r>
              <a:rPr lang="cs-CZ" b="1" i="1" dirty="0" err="1"/>
              <a:t>tympani</a:t>
            </a:r>
            <a:endParaRPr lang="cs-CZ" b="1" i="1" dirty="0"/>
          </a:p>
          <a:p>
            <a:r>
              <a:rPr lang="cs-CZ" dirty="0"/>
              <a:t>Středoušní dutina sousedí svými šesti stěnami s různými prostory: </a:t>
            </a:r>
          </a:p>
          <a:p>
            <a:pPr marL="0" indent="0">
              <a:buNone/>
            </a:pPr>
            <a:r>
              <a:rPr lang="cs-CZ" dirty="0"/>
              <a:t>1) laterálně s bubínkem,</a:t>
            </a:r>
          </a:p>
          <a:p>
            <a:pPr marL="0" indent="0">
              <a:buNone/>
            </a:pPr>
            <a:r>
              <a:rPr lang="cs-CZ" dirty="0"/>
              <a:t>2) mediálně s vnitřním uchem,</a:t>
            </a:r>
          </a:p>
          <a:p>
            <a:pPr marL="0" indent="0">
              <a:buNone/>
            </a:pPr>
            <a:r>
              <a:rPr lang="cs-CZ" dirty="0"/>
              <a:t>3) dorsálně s </a:t>
            </a:r>
            <a:r>
              <a:rPr lang="cs-CZ" i="1" dirty="0" err="1"/>
              <a:t>processus</a:t>
            </a:r>
            <a:r>
              <a:rPr lang="cs-CZ" i="1" dirty="0"/>
              <a:t> </a:t>
            </a:r>
            <a:r>
              <a:rPr lang="cs-CZ" i="1" dirty="0" err="1"/>
              <a:t>mastoideus</a:t>
            </a:r>
            <a:r>
              <a:rPr lang="cs-CZ" dirty="0"/>
              <a:t>,</a:t>
            </a:r>
          </a:p>
          <a:p>
            <a:pPr marL="0" indent="0">
              <a:buNone/>
            </a:pPr>
            <a:r>
              <a:rPr lang="cs-CZ" dirty="0"/>
              <a:t>4) ventrálně s </a:t>
            </a:r>
            <a:r>
              <a:rPr lang="cs-CZ" i="1" dirty="0"/>
              <a:t>canalis </a:t>
            </a:r>
            <a:r>
              <a:rPr lang="cs-CZ" i="1" dirty="0" err="1"/>
              <a:t>caroticus</a:t>
            </a:r>
            <a:endParaRPr lang="cs-CZ" i="1" dirty="0"/>
          </a:p>
          <a:p>
            <a:pPr marL="0" indent="0">
              <a:buNone/>
            </a:pPr>
            <a:r>
              <a:rPr lang="cs-CZ" dirty="0"/>
              <a:t>5) kraniálně se střední jámou lební prostřednictvím </a:t>
            </a:r>
            <a:r>
              <a:rPr lang="cs-CZ" i="1" dirty="0" err="1"/>
              <a:t>tegmen</a:t>
            </a:r>
            <a:r>
              <a:rPr lang="cs-CZ" i="1" dirty="0"/>
              <a:t> </a:t>
            </a:r>
            <a:r>
              <a:rPr lang="cs-CZ" i="1" dirty="0" err="1"/>
              <a:t>tympani</a:t>
            </a:r>
            <a:r>
              <a:rPr lang="cs-CZ" dirty="0"/>
              <a:t>,</a:t>
            </a:r>
          </a:p>
          <a:p>
            <a:pPr marL="0" indent="0">
              <a:buNone/>
            </a:pPr>
            <a:r>
              <a:rPr lang="cs-CZ" dirty="0"/>
              <a:t>6) kaudálně s fossa jugularis.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Středoušní dutina obsahuje </a:t>
            </a:r>
            <a:r>
              <a:rPr lang="cs-CZ" u="sng" dirty="0"/>
              <a:t>3 sluchové kůstky</a:t>
            </a:r>
            <a:r>
              <a:rPr lang="cs-CZ" dirty="0"/>
              <a:t>: </a:t>
            </a:r>
          </a:p>
          <a:p>
            <a:pPr marL="0" indent="0">
              <a:buNone/>
            </a:pPr>
            <a:r>
              <a:rPr lang="cs-CZ" b="1" dirty="0"/>
              <a:t>kladívko</a:t>
            </a:r>
            <a:r>
              <a:rPr lang="cs-CZ" dirty="0"/>
              <a:t>, </a:t>
            </a:r>
            <a:r>
              <a:rPr lang="cs-CZ" b="1" dirty="0"/>
              <a:t>kovadlinku</a:t>
            </a:r>
            <a:r>
              <a:rPr lang="cs-CZ" dirty="0"/>
              <a:t> a </a:t>
            </a:r>
            <a:r>
              <a:rPr lang="cs-CZ" b="1" dirty="0"/>
              <a:t>třmínek, </a:t>
            </a:r>
            <a:r>
              <a:rPr lang="cs-CZ" dirty="0"/>
              <a:t>vzájemně propojené</a:t>
            </a:r>
          </a:p>
          <a:p>
            <a:pPr marL="0" indent="0">
              <a:buNone/>
            </a:pPr>
            <a:r>
              <a:rPr lang="cs-CZ" dirty="0"/>
              <a:t>kladívko je upnuto do bubínku </a:t>
            </a:r>
          </a:p>
          <a:p>
            <a:pPr marL="0" indent="0">
              <a:buNone/>
            </a:pPr>
            <a:r>
              <a:rPr lang="cs-CZ" dirty="0"/>
              <a:t>třmínek do oválného okénka v mediální stěně</a:t>
            </a:r>
          </a:p>
          <a:p>
            <a:pPr marL="0" indent="0">
              <a:buNone/>
            </a:pPr>
            <a:r>
              <a:rPr lang="cs-CZ" u="sng" dirty="0"/>
              <a:t>2 svaly</a:t>
            </a:r>
            <a:r>
              <a:rPr lang="cs-CZ" dirty="0"/>
              <a:t>: </a:t>
            </a:r>
            <a:r>
              <a:rPr lang="cs-CZ" i="1" dirty="0"/>
              <a:t>musculus </a:t>
            </a:r>
            <a:r>
              <a:rPr lang="cs-CZ" i="1" dirty="0" err="1"/>
              <a:t>stapedius</a:t>
            </a:r>
            <a:r>
              <a:rPr lang="cs-CZ" i="1" dirty="0"/>
              <a:t> a musculus tensor </a:t>
            </a:r>
            <a:r>
              <a:rPr lang="cs-CZ" i="1" dirty="0" err="1"/>
              <a:t>tympani</a:t>
            </a:r>
            <a:r>
              <a:rPr lang="cs-CZ" dirty="0"/>
              <a:t>. </a:t>
            </a:r>
          </a:p>
          <a:p>
            <a:pPr marL="0" indent="0">
              <a:buNone/>
            </a:pPr>
            <a:r>
              <a:rPr lang="cs-CZ" dirty="0"/>
              <a:t>Chrání ucho před poškozením zvuky vysoké intensity – kontrakcí tlumí intenzitu přenášených kmitů. 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24C8F24-87DD-3A8F-640A-B664CDF5C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27233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36525"/>
            <a:ext cx="864096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dirty="0"/>
              <a:t>B) Anatomický popis sluchového ústrojí</a:t>
            </a:r>
          </a:p>
          <a:p>
            <a:pPr marL="0" indent="0">
              <a:buNone/>
            </a:pPr>
            <a:r>
              <a:rPr lang="cs-CZ" sz="2000" dirty="0"/>
              <a:t>2) </a:t>
            </a:r>
            <a:r>
              <a:rPr lang="cs-CZ" sz="2000" b="1" i="1" dirty="0" err="1"/>
              <a:t>Auris</a:t>
            </a:r>
            <a:r>
              <a:rPr lang="cs-CZ" sz="2000" b="1" i="1" dirty="0"/>
              <a:t> media - cavitas </a:t>
            </a:r>
            <a:r>
              <a:rPr lang="cs-CZ" sz="2000" b="1" i="1" dirty="0" err="1"/>
              <a:t>tympani</a:t>
            </a:r>
            <a:r>
              <a:rPr lang="cs-CZ" sz="2000" b="1" i="1" dirty="0"/>
              <a:t> – </a:t>
            </a:r>
            <a:r>
              <a:rPr lang="cs-CZ" sz="2000" b="1" dirty="0"/>
              <a:t>stěny středoušní dutiny</a:t>
            </a:r>
          </a:p>
          <a:p>
            <a:pPr>
              <a:buNone/>
            </a:pPr>
            <a:r>
              <a:rPr lang="cs-CZ" sz="2000" b="1" dirty="0"/>
              <a:t>1</a:t>
            </a:r>
            <a:r>
              <a:rPr lang="cs-CZ" sz="2000" dirty="0"/>
              <a:t>) </a:t>
            </a:r>
            <a:r>
              <a:rPr lang="cs-CZ" sz="2000" b="1" dirty="0"/>
              <a:t>Boční (laterální) stěna, blanitá </a:t>
            </a:r>
            <a:r>
              <a:rPr lang="cs-CZ" sz="2000" dirty="0"/>
              <a:t>– </a:t>
            </a:r>
            <a:r>
              <a:rPr lang="cs-CZ" sz="2000" i="1" dirty="0" err="1"/>
              <a:t>paries</a:t>
            </a:r>
            <a:r>
              <a:rPr lang="cs-CZ" sz="2000" i="1" dirty="0"/>
              <a:t> </a:t>
            </a:r>
            <a:r>
              <a:rPr lang="cs-CZ" sz="2000" i="1" dirty="0" err="1"/>
              <a:t>membranaceus</a:t>
            </a:r>
            <a:r>
              <a:rPr lang="cs-CZ" sz="2000" dirty="0"/>
              <a:t>, z bubínku.</a:t>
            </a:r>
          </a:p>
          <a:p>
            <a:pPr>
              <a:buNone/>
            </a:pPr>
            <a:r>
              <a:rPr lang="cs-CZ" sz="2000" b="1" dirty="0"/>
              <a:t>2</a:t>
            </a:r>
            <a:r>
              <a:rPr lang="cs-CZ" sz="2000" dirty="0"/>
              <a:t>) </a:t>
            </a:r>
            <a:r>
              <a:rPr lang="cs-CZ" sz="2000" b="1" dirty="0"/>
              <a:t>Prostřední (mediánní) stěna</a:t>
            </a:r>
            <a:r>
              <a:rPr lang="cs-CZ" sz="2000" dirty="0"/>
              <a:t>, </a:t>
            </a:r>
            <a:r>
              <a:rPr lang="cs-CZ" sz="2000" dirty="0" err="1"/>
              <a:t>labyrintální</a:t>
            </a:r>
            <a:r>
              <a:rPr lang="cs-CZ" sz="2000" dirty="0"/>
              <a:t> – </a:t>
            </a:r>
            <a:r>
              <a:rPr lang="cs-CZ" sz="2000" i="1" dirty="0" err="1"/>
              <a:t>paries</a:t>
            </a:r>
            <a:r>
              <a:rPr lang="cs-CZ" sz="2000" i="1" dirty="0"/>
              <a:t> </a:t>
            </a:r>
            <a:r>
              <a:rPr lang="cs-CZ" sz="2000" i="1" dirty="0" err="1"/>
              <a:t>labyrinthicus</a:t>
            </a:r>
            <a:r>
              <a:rPr lang="cs-CZ" sz="2000" i="1" dirty="0"/>
              <a:t> </a:t>
            </a:r>
            <a:r>
              <a:rPr lang="cs-CZ" sz="2000" dirty="0"/>
              <a:t>odděluje středoušní dutinu od vnitřního ucha (</a:t>
            </a:r>
            <a:r>
              <a:rPr lang="cs-CZ" sz="2000" i="1" dirty="0" err="1"/>
              <a:t>auris</a:t>
            </a:r>
            <a:r>
              <a:rPr lang="cs-CZ" sz="2000" i="1" dirty="0"/>
              <a:t> interna</a:t>
            </a:r>
            <a:r>
              <a:rPr lang="cs-CZ" sz="2000" dirty="0"/>
              <a:t>). </a:t>
            </a:r>
          </a:p>
          <a:p>
            <a:pPr lvl="1">
              <a:buFont typeface="Wingdings" pitchFamily="2" charset="2"/>
              <a:buChar char="§"/>
            </a:pPr>
            <a:r>
              <a:rPr lang="cs-CZ" sz="2000" b="1" dirty="0"/>
              <a:t>Pahorek – </a:t>
            </a:r>
            <a:r>
              <a:rPr lang="cs-CZ" sz="2000" b="1" i="1" dirty="0" err="1"/>
              <a:t>promontorium</a:t>
            </a:r>
            <a:endParaRPr lang="cs-CZ" sz="2000" i="1" dirty="0"/>
          </a:p>
          <a:p>
            <a:pPr lvl="1">
              <a:buFont typeface="Wingdings" pitchFamily="2" charset="2"/>
              <a:buChar char="§"/>
            </a:pPr>
            <a:r>
              <a:rPr lang="cs-CZ" sz="2000" b="1" dirty="0"/>
              <a:t>Oválné okénko – </a:t>
            </a:r>
            <a:r>
              <a:rPr lang="cs-CZ" sz="2000" b="1" i="1" dirty="0" err="1"/>
              <a:t>fenestra</a:t>
            </a:r>
            <a:r>
              <a:rPr lang="cs-CZ" sz="2000" b="1" i="1" dirty="0"/>
              <a:t> </a:t>
            </a:r>
            <a:r>
              <a:rPr lang="cs-CZ" sz="2000" b="1" i="1" dirty="0" err="1"/>
              <a:t>vestibuli</a:t>
            </a:r>
            <a:r>
              <a:rPr lang="cs-CZ" sz="2000" b="1" i="1" dirty="0"/>
              <a:t> </a:t>
            </a:r>
            <a:r>
              <a:rPr lang="cs-CZ" sz="2000" b="1" dirty="0"/>
              <a:t>(</a:t>
            </a:r>
            <a:r>
              <a:rPr lang="cs-CZ" sz="2000" b="1" i="1" dirty="0" err="1"/>
              <a:t>fenestra</a:t>
            </a:r>
            <a:r>
              <a:rPr lang="cs-CZ" sz="2000" b="1" i="1" dirty="0"/>
              <a:t> </a:t>
            </a:r>
            <a:r>
              <a:rPr lang="cs-CZ" sz="2000" b="1" i="1" dirty="0" err="1"/>
              <a:t>ovalis</a:t>
            </a:r>
            <a:r>
              <a:rPr lang="cs-CZ" sz="2000" b="1" dirty="0"/>
              <a:t>)</a:t>
            </a:r>
            <a:endParaRPr lang="cs-CZ" sz="2000" dirty="0"/>
          </a:p>
          <a:p>
            <a:pPr lvl="1">
              <a:buFont typeface="Wingdings" pitchFamily="2" charset="2"/>
              <a:buChar char="§"/>
            </a:pPr>
            <a:r>
              <a:rPr lang="cs-CZ" sz="2000" b="1" dirty="0"/>
              <a:t>Kulovité okénko – </a:t>
            </a:r>
            <a:r>
              <a:rPr lang="cs-CZ" sz="2000" b="1" dirty="0" err="1"/>
              <a:t>fenestra</a:t>
            </a:r>
            <a:r>
              <a:rPr lang="cs-CZ" sz="2000" b="1" dirty="0"/>
              <a:t> </a:t>
            </a:r>
            <a:r>
              <a:rPr lang="cs-CZ" sz="2000" b="1" dirty="0" err="1"/>
              <a:t>cochleae</a:t>
            </a:r>
            <a:r>
              <a:rPr lang="cs-CZ" sz="2000" b="1" dirty="0"/>
              <a:t> (</a:t>
            </a:r>
            <a:r>
              <a:rPr lang="cs-CZ" sz="2000" b="1" dirty="0" err="1"/>
              <a:t>fenestra</a:t>
            </a:r>
            <a:r>
              <a:rPr lang="cs-CZ" sz="2000" b="1" dirty="0"/>
              <a:t> rotunda)</a:t>
            </a:r>
            <a:endParaRPr lang="cs-CZ" sz="2000" dirty="0"/>
          </a:p>
          <a:p>
            <a:pPr lvl="1">
              <a:buFont typeface="Wingdings" pitchFamily="2" charset="2"/>
              <a:buChar char="§"/>
            </a:pPr>
            <a:r>
              <a:rPr lang="cs-CZ" sz="2000" b="1" dirty="0"/>
              <a:t>Vyvýšenina lícního nervu – </a:t>
            </a:r>
            <a:r>
              <a:rPr lang="cs-CZ" sz="2000" b="1" i="1" dirty="0" err="1"/>
              <a:t>prominentia</a:t>
            </a:r>
            <a:r>
              <a:rPr lang="cs-CZ" sz="2000" b="1" i="1" dirty="0"/>
              <a:t> canalis </a:t>
            </a:r>
            <a:r>
              <a:rPr lang="cs-CZ" sz="2000" b="1" i="1" dirty="0" err="1"/>
              <a:t>facialis</a:t>
            </a:r>
            <a:endParaRPr lang="cs-CZ" sz="2000" i="1" dirty="0"/>
          </a:p>
          <a:p>
            <a:pPr lvl="1">
              <a:buFont typeface="Wingdings" pitchFamily="2" charset="2"/>
              <a:buChar char="§"/>
            </a:pPr>
            <a:r>
              <a:rPr lang="cs-CZ" sz="2000" b="1" i="1" dirty="0" err="1"/>
              <a:t>Prominentia</a:t>
            </a:r>
            <a:r>
              <a:rPr lang="cs-CZ" sz="2000" b="1" i="1" dirty="0"/>
              <a:t> canalis </a:t>
            </a:r>
            <a:r>
              <a:rPr lang="cs-CZ" sz="2000" b="1" i="1" dirty="0" err="1"/>
              <a:t>semicircularis</a:t>
            </a:r>
            <a:r>
              <a:rPr lang="cs-CZ" sz="2000" b="1" i="1" dirty="0"/>
              <a:t> </a:t>
            </a:r>
            <a:r>
              <a:rPr lang="cs-CZ" sz="2000" b="1" i="1" dirty="0" err="1"/>
              <a:t>lateralis</a:t>
            </a:r>
            <a:endParaRPr lang="cs-CZ" sz="2000" i="1" dirty="0"/>
          </a:p>
          <a:p>
            <a:pPr lvl="1">
              <a:buFont typeface="Wingdings" pitchFamily="2" charset="2"/>
              <a:buChar char="§"/>
            </a:pPr>
            <a:r>
              <a:rPr lang="cs-CZ" sz="2000" b="1" dirty="0"/>
              <a:t>Pyramidální výběžek – </a:t>
            </a:r>
            <a:r>
              <a:rPr lang="cs-CZ" sz="2000" b="1" i="1" dirty="0" err="1"/>
              <a:t>eminentia</a:t>
            </a:r>
            <a:r>
              <a:rPr lang="cs-CZ" sz="2000" b="1" i="1" dirty="0"/>
              <a:t> </a:t>
            </a:r>
            <a:r>
              <a:rPr lang="cs-CZ" sz="2000" b="1" i="1" dirty="0" err="1"/>
              <a:t>pyramidalis</a:t>
            </a:r>
            <a:endParaRPr lang="cs-CZ" sz="2000" i="1" dirty="0"/>
          </a:p>
          <a:p>
            <a:pPr lvl="1">
              <a:buFont typeface="Wingdings" pitchFamily="2" charset="2"/>
              <a:buChar char="§"/>
            </a:pPr>
            <a:r>
              <a:rPr lang="cs-CZ" sz="2000" b="1" dirty="0"/>
              <a:t>Kanálek bubínkové struny – </a:t>
            </a:r>
            <a:r>
              <a:rPr lang="cs-CZ" sz="2000" b="1" i="1" dirty="0" err="1"/>
              <a:t>canaliculus</a:t>
            </a:r>
            <a:r>
              <a:rPr lang="cs-CZ" sz="2000" b="1" i="1" dirty="0"/>
              <a:t> </a:t>
            </a:r>
            <a:r>
              <a:rPr lang="cs-CZ" sz="2000" b="1" i="1" dirty="0" err="1"/>
              <a:t>chordae</a:t>
            </a:r>
            <a:r>
              <a:rPr lang="cs-CZ" sz="2000" b="1" i="1" dirty="0"/>
              <a:t> </a:t>
            </a:r>
            <a:r>
              <a:rPr lang="cs-CZ" sz="2000" b="1" i="1" dirty="0" err="1"/>
              <a:t>tympani</a:t>
            </a:r>
            <a:endParaRPr lang="cs-CZ" sz="2000" i="1" dirty="0"/>
          </a:p>
          <a:p>
            <a:pPr>
              <a:buNone/>
            </a:pPr>
            <a:r>
              <a:rPr lang="cs-CZ" sz="2000" b="1" dirty="0"/>
              <a:t>3</a:t>
            </a:r>
            <a:r>
              <a:rPr lang="cs-CZ" sz="2000" dirty="0"/>
              <a:t>) </a:t>
            </a:r>
            <a:r>
              <a:rPr lang="cs-CZ" sz="2000" b="1" dirty="0"/>
              <a:t>Horní stěna (strop středoušní dutiny)</a:t>
            </a:r>
            <a:r>
              <a:rPr lang="cs-CZ" sz="2000" dirty="0"/>
              <a:t> – </a:t>
            </a:r>
            <a:r>
              <a:rPr lang="cs-CZ" sz="2000" i="1" dirty="0" err="1"/>
              <a:t>paries</a:t>
            </a:r>
            <a:r>
              <a:rPr lang="cs-CZ" sz="2000" dirty="0"/>
              <a:t> </a:t>
            </a:r>
            <a:r>
              <a:rPr lang="cs-CZ" sz="2000" i="1" dirty="0" err="1"/>
              <a:t>tegmentalis</a:t>
            </a:r>
            <a:endParaRPr lang="cs-CZ" sz="2000" i="1" dirty="0"/>
          </a:p>
          <a:p>
            <a:pPr>
              <a:buNone/>
            </a:pPr>
            <a:r>
              <a:rPr lang="cs-CZ" sz="2000" b="1" dirty="0"/>
              <a:t>4) Zadní stěna, bradavková stěna</a:t>
            </a:r>
            <a:r>
              <a:rPr lang="cs-CZ" sz="2000" dirty="0"/>
              <a:t> – </a:t>
            </a:r>
            <a:r>
              <a:rPr lang="cs-CZ" sz="2000" i="1" dirty="0" err="1"/>
              <a:t>paries</a:t>
            </a:r>
            <a:r>
              <a:rPr lang="cs-CZ" sz="2000" i="1" dirty="0"/>
              <a:t> </a:t>
            </a:r>
            <a:r>
              <a:rPr lang="cs-CZ" sz="2000" i="1" dirty="0" err="1"/>
              <a:t>mastoideus</a:t>
            </a:r>
            <a:r>
              <a:rPr lang="cs-CZ" sz="2000" dirty="0"/>
              <a:t>, vzniká </a:t>
            </a:r>
            <a:r>
              <a:rPr lang="cs-CZ" sz="2000" b="1" dirty="0" err="1"/>
              <a:t>pneumatizací</a:t>
            </a:r>
            <a:endParaRPr lang="cs-CZ" sz="2000" dirty="0"/>
          </a:p>
          <a:p>
            <a:pPr>
              <a:buNone/>
            </a:pPr>
            <a:r>
              <a:rPr lang="cs-CZ" sz="2000" b="1" dirty="0"/>
              <a:t>5) Dolní stěna, </a:t>
            </a:r>
            <a:r>
              <a:rPr lang="cs-CZ" sz="2000" b="1" dirty="0" err="1"/>
              <a:t>hrdelnicová</a:t>
            </a:r>
            <a:r>
              <a:rPr lang="cs-CZ" sz="2000" b="1" dirty="0"/>
              <a:t> (dno)</a:t>
            </a:r>
          </a:p>
          <a:p>
            <a:pPr>
              <a:buNone/>
            </a:pPr>
            <a:r>
              <a:rPr lang="cs-CZ" sz="2000" b="1" dirty="0"/>
              <a:t>6) Přední stěna, krkavicová </a:t>
            </a:r>
            <a:r>
              <a:rPr lang="cs-CZ" sz="2000" i="1" dirty="0"/>
              <a:t>– </a:t>
            </a:r>
            <a:r>
              <a:rPr lang="cs-CZ" sz="2000" i="1" dirty="0" err="1"/>
              <a:t>paries</a:t>
            </a:r>
            <a:r>
              <a:rPr lang="cs-CZ" sz="2000" i="1" dirty="0"/>
              <a:t> </a:t>
            </a:r>
            <a:r>
              <a:rPr lang="cs-CZ" sz="2000" i="1" dirty="0" err="1"/>
              <a:t>caroticus</a:t>
            </a:r>
            <a:r>
              <a:rPr lang="cs-CZ" sz="2000" i="1" dirty="0"/>
              <a:t>, </a:t>
            </a:r>
            <a:r>
              <a:rPr lang="cs-CZ" sz="2000" b="1" i="1" dirty="0"/>
              <a:t>canalis </a:t>
            </a:r>
            <a:r>
              <a:rPr lang="cs-CZ" sz="2000" b="1" i="1" dirty="0" err="1"/>
              <a:t>caroticus</a:t>
            </a:r>
            <a:r>
              <a:rPr lang="cs-CZ" sz="2000" i="1" dirty="0"/>
              <a:t>, </a:t>
            </a:r>
            <a:r>
              <a:rPr lang="cs-CZ" sz="2000" b="1" i="1" dirty="0"/>
              <a:t>canalis </a:t>
            </a:r>
            <a:r>
              <a:rPr lang="cs-CZ" sz="2000" b="1" i="1" dirty="0" err="1"/>
              <a:t>musculotubarius</a:t>
            </a:r>
            <a:r>
              <a:rPr lang="cs-CZ" sz="2000" i="1" dirty="0"/>
              <a:t> (horní - </a:t>
            </a:r>
            <a:r>
              <a:rPr lang="cs-CZ" sz="2000" b="1" i="1" dirty="0" err="1"/>
              <a:t>semicanalis</a:t>
            </a:r>
            <a:r>
              <a:rPr lang="cs-CZ" sz="2000" b="1" i="1" dirty="0"/>
              <a:t> musculi </a:t>
            </a:r>
            <a:r>
              <a:rPr lang="cs-CZ" sz="2000" b="1" i="1" dirty="0" err="1"/>
              <a:t>tensoris</a:t>
            </a:r>
            <a:r>
              <a:rPr lang="cs-CZ" sz="2000" b="1" i="1" dirty="0"/>
              <a:t> </a:t>
            </a:r>
            <a:r>
              <a:rPr lang="cs-CZ" sz="2000" b="1" i="1" dirty="0" err="1"/>
              <a:t>tympani</a:t>
            </a:r>
            <a:r>
              <a:rPr lang="cs-CZ" sz="2000" b="1" i="1" dirty="0"/>
              <a:t> </a:t>
            </a:r>
            <a:r>
              <a:rPr lang="cs-CZ" sz="2000" dirty="0"/>
              <a:t>, začátek</a:t>
            </a:r>
            <a:r>
              <a:rPr lang="cs-CZ" sz="2000" b="1" dirty="0"/>
              <a:t> m. tensor </a:t>
            </a:r>
            <a:r>
              <a:rPr lang="cs-CZ" sz="2000" b="1" dirty="0" err="1"/>
              <a:t>tympani</a:t>
            </a:r>
            <a:r>
              <a:rPr lang="cs-CZ" sz="2000" b="1" dirty="0"/>
              <a:t>; </a:t>
            </a:r>
            <a:r>
              <a:rPr lang="cs-CZ" sz="2000" dirty="0"/>
              <a:t>dolní </a:t>
            </a:r>
            <a:r>
              <a:rPr lang="cs-CZ" sz="2000" b="1" dirty="0"/>
              <a:t>– </a:t>
            </a:r>
            <a:r>
              <a:rPr lang="cs-CZ" sz="2000" b="1" dirty="0" err="1"/>
              <a:t>semicanalis</a:t>
            </a:r>
            <a:r>
              <a:rPr lang="cs-CZ" sz="2000" b="1" dirty="0"/>
              <a:t> </a:t>
            </a:r>
            <a:r>
              <a:rPr lang="cs-CZ" sz="2000" b="1" dirty="0" err="1"/>
              <a:t>tubae</a:t>
            </a:r>
            <a:r>
              <a:rPr lang="cs-CZ" sz="2000" b="1" dirty="0"/>
              <a:t> </a:t>
            </a:r>
            <a:r>
              <a:rPr lang="cs-CZ" sz="2000" b="1" dirty="0" err="1"/>
              <a:t>auditivae</a:t>
            </a:r>
            <a:r>
              <a:rPr lang="cs-CZ" sz="2000" b="1" dirty="0"/>
              <a:t>)</a:t>
            </a:r>
            <a:endParaRPr lang="cs-CZ" sz="20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10F2518-9F0F-C1A9-E05F-ECACAC8AC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43</a:t>
            </a:fld>
            <a:endParaRPr lang="cs-CZ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cs-CZ" dirty="0"/>
              <a:t>Stěny středoušní dutiny</a:t>
            </a:r>
          </a:p>
        </p:txBody>
      </p:sp>
      <p:pic>
        <p:nvPicPr>
          <p:cNvPr id="53252" name="Picture 4" descr="Výsledek obrázku pro cavitas tympani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908720"/>
            <a:ext cx="6980634" cy="4754380"/>
          </a:xfrm>
          <a:prstGeom prst="rect">
            <a:avLst/>
          </a:prstGeom>
          <a:noFill/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FB7F1E4-F2A0-2DBE-C59B-9C9E74B3C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44</a:t>
            </a:fld>
            <a:endParaRPr lang="cs-CZ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516" y="136525"/>
            <a:ext cx="8712968" cy="59046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/>
              <a:t>B) Anatomický popis sluchového ústrojí</a:t>
            </a:r>
          </a:p>
          <a:p>
            <a:pPr marL="0" indent="0">
              <a:buNone/>
            </a:pPr>
            <a:r>
              <a:rPr lang="cs-CZ" sz="2400" dirty="0"/>
              <a:t>2) </a:t>
            </a:r>
            <a:r>
              <a:rPr lang="cs-CZ" sz="2400" b="1" i="1" dirty="0" err="1"/>
              <a:t>Auris</a:t>
            </a:r>
            <a:r>
              <a:rPr lang="cs-CZ" sz="2400" b="1" i="1" dirty="0"/>
              <a:t> media - </a:t>
            </a:r>
            <a:r>
              <a:rPr lang="cs-CZ" sz="2400" b="1" i="1" dirty="0" err="1"/>
              <a:t>ossicula</a:t>
            </a:r>
            <a:r>
              <a:rPr lang="cs-CZ" sz="2400" b="1" i="1" dirty="0"/>
              <a:t> </a:t>
            </a:r>
            <a:r>
              <a:rPr lang="cs-CZ" sz="2400" b="1" i="1" dirty="0" err="1"/>
              <a:t>auditus</a:t>
            </a:r>
            <a:r>
              <a:rPr lang="cs-CZ" sz="2400" b="1" i="1" dirty="0"/>
              <a:t> </a:t>
            </a:r>
            <a:r>
              <a:rPr lang="cs-CZ" sz="2400" i="1" dirty="0"/>
              <a:t>– </a:t>
            </a:r>
            <a:r>
              <a:rPr lang="cs-CZ" sz="2400" dirty="0"/>
              <a:t>sluchové kůstky</a:t>
            </a:r>
          </a:p>
          <a:p>
            <a:pPr marL="0" indent="0">
              <a:buNone/>
            </a:pPr>
            <a:r>
              <a:rPr lang="cs-CZ" sz="2400" b="1" dirty="0"/>
              <a:t>Kladívko – </a:t>
            </a:r>
            <a:r>
              <a:rPr lang="cs-CZ" sz="2400" b="1" i="1" dirty="0" err="1"/>
              <a:t>malleus</a:t>
            </a:r>
            <a:r>
              <a:rPr lang="cs-CZ" sz="2400" b="1" i="1" dirty="0"/>
              <a:t> </a:t>
            </a:r>
            <a:endParaRPr lang="cs-CZ" sz="2400" i="1" dirty="0"/>
          </a:p>
          <a:p>
            <a:pPr indent="19050">
              <a:buFont typeface="Wingdings" pitchFamily="2" charset="2"/>
              <a:buChar char="§"/>
            </a:pPr>
            <a:r>
              <a:rPr lang="cs-CZ" sz="2400" i="1" dirty="0"/>
              <a:t>Caput </a:t>
            </a:r>
            <a:r>
              <a:rPr lang="cs-CZ" sz="2400" i="1" dirty="0" err="1"/>
              <a:t>mallei</a:t>
            </a:r>
            <a:r>
              <a:rPr lang="cs-CZ" sz="2400" i="1" dirty="0"/>
              <a:t> </a:t>
            </a:r>
            <a:endParaRPr lang="cs-CZ" sz="2400" i="1" u="sng" dirty="0"/>
          </a:p>
          <a:p>
            <a:pPr indent="19050">
              <a:buFont typeface="Wingdings" pitchFamily="2" charset="2"/>
              <a:buChar char="§"/>
            </a:pPr>
            <a:r>
              <a:rPr lang="cs-CZ" sz="2400" i="1" dirty="0"/>
              <a:t>Collum </a:t>
            </a:r>
            <a:r>
              <a:rPr lang="cs-CZ" sz="2400" i="1" dirty="0" err="1"/>
              <a:t>mallei</a:t>
            </a:r>
            <a:endParaRPr lang="cs-CZ" sz="2400" i="1" dirty="0"/>
          </a:p>
          <a:p>
            <a:pPr indent="19050">
              <a:buFont typeface="Wingdings" pitchFamily="2" charset="2"/>
              <a:buChar char="§"/>
            </a:pPr>
            <a:r>
              <a:rPr lang="cs-CZ" sz="2400" i="1" dirty="0" err="1"/>
              <a:t>Manubrium</a:t>
            </a:r>
            <a:r>
              <a:rPr lang="cs-CZ" sz="2400" i="1" dirty="0"/>
              <a:t> </a:t>
            </a:r>
            <a:r>
              <a:rPr lang="cs-CZ" sz="2400" i="1" dirty="0" err="1"/>
              <a:t>mallei</a:t>
            </a:r>
            <a:endParaRPr lang="cs-CZ" sz="2400" i="1" dirty="0"/>
          </a:p>
          <a:p>
            <a:endParaRPr lang="cs-CZ" sz="16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163C1E6-E78F-FDAF-A160-CDE2527F2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45</a:t>
            </a:fld>
            <a:endParaRPr lang="cs-CZ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07159B9-6CFC-3813-A89D-AF2351C48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815" y="1623004"/>
            <a:ext cx="5555985" cy="490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423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Výsledek obrázku pro malle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567905"/>
            <a:ext cx="6721848" cy="3960440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516" y="136525"/>
            <a:ext cx="8712968" cy="59046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dirty="0"/>
              <a:t>B) Anatomický popis sluchového ústrojí</a:t>
            </a:r>
          </a:p>
          <a:p>
            <a:pPr marL="0" indent="0">
              <a:buNone/>
            </a:pPr>
            <a:r>
              <a:rPr lang="cs-CZ" sz="1800" dirty="0"/>
              <a:t>2) </a:t>
            </a:r>
            <a:r>
              <a:rPr lang="cs-CZ" sz="1800" b="1" i="1" dirty="0" err="1"/>
              <a:t>Auris</a:t>
            </a:r>
            <a:r>
              <a:rPr lang="cs-CZ" sz="1800" b="1" i="1" dirty="0"/>
              <a:t> media - </a:t>
            </a:r>
            <a:r>
              <a:rPr lang="cs-CZ" sz="1800" b="1" i="1" dirty="0" err="1"/>
              <a:t>ossicula</a:t>
            </a:r>
            <a:r>
              <a:rPr lang="cs-CZ" sz="1800" b="1" i="1" dirty="0"/>
              <a:t> </a:t>
            </a:r>
            <a:r>
              <a:rPr lang="cs-CZ" sz="1800" b="1" i="1" dirty="0" err="1"/>
              <a:t>auditus</a:t>
            </a:r>
            <a:r>
              <a:rPr lang="cs-CZ" sz="1800" b="1" i="1" dirty="0"/>
              <a:t> – </a:t>
            </a:r>
            <a:r>
              <a:rPr lang="cs-CZ" sz="1800" b="1" dirty="0"/>
              <a:t>sluchové kůstky</a:t>
            </a:r>
          </a:p>
          <a:p>
            <a:r>
              <a:rPr lang="cs-CZ" sz="1800" b="1" dirty="0"/>
              <a:t>Kovadlinka – </a:t>
            </a:r>
            <a:r>
              <a:rPr lang="cs-CZ" sz="1800" b="1" i="1" dirty="0" err="1"/>
              <a:t>incus</a:t>
            </a:r>
            <a:r>
              <a:rPr lang="cs-CZ" sz="1800" i="1" dirty="0"/>
              <a:t> </a:t>
            </a:r>
          </a:p>
          <a:p>
            <a:pPr indent="19050">
              <a:buFont typeface="Wingdings" pitchFamily="2" charset="2"/>
              <a:buChar char="§"/>
            </a:pPr>
            <a:r>
              <a:rPr lang="cs-CZ" sz="1800" b="1" i="1" dirty="0"/>
              <a:t>Corpus </a:t>
            </a:r>
            <a:r>
              <a:rPr lang="cs-CZ" sz="1800" b="1" i="1" dirty="0" err="1"/>
              <a:t>incudis</a:t>
            </a:r>
            <a:r>
              <a:rPr lang="cs-CZ" sz="1800" b="1" i="1" dirty="0"/>
              <a:t> </a:t>
            </a:r>
          </a:p>
          <a:p>
            <a:pPr indent="19050">
              <a:buFont typeface="Wingdings" pitchFamily="2" charset="2"/>
              <a:buChar char="§"/>
            </a:pPr>
            <a:r>
              <a:rPr lang="cs-CZ" sz="1800" b="1" i="1" dirty="0" err="1"/>
              <a:t>Crus</a:t>
            </a:r>
            <a:r>
              <a:rPr lang="cs-CZ" sz="1800" b="1" i="1" dirty="0"/>
              <a:t> breve </a:t>
            </a:r>
          </a:p>
          <a:p>
            <a:pPr indent="19050">
              <a:buFont typeface="Wingdings" pitchFamily="2" charset="2"/>
              <a:buChar char="§"/>
            </a:pPr>
            <a:r>
              <a:rPr lang="cs-CZ" sz="1800" b="1" i="1" dirty="0" err="1"/>
              <a:t>Crus</a:t>
            </a:r>
            <a:r>
              <a:rPr lang="cs-CZ" sz="1800" b="1" i="1" dirty="0"/>
              <a:t> </a:t>
            </a:r>
            <a:r>
              <a:rPr lang="cs-CZ" sz="1800" b="1" i="1" dirty="0" err="1"/>
              <a:t>longum</a:t>
            </a:r>
            <a:endParaRPr lang="cs-CZ" sz="1800" b="1" i="1" dirty="0"/>
          </a:p>
          <a:p>
            <a:pPr indent="19050">
              <a:buFont typeface="Wingdings" pitchFamily="2" charset="2"/>
              <a:buChar char="§"/>
            </a:pPr>
            <a:r>
              <a:rPr lang="cs-CZ" sz="1800" b="1" i="1" dirty="0" err="1"/>
              <a:t>Processus</a:t>
            </a:r>
            <a:r>
              <a:rPr lang="cs-CZ" sz="1800" b="1" i="1" dirty="0"/>
              <a:t> </a:t>
            </a:r>
            <a:r>
              <a:rPr lang="cs-CZ" sz="1800" b="1" i="1" dirty="0" err="1"/>
              <a:t>lenticularis</a:t>
            </a:r>
            <a:r>
              <a:rPr lang="cs-CZ" sz="1800" b="1" i="1" dirty="0"/>
              <a:t> </a:t>
            </a:r>
            <a:r>
              <a:rPr lang="cs-CZ" sz="1800" b="1" dirty="0"/>
              <a:t>– </a:t>
            </a:r>
            <a:r>
              <a:rPr lang="cs-CZ" sz="1800" dirty="0"/>
              <a:t>spojení s hlavicí třmínku.</a:t>
            </a:r>
          </a:p>
          <a:p>
            <a:endParaRPr lang="cs-CZ" sz="16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163C1E6-E78F-FDAF-A160-CDE2527F2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46</a:t>
            </a:fld>
            <a:endParaRPr lang="cs-CZ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Výsledek obrázku pro malle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761035"/>
            <a:ext cx="6721848" cy="3960440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516" y="136525"/>
            <a:ext cx="8712968" cy="59046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dirty="0"/>
              <a:t>B) Anatomický popis sluchového ústrojí</a:t>
            </a:r>
          </a:p>
          <a:p>
            <a:pPr marL="0" indent="0">
              <a:buNone/>
            </a:pPr>
            <a:r>
              <a:rPr lang="cs-CZ" sz="1800" dirty="0"/>
              <a:t>2) </a:t>
            </a:r>
            <a:r>
              <a:rPr lang="cs-CZ" sz="1800" b="1" i="1" dirty="0" err="1"/>
              <a:t>Auris</a:t>
            </a:r>
            <a:r>
              <a:rPr lang="cs-CZ" sz="1800" b="1" i="1" dirty="0"/>
              <a:t> media - </a:t>
            </a:r>
            <a:r>
              <a:rPr lang="cs-CZ" sz="1800" b="1" i="1" dirty="0" err="1"/>
              <a:t>ossicula</a:t>
            </a:r>
            <a:r>
              <a:rPr lang="cs-CZ" sz="1800" b="1" i="1" dirty="0"/>
              <a:t> </a:t>
            </a:r>
            <a:r>
              <a:rPr lang="cs-CZ" sz="1800" b="1" i="1" dirty="0" err="1"/>
              <a:t>auditus</a:t>
            </a:r>
            <a:r>
              <a:rPr lang="cs-CZ" sz="1800" b="1" i="1" dirty="0"/>
              <a:t> – </a:t>
            </a:r>
            <a:r>
              <a:rPr lang="cs-CZ" sz="1800" b="1" dirty="0"/>
              <a:t>sluchové kůstky</a:t>
            </a:r>
          </a:p>
          <a:p>
            <a:r>
              <a:rPr lang="cs-CZ" sz="1800" b="1" dirty="0"/>
              <a:t>Třmínek – </a:t>
            </a:r>
            <a:r>
              <a:rPr lang="cs-CZ" sz="1800" b="1" i="1" dirty="0" err="1"/>
              <a:t>stapes</a:t>
            </a:r>
            <a:r>
              <a:rPr lang="cs-CZ" sz="1800" i="1" dirty="0"/>
              <a:t> </a:t>
            </a:r>
          </a:p>
          <a:p>
            <a:pPr indent="19050">
              <a:buFont typeface="Wingdings" pitchFamily="2" charset="2"/>
              <a:buChar char="§"/>
            </a:pPr>
            <a:r>
              <a:rPr lang="cs-CZ" sz="1800" b="1" i="1" dirty="0"/>
              <a:t>caput </a:t>
            </a:r>
            <a:r>
              <a:rPr lang="cs-CZ" sz="1800" b="1" i="1" dirty="0" err="1"/>
              <a:t>stapedis</a:t>
            </a:r>
            <a:r>
              <a:rPr lang="cs-CZ" sz="1800" b="1" i="1" dirty="0"/>
              <a:t> </a:t>
            </a:r>
            <a:endParaRPr lang="cs-CZ" sz="1800" i="1" dirty="0"/>
          </a:p>
          <a:p>
            <a:pPr indent="19050">
              <a:buFont typeface="Wingdings" pitchFamily="2" charset="2"/>
              <a:buChar char="§"/>
            </a:pPr>
            <a:r>
              <a:rPr lang="cs-CZ" sz="1800" b="1" i="1" dirty="0" err="1"/>
              <a:t>crus</a:t>
            </a:r>
            <a:r>
              <a:rPr lang="cs-CZ" sz="1800" b="1" i="1" dirty="0"/>
              <a:t> </a:t>
            </a:r>
            <a:r>
              <a:rPr lang="cs-CZ" sz="1800" b="1" i="1" dirty="0" err="1"/>
              <a:t>anterius</a:t>
            </a:r>
            <a:r>
              <a:rPr lang="cs-CZ" sz="1800" i="1" dirty="0"/>
              <a:t> </a:t>
            </a:r>
            <a:endParaRPr lang="cs-CZ" sz="1800" dirty="0"/>
          </a:p>
          <a:p>
            <a:pPr indent="19050">
              <a:buFont typeface="Wingdings" pitchFamily="2" charset="2"/>
              <a:buChar char="§"/>
            </a:pPr>
            <a:r>
              <a:rPr lang="cs-CZ" sz="1800" b="1" i="1" dirty="0" err="1"/>
              <a:t>crus</a:t>
            </a:r>
            <a:r>
              <a:rPr lang="cs-CZ" sz="1800" b="1" i="1" dirty="0"/>
              <a:t> </a:t>
            </a:r>
            <a:r>
              <a:rPr lang="cs-CZ" sz="1800" b="1" i="1" dirty="0" err="1"/>
              <a:t>posterius</a:t>
            </a:r>
            <a:endParaRPr lang="cs-CZ" sz="1800" dirty="0"/>
          </a:p>
          <a:p>
            <a:pPr indent="19050">
              <a:buFont typeface="Wingdings" pitchFamily="2" charset="2"/>
              <a:buChar char="§"/>
            </a:pPr>
            <a:r>
              <a:rPr lang="cs-CZ" sz="1800" b="1" i="1" dirty="0"/>
              <a:t>basis </a:t>
            </a:r>
            <a:r>
              <a:rPr lang="cs-CZ" sz="1800" b="1" i="1" dirty="0" err="1"/>
              <a:t>stapedis</a:t>
            </a:r>
            <a:r>
              <a:rPr lang="cs-CZ" sz="1800" i="1" dirty="0"/>
              <a:t> </a:t>
            </a:r>
            <a:r>
              <a:rPr lang="cs-CZ" sz="1800" dirty="0"/>
              <a:t>pomocí </a:t>
            </a:r>
            <a:r>
              <a:rPr lang="cs-CZ" sz="1800" b="1" i="1" dirty="0" err="1"/>
              <a:t>ligamentum</a:t>
            </a:r>
            <a:r>
              <a:rPr lang="cs-CZ" sz="1800" b="1" i="1" dirty="0"/>
              <a:t> </a:t>
            </a:r>
            <a:r>
              <a:rPr lang="cs-CZ" sz="1800" b="1" i="1" dirty="0" err="1"/>
              <a:t>anulare</a:t>
            </a:r>
            <a:r>
              <a:rPr lang="cs-CZ" sz="1800" b="1" i="1" dirty="0"/>
              <a:t> </a:t>
            </a:r>
            <a:r>
              <a:rPr lang="cs-CZ" sz="1800" b="1" i="1" dirty="0" err="1"/>
              <a:t>stapedis</a:t>
            </a:r>
            <a:r>
              <a:rPr lang="cs-CZ" sz="1800" i="1" dirty="0"/>
              <a:t> </a:t>
            </a:r>
            <a:r>
              <a:rPr lang="cs-CZ" sz="1800" dirty="0"/>
              <a:t>se upíná do</a:t>
            </a:r>
            <a:r>
              <a:rPr lang="cs-CZ" sz="1800" b="1" dirty="0"/>
              <a:t> </a:t>
            </a:r>
            <a:r>
              <a:rPr lang="cs-CZ" sz="1800" b="1" i="1" dirty="0" err="1"/>
              <a:t>fenestra</a:t>
            </a:r>
            <a:r>
              <a:rPr lang="cs-CZ" sz="1800" b="1" i="1" dirty="0"/>
              <a:t> </a:t>
            </a:r>
            <a:r>
              <a:rPr lang="cs-CZ" sz="1800" b="1" i="1" dirty="0" err="1"/>
              <a:t>vestibuli</a:t>
            </a:r>
            <a:r>
              <a:rPr lang="cs-CZ" sz="1800" b="1" dirty="0"/>
              <a:t>.</a:t>
            </a:r>
            <a:endParaRPr lang="cs-CZ" sz="1800" dirty="0"/>
          </a:p>
          <a:p>
            <a:endParaRPr lang="cs-CZ" sz="16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163C1E6-E78F-FDAF-A160-CDE2527F2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62135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516" y="0"/>
            <a:ext cx="8712968" cy="59046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200" dirty="0"/>
              <a:t>B) Anatomický popis sluchového ústrojí</a:t>
            </a:r>
          </a:p>
          <a:p>
            <a:pPr marL="0" indent="0">
              <a:buNone/>
            </a:pPr>
            <a:r>
              <a:rPr lang="cs-CZ" sz="2200" dirty="0"/>
              <a:t>2) </a:t>
            </a:r>
            <a:r>
              <a:rPr lang="cs-CZ" sz="2200" b="1" i="1" dirty="0" err="1"/>
              <a:t>Auris</a:t>
            </a:r>
            <a:r>
              <a:rPr lang="cs-CZ" sz="2200" b="1" i="1" dirty="0"/>
              <a:t> media - </a:t>
            </a:r>
            <a:r>
              <a:rPr lang="cs-CZ" sz="2200" b="1" i="1" dirty="0" err="1"/>
              <a:t>ossicula</a:t>
            </a:r>
            <a:r>
              <a:rPr lang="cs-CZ" sz="2200" b="1" i="1" dirty="0"/>
              <a:t> </a:t>
            </a:r>
            <a:r>
              <a:rPr lang="cs-CZ" sz="2200" b="1" i="1" dirty="0" err="1"/>
              <a:t>auditus</a:t>
            </a:r>
            <a:r>
              <a:rPr lang="cs-CZ" sz="2200" b="1" i="1" dirty="0"/>
              <a:t> – </a:t>
            </a:r>
            <a:r>
              <a:rPr lang="cs-CZ" sz="2200" b="1" dirty="0"/>
              <a:t>sluchové kůstky</a:t>
            </a:r>
          </a:p>
          <a:p>
            <a:pPr algn="just"/>
            <a:r>
              <a:rPr lang="cs-CZ" sz="2200" dirty="0"/>
              <a:t>Přenášejí kmity bubínku, vyvolaných zvukovými vlnami, do </a:t>
            </a:r>
            <a:r>
              <a:rPr lang="cs-CZ" sz="2200" b="1" dirty="0"/>
              <a:t>perilymfy</a:t>
            </a:r>
            <a:r>
              <a:rPr lang="cs-CZ" sz="2200" dirty="0"/>
              <a:t>, odtud na </a:t>
            </a:r>
            <a:r>
              <a:rPr lang="cs-CZ" sz="2200" b="1" dirty="0"/>
              <a:t>endolymfu</a:t>
            </a:r>
            <a:r>
              <a:rPr lang="cs-CZ" sz="2200" dirty="0"/>
              <a:t> a na sluchový receptor – </a:t>
            </a:r>
            <a:r>
              <a:rPr lang="cs-CZ" sz="2200" b="1" dirty="0"/>
              <a:t>Cortiho orgán</a:t>
            </a:r>
            <a:r>
              <a:rPr lang="cs-CZ" sz="2200" dirty="0"/>
              <a:t>. </a:t>
            </a:r>
          </a:p>
          <a:p>
            <a:pPr algn="just"/>
            <a:r>
              <a:rPr lang="cs-CZ" sz="2200" b="1" dirty="0"/>
              <a:t>Klouby středoušní dutiny- </a:t>
            </a:r>
            <a:r>
              <a:rPr lang="cs-CZ" sz="2200" b="1" i="1" dirty="0" err="1"/>
              <a:t>articulatio</a:t>
            </a:r>
            <a:r>
              <a:rPr lang="cs-CZ" sz="2200" b="1" i="1" dirty="0"/>
              <a:t> </a:t>
            </a:r>
            <a:r>
              <a:rPr lang="cs-CZ" sz="2200" b="1" i="1" dirty="0" err="1"/>
              <a:t>incudomallearis</a:t>
            </a:r>
            <a:r>
              <a:rPr lang="cs-CZ" sz="2200" i="1" dirty="0"/>
              <a:t>, </a:t>
            </a:r>
            <a:r>
              <a:rPr lang="cs-CZ" sz="2200" b="1" i="1" dirty="0" err="1"/>
              <a:t>articulatio</a:t>
            </a:r>
            <a:r>
              <a:rPr lang="cs-CZ" sz="2200" b="1" i="1" dirty="0"/>
              <a:t> </a:t>
            </a:r>
            <a:r>
              <a:rPr lang="cs-CZ" sz="2200" b="1" i="1" dirty="0" err="1"/>
              <a:t>incudostapedia</a:t>
            </a:r>
            <a:r>
              <a:rPr lang="cs-CZ" sz="2200" b="1" dirty="0"/>
              <a:t>; Svaly středoušní dutiny  – </a:t>
            </a:r>
            <a:r>
              <a:rPr lang="cs-CZ" sz="2200" b="1" i="1" dirty="0"/>
              <a:t>musculus tensor </a:t>
            </a:r>
            <a:r>
              <a:rPr lang="cs-CZ" sz="2200" b="1" i="1" dirty="0" err="1"/>
              <a:t>tympani</a:t>
            </a:r>
            <a:r>
              <a:rPr lang="cs-CZ" sz="2200" i="1" dirty="0"/>
              <a:t>,</a:t>
            </a:r>
            <a:r>
              <a:rPr lang="cs-CZ" sz="2200" b="1" i="1" dirty="0"/>
              <a:t> m. </a:t>
            </a:r>
            <a:r>
              <a:rPr lang="cs-CZ" sz="2200" b="1" i="1" dirty="0" err="1"/>
              <a:t>stapedius</a:t>
            </a:r>
            <a:r>
              <a:rPr lang="cs-CZ" sz="2200" i="1" dirty="0"/>
              <a:t> . </a:t>
            </a:r>
          </a:p>
          <a:p>
            <a:endParaRPr lang="cs-CZ" sz="16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163C1E6-E78F-FDAF-A160-CDE2527F2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48</a:t>
            </a:fld>
            <a:endParaRPr lang="cs-CZ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8172056-1FE1-316E-DA69-8FCDB3180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700" y="2584450"/>
            <a:ext cx="58293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394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1D95EDC-914C-4122-615B-4EEE67AF2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81" y="3715948"/>
            <a:ext cx="4368932" cy="3064773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251520" y="148203"/>
            <a:ext cx="8640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cs-CZ" sz="2400" dirty="0"/>
              <a:t>B) Anatomický popis sluchového ústrojí</a:t>
            </a:r>
          </a:p>
          <a:p>
            <a:pPr marL="0" indent="0" algn="just">
              <a:buNone/>
            </a:pPr>
            <a:r>
              <a:rPr lang="cs-CZ" sz="2400" dirty="0"/>
              <a:t>2) </a:t>
            </a:r>
            <a:r>
              <a:rPr lang="cs-CZ" sz="2400" b="1" i="1" dirty="0" err="1"/>
              <a:t>Auris</a:t>
            </a:r>
            <a:r>
              <a:rPr lang="cs-CZ" sz="2400" b="1" i="1" dirty="0"/>
              <a:t> media - tuba </a:t>
            </a:r>
            <a:r>
              <a:rPr lang="cs-CZ" sz="2400" b="1" i="1" dirty="0" err="1"/>
              <a:t>auditiva</a:t>
            </a:r>
            <a:r>
              <a:rPr lang="cs-CZ" sz="2400" b="1" i="1" dirty="0"/>
              <a:t> Eustachii </a:t>
            </a:r>
            <a:r>
              <a:rPr lang="cs-CZ" sz="2400" i="1" dirty="0"/>
              <a:t>– </a:t>
            </a:r>
            <a:r>
              <a:rPr lang="cs-CZ" sz="2400" dirty="0"/>
              <a:t>Eustachova trubice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b="1" i="1" dirty="0"/>
              <a:t>Pars </a:t>
            </a:r>
            <a:r>
              <a:rPr lang="cs-CZ" sz="2400" b="1" i="1" dirty="0" err="1"/>
              <a:t>ossea</a:t>
            </a:r>
            <a:r>
              <a:rPr lang="cs-CZ" sz="2400" b="1" i="1" dirty="0"/>
              <a:t> </a:t>
            </a:r>
            <a:r>
              <a:rPr lang="cs-CZ" sz="2400" b="1" i="1" dirty="0" err="1"/>
              <a:t>tubae</a:t>
            </a:r>
            <a:r>
              <a:rPr lang="cs-CZ" sz="2400" b="1" i="1" dirty="0"/>
              <a:t> </a:t>
            </a:r>
            <a:r>
              <a:rPr lang="cs-CZ" sz="2400" b="1" i="1" dirty="0" err="1"/>
              <a:t>auditivae</a:t>
            </a:r>
            <a:r>
              <a:rPr lang="cs-CZ" sz="2400" i="1" dirty="0"/>
              <a:t> – </a:t>
            </a:r>
            <a:r>
              <a:rPr lang="cs-CZ" sz="2400" i="1" dirty="0" err="1"/>
              <a:t>semicanalis</a:t>
            </a:r>
            <a:r>
              <a:rPr lang="cs-CZ" sz="2400" i="1" dirty="0"/>
              <a:t> </a:t>
            </a:r>
            <a:r>
              <a:rPr lang="cs-CZ" sz="2400" i="1" dirty="0" err="1"/>
              <a:t>tubae</a:t>
            </a:r>
            <a:r>
              <a:rPr lang="cs-CZ" sz="2400" i="1" dirty="0"/>
              <a:t> </a:t>
            </a:r>
            <a:r>
              <a:rPr lang="cs-CZ" sz="2400" i="1" dirty="0" err="1"/>
              <a:t>auditivae</a:t>
            </a:r>
            <a:r>
              <a:rPr lang="cs-CZ" sz="2400" dirty="0"/>
              <a:t>, přes </a:t>
            </a:r>
            <a:r>
              <a:rPr lang="cs-CZ" sz="2400" i="1" dirty="0"/>
              <a:t>ostium </a:t>
            </a:r>
            <a:r>
              <a:rPr lang="cs-CZ" sz="2400" i="1" dirty="0" err="1"/>
              <a:t>tympanicum</a:t>
            </a:r>
            <a:r>
              <a:rPr lang="cs-CZ" sz="2400" i="1" dirty="0"/>
              <a:t> </a:t>
            </a:r>
            <a:r>
              <a:rPr lang="cs-CZ" sz="2400" i="1" dirty="0" err="1"/>
              <a:t>tubare</a:t>
            </a:r>
            <a:r>
              <a:rPr lang="cs-CZ" sz="2400" i="1" dirty="0"/>
              <a:t> </a:t>
            </a:r>
            <a:r>
              <a:rPr lang="cs-CZ" sz="2400" i="1" dirty="0" err="1"/>
              <a:t>auditivae</a:t>
            </a:r>
            <a:r>
              <a:rPr lang="cs-CZ" sz="2400" dirty="0"/>
              <a:t> vede do středoušní dutiny. </a:t>
            </a:r>
          </a:p>
          <a:p>
            <a:pPr marL="266700" indent="-266700" algn="just">
              <a:buFont typeface="Arial" pitchFamily="34" charset="0"/>
              <a:buChar char="•"/>
            </a:pPr>
            <a:r>
              <a:rPr lang="cs-CZ" sz="2400" b="1" i="1" dirty="0"/>
              <a:t>Pars </a:t>
            </a:r>
            <a:r>
              <a:rPr lang="cs-CZ" sz="2400" b="1" i="1" dirty="0" err="1"/>
              <a:t>cartilaginea</a:t>
            </a:r>
            <a:r>
              <a:rPr lang="cs-CZ" sz="2400" b="1" i="1" dirty="0"/>
              <a:t> </a:t>
            </a:r>
            <a:r>
              <a:rPr lang="cs-CZ" sz="2400" b="1" i="1" dirty="0" err="1"/>
              <a:t>tubae</a:t>
            </a:r>
            <a:r>
              <a:rPr lang="cs-CZ" sz="2400" b="1" i="1" dirty="0"/>
              <a:t> </a:t>
            </a:r>
            <a:r>
              <a:rPr lang="cs-CZ" sz="2400" b="1" i="1" dirty="0" err="1"/>
              <a:t>auditivae</a:t>
            </a:r>
            <a:r>
              <a:rPr lang="cs-CZ" sz="2400" dirty="0"/>
              <a:t> – od ústí tuby do boční stěny </a:t>
            </a:r>
            <a:r>
              <a:rPr lang="cs-CZ" sz="2400" i="1" dirty="0" err="1"/>
              <a:t>pharyngu</a:t>
            </a:r>
            <a:r>
              <a:rPr lang="cs-CZ" sz="2400" i="1" dirty="0"/>
              <a:t> – ostium </a:t>
            </a:r>
            <a:r>
              <a:rPr lang="cs-CZ" sz="2400" i="1" dirty="0" err="1"/>
              <a:t>pharyngeum</a:t>
            </a:r>
            <a:r>
              <a:rPr lang="cs-CZ" sz="2400" i="1" dirty="0"/>
              <a:t> </a:t>
            </a:r>
            <a:r>
              <a:rPr lang="cs-CZ" sz="2400" i="1" dirty="0" err="1"/>
              <a:t>tubae</a:t>
            </a:r>
            <a:r>
              <a:rPr lang="cs-CZ" sz="2400" i="1" dirty="0"/>
              <a:t> </a:t>
            </a:r>
            <a:r>
              <a:rPr lang="cs-CZ" sz="2400" i="1" dirty="0" err="1"/>
              <a:t>auditivae</a:t>
            </a:r>
            <a:r>
              <a:rPr lang="cs-CZ" sz="2400" i="1" dirty="0"/>
              <a:t>. </a:t>
            </a:r>
          </a:p>
          <a:p>
            <a:pPr algn="just"/>
            <a:r>
              <a:rPr lang="cs-CZ" sz="2400" dirty="0"/>
              <a:t>Ve sliznici žlázky – </a:t>
            </a:r>
            <a:r>
              <a:rPr lang="cs-CZ" sz="2400" b="1" i="1" dirty="0" err="1"/>
              <a:t>glandulae</a:t>
            </a:r>
            <a:r>
              <a:rPr lang="cs-CZ" sz="2400" b="1" i="1" dirty="0"/>
              <a:t> </a:t>
            </a:r>
            <a:r>
              <a:rPr lang="cs-CZ" sz="2400" b="1" i="1" dirty="0" err="1"/>
              <a:t>tubariae</a:t>
            </a:r>
            <a:r>
              <a:rPr lang="cs-CZ" sz="2400" b="1" i="1" dirty="0"/>
              <a:t> </a:t>
            </a:r>
            <a:r>
              <a:rPr lang="cs-CZ" sz="2400" dirty="0"/>
              <a:t>a lymfatická tkáň, např. mandle – </a:t>
            </a:r>
            <a:r>
              <a:rPr lang="cs-CZ" sz="2400" b="1" i="1" dirty="0" err="1"/>
              <a:t>tonsilla</a:t>
            </a:r>
            <a:r>
              <a:rPr lang="cs-CZ" sz="2400" b="1" i="1" dirty="0"/>
              <a:t> </a:t>
            </a:r>
            <a:r>
              <a:rPr lang="cs-CZ" sz="2400" b="1" i="1" dirty="0" err="1"/>
              <a:t>tubaria</a:t>
            </a:r>
            <a:r>
              <a:rPr lang="cs-CZ" sz="2400" b="1" i="1" dirty="0"/>
              <a:t> </a:t>
            </a:r>
          </a:p>
          <a:p>
            <a:pPr algn="just"/>
            <a:r>
              <a:rPr lang="cs-CZ" sz="2400" dirty="0"/>
              <a:t>Na přechodu obou části je úžina sluchové trubice – </a:t>
            </a:r>
            <a:r>
              <a:rPr lang="cs-CZ" sz="2400" b="1" i="1" dirty="0" err="1"/>
              <a:t>isthmus</a:t>
            </a:r>
            <a:r>
              <a:rPr lang="cs-CZ" sz="2400" b="1" i="1" dirty="0"/>
              <a:t> </a:t>
            </a:r>
            <a:r>
              <a:rPr lang="cs-CZ" sz="2400" b="1" i="1" dirty="0" err="1"/>
              <a:t>tubae</a:t>
            </a:r>
            <a:r>
              <a:rPr lang="cs-CZ" sz="2400" b="1" i="1" dirty="0"/>
              <a:t> </a:t>
            </a:r>
            <a:r>
              <a:rPr lang="cs-CZ" sz="2400" b="1" i="1" dirty="0" err="1"/>
              <a:t>auditivae</a:t>
            </a:r>
            <a:r>
              <a:rPr lang="cs-CZ" sz="2400" b="1" dirty="0"/>
              <a:t>.</a:t>
            </a:r>
          </a:p>
        </p:txBody>
      </p:sp>
      <p:sp>
        <p:nvSpPr>
          <p:cNvPr id="56322" name="AutoShape 2" descr="Výsledek obrázku pro eustachova tub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0B307DE-E876-C389-6E65-85C8D4811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49</a:t>
            </a:fld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A6B45F9-5DBF-6041-AE68-F101665208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51" b="6601"/>
          <a:stretch/>
        </p:blipFill>
        <p:spPr>
          <a:xfrm>
            <a:off x="5191009" y="3713722"/>
            <a:ext cx="3952991" cy="29758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A47CC8ED-A98C-B93B-C82A-7006851D0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0"/>
            <a:ext cx="8712968" cy="6309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B) Anatomický popis zrakového ústrojí </a:t>
            </a:r>
          </a:p>
          <a:p>
            <a:pPr marL="0" indent="0">
              <a:buNone/>
            </a:pPr>
            <a:r>
              <a:rPr lang="cs-CZ" sz="2000" dirty="0"/>
              <a:t> Vrstvy oční koule </a:t>
            </a:r>
          </a:p>
          <a:p>
            <a:pPr marL="0" indent="0">
              <a:buNone/>
            </a:pPr>
            <a:r>
              <a:rPr lang="cs-CZ" sz="1800" b="1" dirty="0"/>
              <a:t>1</a:t>
            </a:r>
            <a:r>
              <a:rPr lang="cs-CZ" sz="1800" b="1" i="1" dirty="0"/>
              <a:t>) Tunica </a:t>
            </a:r>
            <a:r>
              <a:rPr lang="cs-CZ" sz="1800" b="1" i="1" dirty="0" err="1"/>
              <a:t>fibrosa</a:t>
            </a:r>
            <a:r>
              <a:rPr lang="cs-CZ" sz="1800" b="1" i="1" dirty="0"/>
              <a:t> </a:t>
            </a:r>
            <a:r>
              <a:rPr lang="cs-CZ" sz="1800" b="1" i="1" dirty="0" err="1"/>
              <a:t>bulbi</a:t>
            </a:r>
            <a:r>
              <a:rPr lang="cs-CZ" sz="1800" b="1" i="1" dirty="0"/>
              <a:t>: </a:t>
            </a:r>
            <a:r>
              <a:rPr lang="cs-CZ" sz="1800" dirty="0"/>
              <a:t>bělmo (</a:t>
            </a:r>
            <a:r>
              <a:rPr lang="cs-CZ" sz="1800" i="1" dirty="0" err="1"/>
              <a:t>sclera</a:t>
            </a:r>
            <a:r>
              <a:rPr lang="cs-CZ" sz="1800" dirty="0"/>
              <a:t>), rohovka (</a:t>
            </a:r>
            <a:r>
              <a:rPr lang="cs-CZ" sz="1800" i="1" dirty="0" err="1"/>
              <a:t>cornea</a:t>
            </a:r>
            <a:r>
              <a:rPr lang="cs-CZ" sz="1800" dirty="0"/>
              <a:t>)</a:t>
            </a:r>
          </a:p>
          <a:p>
            <a:pPr marL="0" indent="0">
              <a:buNone/>
            </a:pPr>
            <a:r>
              <a:rPr lang="cs-CZ" sz="1800" b="1" dirty="0"/>
              <a:t>2) </a:t>
            </a:r>
            <a:r>
              <a:rPr lang="cs-CZ" sz="1800" b="1" i="1" dirty="0"/>
              <a:t>Tunica </a:t>
            </a:r>
            <a:r>
              <a:rPr lang="cs-CZ" sz="1800" b="1" i="1" dirty="0" err="1"/>
              <a:t>vasculosa</a:t>
            </a:r>
            <a:r>
              <a:rPr lang="cs-CZ" sz="1800" b="1" i="1" dirty="0"/>
              <a:t> </a:t>
            </a:r>
            <a:r>
              <a:rPr lang="cs-CZ" sz="1800" b="1" i="1" dirty="0" err="1"/>
              <a:t>bulbi</a:t>
            </a:r>
            <a:r>
              <a:rPr lang="cs-CZ" sz="1800" b="1" i="1" dirty="0"/>
              <a:t> </a:t>
            </a:r>
            <a:r>
              <a:rPr lang="cs-CZ" sz="1800" b="1" dirty="0"/>
              <a:t>– </a:t>
            </a:r>
            <a:r>
              <a:rPr lang="cs-CZ" sz="1800" b="1" dirty="0" err="1"/>
              <a:t>živnatka</a:t>
            </a:r>
            <a:r>
              <a:rPr lang="cs-CZ" sz="1800" dirty="0"/>
              <a:t>: cévnatka (</a:t>
            </a:r>
            <a:r>
              <a:rPr lang="cs-CZ" sz="1800" i="1" dirty="0" err="1"/>
              <a:t>chorioidea</a:t>
            </a:r>
            <a:r>
              <a:rPr lang="cs-CZ" sz="1800" dirty="0"/>
              <a:t>), řasnaté těleso (</a:t>
            </a:r>
            <a:r>
              <a:rPr lang="cs-CZ" sz="1800" i="1" dirty="0"/>
              <a:t>corpus </a:t>
            </a:r>
            <a:r>
              <a:rPr lang="cs-CZ" sz="1800" i="1" dirty="0" err="1"/>
              <a:t>ciliare</a:t>
            </a:r>
            <a:r>
              <a:rPr lang="cs-CZ" sz="1800" dirty="0"/>
              <a:t>), </a:t>
            </a:r>
          </a:p>
          <a:p>
            <a:pPr indent="0">
              <a:buNone/>
            </a:pPr>
            <a:r>
              <a:rPr lang="cs-CZ" sz="1800" dirty="0"/>
              <a:t>duhovka (</a:t>
            </a:r>
            <a:r>
              <a:rPr lang="cs-CZ" sz="1800" i="1" dirty="0"/>
              <a:t>iris</a:t>
            </a:r>
            <a:r>
              <a:rPr lang="cs-CZ" sz="1800" dirty="0"/>
              <a:t>), zornice (</a:t>
            </a:r>
            <a:r>
              <a:rPr lang="cs-CZ" sz="1800" i="1" dirty="0" err="1"/>
              <a:t>pupilla</a:t>
            </a:r>
            <a:r>
              <a:rPr lang="cs-CZ" sz="1800" dirty="0"/>
              <a:t>)</a:t>
            </a:r>
          </a:p>
          <a:p>
            <a:pPr marL="0" indent="0">
              <a:buNone/>
            </a:pPr>
            <a:r>
              <a:rPr lang="cs-CZ" sz="1800" b="1" dirty="0"/>
              <a:t>3) </a:t>
            </a:r>
            <a:r>
              <a:rPr lang="cs-CZ" sz="1800" b="1" i="1" dirty="0"/>
              <a:t>Tunica interna </a:t>
            </a:r>
            <a:r>
              <a:rPr lang="cs-CZ" sz="1800" b="1" i="1" dirty="0" err="1"/>
              <a:t>bulbi</a:t>
            </a:r>
            <a:r>
              <a:rPr lang="cs-CZ" sz="1800" b="1" i="1" dirty="0"/>
              <a:t> </a:t>
            </a:r>
            <a:r>
              <a:rPr lang="cs-CZ" sz="1800" b="1" dirty="0"/>
              <a:t>– </a:t>
            </a:r>
            <a:r>
              <a:rPr lang="cs-CZ" sz="1800" b="1" i="1" dirty="0"/>
              <a:t>retina</a:t>
            </a:r>
            <a:r>
              <a:rPr lang="cs-CZ" sz="1800" b="1" dirty="0"/>
              <a:t>: </a:t>
            </a:r>
            <a:r>
              <a:rPr lang="cs-CZ" sz="1800" dirty="0"/>
              <a:t>sítnice (</a:t>
            </a:r>
            <a:r>
              <a:rPr lang="cs-CZ" sz="1800" i="1" dirty="0"/>
              <a:t>retina</a:t>
            </a:r>
            <a:r>
              <a:rPr lang="cs-CZ" sz="1800" dirty="0"/>
              <a:t>)</a:t>
            </a:r>
          </a:p>
          <a:p>
            <a:pPr marL="0" indent="0">
              <a:buNone/>
            </a:pPr>
            <a:r>
              <a:rPr lang="cs-CZ" sz="1800" b="1" dirty="0"/>
              <a:t>4) Obsah oční koule – </a:t>
            </a:r>
            <a:r>
              <a:rPr lang="cs-CZ" sz="1800" dirty="0"/>
              <a:t>sklivec (</a:t>
            </a:r>
            <a:r>
              <a:rPr lang="cs-CZ" sz="1800" i="1" dirty="0"/>
              <a:t>corpus </a:t>
            </a:r>
            <a:r>
              <a:rPr lang="cs-CZ" sz="1800" i="1" dirty="0" err="1"/>
              <a:t>vitreum</a:t>
            </a:r>
            <a:r>
              <a:rPr lang="cs-CZ" sz="1800" dirty="0"/>
              <a:t>), čočka (</a:t>
            </a:r>
            <a:r>
              <a:rPr lang="cs-CZ" sz="1800" i="1" dirty="0" err="1"/>
              <a:t>lens</a:t>
            </a:r>
            <a:r>
              <a:rPr lang="cs-CZ" sz="1800" dirty="0"/>
              <a:t>)</a:t>
            </a:r>
          </a:p>
          <a:p>
            <a:pPr indent="0">
              <a:buNone/>
            </a:pPr>
            <a:r>
              <a:rPr lang="cs-CZ" sz="1800" dirty="0"/>
              <a:t>Specializované neurony – unipolární – tyčinky a čípky.</a:t>
            </a:r>
          </a:p>
          <a:p>
            <a:pPr marL="358775" indent="0">
              <a:buNone/>
            </a:pPr>
            <a:r>
              <a:rPr lang="cs-CZ" sz="1800" dirty="0"/>
              <a:t>Komorový systém - zadní oční komora (</a:t>
            </a:r>
            <a:r>
              <a:rPr lang="cs-CZ" sz="1800" i="1" dirty="0" err="1"/>
              <a:t>camera</a:t>
            </a:r>
            <a:r>
              <a:rPr lang="cs-CZ" sz="1800" i="1" dirty="0"/>
              <a:t> posterior)</a:t>
            </a:r>
            <a:r>
              <a:rPr lang="cs-CZ" sz="1800" dirty="0"/>
              <a:t>, přední oční komora (</a:t>
            </a:r>
            <a:r>
              <a:rPr lang="cs-CZ" sz="1800" i="1" dirty="0" err="1"/>
              <a:t>camera</a:t>
            </a:r>
            <a:r>
              <a:rPr lang="cs-CZ" sz="1800" i="1" dirty="0"/>
              <a:t> </a:t>
            </a:r>
            <a:r>
              <a:rPr lang="cs-CZ" sz="1800" i="1" dirty="0" err="1"/>
              <a:t>anterior</a:t>
            </a:r>
            <a:r>
              <a:rPr lang="cs-CZ" sz="1800" dirty="0"/>
              <a:t>), sklivcová komora (</a:t>
            </a:r>
            <a:r>
              <a:rPr lang="cs-CZ" sz="1800" i="1" dirty="0" err="1"/>
              <a:t>camora</a:t>
            </a:r>
            <a:r>
              <a:rPr lang="cs-CZ" sz="1800" i="1" dirty="0"/>
              <a:t> </a:t>
            </a:r>
            <a:r>
              <a:rPr lang="cs-CZ" sz="1800" i="1" dirty="0" err="1"/>
              <a:t>vitreum</a:t>
            </a:r>
            <a:r>
              <a:rPr lang="cs-CZ" sz="1800" dirty="0"/>
              <a:t>)</a:t>
            </a:r>
          </a:p>
          <a:p>
            <a:pPr marL="0" indent="0">
              <a:buNone/>
            </a:pPr>
            <a:endParaRPr lang="cs-CZ" sz="1800" dirty="0"/>
          </a:p>
          <a:p>
            <a:pPr indent="0">
              <a:buNone/>
            </a:pPr>
            <a:endParaRPr lang="cs-CZ" sz="1800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0660D879-C0CC-A9A6-2C7D-311CDD8AC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96" y="3411840"/>
            <a:ext cx="5111404" cy="330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DAA823B-6F80-B229-006A-15F0D9EED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8873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blanitý labyri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5206638" cy="6858000"/>
          </a:xfrm>
          <a:prstGeom prst="rect">
            <a:avLst/>
          </a:prstGeom>
          <a:noFill/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67E988E-ADCE-9064-908C-0A0527C74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50</a:t>
            </a:fld>
            <a:endParaRPr lang="cs-CZ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3212975"/>
          </a:xfrm>
        </p:spPr>
        <p:txBody>
          <a:bodyPr>
            <a:noAutofit/>
          </a:bodyPr>
          <a:lstStyle/>
          <a:p>
            <a:pPr marL="0" indent="0" algn="just">
              <a:buNone/>
              <a:tabLst>
                <a:tab pos="3492500" algn="l"/>
              </a:tabLst>
            </a:pPr>
            <a:r>
              <a:rPr lang="cs-CZ" sz="2000" dirty="0"/>
              <a:t>C) Receptory/vznik smyslového podnětu</a:t>
            </a:r>
          </a:p>
          <a:p>
            <a:pPr marL="0" indent="0" algn="just">
              <a:buNone/>
              <a:tabLst>
                <a:tab pos="3492500" algn="l"/>
              </a:tabLst>
            </a:pPr>
            <a:r>
              <a:rPr lang="cs-CZ" sz="2000" dirty="0"/>
              <a:t>Zevní ucho zachycuje mechanické vlnění okolního vzduchu a jej přivádí k bubínku, který se vlivem akustického tlaku rozkmitá s frekvencí a amplitudou odpovídající danému zvuku. Kmitání bubínku se přenáší na kladívko, poté  kovadlinku a na třmínek </a:t>
            </a:r>
            <a:r>
              <a:rPr lang="cs-CZ" sz="2000" dirty="0" err="1"/>
              <a:t>zavzatý</a:t>
            </a:r>
            <a:r>
              <a:rPr lang="cs-CZ" sz="2000" dirty="0"/>
              <a:t> do </a:t>
            </a:r>
            <a:r>
              <a:rPr lang="cs-CZ" sz="2000" i="1" dirty="0" err="1"/>
              <a:t>foramen</a:t>
            </a:r>
            <a:r>
              <a:rPr lang="cs-CZ" sz="2000" i="1" dirty="0"/>
              <a:t> </a:t>
            </a:r>
            <a:r>
              <a:rPr lang="cs-CZ" sz="2000" i="1" dirty="0" err="1"/>
              <a:t>ovale</a:t>
            </a:r>
            <a:r>
              <a:rPr lang="cs-CZ" sz="2000" i="1" dirty="0"/>
              <a:t> </a:t>
            </a:r>
            <a:r>
              <a:rPr lang="cs-CZ" sz="2000" dirty="0"/>
              <a:t>a jeho pohyb rozkmitává perilymfu. </a:t>
            </a:r>
          </a:p>
          <a:p>
            <a:pPr marL="0" indent="0">
              <a:buNone/>
            </a:pPr>
            <a:endParaRPr lang="cs-CZ" sz="1400" dirty="0"/>
          </a:p>
        </p:txBody>
      </p:sp>
      <p:sp>
        <p:nvSpPr>
          <p:cNvPr id="14338" name="AutoShape 2" descr="Výsledek obrázku pro Scala vestibul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340" name="AutoShape 4" descr="Výsledek obrázku pro Scala vestibul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4342" name="Picture 6" descr="Související obráze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166" y="2771336"/>
            <a:ext cx="4378386" cy="3384376"/>
          </a:xfrm>
          <a:prstGeom prst="rect">
            <a:avLst/>
          </a:prstGeom>
          <a:noFill/>
        </p:spPr>
      </p:pic>
      <p:sp>
        <p:nvSpPr>
          <p:cNvPr id="10" name="Obdélník 9"/>
          <p:cNvSpPr/>
          <p:nvPr/>
        </p:nvSpPr>
        <p:spPr>
          <a:xfrm>
            <a:off x="177483" y="1844824"/>
            <a:ext cx="43924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Vlastní receptory sluchu obsahuje  kochlea, se třemi dutinami:</a:t>
            </a:r>
          </a:p>
          <a:p>
            <a:pPr algn="just"/>
            <a:r>
              <a:rPr lang="cs-CZ" sz="2000" b="1" dirty="0"/>
              <a:t>1) </a:t>
            </a:r>
            <a:r>
              <a:rPr lang="cs-CZ" sz="2000" b="1" i="1" dirty="0" err="1"/>
              <a:t>Scala</a:t>
            </a:r>
            <a:r>
              <a:rPr lang="cs-CZ" sz="2000" b="1" i="1" dirty="0"/>
              <a:t> </a:t>
            </a:r>
            <a:r>
              <a:rPr lang="cs-CZ" sz="2000" b="1" i="1" dirty="0" err="1"/>
              <a:t>vestibuli</a:t>
            </a:r>
            <a:r>
              <a:rPr lang="cs-CZ" sz="2000" i="1" dirty="0"/>
              <a:t> </a:t>
            </a:r>
            <a:r>
              <a:rPr lang="cs-CZ" sz="2000" dirty="0"/>
              <a:t>naléhá na </a:t>
            </a:r>
            <a:r>
              <a:rPr lang="cs-CZ" sz="2000" i="1" dirty="0"/>
              <a:t>foramen </a:t>
            </a:r>
            <a:r>
              <a:rPr lang="cs-CZ" sz="2000" i="1" dirty="0" err="1"/>
              <a:t>ovale</a:t>
            </a:r>
            <a:r>
              <a:rPr lang="cs-CZ" sz="2000" i="1" dirty="0"/>
              <a:t>, s </a:t>
            </a:r>
            <a:r>
              <a:rPr lang="cs-CZ" sz="2000" b="1" dirty="0"/>
              <a:t>perilymfu </a:t>
            </a:r>
            <a:r>
              <a:rPr lang="cs-CZ" sz="2000" dirty="0"/>
              <a:t>a táhne se na vnitřním povrchu závitů.</a:t>
            </a:r>
          </a:p>
          <a:p>
            <a:pPr algn="just"/>
            <a:r>
              <a:rPr lang="cs-CZ" sz="2000" b="1" dirty="0"/>
              <a:t>2) </a:t>
            </a:r>
            <a:r>
              <a:rPr lang="cs-CZ" sz="2000" b="1" i="1" dirty="0" err="1"/>
              <a:t>Scala</a:t>
            </a:r>
            <a:r>
              <a:rPr lang="cs-CZ" sz="2000" b="1" i="1" dirty="0"/>
              <a:t> media</a:t>
            </a:r>
            <a:r>
              <a:rPr lang="cs-CZ" sz="2000" dirty="0"/>
              <a:t> obsahuje vláskové buňky, usazené na bazilární membráně Cortiho orgánu. Omývá je endolymfa.</a:t>
            </a:r>
          </a:p>
          <a:p>
            <a:pPr algn="just"/>
            <a:r>
              <a:rPr lang="cs-CZ" sz="2000" b="1" dirty="0"/>
              <a:t>3) </a:t>
            </a:r>
            <a:r>
              <a:rPr lang="cs-CZ" sz="2000" b="1" i="1" dirty="0" err="1"/>
              <a:t>Scala</a:t>
            </a:r>
            <a:r>
              <a:rPr lang="cs-CZ" sz="2000" b="1" i="1" dirty="0"/>
              <a:t> </a:t>
            </a:r>
            <a:r>
              <a:rPr lang="cs-CZ" sz="2000" b="1" i="1" dirty="0" err="1"/>
              <a:t>tympani</a:t>
            </a:r>
            <a:r>
              <a:rPr lang="cs-CZ" sz="2000" i="1" dirty="0"/>
              <a:t> </a:t>
            </a:r>
            <a:r>
              <a:rPr lang="cs-CZ" sz="2000" dirty="0"/>
              <a:t>je vyplněna perilymfou. V délce hlemýždě se táhne po vnější straně závitů, naléhá na </a:t>
            </a:r>
            <a:r>
              <a:rPr lang="cs-CZ" sz="2000" i="1" dirty="0" err="1"/>
              <a:t>foramen</a:t>
            </a:r>
            <a:r>
              <a:rPr lang="cs-CZ" sz="2000" i="1" dirty="0"/>
              <a:t> </a:t>
            </a:r>
            <a:r>
              <a:rPr lang="cs-CZ" sz="2000" i="1" dirty="0" err="1"/>
              <a:t>rotundum</a:t>
            </a:r>
            <a:r>
              <a:rPr lang="cs-CZ" sz="2000" dirty="0"/>
              <a:t>.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204C1C9-0AD2-C4CF-B049-D320419A8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51</a:t>
            </a:fld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76F6468-56C3-F541-E4F2-4571907829BE}"/>
              </a:ext>
            </a:extLst>
          </p:cNvPr>
          <p:cNvSpPr txBox="1"/>
          <p:nvPr/>
        </p:nvSpPr>
        <p:spPr>
          <a:xfrm>
            <a:off x="177482" y="6211669"/>
            <a:ext cx="50425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https://www.youtube.com/watch?v=98-6WfdumZY</a:t>
            </a:r>
          </a:p>
        </p:txBody>
      </p:sp>
    </p:spTree>
    <p:extLst>
      <p:ext uri="{BB962C8B-B14F-4D97-AF65-F5344CB8AC3E}">
        <p14:creationId xmlns:p14="http://schemas.microsoft.com/office/powerpoint/2010/main" val="11485991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8640960" cy="56886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1800" dirty="0"/>
              <a:t>C) Receptory/vznik smyslového podnětu</a:t>
            </a:r>
          </a:p>
          <a:p>
            <a:pPr algn="just"/>
            <a:r>
              <a:rPr lang="cs-CZ" sz="1800" dirty="0"/>
              <a:t>Mezi </a:t>
            </a:r>
            <a:r>
              <a:rPr lang="cs-CZ" sz="1800" i="1" dirty="0" err="1"/>
              <a:t>scala</a:t>
            </a:r>
            <a:r>
              <a:rPr lang="cs-CZ" sz="1800" i="1" dirty="0"/>
              <a:t> media a </a:t>
            </a:r>
            <a:r>
              <a:rPr lang="cs-CZ" sz="1800" i="1" dirty="0" err="1"/>
              <a:t>scala</a:t>
            </a:r>
            <a:r>
              <a:rPr lang="cs-CZ" sz="1800" i="1" dirty="0"/>
              <a:t> </a:t>
            </a:r>
            <a:r>
              <a:rPr lang="cs-CZ" sz="1800" i="1" dirty="0" err="1"/>
              <a:t>tympani</a:t>
            </a:r>
            <a:r>
              <a:rPr lang="cs-CZ" sz="1800" i="1" dirty="0"/>
              <a:t> </a:t>
            </a:r>
            <a:r>
              <a:rPr lang="cs-CZ" sz="1800" dirty="0"/>
              <a:t>- bazilární membrána </a:t>
            </a:r>
          </a:p>
          <a:p>
            <a:pPr algn="just"/>
            <a:r>
              <a:rPr lang="cs-CZ" sz="1800" dirty="0"/>
              <a:t>Mezi </a:t>
            </a:r>
            <a:r>
              <a:rPr lang="cs-CZ" sz="1800" i="1" dirty="0" err="1"/>
              <a:t>scala</a:t>
            </a:r>
            <a:r>
              <a:rPr lang="cs-CZ" sz="1800" i="1" dirty="0"/>
              <a:t> </a:t>
            </a:r>
            <a:r>
              <a:rPr lang="cs-CZ" sz="1800" i="1" dirty="0" err="1"/>
              <a:t>vestibuli</a:t>
            </a:r>
            <a:r>
              <a:rPr lang="cs-CZ" sz="1800" i="1" dirty="0"/>
              <a:t> </a:t>
            </a:r>
            <a:r>
              <a:rPr lang="cs-CZ" sz="1800" dirty="0"/>
              <a:t>a </a:t>
            </a:r>
            <a:r>
              <a:rPr lang="cs-CZ" sz="1800" i="1" dirty="0" err="1"/>
              <a:t>scala</a:t>
            </a:r>
            <a:r>
              <a:rPr lang="cs-CZ" sz="1800" i="1" dirty="0"/>
              <a:t> media </a:t>
            </a:r>
            <a:r>
              <a:rPr lang="cs-CZ" sz="1800" dirty="0"/>
              <a:t>je </a:t>
            </a:r>
            <a:r>
              <a:rPr lang="cs-CZ" sz="1800" dirty="0" err="1"/>
              <a:t>Reissnerova</a:t>
            </a:r>
            <a:r>
              <a:rPr lang="cs-CZ" sz="1800" dirty="0"/>
              <a:t> membrána, ze které se odděluje </a:t>
            </a:r>
            <a:r>
              <a:rPr lang="cs-CZ" sz="1800" dirty="0" err="1"/>
              <a:t>tektoriální</a:t>
            </a:r>
            <a:r>
              <a:rPr lang="cs-CZ" sz="1800" dirty="0"/>
              <a:t> membrána -  je v přímém kontaktu s apikálním povrchem vláskových buněk.</a:t>
            </a:r>
          </a:p>
          <a:p>
            <a:pPr algn="just"/>
            <a:r>
              <a:rPr lang="cs-CZ" sz="1800" dirty="0"/>
              <a:t>Pokud se rozechvěje báze třmínku, dojde k přenosu vibrací do perilymfy </a:t>
            </a:r>
            <a:r>
              <a:rPr lang="cs-CZ" sz="1800" i="1" dirty="0" err="1"/>
              <a:t>scala</a:t>
            </a:r>
            <a:r>
              <a:rPr lang="cs-CZ" sz="1800" i="1" dirty="0"/>
              <a:t> </a:t>
            </a:r>
            <a:r>
              <a:rPr lang="cs-CZ" sz="1800" i="1" dirty="0" err="1"/>
              <a:t>vestibuli</a:t>
            </a:r>
            <a:r>
              <a:rPr lang="cs-CZ" sz="1800" dirty="0"/>
              <a:t>. Tím se začne pohybovat i </a:t>
            </a:r>
            <a:r>
              <a:rPr lang="cs-CZ" sz="1800" dirty="0" err="1"/>
              <a:t>Reissnerova</a:t>
            </a:r>
            <a:r>
              <a:rPr lang="cs-CZ" sz="1800" dirty="0"/>
              <a:t> membrána a s ní související membrána </a:t>
            </a:r>
            <a:r>
              <a:rPr lang="cs-CZ" sz="1800" dirty="0" err="1"/>
              <a:t>tektoriální</a:t>
            </a:r>
            <a:r>
              <a:rPr lang="cs-CZ" sz="1800" dirty="0"/>
              <a:t>.  </a:t>
            </a:r>
          </a:p>
          <a:p>
            <a:pPr algn="just"/>
            <a:r>
              <a:rPr lang="cs-CZ" sz="1800" dirty="0"/>
              <a:t>Vláskové buňky mají na svém apikálním povrchu </a:t>
            </a:r>
            <a:r>
              <a:rPr lang="cs-CZ" sz="1800" b="1" dirty="0" err="1"/>
              <a:t>stereocílie</a:t>
            </a:r>
            <a:r>
              <a:rPr lang="cs-CZ" sz="1800" dirty="0"/>
              <a:t>. Tření </a:t>
            </a:r>
            <a:r>
              <a:rPr lang="cs-CZ" sz="1800" dirty="0" err="1"/>
              <a:t>stereocílií</a:t>
            </a:r>
            <a:r>
              <a:rPr lang="cs-CZ" sz="1800" dirty="0"/>
              <a:t> o </a:t>
            </a:r>
            <a:r>
              <a:rPr lang="cs-CZ" sz="1800" dirty="0" err="1"/>
              <a:t>tektoriální</a:t>
            </a:r>
            <a:r>
              <a:rPr lang="cs-CZ" sz="1800" dirty="0"/>
              <a:t> membránu mění potenciál membrány vláskových buněk. To je vnímáno nervovými zakončeními prvního neuronu sluchové dráhy. Vibrace </a:t>
            </a:r>
            <a:r>
              <a:rPr lang="cs-CZ" sz="1800" dirty="0" err="1"/>
              <a:t>tektoriální</a:t>
            </a:r>
            <a:r>
              <a:rPr lang="cs-CZ" sz="1800" dirty="0"/>
              <a:t> a </a:t>
            </a:r>
            <a:r>
              <a:rPr lang="cs-CZ" sz="1800" dirty="0" err="1"/>
              <a:t>Reissnerovy</a:t>
            </a:r>
            <a:r>
              <a:rPr lang="cs-CZ" sz="1800" dirty="0"/>
              <a:t> membrány se rozšíří i na endolymfu a bazilární membránu Cortiho orgánu. K registraci zvuků tak ve skutečnosti přispívá chvění celé soustavy.</a:t>
            </a:r>
          </a:p>
          <a:p>
            <a:pPr marL="0" indent="0" algn="just">
              <a:buNone/>
            </a:pPr>
            <a:endParaRPr lang="cs-CZ" sz="1400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 t="7450" b="3155"/>
          <a:stretch>
            <a:fillRect/>
          </a:stretch>
        </p:blipFill>
        <p:spPr bwMode="auto">
          <a:xfrm>
            <a:off x="1691680" y="3219398"/>
            <a:ext cx="5400600" cy="350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1EFA464-867B-7C8E-4440-93D234EF6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19468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516" y="14198"/>
            <a:ext cx="8712968" cy="576064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sz="3200" dirty="0"/>
              <a:t>D) Sluchová dráha</a:t>
            </a:r>
            <a:endParaRPr lang="cs-CZ" sz="2000" dirty="0"/>
          </a:p>
          <a:p>
            <a:pPr marL="457200" indent="-457200" algn="just">
              <a:buAutoNum type="arabicPeriod"/>
            </a:pPr>
            <a:r>
              <a:rPr lang="cs-CZ" sz="2000" dirty="0"/>
              <a:t>neuron = je bipolární neuron v </a:t>
            </a:r>
            <a:r>
              <a:rPr lang="cs-CZ" sz="2000" i="1" dirty="0" err="1"/>
              <a:t>ggl</a:t>
            </a:r>
            <a:r>
              <a:rPr lang="cs-CZ" sz="2000" i="1" dirty="0"/>
              <a:t>. </a:t>
            </a:r>
            <a:r>
              <a:rPr lang="cs-CZ" sz="2000" i="1" dirty="0" err="1"/>
              <a:t>spirale</a:t>
            </a:r>
            <a:r>
              <a:rPr lang="cs-CZ" sz="2000" i="1" dirty="0"/>
              <a:t> </a:t>
            </a:r>
            <a:r>
              <a:rPr lang="cs-CZ" sz="2000" i="1" dirty="0" err="1"/>
              <a:t>cochleae</a:t>
            </a:r>
            <a:r>
              <a:rPr lang="cs-CZ" sz="2000" dirty="0"/>
              <a:t>. 4</a:t>
            </a:r>
          </a:p>
          <a:p>
            <a:pPr marL="0" indent="0" algn="just">
              <a:buNone/>
            </a:pPr>
            <a:r>
              <a:rPr lang="cs-CZ" sz="2000" dirty="0"/>
              <a:t>Jeho dendrit tvoří synapsi s vláskovou buňkou a tvoří kochleární část </a:t>
            </a:r>
            <a:r>
              <a:rPr lang="cs-CZ" sz="2000" i="1" dirty="0"/>
              <a:t>n. </a:t>
            </a:r>
            <a:r>
              <a:rPr lang="cs-CZ" sz="2000" i="1" dirty="0" err="1"/>
              <a:t>vestibulocochlearis</a:t>
            </a:r>
            <a:r>
              <a:rPr lang="cs-CZ" sz="2000" dirty="0"/>
              <a:t>. </a:t>
            </a:r>
          </a:p>
          <a:p>
            <a:pPr marL="0" indent="0" algn="just">
              <a:buNone/>
            </a:pPr>
            <a:r>
              <a:rPr lang="cs-CZ" sz="2000" dirty="0"/>
              <a:t>Spolu s ním tak vstupuje do </a:t>
            </a:r>
            <a:r>
              <a:rPr lang="cs-CZ" sz="2000" i="1" dirty="0" err="1"/>
              <a:t>ncc</a:t>
            </a:r>
            <a:r>
              <a:rPr lang="cs-CZ" sz="2000" i="1" dirty="0"/>
              <a:t>. </a:t>
            </a:r>
            <a:r>
              <a:rPr lang="cs-CZ" sz="2000" i="1" dirty="0" err="1"/>
              <a:t>cochleares</a:t>
            </a:r>
            <a:r>
              <a:rPr lang="cs-CZ" sz="2000" i="1" dirty="0"/>
              <a:t> </a:t>
            </a:r>
            <a:r>
              <a:rPr lang="cs-CZ" sz="2000" dirty="0"/>
              <a:t>v kaudální části </a:t>
            </a:r>
            <a:r>
              <a:rPr lang="cs-CZ" sz="2000" i="1" dirty="0"/>
              <a:t>pons </a:t>
            </a:r>
            <a:r>
              <a:rPr lang="cs-CZ" sz="2000" i="1" dirty="0" err="1"/>
              <a:t>Varoli</a:t>
            </a:r>
            <a:r>
              <a:rPr lang="cs-CZ" sz="2000" dirty="0"/>
              <a:t>. V kochleárních jádrech se přepojuje na druhý neuron. </a:t>
            </a:r>
          </a:p>
          <a:p>
            <a:pPr marL="0" indent="0" algn="just">
              <a:buNone/>
            </a:pPr>
            <a:r>
              <a:rPr lang="cs-CZ" sz="2000" i="1" dirty="0"/>
              <a:t>Z </a:t>
            </a:r>
            <a:r>
              <a:rPr lang="cs-CZ" sz="2000" i="1" dirty="0" err="1"/>
              <a:t>ncc</a:t>
            </a:r>
            <a:r>
              <a:rPr lang="cs-CZ" sz="2000" i="1" dirty="0"/>
              <a:t>. </a:t>
            </a:r>
            <a:r>
              <a:rPr lang="cs-CZ" sz="2000" i="1" dirty="0" err="1"/>
              <a:t>cochleares</a:t>
            </a:r>
            <a:r>
              <a:rPr lang="cs-CZ" sz="2000" i="1" dirty="0"/>
              <a:t> </a:t>
            </a:r>
            <a:r>
              <a:rPr lang="cs-CZ" sz="2000" dirty="0"/>
              <a:t>vystupují tři svazky:</a:t>
            </a:r>
          </a:p>
          <a:p>
            <a:pPr algn="just">
              <a:buNone/>
            </a:pPr>
            <a:r>
              <a:rPr lang="cs-CZ" sz="2000" dirty="0"/>
              <a:t>1) Z </a:t>
            </a:r>
            <a:r>
              <a:rPr lang="cs-CZ" sz="2000" i="1" dirty="0" err="1"/>
              <a:t>nc</a:t>
            </a:r>
            <a:r>
              <a:rPr lang="cs-CZ" sz="2000" i="1" dirty="0"/>
              <a:t>. </a:t>
            </a:r>
            <a:r>
              <a:rPr lang="cs-CZ" sz="2000" i="1" dirty="0" err="1"/>
              <a:t>cochlearis</a:t>
            </a:r>
            <a:r>
              <a:rPr lang="cs-CZ" sz="2000" i="1" dirty="0"/>
              <a:t> </a:t>
            </a:r>
            <a:r>
              <a:rPr lang="cs-CZ" sz="2000" i="1" dirty="0" err="1"/>
              <a:t>ventralis</a:t>
            </a:r>
            <a:r>
              <a:rPr lang="cs-CZ" sz="2000" i="1" dirty="0"/>
              <a:t> </a:t>
            </a:r>
            <a:r>
              <a:rPr lang="cs-CZ" sz="2000" dirty="0"/>
              <a:t>vychází </a:t>
            </a:r>
            <a:r>
              <a:rPr lang="cs-CZ" sz="2000" i="1" dirty="0"/>
              <a:t>corpus </a:t>
            </a:r>
            <a:r>
              <a:rPr lang="cs-CZ" sz="2000" i="1" dirty="0" err="1"/>
              <a:t>trapezoideum</a:t>
            </a:r>
            <a:endParaRPr lang="cs-CZ" sz="2000" i="1" dirty="0"/>
          </a:p>
          <a:p>
            <a:pPr algn="just">
              <a:buNone/>
            </a:pPr>
            <a:r>
              <a:rPr lang="cs-CZ" sz="2000" dirty="0"/>
              <a:t>2) Z </a:t>
            </a:r>
            <a:r>
              <a:rPr lang="cs-CZ" sz="2000" i="1" dirty="0" err="1"/>
              <a:t>nc</a:t>
            </a:r>
            <a:r>
              <a:rPr lang="cs-CZ" sz="2000" i="1" dirty="0"/>
              <a:t>. </a:t>
            </a:r>
            <a:r>
              <a:rPr lang="cs-CZ" sz="2000" i="1" dirty="0" err="1"/>
              <a:t>cochlearis</a:t>
            </a:r>
            <a:r>
              <a:rPr lang="cs-CZ" sz="2000" i="1" dirty="0"/>
              <a:t> </a:t>
            </a:r>
            <a:r>
              <a:rPr lang="cs-CZ" sz="2000" i="1" dirty="0" err="1"/>
              <a:t>ventralis</a:t>
            </a:r>
            <a:r>
              <a:rPr lang="cs-CZ" sz="2000" i="1" dirty="0"/>
              <a:t> </a:t>
            </a:r>
            <a:r>
              <a:rPr lang="cs-CZ" sz="2000" dirty="0"/>
              <a:t>vychází </a:t>
            </a:r>
            <a:r>
              <a:rPr lang="cs-CZ" sz="2000" i="1" dirty="0" err="1"/>
              <a:t>stria</a:t>
            </a:r>
            <a:r>
              <a:rPr lang="cs-CZ" sz="2000" i="1" dirty="0"/>
              <a:t> </a:t>
            </a:r>
            <a:r>
              <a:rPr lang="cs-CZ" sz="2000" i="1" dirty="0" err="1"/>
              <a:t>acustica</a:t>
            </a:r>
            <a:r>
              <a:rPr lang="cs-CZ" sz="2000" dirty="0"/>
              <a:t> intermedia</a:t>
            </a:r>
          </a:p>
          <a:p>
            <a:pPr algn="just">
              <a:buNone/>
            </a:pPr>
            <a:r>
              <a:rPr lang="cs-CZ" sz="2000" dirty="0"/>
              <a:t>3) Z </a:t>
            </a:r>
            <a:r>
              <a:rPr lang="cs-CZ" sz="2000" i="1" dirty="0" err="1"/>
              <a:t>nc</a:t>
            </a:r>
            <a:r>
              <a:rPr lang="cs-CZ" sz="2000" i="1" dirty="0"/>
              <a:t>. </a:t>
            </a:r>
            <a:r>
              <a:rPr lang="cs-CZ" sz="2000" i="1" dirty="0" err="1"/>
              <a:t>cochlearis</a:t>
            </a:r>
            <a:r>
              <a:rPr lang="cs-CZ" sz="2000" i="1" dirty="0"/>
              <a:t> dorsalis</a:t>
            </a:r>
            <a:r>
              <a:rPr lang="cs-CZ" sz="2000" dirty="0"/>
              <a:t> vychází </a:t>
            </a:r>
            <a:r>
              <a:rPr lang="cs-CZ" sz="2000" i="1" dirty="0" err="1"/>
              <a:t>stria</a:t>
            </a:r>
            <a:r>
              <a:rPr lang="cs-CZ" sz="2000" i="1" dirty="0"/>
              <a:t> </a:t>
            </a:r>
            <a:r>
              <a:rPr lang="cs-CZ" sz="2000" i="1" dirty="0" err="1"/>
              <a:t>acustica</a:t>
            </a:r>
            <a:r>
              <a:rPr lang="cs-CZ" sz="2000" i="1" dirty="0"/>
              <a:t> </a:t>
            </a:r>
            <a:r>
              <a:rPr lang="cs-CZ" sz="2000" dirty="0"/>
              <a:t>dorsalis</a:t>
            </a:r>
          </a:p>
          <a:p>
            <a:pPr algn="just"/>
            <a:r>
              <a:rPr lang="cs-CZ" sz="2000" dirty="0"/>
              <a:t>Většina neuronů všech tří svazků se kříží a na kontralaterální straně společně formují </a:t>
            </a:r>
            <a:r>
              <a:rPr lang="cs-CZ" sz="2000" i="1" dirty="0" err="1"/>
              <a:t>lemniscus</a:t>
            </a:r>
            <a:r>
              <a:rPr lang="cs-CZ" sz="2000" i="1" dirty="0"/>
              <a:t> </a:t>
            </a:r>
            <a:r>
              <a:rPr lang="cs-CZ" sz="2000" i="1" dirty="0" err="1"/>
              <a:t>lateralis</a:t>
            </a:r>
            <a:r>
              <a:rPr lang="cs-CZ" sz="2000" dirty="0"/>
              <a:t>. </a:t>
            </a:r>
          </a:p>
          <a:p>
            <a:pPr algn="just"/>
            <a:r>
              <a:rPr lang="cs-CZ" sz="2000" dirty="0"/>
              <a:t>Směřují rostrálně a přepojují se na třetí neuron v </a:t>
            </a:r>
            <a:r>
              <a:rPr lang="cs-CZ" sz="2000" i="1" dirty="0" err="1"/>
              <a:t>colliculi</a:t>
            </a:r>
            <a:r>
              <a:rPr lang="cs-CZ" sz="2000" i="1" dirty="0"/>
              <a:t> </a:t>
            </a:r>
            <a:r>
              <a:rPr lang="cs-CZ" sz="2000" i="1" dirty="0" err="1"/>
              <a:t>inferiores</a:t>
            </a:r>
            <a:r>
              <a:rPr lang="cs-CZ" sz="2000" i="1" dirty="0"/>
              <a:t> </a:t>
            </a:r>
            <a:r>
              <a:rPr lang="cs-CZ" sz="2000" i="1" dirty="0" err="1"/>
              <a:t>mesencephala</a:t>
            </a:r>
            <a:r>
              <a:rPr lang="cs-CZ" sz="2000" i="1" dirty="0"/>
              <a:t>. </a:t>
            </a:r>
          </a:p>
          <a:p>
            <a:pPr algn="just"/>
            <a:r>
              <a:rPr lang="cs-CZ" sz="2000" dirty="0"/>
              <a:t>Z </a:t>
            </a:r>
            <a:r>
              <a:rPr lang="cs-CZ" sz="2000" i="1" dirty="0" err="1"/>
              <a:t>colliculi</a:t>
            </a:r>
            <a:r>
              <a:rPr lang="cs-CZ" sz="2000" i="1" dirty="0"/>
              <a:t> </a:t>
            </a:r>
            <a:r>
              <a:rPr lang="cs-CZ" sz="2000" i="1" dirty="0" err="1"/>
              <a:t>inferiores</a:t>
            </a:r>
            <a:r>
              <a:rPr lang="cs-CZ" sz="2000" i="1" dirty="0"/>
              <a:t> </a:t>
            </a:r>
            <a:r>
              <a:rPr lang="cs-CZ" sz="2000" dirty="0"/>
              <a:t>se axony třetího neuronu táhnou až do thalamu - </a:t>
            </a:r>
            <a:r>
              <a:rPr lang="cs-CZ" sz="2000" i="1" dirty="0"/>
              <a:t>corpus </a:t>
            </a:r>
            <a:r>
              <a:rPr lang="cs-CZ" sz="2000" i="1" dirty="0" err="1"/>
              <a:t>geniculatum</a:t>
            </a:r>
            <a:r>
              <a:rPr lang="cs-CZ" sz="2000" i="1" dirty="0"/>
              <a:t> </a:t>
            </a:r>
            <a:r>
              <a:rPr lang="cs-CZ" sz="2000" i="1" dirty="0" err="1"/>
              <a:t>mediale</a:t>
            </a:r>
            <a:r>
              <a:rPr lang="cs-CZ" sz="2000" i="1" dirty="0"/>
              <a:t> </a:t>
            </a:r>
            <a:r>
              <a:rPr lang="cs-CZ" sz="2000" dirty="0"/>
              <a:t>a zde se přepojují na čtvrtý neuron. Čtvrté </a:t>
            </a:r>
            <a:r>
              <a:rPr lang="cs-CZ" sz="2000" dirty="0" err="1"/>
              <a:t>thalamické</a:t>
            </a:r>
            <a:r>
              <a:rPr lang="cs-CZ" sz="2000" dirty="0"/>
              <a:t> neurony vytvářejí svými axony svazek zvaný </a:t>
            </a:r>
            <a:r>
              <a:rPr lang="cs-CZ" sz="2000" i="1" dirty="0" err="1"/>
              <a:t>radiatio</a:t>
            </a:r>
            <a:r>
              <a:rPr lang="cs-CZ" sz="2000" i="1" dirty="0"/>
              <a:t> </a:t>
            </a:r>
            <a:r>
              <a:rPr lang="cs-CZ" sz="2000" i="1" dirty="0" err="1"/>
              <a:t>acustica</a:t>
            </a:r>
            <a:r>
              <a:rPr lang="cs-CZ" sz="2000" i="1" dirty="0"/>
              <a:t> </a:t>
            </a:r>
            <a:r>
              <a:rPr lang="cs-CZ" sz="2000" dirty="0"/>
              <a:t>(</a:t>
            </a:r>
            <a:r>
              <a:rPr lang="cs-CZ" sz="2000" i="1" dirty="0" err="1"/>
              <a:t>tr</a:t>
            </a:r>
            <a:r>
              <a:rPr lang="cs-CZ" sz="2000" i="1" dirty="0"/>
              <a:t>. </a:t>
            </a:r>
            <a:r>
              <a:rPr lang="cs-CZ" sz="2000" i="1" dirty="0" err="1"/>
              <a:t>geniculocorticalis</a:t>
            </a:r>
            <a:r>
              <a:rPr lang="cs-CZ" sz="2000" dirty="0"/>
              <a:t>). Ten vstupuje do primární sluchové kůry, kterou nacházíme </a:t>
            </a:r>
            <a:r>
              <a:rPr lang="cs-CZ" sz="2000" i="1" dirty="0"/>
              <a:t>na g. </a:t>
            </a:r>
            <a:r>
              <a:rPr lang="cs-CZ" sz="2000" i="1" dirty="0" err="1"/>
              <a:t>temporalis</a:t>
            </a:r>
            <a:r>
              <a:rPr lang="cs-CZ" sz="2000" i="1" dirty="0"/>
              <a:t> superior </a:t>
            </a:r>
            <a:r>
              <a:rPr lang="cs-CZ" sz="2000" dirty="0"/>
              <a:t>na tzv. </a:t>
            </a:r>
            <a:r>
              <a:rPr lang="cs-CZ" sz="2000" dirty="0" err="1"/>
              <a:t>Heschlových</a:t>
            </a:r>
            <a:r>
              <a:rPr lang="cs-CZ" sz="2000" dirty="0"/>
              <a:t> závitech.</a:t>
            </a:r>
          </a:p>
          <a:p>
            <a:pPr algn="just"/>
            <a:endParaRPr lang="cs-CZ" sz="20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64A92E8-BE44-9301-A53A-8C06BC7C1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12571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orsal Cochlear Nucleus Stock Photos &amp; Dorsal Cochlear Nucleu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6952"/>
            <a:ext cx="7016793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74815E8-4820-FB73-0103-339EA18B9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54</a:t>
            </a:fld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F881AFD-CF07-DA97-766B-F86AF4FC1E72}"/>
              </a:ext>
            </a:extLst>
          </p:cNvPr>
          <p:cNvSpPr txBox="1"/>
          <p:nvPr/>
        </p:nvSpPr>
        <p:spPr>
          <a:xfrm>
            <a:off x="3131840" y="72286"/>
            <a:ext cx="51845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https://www.youtube.com/watch?v=1mcbqJtuqRU</a:t>
            </a:r>
          </a:p>
        </p:txBody>
      </p:sp>
    </p:spTree>
    <p:extLst>
      <p:ext uri="{BB962C8B-B14F-4D97-AF65-F5344CB8AC3E}">
        <p14:creationId xmlns:p14="http://schemas.microsoft.com/office/powerpoint/2010/main" val="7436498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ýsledek obrázku pro statické čidlo maku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8412" y="1760087"/>
            <a:ext cx="3611211" cy="4536504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251520" y="128871"/>
            <a:ext cx="86409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C) Receptory/vznik smyslového podnětu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Soustavou dvou čidel - statického - </a:t>
            </a:r>
            <a:r>
              <a:rPr lang="cs-CZ" sz="2000" i="1" dirty="0" err="1"/>
              <a:t>utrikulus</a:t>
            </a:r>
            <a:r>
              <a:rPr lang="cs-CZ" sz="2000" i="1" dirty="0"/>
              <a:t> </a:t>
            </a:r>
            <a:r>
              <a:rPr lang="cs-CZ" sz="2000" dirty="0"/>
              <a:t>a kinetického - </a:t>
            </a:r>
            <a:r>
              <a:rPr lang="cs-CZ" sz="2000" i="1" dirty="0" err="1"/>
              <a:t>sakulus</a:t>
            </a:r>
            <a:r>
              <a:rPr lang="cs-CZ" sz="20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Kinetické čidlo je tvořeno 3 vzájemně kolmými polokruhovitými kanálky.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Všechny součásti vestibulárního systému jsou omývány perilymfou a jsou vyplněny endolymfou</a:t>
            </a:r>
          </a:p>
        </p:txBody>
      </p:sp>
      <p:sp>
        <p:nvSpPr>
          <p:cNvPr id="6" name="Obdélník 5"/>
          <p:cNvSpPr/>
          <p:nvPr/>
        </p:nvSpPr>
        <p:spPr>
          <a:xfrm>
            <a:off x="4788024" y="6351129"/>
            <a:ext cx="47880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300" dirty="0"/>
              <a:t>https://is.muni.cz/do/fsps/e-learning/zaklady_anatomie/zakl_anatomie_IV/pages/civy.html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09A542D-C118-E12A-B7D7-CA2541BD3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55</a:t>
            </a:fld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310DAFE-437F-BE74-233D-2BEBC7D7F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049" y="1725554"/>
            <a:ext cx="4260507" cy="487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841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ýsledek obrázku pro statické čidlo maku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8468" y="836712"/>
            <a:ext cx="3611211" cy="4536504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9876" y="0"/>
            <a:ext cx="5328592" cy="53285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dirty="0"/>
              <a:t>C) Receptory/vznik smyslového podnětu</a:t>
            </a:r>
          </a:p>
          <a:p>
            <a:pPr marL="0" indent="0">
              <a:buNone/>
            </a:pPr>
            <a:r>
              <a:rPr lang="cs-CZ" sz="1800" b="1" dirty="0"/>
              <a:t>Statické čidlo</a:t>
            </a:r>
          </a:p>
          <a:p>
            <a:pPr marL="0" indent="0">
              <a:buNone/>
            </a:pPr>
            <a:r>
              <a:rPr lang="cs-CZ" sz="1800" dirty="0"/>
              <a:t>V </a:t>
            </a:r>
            <a:r>
              <a:rPr lang="cs-CZ" sz="1800" i="1" dirty="0" err="1"/>
              <a:t>utrikulu</a:t>
            </a:r>
            <a:r>
              <a:rPr lang="cs-CZ" sz="1800" i="1" dirty="0"/>
              <a:t> a </a:t>
            </a:r>
            <a:r>
              <a:rPr lang="cs-CZ" sz="1800" i="1" dirty="0" err="1"/>
              <a:t>sakulu</a:t>
            </a:r>
            <a:r>
              <a:rPr lang="cs-CZ" sz="1800" i="1" dirty="0"/>
              <a:t> </a:t>
            </a:r>
            <a:r>
              <a:rPr lang="cs-CZ" sz="1800" dirty="0"/>
              <a:t>se nacházejí </a:t>
            </a:r>
            <a:r>
              <a:rPr lang="cs-CZ" sz="1800" dirty="0" err="1"/>
              <a:t>makula</a:t>
            </a:r>
            <a:r>
              <a:rPr lang="cs-CZ" sz="1800" dirty="0"/>
              <a:t> se </a:t>
            </a:r>
            <a:r>
              <a:rPr lang="cs-CZ" sz="1800" dirty="0" err="1"/>
              <a:t>stereocíliemi</a:t>
            </a:r>
            <a:r>
              <a:rPr lang="cs-CZ" sz="1800" dirty="0"/>
              <a:t>. </a:t>
            </a:r>
          </a:p>
          <a:p>
            <a:pPr marL="0" indent="0"/>
            <a:r>
              <a:rPr lang="cs-CZ" sz="1800" dirty="0" err="1"/>
              <a:t>Makula</a:t>
            </a:r>
            <a:r>
              <a:rPr lang="cs-CZ" sz="1800" dirty="0"/>
              <a:t> v </a:t>
            </a:r>
            <a:r>
              <a:rPr lang="cs-CZ" sz="1800" dirty="0" err="1"/>
              <a:t>utrikulu</a:t>
            </a:r>
            <a:r>
              <a:rPr lang="cs-CZ" sz="1800" dirty="0"/>
              <a:t> se nachází kolmo na osu těla.</a:t>
            </a:r>
          </a:p>
          <a:p>
            <a:pPr marL="0" indent="0"/>
            <a:r>
              <a:rPr lang="cs-CZ" sz="1800" dirty="0" err="1"/>
              <a:t>Makula</a:t>
            </a:r>
            <a:r>
              <a:rPr lang="cs-CZ" sz="1800" dirty="0"/>
              <a:t> v </a:t>
            </a:r>
            <a:r>
              <a:rPr lang="cs-CZ" sz="1800" dirty="0" err="1"/>
              <a:t>sakulu</a:t>
            </a:r>
            <a:r>
              <a:rPr lang="cs-CZ" sz="1800" dirty="0"/>
              <a:t> leží v ose těla.</a:t>
            </a:r>
          </a:p>
          <a:p>
            <a:pPr marL="0" indent="0" algn="just"/>
            <a:r>
              <a:rPr lang="cs-CZ" sz="1800" dirty="0"/>
              <a:t>Povrch je pokryt obalem z mukopolysacharidů (</a:t>
            </a:r>
            <a:r>
              <a:rPr lang="cs-CZ" sz="1800" dirty="0" err="1"/>
              <a:t>kupola</a:t>
            </a:r>
            <a:r>
              <a:rPr lang="cs-CZ" sz="1800" dirty="0"/>
              <a:t>), který obsahuje </a:t>
            </a:r>
            <a:r>
              <a:rPr lang="cs-CZ" sz="1800" dirty="0" err="1"/>
              <a:t>otolity</a:t>
            </a:r>
            <a:r>
              <a:rPr lang="cs-CZ" sz="1800" dirty="0"/>
              <a:t> z krystalů kalcitu (CaCO</a:t>
            </a:r>
            <a:r>
              <a:rPr lang="cs-CZ" sz="1800" baseline="-25000" dirty="0"/>
              <a:t>3</a:t>
            </a:r>
            <a:r>
              <a:rPr lang="cs-CZ" sz="1800" dirty="0"/>
              <a:t>). </a:t>
            </a:r>
          </a:p>
          <a:p>
            <a:pPr marL="0" indent="0" algn="just"/>
            <a:r>
              <a:rPr lang="cs-CZ" sz="1800" dirty="0"/>
              <a:t>Pokud je hlava ve vzpřímené poloze, ohýbají </a:t>
            </a:r>
            <a:r>
              <a:rPr lang="cs-CZ" sz="1800" dirty="0" err="1"/>
              <a:t>otolity</a:t>
            </a:r>
            <a:r>
              <a:rPr lang="cs-CZ" sz="1800" dirty="0"/>
              <a:t> </a:t>
            </a:r>
            <a:r>
              <a:rPr lang="cs-CZ" sz="1800" dirty="0" err="1"/>
              <a:t>stereocílie</a:t>
            </a:r>
            <a:r>
              <a:rPr lang="cs-CZ" sz="1800" dirty="0"/>
              <a:t> pouze </a:t>
            </a:r>
            <a:r>
              <a:rPr lang="cs-CZ" sz="1800" dirty="0" err="1"/>
              <a:t>makulu</a:t>
            </a:r>
            <a:r>
              <a:rPr lang="cs-CZ" sz="1800" dirty="0"/>
              <a:t> v </a:t>
            </a:r>
            <a:r>
              <a:rPr lang="cs-CZ" sz="1800" dirty="0" err="1"/>
              <a:t>sakulu</a:t>
            </a:r>
            <a:r>
              <a:rPr lang="cs-CZ" sz="1800" dirty="0"/>
              <a:t>. </a:t>
            </a:r>
          </a:p>
          <a:p>
            <a:pPr marL="0" indent="0" algn="just">
              <a:buNone/>
            </a:pPr>
            <a:r>
              <a:rPr lang="cs-CZ" sz="1800" dirty="0"/>
              <a:t>Při úklonu hlavy na stranu se vlivem gravitace přitisknou </a:t>
            </a:r>
            <a:r>
              <a:rPr lang="cs-CZ" sz="1800" dirty="0" err="1"/>
              <a:t>otolity</a:t>
            </a:r>
            <a:r>
              <a:rPr lang="cs-CZ" sz="1800" dirty="0"/>
              <a:t> </a:t>
            </a:r>
            <a:r>
              <a:rPr lang="cs-CZ" sz="1800" dirty="0" err="1"/>
              <a:t>utrikulu</a:t>
            </a:r>
            <a:r>
              <a:rPr lang="cs-CZ" sz="1800" dirty="0"/>
              <a:t> k jeho </a:t>
            </a:r>
            <a:r>
              <a:rPr lang="cs-CZ" sz="1800" dirty="0" err="1"/>
              <a:t>makule</a:t>
            </a:r>
            <a:r>
              <a:rPr lang="cs-CZ" sz="1800" dirty="0"/>
              <a:t> a podráždí </a:t>
            </a:r>
            <a:r>
              <a:rPr lang="cs-CZ" sz="1800" dirty="0" err="1"/>
              <a:t>stereocílie</a:t>
            </a:r>
            <a:r>
              <a:rPr lang="cs-CZ" sz="1800" dirty="0"/>
              <a:t>. Statické čidlo tak reaguje na gravitační zrychlení a informuje CNS o poloze hlavy v prostoru oproti gravitačnímu poli. </a:t>
            </a:r>
          </a:p>
          <a:p>
            <a:pPr marL="0" indent="0" algn="just"/>
            <a:r>
              <a:rPr lang="cs-CZ" sz="1800" dirty="0"/>
              <a:t>Statické čidlo dále reaguje na lineární zrychlení. Pokud je vektor zrychlení vertikální, aktivují se </a:t>
            </a:r>
            <a:r>
              <a:rPr lang="cs-CZ" sz="1800" dirty="0" err="1"/>
              <a:t>makula</a:t>
            </a:r>
            <a:r>
              <a:rPr lang="cs-CZ" sz="1800" dirty="0"/>
              <a:t> v </a:t>
            </a:r>
            <a:r>
              <a:rPr lang="cs-CZ" sz="1800" dirty="0" err="1"/>
              <a:t>sakulu</a:t>
            </a:r>
            <a:r>
              <a:rPr lang="cs-CZ" sz="1800" dirty="0"/>
              <a:t>. Pokud se naopak vektor zrychlení nachází v horizontální rovině aktivují se </a:t>
            </a:r>
            <a:r>
              <a:rPr lang="cs-CZ" sz="1800" i="1" dirty="0" err="1"/>
              <a:t>macula</a:t>
            </a:r>
            <a:r>
              <a:rPr lang="cs-CZ" sz="1800" i="1" dirty="0"/>
              <a:t> </a:t>
            </a:r>
            <a:r>
              <a:rPr lang="cs-CZ" sz="1800" i="1" dirty="0" err="1"/>
              <a:t>utriculi</a:t>
            </a:r>
            <a:r>
              <a:rPr lang="cs-CZ" sz="1800" dirty="0"/>
              <a:t>.</a:t>
            </a:r>
          </a:p>
        </p:txBody>
      </p:sp>
      <p:sp>
        <p:nvSpPr>
          <p:cNvPr id="6" name="Obdélník 5"/>
          <p:cNvSpPr/>
          <p:nvPr/>
        </p:nvSpPr>
        <p:spPr>
          <a:xfrm>
            <a:off x="4355976" y="6365557"/>
            <a:ext cx="47880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300" dirty="0"/>
              <a:t>https://is.muni.cz/do/fsps/e-learning/zaklady_anatomie/zakl_anatomie_IV/pages/civy.html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09A542D-C118-E12A-B7D7-CA2541BD3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43809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246" y="160338"/>
            <a:ext cx="5220841" cy="6512996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cs-CZ" sz="3200" dirty="0"/>
              <a:t>C) Receptory/vznik smyslového podnětu</a:t>
            </a:r>
          </a:p>
          <a:p>
            <a:pPr marL="0" indent="0" algn="just">
              <a:buNone/>
            </a:pPr>
            <a:r>
              <a:rPr lang="cs-CZ" b="1" dirty="0"/>
              <a:t>Kinetické čidlo</a:t>
            </a:r>
          </a:p>
          <a:p>
            <a:pPr marL="0" indent="0" algn="just"/>
            <a:r>
              <a:rPr lang="cs-CZ" dirty="0"/>
              <a:t>Ze </a:t>
            </a:r>
            <a:r>
              <a:rPr lang="cs-CZ" i="1" dirty="0"/>
              <a:t>canalis </a:t>
            </a:r>
            <a:r>
              <a:rPr lang="cs-CZ" i="1" dirty="0" err="1"/>
              <a:t>semicircularis</a:t>
            </a:r>
            <a:r>
              <a:rPr lang="cs-CZ" i="1" dirty="0"/>
              <a:t> anterior, posterior et lateralis</a:t>
            </a:r>
            <a:r>
              <a:rPr lang="cs-CZ" dirty="0"/>
              <a:t>. </a:t>
            </a:r>
          </a:p>
          <a:p>
            <a:pPr marL="0" indent="0" algn="just"/>
            <a:r>
              <a:rPr lang="cs-CZ" dirty="0"/>
              <a:t>V každém </a:t>
            </a:r>
            <a:r>
              <a:rPr lang="cs-CZ" i="1" dirty="0" err="1"/>
              <a:t>crista</a:t>
            </a:r>
            <a:r>
              <a:rPr lang="cs-CZ" i="1" dirty="0"/>
              <a:t> </a:t>
            </a:r>
            <a:r>
              <a:rPr lang="cs-CZ" i="1" dirty="0" err="1"/>
              <a:t>ampularis</a:t>
            </a:r>
            <a:r>
              <a:rPr lang="cs-CZ" dirty="0"/>
              <a:t> a vláskovými buňkami se </a:t>
            </a:r>
            <a:r>
              <a:rPr lang="cs-CZ" dirty="0" err="1"/>
              <a:t>stereocíliemi</a:t>
            </a:r>
            <a:r>
              <a:rPr lang="cs-CZ" dirty="0"/>
              <a:t>. </a:t>
            </a:r>
          </a:p>
          <a:p>
            <a:pPr marL="0" indent="0" algn="just"/>
            <a:r>
              <a:rPr lang="cs-CZ" dirty="0"/>
              <a:t>Povrch </a:t>
            </a:r>
            <a:r>
              <a:rPr lang="cs-CZ" i="1" dirty="0" err="1"/>
              <a:t>crista</a:t>
            </a:r>
            <a:r>
              <a:rPr lang="cs-CZ" i="1" dirty="0"/>
              <a:t> </a:t>
            </a:r>
            <a:r>
              <a:rPr lang="cs-CZ" i="1" dirty="0" err="1"/>
              <a:t>ampularis</a:t>
            </a:r>
            <a:r>
              <a:rPr lang="cs-CZ" i="1" dirty="0"/>
              <a:t> </a:t>
            </a:r>
            <a:r>
              <a:rPr lang="cs-CZ" dirty="0"/>
              <a:t>je – stejně jako </a:t>
            </a:r>
            <a:r>
              <a:rPr lang="cs-CZ" dirty="0" err="1"/>
              <a:t>makula</a:t>
            </a:r>
            <a:r>
              <a:rPr lang="cs-CZ" dirty="0"/>
              <a:t> v </a:t>
            </a:r>
            <a:r>
              <a:rPr lang="cs-CZ" dirty="0" err="1"/>
              <a:t>sakulu</a:t>
            </a:r>
            <a:r>
              <a:rPr lang="cs-CZ" dirty="0"/>
              <a:t> a </a:t>
            </a:r>
            <a:r>
              <a:rPr lang="cs-CZ" dirty="0" err="1"/>
              <a:t>utrikulu</a:t>
            </a:r>
            <a:r>
              <a:rPr lang="cs-CZ" dirty="0"/>
              <a:t> – pokryt rosolovitým </a:t>
            </a:r>
            <a:r>
              <a:rPr lang="cs-CZ" dirty="0" err="1"/>
              <a:t>mukopolysacharidovým</a:t>
            </a:r>
            <a:r>
              <a:rPr lang="cs-CZ" dirty="0"/>
              <a:t> obalem s </a:t>
            </a:r>
            <a:r>
              <a:rPr lang="cs-CZ" dirty="0" err="1"/>
              <a:t>otolity</a:t>
            </a:r>
            <a:r>
              <a:rPr lang="cs-CZ" dirty="0"/>
              <a:t>. </a:t>
            </a:r>
          </a:p>
          <a:p>
            <a:pPr marL="0" indent="0" algn="just"/>
            <a:r>
              <a:rPr lang="cs-CZ" dirty="0"/>
              <a:t>V případě změny polohy hlavy se </a:t>
            </a:r>
            <a:r>
              <a:rPr lang="cs-CZ" dirty="0" err="1"/>
              <a:t>otolity</a:t>
            </a:r>
            <a:r>
              <a:rPr lang="cs-CZ" dirty="0"/>
              <a:t> přesunou a podráždí </a:t>
            </a:r>
            <a:r>
              <a:rPr lang="cs-CZ" dirty="0" err="1"/>
              <a:t>stereocílie</a:t>
            </a:r>
            <a:r>
              <a:rPr lang="cs-CZ" dirty="0"/>
              <a:t>.</a:t>
            </a:r>
          </a:p>
          <a:p>
            <a:pPr marL="0" indent="0" algn="just">
              <a:buNone/>
            </a:pPr>
            <a:r>
              <a:rPr lang="cs-CZ" dirty="0"/>
              <a:t>Kinetické čidlo reaguje na úhlové zrychlení. Endolymfa si snaží uchovat svou polohu i při rotačních pohybech hlavou. Vzhledem k polokruhovitým kanálkům se tak pohybuje proti směru otáčení a mění polohu rosolovité </a:t>
            </a:r>
            <a:r>
              <a:rPr lang="cs-CZ" dirty="0" err="1"/>
              <a:t>kupoly</a:t>
            </a:r>
            <a:r>
              <a:rPr lang="cs-CZ" dirty="0"/>
              <a:t>. Tím aktivuje </a:t>
            </a:r>
            <a:r>
              <a:rPr lang="cs-CZ" dirty="0" err="1"/>
              <a:t>stereocílie</a:t>
            </a:r>
            <a:r>
              <a:rPr lang="cs-CZ" dirty="0"/>
              <a:t>.</a:t>
            </a:r>
          </a:p>
        </p:txBody>
      </p:sp>
      <p:sp>
        <p:nvSpPr>
          <p:cNvPr id="69634" name="AutoShape 2" descr="Výsledek obrázku pro kinetické čidlo maku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9636" name="Picture 4" descr="Výsledek obrázku pro kinetické čidlo maku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980727"/>
            <a:ext cx="3635896" cy="4650259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5508104" y="5934670"/>
            <a:ext cx="34918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https://is.muni.cz/do/fsps/e-learning/zaklady_anatomie/zakl_anatomie_IV/pages/civy.html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285881A-6422-6182-3F9C-9EEEC310F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88841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548680"/>
            <a:ext cx="4608512" cy="5904656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cs-CZ" sz="4000" dirty="0"/>
              <a:t>D) Vestibulární dráha</a:t>
            </a:r>
          </a:p>
          <a:p>
            <a:pPr marL="0" indent="0">
              <a:buNone/>
            </a:pPr>
            <a:r>
              <a:rPr lang="cs-CZ" sz="4000" dirty="0"/>
              <a:t>Senzorické buňky </a:t>
            </a:r>
            <a:r>
              <a:rPr lang="cs-CZ" sz="4000" i="1" dirty="0" err="1"/>
              <a:t>makul</a:t>
            </a:r>
            <a:r>
              <a:rPr lang="cs-CZ" sz="4000" i="1" dirty="0"/>
              <a:t> </a:t>
            </a:r>
            <a:r>
              <a:rPr lang="cs-CZ" sz="4000" dirty="0"/>
              <a:t>a </a:t>
            </a:r>
            <a:r>
              <a:rPr lang="cs-CZ" sz="4000" i="1" dirty="0" err="1"/>
              <a:t>crista</a:t>
            </a:r>
            <a:r>
              <a:rPr lang="cs-CZ" sz="4000" i="1" dirty="0"/>
              <a:t> </a:t>
            </a:r>
            <a:r>
              <a:rPr lang="cs-CZ" sz="4000" i="1" dirty="0" err="1"/>
              <a:t>ampularis</a:t>
            </a:r>
            <a:r>
              <a:rPr lang="cs-CZ" sz="4000" i="1" dirty="0"/>
              <a:t> </a:t>
            </a:r>
            <a:r>
              <a:rPr lang="cs-CZ" sz="4000" dirty="0"/>
              <a:t>nemají vlastní axony – jsou inervovány neurony </a:t>
            </a:r>
            <a:r>
              <a:rPr lang="cs-CZ" sz="4000" i="1" dirty="0" err="1"/>
              <a:t>ggl</a:t>
            </a:r>
            <a:r>
              <a:rPr lang="cs-CZ" sz="4000" i="1" dirty="0"/>
              <a:t>. </a:t>
            </a:r>
            <a:r>
              <a:rPr lang="cs-CZ" sz="4000" i="1" dirty="0" err="1"/>
              <a:t>vestibulare</a:t>
            </a:r>
            <a:r>
              <a:rPr lang="cs-CZ" sz="4000" i="1" dirty="0"/>
              <a:t>, </a:t>
            </a:r>
            <a:r>
              <a:rPr lang="cs-CZ" sz="4000" dirty="0"/>
              <a:t>které tvoří vestibulární část </a:t>
            </a:r>
            <a:r>
              <a:rPr lang="cs-CZ" sz="4000" i="1" dirty="0"/>
              <a:t>n. </a:t>
            </a:r>
            <a:r>
              <a:rPr lang="cs-CZ" sz="4000" i="1" dirty="0" err="1"/>
              <a:t>vestibulocochlearis</a:t>
            </a:r>
            <a:r>
              <a:rPr lang="cs-CZ" sz="4000" i="1" dirty="0"/>
              <a:t> </a:t>
            </a:r>
            <a:r>
              <a:rPr lang="cs-CZ" sz="4000" dirty="0"/>
              <a:t>. </a:t>
            </a:r>
          </a:p>
          <a:p>
            <a:pPr marL="0" indent="0">
              <a:buNone/>
            </a:pPr>
            <a:r>
              <a:rPr lang="cs-CZ" sz="4000" dirty="0"/>
              <a:t>Některé axony 1. neuronů tvoří </a:t>
            </a:r>
            <a:r>
              <a:rPr lang="cs-CZ" sz="4000" i="1" dirty="0" err="1"/>
              <a:t>tr</a:t>
            </a:r>
            <a:r>
              <a:rPr lang="cs-CZ" sz="4000" i="1" dirty="0"/>
              <a:t>. </a:t>
            </a:r>
            <a:r>
              <a:rPr lang="cs-CZ" sz="4000" i="1" dirty="0" err="1"/>
              <a:t>vestibulocerebelaris</a:t>
            </a:r>
            <a:r>
              <a:rPr lang="cs-CZ" sz="4000" i="1" dirty="0"/>
              <a:t> </a:t>
            </a:r>
            <a:r>
              <a:rPr lang="cs-CZ" sz="4000" i="1" dirty="0" err="1"/>
              <a:t>directus</a:t>
            </a:r>
            <a:r>
              <a:rPr lang="cs-CZ" sz="4000" i="1" dirty="0"/>
              <a:t> </a:t>
            </a:r>
            <a:r>
              <a:rPr lang="cs-CZ" sz="4000" dirty="0"/>
              <a:t>a vstupují přímo do mozečku.</a:t>
            </a:r>
          </a:p>
          <a:p>
            <a:pPr marL="0" indent="0">
              <a:buNone/>
            </a:pPr>
            <a:r>
              <a:rPr lang="cs-CZ" sz="4000" dirty="0"/>
              <a:t>Zbylé axony 1.  neuronu vstupují do </a:t>
            </a:r>
            <a:r>
              <a:rPr lang="cs-CZ" sz="4000" i="1" dirty="0"/>
              <a:t>pons </a:t>
            </a:r>
            <a:r>
              <a:rPr lang="cs-CZ" sz="4000" i="1" dirty="0" err="1"/>
              <a:t>Varoli</a:t>
            </a:r>
            <a:r>
              <a:rPr lang="cs-CZ" sz="4000" dirty="0"/>
              <a:t>, zde dojde k přepojení na 2. neuron. Odtud dojde k přepojení do různých struktur:</a:t>
            </a:r>
          </a:p>
          <a:p>
            <a:pPr marL="0" indent="0">
              <a:buNone/>
            </a:pPr>
            <a:r>
              <a:rPr lang="cs-CZ" sz="4000" b="1" dirty="0"/>
              <a:t>a)  </a:t>
            </a:r>
            <a:r>
              <a:rPr lang="cs-CZ" sz="4000" b="1" i="1" dirty="0"/>
              <a:t>Tr. </a:t>
            </a:r>
            <a:r>
              <a:rPr lang="cs-CZ" sz="4000" b="1" i="1" dirty="0" err="1"/>
              <a:t>vestibulocerebelaris</a:t>
            </a:r>
            <a:r>
              <a:rPr lang="cs-CZ" sz="4000" b="1" i="1" dirty="0"/>
              <a:t> </a:t>
            </a:r>
            <a:r>
              <a:rPr lang="cs-CZ" sz="4000" b="1" i="1" dirty="0" err="1"/>
              <a:t>indirectus</a:t>
            </a:r>
            <a:r>
              <a:rPr lang="cs-CZ" sz="4000" b="1" i="1" dirty="0"/>
              <a:t> - </a:t>
            </a:r>
            <a:r>
              <a:rPr lang="cs-CZ" sz="4000" dirty="0" err="1"/>
              <a:t>info</a:t>
            </a:r>
            <a:r>
              <a:rPr lang="cs-CZ" sz="4000" dirty="0"/>
              <a:t> o poloze do mozečku</a:t>
            </a:r>
          </a:p>
          <a:p>
            <a:pPr marL="0" indent="0">
              <a:buNone/>
            </a:pPr>
            <a:r>
              <a:rPr lang="cs-CZ" sz="4000" dirty="0"/>
              <a:t> b)  </a:t>
            </a:r>
            <a:r>
              <a:rPr lang="cs-CZ" sz="4000" b="1" i="1" dirty="0"/>
              <a:t>Tr. </a:t>
            </a:r>
            <a:r>
              <a:rPr lang="cs-CZ" sz="4000" b="1" i="1" dirty="0" err="1"/>
              <a:t>vestibulospinalis</a:t>
            </a:r>
            <a:r>
              <a:rPr lang="cs-CZ" sz="4000" b="1" i="1" dirty="0"/>
              <a:t> </a:t>
            </a:r>
            <a:r>
              <a:rPr lang="cs-CZ" sz="4000" dirty="0"/>
              <a:t>– do míchy, posturální reflexy</a:t>
            </a:r>
          </a:p>
          <a:p>
            <a:pPr marL="0" indent="0">
              <a:buNone/>
            </a:pPr>
            <a:r>
              <a:rPr lang="cs-CZ" sz="4000" b="1" dirty="0"/>
              <a:t>c</a:t>
            </a:r>
            <a:r>
              <a:rPr lang="cs-CZ" sz="4000" dirty="0"/>
              <a:t>)  </a:t>
            </a:r>
            <a:r>
              <a:rPr lang="cs-CZ" sz="4000" b="1" dirty="0"/>
              <a:t>Jádra okohybných nervů </a:t>
            </a:r>
            <a:r>
              <a:rPr lang="cs-CZ" sz="4000" dirty="0"/>
              <a:t>– </a:t>
            </a:r>
            <a:r>
              <a:rPr lang="cs-CZ" sz="4000" dirty="0" err="1"/>
              <a:t>statokinetické</a:t>
            </a:r>
            <a:r>
              <a:rPr lang="cs-CZ" sz="4000" dirty="0"/>
              <a:t> reflexy</a:t>
            </a:r>
          </a:p>
          <a:p>
            <a:pPr marL="0" indent="0">
              <a:buNone/>
            </a:pPr>
            <a:r>
              <a:rPr lang="cs-CZ" sz="4000" b="1" dirty="0"/>
              <a:t>d)</a:t>
            </a:r>
            <a:r>
              <a:rPr lang="cs-CZ" sz="4000" dirty="0"/>
              <a:t>  </a:t>
            </a:r>
            <a:r>
              <a:rPr lang="cs-CZ" sz="4000" b="1" i="1" dirty="0"/>
              <a:t>Thalamus</a:t>
            </a:r>
            <a:r>
              <a:rPr lang="cs-CZ" sz="4000" dirty="0"/>
              <a:t>- další zpracování, zejm. do </a:t>
            </a:r>
            <a:r>
              <a:rPr lang="cs-CZ" sz="4000" i="1" dirty="0" err="1"/>
              <a:t>ncc</a:t>
            </a:r>
            <a:r>
              <a:rPr lang="cs-CZ" sz="4000" i="1" dirty="0"/>
              <a:t>. </a:t>
            </a:r>
            <a:r>
              <a:rPr lang="cs-CZ" sz="4000" i="1" dirty="0" err="1"/>
              <a:t>ventrales</a:t>
            </a:r>
            <a:r>
              <a:rPr lang="cs-CZ" sz="4000" i="1" dirty="0"/>
              <a:t> </a:t>
            </a:r>
            <a:r>
              <a:rPr lang="cs-CZ" sz="4000" i="1" dirty="0" err="1"/>
              <a:t>thalami</a:t>
            </a:r>
            <a:endParaRPr lang="cs-CZ" sz="4000" i="1" dirty="0"/>
          </a:p>
          <a:p>
            <a:pPr marL="0" indent="0" algn="just">
              <a:buNone/>
            </a:pPr>
            <a:r>
              <a:rPr lang="cs-CZ" sz="4000" dirty="0"/>
              <a:t>Popř. přímo do kůry nebo do retikulární formace.</a:t>
            </a:r>
          </a:p>
          <a:p>
            <a:pPr marL="0" indent="0" algn="just">
              <a:buNone/>
            </a:pPr>
            <a:r>
              <a:rPr lang="cs-CZ" sz="4000" dirty="0"/>
              <a:t>K přepojení na 3. neuron - </a:t>
            </a:r>
            <a:r>
              <a:rPr lang="cs-CZ" sz="4000" i="1" dirty="0" err="1"/>
              <a:t>ncc</a:t>
            </a:r>
            <a:r>
              <a:rPr lang="cs-CZ" sz="4000" i="1" dirty="0"/>
              <a:t>. </a:t>
            </a:r>
            <a:r>
              <a:rPr lang="cs-CZ" sz="4000" i="1" dirty="0" err="1"/>
              <a:t>ventrales</a:t>
            </a:r>
            <a:r>
              <a:rPr lang="cs-CZ" sz="4000" i="1" dirty="0"/>
              <a:t> </a:t>
            </a:r>
            <a:r>
              <a:rPr lang="cs-CZ" sz="4000" i="1" dirty="0" err="1"/>
              <a:t>thalami</a:t>
            </a:r>
            <a:r>
              <a:rPr lang="cs-CZ" sz="4000" dirty="0"/>
              <a:t>. </a:t>
            </a:r>
          </a:p>
          <a:p>
            <a:pPr marL="0" indent="0" algn="just">
              <a:buNone/>
            </a:pPr>
            <a:r>
              <a:rPr lang="cs-CZ" sz="4000" dirty="0"/>
              <a:t>Odtud pokračuje </a:t>
            </a:r>
            <a:r>
              <a:rPr lang="cs-CZ" sz="4000" dirty="0" err="1"/>
              <a:t>thalamokortikální</a:t>
            </a:r>
            <a:r>
              <a:rPr lang="cs-CZ" sz="4000" dirty="0"/>
              <a:t> dráhou do </a:t>
            </a:r>
            <a:r>
              <a:rPr lang="cs-CZ" sz="4000" i="1" dirty="0"/>
              <a:t>g. </a:t>
            </a:r>
            <a:r>
              <a:rPr lang="cs-CZ" sz="4000" i="1" dirty="0" err="1"/>
              <a:t>temporalis</a:t>
            </a:r>
            <a:r>
              <a:rPr lang="cs-CZ" sz="4000" i="1" dirty="0"/>
              <a:t> </a:t>
            </a:r>
            <a:r>
              <a:rPr lang="cs-CZ" sz="4000" i="1" dirty="0" err="1"/>
              <a:t>transversus</a:t>
            </a:r>
            <a:r>
              <a:rPr lang="cs-CZ" sz="4000" i="1" dirty="0"/>
              <a:t> - </a:t>
            </a:r>
            <a:r>
              <a:rPr lang="cs-CZ" sz="4000" dirty="0"/>
              <a:t>projekce vestibulárního aparátu. Ta vysílá asociační vlákna jednak do asociačních oblastí pro vědomé zpracování polohy, ale také do motorických oblastí (zejména sekundární), kde se podílí na plánování pohybů.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0658" name="Picture 2" descr="Související obrázek"/>
          <p:cNvPicPr>
            <a:picLocks noChangeAspect="1" noChangeArrowheads="1"/>
          </p:cNvPicPr>
          <p:nvPr/>
        </p:nvPicPr>
        <p:blipFill rotWithShape="1">
          <a:blip r:embed="rId2" cstate="print"/>
          <a:srcRect t="6376" r="5960"/>
          <a:stretch/>
        </p:blipFill>
        <p:spPr bwMode="auto">
          <a:xfrm>
            <a:off x="4828768" y="476672"/>
            <a:ext cx="4248471" cy="5220540"/>
          </a:xfrm>
          <a:prstGeom prst="rect">
            <a:avLst/>
          </a:prstGeom>
          <a:noFill/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58C3935-EDE8-06AA-39C6-C4998B171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58</a:t>
            </a:fld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D55D345-B7CC-93D8-F44C-00B208EE51C7}"/>
              </a:ext>
            </a:extLst>
          </p:cNvPr>
          <p:cNvSpPr txBox="1"/>
          <p:nvPr/>
        </p:nvSpPr>
        <p:spPr>
          <a:xfrm>
            <a:off x="3960912" y="6043964"/>
            <a:ext cx="518457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dirty="0"/>
              <a:t>https://www.youtube.com/watch?v=cXhe20THed8</a:t>
            </a:r>
          </a:p>
        </p:txBody>
      </p:sp>
    </p:spTree>
    <p:extLst>
      <p:ext uri="{BB962C8B-B14F-4D97-AF65-F5344CB8AC3E}">
        <p14:creationId xmlns:p14="http://schemas.microsoft.com/office/powerpoint/2010/main" val="6288841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Výsledek obrázku pro Fila olfactor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620688"/>
            <a:ext cx="2523160" cy="288032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>
            <a:normAutofit fontScale="90000"/>
          </a:bodyPr>
          <a:lstStyle/>
          <a:p>
            <a:r>
              <a:rPr lang="cs-CZ" dirty="0"/>
              <a:t>Čichové ústrojí – </a:t>
            </a:r>
            <a:r>
              <a:rPr lang="cs-CZ" i="1" dirty="0"/>
              <a:t>Organum </a:t>
            </a:r>
            <a:r>
              <a:rPr lang="cs-CZ" i="1" dirty="0" err="1"/>
              <a:t>olfactorium</a:t>
            </a:r>
            <a:endParaRPr lang="cs-CZ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836712"/>
            <a:ext cx="8229600" cy="4525963"/>
          </a:xfrm>
        </p:spPr>
        <p:txBody>
          <a:bodyPr>
            <a:normAutofit/>
          </a:bodyPr>
          <a:lstStyle/>
          <a:p>
            <a:r>
              <a:rPr lang="cs-CZ" sz="2400" i="1" dirty="0" err="1"/>
              <a:t>Regio</a:t>
            </a:r>
            <a:r>
              <a:rPr lang="cs-CZ" sz="2400" i="1" dirty="0"/>
              <a:t> </a:t>
            </a:r>
            <a:r>
              <a:rPr lang="cs-CZ" sz="2400" i="1" dirty="0" err="1"/>
              <a:t>olfactoria</a:t>
            </a:r>
            <a:endParaRPr lang="cs-CZ" sz="2400" i="1" dirty="0"/>
          </a:p>
          <a:p>
            <a:r>
              <a:rPr lang="cs-CZ" sz="2400" dirty="0"/>
              <a:t>Čichové buňky</a:t>
            </a:r>
          </a:p>
          <a:p>
            <a:r>
              <a:rPr lang="cs-CZ" sz="2400" i="1" dirty="0"/>
              <a:t>Fila </a:t>
            </a:r>
            <a:r>
              <a:rPr lang="cs-CZ" sz="2400" i="1" dirty="0" err="1"/>
              <a:t>olfactoria</a:t>
            </a:r>
            <a:endParaRPr lang="cs-CZ" sz="2400" i="1" dirty="0"/>
          </a:p>
          <a:p>
            <a:r>
              <a:rPr lang="cs-CZ" sz="2400" i="1" dirty="0" err="1"/>
              <a:t>Glandulae</a:t>
            </a:r>
            <a:r>
              <a:rPr lang="cs-CZ" sz="2400" i="1" dirty="0"/>
              <a:t> </a:t>
            </a:r>
            <a:r>
              <a:rPr lang="cs-CZ" sz="2400" i="1" dirty="0" err="1"/>
              <a:t>olfactoriae</a:t>
            </a:r>
            <a:r>
              <a:rPr lang="cs-CZ" sz="2400" i="1" dirty="0"/>
              <a:t> </a:t>
            </a:r>
            <a:r>
              <a:rPr lang="cs-CZ" sz="2400" i="1" dirty="0" err="1"/>
              <a:t>Bowmani</a:t>
            </a:r>
            <a:endParaRPr lang="cs-CZ" sz="2400" i="1" dirty="0"/>
          </a:p>
          <a:p>
            <a:r>
              <a:rPr lang="cs-CZ" sz="2400" dirty="0"/>
              <a:t>Bazální buňky</a:t>
            </a:r>
          </a:p>
          <a:p>
            <a:r>
              <a:rPr lang="cs-CZ" sz="2400" dirty="0"/>
              <a:t>Podpůrné buňky</a:t>
            </a:r>
          </a:p>
        </p:txBody>
      </p:sp>
      <p:sp>
        <p:nvSpPr>
          <p:cNvPr id="7170" name="AutoShape 2" descr="Výsledek obrázku pro Fila olfactor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174" name="Picture 6" descr="Výsledek obrázku pro Fila olfactor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933056"/>
            <a:ext cx="3524250" cy="2647951"/>
          </a:xfrm>
          <a:prstGeom prst="rect">
            <a:avLst/>
          </a:prstGeom>
          <a:noFill/>
        </p:spPr>
      </p:pic>
      <p:pic>
        <p:nvPicPr>
          <p:cNvPr id="7176" name="Picture 8" descr="Výsledek obrázku pro Fila olfactori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3695699"/>
            <a:ext cx="3228975" cy="3162301"/>
          </a:xfrm>
          <a:prstGeom prst="rect">
            <a:avLst/>
          </a:prstGeom>
          <a:noFill/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4723BBF-9CC7-E779-F378-2B71DF57E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3386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4E90DCF4-E389-604A-C07E-0D5C82C3B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15" y="3007216"/>
            <a:ext cx="3929581" cy="2842992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88640"/>
            <a:ext cx="8640960" cy="31363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/>
              <a:t>B) Anatomický popis zrakového ústrojí</a:t>
            </a:r>
          </a:p>
          <a:p>
            <a:pPr marL="0" indent="0">
              <a:buNone/>
            </a:pPr>
            <a:r>
              <a:rPr lang="cs-CZ" sz="2400" dirty="0"/>
              <a:t>1) </a:t>
            </a:r>
            <a:r>
              <a:rPr lang="cs-CZ" sz="2400" i="1" dirty="0"/>
              <a:t>Tunica </a:t>
            </a:r>
            <a:r>
              <a:rPr lang="cs-CZ" sz="2400" i="1" dirty="0" err="1"/>
              <a:t>fibrosa</a:t>
            </a:r>
            <a:r>
              <a:rPr lang="cs-CZ" sz="2400" i="1" dirty="0"/>
              <a:t> </a:t>
            </a:r>
            <a:r>
              <a:rPr lang="cs-CZ" sz="2400" i="1" dirty="0" err="1"/>
              <a:t>bulbi</a:t>
            </a:r>
            <a:r>
              <a:rPr lang="cs-CZ" sz="2400" dirty="0"/>
              <a:t>: bělmo (</a:t>
            </a:r>
            <a:r>
              <a:rPr lang="cs-CZ" sz="2400" i="1" dirty="0" err="1"/>
              <a:t>sclera</a:t>
            </a:r>
            <a:r>
              <a:rPr lang="cs-CZ" sz="2400" dirty="0"/>
              <a:t>)</a:t>
            </a:r>
          </a:p>
          <a:p>
            <a:pPr>
              <a:buNone/>
            </a:pPr>
            <a:r>
              <a:rPr lang="cs-CZ" sz="2400" dirty="0"/>
              <a:t>Bělmo, bělima - </a:t>
            </a:r>
            <a:r>
              <a:rPr lang="cs-CZ" sz="2400" i="1" dirty="0" err="1"/>
              <a:t>sclera</a:t>
            </a:r>
            <a:endParaRPr lang="cs-CZ" sz="2400" i="1" dirty="0"/>
          </a:p>
          <a:p>
            <a:r>
              <a:rPr lang="cs-CZ" sz="2400" dirty="0"/>
              <a:t>obal oka z tuhého vaziva s fibroblasty, avaskulární</a:t>
            </a:r>
          </a:p>
          <a:p>
            <a:r>
              <a:rPr lang="cs-CZ" sz="2400" dirty="0"/>
              <a:t>v místě </a:t>
            </a:r>
            <a:r>
              <a:rPr lang="cs-CZ" sz="2400" i="1" dirty="0"/>
              <a:t>lamina </a:t>
            </a:r>
            <a:r>
              <a:rPr lang="cs-CZ" sz="2400" i="1" dirty="0" err="1"/>
              <a:t>cribrosa</a:t>
            </a:r>
            <a:r>
              <a:rPr lang="cs-CZ" sz="2400" i="1" dirty="0"/>
              <a:t> </a:t>
            </a:r>
            <a:r>
              <a:rPr lang="cs-CZ" sz="2400" dirty="0"/>
              <a:t>vstup </a:t>
            </a:r>
            <a:r>
              <a:rPr lang="cs-CZ" sz="2400" i="1" dirty="0"/>
              <a:t>n. </a:t>
            </a:r>
            <a:r>
              <a:rPr lang="cs-CZ" sz="2400" i="1" dirty="0" err="1"/>
              <a:t>opticus</a:t>
            </a:r>
            <a:endParaRPr lang="cs-CZ" sz="2400" dirty="0"/>
          </a:p>
          <a:p>
            <a:r>
              <a:rPr lang="cs-CZ" sz="2400" i="1" dirty="0"/>
              <a:t>sulcus </a:t>
            </a:r>
            <a:r>
              <a:rPr lang="cs-CZ" sz="2400" i="1" dirty="0" err="1"/>
              <a:t>sclerae</a:t>
            </a:r>
            <a:r>
              <a:rPr lang="cs-CZ" sz="2400" i="1" dirty="0"/>
              <a:t> </a:t>
            </a:r>
            <a:r>
              <a:rPr lang="cs-CZ" sz="2400" dirty="0"/>
              <a:t>– přechod na rohovku, v místě spojení je </a:t>
            </a:r>
            <a:r>
              <a:rPr lang="cs-CZ" sz="2400" i="1" dirty="0"/>
              <a:t>limbus </a:t>
            </a:r>
            <a:r>
              <a:rPr lang="cs-CZ" sz="2400" i="1" dirty="0" err="1"/>
              <a:t>corneae</a:t>
            </a:r>
            <a:r>
              <a:rPr lang="cs-CZ" sz="2400" i="1" dirty="0"/>
              <a:t>  </a:t>
            </a:r>
          </a:p>
          <a:p>
            <a:endParaRPr lang="cs-CZ" sz="2400" dirty="0"/>
          </a:p>
          <a:p>
            <a:endParaRPr lang="cs-CZ" sz="2400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2B500B9-86D6-5378-2E7B-D36A17F47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6</a:t>
            </a:fld>
            <a:endParaRPr lang="cs-CZ"/>
          </a:p>
        </p:txBody>
      </p:sp>
      <p:pic>
        <p:nvPicPr>
          <p:cNvPr id="7170" name="Picture 2" descr="Ignorovat signály těla se nevyplácí. V případě žlutého očního bělma vám  může jít o život • Styl / inStory.cz">
            <a:extLst>
              <a:ext uri="{FF2B5EF4-FFF2-40B4-BE49-F238E27FC236}">
                <a16:creationId xmlns:a16="http://schemas.microsoft.com/office/drawing/2014/main" id="{EB25B7D8-7610-17DC-31B2-7F6DA9C51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278" y="2950019"/>
            <a:ext cx="3000375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93CD7D7-449D-F39F-FA50-CFA37B8BD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6278" y="4625755"/>
            <a:ext cx="3000375" cy="158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949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Olfactory Pathway | Limbic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0487"/>
            <a:ext cx="5832648" cy="645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C2E8D58-E74C-B0D1-B1D2-A53417EB9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67318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Výsledek obrázku pro taste anatomy innerv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700808"/>
            <a:ext cx="2362200" cy="3209926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8579296" cy="620688"/>
          </a:xfrm>
        </p:spPr>
        <p:txBody>
          <a:bodyPr>
            <a:normAutofit fontScale="90000"/>
          </a:bodyPr>
          <a:lstStyle/>
          <a:p>
            <a:r>
              <a:rPr lang="cs-CZ" dirty="0"/>
              <a:t>Chuťové ústrojí  - </a:t>
            </a:r>
            <a:r>
              <a:rPr lang="cs-CZ" i="1" dirty="0"/>
              <a:t>organum </a:t>
            </a:r>
            <a:r>
              <a:rPr lang="cs-CZ" i="1" dirty="0" err="1"/>
              <a:t>gustatorium</a:t>
            </a:r>
            <a:endParaRPr lang="cs-CZ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836712"/>
            <a:ext cx="8229600" cy="4525963"/>
          </a:xfrm>
        </p:spPr>
        <p:txBody>
          <a:bodyPr>
            <a:normAutofit/>
          </a:bodyPr>
          <a:lstStyle/>
          <a:p>
            <a:r>
              <a:rPr lang="cs-CZ" sz="2000" dirty="0"/>
              <a:t>Chuťové pohárky jsou z receptorových buněk zejména na sliznici hrazených papil, měkkém patře, zadní stěně hltanu, </a:t>
            </a:r>
            <a:r>
              <a:rPr lang="cs-CZ" sz="2000" i="1" dirty="0" err="1"/>
              <a:t>plicae</a:t>
            </a:r>
            <a:r>
              <a:rPr lang="cs-CZ" sz="2000" i="1" dirty="0"/>
              <a:t> </a:t>
            </a:r>
            <a:r>
              <a:rPr lang="cs-CZ" sz="2000" i="1" dirty="0" err="1"/>
              <a:t>glossoepiglottica</a:t>
            </a:r>
            <a:r>
              <a:rPr lang="cs-CZ" sz="2000" dirty="0" err="1"/>
              <a:t>e</a:t>
            </a:r>
            <a:r>
              <a:rPr lang="cs-CZ" sz="2000" dirty="0"/>
              <a:t> a na příklopce</a:t>
            </a:r>
          </a:p>
          <a:p>
            <a:r>
              <a:rPr lang="cs-CZ" sz="2000" dirty="0"/>
              <a:t>5 chutí </a:t>
            </a:r>
          </a:p>
          <a:p>
            <a:r>
              <a:rPr lang="cs-CZ" sz="2000" i="1" dirty="0" err="1"/>
              <a:t>Papilla</a:t>
            </a:r>
            <a:r>
              <a:rPr lang="cs-CZ" sz="2000" i="1" dirty="0"/>
              <a:t> </a:t>
            </a:r>
            <a:r>
              <a:rPr lang="cs-CZ" sz="2000" i="1" dirty="0" err="1"/>
              <a:t>vallata</a:t>
            </a:r>
            <a:r>
              <a:rPr lang="cs-CZ" sz="2000" i="1" dirty="0"/>
              <a:t> – </a:t>
            </a:r>
            <a:r>
              <a:rPr lang="cs-CZ" sz="2000" i="1" dirty="0" err="1"/>
              <a:t>valum</a:t>
            </a:r>
            <a:r>
              <a:rPr lang="cs-CZ" sz="2000" i="1" dirty="0"/>
              <a:t>, </a:t>
            </a:r>
            <a:r>
              <a:rPr lang="cs-CZ" sz="2000" i="1" dirty="0" err="1"/>
              <a:t>sulcus</a:t>
            </a:r>
            <a:endParaRPr lang="cs-CZ" sz="2000" i="1" dirty="0"/>
          </a:p>
          <a:p>
            <a:r>
              <a:rPr lang="cs-CZ" sz="2000" i="1" dirty="0" err="1"/>
              <a:t>Gemma</a:t>
            </a:r>
            <a:r>
              <a:rPr lang="cs-CZ" sz="2000" i="1" dirty="0"/>
              <a:t> </a:t>
            </a:r>
            <a:r>
              <a:rPr lang="cs-CZ" sz="2000" i="1" dirty="0" err="1"/>
              <a:t>gustatoria</a:t>
            </a:r>
            <a:r>
              <a:rPr lang="cs-CZ" sz="2000" i="1" dirty="0"/>
              <a:t> + </a:t>
            </a:r>
            <a:r>
              <a:rPr lang="cs-CZ" sz="2000" i="1" dirty="0" err="1"/>
              <a:t>porus</a:t>
            </a:r>
            <a:r>
              <a:rPr lang="cs-CZ" sz="2000" i="1" dirty="0"/>
              <a:t> </a:t>
            </a:r>
            <a:r>
              <a:rPr lang="cs-CZ" sz="2000" i="1" dirty="0" err="1"/>
              <a:t>gustatorius</a:t>
            </a:r>
            <a:endParaRPr lang="cs-CZ" sz="2000" i="1" dirty="0"/>
          </a:p>
          <a:p>
            <a:r>
              <a:rPr lang="cs-CZ" sz="2000" i="1" dirty="0" err="1"/>
              <a:t>Glandulae</a:t>
            </a:r>
            <a:r>
              <a:rPr lang="cs-CZ" sz="2000" i="1" dirty="0"/>
              <a:t> </a:t>
            </a:r>
            <a:r>
              <a:rPr lang="cs-CZ" sz="2000" i="1" dirty="0" err="1"/>
              <a:t>gustatoriae</a:t>
            </a:r>
            <a:r>
              <a:rPr lang="cs-CZ" sz="2000" i="1" dirty="0"/>
              <a:t> </a:t>
            </a:r>
            <a:r>
              <a:rPr lang="cs-CZ" sz="2000" i="1" dirty="0" err="1"/>
              <a:t>Ebneri</a:t>
            </a:r>
            <a:r>
              <a:rPr lang="cs-CZ" sz="2000" i="1" dirty="0"/>
              <a:t> </a:t>
            </a:r>
          </a:p>
          <a:p>
            <a:endParaRPr lang="cs-CZ" sz="1800" dirty="0"/>
          </a:p>
        </p:txBody>
      </p:sp>
      <p:pic>
        <p:nvPicPr>
          <p:cNvPr id="6146" name="Picture 2" descr="https://upload.wikimedia.org/wikipedia/commons/thumb/d/db/L-Glutamins%C3%A4ure_-_L-Glutamic_acid.svg/220px-L-Glutamins%C3%A4ure_-_L-Glutamic_acid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869160"/>
            <a:ext cx="2754649" cy="1302199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5220072" y="6211669"/>
            <a:ext cx="334786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dirty="0"/>
              <a:t>L-</a:t>
            </a:r>
            <a:r>
              <a:rPr lang="cs-CZ" dirty="0" err="1"/>
              <a:t>glutamanový</a:t>
            </a:r>
            <a:r>
              <a:rPr lang="cs-CZ" dirty="0"/>
              <a:t> anion umožňuje vnímání chuti umami na jazyku</a:t>
            </a:r>
          </a:p>
        </p:txBody>
      </p:sp>
      <p:pic>
        <p:nvPicPr>
          <p:cNvPr id="6148" name="Picture 4" descr="Související obráze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401616"/>
            <a:ext cx="4551111" cy="3456384"/>
          </a:xfrm>
          <a:prstGeom prst="rect">
            <a:avLst/>
          </a:prstGeom>
          <a:noFill/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D505E60-F146-F05B-ADD7-F68EC8A98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20935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ustatory pathway | Brain for ai Wiki | Fand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433" y="188640"/>
            <a:ext cx="5191239" cy="648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A4FE620-FA29-D4DF-4C72-8CBC3704D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2878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88640"/>
            <a:ext cx="8784976" cy="31363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/>
              <a:t>B) Anatomický popis zrakového ústrojí</a:t>
            </a:r>
          </a:p>
          <a:p>
            <a:pPr>
              <a:buNone/>
            </a:pPr>
            <a:r>
              <a:rPr lang="cs-CZ" sz="2400" dirty="0"/>
              <a:t>Rohovka – </a:t>
            </a:r>
            <a:r>
              <a:rPr lang="cs-CZ" sz="2400" i="1" dirty="0" err="1"/>
              <a:t>cornea</a:t>
            </a:r>
            <a:endParaRPr lang="cs-CZ" sz="24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bezbarvá přední část </a:t>
            </a:r>
            <a:r>
              <a:rPr lang="cs-CZ" sz="2400" dirty="0" err="1"/>
              <a:t>sclery</a:t>
            </a:r>
            <a:r>
              <a:rPr lang="cs-CZ" sz="2400" dirty="0"/>
              <a:t>, umožňuje regeneraci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obsahuje lipidy a glykoproteiny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fyziologický  astigmatismus, má 43 dioptrií</a:t>
            </a: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9C37EF0-CBE2-9191-4BD8-B6EE76768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70" y="2398053"/>
            <a:ext cx="2857500" cy="3152775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2B500B9-86D6-5378-2E7B-D36A17F47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7</a:t>
            </a:fld>
            <a:endParaRPr lang="cs-CZ"/>
          </a:p>
        </p:txBody>
      </p:sp>
      <p:pic>
        <p:nvPicPr>
          <p:cNvPr id="8194" name="Picture 2" descr="Rohovka - místo, kde leží kontaktní čočka | Kontaktní čočky">
            <a:extLst>
              <a:ext uri="{FF2B5EF4-FFF2-40B4-BE49-F238E27FC236}">
                <a16:creationId xmlns:a16="http://schemas.microsoft.com/office/drawing/2014/main" id="{0D43AD65-50E3-367C-45F5-B71BFB10E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20" y="2412157"/>
            <a:ext cx="3305522" cy="33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843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 descr="Obsah obrázku text, budova, jeřáb&#10;&#10;Popis byl vytvořen automaticky">
            <a:extLst>
              <a:ext uri="{FF2B5EF4-FFF2-40B4-BE49-F238E27FC236}">
                <a16:creationId xmlns:a16="http://schemas.microsoft.com/office/drawing/2014/main" id="{3B3BA332-9A68-CECD-C3B9-859D0F2C44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55152"/>
            <a:ext cx="6191250" cy="3333750"/>
          </a:xfr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94525330-1726-5AA6-38E7-45C7EA959B47}"/>
              </a:ext>
            </a:extLst>
          </p:cNvPr>
          <p:cNvSpPr/>
          <p:nvPr/>
        </p:nvSpPr>
        <p:spPr>
          <a:xfrm>
            <a:off x="234177" y="3861048"/>
            <a:ext cx="8675646" cy="25545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2000" b="1" dirty="0"/>
              <a:t>Astigmatismus </a:t>
            </a:r>
          </a:p>
          <a:p>
            <a:pPr algn="just"/>
            <a:r>
              <a:rPr lang="cs-CZ" sz="2000" dirty="0"/>
              <a:t>Astigmatismus je refrakční oční vada způsobená asymetrií optické mohutnosti rohovky. </a:t>
            </a:r>
          </a:p>
          <a:p>
            <a:r>
              <a:rPr lang="cs-CZ" sz="2000" dirty="0"/>
              <a:t>Rohovka je v jedné nebo obou rovinách zakřivena, dopadající světlo se láme různými směry a paprsky světla se tak nespojí na sítnici do jednoho ohniska - neostré a rozmazané vidění ve všech vzdálenostech. </a:t>
            </a:r>
          </a:p>
          <a:p>
            <a:r>
              <a:rPr lang="cs-CZ" sz="2000" b="1" dirty="0"/>
              <a:t>Dioptrie</a:t>
            </a:r>
            <a:r>
              <a:rPr lang="cs-CZ" sz="2000" dirty="0"/>
              <a:t> je jednotka optické mohutnosti sférické čočky nebo zakřiveného zrcadla, definovaná jako převrácená hodnota ohniskové vzdálenosti. Má tedy rozměr m</a:t>
            </a:r>
            <a:r>
              <a:rPr lang="cs-CZ" sz="2000" baseline="30000" dirty="0"/>
              <a:t>-1</a:t>
            </a:r>
            <a:r>
              <a:rPr lang="cs-CZ" sz="2000" dirty="0"/>
              <a:t>. 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E17F61F-7DC9-2EB7-1078-E288575B0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1748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5994" y="215082"/>
            <a:ext cx="8596486" cy="60486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3000" dirty="0"/>
              <a:t>B) Anatomický popis zrakového ústrojí</a:t>
            </a:r>
          </a:p>
          <a:p>
            <a:pPr marL="0" indent="0">
              <a:buNone/>
            </a:pPr>
            <a:r>
              <a:rPr lang="cs-CZ" sz="1800" b="1" dirty="0"/>
              <a:t>2) </a:t>
            </a:r>
            <a:r>
              <a:rPr lang="cs-CZ" sz="2000" b="1" i="1" dirty="0"/>
              <a:t>Tunica </a:t>
            </a:r>
            <a:r>
              <a:rPr lang="cs-CZ" sz="2000" b="1" i="1" dirty="0" err="1"/>
              <a:t>vasculosa</a:t>
            </a:r>
            <a:r>
              <a:rPr lang="cs-CZ" sz="2000" b="1" i="1" dirty="0"/>
              <a:t> </a:t>
            </a:r>
            <a:r>
              <a:rPr lang="cs-CZ" sz="2000" b="1" i="1" dirty="0" err="1"/>
              <a:t>bulbi</a:t>
            </a:r>
            <a:r>
              <a:rPr lang="cs-CZ" sz="2000" b="1" i="1" dirty="0"/>
              <a:t> </a:t>
            </a:r>
            <a:r>
              <a:rPr lang="cs-CZ" sz="2000" b="1" dirty="0"/>
              <a:t>– </a:t>
            </a:r>
            <a:r>
              <a:rPr lang="cs-CZ" sz="2000" b="1" dirty="0" err="1"/>
              <a:t>živnatka</a:t>
            </a:r>
            <a:r>
              <a:rPr lang="cs-CZ" sz="2000" dirty="0"/>
              <a:t>: </a:t>
            </a:r>
          </a:p>
          <a:p>
            <a:pPr marL="0" indent="0">
              <a:buNone/>
            </a:pPr>
            <a:r>
              <a:rPr lang="cs-CZ" sz="2000" b="1" dirty="0"/>
              <a:t>Cévnatka – </a:t>
            </a:r>
            <a:r>
              <a:rPr lang="cs-CZ" sz="2000" b="1" i="1" dirty="0" err="1"/>
              <a:t>choroidea</a:t>
            </a:r>
            <a:r>
              <a:rPr lang="cs-CZ" sz="2000" b="1" i="1" dirty="0"/>
              <a:t>, </a:t>
            </a:r>
            <a:r>
              <a:rPr lang="cs-CZ" sz="2000" dirty="0"/>
              <a:t>silně </a:t>
            </a:r>
            <a:r>
              <a:rPr lang="cs-CZ" sz="2000" dirty="0" err="1"/>
              <a:t>vaskularizovaná</a:t>
            </a:r>
            <a:r>
              <a:rPr lang="cs-CZ" sz="2000" dirty="0"/>
              <a:t>, přechází v řasnaté těleso. Z </a:t>
            </a:r>
            <a:r>
              <a:rPr lang="cs-CZ" sz="2000" dirty="0" err="1"/>
              <a:t>fibroplastů</a:t>
            </a:r>
            <a:r>
              <a:rPr lang="cs-CZ" sz="2000" dirty="0"/>
              <a:t>, makrofágů, plasmatických a žírných buněk</a:t>
            </a:r>
          </a:p>
        </p:txBody>
      </p:sp>
      <p:sp>
        <p:nvSpPr>
          <p:cNvPr id="1028" name="AutoShape 4" descr="Výsledek obrázku pro mydrias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82D4EDA-B3F6-CBF5-7664-489CF4B4B5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t="11801" r="10751" b="13650"/>
          <a:stretch/>
        </p:blipFill>
        <p:spPr>
          <a:xfrm>
            <a:off x="4571999" y="2204864"/>
            <a:ext cx="4461265" cy="411363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B51414B-8281-B9B8-9ABA-E93361DC0D5A}"/>
              </a:ext>
            </a:extLst>
          </p:cNvPr>
          <p:cNvSpPr txBox="1"/>
          <p:nvPr/>
        </p:nvSpPr>
        <p:spPr>
          <a:xfrm>
            <a:off x="254224" y="1916992"/>
            <a:ext cx="456044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Řasnaté těleso </a:t>
            </a:r>
            <a:r>
              <a:rPr lang="cs-CZ" sz="2000" dirty="0"/>
              <a:t>- </a:t>
            </a:r>
            <a:r>
              <a:rPr lang="cs-CZ" sz="2000" b="1" i="1" dirty="0"/>
              <a:t>Corpus </a:t>
            </a:r>
            <a:r>
              <a:rPr lang="cs-CZ" sz="2000" b="1" i="1" dirty="0" err="1"/>
              <a:t>ciliare</a:t>
            </a:r>
            <a:r>
              <a:rPr lang="cs-CZ" sz="2000" b="1" i="1" dirty="0"/>
              <a:t>, </a:t>
            </a:r>
            <a:r>
              <a:rPr lang="cs-CZ" sz="2000" dirty="0"/>
              <a:t>tvoří komorový mok, 3 vrstvy:  </a:t>
            </a:r>
          </a:p>
          <a:p>
            <a:pPr marL="457200" indent="-457200">
              <a:buAutoNum type="arabicParenR"/>
            </a:pPr>
            <a:r>
              <a:rPr lang="cs-CZ" sz="2000" b="1" i="1" dirty="0" err="1"/>
              <a:t>orbiculus</a:t>
            </a:r>
            <a:r>
              <a:rPr lang="cs-CZ" sz="2000" b="1" i="1" dirty="0"/>
              <a:t> </a:t>
            </a:r>
            <a:r>
              <a:rPr lang="cs-CZ" sz="2000" b="1" i="1" dirty="0" err="1"/>
              <a:t>ciliaris</a:t>
            </a:r>
            <a:r>
              <a:rPr lang="cs-CZ" sz="2000" b="1" i="1" dirty="0"/>
              <a:t> </a:t>
            </a:r>
            <a:r>
              <a:rPr lang="cs-CZ" sz="2000" dirty="0"/>
              <a:t>(</a:t>
            </a:r>
            <a:r>
              <a:rPr lang="cs-CZ" sz="2000" i="1" dirty="0" err="1"/>
              <a:t>pars</a:t>
            </a:r>
            <a:r>
              <a:rPr lang="cs-CZ" sz="2000" i="1" dirty="0"/>
              <a:t> plana</a:t>
            </a:r>
            <a:r>
              <a:rPr lang="cs-CZ" sz="2000" dirty="0"/>
              <a:t>)</a:t>
            </a:r>
          </a:p>
          <a:p>
            <a:pPr marL="457200" indent="-457200">
              <a:buAutoNum type="arabicParenR"/>
            </a:pPr>
            <a:r>
              <a:rPr lang="cs-CZ" sz="2000" b="1" i="1" dirty="0" err="1"/>
              <a:t>corona</a:t>
            </a:r>
            <a:r>
              <a:rPr lang="cs-CZ" sz="2000" b="1" i="1" dirty="0"/>
              <a:t> </a:t>
            </a:r>
            <a:r>
              <a:rPr lang="cs-CZ" sz="2000" b="1" i="1" dirty="0" err="1"/>
              <a:t>ciliaris</a:t>
            </a:r>
            <a:r>
              <a:rPr lang="cs-CZ" sz="2000" b="1" i="1" dirty="0"/>
              <a:t> </a:t>
            </a:r>
            <a:r>
              <a:rPr lang="cs-CZ" sz="2000" dirty="0"/>
              <a:t>(</a:t>
            </a:r>
            <a:r>
              <a:rPr lang="cs-CZ" sz="2000" i="1" dirty="0" err="1"/>
              <a:t>pars</a:t>
            </a:r>
            <a:r>
              <a:rPr lang="cs-CZ" sz="2000" i="1" dirty="0"/>
              <a:t> </a:t>
            </a:r>
            <a:r>
              <a:rPr lang="cs-CZ" sz="2000" i="1" dirty="0" err="1"/>
              <a:t>plicata</a:t>
            </a:r>
            <a:r>
              <a:rPr lang="cs-CZ" sz="2000" dirty="0"/>
              <a:t>, zvětšuje povrch)</a:t>
            </a:r>
          </a:p>
          <a:p>
            <a:pPr marL="457200" indent="-457200">
              <a:buAutoNum type="arabicParenR"/>
            </a:pPr>
            <a:r>
              <a:rPr lang="cs-CZ" sz="2000" b="1" i="1" dirty="0"/>
              <a:t>musculus </a:t>
            </a:r>
            <a:r>
              <a:rPr lang="cs-CZ" sz="2000" b="1" i="1" dirty="0" err="1"/>
              <a:t>ciliaris</a:t>
            </a:r>
            <a:r>
              <a:rPr lang="cs-CZ" sz="2000" b="1" i="1" dirty="0"/>
              <a:t> </a:t>
            </a:r>
            <a:r>
              <a:rPr lang="cs-CZ" sz="2000" dirty="0"/>
              <a:t>(zaostření zblízka, způsobuje vyklenutí čočky)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C128EF1-8910-228B-54D6-96E24A186BE2}"/>
              </a:ext>
            </a:extLst>
          </p:cNvPr>
          <p:cNvSpPr txBox="1"/>
          <p:nvPr/>
        </p:nvSpPr>
        <p:spPr>
          <a:xfrm>
            <a:off x="4140474" y="6301606"/>
            <a:ext cx="489811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dirty="0"/>
              <a:t>https://www.youtube.com/watch?v=1yIpyitm6eE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83652E8F-325D-53C4-6273-0076669A6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C20-450D-4E1E-AC8C-ACDD4D3096A9}" type="slidenum">
              <a:rPr lang="cs-CZ" smtClean="0"/>
              <a:pPr/>
              <a:t>9</a:t>
            </a:fld>
            <a:endParaRPr lang="cs-CZ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5303</TotalTime>
  <Words>4674</Words>
  <Application>Microsoft Office PowerPoint</Application>
  <PresentationFormat>Předvádění na obrazovce (4:3)</PresentationFormat>
  <Paragraphs>534</Paragraphs>
  <Slides>62</Slides>
  <Notes>38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62</vt:i4>
      </vt:variant>
    </vt:vector>
  </HeadingPairs>
  <TitlesOfParts>
    <vt:vector size="66" baseType="lpstr">
      <vt:lpstr>Arial</vt:lpstr>
      <vt:lpstr>Calibri</vt:lpstr>
      <vt:lpstr>Wingdings</vt:lpstr>
      <vt:lpstr>Motiv systému Office</vt:lpstr>
      <vt:lpstr>Smyslová ústrojí</vt:lpstr>
      <vt:lpstr>Popis smyslových soustav</vt:lpstr>
      <vt:lpstr>Receptory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Apparatus muscularis – svalové ústrojí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Stěny středoušní dutiny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Čichové ústrojí – Organum olfactorium</vt:lpstr>
      <vt:lpstr>Prezentace aplikace PowerPoint</vt:lpstr>
      <vt:lpstr>Chuťové ústrojí  - organum gustatorium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Smyslová ústrojí</dc:title>
  <dc:creator>muni</dc:creator>
  <cp:lastModifiedBy>Kristýna Brzobohatá</cp:lastModifiedBy>
  <cp:revision>52</cp:revision>
  <cp:lastPrinted>2022-05-17T08:33:44Z</cp:lastPrinted>
  <dcterms:created xsi:type="dcterms:W3CDTF">2018-11-23T15:30:21Z</dcterms:created>
  <dcterms:modified xsi:type="dcterms:W3CDTF">2022-05-17T09:16:00Z</dcterms:modified>
</cp:coreProperties>
</file>