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9"/>
  </p:handoutMasterIdLst>
  <p:sldIdLst>
    <p:sldId id="257" r:id="rId2"/>
    <p:sldId id="266" r:id="rId3"/>
    <p:sldId id="268" r:id="rId4"/>
    <p:sldId id="267" r:id="rId5"/>
    <p:sldId id="274" r:id="rId6"/>
    <p:sldId id="258" r:id="rId7"/>
    <p:sldId id="276" r:id="rId8"/>
    <p:sldId id="259" r:id="rId9"/>
    <p:sldId id="272" r:id="rId10"/>
    <p:sldId id="271" r:id="rId11"/>
    <p:sldId id="260" r:id="rId12"/>
    <p:sldId id="277" r:id="rId13"/>
    <p:sldId id="278" r:id="rId14"/>
    <p:sldId id="279" r:id="rId15"/>
    <p:sldId id="280" r:id="rId16"/>
    <p:sldId id="270" r:id="rId17"/>
    <p:sldId id="281" r:id="rId18"/>
  </p:sldIdLst>
  <p:sldSz cx="12192000" cy="6858000"/>
  <p:notesSz cx="9875838" cy="67421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902" y="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9530" cy="337106"/>
          </a:xfrm>
          <a:prstGeom prst="rect">
            <a:avLst/>
          </a:prstGeom>
        </p:spPr>
        <p:txBody>
          <a:bodyPr vert="horz" lIns="90965" tIns="45482" rIns="90965" bIns="45482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5594023" y="0"/>
            <a:ext cx="4279530" cy="337106"/>
          </a:xfrm>
          <a:prstGeom prst="rect">
            <a:avLst/>
          </a:prstGeom>
        </p:spPr>
        <p:txBody>
          <a:bodyPr vert="horz" lIns="90965" tIns="45482" rIns="90965" bIns="45482" rtlCol="0"/>
          <a:lstStyle>
            <a:lvl1pPr algn="r">
              <a:defRPr sz="1200"/>
            </a:lvl1pPr>
          </a:lstStyle>
          <a:p>
            <a:fld id="{1B935587-E617-4257-977F-A3A3DE4E8957}" type="datetimeFigureOut">
              <a:rPr lang="cs-CZ" smtClean="0"/>
              <a:t>29.03.2022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6403838"/>
            <a:ext cx="4279530" cy="337106"/>
          </a:xfrm>
          <a:prstGeom prst="rect">
            <a:avLst/>
          </a:prstGeom>
        </p:spPr>
        <p:txBody>
          <a:bodyPr vert="horz" lIns="90965" tIns="45482" rIns="90965" bIns="45482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5594023" y="6403838"/>
            <a:ext cx="4279530" cy="337106"/>
          </a:xfrm>
          <a:prstGeom prst="rect">
            <a:avLst/>
          </a:prstGeom>
        </p:spPr>
        <p:txBody>
          <a:bodyPr vert="horz" lIns="90965" tIns="45482" rIns="90965" bIns="45482" rtlCol="0" anchor="b"/>
          <a:lstStyle>
            <a:lvl1pPr algn="r">
              <a:defRPr sz="1200"/>
            </a:lvl1pPr>
          </a:lstStyle>
          <a:p>
            <a:fld id="{4E2C35A9-AB3A-4EC9-B96B-9F1F79F1BF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92597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4B7D20-B46E-4015-97DB-22A942896C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A7C2C39-00E0-4AC8-B5D0-DFE2D399B6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A2DF916-2152-4402-A10E-9B8FD9BB7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F028D-5B55-41B2-B6D4-DD8DAF743EC0}" type="datetimeFigureOut">
              <a:rPr lang="cs-CZ" smtClean="0"/>
              <a:t>29.03.2022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8999726-AD9A-4941-9131-641DDD822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4274A78-C8AF-4216-A7AE-19D940D65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E885E-1032-42BC-88D9-5576EBE657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1110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D1EB04-B51B-499B-962C-8D64C36FA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EE4FFA5-2F35-4957-B992-3B1FB1E858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547BA2E-DD30-4CE6-A025-0505ED92D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F028D-5B55-41B2-B6D4-DD8DAF743EC0}" type="datetimeFigureOut">
              <a:rPr lang="cs-CZ" smtClean="0"/>
              <a:t>29.03.2022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E5E095B-9970-4BAD-A30A-36E009512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F037958-172C-4459-8152-A589EC73F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E885E-1032-42BC-88D9-5576EBE657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7323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1D58AB07-7E42-469A-B70B-2169F2FDD2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3DA0E6E-39CD-4A65-86BC-AAF5A0681C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BDB9B7D-34E5-4EFE-8525-60A117011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F028D-5B55-41B2-B6D4-DD8DAF743EC0}" type="datetimeFigureOut">
              <a:rPr lang="cs-CZ" smtClean="0"/>
              <a:t>29.03.2022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B5B5F38-C84C-4D50-B388-34E9B038B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B40BC92-A1CA-4D4B-A720-852D848BB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E885E-1032-42BC-88D9-5576EBE657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8420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B9DBAC-31E5-4C85-A3AE-776550525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C5CA99F-0953-4F5B-96C7-6F812088C8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27D893B-B2EC-4CE5-9004-815BBFCBF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F028D-5B55-41B2-B6D4-DD8DAF743EC0}" type="datetimeFigureOut">
              <a:rPr lang="cs-CZ" smtClean="0"/>
              <a:t>29.03.2022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5D5A660-F4B0-4699-9F10-257AC1AD2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067CA20-EE8B-4171-AE75-1EEDC7C7E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E885E-1032-42BC-88D9-5576EBE657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2509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DAA688-3EFA-49E7-A2AD-2D43072C4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DE7C2B3-CDD4-4A24-ADA7-E65085CFDE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E4C8C7A-5C1A-4752-985D-F30598C68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F028D-5B55-41B2-B6D4-DD8DAF743EC0}" type="datetimeFigureOut">
              <a:rPr lang="cs-CZ" smtClean="0"/>
              <a:t>29.03.2022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FD2CE0D-7E50-422B-8BCA-2D85F00A2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B843664-82A2-4DBC-B42B-0717091A3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E885E-1032-42BC-88D9-5576EBE657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3257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CC4185-53CB-4756-AB7B-19C5F5CF2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B054372-127B-46BE-94AA-B1E7BBD367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EC39961-D86C-43BA-894C-AE9ED3964B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6E416DD-B157-47C8-9F0B-A9D243F63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F028D-5B55-41B2-B6D4-DD8DAF743EC0}" type="datetimeFigureOut">
              <a:rPr lang="cs-CZ" smtClean="0"/>
              <a:t>29.03.2022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5DDD183-5DAA-4971-98E2-53461EA74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FC7FA98-DD52-4ABC-94B8-D1D451520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E885E-1032-42BC-88D9-5576EBE657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2938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F4D15E-2FAB-4F85-9E53-D1F8F75FC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1717C24-9322-4898-9F24-8779A83FFC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740B04C-F85A-4DCE-BA28-EB826391F9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71BA382F-781B-4393-A843-CB21DB2167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A9BAF87A-34D1-4B62-8F00-6C939C16A6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BD0D4721-6967-4A26-83C3-13C960689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F028D-5B55-41B2-B6D4-DD8DAF743EC0}" type="datetimeFigureOut">
              <a:rPr lang="cs-CZ" smtClean="0"/>
              <a:t>29.03.2022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6CC9EC23-E5C0-4F84-9165-DCB8424BB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8EA14CAE-55D8-4D0E-A090-59B9E5867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E885E-1032-42BC-88D9-5576EBE657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8162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EABE67-D04C-4290-990C-5DD834DDC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5DC1B5DF-646A-4B1B-84DB-A9779D09A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F028D-5B55-41B2-B6D4-DD8DAF743EC0}" type="datetimeFigureOut">
              <a:rPr lang="cs-CZ" smtClean="0"/>
              <a:t>29.03.2022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40E104E-5430-4FE8-A409-837E9E74A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9923777-7E29-4F4C-A5F1-F2465CD1A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E885E-1032-42BC-88D9-5576EBE657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9916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2666BE48-7EAC-4AB5-AD99-37E99D9D8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F028D-5B55-41B2-B6D4-DD8DAF743EC0}" type="datetimeFigureOut">
              <a:rPr lang="cs-CZ" smtClean="0"/>
              <a:t>29.03.2022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7039DF8-7537-46D9-B759-3C742671E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A4096E2-8873-4D7B-AC95-15A704942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E885E-1032-42BC-88D9-5576EBE657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5577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752CA9-353C-4E23-9DC2-854B6B7EA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F9E7E05-50D9-40F2-A7F0-D1220653C5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8410A1D-8F3A-4C8F-966E-D46CA9AED9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BECA1C7-32D8-4A24-A60F-75664193D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F028D-5B55-41B2-B6D4-DD8DAF743EC0}" type="datetimeFigureOut">
              <a:rPr lang="cs-CZ" smtClean="0"/>
              <a:t>29.03.2022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85A42E3-502D-4314-AFB9-E5CAF4237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E19510A-C663-4463-8D49-4CBB6BC4A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E885E-1032-42BC-88D9-5576EBE657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032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22D468-83A6-4D57-B878-687E59B2C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BD6A0580-4D4E-4857-8D37-32F081FD83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45C99E7-8971-47FE-A5FD-ED1010FC34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58DBA13-E9E4-457F-B93D-64B8ACD82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F028D-5B55-41B2-B6D4-DD8DAF743EC0}" type="datetimeFigureOut">
              <a:rPr lang="cs-CZ" smtClean="0"/>
              <a:t>29.03.2022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41DDDF1-FC1C-4C2F-88C1-97017100D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6F79C6D-16FA-407E-99D4-8DFF89D3D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E885E-1032-42BC-88D9-5576EBE657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878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85855D7E-43B0-4F74-8045-4BFBFC1FA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8056501-ED0D-46F4-AA09-0B97339C20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2BA08CF-E249-4203-A929-1FCB6535BE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BF028D-5B55-41B2-B6D4-DD8DAF743EC0}" type="datetimeFigureOut">
              <a:rPr lang="cs-CZ" smtClean="0"/>
              <a:t>29.03.2022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D91A723-2386-4851-A14B-B87727FF67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C599096-0B32-4A81-B6B7-266BEF94E3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E885E-1032-42BC-88D9-5576EBE657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5976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2005BA1-25B5-44FC-A352-1DF24B647E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3906" y="191727"/>
            <a:ext cx="11624188" cy="2831691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cs-CZ" b="1" dirty="0"/>
              <a:t>Kožní soustava (</a:t>
            </a:r>
            <a:r>
              <a:rPr lang="cs-CZ" b="1" i="1" dirty="0" err="1"/>
              <a:t>Integumenum</a:t>
            </a:r>
            <a:r>
              <a:rPr lang="cs-CZ" b="1" i="1" dirty="0"/>
              <a:t> </a:t>
            </a:r>
            <a:r>
              <a:rPr lang="cs-CZ" b="1" i="1" dirty="0" err="1"/>
              <a:t>commune</a:t>
            </a:r>
            <a:r>
              <a:rPr lang="cs-CZ" b="1" dirty="0"/>
              <a:t>)</a:t>
            </a:r>
          </a:p>
          <a:p>
            <a:pPr marL="0" indent="0">
              <a:buNone/>
            </a:pPr>
            <a:r>
              <a:rPr lang="cs-CZ" dirty="0"/>
              <a:t>Kůže je největší orgán lidského těla </a:t>
            </a:r>
          </a:p>
          <a:p>
            <a:r>
              <a:rPr lang="cs-CZ" dirty="0"/>
              <a:t>Plocha do 2 m</a:t>
            </a:r>
            <a:r>
              <a:rPr lang="cs-CZ" baseline="30000" dirty="0"/>
              <a:t>2</a:t>
            </a:r>
          </a:p>
          <a:p>
            <a:r>
              <a:rPr lang="cs-CZ" dirty="0"/>
              <a:t>Tvoří 5–9 % tělesné hmotnosti</a:t>
            </a:r>
          </a:p>
          <a:p>
            <a:r>
              <a:rPr lang="cs-CZ" dirty="0"/>
              <a:t>Antropologicky zkoumána – papily, dermatoglyfy, barva kůže, rozvoj a rozložení tukové tkáně…</a:t>
            </a:r>
          </a:p>
          <a:p>
            <a:r>
              <a:rPr lang="cs-CZ" dirty="0"/>
              <a:t>Z ektodermu</a:t>
            </a:r>
          </a:p>
          <a:p>
            <a:r>
              <a:rPr lang="cs-CZ" dirty="0"/>
              <a:t>Kůže + přídavné aparáty = kožná adnexa </a:t>
            </a:r>
          </a:p>
        </p:txBody>
      </p:sp>
      <p:pic>
        <p:nvPicPr>
          <p:cNvPr id="7" name="Obrázek 6" descr="Obsah obrázku text, exteriér, mapa, fotka&#10;&#10;Popis byl vytvořen automaticky">
            <a:extLst>
              <a:ext uri="{FF2B5EF4-FFF2-40B4-BE49-F238E27FC236}">
                <a16:creationId xmlns:a16="http://schemas.microsoft.com/office/drawing/2014/main" id="{30688C4C-1F41-418F-9233-69765F8441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286" y="3169942"/>
            <a:ext cx="9441428" cy="3688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916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7559"/>
    </mc:Choice>
    <mc:Fallback xmlns="">
      <p:transition spd="slow" advTm="127559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>
            <a:extLst>
              <a:ext uri="{FF2B5EF4-FFF2-40B4-BE49-F238E27FC236}">
                <a16:creationId xmlns:a16="http://schemas.microsoft.com/office/drawing/2014/main" id="{1C3A3C42-5037-4E06-A902-118ADC9E40E3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71814" y="307776"/>
            <a:ext cx="11557328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000" b="1" dirty="0"/>
              <a:t>R</a:t>
            </a:r>
            <a:r>
              <a:rPr kumimoji="0" lang="cs-CZ" altLang="cs-CZ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uffiniho tělíska 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– v hlubokých vrstvách škáry, pomalu se adaptující, </a:t>
            </a:r>
            <a:r>
              <a:rPr lang="cs-CZ" altLang="cs-CZ" sz="2000" dirty="0"/>
              <a:t>termoreceptory a mechanoreceptory.</a:t>
            </a:r>
            <a:endParaRPr kumimoji="0" lang="cs-CZ" altLang="cs-CZ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000" b="1" dirty="0"/>
              <a:t>M</a:t>
            </a:r>
            <a:r>
              <a:rPr kumimoji="0" lang="cs-CZ" altLang="cs-CZ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erkelovy disky 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– nejpovrchněji v epidermis, pomalu se adaptující, shlukují se do hmatových destiček</a:t>
            </a:r>
            <a:r>
              <a:rPr lang="cs-CZ" altLang="cs-CZ" sz="2000" dirty="0"/>
              <a:t>, </a:t>
            </a:r>
            <a:r>
              <a:rPr lang="cs-CZ" sz="2000" dirty="0"/>
              <a:t>nejvíce v pokožce prstů, v ústech a v okolí vlasových kořínků, funkce nejasná.</a:t>
            </a:r>
            <a:endParaRPr kumimoji="0" lang="cs-CZ" altLang="cs-CZ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000" b="1" dirty="0"/>
              <a:t>M</a:t>
            </a:r>
            <a:r>
              <a:rPr kumimoji="0" lang="cs-CZ" altLang="cs-CZ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eissnerova tělíska 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– v papilách škáry, rychle se adaptující, alternativní název </a:t>
            </a:r>
            <a:r>
              <a:rPr kumimoji="0" lang="cs-CZ" altLang="cs-CZ" sz="20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c</a:t>
            </a:r>
            <a:r>
              <a:rPr lang="cs-CZ" sz="2000" i="1" dirty="0" err="1"/>
              <a:t>orpusculum</a:t>
            </a:r>
            <a:r>
              <a:rPr lang="cs-CZ" sz="2000" i="1" dirty="0"/>
              <a:t> </a:t>
            </a:r>
            <a:r>
              <a:rPr lang="cs-CZ" sz="2000" i="1" dirty="0" err="1"/>
              <a:t>tactus</a:t>
            </a:r>
            <a:r>
              <a:rPr lang="cs-CZ" sz="2000" dirty="0"/>
              <a:t>, mechanoreceptor především pro hmat na prstech a rtech, vnímání pocitů lehkých a povrchových vibrací (10-50 </a:t>
            </a:r>
            <a:r>
              <a:rPr lang="cs-CZ" sz="2000" dirty="0" err="1"/>
              <a:t>hz</a:t>
            </a:r>
            <a:r>
              <a:rPr lang="cs-CZ" sz="2000" dirty="0"/>
              <a:t>).</a:t>
            </a:r>
            <a:endParaRPr kumimoji="0" lang="cs-CZ" altLang="cs-CZ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cs-CZ" altLang="cs-CZ" sz="2000" b="1" dirty="0"/>
              <a:t>V</a:t>
            </a:r>
            <a:r>
              <a:rPr kumimoji="0" lang="cs-CZ" altLang="cs-CZ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ater-</a:t>
            </a:r>
            <a:r>
              <a:rPr lang="cs-CZ" altLang="cs-CZ" sz="2000" b="1" dirty="0"/>
              <a:t>P</a:t>
            </a:r>
            <a:r>
              <a:rPr kumimoji="0" lang="cs-CZ" altLang="cs-CZ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aciniho tělíska 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–  hlouběji ve škáře, nejsložitější, rychle se adaptují a jsou schopny detekovat vibrace.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cs-CZ" altLang="cs-CZ" sz="2000" b="1" dirty="0"/>
              <a:t>G</a:t>
            </a:r>
            <a:r>
              <a:rPr kumimoji="0" lang="cs-CZ" altLang="cs-CZ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olgiho-</a:t>
            </a:r>
            <a:r>
              <a:rPr kumimoji="0" lang="cs-CZ" altLang="cs-CZ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Mazzoniho</a:t>
            </a:r>
            <a:r>
              <a:rPr kumimoji="0" lang="cs-CZ" altLang="cs-CZ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tělíska 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– mají podobné vlastnosti jako Vater-</a:t>
            </a:r>
            <a:r>
              <a:rPr lang="cs-CZ" altLang="cs-CZ" sz="2000" dirty="0"/>
              <a:t>P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aciniho tělíska.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cs-CZ" altLang="cs-CZ" sz="2000" b="1" dirty="0"/>
              <a:t>K</a:t>
            </a:r>
            <a:r>
              <a:rPr kumimoji="0" lang="cs-CZ" altLang="cs-CZ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rauseho tělíska 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– podobají se Meissnerovým tělískům, leží však </a:t>
            </a:r>
            <a:r>
              <a:rPr lang="cs-CZ" altLang="cs-CZ" sz="2000" dirty="0"/>
              <a:t>h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louběji.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3" t="54818" r="6939" b="8302"/>
          <a:stretch/>
        </p:blipFill>
        <p:spPr bwMode="auto">
          <a:xfrm>
            <a:off x="1012799" y="3255695"/>
            <a:ext cx="10719620" cy="3428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2956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4605"/>
    </mc:Choice>
    <mc:Fallback xmlns="">
      <p:transition spd="slow" advTm="154605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B0F36A4-4692-45CE-90C2-702C759DD1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520" y="586104"/>
            <a:ext cx="11496040" cy="5713095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cs-CZ" sz="3800" b="1" dirty="0"/>
              <a:t>2) Škára (</a:t>
            </a:r>
            <a:r>
              <a:rPr lang="cs-CZ" sz="3800" b="1" i="1" dirty="0"/>
              <a:t>Corium, dermis</a:t>
            </a:r>
            <a:r>
              <a:rPr lang="cs-CZ" sz="3800" b="1" dirty="0"/>
              <a:t>)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dirty="0"/>
              <a:t>1 – 3 mm, ze sítě elastických a kolagenních vláken</a:t>
            </a:r>
          </a:p>
          <a:p>
            <a:pPr marL="0" indent="0">
              <a:buNone/>
            </a:pPr>
            <a:r>
              <a:rPr lang="cs-CZ" b="1" i="1" dirty="0"/>
              <a:t>Stratum </a:t>
            </a:r>
            <a:r>
              <a:rPr lang="cs-CZ" b="1" i="1" dirty="0" err="1"/>
              <a:t>papillare</a:t>
            </a:r>
            <a:r>
              <a:rPr lang="cs-CZ" i="1" dirty="0"/>
              <a:t> </a:t>
            </a:r>
          </a:p>
          <a:p>
            <a:r>
              <a:rPr lang="cs-CZ" dirty="0"/>
              <a:t>Zde jsou senzitivní nervová zakončení, tato vrstva definuje papily.</a:t>
            </a:r>
          </a:p>
          <a:p>
            <a:r>
              <a:rPr lang="cs-CZ" dirty="0"/>
              <a:t>Utváří ji řídké kolagenní vazivo s mnoha buňkami a elastickými vlákny.</a:t>
            </a:r>
          </a:p>
          <a:p>
            <a:r>
              <a:rPr lang="cs-CZ" dirty="0"/>
              <a:t>Nachází se zde volná sensitivní nervová zakončení a nervová tělíska.</a:t>
            </a:r>
          </a:p>
          <a:p>
            <a:pPr marL="0" indent="0">
              <a:buNone/>
            </a:pPr>
            <a:r>
              <a:rPr lang="cs-CZ" b="1" i="1" dirty="0"/>
              <a:t>Stratum </a:t>
            </a:r>
            <a:r>
              <a:rPr lang="cs-CZ" b="1" i="1" dirty="0" err="1"/>
              <a:t>reticulare</a:t>
            </a:r>
            <a:r>
              <a:rPr lang="cs-CZ" i="1" dirty="0"/>
              <a:t> </a:t>
            </a:r>
          </a:p>
          <a:p>
            <a:pPr marL="0" indent="0">
              <a:buNone/>
            </a:pPr>
            <a:r>
              <a:rPr lang="cs-CZ" dirty="0"/>
              <a:t>Husté pleteně kolagenních, retikulárních, elastických vláken a kotvicích fibril + fibroblasty, histiocyty, mastocyty, lymfocyty. </a:t>
            </a:r>
          </a:p>
          <a:p>
            <a:pPr marL="0" indent="0">
              <a:buNone/>
            </a:pPr>
            <a:r>
              <a:rPr lang="cs-CZ" b="1" dirty="0"/>
              <a:t>3) Krevní cévy</a:t>
            </a:r>
            <a:r>
              <a:rPr lang="cs-CZ" dirty="0"/>
              <a:t> </a:t>
            </a:r>
          </a:p>
          <a:p>
            <a:r>
              <a:rPr lang="cs-CZ" dirty="0"/>
              <a:t>povrchový (</a:t>
            </a:r>
            <a:r>
              <a:rPr lang="cs-CZ" dirty="0" err="1"/>
              <a:t>subpapilární</a:t>
            </a:r>
            <a:r>
              <a:rPr lang="cs-CZ" dirty="0"/>
              <a:t>) a hluboký krevní oběh. Mezi nimi jsou </a:t>
            </a:r>
            <a:r>
              <a:rPr lang="cs-CZ" i="1" dirty="0" err="1"/>
              <a:t>rami</a:t>
            </a:r>
            <a:r>
              <a:rPr lang="cs-CZ" i="1" dirty="0"/>
              <a:t> </a:t>
            </a:r>
            <a:r>
              <a:rPr lang="cs-CZ" i="1" dirty="0" err="1"/>
              <a:t>communicantes</a:t>
            </a:r>
            <a:r>
              <a:rPr lang="cs-CZ" dirty="0"/>
              <a:t>. </a:t>
            </a:r>
          </a:p>
          <a:p>
            <a:pPr marL="0" indent="0">
              <a:buNone/>
            </a:pPr>
            <a:r>
              <a:rPr lang="cs-CZ" b="1" dirty="0"/>
              <a:t>4) Mízní cévy</a:t>
            </a:r>
            <a:r>
              <a:rPr lang="cs-CZ" dirty="0"/>
              <a:t> </a:t>
            </a:r>
          </a:p>
          <a:p>
            <a:r>
              <a:rPr lang="cs-CZ" dirty="0"/>
              <a:t>Začínají v papilách a také tvoří 2 systémy (povrchový a hluboký). </a:t>
            </a:r>
          </a:p>
          <a:p>
            <a:pPr marL="0" indent="0">
              <a:buNone/>
            </a:pPr>
            <a:r>
              <a:rPr lang="cs-CZ" b="1" dirty="0"/>
              <a:t>5) </a:t>
            </a:r>
            <a:r>
              <a:rPr lang="cs-CZ" b="1" i="1" dirty="0" err="1"/>
              <a:t>Tela</a:t>
            </a:r>
            <a:r>
              <a:rPr lang="cs-CZ" b="1" i="1" dirty="0"/>
              <a:t> </a:t>
            </a:r>
            <a:r>
              <a:rPr lang="cs-CZ" b="1" i="1" dirty="0" err="1"/>
              <a:t>subcutanea</a:t>
            </a:r>
            <a:endParaRPr lang="cs-CZ" b="1" i="1" dirty="0"/>
          </a:p>
          <a:p>
            <a:r>
              <a:rPr lang="cs-CZ" dirty="0"/>
              <a:t>Vyskytuje se zde vazivo, cévy, nervy, nervová zakončení a potní žlázy. 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55F0BFB3-A5CA-4E0E-92C1-7546B7DAA690}"/>
              </a:ext>
            </a:extLst>
          </p:cNvPr>
          <p:cNvSpPr txBox="1">
            <a:spLocks/>
          </p:cNvSpPr>
          <p:nvPr/>
        </p:nvSpPr>
        <p:spPr>
          <a:xfrm>
            <a:off x="207788" y="593759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608372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9628"/>
    </mc:Choice>
    <mc:Fallback xmlns="">
      <p:transition spd="slow" advTm="149628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AB28F2-8459-4F21-B687-64894779D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986548" y="207809"/>
            <a:ext cx="10515600" cy="773210"/>
          </a:xfrm>
        </p:spPr>
        <p:txBody>
          <a:bodyPr>
            <a:normAutofit/>
          </a:bodyPr>
          <a:lstStyle/>
          <a:p>
            <a:pPr algn="ctr"/>
            <a:r>
              <a:rPr lang="cs-CZ" sz="3200" b="1" dirty="0">
                <a:latin typeface="+mn-lt"/>
                <a:ea typeface="+mn-ea"/>
                <a:cs typeface="+mn-cs"/>
              </a:rPr>
              <a:t>Podkožní tuk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C92CE96-B951-49DD-8FA8-2AF86502DC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14544"/>
            <a:ext cx="6451917" cy="4351338"/>
          </a:xfrm>
        </p:spPr>
        <p:txBody>
          <a:bodyPr/>
          <a:lstStyle/>
          <a:p>
            <a:r>
              <a:rPr lang="cs-CZ" dirty="0"/>
              <a:t>Hnědá a bílá tuková tkáň</a:t>
            </a:r>
          </a:p>
          <a:p>
            <a:r>
              <a:rPr lang="cs-CZ" dirty="0"/>
              <a:t>Adipocyty s tukovou vakuolou</a:t>
            </a:r>
          </a:p>
          <a:p>
            <a:r>
              <a:rPr lang="cs-CZ" dirty="0"/>
              <a:t>Rozložení tuku je dáno hmotností, pohlavím, genetickým základem, </a:t>
            </a:r>
          </a:p>
          <a:p>
            <a:pPr marL="0" indent="0">
              <a:buNone/>
            </a:pPr>
            <a:r>
              <a:rPr lang="cs-CZ" dirty="0"/>
              <a:t>věkem, chronickými onemocněními, životosprávou…</a:t>
            </a:r>
          </a:p>
          <a:p>
            <a:r>
              <a:rPr lang="cs-CZ" dirty="0"/>
              <a:t>Tuková tkáň slouží jako endokrinní</a:t>
            </a:r>
          </a:p>
          <a:p>
            <a:pPr marL="0" indent="0">
              <a:buNone/>
            </a:pPr>
            <a:r>
              <a:rPr lang="cs-CZ" dirty="0"/>
              <a:t> orgán (</a:t>
            </a:r>
            <a:r>
              <a:rPr lang="cs-CZ" dirty="0" err="1"/>
              <a:t>leptin</a:t>
            </a:r>
            <a:r>
              <a:rPr lang="cs-CZ" dirty="0"/>
              <a:t>)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587F985C-BF51-4602-88D9-C7577135C0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4219" y="365127"/>
            <a:ext cx="6312310" cy="512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0232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A2C598-880C-4ADA-8E29-C574F6656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240" y="80898"/>
            <a:ext cx="11036559" cy="681135"/>
          </a:xfrm>
        </p:spPr>
        <p:txBody>
          <a:bodyPr>
            <a:normAutofit/>
          </a:bodyPr>
          <a:lstStyle/>
          <a:p>
            <a:pPr algn="ctr"/>
            <a:r>
              <a:rPr lang="cs-CZ" sz="3200" b="1" dirty="0">
                <a:latin typeface="+mn-lt"/>
                <a:ea typeface="+mn-ea"/>
                <a:cs typeface="+mn-cs"/>
              </a:rPr>
              <a:t>Kožní adnexa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F5F5230-6E8C-4776-96F4-FDB8026CB3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240" y="710537"/>
            <a:ext cx="11504645" cy="4351338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AutoNum type="alphaUcParenR"/>
            </a:pPr>
            <a:r>
              <a:rPr lang="cs-CZ" sz="3800" dirty="0"/>
              <a:t>Kožní žlázy (mazové, potní, mléčné)</a:t>
            </a:r>
          </a:p>
          <a:p>
            <a:pPr marL="514350" indent="-514350">
              <a:buAutoNum type="alphaUcParenR"/>
            </a:pPr>
            <a:r>
              <a:rPr lang="cs-CZ" sz="3800" dirty="0"/>
              <a:t>Ústroje rohového typu (vlasy, nehty a kožní chlupy)</a:t>
            </a:r>
            <a:endParaRPr lang="cs-CZ" altLang="cs-CZ" sz="3800" dirty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cs-CZ" altLang="cs-CZ" sz="4100" dirty="0"/>
          </a:p>
          <a:p>
            <a:pPr marL="514350" lvl="0" indent="-5143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AutoNum type="alphaUcParenR"/>
            </a:pPr>
            <a:r>
              <a:rPr lang="cs-CZ" altLang="cs-CZ" sz="3300" b="1" dirty="0"/>
              <a:t>Kožní žlázy 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cs-CZ" altLang="cs-CZ" sz="2400" b="1" dirty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400" b="1" dirty="0"/>
              <a:t>1) </a:t>
            </a:r>
            <a:r>
              <a:rPr lang="cs-CZ" altLang="cs-CZ" b="1" dirty="0"/>
              <a:t>Mazové žlázy – </a:t>
            </a:r>
            <a:r>
              <a:rPr lang="cs-CZ" altLang="cs-CZ" b="1" i="1" dirty="0" err="1"/>
              <a:t>glandullae</a:t>
            </a:r>
            <a:r>
              <a:rPr lang="cs-CZ" altLang="cs-CZ" b="1" i="1" dirty="0"/>
              <a:t> </a:t>
            </a:r>
            <a:r>
              <a:rPr lang="cs-CZ" altLang="cs-CZ" b="1" i="1" dirty="0" err="1"/>
              <a:t>sebaceae</a:t>
            </a:r>
            <a:r>
              <a:rPr lang="cs-CZ" altLang="cs-CZ" b="1" i="1" dirty="0"/>
              <a:t> </a:t>
            </a:r>
            <a:endParaRPr lang="cs-CZ" altLang="cs-CZ" sz="2400" b="1" i="1" dirty="0"/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cs-CZ" altLang="cs-CZ" dirty="0"/>
              <a:t>Nejsou na dlaních a chodidlech, jejich vývod většinou ústí do vlasového váčku (kromě rtů, bradavky, klitorisu a žaludu), </a:t>
            </a:r>
            <a:r>
              <a:rPr lang="cs-CZ" dirty="0" err="1"/>
              <a:t>seboroická</a:t>
            </a:r>
            <a:r>
              <a:rPr lang="cs-CZ" dirty="0"/>
              <a:t> lokalizace - tzn. obličej (nos a okolí), horní části prsou a zad, naopak nejsou na dlaních a </a:t>
            </a:r>
            <a:r>
              <a:rPr lang="cs-CZ" dirty="0" err="1"/>
              <a:t>ploskách</a:t>
            </a:r>
            <a:r>
              <a:rPr lang="cs-CZ" dirty="0"/>
              <a:t>. 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cs-CZ" dirty="0"/>
              <a:t>100 až 300 tisíc mazových žláz</a:t>
            </a:r>
            <a:endParaRPr lang="cs-CZ" altLang="cs-CZ" dirty="0"/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cs-CZ" altLang="cs-CZ" dirty="0"/>
              <a:t>Mazové zátky – </a:t>
            </a:r>
            <a:r>
              <a:rPr lang="cs-CZ" altLang="cs-CZ" i="1" dirty="0" err="1"/>
              <a:t>comedo</a:t>
            </a:r>
            <a:r>
              <a:rPr lang="cs-CZ" altLang="cs-CZ" i="1" dirty="0"/>
              <a:t>, </a:t>
            </a:r>
            <a:r>
              <a:rPr lang="cs-CZ" altLang="cs-CZ" dirty="0"/>
              <a:t>kožní maz – </a:t>
            </a:r>
            <a:r>
              <a:rPr lang="cs-CZ" altLang="cs-CZ" i="1" dirty="0" err="1"/>
              <a:t>sebum</a:t>
            </a:r>
            <a:endParaRPr lang="cs-CZ" altLang="cs-CZ" i="1" dirty="0"/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cs-CZ" altLang="cs-CZ" dirty="0"/>
              <a:t>Mazové žlázy jsou rozvětvené alveolární až </a:t>
            </a:r>
            <a:r>
              <a:rPr lang="cs-CZ" altLang="cs-CZ" dirty="0" err="1"/>
              <a:t>tuboalveolární</a:t>
            </a:r>
            <a:r>
              <a:rPr lang="cs-CZ" altLang="cs-CZ" dirty="0"/>
              <a:t> žlázy. 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cs-CZ" altLang="cs-CZ" dirty="0"/>
              <a:t>Maz zajišťuje chlupům a vlasům pružnost a chrání kůži před vysycháním, před účinky vody a potu.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F81D3CAF-C252-4AAC-891D-1D1EBEFE1E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3178" y="5010378"/>
            <a:ext cx="6894112" cy="1847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1972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D6716D4-F88E-4439-A473-9E3ED79C77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360" y="575944"/>
            <a:ext cx="11059160" cy="5100955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cs-CZ" sz="8800" b="1" dirty="0"/>
              <a:t>2) Potní žlázy – </a:t>
            </a:r>
            <a:r>
              <a:rPr lang="cs-CZ" sz="8800" b="1" i="1" dirty="0" err="1"/>
              <a:t>glandulae</a:t>
            </a:r>
            <a:r>
              <a:rPr lang="cs-CZ" sz="8800" b="1" i="1" dirty="0"/>
              <a:t> </a:t>
            </a:r>
            <a:r>
              <a:rPr lang="cs-CZ" sz="8800" b="1" i="1" dirty="0" err="1"/>
              <a:t>sudoriferae</a:t>
            </a:r>
            <a:r>
              <a:rPr lang="cs-CZ" sz="8800" b="1" i="1" dirty="0"/>
              <a:t> </a:t>
            </a:r>
          </a:p>
          <a:p>
            <a:pPr marL="0" indent="0">
              <a:buNone/>
            </a:pPr>
            <a:r>
              <a:rPr lang="cs-CZ" sz="6800" b="1" dirty="0"/>
              <a:t>a) </a:t>
            </a:r>
            <a:r>
              <a:rPr lang="cs-CZ" sz="6800" b="1" dirty="0" err="1"/>
              <a:t>Ekkrinní</a:t>
            </a:r>
            <a:r>
              <a:rPr lang="cs-CZ" sz="6800" b="1" dirty="0"/>
              <a:t> žlázy </a:t>
            </a:r>
            <a:r>
              <a:rPr lang="cs-CZ" sz="6800" dirty="0"/>
              <a:t>jsou rozesety v kůži po celém těle a vylučují pot (hlavně voda + </a:t>
            </a:r>
            <a:r>
              <a:rPr lang="cs-CZ" sz="6800" dirty="0" err="1"/>
              <a:t>NaCl</a:t>
            </a:r>
            <a:r>
              <a:rPr lang="cs-CZ" sz="6800" dirty="0"/>
              <a:t>, močovina, amoniak, bakterie), asi </a:t>
            </a:r>
          </a:p>
          <a:p>
            <a:pPr marL="0" indent="0">
              <a:buNone/>
            </a:pPr>
            <a:r>
              <a:rPr lang="cs-CZ" sz="6800" dirty="0"/>
              <a:t> miliony.</a:t>
            </a:r>
          </a:p>
          <a:p>
            <a:r>
              <a:rPr lang="cs-CZ" sz="6800" dirty="0"/>
              <a:t>Až  10 litrů/den</a:t>
            </a:r>
          </a:p>
          <a:p>
            <a:r>
              <a:rPr lang="cs-CZ" sz="6800" dirty="0"/>
              <a:t>Důležitý termoregulační nástroj, nejlépe rozvinutý právě u člověka.</a:t>
            </a:r>
          </a:p>
          <a:p>
            <a:r>
              <a:rPr lang="cs-CZ" sz="6800" dirty="0"/>
              <a:t>Nejhustší výskyt na čele, dlaních a chodidlech. </a:t>
            </a:r>
          </a:p>
          <a:p>
            <a:r>
              <a:rPr lang="cs-CZ" sz="6800" dirty="0"/>
              <a:t>Potní žláza se skládá ze </a:t>
            </a:r>
            <a:r>
              <a:rPr lang="cs-CZ" sz="6800" b="1" dirty="0"/>
              <a:t>sekrečního oddílu </a:t>
            </a:r>
            <a:r>
              <a:rPr lang="cs-CZ" sz="6800" dirty="0"/>
              <a:t>– </a:t>
            </a:r>
            <a:r>
              <a:rPr lang="cs-CZ" sz="6800" i="1" dirty="0" err="1"/>
              <a:t>portio</a:t>
            </a:r>
            <a:r>
              <a:rPr lang="cs-CZ" sz="6800" i="1" dirty="0"/>
              <a:t> </a:t>
            </a:r>
            <a:r>
              <a:rPr lang="cs-CZ" sz="6800" i="1" dirty="0" err="1"/>
              <a:t>terminalis</a:t>
            </a:r>
            <a:r>
              <a:rPr lang="cs-CZ" sz="6800" i="1" dirty="0"/>
              <a:t>, </a:t>
            </a:r>
            <a:r>
              <a:rPr lang="cs-CZ" sz="6800" dirty="0"/>
              <a:t>kde jsou sekreční buňky (ty vylučují hlavně vodu a ionty) a </a:t>
            </a:r>
            <a:r>
              <a:rPr lang="cs-CZ" sz="6800" dirty="0" err="1"/>
              <a:t>myoepitelové</a:t>
            </a:r>
            <a:r>
              <a:rPr lang="cs-CZ" sz="6800" dirty="0"/>
              <a:t> buňky, </a:t>
            </a:r>
            <a:r>
              <a:rPr lang="cs-CZ" sz="6800" i="1" dirty="0"/>
              <a:t>a </a:t>
            </a:r>
            <a:r>
              <a:rPr lang="cs-CZ" sz="6800" b="1" dirty="0"/>
              <a:t>vlastní vývod – </a:t>
            </a:r>
            <a:r>
              <a:rPr lang="cs-CZ" sz="6800" dirty="0"/>
              <a:t>ductus </a:t>
            </a:r>
            <a:r>
              <a:rPr lang="cs-CZ" sz="6800" dirty="0" err="1"/>
              <a:t>sudorifer</a:t>
            </a:r>
            <a:r>
              <a:rPr lang="cs-CZ" sz="6800" dirty="0"/>
              <a:t>, který ústí jako </a:t>
            </a:r>
            <a:r>
              <a:rPr lang="cs-CZ" sz="6800" i="1" dirty="0" err="1"/>
              <a:t>pori</a:t>
            </a:r>
            <a:r>
              <a:rPr lang="cs-CZ" sz="6800" i="1" dirty="0"/>
              <a:t> </a:t>
            </a:r>
            <a:r>
              <a:rPr lang="cs-CZ" sz="6800" i="1" dirty="0" err="1"/>
              <a:t>sudoriferi</a:t>
            </a:r>
            <a:r>
              <a:rPr lang="cs-CZ" sz="6800" i="1" dirty="0"/>
              <a:t>. </a:t>
            </a:r>
          </a:p>
          <a:p>
            <a:pPr marL="0" indent="0">
              <a:buNone/>
            </a:pPr>
            <a:r>
              <a:rPr lang="cs-CZ" sz="6800" b="1" dirty="0"/>
              <a:t>b) Apokrinní žlázy </a:t>
            </a:r>
            <a:r>
              <a:rPr lang="cs-CZ" sz="6800" dirty="0"/>
              <a:t>jsou rozesety v podpažní jamce, na dvorci prsní bradavky, v kůži velkých stydkých pysků, perinea a okolí řitě, na volném okraji očních víček, v předsíni nosní </a:t>
            </a:r>
            <a:r>
              <a:rPr lang="cs-CZ" sz="6800" dirty="0" err="1"/>
              <a:t>dtiny</a:t>
            </a:r>
            <a:r>
              <a:rPr lang="cs-CZ" sz="6800" dirty="0"/>
              <a:t> a v zevním zvukovodu. Jsou vázané na chlupy.</a:t>
            </a:r>
          </a:p>
          <a:p>
            <a:pPr marL="0" indent="0">
              <a:buNone/>
            </a:pPr>
            <a:endParaRPr lang="cs-CZ" sz="68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92398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7C2BC70-F069-433C-8C94-958A7876DC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280" y="606425"/>
            <a:ext cx="7985760" cy="3173096"/>
          </a:xfrm>
        </p:spPr>
        <p:txBody>
          <a:bodyPr>
            <a:normAutofit fontScale="92500"/>
          </a:bodyPr>
          <a:lstStyle/>
          <a:p>
            <a:pPr marL="914400" indent="-914400">
              <a:buAutoNum type="arabicParenR" startAt="3"/>
            </a:pPr>
            <a:r>
              <a:rPr lang="cs-CZ" sz="3800" b="1" dirty="0"/>
              <a:t>Mléčná žláza – </a:t>
            </a:r>
            <a:r>
              <a:rPr lang="cs-CZ" sz="3800" b="1" i="1" dirty="0" err="1"/>
              <a:t>glandula</a:t>
            </a:r>
            <a:r>
              <a:rPr lang="cs-CZ" sz="3800" b="1" i="1" dirty="0"/>
              <a:t> </a:t>
            </a:r>
            <a:r>
              <a:rPr lang="cs-CZ" sz="3800" b="1" i="1" dirty="0" err="1"/>
              <a:t>mammaria</a:t>
            </a:r>
            <a:r>
              <a:rPr lang="cs-CZ" sz="3800" b="1" i="1" dirty="0"/>
              <a:t> </a:t>
            </a:r>
          </a:p>
          <a:p>
            <a:r>
              <a:rPr lang="cs-CZ" dirty="0"/>
              <a:t>N</a:t>
            </a:r>
            <a:r>
              <a:rPr lang="cs-CZ" sz="2800" dirty="0"/>
              <a:t>ejvětší kožní žláza lidského těla </a:t>
            </a:r>
          </a:p>
          <a:p>
            <a:r>
              <a:rPr lang="cs-CZ" sz="2800" dirty="0"/>
              <a:t>15 – 20 složených rozvětvených </a:t>
            </a:r>
            <a:r>
              <a:rPr lang="cs-CZ" sz="2800" dirty="0" err="1"/>
              <a:t>tuboalveolárních</a:t>
            </a:r>
            <a:r>
              <a:rPr lang="cs-CZ" sz="2800" dirty="0"/>
              <a:t> žláz + tuková tkáň + kůže. </a:t>
            </a:r>
          </a:p>
          <a:p>
            <a:r>
              <a:rPr lang="cs-CZ" dirty="0"/>
              <a:t>S</a:t>
            </a:r>
            <a:r>
              <a:rPr lang="cs-CZ" sz="2800" dirty="0"/>
              <a:t>tavba mléčné žlázy závisí na pohlaví, věku a funkčním stavu (těhotenství, laktace – kojení, </a:t>
            </a:r>
            <a:r>
              <a:rPr lang="cs-CZ" sz="2800" dirty="0" err="1"/>
              <a:t>postlaktační</a:t>
            </a:r>
            <a:r>
              <a:rPr lang="cs-CZ" sz="2800" dirty="0"/>
              <a:t> regrese). </a:t>
            </a:r>
          </a:p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5C392796-75B5-49D7-9F2D-96D6618800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1040" y="367665"/>
            <a:ext cx="3423445" cy="280225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F7B3EF66-E889-4BD3-BAC5-D981F8FEAD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4010" y="3169920"/>
            <a:ext cx="1697990" cy="3423367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BB6A210A-9F12-4BF8-825B-F460E8AF9CFC}"/>
              </a:ext>
            </a:extLst>
          </p:cNvPr>
          <p:cNvSpPr txBox="1"/>
          <p:nvPr/>
        </p:nvSpPr>
        <p:spPr>
          <a:xfrm>
            <a:off x="335280" y="3779521"/>
            <a:ext cx="1033272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800" dirty="0"/>
              <a:t>Mateřské mléko: tuk, bílkoviny, vitamíny, soli</a:t>
            </a:r>
          </a:p>
          <a:p>
            <a:r>
              <a:rPr lang="cs-CZ" sz="2800" dirty="0"/>
              <a:t>Mlezivo – kolostrum, je hustší, obsahuje méně tuků, ale více protilátek. </a:t>
            </a:r>
          </a:p>
          <a:p>
            <a:r>
              <a:rPr lang="cs-CZ" sz="2800" dirty="0"/>
              <a:t>Při laktaci tvoří 700-900 ml mléka denně</a:t>
            </a:r>
          </a:p>
          <a:p>
            <a:r>
              <a:rPr lang="cs-CZ" sz="2800" dirty="0"/>
              <a:t>Řízeno prolaktinem (LTH) z předního laloku hypofýzy.</a:t>
            </a:r>
          </a:p>
          <a:p>
            <a:r>
              <a:rPr lang="cs-CZ" sz="2800" dirty="0"/>
              <a:t>Mléčná žláza podmiňuje vyvýšení – prs –</a:t>
            </a:r>
            <a:r>
              <a:rPr lang="cs-CZ" sz="2800" i="1" dirty="0"/>
              <a:t> </a:t>
            </a:r>
            <a:r>
              <a:rPr lang="cs-CZ" sz="2800" i="1" dirty="0" err="1"/>
              <a:t>mamma</a:t>
            </a:r>
            <a:r>
              <a:rPr lang="cs-CZ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920550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95A21FC-AB78-445C-8A1A-FC620A8B5D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624" y="306935"/>
            <a:ext cx="11459096" cy="2730905"/>
          </a:xfrm>
        </p:spPr>
        <p:txBody>
          <a:bodyPr>
            <a:noAutofit/>
          </a:bodyPr>
          <a:lstStyle/>
          <a:p>
            <a:pPr marL="0" indent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cs-CZ" sz="2600" b="1" dirty="0"/>
              <a:t>B)</a:t>
            </a:r>
            <a:r>
              <a:rPr lang="cs-CZ" sz="1400" b="1" dirty="0"/>
              <a:t> </a:t>
            </a:r>
            <a:r>
              <a:rPr lang="cs-CZ" sz="2600" b="1" dirty="0"/>
              <a:t>Ústroje rohového typu (vlasy, nehty a kožní chlupy)</a:t>
            </a:r>
          </a:p>
          <a:p>
            <a:pPr marL="0"/>
            <a:r>
              <a:rPr lang="cs-CZ" sz="2000" dirty="0"/>
              <a:t>Chlupy nebo vlasy nejsou na </a:t>
            </a:r>
            <a:r>
              <a:rPr lang="cs-CZ" sz="2000" i="1" dirty="0"/>
              <a:t>palma </a:t>
            </a:r>
            <a:r>
              <a:rPr lang="cs-CZ" sz="2000" i="1" dirty="0" err="1"/>
              <a:t>manus</a:t>
            </a:r>
            <a:r>
              <a:rPr lang="cs-CZ" sz="2000" dirty="0"/>
              <a:t>, </a:t>
            </a:r>
            <a:r>
              <a:rPr lang="cs-CZ" sz="2000" i="1" dirty="0"/>
              <a:t>planta </a:t>
            </a:r>
            <a:r>
              <a:rPr lang="cs-CZ" sz="2000" i="1" dirty="0" err="1"/>
              <a:t>pedis</a:t>
            </a:r>
            <a:r>
              <a:rPr lang="cs-CZ" sz="2000" dirty="0"/>
              <a:t>, červeni rtů, </a:t>
            </a:r>
            <a:r>
              <a:rPr lang="cs-CZ" sz="2000" i="1" dirty="0"/>
              <a:t>labia </a:t>
            </a:r>
            <a:r>
              <a:rPr lang="cs-CZ" sz="2000" i="1" dirty="0" err="1"/>
              <a:t>minora</a:t>
            </a:r>
            <a:r>
              <a:rPr lang="cs-CZ" sz="2000" i="1" dirty="0"/>
              <a:t>, </a:t>
            </a:r>
            <a:r>
              <a:rPr lang="cs-CZ" sz="2000" i="1" dirty="0" err="1"/>
              <a:t>clitoris</a:t>
            </a:r>
            <a:r>
              <a:rPr lang="cs-CZ" sz="2000" i="1" dirty="0"/>
              <a:t> a </a:t>
            </a:r>
            <a:r>
              <a:rPr lang="cs-CZ" sz="2000" i="1" dirty="0" err="1"/>
              <a:t>glans</a:t>
            </a:r>
            <a:r>
              <a:rPr lang="cs-CZ" sz="2000" i="1" dirty="0"/>
              <a:t> penis</a:t>
            </a:r>
            <a:r>
              <a:rPr lang="cs-CZ" sz="2000" dirty="0"/>
              <a:t>. </a:t>
            </a:r>
          </a:p>
          <a:p>
            <a:pPr marL="0"/>
            <a:r>
              <a:rPr lang="cs-CZ" sz="2000" dirty="0"/>
              <a:t>Průměrně je 60 chlupů na cm2, vlasů 600 na cm2. </a:t>
            </a:r>
          </a:p>
          <a:p>
            <a:pPr marL="0" indent="0">
              <a:buNone/>
            </a:pPr>
            <a:r>
              <a:rPr lang="cs-CZ" sz="2000" b="1" dirty="0"/>
              <a:t>A. Primární ochlupení – lanugo</a:t>
            </a:r>
          </a:p>
          <a:p>
            <a:pPr marL="0" indent="0">
              <a:buNone/>
            </a:pPr>
            <a:r>
              <a:rPr lang="cs-CZ" sz="2000" b="1" dirty="0"/>
              <a:t>B. Sekundární ochlupení</a:t>
            </a:r>
            <a:endParaRPr lang="cs-CZ" sz="2000" dirty="0"/>
          </a:p>
          <a:p>
            <a:pPr marL="0" indent="0">
              <a:buNone/>
            </a:pPr>
            <a:r>
              <a:rPr lang="cs-CZ" sz="2000" b="1" dirty="0"/>
              <a:t>C. Terciální ochlupení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0" indent="0">
              <a:buNone/>
            </a:pPr>
            <a:endParaRPr lang="cs-CZ" sz="2000" dirty="0"/>
          </a:p>
        </p:txBody>
      </p:sp>
      <p:pic>
        <p:nvPicPr>
          <p:cNvPr id="18" name="Obrázek 17">
            <a:extLst>
              <a:ext uri="{FF2B5EF4-FFF2-40B4-BE49-F238E27FC236}">
                <a16:creationId xmlns:a16="http://schemas.microsoft.com/office/drawing/2014/main" id="{D637B3B2-69CD-4AC2-9D4D-D60745AB16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0197" y="1572418"/>
            <a:ext cx="3713163" cy="371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060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2256"/>
    </mc:Choice>
    <mc:Fallback xmlns="">
      <p:transition spd="slow" advTm="202256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FF68B431-D912-44C7-B300-2EFC0DB445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76"/>
          <a:stretch/>
        </p:blipFill>
        <p:spPr>
          <a:xfrm>
            <a:off x="7081133" y="81280"/>
            <a:ext cx="5110867" cy="6551066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95A21FC-AB78-445C-8A1A-FC620A8B5D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624" y="306935"/>
            <a:ext cx="7547495" cy="6551065"/>
          </a:xfrm>
        </p:spPr>
        <p:txBody>
          <a:bodyPr>
            <a:noAutofit/>
          </a:bodyPr>
          <a:lstStyle/>
          <a:p>
            <a:pPr marL="0" indent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cs-CZ" sz="2600" b="1" dirty="0"/>
              <a:t>B)</a:t>
            </a:r>
            <a:r>
              <a:rPr lang="cs-CZ" sz="1400" b="1" dirty="0"/>
              <a:t> </a:t>
            </a:r>
            <a:r>
              <a:rPr lang="cs-CZ" sz="2600" b="1" dirty="0"/>
              <a:t>Ústroje rohového typu (vlasy, nehty a kožní chlupy)</a:t>
            </a:r>
          </a:p>
          <a:p>
            <a:pPr marL="0" indent="0">
              <a:buNone/>
            </a:pPr>
            <a:r>
              <a:rPr lang="cs-CZ" sz="1600" dirty="0"/>
              <a:t>Vlas a vlasový folikul</a:t>
            </a:r>
          </a:p>
          <a:p>
            <a:pPr marL="0"/>
            <a:r>
              <a:rPr lang="cs-CZ" sz="1600" dirty="0"/>
              <a:t>Chlupy nebo vlasy nejsou na </a:t>
            </a:r>
            <a:r>
              <a:rPr lang="cs-CZ" sz="1600" i="1" dirty="0"/>
              <a:t>palma </a:t>
            </a:r>
            <a:r>
              <a:rPr lang="cs-CZ" sz="1600" i="1" dirty="0" err="1"/>
              <a:t>manus</a:t>
            </a:r>
            <a:r>
              <a:rPr lang="cs-CZ" sz="1600" dirty="0"/>
              <a:t>, </a:t>
            </a:r>
            <a:r>
              <a:rPr lang="cs-CZ" sz="1600" i="1" dirty="0"/>
              <a:t>planta </a:t>
            </a:r>
            <a:r>
              <a:rPr lang="cs-CZ" sz="1600" i="1" dirty="0" err="1"/>
              <a:t>pedis</a:t>
            </a:r>
            <a:r>
              <a:rPr lang="cs-CZ" sz="1600" dirty="0"/>
              <a:t>, červeni rtů, </a:t>
            </a:r>
            <a:r>
              <a:rPr lang="cs-CZ" sz="1600" i="1" dirty="0"/>
              <a:t>labia </a:t>
            </a:r>
            <a:r>
              <a:rPr lang="cs-CZ" sz="1600" i="1" dirty="0" err="1"/>
              <a:t>minora</a:t>
            </a:r>
            <a:r>
              <a:rPr lang="cs-CZ" sz="1600" i="1" dirty="0"/>
              <a:t>, </a:t>
            </a:r>
            <a:r>
              <a:rPr lang="cs-CZ" sz="1600" i="1" dirty="0" err="1"/>
              <a:t>clitoris</a:t>
            </a:r>
            <a:r>
              <a:rPr lang="cs-CZ" sz="1600" i="1" dirty="0"/>
              <a:t> a </a:t>
            </a:r>
            <a:r>
              <a:rPr lang="cs-CZ" sz="1600" i="1" dirty="0" err="1"/>
              <a:t>glans</a:t>
            </a:r>
            <a:r>
              <a:rPr lang="cs-CZ" sz="1600" i="1" dirty="0"/>
              <a:t> penis</a:t>
            </a:r>
            <a:r>
              <a:rPr lang="cs-CZ" sz="1600" dirty="0"/>
              <a:t>. </a:t>
            </a:r>
          </a:p>
          <a:p>
            <a:pPr marL="0"/>
            <a:r>
              <a:rPr lang="cs-CZ" sz="1600" dirty="0"/>
              <a:t>Průměrně je 60 chlupů na cm2, vlasů 600 na cm2. </a:t>
            </a:r>
          </a:p>
          <a:p>
            <a:pPr marL="0"/>
            <a:r>
              <a:rPr lang="cs-CZ" sz="1600" i="1" dirty="0"/>
              <a:t>Lanugo </a:t>
            </a:r>
            <a:r>
              <a:rPr lang="cs-CZ" sz="1600" dirty="0"/>
              <a:t>– chmýří </a:t>
            </a:r>
          </a:p>
          <a:p>
            <a:pPr marL="0"/>
            <a:r>
              <a:rPr lang="cs-CZ" sz="1600" i="1" dirty="0" err="1"/>
              <a:t>Pilli</a:t>
            </a:r>
            <a:r>
              <a:rPr lang="cs-CZ" sz="1600" i="1" dirty="0"/>
              <a:t> </a:t>
            </a:r>
            <a:r>
              <a:rPr lang="cs-CZ" sz="1600" i="1" dirty="0" err="1"/>
              <a:t>longi</a:t>
            </a:r>
            <a:r>
              <a:rPr lang="cs-CZ" sz="1600" i="1" dirty="0"/>
              <a:t> </a:t>
            </a:r>
            <a:r>
              <a:rPr lang="cs-CZ" sz="1600" dirty="0"/>
              <a:t>– vlasy kštice, vousy, chlupy podpaží, ohanbí a další ochlupení</a:t>
            </a:r>
          </a:p>
          <a:p>
            <a:pPr marL="0"/>
            <a:r>
              <a:rPr lang="cs-CZ" sz="1600" i="1" dirty="0" err="1"/>
              <a:t>Pilli</a:t>
            </a:r>
            <a:r>
              <a:rPr lang="cs-CZ" sz="1600" i="1" dirty="0"/>
              <a:t> </a:t>
            </a:r>
            <a:r>
              <a:rPr lang="cs-CZ" sz="1600" i="1" dirty="0" err="1"/>
              <a:t>breves</a:t>
            </a:r>
            <a:r>
              <a:rPr lang="cs-CZ" sz="1600" i="1" dirty="0"/>
              <a:t> </a:t>
            </a:r>
            <a:r>
              <a:rPr lang="cs-CZ" sz="1600" dirty="0"/>
              <a:t>– obočí, chloupky v nose, chloupky v ústí zevního zvukovodu</a:t>
            </a:r>
          </a:p>
          <a:p>
            <a:pPr marL="0" indent="0">
              <a:buNone/>
            </a:pPr>
            <a:r>
              <a:rPr lang="cs-CZ" sz="1600" dirty="0"/>
              <a:t>Mikroskopická struktura vlasu</a:t>
            </a:r>
          </a:p>
          <a:p>
            <a:pPr marL="0"/>
            <a:r>
              <a:rPr lang="cs-CZ" sz="1600" dirty="0"/>
              <a:t>Vlasová cibulka, dělí se a výsledné buňky se dostávají dále do vlákna. </a:t>
            </a:r>
          </a:p>
          <a:p>
            <a:pPr marL="0"/>
            <a:r>
              <a:rPr lang="cs-CZ" sz="1600" dirty="0"/>
              <a:t>Dřeň vlasu (</a:t>
            </a:r>
            <a:r>
              <a:rPr lang="cs-CZ" sz="1600" dirty="0" err="1"/>
              <a:t>medulla</a:t>
            </a:r>
            <a:r>
              <a:rPr lang="cs-CZ" sz="1600" dirty="0"/>
              <a:t> </a:t>
            </a:r>
            <a:r>
              <a:rPr lang="cs-CZ" sz="1600" dirty="0" err="1"/>
              <a:t>pilli</a:t>
            </a:r>
            <a:r>
              <a:rPr lang="cs-CZ" sz="1600" dirty="0"/>
              <a:t>) tvoří velké </a:t>
            </a:r>
            <a:r>
              <a:rPr lang="cs-CZ" sz="1600" dirty="0" err="1"/>
              <a:t>vakuolizované</a:t>
            </a:r>
            <a:r>
              <a:rPr lang="cs-CZ" sz="1600" dirty="0"/>
              <a:t>, neúplně </a:t>
            </a:r>
            <a:r>
              <a:rPr lang="cs-CZ" sz="1600" dirty="0" err="1"/>
              <a:t>keratizované</a:t>
            </a:r>
            <a:r>
              <a:rPr lang="cs-CZ" sz="1600" dirty="0"/>
              <a:t> buňky. </a:t>
            </a:r>
          </a:p>
          <a:p>
            <a:pPr marL="0"/>
            <a:r>
              <a:rPr lang="cs-CZ" sz="1600" dirty="0"/>
              <a:t>Tyto buňky jsou lokalizované ve střední části bulbus </a:t>
            </a:r>
            <a:r>
              <a:rPr lang="cs-CZ" sz="1600" dirty="0" err="1"/>
              <a:t>pilli</a:t>
            </a:r>
            <a:r>
              <a:rPr lang="cs-CZ" sz="1600" dirty="0"/>
              <a:t> nad vlasovou papilou. </a:t>
            </a:r>
          </a:p>
          <a:p>
            <a:pPr marL="0"/>
            <a:r>
              <a:rPr lang="cs-CZ" sz="1600" dirty="0"/>
              <a:t>Kůra (</a:t>
            </a:r>
            <a:r>
              <a:rPr lang="cs-CZ" sz="1600" dirty="0" err="1"/>
              <a:t>cortex</a:t>
            </a:r>
            <a:r>
              <a:rPr lang="cs-CZ" sz="1600" dirty="0"/>
              <a:t> </a:t>
            </a:r>
            <a:r>
              <a:rPr lang="cs-CZ" sz="1600" dirty="0" err="1"/>
              <a:t>pilli</a:t>
            </a:r>
            <a:r>
              <a:rPr lang="cs-CZ" sz="1600" dirty="0"/>
              <a:t>), v místě bulbus pili se vlas </a:t>
            </a:r>
            <a:r>
              <a:rPr lang="cs-CZ" sz="1600" dirty="0" err="1"/>
              <a:t>keratinizuje</a:t>
            </a:r>
            <a:r>
              <a:rPr lang="cs-CZ" sz="1600" dirty="0"/>
              <a:t>. </a:t>
            </a:r>
          </a:p>
          <a:p>
            <a:pPr marL="0"/>
            <a:r>
              <a:rPr lang="cs-CZ" sz="1600" dirty="0"/>
              <a:t>Melanocyty jsou lokalizovány v bulbus </a:t>
            </a:r>
            <a:r>
              <a:rPr lang="cs-CZ" sz="1600" dirty="0" err="1"/>
              <a:t>pilli</a:t>
            </a:r>
            <a:r>
              <a:rPr lang="cs-CZ" sz="1600" dirty="0"/>
              <a:t>. </a:t>
            </a:r>
          </a:p>
          <a:p>
            <a:pPr marL="0"/>
            <a:r>
              <a:rPr lang="cs-CZ" sz="1600" dirty="0"/>
              <a:t>Vnější epitelová pochva</a:t>
            </a:r>
          </a:p>
          <a:p>
            <a:pPr marL="0"/>
            <a:r>
              <a:rPr lang="cs-CZ" sz="1600" dirty="0"/>
              <a:t>Vnitřní epitelová pochva </a:t>
            </a:r>
          </a:p>
          <a:p>
            <a:pPr marL="0"/>
            <a:r>
              <a:rPr lang="cs-CZ" sz="1600" dirty="0"/>
              <a:t>Musculus </a:t>
            </a:r>
            <a:r>
              <a:rPr lang="cs-CZ" sz="1600" dirty="0" err="1"/>
              <a:t>errector</a:t>
            </a:r>
            <a:r>
              <a:rPr lang="cs-CZ" sz="1600" dirty="0"/>
              <a:t> </a:t>
            </a:r>
            <a:r>
              <a:rPr lang="cs-CZ" sz="1600" dirty="0" err="1"/>
              <a:t>pilli</a:t>
            </a:r>
            <a:r>
              <a:rPr lang="cs-CZ" sz="1600" dirty="0"/>
              <a:t> = hladký sval napřimující chlup – deprese kůže</a:t>
            </a:r>
          </a:p>
        </p:txBody>
      </p:sp>
    </p:spTree>
    <p:extLst>
      <p:ext uri="{BB962C8B-B14F-4D97-AF65-F5344CB8AC3E}">
        <p14:creationId xmlns:p14="http://schemas.microsoft.com/office/powerpoint/2010/main" val="659483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2256"/>
    </mc:Choice>
    <mc:Fallback xmlns="">
      <p:transition spd="slow" advTm="202256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167EAC6-0D5F-436B-98C6-521300D971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633" y="596090"/>
            <a:ext cx="11506575" cy="597627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b="1" u="sng" dirty="0"/>
              <a:t>Funkce kůže:</a:t>
            </a:r>
          </a:p>
          <a:p>
            <a:pPr marL="0" indent="0" algn="just">
              <a:buNone/>
            </a:pPr>
            <a:r>
              <a:rPr lang="cs-CZ" b="1" dirty="0"/>
              <a:t>Ochrana</a:t>
            </a:r>
          </a:p>
          <a:p>
            <a:pPr algn="just"/>
            <a:r>
              <a:rPr lang="cs-CZ" dirty="0"/>
              <a:t>Mechanická, chemická i imunitní bariéra.</a:t>
            </a:r>
          </a:p>
          <a:p>
            <a:pPr algn="just"/>
            <a:r>
              <a:rPr lang="cs-CZ" dirty="0"/>
              <a:t>Voděodolná díky výměškům mazových žlázek.</a:t>
            </a:r>
          </a:p>
          <a:p>
            <a:pPr algn="just"/>
            <a:r>
              <a:rPr lang="cs-CZ" dirty="0"/>
              <a:t>Chrání před </a:t>
            </a:r>
            <a:r>
              <a:rPr lang="cs-CZ" dirty="0">
                <a:solidFill>
                  <a:srgbClr val="FF0000"/>
                </a:solidFill>
              </a:rPr>
              <a:t>UV zářením </a:t>
            </a:r>
            <a:r>
              <a:rPr lang="cs-CZ" dirty="0"/>
              <a:t>díky pigmentu melaninu.</a:t>
            </a:r>
          </a:p>
          <a:p>
            <a:pPr algn="just"/>
            <a:r>
              <a:rPr lang="cs-CZ" dirty="0"/>
              <a:t>Antibakteriální ochrana - Pot i maz obsahují antibakteriální látky + kyselé pH (4–6) + saprofytické bakterie (rozkládají bílkoviny živočišných těl na amonné soli). </a:t>
            </a:r>
          </a:p>
          <a:p>
            <a:pPr algn="just"/>
            <a:r>
              <a:rPr lang="cs-CZ" dirty="0"/>
              <a:t>V hlubších vrstvách kůže obranu zajišťují buňky Langerhansovy (dendritické buňky monocytové řady – imunitní systém kůže), </a:t>
            </a:r>
            <a:r>
              <a:rPr lang="cs-CZ" dirty="0" err="1"/>
              <a:t>Gransteinovy</a:t>
            </a:r>
            <a:r>
              <a:rPr lang="cs-CZ" dirty="0"/>
              <a:t> (antigen prezentující buňky), lymfocyty a makrofágy.</a:t>
            </a:r>
          </a:p>
          <a:p>
            <a:pPr marL="0" indent="0" algn="just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04111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8101"/>
    </mc:Choice>
    <mc:Fallback xmlns="">
      <p:transition spd="slow" advTm="24810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B017C8DF-2C2F-4160-AA6D-9AC720EA8A38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73464" y="-110991"/>
            <a:ext cx="11445071" cy="6740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cs-CZ" altLang="cs-CZ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Další funkce kůže:</a:t>
            </a:r>
          </a:p>
          <a:p>
            <a:pPr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cs-CZ" altLang="cs-CZ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Metabolická</a:t>
            </a: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– expozice UV vede k produkci vitamínu D.</a:t>
            </a:r>
          </a:p>
          <a:p>
            <a:pPr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cs-CZ" altLang="cs-CZ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Termoregulační</a:t>
            </a: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– vasokonstrikce a vasodilatace v závislosti na okolní teplotě.</a:t>
            </a:r>
          </a:p>
          <a:p>
            <a:pPr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cs-CZ" altLang="cs-CZ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Termoizolační</a:t>
            </a: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– zajišťována kůží a podkožní tukovou vrstvou.</a:t>
            </a:r>
          </a:p>
          <a:p>
            <a:pPr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cs-CZ" altLang="cs-CZ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Resorpční</a:t>
            </a: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– resorbuje </a:t>
            </a:r>
            <a:r>
              <a:rPr kumimoji="0" lang="cs-CZ" altLang="cs-CZ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liposolubilní</a:t>
            </a: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látky, tedy rozpustné v tucích.</a:t>
            </a:r>
          </a:p>
          <a:p>
            <a:pPr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cs-CZ" altLang="cs-CZ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Exkreční</a:t>
            </a: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– v kůži jsou žlázy </a:t>
            </a:r>
            <a:r>
              <a:rPr kumimoji="0" lang="cs-CZ" altLang="cs-CZ" sz="24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apokrinní a ekrinní</a:t>
            </a: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. </a:t>
            </a:r>
          </a:p>
          <a:p>
            <a:pPr mar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Apokrinní se vyskytují převážně v </a:t>
            </a:r>
            <a:r>
              <a:rPr kumimoji="0" lang="cs-CZ" altLang="cs-CZ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axille</a:t>
            </a: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a </a:t>
            </a:r>
            <a:r>
              <a:rPr kumimoji="0" lang="cs-CZ" altLang="cs-CZ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perigenitální</a:t>
            </a: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krajině a produkují chemické pachové signály. </a:t>
            </a:r>
          </a:p>
          <a:p>
            <a:pPr mar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Ekrinní žlázy jsou pravé potní žlázy po celém těle. </a:t>
            </a:r>
          </a:p>
          <a:p>
            <a:pPr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cs-CZ" altLang="cs-CZ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Energetická a zásobní</a:t>
            </a: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– podkožní tuk tvoří zásobu energie v závislosti na tělesné konstituci.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Bílkoviny obsažené v kůži mohou také sloužit jako zdroj aminokyselin. Kůže je také zásobárnou cukrů, chloridů a vody. </a:t>
            </a:r>
          </a:p>
          <a:p>
            <a:pPr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cs-CZ" altLang="cs-CZ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Komunikační</a:t>
            </a: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– prostřednictvím kůže také vyjadřujeme své emoce – je tedy součástí nonverbální komunikace. </a:t>
            </a:r>
          </a:p>
          <a:p>
            <a:pPr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cs-CZ" altLang="cs-CZ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Regenerační</a:t>
            </a: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– epidermální kmenové buňky zajišťují nevyčerpatelnost kožních buněk. Mají schopnost neomezeného dělení, jsou uloženy v bazální vrstvě a umožňují tak neustálou obměnu a regeneraci pokožky.</a:t>
            </a:r>
          </a:p>
        </p:txBody>
      </p:sp>
    </p:spTree>
    <p:extLst>
      <p:ext uri="{BB962C8B-B14F-4D97-AF65-F5344CB8AC3E}">
        <p14:creationId xmlns:p14="http://schemas.microsoft.com/office/powerpoint/2010/main" val="1945727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6529"/>
    </mc:Choice>
    <mc:Fallback xmlns="">
      <p:transition spd="slow" advTm="546529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2B9288DF-648A-4E32-A75F-B24F9DD7CC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4597"/>
          <a:stretch/>
        </p:blipFill>
        <p:spPr>
          <a:xfrm>
            <a:off x="5991279" y="818727"/>
            <a:ext cx="6149813" cy="4899901"/>
          </a:xfrm>
          <a:prstGeom prst="rect">
            <a:avLst/>
          </a:prstGeom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1C3A3C42-5037-4E06-A902-118ADC9E40E3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68484" y="512516"/>
            <a:ext cx="7001797" cy="4031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cs-CZ" altLang="cs-CZ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Funkce senzorická</a:t>
            </a: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400" dirty="0"/>
              <a:t>Nervová kožní </a:t>
            </a: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zakončení - receptory na:</a:t>
            </a:r>
          </a:p>
          <a:p>
            <a:pPr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Vnímání bolesti</a:t>
            </a:r>
          </a:p>
          <a:p>
            <a:pPr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Volná nervová zakončení</a:t>
            </a:r>
          </a:p>
          <a:p>
            <a:pPr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Vnímání dotyku a tlaku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Recepčními orgány jsou </a:t>
            </a:r>
            <a:r>
              <a:rPr kumimoji="0" lang="cs-CZ" altLang="cs-CZ" sz="240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</a:rPr>
              <a:t>mechanoreceptory</a:t>
            </a:r>
            <a:r>
              <a:rPr kumimoji="0" lang="cs-CZ" altLang="cs-CZ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Reagují na </a:t>
            </a:r>
            <a:r>
              <a:rPr kumimoji="0" lang="cs-CZ" altLang="cs-CZ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deformace</a:t>
            </a:r>
            <a:r>
              <a:rPr kumimoji="0" lang="cs-CZ" altLang="cs-CZ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, ohnutí vlasu či chlupu.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Receptorový potenciál vzniká deformací cytoskeletu receptoru, což vede k otevření mechanicky řízených iontových kanálů – </a:t>
            </a:r>
            <a:r>
              <a:rPr kumimoji="0" lang="cs-CZ" altLang="cs-CZ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influxu</a:t>
            </a:r>
            <a:r>
              <a:rPr kumimoji="0" lang="cs-CZ" altLang="cs-CZ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Na</a:t>
            </a:r>
            <a:r>
              <a:rPr kumimoji="0" lang="cs-CZ" altLang="cs-CZ" sz="16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</a:rPr>
              <a:t>+</a:t>
            </a:r>
            <a:r>
              <a:rPr kumimoji="0" lang="cs-CZ" altLang="cs-CZ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a Ca</a:t>
            </a:r>
            <a:r>
              <a:rPr kumimoji="0" lang="cs-CZ" altLang="cs-CZ" sz="16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</a:rPr>
              <a:t>2+</a:t>
            </a:r>
            <a:r>
              <a:rPr kumimoji="0" lang="cs-CZ" altLang="cs-CZ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do buněk.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Membrána je depolarizována a vzniká akční  potenciál. Vnímaní není shodné na celém povrchu těla. </a:t>
            </a:r>
            <a:r>
              <a:rPr kumimoji="0" lang="cs-CZ" altLang="cs-CZ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Nejcitlivější jsou konečky prstů a jazyk, rty</a:t>
            </a:r>
            <a:r>
              <a:rPr kumimoji="0" lang="cs-CZ" altLang="cs-CZ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, nos a čelo</a:t>
            </a: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33724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720"/>
    </mc:Choice>
    <mc:Fallback xmlns="">
      <p:transition spd="slow" advTm="14072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4F395F-2D7B-46D3-BD5F-25C20BABE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241" y="0"/>
            <a:ext cx="11560628" cy="1325563"/>
          </a:xfrm>
        </p:spPr>
        <p:txBody>
          <a:bodyPr/>
          <a:lstStyle/>
          <a:p>
            <a:pPr algn="ctr"/>
            <a:r>
              <a:rPr lang="cs-CZ" dirty="0"/>
              <a:t>Kůže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C86EDBF-BB5F-4BFF-88F0-35C909198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131" y="1325563"/>
            <a:ext cx="8587273" cy="4351338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Je pigmentovaná – melanin + se na zbarvení podílejí karoten, hemoglobin.</a:t>
            </a:r>
          </a:p>
          <a:p>
            <a:r>
              <a:rPr lang="cs-CZ" dirty="0"/>
              <a:t>Tvorbu melanin ovlivňuje MSH z předního laloku hypofýzy.</a:t>
            </a:r>
          </a:p>
          <a:p>
            <a:pPr marL="0" indent="0">
              <a:buNone/>
            </a:pPr>
            <a:r>
              <a:rPr lang="cs-CZ" dirty="0"/>
              <a:t>Rýhy na kůži:</a:t>
            </a:r>
          </a:p>
          <a:p>
            <a:pPr marL="514350" indent="-514350">
              <a:buAutoNum type="alphaLcParenR"/>
            </a:pPr>
            <a:r>
              <a:rPr lang="cs-CZ" dirty="0"/>
              <a:t>Flexní rýhy – kožní brázdy, malé flexní rýhy</a:t>
            </a:r>
          </a:p>
          <a:p>
            <a:pPr marL="514350" indent="-514350">
              <a:buAutoNum type="alphaLcParenR"/>
            </a:pPr>
            <a:r>
              <a:rPr lang="cs-CZ" dirty="0"/>
              <a:t>Vyvýšeniny či prohlubně – </a:t>
            </a:r>
            <a:r>
              <a:rPr lang="cs-CZ" i="1" dirty="0" err="1"/>
              <a:t>areae</a:t>
            </a:r>
            <a:r>
              <a:rPr lang="cs-CZ" i="1" dirty="0"/>
              <a:t> </a:t>
            </a:r>
            <a:r>
              <a:rPr lang="cs-CZ" i="1" dirty="0" err="1"/>
              <a:t>cutaneae</a:t>
            </a:r>
            <a:endParaRPr lang="cs-CZ" i="1" dirty="0"/>
          </a:p>
          <a:p>
            <a:pPr marL="514350" indent="-514350">
              <a:buAutoNum type="alphaLcParenR"/>
            </a:pPr>
            <a:r>
              <a:rPr lang="cs-CZ" dirty="0"/>
              <a:t>Kožní hmatové lišty – </a:t>
            </a:r>
            <a:r>
              <a:rPr lang="cs-CZ" i="1" dirty="0" err="1"/>
              <a:t>cristae</a:t>
            </a:r>
            <a:r>
              <a:rPr lang="cs-CZ" i="1" dirty="0"/>
              <a:t> </a:t>
            </a:r>
            <a:r>
              <a:rPr lang="cs-CZ" i="1" dirty="0" err="1"/>
              <a:t>cutis</a:t>
            </a:r>
            <a:r>
              <a:rPr lang="cs-CZ" i="1" dirty="0"/>
              <a:t>, </a:t>
            </a:r>
            <a:r>
              <a:rPr lang="cs-CZ" i="1" dirty="0" err="1"/>
              <a:t>toruli</a:t>
            </a:r>
            <a:r>
              <a:rPr lang="cs-CZ" i="1" dirty="0"/>
              <a:t> </a:t>
            </a:r>
            <a:r>
              <a:rPr lang="cs-CZ" i="1" dirty="0" err="1"/>
              <a:t>taktiles</a:t>
            </a:r>
            <a:r>
              <a:rPr lang="cs-CZ" i="1" dirty="0"/>
              <a:t> </a:t>
            </a:r>
            <a:r>
              <a:rPr lang="cs-CZ" dirty="0"/>
              <a:t>(dermatoglyfy)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Skládá se z pokožky – </a:t>
            </a:r>
            <a:r>
              <a:rPr lang="cs-CZ" i="1" dirty="0"/>
              <a:t>epidermis</a:t>
            </a: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škáry</a:t>
            </a:r>
            <a:r>
              <a:rPr lang="cs-CZ" i="1" dirty="0"/>
              <a:t> – dermis, corium</a:t>
            </a: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podkožního vaziva </a:t>
            </a:r>
            <a:r>
              <a:rPr lang="cs-CZ" i="1" dirty="0"/>
              <a:t>– </a:t>
            </a:r>
            <a:r>
              <a:rPr lang="cs-CZ" i="1" dirty="0" err="1"/>
              <a:t>stratum</a:t>
            </a:r>
            <a:r>
              <a:rPr lang="cs-CZ" i="1" dirty="0"/>
              <a:t> </a:t>
            </a:r>
            <a:r>
              <a:rPr lang="cs-CZ" i="1" dirty="0" err="1"/>
              <a:t>subcutaneum</a:t>
            </a:r>
            <a:endParaRPr lang="cs-CZ" dirty="0"/>
          </a:p>
          <a:p>
            <a:pPr marL="0" indent="0">
              <a:buNone/>
            </a:pPr>
            <a:endParaRPr lang="cs-CZ" i="1" dirty="0"/>
          </a:p>
        </p:txBody>
      </p:sp>
      <p:pic>
        <p:nvPicPr>
          <p:cNvPr id="5" name="Obrázek 4" descr="Obsah obrázku rukavice&#10;&#10;Popis byl vytvořen automaticky">
            <a:extLst>
              <a:ext uri="{FF2B5EF4-FFF2-40B4-BE49-F238E27FC236}">
                <a16:creationId xmlns:a16="http://schemas.microsoft.com/office/drawing/2014/main" id="{AB53CB18-BCBC-4E97-919E-BE5CB78FF6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2636" y="220206"/>
            <a:ext cx="2794000" cy="3022600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EEE599AF-CE76-42EB-BE62-41BA3230CB64}"/>
              </a:ext>
            </a:extLst>
          </p:cNvPr>
          <p:cNvSpPr txBox="1"/>
          <p:nvPr/>
        </p:nvSpPr>
        <p:spPr>
          <a:xfrm>
            <a:off x="8992636" y="3326118"/>
            <a:ext cx="958211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dirty="0"/>
              <a:t>Cyanóza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BF1E8014-E504-4550-BDBB-B8FC65A2BF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8969" y="3933826"/>
            <a:ext cx="2628900" cy="1743075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E1613127-5A9D-4E88-997C-615E4D234C09}"/>
              </a:ext>
            </a:extLst>
          </p:cNvPr>
          <p:cNvSpPr txBox="1"/>
          <p:nvPr/>
        </p:nvSpPr>
        <p:spPr>
          <a:xfrm>
            <a:off x="8992636" y="5851069"/>
            <a:ext cx="111806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dirty="0"/>
              <a:t>Hematom</a:t>
            </a:r>
          </a:p>
        </p:txBody>
      </p:sp>
    </p:spTree>
    <p:extLst>
      <p:ext uri="{BB962C8B-B14F-4D97-AF65-F5344CB8AC3E}">
        <p14:creationId xmlns:p14="http://schemas.microsoft.com/office/powerpoint/2010/main" val="19554344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13DDA611-4A21-4B9D-98BC-729C4B6D0E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119" t="27072" r="7769" b="11709"/>
          <a:stretch/>
        </p:blipFill>
        <p:spPr>
          <a:xfrm>
            <a:off x="174171" y="1170665"/>
            <a:ext cx="6347927" cy="4774165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D8E3DDC-E6D3-4751-9362-600EE524C2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356" y="81280"/>
            <a:ext cx="11624473" cy="79579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cs-CZ" sz="3200" b="1" dirty="0"/>
              <a:t>1) Epidermis </a:t>
            </a:r>
          </a:p>
          <a:p>
            <a:pPr marL="0" indent="0" algn="just">
              <a:buNone/>
            </a:pPr>
            <a:r>
              <a:rPr lang="cs-CZ" sz="1500" dirty="0"/>
              <a:t>Tvoří ji rohovějící </a:t>
            </a:r>
            <a:r>
              <a:rPr lang="cs-CZ" sz="1500" dirty="0" err="1"/>
              <a:t>dlaždicovitý</a:t>
            </a:r>
            <a:r>
              <a:rPr lang="cs-CZ" sz="1500" dirty="0"/>
              <a:t> epitel, tloušťka 0,3–1,5 mm, ze škáry do epidermis zasahují lišty – papily, buňky zrají 14 dní, k povrchu se dostanou za 28 dní, spodní, nerohovějící vrstvy jsou z </a:t>
            </a:r>
            <a:r>
              <a:rPr lang="cs-CZ" sz="1500" dirty="0" err="1"/>
              <a:t>keratinocytů</a:t>
            </a:r>
            <a:r>
              <a:rPr lang="cs-CZ" sz="1500" dirty="0"/>
              <a:t>, ty se mění keratinizací v šupiny, korneocyty. </a:t>
            </a:r>
          </a:p>
          <a:p>
            <a:pPr marL="0" indent="0" algn="just">
              <a:buNone/>
            </a:pPr>
            <a:endParaRPr lang="cs-CZ" sz="1500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75F1148B-69B1-4ADA-82B7-B7921CB9AB99}"/>
              </a:ext>
            </a:extLst>
          </p:cNvPr>
          <p:cNvSpPr txBox="1"/>
          <p:nvPr/>
        </p:nvSpPr>
        <p:spPr>
          <a:xfrm>
            <a:off x="6386805" y="1170665"/>
            <a:ext cx="5631024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cs-CZ" sz="1800" u="sng" dirty="0"/>
              <a:t>5 vrstev různých typů buněk: </a:t>
            </a:r>
          </a:p>
          <a:p>
            <a:pPr marL="514350" indent="-514350" algn="just">
              <a:buAutoNum type="arabicParenR"/>
            </a:pPr>
            <a:r>
              <a:rPr lang="cs-CZ" sz="1800" b="1" i="1" dirty="0" err="1"/>
              <a:t>Stratum</a:t>
            </a:r>
            <a:r>
              <a:rPr lang="cs-CZ" sz="1800" b="1" i="1" dirty="0"/>
              <a:t> </a:t>
            </a:r>
            <a:r>
              <a:rPr lang="cs-CZ" sz="1800" b="1" i="1" dirty="0" err="1"/>
              <a:t>basale</a:t>
            </a:r>
            <a:r>
              <a:rPr lang="cs-CZ" sz="1800" i="1" dirty="0"/>
              <a:t> </a:t>
            </a:r>
          </a:p>
          <a:p>
            <a:pPr marL="0" indent="0" algn="just">
              <a:buNone/>
            </a:pPr>
            <a:r>
              <a:rPr lang="cs-CZ" sz="1800" dirty="0" err="1"/>
              <a:t>Keratynotyty</a:t>
            </a:r>
            <a:r>
              <a:rPr lang="cs-CZ" sz="1800" dirty="0"/>
              <a:t> + melanocyty + desmozomy</a:t>
            </a:r>
          </a:p>
          <a:p>
            <a:pPr marL="0" indent="0" algn="just">
              <a:buNone/>
            </a:pPr>
            <a:r>
              <a:rPr lang="cs-CZ" sz="1800" b="1" dirty="0"/>
              <a:t>2) </a:t>
            </a:r>
            <a:r>
              <a:rPr lang="cs-CZ" sz="1800" b="1" i="1" dirty="0" err="1"/>
              <a:t>Stratum</a:t>
            </a:r>
            <a:r>
              <a:rPr lang="cs-CZ" sz="1800" b="1" i="1" dirty="0"/>
              <a:t> </a:t>
            </a:r>
            <a:r>
              <a:rPr lang="cs-CZ" sz="1800" b="1" i="1" dirty="0" err="1"/>
              <a:t>spinosum</a:t>
            </a:r>
            <a:r>
              <a:rPr lang="cs-CZ" sz="1800" i="1" dirty="0"/>
              <a:t> </a:t>
            </a:r>
          </a:p>
          <a:p>
            <a:pPr marL="0" indent="0" algn="just">
              <a:buNone/>
            </a:pPr>
            <a:r>
              <a:rPr lang="cs-CZ" sz="1800" dirty="0"/>
              <a:t>Spolu se </a:t>
            </a:r>
            <a:r>
              <a:rPr lang="cs-CZ" sz="1800" i="1" dirty="0" err="1"/>
              <a:t>stratum</a:t>
            </a:r>
            <a:r>
              <a:rPr lang="cs-CZ" sz="1800" i="1" dirty="0"/>
              <a:t> </a:t>
            </a:r>
            <a:r>
              <a:rPr lang="cs-CZ" sz="1800" i="1" dirty="0" err="1"/>
              <a:t>basale</a:t>
            </a:r>
            <a:r>
              <a:rPr lang="cs-CZ" sz="1800" i="1" dirty="0"/>
              <a:t> </a:t>
            </a:r>
            <a:r>
              <a:rPr lang="cs-CZ" sz="1800" dirty="0"/>
              <a:t>tvoří </a:t>
            </a:r>
            <a:r>
              <a:rPr lang="cs-CZ" sz="1800" i="1" dirty="0" err="1"/>
              <a:t>stratum</a:t>
            </a:r>
            <a:r>
              <a:rPr lang="cs-CZ" sz="1800" i="1" dirty="0"/>
              <a:t> </a:t>
            </a:r>
            <a:r>
              <a:rPr lang="cs-CZ" sz="1800" i="1" dirty="0" err="1"/>
              <a:t>germinativum</a:t>
            </a:r>
            <a:r>
              <a:rPr lang="cs-CZ" sz="1800" i="1" dirty="0"/>
              <a:t> </a:t>
            </a:r>
            <a:r>
              <a:rPr lang="cs-CZ" sz="1800" i="1" dirty="0" err="1"/>
              <a:t>Malpighii</a:t>
            </a:r>
            <a:r>
              <a:rPr lang="cs-CZ" sz="1800" dirty="0"/>
              <a:t>, polygonální buňky spojené pomocí desmozomů. V mezibuněčném prostoru je tkáňový mok a </a:t>
            </a:r>
            <a:r>
              <a:rPr lang="cs-CZ" sz="1800" dirty="0" err="1"/>
              <a:t>cytokeratinová</a:t>
            </a:r>
            <a:r>
              <a:rPr lang="cs-CZ" sz="1800" dirty="0"/>
              <a:t> filamenta zajišťující mechanickou odolnost kůže.</a:t>
            </a:r>
          </a:p>
          <a:p>
            <a:pPr marL="0" indent="0" algn="just">
              <a:buNone/>
            </a:pPr>
            <a:r>
              <a:rPr lang="cs-CZ" sz="1800" b="1" dirty="0"/>
              <a:t>3) </a:t>
            </a:r>
            <a:r>
              <a:rPr lang="cs-CZ" sz="1800" b="1" i="1" dirty="0" err="1"/>
              <a:t>Stratum</a:t>
            </a:r>
            <a:r>
              <a:rPr lang="cs-CZ" sz="1800" b="1" i="1" dirty="0"/>
              <a:t> </a:t>
            </a:r>
            <a:r>
              <a:rPr lang="cs-CZ" sz="1800" b="1" i="1" dirty="0" err="1"/>
              <a:t>granulosum</a:t>
            </a:r>
            <a:r>
              <a:rPr lang="cs-CZ" sz="1800" i="1" dirty="0"/>
              <a:t> </a:t>
            </a:r>
          </a:p>
          <a:p>
            <a:pPr marL="0" indent="0" algn="just">
              <a:buNone/>
            </a:pPr>
            <a:r>
              <a:rPr lang="cs-CZ" sz="1800" dirty="0"/>
              <a:t>Jsou zde fosfolipidová granula, která chrání kůži před okolím. </a:t>
            </a:r>
          </a:p>
          <a:p>
            <a:pPr marL="0" indent="0" algn="just">
              <a:buNone/>
            </a:pPr>
            <a:r>
              <a:rPr lang="cs-CZ" sz="1800" b="1" dirty="0"/>
              <a:t>4) </a:t>
            </a:r>
            <a:r>
              <a:rPr lang="cs-CZ" sz="1800" b="1" i="1" dirty="0" err="1"/>
              <a:t>Stratum</a:t>
            </a:r>
            <a:r>
              <a:rPr lang="cs-CZ" sz="1800" b="1" i="1" dirty="0"/>
              <a:t> </a:t>
            </a:r>
            <a:r>
              <a:rPr lang="cs-CZ" sz="1800" b="1" i="1" dirty="0" err="1"/>
              <a:t>lucidum</a:t>
            </a:r>
            <a:r>
              <a:rPr lang="cs-CZ" sz="1800" i="1" dirty="0"/>
              <a:t> </a:t>
            </a:r>
          </a:p>
          <a:p>
            <a:pPr marL="0" indent="0" algn="just">
              <a:buNone/>
            </a:pPr>
            <a:r>
              <a:rPr lang="cs-CZ" sz="1800" dirty="0"/>
              <a:t>Tvořena 2–3 vrstvami buněk, </a:t>
            </a:r>
            <a:r>
              <a:rPr lang="cs-CZ" sz="1800" dirty="0" err="1"/>
              <a:t>keratohyalin</a:t>
            </a:r>
            <a:r>
              <a:rPr lang="cs-CZ" sz="1800" dirty="0"/>
              <a:t> konvertuje v granula glykogenu a </a:t>
            </a:r>
            <a:r>
              <a:rPr lang="cs-CZ" sz="1800" dirty="0" err="1"/>
              <a:t>eleidinu</a:t>
            </a:r>
            <a:r>
              <a:rPr lang="cs-CZ" sz="1800" dirty="0"/>
              <a:t>, což je důležitá bariéra především na dlaních a chodidlech. </a:t>
            </a:r>
          </a:p>
          <a:p>
            <a:pPr marL="0" indent="0" algn="just">
              <a:buNone/>
            </a:pPr>
            <a:r>
              <a:rPr lang="cs-CZ" sz="1800" b="1" dirty="0"/>
              <a:t>5) </a:t>
            </a:r>
            <a:r>
              <a:rPr lang="cs-CZ" sz="1800" b="1" i="1" dirty="0" err="1"/>
              <a:t>Stratum</a:t>
            </a:r>
            <a:r>
              <a:rPr lang="cs-CZ" sz="1800" b="1" i="1" dirty="0"/>
              <a:t> </a:t>
            </a:r>
            <a:r>
              <a:rPr lang="cs-CZ" sz="1800" b="1" i="1" dirty="0" err="1"/>
              <a:t>corneum</a:t>
            </a:r>
            <a:r>
              <a:rPr lang="cs-CZ" sz="1800" i="1" dirty="0"/>
              <a:t> </a:t>
            </a:r>
          </a:p>
          <a:p>
            <a:pPr marL="0" indent="0" algn="just">
              <a:buNone/>
            </a:pPr>
            <a:r>
              <a:rPr lang="cs-CZ" sz="1800" dirty="0"/>
              <a:t>Z </a:t>
            </a:r>
            <a:r>
              <a:rPr lang="cs-CZ" sz="1800" dirty="0" err="1"/>
              <a:t>korneocytů</a:t>
            </a:r>
            <a:r>
              <a:rPr lang="cs-CZ" sz="1800" dirty="0"/>
              <a:t>, bez jader, ploché </a:t>
            </a:r>
            <a:r>
              <a:rPr lang="cs-CZ" sz="1800" dirty="0" err="1"/>
              <a:t>keratinizované</a:t>
            </a:r>
            <a:r>
              <a:rPr lang="cs-CZ" sz="1800" dirty="0"/>
              <a:t> buňky. </a:t>
            </a:r>
          </a:p>
          <a:p>
            <a:pPr marL="0" indent="0" algn="just">
              <a:buNone/>
            </a:pPr>
            <a:r>
              <a:rPr lang="cs-CZ" sz="1800" dirty="0"/>
              <a:t>2 vrstvy: </a:t>
            </a:r>
            <a:r>
              <a:rPr lang="cs-CZ" sz="1800" i="1" dirty="0" err="1"/>
              <a:t>stratum</a:t>
            </a:r>
            <a:r>
              <a:rPr lang="cs-CZ" sz="1800" i="1" dirty="0"/>
              <a:t> </a:t>
            </a:r>
            <a:r>
              <a:rPr lang="cs-CZ" sz="1800" i="1" dirty="0" err="1"/>
              <a:t>conjunctum</a:t>
            </a:r>
            <a:r>
              <a:rPr lang="cs-CZ" sz="1800" i="1" dirty="0"/>
              <a:t> </a:t>
            </a:r>
            <a:r>
              <a:rPr lang="cs-CZ" sz="1800" dirty="0"/>
              <a:t>(spodní kompaktní vrstva) a </a:t>
            </a:r>
            <a:r>
              <a:rPr lang="cs-CZ" sz="1800" i="1" dirty="0" err="1"/>
              <a:t>stratum</a:t>
            </a:r>
            <a:r>
              <a:rPr lang="cs-CZ" sz="1800" i="1" dirty="0"/>
              <a:t> </a:t>
            </a:r>
            <a:r>
              <a:rPr lang="cs-CZ" sz="1800" i="1" dirty="0" err="1"/>
              <a:t>disjunctum</a:t>
            </a:r>
            <a:r>
              <a:rPr lang="cs-CZ" sz="1800" i="1" dirty="0"/>
              <a:t> </a:t>
            </a:r>
            <a:r>
              <a:rPr lang="cs-CZ" sz="1800" dirty="0"/>
              <a:t>(horní olupující se vrstva). </a:t>
            </a:r>
          </a:p>
        </p:txBody>
      </p:sp>
    </p:spTree>
    <p:extLst>
      <p:ext uri="{BB962C8B-B14F-4D97-AF65-F5344CB8AC3E}">
        <p14:creationId xmlns:p14="http://schemas.microsoft.com/office/powerpoint/2010/main" val="1994115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4360"/>
    </mc:Choice>
    <mc:Fallback xmlns="">
      <p:transition spd="slow" advTm="18436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F8D46CE4-0BB7-4516-833E-AC3DD55973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542"/>
          <a:stretch/>
        </p:blipFill>
        <p:spPr>
          <a:xfrm>
            <a:off x="596006" y="1313570"/>
            <a:ext cx="4762500" cy="4069941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7D2EF546-E1DC-4991-ACDA-6EA3B87C7B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3112" y="2484937"/>
            <a:ext cx="5961610" cy="1788483"/>
          </a:xfrm>
          <a:prstGeom prst="rect">
            <a:avLst/>
          </a:prstGeom>
        </p:spPr>
      </p:pic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B35D2F42-1013-4ECE-BCCF-BF93675662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633" y="575323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cs-CZ" dirty="0"/>
              <a:t>Melanocyty</a:t>
            </a:r>
          </a:p>
        </p:txBody>
      </p:sp>
    </p:spTree>
    <p:extLst>
      <p:ext uri="{BB962C8B-B14F-4D97-AF65-F5344CB8AC3E}">
        <p14:creationId xmlns:p14="http://schemas.microsoft.com/office/powerpoint/2010/main" val="3800711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4360"/>
    </mc:Choice>
    <mc:Fallback xmlns="">
      <p:transition spd="slow" advTm="18436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9B229F4-FC50-4312-BA0E-D069265DC7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520" y="575944"/>
            <a:ext cx="11536680" cy="579437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b="1" dirty="0"/>
              <a:t>Langerhansovy buňky</a:t>
            </a:r>
          </a:p>
          <a:p>
            <a:pPr algn="just"/>
            <a:r>
              <a:rPr lang="cs-CZ" dirty="0"/>
              <a:t>Dendritické buňky, prostupující všechny vrstvy epidermis. </a:t>
            </a:r>
          </a:p>
          <a:p>
            <a:pPr algn="just"/>
            <a:r>
              <a:rPr lang="cs-CZ" dirty="0"/>
              <a:t>Vznikají v kostní dřeni, mají schopnost prezentace antigenů lymfocytům (,,antigen </a:t>
            </a:r>
            <a:r>
              <a:rPr lang="cs-CZ" dirty="0" err="1"/>
              <a:t>presenting</a:t>
            </a:r>
            <a:r>
              <a:rPr lang="cs-CZ" dirty="0"/>
              <a:t> </a:t>
            </a:r>
            <a:r>
              <a:rPr lang="cs-CZ" dirty="0" err="1"/>
              <a:t>cells</a:t>
            </a:r>
            <a:r>
              <a:rPr lang="cs-CZ" dirty="0"/>
              <a:t>").</a:t>
            </a:r>
          </a:p>
          <a:p>
            <a:pPr algn="just"/>
            <a:r>
              <a:rPr lang="cs-CZ" dirty="0"/>
              <a:t>Variabilní množství, stoupá při zánětech, klesá vlivem UV záření. </a:t>
            </a:r>
          </a:p>
          <a:p>
            <a:pPr marL="0" indent="0" algn="just">
              <a:buNone/>
            </a:pPr>
            <a:r>
              <a:rPr lang="cs-CZ" b="1" dirty="0" err="1"/>
              <a:t>Merkelovy</a:t>
            </a:r>
            <a:r>
              <a:rPr lang="cs-CZ" b="1" dirty="0"/>
              <a:t> buňky</a:t>
            </a:r>
          </a:p>
          <a:p>
            <a:pPr algn="just"/>
            <a:r>
              <a:rPr lang="cs-CZ" dirty="0"/>
              <a:t>Jsou to mechanoreceptory, nachází se ve </a:t>
            </a:r>
            <a:r>
              <a:rPr lang="cs-CZ" i="1" dirty="0"/>
              <a:t>stratum </a:t>
            </a:r>
            <a:r>
              <a:rPr lang="cs-CZ" i="1" dirty="0" err="1"/>
              <a:t>basale</a:t>
            </a:r>
            <a:r>
              <a:rPr lang="cs-CZ" i="1" dirty="0"/>
              <a:t> </a:t>
            </a:r>
            <a:r>
              <a:rPr lang="cs-CZ" dirty="0"/>
              <a:t>a zevní epitelové pochvě vlasového folikulu. </a:t>
            </a:r>
          </a:p>
          <a:p>
            <a:pPr algn="just"/>
            <a:r>
              <a:rPr lang="cs-CZ" dirty="0"/>
              <a:t>Mají oválná jádra, světlou cytoplazmu, jejich peptidová granula je možné prokázat </a:t>
            </a:r>
            <a:r>
              <a:rPr lang="cs-CZ" dirty="0" err="1"/>
              <a:t>imunohistochemicky</a:t>
            </a:r>
            <a:r>
              <a:rPr lang="cs-CZ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851754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049"/>
    </mc:Choice>
    <mc:Fallback xmlns="">
      <p:transition spd="slow" advTm="93049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>
            <a:extLst>
              <a:ext uri="{FF2B5EF4-FFF2-40B4-BE49-F238E27FC236}">
                <a16:creationId xmlns:a16="http://schemas.microsoft.com/office/drawing/2014/main" id="{1C3A3C42-5037-4E06-A902-118ADC9E40E3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13871" y="587837"/>
            <a:ext cx="11718472" cy="600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lang="cs-CZ" altLang="cs-CZ" sz="2400" b="1" dirty="0"/>
              <a:t>Re</a:t>
            </a:r>
            <a:r>
              <a:rPr kumimoji="0" lang="cs-CZ" altLang="cs-CZ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ceptory chladové a tepelné termoreceptory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cs-CZ" altLang="cs-CZ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Chladové receptory reagují na teplotní rozmezí 25–35 °C. 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cs-CZ" altLang="cs-CZ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Tepelné receptory reagují na rozmezí 38–48 °C. 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cs-CZ" altLang="cs-CZ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Teploty vyšší než 45 °C jsou vnímány jako bolestivé. 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cs-CZ" altLang="cs-CZ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Hluboké čití – </a:t>
            </a:r>
            <a:r>
              <a:rPr kumimoji="0" lang="cs-CZ" altLang="cs-CZ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propriocepce</a:t>
            </a:r>
            <a:endParaRPr kumimoji="0" lang="cs-CZ" altLang="cs-CZ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Polohový smysl – informuje o vzájemné poloze částí těla a postavení kloubů.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Pohybový smysl – detekuje pohyb a rychlost pohybu.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Silový smysl – "měří" svalovou sílu a odpor</a:t>
            </a: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lang="cs-CZ" altLang="cs-CZ" sz="24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cs-CZ" altLang="cs-CZ" sz="2400" dirty="0"/>
              <a:t>Na 1 cm</a:t>
            </a:r>
            <a:r>
              <a:rPr lang="cs-CZ" altLang="cs-CZ" sz="2400" baseline="30000" dirty="0"/>
              <a:t>2</a:t>
            </a:r>
            <a:r>
              <a:rPr lang="cs-CZ" altLang="cs-CZ" sz="2400" dirty="0"/>
              <a:t> jsou: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2 tepelné receptory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cs-CZ" altLang="cs-CZ" sz="2400" dirty="0"/>
              <a:t>13 chladových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25</a:t>
            </a:r>
            <a:r>
              <a:rPr kumimoji="0" lang="cs-CZ" altLang="cs-CZ" sz="2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</a:rPr>
              <a:t> dotekových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cs-CZ" altLang="cs-CZ" sz="2400" baseline="0" dirty="0"/>
              <a:t>200</a:t>
            </a:r>
            <a:r>
              <a:rPr lang="cs-CZ" altLang="cs-CZ" sz="2400" dirty="0"/>
              <a:t> bolestivých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100</a:t>
            </a:r>
            <a:r>
              <a:rPr kumimoji="0" lang="cs-CZ" altLang="cs-CZ" sz="2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</a:rPr>
              <a:t> volných nervových zakončení</a:t>
            </a:r>
            <a:endParaRPr kumimoji="0" lang="cs-CZ" altLang="cs-CZ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85325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6649"/>
    </mc:Choice>
    <mc:Fallback xmlns="">
      <p:transition spd="slow" advTm="136649"/>
    </mc:Fallback>
  </mc:AlternateContent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1185</TotalTime>
  <Words>1662</Words>
  <Application>Microsoft Office PowerPoint</Application>
  <PresentationFormat>Širokoúhlá obrazovka</PresentationFormat>
  <Paragraphs>163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Kůže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Podkožní tuk</vt:lpstr>
      <vt:lpstr>Kožní adnexa 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Kristýna Brzobohatá</dc:creator>
  <cp:lastModifiedBy>Kristýna Brzobohatá</cp:lastModifiedBy>
  <cp:revision>31</cp:revision>
  <cp:lastPrinted>2022-03-28T18:50:05Z</cp:lastPrinted>
  <dcterms:created xsi:type="dcterms:W3CDTF">2020-03-29T20:38:39Z</dcterms:created>
  <dcterms:modified xsi:type="dcterms:W3CDTF">2022-03-29T09:56:43Z</dcterms:modified>
</cp:coreProperties>
</file>