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4" r:id="rId6"/>
    <p:sldId id="266" r:id="rId7"/>
    <p:sldId id="269" r:id="rId8"/>
    <p:sldId id="271" r:id="rId9"/>
    <p:sldId id="270" r:id="rId10"/>
    <p:sldId id="273" r:id="rId11"/>
    <p:sldId id="275" r:id="rId12"/>
    <p:sldId id="276" r:id="rId13"/>
    <p:sldId id="277" r:id="rId14"/>
  </p:sldIdLst>
  <p:sldSz cx="12192000" cy="6858000"/>
  <p:notesSz cx="9875838" cy="67421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4023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702EE718-6ED2-4C71-B7E9-7D75EEE2A37E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4023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BE4A41E4-20C6-4960-AE38-6214DE32E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6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F5675-3941-428F-9219-205D764E2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DF15D3-DA16-4345-B10B-CD4D0DDC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4F0B3-EA54-429F-BE79-D57CFCED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631FF7-192E-460B-9EFD-5909318C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3344BF-E9CD-4FE8-B4C2-EACA850B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3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42E5A-10A1-4C64-8BFB-31FC3F6F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F90D72-EECA-4543-B23E-307DBD846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E76BB-CCA2-4E2F-8D79-B630C0BE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7F54B3-7F42-4F84-A26A-1291DB61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71E94-8CCE-434F-A412-3EA10ACF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5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A1EF5E-27FD-4AFD-A27B-2EA3A98B3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376D61-D688-497E-BDD9-5C0CABDA1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AA792-5574-4073-B5F3-27715BA4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28F0DA-C8EC-4989-BFDD-4D287E6B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04980-0450-4C8A-B3F4-F941E17C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09784-30EF-44A7-9401-042A448E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2366D-4AA7-454E-BDC2-C98F9B459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05061-604F-47F6-AA13-B4F91A9E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DF5C9-8B7F-4E46-A2A1-D9E8EF86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A30F9-988E-4257-A04F-11337F84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D4F11-8463-4545-9B2B-C824B2A6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BCBD1-615C-4E04-853A-DB73CA69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B93C7-5440-4FCF-8D2F-DC1012CE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4367B8-1916-4EEB-B51D-5AF3893E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0017D0-59D5-4F0A-87AD-C1AAF55C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0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AED5D-B1C2-4F41-A8C4-70643D0E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F0159-B0EC-4BCA-A4C7-05BE86A2D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5910DE-7E28-498F-ACBD-555D7DC0A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1B919A-0F2C-47DE-A5B5-70F9D45A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AEEB97-0B13-42E9-B942-89F750A0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26909F-6E60-4936-8A7F-58516E52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D26CD-FB09-421C-BEDD-C711CAE4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1743E9-2F6A-44A3-818C-F0E7DCD8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9C1D10-0859-42A4-9490-9569F752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50CF89-800A-40B3-9CC2-D119CB25B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A380E5-E4A3-42D4-9B60-62DFD7632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674895A-3974-41B3-A491-F75539D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234EE3-DAF7-4B3D-9F82-E8FC3C03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D8646A-7E8B-4570-BE6A-234804B1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680B6-9F72-4760-97B0-4B3EFAD5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A5A7BE-2E88-403D-A9E8-AF7C51B2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FBF523-0D90-4169-8E0A-3C0120F5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F12274-2EF3-4122-8207-461C35A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8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4A4FC4-935C-43B9-A59E-B8CABDB9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6F2EAF-282E-4CCB-9C72-E1FF0DE7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DAD44-A1BF-4F9A-8027-43730955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9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4C307-9A4B-43C6-BAF3-DDE5DB5B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E18AD-9E3E-4A36-AA3B-C64471AE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1E4D2-FA4F-46E2-A716-C10468B84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9B7E04-9049-4B9A-9CAA-92B70A0B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8D1997-8C2B-4D71-A370-83DEB092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11A8CD-BFF7-495D-8604-6E14CD4C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8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E716B-A739-44D6-BEEC-02DEFC15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BBE76B-A40B-4DEB-9BDC-DE963A63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77755C-27A1-4F2C-B916-ADB713B91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877E5E-6A35-49EE-BE46-D5401F3F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F3C2C-4512-4DA5-9230-3B3BFFB0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E611BD-E35E-4263-9B28-A4EC38A6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4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9E91E0-26AA-4F10-B017-AC17274A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177062-684B-496D-9DC3-BB2F3BB7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EEA219-5D8D-4937-9E9D-956A5F5B9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BA4A-0F47-43BC-8196-54789AF0DAF3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ED334-0406-49D2-AAD6-4E550A7EE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79DBA-A05C-48DB-A396-1CE96B4E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872E-6AF7-41B2-87BD-87A52E5A0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5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1D187-8957-491B-B6E1-DEB348782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Lymfatický/mízní sytém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D2AB14-D966-4575-9870-E44D3E2EC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99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A1A1C-F9B5-4A66-B0D8-8455F6BCE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536576"/>
            <a:ext cx="11514666" cy="27738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b="1" dirty="0"/>
              <a:t>Bílá pulpa </a:t>
            </a:r>
          </a:p>
          <a:p>
            <a:pPr marL="0" indent="0" algn="just">
              <a:buNone/>
            </a:pPr>
            <a:r>
              <a:rPr lang="cs-CZ" dirty="0"/>
              <a:t>20% orgánu </a:t>
            </a:r>
          </a:p>
          <a:p>
            <a:pPr marL="0" indent="0" algn="just">
              <a:buNone/>
            </a:pPr>
            <a:r>
              <a:rPr lang="cs-CZ" dirty="0"/>
              <a:t>Prochází tudy </a:t>
            </a:r>
            <a:r>
              <a:rPr lang="cs-CZ" i="1" dirty="0" err="1"/>
              <a:t>a.lienalis</a:t>
            </a:r>
            <a:r>
              <a:rPr lang="cs-CZ" i="1" dirty="0"/>
              <a:t> </a:t>
            </a:r>
            <a:r>
              <a:rPr lang="cs-CZ" dirty="0"/>
              <a:t>a větví se  v </a:t>
            </a:r>
            <a:r>
              <a:rPr lang="cs-CZ" i="1" dirty="0" err="1"/>
              <a:t>aa</a:t>
            </a:r>
            <a:r>
              <a:rPr lang="cs-CZ" i="1" dirty="0"/>
              <a:t>. </a:t>
            </a:r>
            <a:r>
              <a:rPr lang="cs-CZ" i="1" dirty="0" err="1"/>
              <a:t>trabeculares</a:t>
            </a:r>
            <a:r>
              <a:rPr lang="cs-CZ" i="1" dirty="0"/>
              <a:t> </a:t>
            </a:r>
          </a:p>
          <a:p>
            <a:pPr marL="0" indent="0" algn="just">
              <a:buNone/>
            </a:pPr>
            <a:r>
              <a:rPr lang="cs-CZ" dirty="0" err="1"/>
              <a:t>Tepénky</a:t>
            </a:r>
            <a:r>
              <a:rPr lang="cs-CZ" dirty="0"/>
              <a:t> obaleny </a:t>
            </a:r>
            <a:r>
              <a:rPr lang="cs-CZ" dirty="0" err="1"/>
              <a:t>thymodependentní</a:t>
            </a:r>
            <a:r>
              <a:rPr lang="cs-CZ" dirty="0"/>
              <a:t> periarteriální lymfatickou pochvou = </a:t>
            </a:r>
            <a:r>
              <a:rPr lang="cs-CZ" dirty="0" err="1"/>
              <a:t>periarterial</a:t>
            </a:r>
            <a:r>
              <a:rPr lang="cs-CZ" dirty="0"/>
              <a:t> </a:t>
            </a:r>
            <a:r>
              <a:rPr lang="cs-CZ" dirty="0" err="1"/>
              <a:t>lymphatic</a:t>
            </a:r>
            <a:r>
              <a:rPr lang="cs-CZ" dirty="0"/>
              <a:t> </a:t>
            </a:r>
            <a:r>
              <a:rPr lang="cs-CZ" dirty="0" err="1"/>
              <a:t>sheath</a:t>
            </a:r>
            <a:r>
              <a:rPr lang="cs-CZ" dirty="0"/>
              <a:t> – PALS, která obsahuje T-lymfocyty a lymfatické uzliny. </a:t>
            </a:r>
          </a:p>
          <a:p>
            <a:pPr marL="0" indent="0" algn="just">
              <a:buNone/>
            </a:pPr>
            <a:r>
              <a:rPr lang="cs-CZ" dirty="0"/>
              <a:t>Na rozhraních bílé a červené pulpy se nachází marginální zóna s B-lymfocyty, makrofágy a dendritickými antigen prezentujícími buňkami. </a:t>
            </a:r>
          </a:p>
          <a:p>
            <a:pPr marL="0" indent="0" algn="just">
              <a:buNone/>
            </a:pPr>
            <a:r>
              <a:rPr lang="cs-CZ" dirty="0"/>
              <a:t>Marginální zóna hraje důležitou roli při vzniku imunitní odpovědi na antigeny v krvi.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1" y="3509434"/>
            <a:ext cx="4705880" cy="276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1732" y="3174421"/>
            <a:ext cx="65616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b="1" dirty="0"/>
              <a:t>Červená pulpa</a:t>
            </a:r>
          </a:p>
          <a:p>
            <a:pPr algn="just"/>
            <a:r>
              <a:rPr lang="cs-CZ" sz="2200" dirty="0"/>
              <a:t>Tvoří ji retikulární vazivo upravené v dřeňové provazce (</a:t>
            </a:r>
            <a:r>
              <a:rPr lang="cs-CZ" sz="2200" dirty="0" err="1"/>
              <a:t>Billrothovy</a:t>
            </a:r>
            <a:r>
              <a:rPr lang="cs-CZ" sz="2200" dirty="0"/>
              <a:t> řetězce) protkané sinusy.</a:t>
            </a:r>
          </a:p>
          <a:p>
            <a:pPr algn="just"/>
            <a:r>
              <a:rPr lang="cs-CZ" sz="2200" dirty="0"/>
              <a:t>Jsou zde makrofágy, monocyty, lymfocyty, plazmatické buňky a krevní elementy (erytrocyty, granulocyty, trombocyty). </a:t>
            </a:r>
          </a:p>
          <a:p>
            <a:pPr algn="just"/>
            <a:r>
              <a:rPr lang="cs-CZ" sz="2200" dirty="0"/>
              <a:t>Životaschopné erytrocyty projdou a vracejí se do krevního oběhu, staré erytrocyty postrádají elasticitu buněčné stěny (kulovitý tvar, </a:t>
            </a:r>
            <a:r>
              <a:rPr lang="cs-CZ" sz="2200" dirty="0" err="1"/>
              <a:t>sférocyty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967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0B044-88A5-4A9E-9BFA-0278E2E7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521757"/>
            <a:ext cx="11523133" cy="5794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Funkce sleziny</a:t>
            </a:r>
          </a:p>
          <a:p>
            <a:pPr marL="0" indent="0" algn="just">
              <a:buNone/>
            </a:pPr>
            <a:r>
              <a:rPr lang="cs-CZ" b="1" dirty="0"/>
              <a:t>1) Tvorba lymfocytů</a:t>
            </a:r>
          </a:p>
          <a:p>
            <a:pPr marL="0" indent="0" algn="just">
              <a:buNone/>
            </a:pPr>
            <a:r>
              <a:rPr lang="cs-CZ" dirty="0"/>
              <a:t>Probíhá v bílé pulpě, pak jdou do červené pulpy a do krevního oběhu.</a:t>
            </a:r>
          </a:p>
          <a:p>
            <a:pPr marL="0" indent="0" algn="just">
              <a:buNone/>
            </a:pPr>
            <a:r>
              <a:rPr lang="cs-CZ" b="1" dirty="0"/>
              <a:t>2) Obranné funkce</a:t>
            </a:r>
          </a:p>
          <a:p>
            <a:pPr marL="0" indent="0" algn="just">
              <a:buNone/>
            </a:pPr>
            <a:r>
              <a:rPr lang="cs-CZ" b="1" dirty="0"/>
              <a:t>Z B- lymfocytů se zde stávají paměťové buňky, které při opakovaném setkání s antigen spustí imunitní odpověď.</a:t>
            </a:r>
          </a:p>
          <a:p>
            <a:pPr marL="0" indent="0" algn="just">
              <a:buNone/>
            </a:pPr>
            <a:r>
              <a:rPr lang="cs-CZ" dirty="0"/>
              <a:t>Makrofágy nespecificky fagocytují patogeny</a:t>
            </a:r>
          </a:p>
          <a:p>
            <a:pPr marL="0" indent="0" algn="just">
              <a:buNone/>
            </a:pPr>
            <a:r>
              <a:rPr lang="cs-CZ" dirty="0"/>
              <a:t>T-lymfocyty z lymfatických pochev se dělí a viz. 1) </a:t>
            </a:r>
          </a:p>
          <a:p>
            <a:pPr marL="0" indent="0" algn="just">
              <a:buNone/>
            </a:pPr>
            <a:r>
              <a:rPr lang="cs-CZ" b="1" dirty="0"/>
              <a:t>3) Destrukce erytrocytů</a:t>
            </a:r>
          </a:p>
          <a:p>
            <a:pPr marL="0" indent="0" algn="just">
              <a:buNone/>
            </a:pPr>
            <a:r>
              <a:rPr lang="cs-CZ" dirty="0"/>
              <a:t>Erytrocyty starší 120 dní jsou rozloženy makrofágy. </a:t>
            </a:r>
          </a:p>
          <a:p>
            <a:pPr marL="0" indent="0" algn="just">
              <a:buNone/>
            </a:pPr>
            <a:r>
              <a:rPr lang="cs-CZ" dirty="0"/>
              <a:t>Hemoglobin se recyklován na bilirubin a ferritin. </a:t>
            </a:r>
          </a:p>
          <a:p>
            <a:pPr marL="0" indent="0" algn="just">
              <a:buNone/>
            </a:pPr>
            <a:r>
              <a:rPr lang="cs-CZ" b="1" dirty="0"/>
              <a:t>4) Zásoba krve</a:t>
            </a:r>
          </a:p>
        </p:txBody>
      </p:sp>
    </p:spTree>
    <p:extLst>
      <p:ext uri="{BB962C8B-B14F-4D97-AF65-F5344CB8AC3E}">
        <p14:creationId xmlns:p14="http://schemas.microsoft.com/office/powerpoint/2010/main" val="233708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2DB81-8F8D-46FD-8CB1-30385D18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581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Difúzní lymfatický systém</a:t>
            </a:r>
          </a:p>
          <a:p>
            <a:pPr>
              <a:buFontTx/>
              <a:buChar char="-"/>
            </a:pPr>
            <a:r>
              <a:rPr lang="cs-CZ" dirty="0"/>
              <a:t>jsou v nich převážně B-lymfocyty</a:t>
            </a:r>
          </a:p>
          <a:p>
            <a:pPr>
              <a:buFontTx/>
              <a:buChar char="-"/>
            </a:pPr>
            <a:r>
              <a:rPr lang="cs-CZ" dirty="0"/>
              <a:t>dynamický systém</a:t>
            </a:r>
          </a:p>
          <a:p>
            <a:pPr marL="0" indent="0">
              <a:buNone/>
            </a:pPr>
            <a:r>
              <a:rPr lang="cs-CZ" i="1" dirty="0" err="1"/>
              <a:t>Folliculi</a:t>
            </a:r>
            <a:r>
              <a:rPr lang="cs-CZ" i="1" dirty="0"/>
              <a:t> </a:t>
            </a:r>
            <a:r>
              <a:rPr lang="cs-CZ" i="1" dirty="0" err="1"/>
              <a:t>lymphatici</a:t>
            </a:r>
            <a:r>
              <a:rPr lang="cs-CZ" i="1" dirty="0"/>
              <a:t> </a:t>
            </a:r>
            <a:r>
              <a:rPr lang="cs-CZ" i="1" dirty="0" err="1"/>
              <a:t>solitarii</a:t>
            </a:r>
            <a:endParaRPr lang="cs-CZ" i="1" dirty="0"/>
          </a:p>
          <a:p>
            <a:pPr marL="0" indent="0">
              <a:buNone/>
            </a:pPr>
            <a:r>
              <a:rPr lang="cs-CZ" i="1" dirty="0" err="1"/>
              <a:t>Folliculi</a:t>
            </a:r>
            <a:r>
              <a:rPr lang="cs-CZ" i="1" dirty="0"/>
              <a:t> </a:t>
            </a:r>
            <a:r>
              <a:rPr lang="cs-CZ" i="1" dirty="0" err="1"/>
              <a:t>lymphatici</a:t>
            </a:r>
            <a:r>
              <a:rPr lang="cs-CZ" i="1" dirty="0"/>
              <a:t> </a:t>
            </a:r>
            <a:r>
              <a:rPr lang="cs-CZ" i="1" dirty="0" err="1"/>
              <a:t>aggregati</a:t>
            </a:r>
            <a:r>
              <a:rPr lang="cs-CZ" i="1" dirty="0"/>
              <a:t> </a:t>
            </a:r>
            <a:r>
              <a:rPr lang="cs-CZ" dirty="0"/>
              <a:t>– tenké střevo, plaky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Traviaca sústava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059112"/>
            <a:ext cx="4762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3" y="3059112"/>
            <a:ext cx="5446184" cy="37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6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271462"/>
            <a:ext cx="47053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81BA5-EC57-4593-BD31-B5BAE73C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5810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Tonsily</a:t>
            </a:r>
          </a:p>
          <a:p>
            <a:r>
              <a:rPr lang="cs-CZ" dirty="0"/>
              <a:t>Koncentrovaná lymfatická tkáň ve sliznici</a:t>
            </a:r>
          </a:p>
          <a:p>
            <a:r>
              <a:rPr lang="cs-CZ" dirty="0"/>
              <a:t>Místa největšího náporu na kontakt s patogeny a antigeny</a:t>
            </a:r>
          </a:p>
          <a:p>
            <a:r>
              <a:rPr lang="cs-CZ" dirty="0"/>
              <a:t>Místo infekce mikroby</a:t>
            </a:r>
          </a:p>
          <a:p>
            <a:r>
              <a:rPr lang="cs-CZ" dirty="0" err="1"/>
              <a:t>Waldeyerův</a:t>
            </a:r>
            <a:r>
              <a:rPr lang="cs-CZ" dirty="0"/>
              <a:t> lymfatický okruh:</a:t>
            </a:r>
          </a:p>
          <a:p>
            <a:pPr marL="0" indent="0">
              <a:buNone/>
            </a:pPr>
            <a:r>
              <a:rPr lang="cs-CZ" i="1" dirty="0" err="1"/>
              <a:t>tonsillae</a:t>
            </a:r>
            <a:r>
              <a:rPr lang="cs-CZ" i="1" dirty="0"/>
              <a:t> palatinae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tonsilla</a:t>
            </a:r>
            <a:r>
              <a:rPr lang="cs-CZ" i="1" dirty="0"/>
              <a:t> lingualis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tonsilla</a:t>
            </a:r>
            <a:r>
              <a:rPr lang="cs-CZ" i="1" dirty="0"/>
              <a:t> </a:t>
            </a:r>
            <a:r>
              <a:rPr lang="cs-CZ" i="1" dirty="0" err="1"/>
              <a:t>pharyngea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tonsillae</a:t>
            </a:r>
            <a:r>
              <a:rPr lang="cs-CZ" i="1" dirty="0"/>
              <a:t> </a:t>
            </a:r>
            <a:r>
              <a:rPr lang="cs-CZ" i="1" dirty="0" err="1"/>
              <a:t>tubariae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62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7ECD2C1-1BA5-48EF-A4FD-44E51720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2" r="4023"/>
          <a:stretch/>
        </p:blipFill>
        <p:spPr>
          <a:xfrm>
            <a:off x="7546979" y="67734"/>
            <a:ext cx="4645021" cy="43688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881FE-9829-4736-9C55-64A3A0E6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" y="84668"/>
            <a:ext cx="5969636" cy="4065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Lymfatický systém se skládá z:</a:t>
            </a:r>
          </a:p>
          <a:p>
            <a:r>
              <a:rPr lang="cs-CZ" sz="2000" dirty="0"/>
              <a:t> lymfatických cév</a:t>
            </a:r>
          </a:p>
          <a:p>
            <a:r>
              <a:rPr lang="cs-CZ" sz="2000" dirty="0"/>
              <a:t>brzlíku (</a:t>
            </a:r>
            <a:r>
              <a:rPr lang="cs-CZ" sz="2000" i="1" dirty="0"/>
              <a:t>thymus</a:t>
            </a:r>
            <a:r>
              <a:rPr lang="cs-CZ" sz="2000" dirty="0"/>
              <a:t>)</a:t>
            </a:r>
          </a:p>
          <a:p>
            <a:r>
              <a:rPr lang="cs-CZ" sz="2000" dirty="0"/>
              <a:t>sleziny (</a:t>
            </a:r>
            <a:r>
              <a:rPr lang="cs-CZ" sz="2000" i="1" dirty="0" err="1"/>
              <a:t>lien</a:t>
            </a:r>
            <a:r>
              <a:rPr lang="cs-CZ" sz="2000" dirty="0"/>
              <a:t>) </a:t>
            </a:r>
          </a:p>
          <a:p>
            <a:r>
              <a:rPr lang="cs-CZ" sz="2000" dirty="0"/>
              <a:t>mandlí (</a:t>
            </a:r>
            <a:r>
              <a:rPr lang="cs-CZ" sz="2000" i="1" dirty="0" err="1"/>
              <a:t>tonsillae</a:t>
            </a:r>
            <a:r>
              <a:rPr lang="cs-CZ" sz="2000" dirty="0"/>
              <a:t>)</a:t>
            </a:r>
          </a:p>
          <a:p>
            <a:pPr marL="0" indent="0" algn="just">
              <a:buNone/>
            </a:pPr>
            <a:r>
              <a:rPr lang="cs-CZ" sz="2000" dirty="0"/>
              <a:t>Lymfatické kapiláry vedou podél tepének, žil a krevních kapilár, spojují se v lymfatické cévy a postupně do </a:t>
            </a:r>
            <a:r>
              <a:rPr lang="cs-CZ" sz="2000" b="1" dirty="0"/>
              <a:t>hrudního mízovodu</a:t>
            </a:r>
            <a:r>
              <a:rPr lang="cs-CZ" sz="2000" dirty="0"/>
              <a:t> (</a:t>
            </a:r>
            <a:r>
              <a:rPr lang="cs-CZ" sz="2000" i="1" dirty="0"/>
              <a:t>ductus </a:t>
            </a:r>
            <a:r>
              <a:rPr lang="cs-CZ" sz="2000" i="1" dirty="0" err="1"/>
              <a:t>thoracicus</a:t>
            </a:r>
            <a:r>
              <a:rPr lang="cs-CZ" sz="2000" dirty="0"/>
              <a:t>) a </a:t>
            </a:r>
            <a:r>
              <a:rPr lang="cs-CZ" sz="2000" b="1" dirty="0"/>
              <a:t>pravého lymfatického mízovodu</a:t>
            </a:r>
            <a:r>
              <a:rPr lang="cs-CZ" sz="2000" dirty="0"/>
              <a:t> (</a:t>
            </a:r>
            <a:r>
              <a:rPr lang="cs-CZ" sz="2000" i="1" dirty="0"/>
              <a:t>ductus </a:t>
            </a:r>
            <a:r>
              <a:rPr lang="cs-CZ" sz="2000" i="1" dirty="0" err="1"/>
              <a:t>lymphaticus</a:t>
            </a:r>
            <a:r>
              <a:rPr lang="cs-CZ" sz="2000" i="1" dirty="0"/>
              <a:t> </a:t>
            </a:r>
            <a:r>
              <a:rPr lang="cs-CZ" sz="2000" i="1" dirty="0" err="1"/>
              <a:t>dexter</a:t>
            </a:r>
            <a:r>
              <a:rPr lang="cs-CZ" sz="2000" dirty="0"/>
              <a:t>), jež ústí do </a:t>
            </a:r>
            <a:r>
              <a:rPr lang="cs-CZ" sz="2000" i="1" dirty="0"/>
              <a:t>venae brachiocephalicae</a:t>
            </a:r>
            <a:r>
              <a:rPr lang="cs-CZ" sz="2000" dirty="0"/>
              <a:t> blízko srdce.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6200" y="3653010"/>
            <a:ext cx="11599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Lymfa (</a:t>
            </a:r>
            <a:r>
              <a:rPr lang="cs-CZ" sz="2000" b="1" i="1" dirty="0"/>
              <a:t>chylus</a:t>
            </a:r>
            <a:r>
              <a:rPr lang="cs-CZ" sz="2000" b="1" dirty="0"/>
              <a:t>)</a:t>
            </a:r>
          </a:p>
          <a:p>
            <a:r>
              <a:rPr lang="cs-CZ" sz="2000" dirty="0"/>
              <a:t>Bezbarvý filtrát tkáňového moku.</a:t>
            </a:r>
          </a:p>
          <a:p>
            <a:r>
              <a:rPr lang="cs-CZ" sz="2000" dirty="0"/>
              <a:t>Má stejné složení jako krevní plasma a obsahuje navíc i vstřebané tuky. Dále jsou zde lymfocyty. </a:t>
            </a:r>
          </a:p>
          <a:p>
            <a:r>
              <a:rPr lang="cs-CZ" sz="2000" dirty="0"/>
              <a:t>Cirkulace lymfy je zajištěna: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kontrakcí hladké svaloviny lymfatických cév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kontrakcí přilehlých kosterních svalů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dýchacími pohyby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peristaltikou střev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činností srdce</a:t>
            </a:r>
          </a:p>
        </p:txBody>
      </p:sp>
    </p:spTree>
    <p:extLst>
      <p:ext uri="{BB962C8B-B14F-4D97-AF65-F5344CB8AC3E}">
        <p14:creationId xmlns:p14="http://schemas.microsoft.com/office/powerpoint/2010/main" val="32200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D5907-363C-4284-BB7E-B3B8DB46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9" y="567095"/>
            <a:ext cx="6496664" cy="6038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Slepý začátek ve vmezeřeném vazivu téměř všech orgánů, kromě těch, které jsou bez cévního zásobení (a).</a:t>
            </a:r>
          </a:p>
          <a:p>
            <a:pPr algn="just"/>
            <a:r>
              <a:rPr lang="cs-CZ" dirty="0"/>
              <a:t>Míza z mízních kapilár se spojují a míza je sbírána mízními kolektory (b). </a:t>
            </a:r>
          </a:p>
          <a:p>
            <a:pPr algn="just"/>
            <a:r>
              <a:rPr lang="cs-CZ" dirty="0"/>
              <a:t>Mízní kapiláry jsou tenké a propustné, odfiltrují molekuly a patogeny (bakterie) a lymfou je odvedou do mízních uzlin. Skládají se z endotelu, ale propustnost je dána nedokonalou </a:t>
            </a:r>
            <a:r>
              <a:rPr lang="cs-CZ" i="1" dirty="0"/>
              <a:t>lamina </a:t>
            </a:r>
            <a:r>
              <a:rPr lang="cs-CZ" i="1" dirty="0" err="1"/>
              <a:t>basalis</a:t>
            </a:r>
            <a:r>
              <a:rPr lang="cs-CZ" i="1" dirty="0"/>
              <a:t> </a:t>
            </a:r>
            <a:r>
              <a:rPr lang="cs-CZ" dirty="0"/>
              <a:t>s velkými štěrbinami.  </a:t>
            </a:r>
          </a:p>
          <a:p>
            <a:pPr algn="just"/>
            <a:r>
              <a:rPr lang="cs-CZ" dirty="0"/>
              <a:t>Kolektory jsou podobné cévám – </a:t>
            </a:r>
            <a:r>
              <a:rPr lang="cs-CZ" i="1" dirty="0" err="1"/>
              <a:t>vasa</a:t>
            </a:r>
            <a:r>
              <a:rPr lang="cs-CZ" i="1" dirty="0"/>
              <a:t> </a:t>
            </a:r>
            <a:r>
              <a:rPr lang="cs-CZ" i="1" dirty="0" err="1"/>
              <a:t>lymphatica</a:t>
            </a:r>
            <a:r>
              <a:rPr lang="cs-CZ" i="1" dirty="0"/>
              <a:t>, </a:t>
            </a:r>
            <a:r>
              <a:rPr lang="cs-CZ" dirty="0"/>
              <a:t>obsahují chlopně, ty zabraňují zpětnému chodu lymfy. </a:t>
            </a:r>
            <a:endParaRPr lang="cs-CZ" i="1" dirty="0"/>
          </a:p>
          <a:p>
            <a:pPr marL="0" indent="0" algn="just">
              <a:buNone/>
            </a:pPr>
            <a:r>
              <a:rPr lang="cs-CZ" dirty="0"/>
              <a:t> kdežto stěny lymfatických kapilár Odsud se sbírají konečné mízní kmeny, které ústí do větších kolektorů nebo žil. </a:t>
            </a:r>
          </a:p>
          <a:p>
            <a:pPr algn="just"/>
            <a:r>
              <a:rPr lang="cs-CZ" dirty="0"/>
              <a:t>Mízní kmeny se svou stavbou podobají žílám.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C805B8-BC9E-4BD8-9376-B886BE2B0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272"/>
          <a:stretch/>
        </p:blipFill>
        <p:spPr>
          <a:xfrm>
            <a:off x="7165565" y="123825"/>
            <a:ext cx="4751131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448F4D7-1CDD-444A-A1F8-7EDCB3BB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48" y="4124325"/>
            <a:ext cx="4171950" cy="27336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9CD6E3-3A1E-4065-94F3-EB6925C6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26" y="3429000"/>
            <a:ext cx="6644174" cy="330684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16398-ACA8-4257-B559-564BD37E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193870"/>
            <a:ext cx="7090412" cy="43221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Brzlík</a:t>
            </a:r>
            <a:r>
              <a:rPr lang="cs-CZ" dirty="0"/>
              <a:t> (</a:t>
            </a:r>
            <a:r>
              <a:rPr lang="cs-CZ" i="1" dirty="0"/>
              <a:t>thymus</a:t>
            </a:r>
            <a:r>
              <a:rPr lang="cs-CZ" dirty="0"/>
              <a:t>) </a:t>
            </a:r>
          </a:p>
          <a:p>
            <a:pPr marL="0" indent="0" algn="just">
              <a:buNone/>
            </a:pPr>
            <a:r>
              <a:rPr lang="cs-CZ" dirty="0"/>
              <a:t>Primární lymfatický orgán.</a:t>
            </a:r>
          </a:p>
          <a:p>
            <a:pPr marL="0" indent="0" algn="just">
              <a:buNone/>
            </a:pPr>
            <a:r>
              <a:rPr lang="cs-CZ" dirty="0"/>
              <a:t>Je uložený v hrudníku, v mediastinu, největší je v dětství, později atrofuje a je nahrazen tukem.</a:t>
            </a:r>
          </a:p>
          <a:p>
            <a:pPr marL="0" indent="0" algn="just">
              <a:buNone/>
            </a:pPr>
            <a:r>
              <a:rPr lang="cs-CZ" dirty="0"/>
              <a:t>Dětský brzlík sahá od štítné žlázy až k perikardu, u dospělého se nachází pouze v malém úseku za </a:t>
            </a:r>
            <a:r>
              <a:rPr lang="cs-CZ" dirty="0" err="1"/>
              <a:t>manubriem</a:t>
            </a:r>
            <a:r>
              <a:rPr lang="cs-CZ" dirty="0"/>
              <a:t> sterna.</a:t>
            </a:r>
          </a:p>
          <a:p>
            <a:pPr marL="0" indent="0" algn="just">
              <a:buNone/>
            </a:pPr>
            <a:r>
              <a:rPr lang="cs-CZ" dirty="0"/>
              <a:t>Skládá se ze dvou asymetrických částí spojených vazivem: </a:t>
            </a:r>
            <a:r>
              <a:rPr lang="cs-CZ" i="1" dirty="0" err="1"/>
              <a:t>lobus</a:t>
            </a:r>
            <a:r>
              <a:rPr lang="cs-CZ" i="1" dirty="0"/>
              <a:t> </a:t>
            </a:r>
            <a:r>
              <a:rPr lang="cs-CZ" i="1" dirty="0" err="1"/>
              <a:t>dexter</a:t>
            </a:r>
            <a:r>
              <a:rPr lang="cs-CZ" i="1" dirty="0"/>
              <a:t> a </a:t>
            </a:r>
            <a:r>
              <a:rPr lang="cs-CZ" i="1" dirty="0" err="1"/>
              <a:t>lobus</a:t>
            </a:r>
            <a:r>
              <a:rPr lang="cs-CZ" i="1" dirty="0"/>
              <a:t> </a:t>
            </a:r>
            <a:r>
              <a:rPr lang="cs-CZ" i="1" dirty="0" err="1"/>
              <a:t>sinister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je kryt vazivovou blánou (</a:t>
            </a:r>
            <a:r>
              <a:rPr lang="cs-CZ" i="1" dirty="0" err="1"/>
              <a:t>capsula</a:t>
            </a:r>
            <a:r>
              <a:rPr lang="cs-CZ" dirty="0"/>
              <a:t>), z ní dovnitř vybíhají septa a dále dělí brzlík na lalůčky.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F01648-7618-40FA-A2B0-C8D5B5FF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167" y="489336"/>
            <a:ext cx="4428078" cy="30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5285A53-337E-4058-83E5-657A18AA0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7758" y="400523"/>
            <a:ext cx="6888325" cy="64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Vnitřní stavba thymu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Každý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lobulus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má 2 části: </a:t>
            </a:r>
          </a:p>
          <a:p>
            <a:pPr marL="627063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kůra (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cortex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– při okrajích lalůčku, tmavší, velké množství množících se a diferencujících T lymfocytů, nefunkční jsou odstraněny, kapiláry uvnitř mají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hematothymickou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bariéru – chrání vyvíjející se T-lymfocyty před antigeny.</a:t>
            </a:r>
          </a:p>
          <a:p>
            <a:pPr marL="627063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dřeň (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medulla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– uvnitř lalůčku, světlejší, tedy menší množství T-lymfocytů. Uvnitř jsou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Hassalova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tělíska – keratinizace až kalcifikace. </a:t>
            </a:r>
          </a:p>
          <a:p>
            <a:pPr algn="just"/>
            <a:r>
              <a:rPr lang="cs-CZ" sz="2200" dirty="0"/>
              <a:t>Dřeň propojuje </a:t>
            </a:r>
            <a:r>
              <a:rPr lang="cs-CZ" sz="2200" b="1" dirty="0"/>
              <a:t>centrální pruhem</a:t>
            </a:r>
            <a:r>
              <a:rPr lang="cs-CZ" sz="2200" dirty="0"/>
              <a:t> (</a:t>
            </a:r>
            <a:r>
              <a:rPr lang="cs-CZ" sz="2200" i="1" dirty="0"/>
              <a:t>tractus </a:t>
            </a:r>
            <a:r>
              <a:rPr lang="cs-CZ" sz="2200" i="1" dirty="0" err="1"/>
              <a:t>centralis</a:t>
            </a:r>
            <a:r>
              <a:rPr lang="cs-CZ" sz="2200" dirty="0"/>
              <a:t>), s cévami. </a:t>
            </a:r>
          </a:p>
          <a:p>
            <a:pPr algn="just"/>
            <a:r>
              <a:rPr lang="cs-CZ" sz="2200" dirty="0"/>
              <a:t>Na hranici mezi kůrou a dření se vyskytují </a:t>
            </a:r>
            <a:r>
              <a:rPr lang="cs-CZ" sz="2200" dirty="0" err="1"/>
              <a:t>postkapilární</a:t>
            </a:r>
            <a:r>
              <a:rPr lang="cs-CZ" sz="2200" dirty="0"/>
              <a:t> </a:t>
            </a:r>
            <a:r>
              <a:rPr lang="cs-CZ" sz="2200" dirty="0" err="1"/>
              <a:t>venuly</a:t>
            </a:r>
            <a:r>
              <a:rPr lang="cs-CZ" sz="2200" dirty="0"/>
              <a:t> s vysokým endotelem (HEC – </a:t>
            </a:r>
            <a:r>
              <a:rPr lang="cs-CZ" sz="2200" dirty="0" err="1"/>
              <a:t>high</a:t>
            </a:r>
            <a:r>
              <a:rPr lang="cs-CZ" sz="2200" dirty="0"/>
              <a:t> </a:t>
            </a:r>
            <a:r>
              <a:rPr lang="cs-CZ" sz="2200" dirty="0" err="1"/>
              <a:t>endothelial</a:t>
            </a:r>
            <a:r>
              <a:rPr lang="cs-CZ" sz="2200" dirty="0"/>
              <a:t> </a:t>
            </a:r>
            <a:r>
              <a:rPr lang="cs-CZ" sz="2200" dirty="0" err="1"/>
              <a:t>cells</a:t>
            </a:r>
            <a:r>
              <a:rPr lang="cs-CZ" sz="2200" dirty="0"/>
              <a:t>); jejich stěnou prostupují T-lymfocyty do krevního oběhu a osidlují periferní lymfatické orgány. </a:t>
            </a:r>
          </a:p>
          <a:p>
            <a:pPr marL="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B61E0D-F4E3-484E-BB2A-E49BD4678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21" y="3580593"/>
            <a:ext cx="4534676" cy="301555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AE87C2D-6F35-4FE9-AC77-97391289982C}"/>
              </a:ext>
            </a:extLst>
          </p:cNvPr>
          <p:cNvSpPr/>
          <p:nvPr/>
        </p:nvSpPr>
        <p:spPr>
          <a:xfrm>
            <a:off x="7455158" y="312294"/>
            <a:ext cx="4553339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000" b="1" dirty="0"/>
              <a:t>Funkce brzlíku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Dochází zde je zrání T lymfocytů - získávají imunologickou imunokompetenci a </a:t>
            </a:r>
            <a:r>
              <a:rPr lang="cs-CZ" sz="2000" dirty="0" err="1"/>
              <a:t>autotoleranci</a:t>
            </a:r>
            <a:r>
              <a:rPr lang="cs-CZ" sz="2000" dirty="0"/>
              <a:t> a jsou tedy schopné bránit organismus.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Kontroluje</a:t>
            </a:r>
            <a:r>
              <a:rPr lang="cs-CZ" sz="2000" b="1" dirty="0"/>
              <a:t> </a:t>
            </a:r>
            <a:r>
              <a:rPr lang="cs-CZ" sz="2000" dirty="0" err="1"/>
              <a:t>lymfopoesu</a:t>
            </a:r>
            <a:r>
              <a:rPr lang="cs-CZ" sz="2000" dirty="0"/>
              <a:t>, tedy proliferaci, zrání, diferenciaci a získávání imunokompetence lymfocytů v rámci thymu samotného, ale i v dalších lymfatických orgánech.</a:t>
            </a:r>
          </a:p>
        </p:txBody>
      </p:sp>
    </p:spTree>
    <p:extLst>
      <p:ext uri="{BB962C8B-B14F-4D97-AF65-F5344CB8AC3E}">
        <p14:creationId xmlns:p14="http://schemas.microsoft.com/office/powerpoint/2010/main" val="308385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63C0D-7735-4E0C-A3BD-8F64CEF4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93" y="0"/>
            <a:ext cx="6486331" cy="62235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/>
              <a:t>Kostní dřeň</a:t>
            </a:r>
            <a:r>
              <a:rPr lang="cs-CZ" sz="1800"/>
              <a:t> (</a:t>
            </a:r>
            <a:r>
              <a:rPr lang="cs-CZ" sz="1800" i="1"/>
              <a:t>medulla ossium</a:t>
            </a:r>
            <a:r>
              <a:rPr lang="cs-CZ" sz="1800"/>
              <a:t>) </a:t>
            </a:r>
          </a:p>
          <a:p>
            <a:pPr marL="0" indent="0" algn="just">
              <a:buNone/>
            </a:pPr>
            <a:r>
              <a:rPr lang="cs-CZ" sz="1800"/>
              <a:t>V 3. trimestru je to hlavní orgán krvetvorby (hemopoetický orgán)</a:t>
            </a:r>
          </a:p>
          <a:p>
            <a:pPr marL="0" indent="0" algn="just">
              <a:buNone/>
            </a:pPr>
            <a:r>
              <a:rPr lang="cs-CZ" sz="1800"/>
              <a:t>Dále ji nalezneme v tělech dlouhých kostí a v prostorech mezi trámci spongiosy. </a:t>
            </a:r>
          </a:p>
          <a:p>
            <a:pPr marL="0" indent="0" algn="just">
              <a:buNone/>
            </a:pPr>
            <a:r>
              <a:rPr lang="cs-CZ" sz="1800"/>
              <a:t>Vyplňuje dřeňovou dutinu (</a:t>
            </a:r>
            <a:r>
              <a:rPr lang="cs-CZ" sz="1800" i="1"/>
              <a:t>cavitas medullaris</a:t>
            </a:r>
            <a:r>
              <a:rPr lang="cs-CZ" sz="1800"/>
              <a:t>). </a:t>
            </a:r>
          </a:p>
          <a:p>
            <a:pPr marL="0" indent="0" algn="just">
              <a:buNone/>
            </a:pPr>
            <a:r>
              <a:rPr lang="cs-CZ" sz="1800" b="1" i="1"/>
              <a:t>Medulla ossium rubra</a:t>
            </a:r>
            <a:r>
              <a:rPr lang="cs-CZ" sz="1800" b="1"/>
              <a:t> = červená kostní dřeň</a:t>
            </a:r>
          </a:p>
          <a:p>
            <a:pPr algn="just"/>
            <a:r>
              <a:rPr lang="cs-CZ" sz="1800"/>
              <a:t>Aktivní kostní dřeň, tvoří ji retikulární vazivo, makrofágy a kmenové buňky pro tvorbu erytrocytů, většinu leukocytů a krevních destiček. </a:t>
            </a:r>
          </a:p>
          <a:p>
            <a:pPr algn="just"/>
            <a:r>
              <a:rPr lang="cs-CZ" sz="1800"/>
              <a:t>Červená kostní dřeň zůstává ve spongiose kloubních konců dlouhých kostí, ve spongiose krátkých kostí, v pánevních kostech, ve sternu, žebrech a v diploe lebečních kostí</a:t>
            </a:r>
          </a:p>
          <a:p>
            <a:pPr marL="0" indent="0" algn="just">
              <a:buNone/>
            </a:pPr>
            <a:r>
              <a:rPr lang="cs-CZ" sz="1800" b="1" i="1"/>
              <a:t>Medulla ossium flava</a:t>
            </a:r>
            <a:r>
              <a:rPr lang="cs-CZ" sz="1800" b="1"/>
              <a:t> = žlutá kostní dřeň</a:t>
            </a:r>
          </a:p>
          <a:p>
            <a:pPr algn="just"/>
            <a:r>
              <a:rPr lang="cs-CZ" sz="1800"/>
              <a:t>Vzniká z červené kostní dřeně ukládám tukových buněk vlivem stárnutí. </a:t>
            </a:r>
          </a:p>
          <a:p>
            <a:pPr algn="just"/>
            <a:r>
              <a:rPr lang="cs-CZ" sz="1800"/>
              <a:t>Ve 20 letech je žlutá kostní dřeň v dutinách všech dlouhých kostí (výjimka – proximální konec těla humeru a femuru). </a:t>
            </a:r>
          </a:p>
          <a:p>
            <a:pPr algn="just"/>
            <a:r>
              <a:rPr lang="cs-CZ" sz="1800"/>
              <a:t>Je schopna reaktivace na červenou kostní dřeň. </a:t>
            </a:r>
          </a:p>
          <a:p>
            <a:pPr marL="0" indent="0" algn="just">
              <a:buNone/>
            </a:pPr>
            <a:r>
              <a:rPr lang="cs-CZ" sz="1800" b="1" i="1"/>
              <a:t>Medulla ossium grisea</a:t>
            </a:r>
            <a:r>
              <a:rPr lang="cs-CZ" sz="1800" b="1"/>
              <a:t> = šedá kostní dřeň</a:t>
            </a:r>
          </a:p>
          <a:p>
            <a:pPr marL="0" indent="0" algn="just">
              <a:buNone/>
            </a:pPr>
            <a:r>
              <a:rPr lang="cs-CZ" sz="1800"/>
              <a:t>Je průsvitná a vzniká ze žluté dřeně ztrátou tuku. Typická je pro pozdní věk. 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D6E05-F3AB-4118-8909-5B9C1C6F5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87" y="0"/>
            <a:ext cx="481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E43D731-7E60-4C88-BD70-671BE428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39" y="95638"/>
            <a:ext cx="6265781" cy="31328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617EA9-4451-4A58-8CE9-9F658255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3318978"/>
            <a:ext cx="2857500" cy="33337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52F72-1955-4500-9ECE-8E54C81F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8" y="205274"/>
            <a:ext cx="5752322" cy="6447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800" b="1" dirty="0"/>
              <a:t>Slezina (</a:t>
            </a:r>
            <a:r>
              <a:rPr lang="cs-CZ" sz="3800" b="1" i="1" dirty="0" err="1"/>
              <a:t>Lien</a:t>
            </a:r>
            <a:r>
              <a:rPr lang="cs-CZ" sz="3800" b="1" i="1" dirty="0"/>
              <a:t>, </a:t>
            </a:r>
            <a:r>
              <a:rPr lang="cs-CZ" sz="3800" b="1" i="1" dirty="0" err="1"/>
              <a:t>Splen</a:t>
            </a:r>
            <a:r>
              <a:rPr lang="cs-CZ" sz="3800" b="1" dirty="0"/>
              <a:t>)</a:t>
            </a:r>
          </a:p>
          <a:p>
            <a:pPr algn="just"/>
            <a:r>
              <a:rPr lang="cs-CZ" sz="2000" dirty="0"/>
              <a:t>Je uložena v levé brániční klenbě podél 10. žebra/mezižebří</a:t>
            </a:r>
          </a:p>
          <a:p>
            <a:pPr algn="just"/>
            <a:r>
              <a:rPr lang="cs-CZ" sz="2000" dirty="0"/>
              <a:t>Povrch je hladký, lesklý, krytý viscerálním peritoneem.</a:t>
            </a:r>
          </a:p>
          <a:p>
            <a:pPr algn="just"/>
            <a:r>
              <a:rPr lang="cs-CZ" sz="2000" dirty="0"/>
              <a:t>Velikost se individuálně mění: délka 10 − 13 cm, šířka 6 − 8 cm, tloušťka 4 cm; stejně tak se mění i hmotnost, která zároveň závisí na stupni náplně krví: 140−160 g u muže; 120−150 g u ženy (hmotnost 200 g ještě není patologická), po 40. roce se zmenšuje. </a:t>
            </a:r>
          </a:p>
          <a:p>
            <a:pPr algn="just"/>
            <a:r>
              <a:rPr lang="cs-CZ" sz="2000" dirty="0"/>
              <a:t>Povrch je velmi křehký, je možné ji natrhnout.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E76B396-26FF-4A6E-AB6C-997A9CD48233}"/>
              </a:ext>
            </a:extLst>
          </p:cNvPr>
          <p:cNvSpPr/>
          <p:nvPr/>
        </p:nvSpPr>
        <p:spPr>
          <a:xfrm>
            <a:off x="343678" y="4377145"/>
            <a:ext cx="10041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Popis sleziny: </a:t>
            </a:r>
          </a:p>
          <a:p>
            <a:r>
              <a:rPr lang="cs-CZ" sz="2000" b="1" i="1" dirty="0" err="1"/>
              <a:t>extremitas</a:t>
            </a:r>
            <a:r>
              <a:rPr lang="cs-CZ" sz="2000" b="1" i="1" dirty="0"/>
              <a:t> </a:t>
            </a:r>
            <a:r>
              <a:rPr lang="cs-CZ" sz="2000" b="1" i="1" dirty="0" err="1"/>
              <a:t>posterior</a:t>
            </a:r>
            <a:r>
              <a:rPr lang="cs-CZ" sz="2000" b="1" dirty="0"/>
              <a:t>, </a:t>
            </a:r>
            <a:r>
              <a:rPr lang="cs-CZ" sz="2000" dirty="0"/>
              <a:t>4 cm od trnu Th10 a 2 cm od příčného výběžku, nehmatný,</a:t>
            </a:r>
          </a:p>
          <a:p>
            <a:r>
              <a:rPr lang="cs-CZ" sz="2000" b="1" i="1" dirty="0" err="1"/>
              <a:t>extremitas</a:t>
            </a:r>
            <a:r>
              <a:rPr lang="cs-CZ" sz="2000" b="1" i="1" dirty="0"/>
              <a:t> </a:t>
            </a:r>
            <a:r>
              <a:rPr lang="cs-CZ" sz="2000" b="1" i="1" dirty="0" err="1"/>
              <a:t>anterior</a:t>
            </a:r>
            <a:endParaRPr lang="cs-CZ" sz="2000" b="1" i="1" dirty="0"/>
          </a:p>
          <a:p>
            <a:r>
              <a:rPr lang="cs-CZ" sz="2000" b="1" i="1" dirty="0" err="1"/>
              <a:t>margo</a:t>
            </a:r>
            <a:r>
              <a:rPr lang="cs-CZ" sz="2000" b="1" i="1" dirty="0"/>
              <a:t> superior</a:t>
            </a:r>
            <a:r>
              <a:rPr lang="cs-CZ" sz="2000" b="1" dirty="0"/>
              <a:t>,</a:t>
            </a:r>
            <a:r>
              <a:rPr lang="cs-CZ" sz="2000" dirty="0"/>
              <a:t> ostrý okraj s různě hlubokými zářezy (</a:t>
            </a:r>
            <a:r>
              <a:rPr lang="cs-CZ" sz="2000" i="1" dirty="0" err="1"/>
              <a:t>crenae</a:t>
            </a:r>
            <a:r>
              <a:rPr lang="cs-CZ" sz="2000" i="1" dirty="0"/>
              <a:t> </a:t>
            </a:r>
            <a:r>
              <a:rPr lang="cs-CZ" sz="2000" i="1" dirty="0" err="1"/>
              <a:t>lienis</a:t>
            </a:r>
            <a:r>
              <a:rPr lang="cs-CZ" sz="2000" dirty="0"/>
              <a:t>); individuálně různě výrazné</a:t>
            </a:r>
          </a:p>
          <a:p>
            <a:r>
              <a:rPr lang="cs-CZ" sz="2000" b="1" i="1" dirty="0" err="1"/>
              <a:t>margo</a:t>
            </a:r>
            <a:r>
              <a:rPr lang="cs-CZ" sz="2000" b="1" i="1" dirty="0"/>
              <a:t> </a:t>
            </a:r>
            <a:r>
              <a:rPr lang="cs-CZ" sz="2000" b="1" i="1" dirty="0" err="1"/>
              <a:t>inferior</a:t>
            </a:r>
            <a:r>
              <a:rPr lang="cs-CZ" sz="2000" b="1" dirty="0"/>
              <a:t>,</a:t>
            </a:r>
            <a:r>
              <a:rPr lang="cs-CZ" sz="2000" dirty="0"/>
              <a:t> dolní tupější hrana</a:t>
            </a:r>
          </a:p>
          <a:p>
            <a:r>
              <a:rPr lang="cs-CZ" sz="2000" b="1" i="1" dirty="0"/>
              <a:t>hilum </a:t>
            </a:r>
            <a:r>
              <a:rPr lang="cs-CZ" sz="2000" b="1" i="1" dirty="0" err="1"/>
              <a:t>lienis</a:t>
            </a:r>
            <a:r>
              <a:rPr lang="cs-CZ" sz="2000" b="1" dirty="0"/>
              <a:t>:</a:t>
            </a:r>
            <a:r>
              <a:rPr lang="cs-CZ" sz="2000" dirty="0"/>
              <a:t> podélné místo vstupu a výstupu cév; na podélné hraně středem viscerální plochy; dělí plochu ve 2 podélné plochy.</a:t>
            </a:r>
          </a:p>
        </p:txBody>
      </p:sp>
    </p:spTree>
    <p:extLst>
      <p:ext uri="{BB962C8B-B14F-4D97-AF65-F5344CB8AC3E}">
        <p14:creationId xmlns:p14="http://schemas.microsoft.com/office/powerpoint/2010/main" val="400162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93AFA-D6EA-4EA5-803B-1D57095F6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5" y="510009"/>
            <a:ext cx="7111481" cy="2839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err="1"/>
              <a:t>Syntopie</a:t>
            </a:r>
            <a:r>
              <a:rPr lang="cs-CZ" sz="2000" b="1" dirty="0"/>
              <a:t> sleziny</a:t>
            </a:r>
          </a:p>
          <a:p>
            <a:r>
              <a:rPr lang="cs-CZ" sz="2000" b="1" i="1" dirty="0"/>
              <a:t>facies </a:t>
            </a:r>
            <a:r>
              <a:rPr lang="cs-CZ" sz="2000" b="1" i="1" dirty="0" err="1"/>
              <a:t>diaphragmatica</a:t>
            </a:r>
            <a:r>
              <a:rPr lang="cs-CZ" sz="2000" b="1" dirty="0"/>
              <a:t>:</a:t>
            </a:r>
            <a:r>
              <a:rPr lang="cs-CZ" sz="2000" dirty="0"/>
              <a:t> zevní konvexní plocha přivrácená k bránici,</a:t>
            </a:r>
          </a:p>
          <a:p>
            <a:r>
              <a:rPr lang="cs-CZ" sz="2000" b="1" i="1" dirty="0"/>
              <a:t>facies </a:t>
            </a:r>
            <a:r>
              <a:rPr lang="cs-CZ" sz="2000" b="1" i="1" dirty="0" err="1"/>
              <a:t>visceralis</a:t>
            </a:r>
            <a:r>
              <a:rPr lang="cs-CZ" sz="2000" b="1" dirty="0"/>
              <a:t>:</a:t>
            </a:r>
            <a:r>
              <a:rPr lang="cs-CZ" sz="2000" dirty="0"/>
              <a:t> protější, hranami oddělená, do břicha přivrácená konkávní plocha,</a:t>
            </a:r>
          </a:p>
          <a:p>
            <a:r>
              <a:rPr lang="cs-CZ" sz="2000" b="1" i="1" dirty="0"/>
              <a:t>facies </a:t>
            </a:r>
            <a:r>
              <a:rPr lang="cs-CZ" sz="2000" b="1" i="1" dirty="0" err="1"/>
              <a:t>renalis</a:t>
            </a:r>
            <a:r>
              <a:rPr lang="cs-CZ" sz="2000" b="1" dirty="0"/>
              <a:t>:</a:t>
            </a:r>
            <a:r>
              <a:rPr lang="cs-CZ" sz="2000" dirty="0"/>
              <a:t> levá </a:t>
            </a:r>
            <a:r>
              <a:rPr lang="cs-CZ" sz="2000" dirty="0" err="1"/>
              <a:t>kaudálnější</a:t>
            </a:r>
            <a:r>
              <a:rPr lang="cs-CZ" sz="2000" dirty="0"/>
              <a:t> plocha; styk s ledvinou přes nástěnné peritoneum,</a:t>
            </a:r>
          </a:p>
          <a:p>
            <a:r>
              <a:rPr lang="cs-CZ" sz="2000" b="1" i="1" dirty="0"/>
              <a:t>facies </a:t>
            </a:r>
            <a:r>
              <a:rPr lang="cs-CZ" sz="2000" b="1" i="1" dirty="0" err="1"/>
              <a:t>gastrica</a:t>
            </a:r>
            <a:r>
              <a:rPr lang="cs-CZ" sz="2000" b="1" dirty="0"/>
              <a:t>:</a:t>
            </a:r>
            <a:r>
              <a:rPr lang="cs-CZ" sz="2000" dirty="0"/>
              <a:t> levá </a:t>
            </a:r>
            <a:r>
              <a:rPr lang="cs-CZ" sz="2000" dirty="0" err="1"/>
              <a:t>kraniálnější</a:t>
            </a:r>
            <a:r>
              <a:rPr lang="cs-CZ" sz="2000" dirty="0"/>
              <a:t> plocha; styk se žaludkem,</a:t>
            </a:r>
          </a:p>
          <a:p>
            <a:r>
              <a:rPr lang="cs-CZ" sz="2000" b="1" i="1" dirty="0"/>
              <a:t>facies </a:t>
            </a:r>
            <a:r>
              <a:rPr lang="cs-CZ" sz="2000" b="1" i="1" dirty="0" err="1"/>
              <a:t>colica</a:t>
            </a:r>
            <a:r>
              <a:rPr lang="cs-CZ" sz="2000" b="1" dirty="0"/>
              <a:t>:</a:t>
            </a:r>
            <a:r>
              <a:rPr lang="cs-CZ" sz="2000" dirty="0"/>
              <a:t> nekonstantní zploštění předního konce; v místě </a:t>
            </a:r>
            <a:r>
              <a:rPr lang="cs-CZ" sz="2000" i="1" dirty="0" err="1"/>
              <a:t>flexura</a:t>
            </a:r>
            <a:r>
              <a:rPr lang="cs-CZ" sz="2000" i="1" dirty="0"/>
              <a:t> coli </a:t>
            </a:r>
            <a:r>
              <a:rPr lang="cs-CZ" sz="2000" i="1" dirty="0" err="1"/>
              <a:t>sinistra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/>
              <a:t>lig. </a:t>
            </a:r>
            <a:r>
              <a:rPr lang="cs-CZ" sz="2000" i="1" dirty="0" err="1"/>
              <a:t>phrenicocolicum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B30D0E9-382B-4538-8E04-63FEF61C00EA}"/>
              </a:ext>
            </a:extLst>
          </p:cNvPr>
          <p:cNvSpPr txBox="1">
            <a:spLocks/>
          </p:cNvSpPr>
          <p:nvPr/>
        </p:nvSpPr>
        <p:spPr>
          <a:xfrm>
            <a:off x="297025" y="33496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Obal sleziny</a:t>
            </a:r>
          </a:p>
          <a:p>
            <a:r>
              <a:rPr lang="cs-CZ" sz="2000" dirty="0"/>
              <a:t>Ze dvou vrstev vaziva - povrchová </a:t>
            </a:r>
            <a:r>
              <a:rPr lang="cs-CZ" sz="2000" b="1" i="1" dirty="0"/>
              <a:t>tunica </a:t>
            </a:r>
            <a:r>
              <a:rPr lang="cs-CZ" sz="2000" b="1" i="1" dirty="0" err="1"/>
              <a:t>serosa</a:t>
            </a:r>
            <a:r>
              <a:rPr lang="cs-CZ" sz="2000" i="1" dirty="0"/>
              <a:t> </a:t>
            </a:r>
            <a:r>
              <a:rPr lang="cs-CZ" sz="2000" dirty="0"/>
              <a:t>(povrchové viscerální </a:t>
            </a:r>
            <a:r>
              <a:rPr lang="cs-CZ" sz="2000" dirty="0" err="1"/>
              <a:t>peritonum</a:t>
            </a:r>
            <a:r>
              <a:rPr lang="cs-CZ" sz="2000" dirty="0"/>
              <a:t>) a hluboká , </a:t>
            </a:r>
            <a:r>
              <a:rPr lang="cs-CZ" sz="2000" b="1" i="1" dirty="0"/>
              <a:t>tunica </a:t>
            </a:r>
            <a:r>
              <a:rPr lang="cs-CZ" sz="2000" b="1" i="1" dirty="0" err="1"/>
              <a:t>fibrosa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capsula</a:t>
            </a:r>
            <a:r>
              <a:rPr lang="cs-CZ" sz="2000" i="1" dirty="0"/>
              <a:t> </a:t>
            </a:r>
            <a:r>
              <a:rPr lang="cs-CZ" sz="2000" i="1" dirty="0" err="1"/>
              <a:t>lienis</a:t>
            </a:r>
            <a:r>
              <a:rPr lang="cs-CZ" sz="2000" i="1" dirty="0"/>
              <a:t>)</a:t>
            </a:r>
            <a:endParaRPr lang="cs-CZ" sz="2000" dirty="0"/>
          </a:p>
          <a:p>
            <a:r>
              <a:rPr lang="cs-CZ" sz="2000" dirty="0"/>
              <a:t>Z pouzdra vedou </a:t>
            </a:r>
            <a:r>
              <a:rPr lang="cs-CZ" sz="2000" i="1" dirty="0" err="1"/>
              <a:t>trabeculae</a:t>
            </a:r>
            <a:r>
              <a:rPr lang="cs-CZ" sz="2000" i="1" dirty="0"/>
              <a:t> </a:t>
            </a:r>
            <a:r>
              <a:rPr lang="cs-CZ" sz="2000" i="1" dirty="0" err="1"/>
              <a:t>lienis</a:t>
            </a:r>
            <a:r>
              <a:rPr lang="cs-CZ" sz="2000" dirty="0"/>
              <a:t>, husté vazivové trámce, které tvoří houbovité stroma a přivádějí do nitra sleziny cévy. </a:t>
            </a:r>
          </a:p>
          <a:p>
            <a:r>
              <a:rPr lang="cs-CZ" sz="2000" dirty="0"/>
              <a:t>Stroma sleziny je z kolagenního a retikulárního vaziva s vtroušenými buňkami hladké svaloviny. Prostory mezi </a:t>
            </a:r>
            <a:r>
              <a:rPr lang="cs-CZ" sz="2000" dirty="0" err="1"/>
              <a:t>trabekulami</a:t>
            </a:r>
            <a:r>
              <a:rPr lang="cs-CZ" sz="2000" dirty="0"/>
              <a:t> jsou vyplněny červenou a bílou pulpou sleziny.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1A4C8-0F10-4BB0-B7C1-308F0D19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51" y="185024"/>
            <a:ext cx="4294608" cy="32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D88D1-1250-4AAD-A291-34690930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-1"/>
            <a:ext cx="5130800" cy="64939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500" b="1" dirty="0"/>
              <a:t>Hilus sleziny</a:t>
            </a:r>
          </a:p>
          <a:p>
            <a:pPr algn="just"/>
            <a:r>
              <a:rPr lang="cs-CZ" sz="1500" dirty="0"/>
              <a:t>Vstupuje do něj </a:t>
            </a:r>
            <a:r>
              <a:rPr lang="cs-CZ" sz="1500" i="1" dirty="0"/>
              <a:t>a. </a:t>
            </a:r>
            <a:r>
              <a:rPr lang="cs-CZ" sz="1500" i="1" dirty="0" err="1"/>
              <a:t>lienalis</a:t>
            </a:r>
            <a:r>
              <a:rPr lang="cs-CZ" sz="1500" i="1" dirty="0"/>
              <a:t>  </a:t>
            </a:r>
            <a:r>
              <a:rPr lang="cs-CZ" sz="1500" dirty="0"/>
              <a:t>větvemi je jednotlivých částí (segmentů) sleziny (4 – 6 ), ty se dále větví na úroveň trámců jako </a:t>
            </a:r>
            <a:r>
              <a:rPr lang="cs-CZ" sz="1500" i="1" dirty="0" err="1"/>
              <a:t>aa</a:t>
            </a:r>
            <a:r>
              <a:rPr lang="cs-CZ" sz="1500" i="1" dirty="0"/>
              <a:t>. </a:t>
            </a:r>
            <a:r>
              <a:rPr lang="cs-CZ" sz="1500" i="1" dirty="0" err="1"/>
              <a:t>trabeculares</a:t>
            </a:r>
            <a:r>
              <a:rPr lang="cs-CZ" sz="1500" i="1" dirty="0"/>
              <a:t>, </a:t>
            </a:r>
            <a:r>
              <a:rPr lang="cs-CZ" sz="1500" dirty="0"/>
              <a:t>z trámců do pulpy vystupují větve - </a:t>
            </a:r>
            <a:r>
              <a:rPr lang="cs-CZ" sz="1500" i="1" dirty="0" err="1"/>
              <a:t>aa</a:t>
            </a:r>
            <a:r>
              <a:rPr lang="cs-CZ" sz="1500" i="1" dirty="0"/>
              <a:t>. </a:t>
            </a:r>
            <a:r>
              <a:rPr lang="cs-CZ" sz="1500" i="1" dirty="0" err="1"/>
              <a:t>centrales</a:t>
            </a:r>
            <a:r>
              <a:rPr lang="cs-CZ" sz="1500" i="1" dirty="0"/>
              <a:t> </a:t>
            </a:r>
            <a:r>
              <a:rPr lang="cs-CZ" sz="1500" dirty="0"/>
              <a:t>.</a:t>
            </a:r>
          </a:p>
          <a:p>
            <a:pPr algn="just"/>
            <a:r>
              <a:rPr lang="cs-CZ" sz="1500" dirty="0"/>
              <a:t>Od </a:t>
            </a:r>
            <a:r>
              <a:rPr lang="cs-CZ" sz="1500" dirty="0" err="1"/>
              <a:t>trámcovité</a:t>
            </a:r>
            <a:r>
              <a:rPr lang="cs-CZ" sz="1500" dirty="0"/>
              <a:t> úrovně jsou tepny doplněny/doprovázeny periarteriální lymfatickou pochvou (PALS). </a:t>
            </a:r>
          </a:p>
          <a:p>
            <a:pPr algn="just"/>
            <a:r>
              <a:rPr lang="cs-CZ" sz="1500" dirty="0"/>
              <a:t>V PALS jsou T-lymfocyty a  lymfatické uzlíky (</a:t>
            </a:r>
            <a:r>
              <a:rPr lang="cs-CZ" sz="1500" i="1" dirty="0" err="1"/>
              <a:t>folliculi</a:t>
            </a:r>
            <a:r>
              <a:rPr lang="cs-CZ" sz="1500" i="1" dirty="0"/>
              <a:t> </a:t>
            </a:r>
            <a:r>
              <a:rPr lang="cs-CZ" sz="1500" i="1" dirty="0" err="1"/>
              <a:t>lymphatici</a:t>
            </a:r>
            <a:r>
              <a:rPr lang="cs-CZ" sz="1500" i="1" dirty="0"/>
              <a:t> </a:t>
            </a:r>
            <a:r>
              <a:rPr lang="cs-CZ" sz="1500" i="1" dirty="0" err="1"/>
              <a:t>lienales</a:t>
            </a:r>
            <a:r>
              <a:rPr lang="cs-CZ" sz="1500" dirty="0"/>
              <a:t>). </a:t>
            </a:r>
          </a:p>
          <a:p>
            <a:pPr algn="just"/>
            <a:r>
              <a:rPr lang="cs-CZ" sz="1500" dirty="0"/>
              <a:t>Uzlíky obklopuje marginální zóna, která je obklopuje a tvoří periferní bílou pulpu. Po výstupu ze shluku bílé pulpy se </a:t>
            </a:r>
            <a:r>
              <a:rPr lang="cs-CZ" sz="1500" dirty="0" err="1"/>
              <a:t>tepénka</a:t>
            </a:r>
            <a:r>
              <a:rPr lang="cs-CZ" sz="1500" dirty="0"/>
              <a:t> větví v červené pulpě jako </a:t>
            </a:r>
            <a:r>
              <a:rPr lang="cs-CZ" sz="1500" i="1" dirty="0" err="1"/>
              <a:t>aa</a:t>
            </a:r>
            <a:r>
              <a:rPr lang="cs-CZ" sz="1500" i="1" dirty="0"/>
              <a:t>. </a:t>
            </a:r>
            <a:r>
              <a:rPr lang="cs-CZ" sz="1500" i="1" dirty="0" err="1"/>
              <a:t>penicillatae</a:t>
            </a:r>
            <a:r>
              <a:rPr lang="cs-CZ" sz="1500" i="1" dirty="0"/>
              <a:t> </a:t>
            </a:r>
            <a:r>
              <a:rPr lang="cs-CZ" sz="1500" dirty="0"/>
              <a:t>(„štětičkovité </a:t>
            </a:r>
            <a:r>
              <a:rPr lang="cs-CZ" sz="1500" dirty="0" err="1"/>
              <a:t>tepénky</a:t>
            </a:r>
            <a:r>
              <a:rPr lang="cs-CZ" sz="1500" dirty="0"/>
              <a:t>”) o průměru 25 </a:t>
            </a:r>
            <a:r>
              <a:rPr lang="el-GR" sz="1500" dirty="0"/>
              <a:t>μ</a:t>
            </a:r>
            <a:r>
              <a:rPr lang="cs-CZ" sz="1500" dirty="0"/>
              <a:t>m. </a:t>
            </a:r>
          </a:p>
          <a:p>
            <a:pPr algn="just"/>
            <a:r>
              <a:rPr lang="cs-CZ" sz="1500" dirty="0"/>
              <a:t>Na každé z tepének tohoto štětečku se nachází krátký ztluštělý úsek, </a:t>
            </a:r>
            <a:r>
              <a:rPr lang="cs-CZ" sz="1500" b="1" dirty="0" err="1"/>
              <a:t>Schweiggerovo-Seidelovo</a:t>
            </a:r>
            <a:r>
              <a:rPr lang="cs-CZ" sz="1500" b="1" dirty="0"/>
              <a:t> pouzdro</a:t>
            </a:r>
            <a:r>
              <a:rPr lang="cs-CZ" sz="1500" dirty="0"/>
              <a:t> z retikulárních buněk. V tomto místě má tepénka jen endotel, buňky pouzdra zastupují ostatní vrstvy cévní stěny. V místě pouzder se vyskytují nervová zakončení. Z pouzdra pokračuje tenká </a:t>
            </a:r>
            <a:r>
              <a:rPr lang="cs-CZ" sz="1500" dirty="0" err="1"/>
              <a:t>prekapilární</a:t>
            </a:r>
            <a:r>
              <a:rPr lang="cs-CZ" sz="1500" dirty="0"/>
              <a:t> tepénka, která se otvírá do </a:t>
            </a:r>
            <a:r>
              <a:rPr lang="cs-CZ" sz="1500" b="1" dirty="0"/>
              <a:t>sinus </a:t>
            </a:r>
            <a:r>
              <a:rPr lang="cs-CZ" sz="1500" b="1" dirty="0" err="1"/>
              <a:t>lienis</a:t>
            </a:r>
            <a:r>
              <a:rPr lang="cs-CZ" sz="1500" dirty="0"/>
              <a:t>, slezinných sinusů</a:t>
            </a:r>
          </a:p>
          <a:p>
            <a:pPr algn="just"/>
            <a:r>
              <a:rPr lang="cs-CZ" sz="1500" dirty="0"/>
              <a:t>Ze sinusů vystupují začátky tenkostěnných </a:t>
            </a:r>
            <a:r>
              <a:rPr lang="cs-CZ" sz="1500" dirty="0" err="1"/>
              <a:t>postkapilárních</a:t>
            </a:r>
            <a:r>
              <a:rPr lang="cs-CZ" sz="1500" dirty="0"/>
              <a:t> žil, jež přechází v žíly dřeňové. Ty vedou červenou pulpu k trámčině sleziny; sbírají se do žil v </a:t>
            </a:r>
            <a:r>
              <a:rPr lang="cs-CZ" sz="1500" dirty="0" err="1"/>
              <a:t>trámečcích</a:t>
            </a:r>
            <a:r>
              <a:rPr lang="cs-CZ" sz="1500" dirty="0"/>
              <a:t> sleziny, </a:t>
            </a:r>
            <a:r>
              <a:rPr lang="cs-CZ" sz="1500" dirty="0" err="1"/>
              <a:t>trabekulárních</a:t>
            </a:r>
            <a:r>
              <a:rPr lang="cs-CZ" sz="1500" dirty="0"/>
              <a:t> žil. Stěna </a:t>
            </a:r>
            <a:r>
              <a:rPr lang="cs-CZ" sz="1500" dirty="0" err="1"/>
              <a:t>trabekulárních</a:t>
            </a:r>
            <a:r>
              <a:rPr lang="cs-CZ" sz="1500" dirty="0"/>
              <a:t> žil tvoří jen endotelová výstelka, další vrstvy nahrazuje vazivo trámců. </a:t>
            </a:r>
            <a:r>
              <a:rPr lang="cs-CZ" sz="1500" dirty="0" err="1"/>
              <a:t>Trabekulární</a:t>
            </a:r>
            <a:r>
              <a:rPr lang="cs-CZ" sz="1500" dirty="0"/>
              <a:t> žíly se sbírají v hilové žíly, které se spojují uvnitř </a:t>
            </a:r>
            <a:r>
              <a:rPr lang="cs-CZ" sz="1500" i="1" dirty="0"/>
              <a:t>lig. </a:t>
            </a:r>
            <a:r>
              <a:rPr lang="cs-CZ" sz="1500" i="1" dirty="0" err="1"/>
              <a:t>pancreaticolienale</a:t>
            </a:r>
            <a:r>
              <a:rPr lang="cs-CZ" sz="1500" i="1" dirty="0"/>
              <a:t> </a:t>
            </a:r>
            <a:r>
              <a:rPr lang="cs-CZ" sz="1500" dirty="0"/>
              <a:t>ve v. </a:t>
            </a:r>
            <a:r>
              <a:rPr lang="cs-CZ" sz="1500" dirty="0" err="1"/>
              <a:t>lienalis</a:t>
            </a:r>
            <a:r>
              <a:rPr lang="cs-CZ" sz="1500" dirty="0"/>
              <a:t>: za horním okrajem těla pankreatu. V</a:t>
            </a:r>
            <a:r>
              <a:rPr lang="cs-CZ" sz="1500" i="1" dirty="0"/>
              <a:t>. </a:t>
            </a:r>
            <a:r>
              <a:rPr lang="cs-CZ" sz="1500" i="1" dirty="0" err="1"/>
              <a:t>lienalis</a:t>
            </a:r>
            <a:r>
              <a:rPr lang="cs-CZ" sz="1500" i="1" dirty="0"/>
              <a:t> </a:t>
            </a:r>
            <a:r>
              <a:rPr lang="cs-CZ" sz="1500" dirty="0"/>
              <a:t>vstupuje do </a:t>
            </a:r>
            <a:r>
              <a:rPr lang="cs-CZ" sz="1500" i="1" dirty="0"/>
              <a:t>v. </a:t>
            </a:r>
            <a:r>
              <a:rPr lang="cs-CZ" sz="1500" i="1" dirty="0" err="1"/>
              <a:t>portae</a:t>
            </a:r>
            <a:r>
              <a:rPr lang="cs-CZ" sz="1500" dirty="0"/>
              <a:t>. </a:t>
            </a:r>
          </a:p>
          <a:p>
            <a:pPr algn="just"/>
            <a:endParaRPr lang="cs-CZ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274108"/>
            <a:ext cx="607270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587999" y="4175036"/>
            <a:ext cx="6256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Shrnutí:</a:t>
            </a:r>
            <a:r>
              <a:rPr lang="cs-CZ" dirty="0"/>
              <a:t> </a:t>
            </a:r>
          </a:p>
          <a:p>
            <a:pPr algn="just"/>
            <a:r>
              <a:rPr lang="cs-CZ" b="1" dirty="0"/>
              <a:t>a. </a:t>
            </a:r>
            <a:r>
              <a:rPr lang="cs-CZ" b="1" dirty="0" err="1"/>
              <a:t>lienalis</a:t>
            </a:r>
            <a:r>
              <a:rPr lang="cs-CZ" b="1" dirty="0"/>
              <a:t> → </a:t>
            </a:r>
            <a:r>
              <a:rPr lang="cs-CZ" b="1" dirty="0" err="1"/>
              <a:t>aa</a:t>
            </a:r>
            <a:r>
              <a:rPr lang="cs-CZ" b="1" dirty="0"/>
              <a:t>. </a:t>
            </a:r>
            <a:r>
              <a:rPr lang="cs-CZ" b="1" dirty="0" err="1"/>
              <a:t>trabeculares</a:t>
            </a:r>
            <a:r>
              <a:rPr lang="cs-CZ" b="1" dirty="0"/>
              <a:t> → </a:t>
            </a:r>
            <a:r>
              <a:rPr lang="cs-CZ" b="1" dirty="0" err="1"/>
              <a:t>aa</a:t>
            </a:r>
            <a:r>
              <a:rPr lang="cs-CZ" b="1" dirty="0"/>
              <a:t>. </a:t>
            </a:r>
            <a:r>
              <a:rPr lang="cs-CZ" b="1" dirty="0" err="1"/>
              <a:t>centrales</a:t>
            </a:r>
            <a:r>
              <a:rPr lang="cs-CZ" b="1" dirty="0"/>
              <a:t> → </a:t>
            </a:r>
            <a:r>
              <a:rPr lang="cs-CZ" b="1" dirty="0" err="1"/>
              <a:t>aa</a:t>
            </a:r>
            <a:r>
              <a:rPr lang="cs-CZ" b="1" dirty="0"/>
              <a:t>. </a:t>
            </a:r>
            <a:r>
              <a:rPr lang="cs-CZ" b="1" dirty="0" err="1"/>
              <a:t>penicillatae</a:t>
            </a:r>
            <a:r>
              <a:rPr lang="cs-CZ" b="1" dirty="0"/>
              <a:t> → sinusoidy → </a:t>
            </a:r>
            <a:r>
              <a:rPr lang="cs-CZ" b="1" dirty="0" err="1"/>
              <a:t>postkapilární</a:t>
            </a:r>
            <a:r>
              <a:rPr lang="cs-CZ" b="1" dirty="0"/>
              <a:t> žíly → </a:t>
            </a:r>
            <a:r>
              <a:rPr lang="cs-CZ" b="1" dirty="0" err="1"/>
              <a:t>vv</a:t>
            </a:r>
            <a:r>
              <a:rPr lang="cs-CZ" b="1" dirty="0"/>
              <a:t>. </a:t>
            </a:r>
            <a:r>
              <a:rPr lang="cs-CZ" b="1" dirty="0" err="1"/>
              <a:t>medullares</a:t>
            </a:r>
            <a:r>
              <a:rPr lang="cs-CZ" b="1" dirty="0"/>
              <a:t> → </a:t>
            </a:r>
            <a:r>
              <a:rPr lang="cs-CZ" b="1" dirty="0" err="1"/>
              <a:t>vv</a:t>
            </a:r>
            <a:r>
              <a:rPr lang="cs-CZ" b="1" dirty="0"/>
              <a:t>. </a:t>
            </a:r>
            <a:r>
              <a:rPr lang="cs-CZ" b="1" dirty="0" err="1"/>
              <a:t>trabeculares</a:t>
            </a:r>
            <a:r>
              <a:rPr lang="cs-CZ" b="1" dirty="0"/>
              <a:t> → v. </a:t>
            </a:r>
            <a:r>
              <a:rPr lang="cs-CZ" b="1" dirty="0" err="1"/>
              <a:t>lienalis</a:t>
            </a:r>
            <a:r>
              <a:rPr lang="cs-CZ" b="1" dirty="0"/>
              <a:t> → v. porta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305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1507</Words>
  <Application>Microsoft Office PowerPoint</Application>
  <PresentationFormat>Širokoúhlá obrazovka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Lymfatický/mízní sytém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Brzobohatá</dc:creator>
  <cp:lastModifiedBy>Kristýna Brzobohatá</cp:lastModifiedBy>
  <cp:revision>26</cp:revision>
  <cp:lastPrinted>2022-03-21T22:02:34Z</cp:lastPrinted>
  <dcterms:created xsi:type="dcterms:W3CDTF">2020-03-27T17:39:09Z</dcterms:created>
  <dcterms:modified xsi:type="dcterms:W3CDTF">2022-03-22T07:39:13Z</dcterms:modified>
</cp:coreProperties>
</file>