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13" r:id="rId3"/>
    <p:sldId id="258" r:id="rId4"/>
    <p:sldId id="311" r:id="rId5"/>
    <p:sldId id="322" r:id="rId6"/>
    <p:sldId id="314" r:id="rId7"/>
    <p:sldId id="315" r:id="rId8"/>
    <p:sldId id="316" r:id="rId9"/>
    <p:sldId id="323" r:id="rId10"/>
    <p:sldId id="317" r:id="rId11"/>
    <p:sldId id="324" r:id="rId12"/>
    <p:sldId id="262" r:id="rId13"/>
    <p:sldId id="327" r:id="rId14"/>
    <p:sldId id="260" r:id="rId15"/>
    <p:sldId id="318" r:id="rId16"/>
    <p:sldId id="326" r:id="rId17"/>
    <p:sldId id="325" r:id="rId18"/>
    <p:sldId id="261" r:id="rId19"/>
    <p:sldId id="319" r:id="rId20"/>
    <p:sldId id="306" r:id="rId21"/>
    <p:sldId id="298" r:id="rId22"/>
    <p:sldId id="307" r:id="rId23"/>
    <p:sldId id="308" r:id="rId24"/>
    <p:sldId id="299" r:id="rId25"/>
    <p:sldId id="309" r:id="rId26"/>
    <p:sldId id="300" r:id="rId27"/>
    <p:sldId id="302" r:id="rId28"/>
    <p:sldId id="310" r:id="rId29"/>
    <p:sldId id="303" r:id="rId30"/>
    <p:sldId id="304" r:id="rId31"/>
    <p:sldId id="264" r:id="rId32"/>
    <p:sldId id="267" r:id="rId33"/>
    <p:sldId id="321" r:id="rId34"/>
  </p:sldIdLst>
  <p:sldSz cx="9144000" cy="6858000" type="screen4x3"/>
  <p:notesSz cx="9942513" cy="67611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C5CFE-BD92-4AD5-A51D-8EB028EF57E1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ED8D4-CE89-4726-9B2E-40AF50DBE2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703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8A410-3EC8-49E7-95F7-95B8C31FEC7A}" type="datetimeFigureOut">
              <a:rPr lang="cs-CZ" smtClean="0"/>
              <a:pPr/>
              <a:t>04.04.2022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4252" y="3211553"/>
            <a:ext cx="7954010" cy="3042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25797-8D10-4E7F-9DC1-5D40C63B6C4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1954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25797-8D10-4E7F-9DC1-5D40C63B6C4B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68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25797-8D10-4E7F-9DC1-5D40C63B6C4B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703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25797-8D10-4E7F-9DC1-5D40C63B6C4B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25797-8D10-4E7F-9DC1-5D40C63B6C4B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25797-8D10-4E7F-9DC1-5D40C63B6C4B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907B-3754-4AAB-A2D5-D84A6A288EA0}" type="datetime1">
              <a:rPr lang="cs-CZ" smtClean="0"/>
              <a:t>04.04.2022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453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3E54-69FD-45FA-9305-C8EF0C912B27}" type="datetime1">
              <a:rPr lang="cs-CZ" smtClean="0"/>
              <a:t>04.04.2022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345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D3E6-3300-4F4A-86D5-923B0EA1DCAC}" type="datetime1">
              <a:rPr lang="cs-CZ" smtClean="0"/>
              <a:t>04.04.2022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20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F5723-5AAF-47F7-922A-A01DC676D5A8}" type="datetime1">
              <a:rPr lang="cs-CZ" smtClean="0"/>
              <a:t>04.04.2022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52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4D40-4006-4969-974A-873CA4191868}" type="datetime1">
              <a:rPr lang="cs-CZ" smtClean="0"/>
              <a:t>04.04.2022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324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6AC1-3278-427C-8D96-2D20B2ECEF98}" type="datetime1">
              <a:rPr lang="cs-CZ" smtClean="0"/>
              <a:t>04.04.2022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844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2BB4C-D2CF-48C0-B26A-AC0333FA169B}" type="datetime1">
              <a:rPr lang="cs-CZ" smtClean="0"/>
              <a:t>04.04.2022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33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070F-8D9F-4CF9-816E-67D59281D40A}" type="datetime1">
              <a:rPr lang="cs-CZ" smtClean="0"/>
              <a:t>04.04.2022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144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8762-05FD-40E5-A53A-88D94CF991C4}" type="datetime1">
              <a:rPr lang="cs-CZ" smtClean="0"/>
              <a:t>04.04.2022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236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C845-6168-4849-B220-E624C9562AF3}" type="datetime1">
              <a:rPr lang="cs-CZ" smtClean="0"/>
              <a:t>04.04.2022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7029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22B3-90E7-4CA4-BE52-CCD8C241FECE}" type="datetime1">
              <a:rPr lang="cs-CZ" smtClean="0"/>
              <a:t>04.04.2022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22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4F2B0-2865-4C4E-8936-416E87C7254D}" type="datetime1">
              <a:rPr lang="cs-CZ" smtClean="0"/>
              <a:t>04.04.2022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A38D2-D307-49A7-A8D2-952D7A63AA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95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Oběhová soustava 1.</a:t>
            </a:r>
            <a:br>
              <a:rPr lang="cs-CZ" dirty="0"/>
            </a:br>
            <a:r>
              <a:rPr lang="cs-CZ" dirty="0"/>
              <a:t>Kardiovaskulární systém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D41F5F-C112-48C6-8B68-49B361F3B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443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1C56A3-7E8F-4151-AF3A-69D863FC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706090"/>
          </a:xfrm>
        </p:spPr>
        <p:txBody>
          <a:bodyPr>
            <a:normAutofit fontScale="90000"/>
          </a:bodyPr>
          <a:lstStyle/>
          <a:p>
            <a:r>
              <a:rPr lang="cs-CZ" dirty="0"/>
              <a:t>Žíly (</a:t>
            </a:r>
            <a:r>
              <a:rPr lang="cs-CZ" i="1" dirty="0" err="1"/>
              <a:t>Venae</a:t>
            </a:r>
            <a:r>
              <a:rPr lang="cs-CZ" dirty="0"/>
              <a:t>, vény)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4E4033-2BC6-435E-98E2-280CF59A3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534" y="980728"/>
            <a:ext cx="4599497" cy="50405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sz="2400" dirty="0"/>
              <a:t>Uložené i povrchově, viditelné v podkoží.</a:t>
            </a:r>
          </a:p>
          <a:p>
            <a:pPr algn="just"/>
            <a:r>
              <a:rPr lang="cs-CZ" sz="2400" dirty="0"/>
              <a:t>Nízký krevní tlak, tmavá krev.</a:t>
            </a:r>
          </a:p>
          <a:p>
            <a:pPr algn="just"/>
            <a:r>
              <a:rPr lang="cs-CZ" sz="2400" dirty="0"/>
              <a:t>Vrstvy stěny nelze tak dobře oddělit jako u artérií. </a:t>
            </a:r>
          </a:p>
          <a:p>
            <a:pPr algn="just"/>
            <a:r>
              <a:rPr lang="cs-CZ" sz="2400" dirty="0"/>
              <a:t>V končetinách je silnější stavba stěny než v trupu. </a:t>
            </a:r>
          </a:p>
          <a:p>
            <a:pPr algn="just"/>
            <a:r>
              <a:rPr lang="cs-CZ" sz="2400" dirty="0"/>
              <a:t>Endotelové buňky jsou protáhlé ve směru proudění krve.</a:t>
            </a:r>
          </a:p>
          <a:p>
            <a:pPr algn="just"/>
            <a:r>
              <a:rPr lang="cs-CZ" sz="2400" dirty="0"/>
              <a:t>Lumen je vystlán </a:t>
            </a:r>
            <a:r>
              <a:rPr lang="cs-CZ" sz="2400" dirty="0" err="1"/>
              <a:t>glykokalyxem</a:t>
            </a:r>
            <a:r>
              <a:rPr lang="cs-CZ" sz="2400" dirty="0"/>
              <a:t>.</a:t>
            </a:r>
          </a:p>
          <a:p>
            <a:pPr algn="just"/>
            <a:r>
              <a:rPr lang="cs-CZ" sz="2400" i="1" dirty="0"/>
              <a:t>Tunica media </a:t>
            </a:r>
            <a:r>
              <a:rPr lang="cs-CZ" sz="2400" dirty="0"/>
              <a:t>nemá tak rozvinutou svalovou vrstvu, ale více kolagenu</a:t>
            </a:r>
          </a:p>
          <a:p>
            <a:pPr algn="just"/>
            <a:r>
              <a:rPr lang="cs-CZ" sz="2400" dirty="0"/>
              <a:t>Ve </a:t>
            </a:r>
            <a:r>
              <a:rPr lang="cs-CZ" sz="2400" i="1" dirty="0"/>
              <a:t>vena </a:t>
            </a:r>
            <a:r>
              <a:rPr lang="cs-CZ" sz="2400" i="1" dirty="0" err="1"/>
              <a:t>portae</a:t>
            </a:r>
            <a:r>
              <a:rPr lang="cs-CZ" sz="2400" i="1" dirty="0"/>
              <a:t> a </a:t>
            </a:r>
            <a:r>
              <a:rPr lang="cs-CZ" sz="2400" i="1" dirty="0" err="1"/>
              <a:t>cava</a:t>
            </a:r>
            <a:r>
              <a:rPr lang="cs-CZ" sz="2400" i="1" dirty="0"/>
              <a:t> </a:t>
            </a:r>
            <a:r>
              <a:rPr lang="cs-CZ" sz="2400" i="1" dirty="0" err="1"/>
              <a:t>inferior</a:t>
            </a:r>
            <a:r>
              <a:rPr lang="cs-CZ" sz="2400" i="1" dirty="0"/>
              <a:t> </a:t>
            </a:r>
            <a:r>
              <a:rPr lang="cs-CZ" sz="2400" dirty="0"/>
              <a:t>je longitudinální svalovina, ale je méně inervovaná.</a:t>
            </a:r>
          </a:p>
          <a:p>
            <a:pPr algn="just"/>
            <a:endParaRPr lang="cs-CZ" sz="240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0B0FF3-4954-45A7-9F50-5A7EDCBFD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743FD68-68FD-45FB-AD8C-A15FD3E574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0" r="9770"/>
          <a:stretch/>
        </p:blipFill>
        <p:spPr>
          <a:xfrm>
            <a:off x="5292080" y="627683"/>
            <a:ext cx="3851920" cy="372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84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C96BD5B5-0562-4087-98FA-BFA841D1A08F}"/>
              </a:ext>
            </a:extLst>
          </p:cNvPr>
          <p:cNvSpPr/>
          <p:nvPr/>
        </p:nvSpPr>
        <p:spPr>
          <a:xfrm>
            <a:off x="179512" y="260648"/>
            <a:ext cx="871296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/>
              <a:t>Chlopně (</a:t>
            </a:r>
            <a:r>
              <a:rPr lang="cs-CZ" sz="2000" b="1" i="1" dirty="0" err="1"/>
              <a:t>Valvae</a:t>
            </a:r>
            <a:r>
              <a:rPr lang="cs-CZ" sz="2000" b="1" dirty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Jsou to duplikatury </a:t>
            </a:r>
            <a:r>
              <a:rPr lang="cs-CZ" i="1" dirty="0"/>
              <a:t>tunica intima </a:t>
            </a:r>
            <a:r>
              <a:rPr lang="cs-CZ" dirty="0"/>
              <a:t>vyztužené vazivem.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Zabraňují zpětnému chodu krve.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Přítomny hlavně v končetinách.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Většinou se vyskytují jako dvě protilehlé poloměsíčité chlopně, které umožňují průtok pouze centripetálně.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Činnosti žil napomáhá také pulsování souběžných tepen.</a:t>
            </a:r>
          </a:p>
          <a:p>
            <a:pPr algn="just"/>
            <a:r>
              <a:rPr lang="cs-CZ" b="1" dirty="0"/>
              <a:t>Žilní městky = varixy = křečové žíly</a:t>
            </a:r>
          </a:p>
          <a:p>
            <a:pPr algn="just"/>
            <a:r>
              <a:rPr lang="cs-CZ" dirty="0"/>
              <a:t>Uzlovitá rozšíření sinusů nad chlopněmi</a:t>
            </a:r>
          </a:p>
          <a:p>
            <a:pPr algn="just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4ED39D0-CC93-4786-B0DC-3E1CDCE12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1" y="2804193"/>
            <a:ext cx="4019357" cy="3793159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0B0FF3-4954-45A7-9F50-5A7EDCBFD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222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92696"/>
            <a:ext cx="4680522" cy="583264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s-CZ" dirty="0"/>
              <a:t>Dutý svalový orgán o velikosti sevřené pěsti a hmotnost asi 330 gramů.  </a:t>
            </a:r>
          </a:p>
          <a:p>
            <a:pPr algn="just"/>
            <a:r>
              <a:rPr lang="cs-CZ" dirty="0"/>
              <a:t>Uloženo v mezihrudí (</a:t>
            </a:r>
            <a:r>
              <a:rPr lang="cs-CZ" i="1" dirty="0"/>
              <a:t>mediastinu</a:t>
            </a:r>
            <a:r>
              <a:rPr lang="cs-CZ" dirty="0"/>
              <a:t>), naléhá na bránici. </a:t>
            </a:r>
          </a:p>
          <a:p>
            <a:pPr algn="just"/>
            <a:r>
              <a:rPr lang="cs-CZ" dirty="0"/>
              <a:t>Při kontrakci levé síně je krev přečerpána do levé komory. Z levé komory začíná srdečnice (aorta), kterou je krev rozváděna do tepen celého těla. </a:t>
            </a:r>
          </a:p>
          <a:p>
            <a:pPr algn="just"/>
            <a:r>
              <a:rPr lang="cs-CZ" dirty="0"/>
              <a:t>Obě srdeční síně mají poměrně slabou stěnu, především svalovinu. </a:t>
            </a:r>
          </a:p>
          <a:p>
            <a:pPr algn="just"/>
            <a:r>
              <a:rPr lang="cs-CZ" dirty="0"/>
              <a:t>Svalovina komor je několikanásobně silnější než svalovina síní. </a:t>
            </a:r>
          </a:p>
          <a:p>
            <a:pPr algn="just"/>
            <a:r>
              <a:rPr lang="cs-CZ" dirty="0"/>
              <a:t>Pravá komora zabezpečuje cirkulaci v malém (plicním) oběhu. Obě komory svými stahy nasávají krev ze síní a vypuzují ji do velkého, resp. malého oběhu. </a:t>
            </a: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4577660" cy="692696"/>
          </a:xfrm>
        </p:spPr>
        <p:txBody>
          <a:bodyPr>
            <a:normAutofit fontScale="90000"/>
          </a:bodyPr>
          <a:lstStyle/>
          <a:p>
            <a:r>
              <a:rPr lang="cs-CZ" dirty="0"/>
              <a:t>Srdce (</a:t>
            </a:r>
            <a:r>
              <a:rPr lang="cs-CZ" i="1" dirty="0" err="1"/>
              <a:t>Cor</a:t>
            </a:r>
            <a:r>
              <a:rPr lang="cs-CZ" dirty="0"/>
              <a:t>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019499" y="46365"/>
            <a:ext cx="3847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Projekce srdce pomocí </a:t>
            </a:r>
            <a:r>
              <a:rPr lang="cs-CZ" dirty="0" err="1"/>
              <a:t>Testutových</a:t>
            </a:r>
            <a:r>
              <a:rPr lang="cs-CZ" dirty="0"/>
              <a:t> (poslechových) bodů</a:t>
            </a:r>
          </a:p>
        </p:txBody>
      </p:sp>
      <p:pic>
        <p:nvPicPr>
          <p:cNvPr id="35842" name="Picture 2" descr="File:Projekce srdce.jpg"/>
          <p:cNvPicPr>
            <a:picLocks noChangeAspect="1" noChangeArrowheads="1"/>
          </p:cNvPicPr>
          <p:nvPr/>
        </p:nvPicPr>
        <p:blipFill rotWithShape="1">
          <a:blip r:embed="rId2" cstate="print"/>
          <a:srcRect t="8654" b="5112"/>
          <a:stretch/>
        </p:blipFill>
        <p:spPr bwMode="auto">
          <a:xfrm>
            <a:off x="5045203" y="686159"/>
            <a:ext cx="3847277" cy="3168352"/>
          </a:xfrm>
          <a:prstGeom prst="rect">
            <a:avLst/>
          </a:prstGeom>
          <a:noFill/>
        </p:spPr>
      </p:pic>
      <p:pic>
        <p:nvPicPr>
          <p:cNvPr id="6" name="Picture 4" descr="Výsledek obrázku pro heart embryology ultrasound embryo">
            <a:extLst>
              <a:ext uri="{FF2B5EF4-FFF2-40B4-BE49-F238E27FC236}">
                <a16:creationId xmlns:a16="http://schemas.microsoft.com/office/drawing/2014/main" id="{D316925D-7FD7-4C4D-8241-C92AEB39C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r="63695" b="15666"/>
          <a:stretch>
            <a:fillRect/>
          </a:stretch>
        </p:blipFill>
        <p:spPr bwMode="auto">
          <a:xfrm>
            <a:off x="5343590" y="3854511"/>
            <a:ext cx="3199095" cy="2634549"/>
          </a:xfrm>
          <a:prstGeom prst="rect">
            <a:avLst/>
          </a:prstGeom>
          <a:noFill/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4018F71-B4C6-4F8B-AB7B-E2677CBAC4A0}"/>
              </a:ext>
            </a:extLst>
          </p:cNvPr>
          <p:cNvSpPr txBox="1"/>
          <p:nvPr/>
        </p:nvSpPr>
        <p:spPr>
          <a:xfrm>
            <a:off x="5276110" y="5949280"/>
            <a:ext cx="374441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Tlukot srdce plodu  je možné  slyšet 22. den po oplození.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8773F91-584A-4D6E-B08A-3375E6CBD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679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51520" y="18864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Projekce srdce pomocí </a:t>
            </a:r>
            <a:r>
              <a:rPr lang="cs-CZ" dirty="0" err="1"/>
              <a:t>Testutových</a:t>
            </a:r>
            <a:r>
              <a:rPr lang="cs-CZ" dirty="0"/>
              <a:t> (poslechových) bodů</a:t>
            </a:r>
          </a:p>
        </p:txBody>
      </p:sp>
      <p:pic>
        <p:nvPicPr>
          <p:cNvPr id="35842" name="Picture 2" descr="File:Projekce srdce.jpg"/>
          <p:cNvPicPr>
            <a:picLocks noChangeAspect="1" noChangeArrowheads="1"/>
          </p:cNvPicPr>
          <p:nvPr/>
        </p:nvPicPr>
        <p:blipFill rotWithShape="1">
          <a:blip r:embed="rId2" cstate="print"/>
          <a:srcRect l="3071" t="9740" r="3581" b="4026"/>
          <a:stretch/>
        </p:blipFill>
        <p:spPr bwMode="auto">
          <a:xfrm>
            <a:off x="-1" y="784435"/>
            <a:ext cx="5487705" cy="4841364"/>
          </a:xfrm>
          <a:prstGeom prst="rect">
            <a:avLst/>
          </a:prstGeom>
          <a:noFill/>
        </p:spPr>
      </p:pic>
      <p:pic>
        <p:nvPicPr>
          <p:cNvPr id="6" name="Picture 4" descr="Výsledek obrázku pro heart embryology ultrasound embryo">
            <a:extLst>
              <a:ext uri="{FF2B5EF4-FFF2-40B4-BE49-F238E27FC236}">
                <a16:creationId xmlns:a16="http://schemas.microsoft.com/office/drawing/2014/main" id="{D316925D-7FD7-4C4D-8241-C92AEB39C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r="63695" b="15666"/>
          <a:stretch>
            <a:fillRect/>
          </a:stretch>
        </p:blipFill>
        <p:spPr bwMode="auto">
          <a:xfrm>
            <a:off x="5487705" y="570568"/>
            <a:ext cx="3199095" cy="2634549"/>
          </a:xfrm>
          <a:prstGeom prst="rect">
            <a:avLst/>
          </a:prstGeom>
          <a:noFill/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4018F71-B4C6-4F8B-AB7B-E2677CBAC4A0}"/>
              </a:ext>
            </a:extLst>
          </p:cNvPr>
          <p:cNvSpPr txBox="1"/>
          <p:nvPr/>
        </p:nvSpPr>
        <p:spPr>
          <a:xfrm>
            <a:off x="5152980" y="3313945"/>
            <a:ext cx="374441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Tlukot srdce plodu  je možné  slyšet 22. den po oplození.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8773F91-584A-4D6E-B08A-3375E6CBD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4213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467544" y="0"/>
            <a:ext cx="82296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dirty="0">
                <a:latin typeface="+mj-lt"/>
                <a:ea typeface="+mj-ea"/>
                <a:cs typeface="+mj-cs"/>
              </a:rPr>
              <a:t>Stavba srdeční stěny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t="9333" b="8535"/>
          <a:stretch>
            <a:fillRect/>
          </a:stretch>
        </p:blipFill>
        <p:spPr bwMode="auto">
          <a:xfrm>
            <a:off x="971600" y="548680"/>
            <a:ext cx="774382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251520" y="3789041"/>
            <a:ext cx="8640960" cy="2808312"/>
          </a:xfrm>
        </p:spPr>
        <p:txBody>
          <a:bodyPr>
            <a:normAutofit/>
          </a:bodyPr>
          <a:lstStyle/>
          <a:p>
            <a:pPr algn="just"/>
            <a:r>
              <a:rPr lang="cs-CZ" sz="2000" b="1" dirty="0"/>
              <a:t>Endokard </a:t>
            </a:r>
            <a:r>
              <a:rPr lang="cs-CZ" sz="2000" dirty="0"/>
              <a:t>- vnitřní výstelka, blána obdobná endotelu v cévách. Obsahuje převodní systém srdeční, vystýlá srdeční dutiny a mezi síněmi a komorami tvoří cípaté chlopně. 4 vrstvy: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endotel</a:t>
            </a:r>
            <a:r>
              <a:rPr lang="cs-CZ" sz="2000" dirty="0"/>
              <a:t> (endotelové buňky)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err="1"/>
              <a:t>subendotel</a:t>
            </a:r>
            <a:r>
              <a:rPr lang="cs-CZ" sz="2000" dirty="0"/>
              <a:t> (kolagenní vazivo)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elasticko-muskulární vrstva</a:t>
            </a:r>
            <a:r>
              <a:rPr lang="cs-CZ" sz="2000" dirty="0"/>
              <a:t> (kolagenní a elastické vazivo, hladké svalové buňky)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err="1"/>
              <a:t>subendokard</a:t>
            </a:r>
            <a:r>
              <a:rPr lang="cs-CZ" sz="2000" dirty="0"/>
              <a:t> (řídké vazivo, převodní systém srdeční).</a:t>
            </a:r>
          </a:p>
          <a:p>
            <a:pPr marL="0" indent="0" algn="just">
              <a:buNone/>
            </a:pPr>
            <a:endParaRPr lang="cs-CZ" sz="200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BE1F47A-B274-470D-9EDF-CAE79C9FB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461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E8F9886F-6DD9-472E-85BD-C073CAAC3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677" y="3373305"/>
            <a:ext cx="5553691" cy="2591722"/>
          </a:xfrm>
          <a:prstGeom prst="rect">
            <a:avLst/>
          </a:prstGeom>
        </p:spPr>
      </p:pic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107504" y="33935"/>
            <a:ext cx="8812346" cy="5995890"/>
          </a:xfrm>
        </p:spPr>
        <p:txBody>
          <a:bodyPr>
            <a:normAutofit/>
          </a:bodyPr>
          <a:lstStyle/>
          <a:p>
            <a:pPr algn="just"/>
            <a:r>
              <a:rPr lang="cs-CZ" sz="2000" b="1" dirty="0"/>
              <a:t>Myokard </a:t>
            </a:r>
            <a:r>
              <a:rPr lang="cs-CZ" sz="2000" dirty="0"/>
              <a:t>-  srdeční svalová tkáň, 2 vrstvy síně, 3 vrstvy komory, stavba myokardu umožňuje rychlý a dokonalý rozvod nervových vzruchů. </a:t>
            </a:r>
          </a:p>
          <a:p>
            <a:r>
              <a:rPr lang="cs-CZ" sz="2000" dirty="0"/>
              <a:t>Základní stavební jednotkou kardiomyocyt.</a:t>
            </a:r>
          </a:p>
          <a:p>
            <a:r>
              <a:rPr lang="cs-CZ" sz="2000" dirty="0"/>
              <a:t>Výživa z koronárních tepen.</a:t>
            </a:r>
          </a:p>
          <a:p>
            <a:r>
              <a:rPr lang="cs-CZ" sz="2000" dirty="0"/>
              <a:t>Při nedostatečném zásobení - infarkt myokardu a ischemická choroba srdeční. </a:t>
            </a:r>
          </a:p>
          <a:p>
            <a:pPr algn="just"/>
            <a:r>
              <a:rPr lang="cs-CZ" sz="2000" b="1" dirty="0"/>
              <a:t>Epikard</a:t>
            </a:r>
            <a:r>
              <a:rPr lang="cs-CZ" sz="2000" dirty="0"/>
              <a:t> = vnitřní vazivový list, jsou v něm cévy zásobující srdce.</a:t>
            </a:r>
          </a:p>
          <a:p>
            <a:pPr algn="just"/>
            <a:endParaRPr lang="cs-CZ" sz="2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588CFE1-48B6-4D59-A0E2-69F32464F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15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DA0A011-B8C6-490B-A3C2-30C938FA0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87676"/>
            <a:ext cx="3322712" cy="443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81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A9560A8-3E3F-4156-AEE6-E7B51D0F6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16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B772FEA-1C49-43DC-9378-FBCE9374B7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/>
          <a:stretch/>
        </p:blipFill>
        <p:spPr>
          <a:xfrm>
            <a:off x="1673932" y="2303150"/>
            <a:ext cx="5796136" cy="412624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ABE9258-2EE5-4BCD-854E-ABC8246C0885}"/>
              </a:ext>
            </a:extLst>
          </p:cNvPr>
          <p:cNvSpPr txBox="1"/>
          <p:nvPr/>
        </p:nvSpPr>
        <p:spPr>
          <a:xfrm>
            <a:off x="251520" y="476672"/>
            <a:ext cx="87849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800" b="1" dirty="0"/>
              <a:t>Perikard </a:t>
            </a:r>
            <a:r>
              <a:rPr lang="cs-CZ" sz="2800" dirty="0"/>
              <a:t>= osrdečník, vazivově-serózní blána, vnější obal.</a:t>
            </a:r>
          </a:p>
          <a:p>
            <a:pPr algn="just"/>
            <a:r>
              <a:rPr lang="cs-CZ" sz="2800" dirty="0"/>
              <a:t> Štěrbinovitý prostor mezi perikardem a epikardem je tzv. dutina perikardu s malým množstvím tekutiny, která dovoluje hladký a klouzavý pohyb obou listů. </a:t>
            </a:r>
          </a:p>
        </p:txBody>
      </p:sp>
    </p:spTree>
    <p:extLst>
      <p:ext uri="{BB962C8B-B14F-4D97-AF65-F5344CB8AC3E}">
        <p14:creationId xmlns:p14="http://schemas.microsoft.com/office/powerpoint/2010/main" val="841445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581FBC3-AE98-4A42-BE93-82526E5B6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17" y="3360306"/>
            <a:ext cx="8428431" cy="2996044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FCCDB3D5-DD89-4774-9AE2-CB96215D75DF}"/>
              </a:ext>
            </a:extLst>
          </p:cNvPr>
          <p:cNvSpPr/>
          <p:nvPr/>
        </p:nvSpPr>
        <p:spPr>
          <a:xfrm>
            <a:off x="135818" y="260648"/>
            <a:ext cx="875666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err="1"/>
              <a:t>Kardiomyocyty</a:t>
            </a:r>
            <a:endParaRPr lang="cs-CZ" sz="2800" b="1" dirty="0"/>
          </a:p>
          <a:p>
            <a:pPr algn="just"/>
            <a:r>
              <a:rPr lang="cs-CZ" sz="2400" dirty="0"/>
              <a:t>Svalové buňky, tvar Y, s centrálně uloženými jádry (1-2), kombinují vlastnosti kosterního a hladkého svalstva. </a:t>
            </a:r>
          </a:p>
          <a:p>
            <a:pPr algn="just"/>
            <a:r>
              <a:rPr lang="cs-CZ" sz="2400" dirty="0"/>
              <a:t>Je z příčně pruhované svaloviny, ale nedá se ovládat vůlí.</a:t>
            </a:r>
          </a:p>
          <a:p>
            <a:pPr algn="just"/>
            <a:r>
              <a:rPr lang="cs-CZ" sz="2400" dirty="0"/>
              <a:t>Inervace vychází z autonomního nervového systému, který řídí frekvenci kontrakcí. Vlastní kontrakce vznikají spontánně v převodním systému srdečním (srdeční </a:t>
            </a:r>
            <a:r>
              <a:rPr lang="cs-CZ" sz="2400" dirty="0" err="1"/>
              <a:t>automacie</a:t>
            </a:r>
            <a:r>
              <a:rPr lang="cs-CZ" sz="2400" dirty="0"/>
              <a:t>).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588CFE1-48B6-4D59-A0E2-69F32464F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319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-432408" y="0"/>
            <a:ext cx="9273073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dirty="0">
                <a:latin typeface="+mj-lt"/>
                <a:ea typeface="+mj-ea"/>
                <a:cs typeface="+mj-cs"/>
              </a:rPr>
              <a:t>Vnější anatomický popis srdce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31994"/>
            <a:ext cx="4654635" cy="463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179512" y="548680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b="1" i="1" dirty="0"/>
              <a:t>Basis</a:t>
            </a:r>
            <a:r>
              <a:rPr lang="cs-CZ" b="1" dirty="0"/>
              <a:t> (báze) – </a:t>
            </a:r>
            <a:r>
              <a:rPr lang="cs-CZ" dirty="0"/>
              <a:t>vystupují odtud tepny</a:t>
            </a:r>
          </a:p>
          <a:p>
            <a:pPr>
              <a:buFont typeface="Arial" pitchFamily="34" charset="0"/>
              <a:buChar char="•"/>
            </a:pPr>
            <a:r>
              <a:rPr lang="cs-CZ" b="1" i="1" dirty="0"/>
              <a:t>Apex</a:t>
            </a:r>
            <a:r>
              <a:rPr lang="cs-CZ" b="1" dirty="0"/>
              <a:t> (hrot) – </a:t>
            </a:r>
            <a:r>
              <a:rPr lang="cs-CZ" dirty="0"/>
              <a:t>naléhá na 5. mezižebří v </a:t>
            </a:r>
            <a:r>
              <a:rPr lang="cs-CZ" dirty="0" err="1"/>
              <a:t>medioklavikulární</a:t>
            </a:r>
            <a:r>
              <a:rPr lang="cs-CZ" dirty="0"/>
              <a:t> čáře</a:t>
            </a:r>
          </a:p>
          <a:p>
            <a:pPr>
              <a:buFont typeface="Arial" pitchFamily="34" charset="0"/>
              <a:buChar char="•"/>
            </a:pPr>
            <a:r>
              <a:rPr lang="cs-CZ" b="1" i="1" dirty="0"/>
              <a:t>Facies </a:t>
            </a:r>
            <a:r>
              <a:rPr lang="cs-CZ" b="1" i="1" dirty="0" err="1"/>
              <a:t>sternocostalis</a:t>
            </a:r>
            <a:r>
              <a:rPr lang="cs-CZ" b="1" i="1" dirty="0"/>
              <a:t> – </a:t>
            </a:r>
            <a:r>
              <a:rPr lang="cs-CZ" dirty="0"/>
              <a:t>zejména pravá komora</a:t>
            </a:r>
          </a:p>
          <a:p>
            <a:pPr>
              <a:buFont typeface="Arial" pitchFamily="34" charset="0"/>
              <a:buChar char="•"/>
            </a:pPr>
            <a:r>
              <a:rPr lang="cs-CZ" b="1" i="1" dirty="0"/>
              <a:t>Facies </a:t>
            </a:r>
            <a:r>
              <a:rPr lang="cs-CZ" b="1" i="1" dirty="0" err="1"/>
              <a:t>diaphragmatica</a:t>
            </a:r>
            <a:r>
              <a:rPr lang="cs-CZ" b="1" i="1" dirty="0"/>
              <a:t> – </a:t>
            </a:r>
            <a:r>
              <a:rPr lang="cs-CZ" dirty="0"/>
              <a:t>zadní stěna pravé a levé komory</a:t>
            </a:r>
          </a:p>
          <a:p>
            <a:pPr>
              <a:buFont typeface="Arial" pitchFamily="34" charset="0"/>
              <a:buChar char="•"/>
            </a:pPr>
            <a:r>
              <a:rPr lang="cs-CZ" b="1" i="1" dirty="0"/>
              <a:t> Facies </a:t>
            </a:r>
            <a:r>
              <a:rPr lang="cs-CZ" b="1" i="1" dirty="0" err="1"/>
              <a:t>pulmonalis</a:t>
            </a:r>
            <a:r>
              <a:rPr lang="cs-CZ" b="1" i="1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b="1" i="1" dirty="0" err="1"/>
              <a:t>Margo</a:t>
            </a:r>
            <a:r>
              <a:rPr lang="cs-CZ" b="1" i="1" dirty="0"/>
              <a:t> </a:t>
            </a:r>
            <a:r>
              <a:rPr lang="cs-CZ" b="1" i="1" dirty="0" err="1"/>
              <a:t>acutus</a:t>
            </a:r>
            <a:r>
              <a:rPr lang="cs-CZ" b="1" i="1" dirty="0"/>
              <a:t> (</a:t>
            </a:r>
            <a:r>
              <a:rPr lang="cs-CZ" b="1" i="1" dirty="0" err="1"/>
              <a:t>dexter</a:t>
            </a:r>
            <a:r>
              <a:rPr lang="cs-CZ" b="1" i="1" dirty="0"/>
              <a:t>)</a:t>
            </a:r>
            <a:r>
              <a:rPr lang="cs-CZ" b="1" dirty="0"/>
              <a:t> – </a:t>
            </a:r>
            <a:r>
              <a:rPr lang="cs-CZ" dirty="0"/>
              <a:t>ostrý okraj na pravé komoře</a:t>
            </a:r>
          </a:p>
          <a:p>
            <a:pPr>
              <a:buFont typeface="Arial" pitchFamily="34" charset="0"/>
              <a:buChar char="•"/>
            </a:pPr>
            <a:r>
              <a:rPr lang="cs-CZ" b="1" i="1" dirty="0" err="1"/>
              <a:t>Margo</a:t>
            </a:r>
            <a:r>
              <a:rPr lang="cs-CZ" b="1" i="1" dirty="0"/>
              <a:t> </a:t>
            </a:r>
            <a:r>
              <a:rPr lang="cs-CZ" b="1" i="1" dirty="0" err="1"/>
              <a:t>obtusus</a:t>
            </a:r>
            <a:r>
              <a:rPr lang="cs-CZ" b="1" i="1" dirty="0"/>
              <a:t> (</a:t>
            </a:r>
            <a:r>
              <a:rPr lang="cs-CZ" b="1" i="1" dirty="0" err="1"/>
              <a:t>sinister</a:t>
            </a:r>
            <a:r>
              <a:rPr lang="cs-CZ" b="1" dirty="0"/>
              <a:t>)</a:t>
            </a:r>
            <a:r>
              <a:rPr lang="cs-CZ" dirty="0"/>
              <a:t> – oblý okraj na levé komoře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CC73491-05A8-48E9-BBCB-00F52661D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417" y="2580004"/>
            <a:ext cx="3436249" cy="2577187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153E995-3F77-4421-BB0C-48786D97E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038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-432407" y="0"/>
            <a:ext cx="82296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dirty="0">
                <a:latin typeface="+mj-lt"/>
                <a:ea typeface="+mj-ea"/>
                <a:cs typeface="+mj-cs"/>
              </a:rPr>
              <a:t>Vnější anatomický popis srdce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5742" y="764704"/>
            <a:ext cx="5688258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251519" y="692696"/>
            <a:ext cx="75456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b="1" i="1" dirty="0"/>
              <a:t>Rýhy: </a:t>
            </a:r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b="1" i="1" dirty="0" err="1"/>
              <a:t>Sulcus</a:t>
            </a:r>
            <a:r>
              <a:rPr lang="cs-CZ" b="1" i="1" dirty="0"/>
              <a:t> </a:t>
            </a:r>
            <a:r>
              <a:rPr lang="cs-CZ" b="1" i="1" dirty="0" err="1"/>
              <a:t>coronarius</a:t>
            </a:r>
            <a:r>
              <a:rPr lang="cs-CZ" b="1" i="1" dirty="0"/>
              <a:t> </a:t>
            </a:r>
            <a:r>
              <a:rPr lang="cs-CZ" dirty="0"/>
              <a:t>– věnčitá rýha</a:t>
            </a:r>
          </a:p>
          <a:p>
            <a:r>
              <a:rPr lang="cs-CZ" dirty="0"/>
              <a:t>Na povrchu odděluje síně od komor</a:t>
            </a:r>
          </a:p>
          <a:p>
            <a:r>
              <a:rPr lang="cs-CZ" dirty="0"/>
              <a:t>Vede zde </a:t>
            </a:r>
            <a:r>
              <a:rPr lang="cs-CZ" i="1" dirty="0"/>
              <a:t>a. </a:t>
            </a:r>
            <a:r>
              <a:rPr lang="cs-CZ" i="1" dirty="0" err="1"/>
              <a:t>coronaria</a:t>
            </a:r>
            <a:r>
              <a:rPr lang="cs-CZ" i="1" dirty="0"/>
              <a:t> </a:t>
            </a:r>
            <a:r>
              <a:rPr lang="cs-CZ" i="1" dirty="0" err="1"/>
              <a:t>dextra</a:t>
            </a:r>
            <a:r>
              <a:rPr lang="cs-CZ" i="1" dirty="0"/>
              <a:t>, </a:t>
            </a:r>
            <a:r>
              <a:rPr lang="cs-CZ" i="1" dirty="0" err="1"/>
              <a:t>ramus</a:t>
            </a:r>
            <a:r>
              <a:rPr lang="cs-CZ" i="1" dirty="0"/>
              <a:t> </a:t>
            </a:r>
            <a:r>
              <a:rPr lang="cs-CZ" i="1" dirty="0" err="1"/>
              <a:t>circumflexus</a:t>
            </a:r>
            <a:r>
              <a:rPr lang="cs-CZ" i="1" dirty="0"/>
              <a:t>, a. </a:t>
            </a:r>
            <a:r>
              <a:rPr lang="cs-CZ" i="1" dirty="0" err="1"/>
              <a:t>coronaria</a:t>
            </a:r>
            <a:r>
              <a:rPr lang="cs-CZ" i="1" dirty="0"/>
              <a:t> </a:t>
            </a:r>
            <a:r>
              <a:rPr lang="cs-CZ" i="1" dirty="0" err="1"/>
              <a:t>sinistra</a:t>
            </a:r>
            <a:r>
              <a:rPr lang="cs-CZ" i="1" dirty="0"/>
              <a:t>, vena </a:t>
            </a:r>
            <a:r>
              <a:rPr lang="cs-CZ" i="1" dirty="0" err="1"/>
              <a:t>cardiaca</a:t>
            </a:r>
            <a:r>
              <a:rPr lang="cs-CZ" i="1" dirty="0"/>
              <a:t> </a:t>
            </a:r>
            <a:r>
              <a:rPr lang="cs-CZ" i="1" dirty="0" err="1"/>
              <a:t>magna</a:t>
            </a:r>
            <a:r>
              <a:rPr lang="cs-CZ" i="1" dirty="0"/>
              <a:t>, sinus </a:t>
            </a:r>
            <a:r>
              <a:rPr lang="cs-CZ" i="1" dirty="0" err="1"/>
              <a:t>coronarius</a:t>
            </a:r>
            <a:endParaRPr lang="cs-CZ" i="1" dirty="0"/>
          </a:p>
          <a:p>
            <a:pPr>
              <a:buFont typeface="Arial" pitchFamily="34" charset="0"/>
              <a:buChar char="•"/>
            </a:pPr>
            <a:r>
              <a:rPr lang="cs-CZ" b="1" i="1" dirty="0" err="1"/>
              <a:t>Sulcus</a:t>
            </a:r>
            <a:r>
              <a:rPr lang="cs-CZ" b="1" i="1" dirty="0"/>
              <a:t> </a:t>
            </a:r>
            <a:r>
              <a:rPr lang="cs-CZ" b="1" i="1" dirty="0" err="1"/>
              <a:t>interventricularis</a:t>
            </a:r>
            <a:r>
              <a:rPr lang="cs-CZ" b="1" i="1" dirty="0"/>
              <a:t> </a:t>
            </a:r>
            <a:r>
              <a:rPr lang="cs-CZ" b="1" i="1" dirty="0" err="1"/>
              <a:t>anterior</a:t>
            </a:r>
            <a:endParaRPr lang="cs-CZ" b="1" i="1" dirty="0"/>
          </a:p>
          <a:p>
            <a:r>
              <a:rPr lang="cs-CZ" dirty="0"/>
              <a:t>Komorová přepážka</a:t>
            </a:r>
          </a:p>
          <a:p>
            <a:r>
              <a:rPr lang="cs-CZ" dirty="0"/>
              <a:t>Vede zde </a:t>
            </a:r>
            <a:r>
              <a:rPr lang="cs-CZ" i="1" dirty="0" err="1"/>
              <a:t>ramus</a:t>
            </a:r>
            <a:r>
              <a:rPr lang="cs-CZ" i="1" dirty="0"/>
              <a:t> </a:t>
            </a:r>
            <a:r>
              <a:rPr lang="cs-CZ" i="1" dirty="0" err="1"/>
              <a:t>interventricularis</a:t>
            </a:r>
            <a:r>
              <a:rPr lang="cs-CZ" i="1" dirty="0"/>
              <a:t> </a:t>
            </a:r>
            <a:r>
              <a:rPr lang="cs-CZ" i="1" dirty="0" err="1"/>
              <a:t>anterior</a:t>
            </a:r>
            <a:r>
              <a:rPr lang="cs-CZ" i="1" dirty="0"/>
              <a:t> a vena </a:t>
            </a:r>
            <a:r>
              <a:rPr lang="cs-CZ" i="1" dirty="0" err="1"/>
              <a:t>cardiaca</a:t>
            </a:r>
            <a:r>
              <a:rPr lang="cs-CZ" i="1" dirty="0"/>
              <a:t> </a:t>
            </a:r>
            <a:r>
              <a:rPr lang="cs-CZ" i="1" dirty="0" err="1"/>
              <a:t>magna</a:t>
            </a:r>
            <a:endParaRPr lang="cs-CZ" i="1" dirty="0"/>
          </a:p>
          <a:p>
            <a:pPr>
              <a:buFont typeface="Arial" pitchFamily="34" charset="0"/>
              <a:buChar char="•"/>
            </a:pPr>
            <a:r>
              <a:rPr lang="cs-CZ" b="1" i="1" dirty="0" err="1"/>
              <a:t>Sulcus</a:t>
            </a:r>
            <a:r>
              <a:rPr lang="cs-CZ" b="1" i="1" dirty="0"/>
              <a:t> </a:t>
            </a:r>
            <a:r>
              <a:rPr lang="cs-CZ" b="1" i="1" dirty="0" err="1"/>
              <a:t>interventricularis</a:t>
            </a:r>
            <a:r>
              <a:rPr lang="cs-CZ" b="1" i="1" dirty="0"/>
              <a:t> </a:t>
            </a:r>
            <a:r>
              <a:rPr lang="cs-CZ" b="1" i="1" dirty="0" err="1"/>
              <a:t>posterior</a:t>
            </a:r>
            <a:r>
              <a:rPr lang="cs-CZ" b="1" i="1" dirty="0"/>
              <a:t> </a:t>
            </a:r>
          </a:p>
          <a:p>
            <a:r>
              <a:rPr lang="cs-CZ" dirty="0"/>
              <a:t>Komorová přepážka, na dolní ploše</a:t>
            </a:r>
          </a:p>
          <a:p>
            <a:r>
              <a:rPr lang="cs-CZ" dirty="0"/>
              <a:t>Vede zde </a:t>
            </a:r>
            <a:r>
              <a:rPr lang="cs-CZ" i="1" dirty="0" err="1"/>
              <a:t>ramus</a:t>
            </a:r>
            <a:r>
              <a:rPr lang="cs-CZ" i="1" dirty="0"/>
              <a:t> </a:t>
            </a:r>
            <a:r>
              <a:rPr lang="cs-CZ" i="1" dirty="0" err="1"/>
              <a:t>interventricularis</a:t>
            </a:r>
            <a:r>
              <a:rPr lang="cs-CZ" i="1" dirty="0"/>
              <a:t> </a:t>
            </a:r>
            <a:r>
              <a:rPr lang="cs-CZ" i="1" dirty="0" err="1"/>
              <a:t>posterios</a:t>
            </a:r>
            <a:r>
              <a:rPr lang="cs-CZ" i="1" dirty="0"/>
              <a:t>, </a:t>
            </a:r>
          </a:p>
          <a:p>
            <a:r>
              <a:rPr lang="cs-CZ" i="1" dirty="0"/>
              <a:t>vena </a:t>
            </a:r>
            <a:r>
              <a:rPr lang="cs-CZ" i="1" dirty="0" err="1"/>
              <a:t>cardiaca</a:t>
            </a:r>
            <a:r>
              <a:rPr lang="cs-CZ" i="1" dirty="0"/>
              <a:t> media</a:t>
            </a:r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b="1" i="1" dirty="0" err="1"/>
              <a:t>Sulcus</a:t>
            </a:r>
            <a:r>
              <a:rPr lang="cs-CZ" b="1" i="1" dirty="0"/>
              <a:t> </a:t>
            </a:r>
            <a:r>
              <a:rPr lang="cs-CZ" b="1" i="1" dirty="0" err="1"/>
              <a:t>terminalis</a:t>
            </a:r>
            <a:endParaRPr lang="cs-CZ" b="1" i="1" dirty="0"/>
          </a:p>
          <a:p>
            <a:r>
              <a:rPr lang="cs-CZ" dirty="0"/>
              <a:t>Při ústí dutých žil</a:t>
            </a:r>
            <a:endParaRPr lang="cs-CZ" b="1" i="1" dirty="0"/>
          </a:p>
          <a:p>
            <a:pPr>
              <a:buFont typeface="Arial" pitchFamily="34" charset="0"/>
              <a:buChar char="•"/>
            </a:pPr>
            <a:r>
              <a:rPr lang="cs-CZ" b="1" i="1" dirty="0" err="1"/>
              <a:t>Auricula</a:t>
            </a:r>
            <a:r>
              <a:rPr lang="cs-CZ" b="1" i="1" dirty="0"/>
              <a:t> atrii </a:t>
            </a:r>
            <a:r>
              <a:rPr lang="cs-CZ" b="1" i="1" dirty="0" err="1"/>
              <a:t>dex</a:t>
            </a:r>
            <a:r>
              <a:rPr lang="cs-CZ" b="1" i="1" dirty="0"/>
              <a:t>./sin</a:t>
            </a:r>
            <a:r>
              <a:rPr lang="cs-CZ" b="1" dirty="0"/>
              <a:t>.</a:t>
            </a:r>
          </a:p>
          <a:p>
            <a:r>
              <a:rPr lang="cs-CZ" dirty="0"/>
              <a:t>Svalová ouška</a:t>
            </a:r>
          </a:p>
        </p:txBody>
      </p:sp>
      <p:cxnSp>
        <p:nvCxnSpPr>
          <p:cNvPr id="12" name="Přímá spojovací šipka 11"/>
          <p:cNvCxnSpPr>
            <a:cxnSpLocks/>
          </p:cNvCxnSpPr>
          <p:nvPr/>
        </p:nvCxnSpPr>
        <p:spPr>
          <a:xfrm>
            <a:off x="3375739" y="1216510"/>
            <a:ext cx="1196261" cy="28553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cxnSpLocks/>
          </p:cNvCxnSpPr>
          <p:nvPr/>
        </p:nvCxnSpPr>
        <p:spPr>
          <a:xfrm>
            <a:off x="3527884" y="2365854"/>
            <a:ext cx="3060340" cy="20712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871" name="Picture 7" descr="https://encrypted-tbn0.gstatic.com/images?q=tbn:ANd9GcTTm7GzGEMiVEl8eN5ACsdd-G8ZtxWf39FJmQK9TWrFdz29-oz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2656"/>
            <a:ext cx="1819275" cy="2514600"/>
          </a:xfrm>
          <a:prstGeom prst="rect">
            <a:avLst/>
          </a:prstGeom>
          <a:noFill/>
        </p:spPr>
      </p:pic>
      <p:cxnSp>
        <p:nvCxnSpPr>
          <p:cNvPr id="16" name="Přímá spojovací šipka 15"/>
          <p:cNvCxnSpPr>
            <a:cxnSpLocks/>
          </p:cNvCxnSpPr>
          <p:nvPr/>
        </p:nvCxnSpPr>
        <p:spPr>
          <a:xfrm flipV="1">
            <a:off x="3527884" y="1697890"/>
            <a:ext cx="4168336" cy="14019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Přímá spojovací šipka 15">
            <a:extLst>
              <a:ext uri="{FF2B5EF4-FFF2-40B4-BE49-F238E27FC236}">
                <a16:creationId xmlns:a16="http://schemas.microsoft.com/office/drawing/2014/main" id="{0CF10AE5-B262-4704-8113-A9EB1AD3DBEA}"/>
              </a:ext>
            </a:extLst>
          </p:cNvPr>
          <p:cNvCxnSpPr>
            <a:cxnSpLocks/>
          </p:cNvCxnSpPr>
          <p:nvPr/>
        </p:nvCxnSpPr>
        <p:spPr>
          <a:xfrm flipV="1">
            <a:off x="2078931" y="1385392"/>
            <a:ext cx="5949453" cy="2816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32D7B10-B474-483F-84FD-00D08F723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598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CADA09-02ED-47DE-A078-2C93345DB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Hlavní funkce oběhové soustavy:</a:t>
            </a:r>
          </a:p>
          <a:p>
            <a:r>
              <a:rPr lang="cs-CZ" dirty="0"/>
              <a:t>Zásobování tkání vodou, živinami a kyslíkem</a:t>
            </a:r>
          </a:p>
          <a:p>
            <a:r>
              <a:rPr lang="cs-CZ" dirty="0"/>
              <a:t>Pumpování krve v cévním řečišti</a:t>
            </a:r>
          </a:p>
          <a:p>
            <a:r>
              <a:rPr lang="cs-CZ" dirty="0"/>
              <a:t>Odvádí zplodiny metabolismu</a:t>
            </a:r>
          </a:p>
          <a:p>
            <a:r>
              <a:rPr lang="cs-CZ" dirty="0"/>
              <a:t>Transportní funkce</a:t>
            </a:r>
          </a:p>
          <a:p>
            <a:r>
              <a:rPr lang="cs-CZ" dirty="0"/>
              <a:t>Termoregulace</a:t>
            </a:r>
          </a:p>
          <a:p>
            <a:r>
              <a:rPr lang="cs-CZ" dirty="0"/>
              <a:t>Udržení acidobazické rovnováha</a:t>
            </a:r>
          </a:p>
          <a:p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36FFBDE-9A2A-48B3-9257-6319FAD20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94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48680"/>
            <a:ext cx="3563888" cy="590465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b="1" dirty="0"/>
              <a:t>Legenda:</a:t>
            </a:r>
            <a:r>
              <a:rPr lang="cs-CZ" dirty="0"/>
              <a:t> </a:t>
            </a:r>
          </a:p>
          <a:p>
            <a:pPr>
              <a:buNone/>
            </a:pPr>
            <a:r>
              <a:rPr lang="cs-CZ" dirty="0"/>
              <a:t>1 - </a:t>
            </a:r>
            <a:r>
              <a:rPr lang="cs-CZ" i="1" dirty="0" err="1"/>
              <a:t>auricula</a:t>
            </a:r>
            <a:r>
              <a:rPr lang="cs-CZ" i="1" dirty="0"/>
              <a:t> </a:t>
            </a:r>
            <a:r>
              <a:rPr lang="cs-CZ" i="1" dirty="0" err="1"/>
              <a:t>dx</a:t>
            </a:r>
            <a:r>
              <a:rPr lang="cs-CZ" i="1" dirty="0"/>
              <a:t>.</a:t>
            </a:r>
          </a:p>
          <a:p>
            <a:pPr>
              <a:buNone/>
            </a:pPr>
            <a:r>
              <a:rPr lang="cs-CZ" dirty="0"/>
              <a:t>2 – </a:t>
            </a:r>
            <a:r>
              <a:rPr lang="cs-CZ" i="1" dirty="0"/>
              <a:t>aorta</a:t>
            </a:r>
          </a:p>
          <a:p>
            <a:pPr>
              <a:buNone/>
            </a:pPr>
            <a:r>
              <a:rPr lang="cs-CZ" dirty="0"/>
              <a:t>3 - </a:t>
            </a:r>
            <a:r>
              <a:rPr lang="cs-CZ" i="1" dirty="0" err="1"/>
              <a:t>truncus</a:t>
            </a:r>
            <a:r>
              <a:rPr lang="cs-CZ" i="1" dirty="0"/>
              <a:t> </a:t>
            </a:r>
            <a:r>
              <a:rPr lang="cs-CZ" i="1" dirty="0" err="1"/>
              <a:t>pulmonalis</a:t>
            </a:r>
            <a:endParaRPr lang="cs-CZ" i="1" dirty="0"/>
          </a:p>
          <a:p>
            <a:pPr>
              <a:buNone/>
            </a:pPr>
            <a:r>
              <a:rPr lang="cs-CZ" dirty="0"/>
              <a:t>4 - </a:t>
            </a:r>
            <a:r>
              <a:rPr lang="cs-CZ" i="1" dirty="0"/>
              <a:t>a. </a:t>
            </a:r>
            <a:r>
              <a:rPr lang="cs-CZ" i="1" dirty="0" err="1"/>
              <a:t>coronaria</a:t>
            </a:r>
            <a:r>
              <a:rPr lang="cs-CZ" i="1" dirty="0"/>
              <a:t> </a:t>
            </a:r>
            <a:r>
              <a:rPr lang="cs-CZ" i="1" dirty="0" err="1"/>
              <a:t>dx</a:t>
            </a:r>
            <a:r>
              <a:rPr lang="cs-CZ" i="1" dirty="0"/>
              <a:t>.</a:t>
            </a:r>
          </a:p>
          <a:p>
            <a:pPr>
              <a:buNone/>
            </a:pPr>
            <a:r>
              <a:rPr lang="cs-CZ" dirty="0"/>
              <a:t>5 - </a:t>
            </a:r>
            <a:r>
              <a:rPr lang="cs-CZ" i="1" dirty="0" err="1"/>
              <a:t>margo</a:t>
            </a:r>
            <a:r>
              <a:rPr lang="cs-CZ" i="1" dirty="0"/>
              <a:t> </a:t>
            </a:r>
            <a:r>
              <a:rPr lang="cs-CZ" i="1" dirty="0" err="1"/>
              <a:t>dx</a:t>
            </a:r>
            <a:r>
              <a:rPr lang="cs-CZ" i="1" dirty="0"/>
              <a:t>.</a:t>
            </a:r>
          </a:p>
          <a:p>
            <a:pPr>
              <a:buNone/>
            </a:pPr>
            <a:r>
              <a:rPr lang="cs-CZ" dirty="0"/>
              <a:t>6 - </a:t>
            </a:r>
            <a:r>
              <a:rPr lang="cs-CZ" i="1" dirty="0" err="1"/>
              <a:t>incisura</a:t>
            </a:r>
            <a:r>
              <a:rPr lang="cs-CZ" i="1" dirty="0"/>
              <a:t> </a:t>
            </a:r>
            <a:r>
              <a:rPr lang="cs-CZ" i="1" dirty="0" err="1"/>
              <a:t>apicis</a:t>
            </a:r>
            <a:r>
              <a:rPr lang="cs-CZ" i="1" dirty="0"/>
              <a:t> </a:t>
            </a:r>
            <a:r>
              <a:rPr lang="cs-CZ" i="1" dirty="0" err="1"/>
              <a:t>cordis</a:t>
            </a:r>
            <a:endParaRPr lang="cs-CZ" i="1" dirty="0"/>
          </a:p>
          <a:p>
            <a:pPr>
              <a:buNone/>
            </a:pPr>
            <a:r>
              <a:rPr lang="cs-CZ" dirty="0"/>
              <a:t>7 - </a:t>
            </a:r>
            <a:r>
              <a:rPr lang="cs-CZ" i="1" dirty="0"/>
              <a:t>apex </a:t>
            </a:r>
            <a:r>
              <a:rPr lang="cs-CZ" i="1" dirty="0" err="1"/>
              <a:t>cordis</a:t>
            </a:r>
            <a:endParaRPr lang="cs-CZ" i="1" dirty="0"/>
          </a:p>
          <a:p>
            <a:pPr>
              <a:buNone/>
            </a:pPr>
            <a:r>
              <a:rPr lang="cs-CZ" dirty="0"/>
              <a:t>8 - </a:t>
            </a:r>
            <a:r>
              <a:rPr lang="cs-CZ" i="1" dirty="0" err="1"/>
              <a:t>margo</a:t>
            </a:r>
            <a:r>
              <a:rPr lang="cs-CZ" i="1" dirty="0"/>
              <a:t> </a:t>
            </a:r>
            <a:r>
              <a:rPr lang="cs-CZ" i="1" dirty="0" err="1"/>
              <a:t>obtusus</a:t>
            </a:r>
            <a:endParaRPr lang="cs-CZ" i="1" dirty="0"/>
          </a:p>
          <a:p>
            <a:pPr>
              <a:buNone/>
            </a:pPr>
            <a:r>
              <a:rPr lang="cs-CZ" dirty="0"/>
              <a:t>9 - </a:t>
            </a:r>
            <a:r>
              <a:rPr lang="cs-CZ" i="1" dirty="0"/>
              <a:t>ostium </a:t>
            </a:r>
            <a:r>
              <a:rPr lang="cs-CZ" i="1" dirty="0" err="1"/>
              <a:t>venarum</a:t>
            </a:r>
            <a:r>
              <a:rPr lang="cs-CZ" i="1" dirty="0"/>
              <a:t> </a:t>
            </a:r>
            <a:r>
              <a:rPr lang="cs-CZ" i="1" dirty="0" err="1"/>
              <a:t>pulmonalium</a:t>
            </a:r>
            <a:endParaRPr lang="cs-CZ" i="1" dirty="0"/>
          </a:p>
          <a:p>
            <a:pPr>
              <a:buNone/>
            </a:pPr>
            <a:r>
              <a:rPr lang="cs-CZ" dirty="0"/>
              <a:t>10 - </a:t>
            </a:r>
            <a:r>
              <a:rPr lang="cs-CZ" i="1" dirty="0"/>
              <a:t>a. </a:t>
            </a:r>
            <a:r>
              <a:rPr lang="cs-CZ" i="1" dirty="0" err="1"/>
              <a:t>coronaria</a:t>
            </a:r>
            <a:r>
              <a:rPr lang="cs-CZ" i="1" dirty="0"/>
              <a:t> sin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dirty="0"/>
              <a:t>11 - </a:t>
            </a:r>
            <a:r>
              <a:rPr lang="cs-CZ" i="1" dirty="0"/>
              <a:t>r. </a:t>
            </a:r>
            <a:r>
              <a:rPr lang="cs-CZ" i="1" dirty="0" err="1"/>
              <a:t>interventricularis</a:t>
            </a:r>
            <a:r>
              <a:rPr lang="cs-CZ" i="1" dirty="0"/>
              <a:t> ant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dirty="0"/>
              <a:t>12 - </a:t>
            </a:r>
            <a:r>
              <a:rPr lang="cs-CZ" i="1" dirty="0"/>
              <a:t>r. </a:t>
            </a:r>
            <a:r>
              <a:rPr lang="cs-CZ" i="1" dirty="0" err="1"/>
              <a:t>circumflexus</a:t>
            </a:r>
            <a:endParaRPr lang="cs-CZ" i="1" dirty="0"/>
          </a:p>
          <a:p>
            <a:pPr>
              <a:buNone/>
            </a:pPr>
            <a:r>
              <a:rPr lang="cs-CZ" dirty="0"/>
              <a:t>13 - </a:t>
            </a:r>
            <a:r>
              <a:rPr lang="cs-CZ" i="1" dirty="0"/>
              <a:t>r. </a:t>
            </a:r>
            <a:r>
              <a:rPr lang="cs-CZ" i="1" dirty="0" err="1"/>
              <a:t>marginale</a:t>
            </a:r>
            <a:r>
              <a:rPr lang="cs-CZ" i="1" dirty="0"/>
              <a:t> sin.</a:t>
            </a:r>
          </a:p>
          <a:p>
            <a:pPr>
              <a:buNone/>
            </a:pPr>
            <a:r>
              <a:rPr lang="cs-CZ" dirty="0"/>
              <a:t>14 - </a:t>
            </a:r>
            <a:r>
              <a:rPr lang="cs-CZ" i="1" dirty="0" err="1"/>
              <a:t>auricula</a:t>
            </a:r>
            <a:r>
              <a:rPr lang="cs-CZ" i="1" dirty="0"/>
              <a:t> sin.</a:t>
            </a:r>
          </a:p>
        </p:txBody>
      </p:sp>
      <p:pic>
        <p:nvPicPr>
          <p:cNvPr id="65538" name="Picture 2" descr="Srdce (pohled zepředu)"/>
          <p:cNvPicPr>
            <a:picLocks noChangeAspect="1" noChangeArrowheads="1"/>
          </p:cNvPicPr>
          <p:nvPr/>
        </p:nvPicPr>
        <p:blipFill>
          <a:blip r:embed="rId2" cstate="print"/>
          <a:srcRect l="15151" t="3594" r="13878" b="7748"/>
          <a:stretch>
            <a:fillRect/>
          </a:stretch>
        </p:blipFill>
        <p:spPr bwMode="auto">
          <a:xfrm>
            <a:off x="3923928" y="692696"/>
            <a:ext cx="4968552" cy="5328592"/>
          </a:xfrm>
          <a:prstGeom prst="rect">
            <a:avLst/>
          </a:prstGeom>
          <a:noFill/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67544" y="0"/>
            <a:ext cx="82296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dirty="0">
                <a:latin typeface="+mj-lt"/>
                <a:ea typeface="+mj-ea"/>
                <a:cs typeface="+mj-cs"/>
              </a:rPr>
              <a:t>Vnější stavba srdce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23928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http://www.</a:t>
            </a:r>
            <a:r>
              <a:rPr lang="cs-CZ" dirty="0" err="1"/>
              <a:t>atlascloveka.upol.cz</a:t>
            </a:r>
            <a:r>
              <a:rPr lang="cs-CZ" dirty="0"/>
              <a:t>/</a:t>
            </a:r>
            <a:r>
              <a:rPr lang="cs-CZ" dirty="0" err="1"/>
              <a:t>cs</a:t>
            </a:r>
            <a:r>
              <a:rPr lang="cs-CZ" dirty="0"/>
              <a:t>/cs02/cs0202/cf020201/c2020107.html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0099C89-05C3-4561-8456-FE3736F4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Výsledek obrázku pro Atrium sinistrum"/>
          <p:cNvPicPr>
            <a:picLocks noChangeAspect="1" noChangeArrowheads="1"/>
          </p:cNvPicPr>
          <p:nvPr/>
        </p:nvPicPr>
        <p:blipFill>
          <a:blip r:embed="rId2" cstate="print"/>
          <a:srcRect l="2171"/>
          <a:stretch>
            <a:fillRect/>
          </a:stretch>
        </p:blipFill>
        <p:spPr bwMode="auto">
          <a:xfrm>
            <a:off x="-31822" y="1934440"/>
            <a:ext cx="5608526" cy="479559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556171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Levá síň (předsíň) - </a:t>
            </a:r>
            <a:r>
              <a:rPr lang="cs-CZ" sz="3600" i="1" dirty="0"/>
              <a:t>atrium </a:t>
            </a:r>
            <a:r>
              <a:rPr lang="cs-CZ" sz="3600" i="1" dirty="0" err="1"/>
              <a:t>sinistrum</a:t>
            </a:r>
            <a:endParaRPr lang="cs-CZ" sz="36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756" y="550777"/>
            <a:ext cx="8964488" cy="1584176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cs-CZ" dirty="0"/>
              <a:t>Vlévá se do ní okysličená krev – 4 plicní žíly, krev protéká mitrální chlopní.</a:t>
            </a:r>
          </a:p>
          <a:p>
            <a:pPr algn="just"/>
            <a:r>
              <a:rPr lang="cs-CZ" b="1" i="1" dirty="0"/>
              <a:t>Septum </a:t>
            </a:r>
            <a:r>
              <a:rPr lang="cs-CZ" b="1" i="1" dirty="0" err="1"/>
              <a:t>interatriale</a:t>
            </a:r>
            <a:r>
              <a:rPr lang="cs-CZ" i="1" dirty="0"/>
              <a:t> </a:t>
            </a:r>
            <a:r>
              <a:rPr lang="cs-CZ" dirty="0"/>
              <a:t>– předsíňová přepážka.</a:t>
            </a:r>
          </a:p>
          <a:p>
            <a:pPr algn="just"/>
            <a:r>
              <a:rPr lang="cs-CZ" b="1" i="1" dirty="0"/>
              <a:t>Valvula </a:t>
            </a:r>
            <a:r>
              <a:rPr lang="cs-CZ" b="1" i="1" dirty="0" err="1"/>
              <a:t>foraminis</a:t>
            </a:r>
            <a:r>
              <a:rPr lang="cs-CZ" b="1" i="1" dirty="0"/>
              <a:t> </a:t>
            </a:r>
            <a:r>
              <a:rPr lang="cs-CZ" b="1" i="1" dirty="0" err="1"/>
              <a:t>ovalis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dirty="0" err="1"/>
              <a:t>Parchappeova</a:t>
            </a:r>
            <a:r>
              <a:rPr lang="cs-CZ" dirty="0"/>
              <a:t> řasa) – překrývá </a:t>
            </a:r>
            <a:r>
              <a:rPr lang="cs-CZ" i="1" dirty="0"/>
              <a:t>foramen </a:t>
            </a:r>
            <a:r>
              <a:rPr lang="cs-CZ" i="1" dirty="0" err="1"/>
              <a:t>ovale</a:t>
            </a:r>
            <a:r>
              <a:rPr lang="cs-CZ" i="1" dirty="0"/>
              <a:t> </a:t>
            </a:r>
            <a:r>
              <a:rPr lang="cs-CZ" dirty="0"/>
              <a:t>z vývoje.</a:t>
            </a:r>
          </a:p>
          <a:p>
            <a:pPr algn="just"/>
            <a:r>
              <a:rPr lang="cs-CZ" b="1" i="1" dirty="0"/>
              <a:t>Ostia </a:t>
            </a:r>
            <a:r>
              <a:rPr lang="cs-CZ" b="1" i="1" dirty="0" err="1"/>
              <a:t>venarum</a:t>
            </a:r>
            <a:r>
              <a:rPr lang="cs-CZ" b="1" i="1" dirty="0"/>
              <a:t> </a:t>
            </a:r>
            <a:r>
              <a:rPr lang="cs-CZ" b="1" i="1" dirty="0" err="1"/>
              <a:t>pulmonalium</a:t>
            </a:r>
            <a:r>
              <a:rPr lang="cs-CZ" i="1" dirty="0"/>
              <a:t> </a:t>
            </a:r>
            <a:r>
              <a:rPr lang="cs-CZ" dirty="0"/>
              <a:t>– ústí plicních žil, zpravidla dvě z levé a dvě z pravé strany, bez chlopní či řas.</a:t>
            </a:r>
          </a:p>
          <a:p>
            <a:pPr algn="just"/>
            <a:r>
              <a:rPr lang="cs-CZ" b="1" i="1" dirty="0"/>
              <a:t>Ostium </a:t>
            </a:r>
            <a:r>
              <a:rPr lang="cs-CZ" b="1" i="1" dirty="0" err="1"/>
              <a:t>atrioventriculare</a:t>
            </a:r>
            <a:r>
              <a:rPr lang="cs-CZ" b="1" i="1" dirty="0"/>
              <a:t> </a:t>
            </a:r>
            <a:r>
              <a:rPr lang="cs-CZ" b="1" i="1" dirty="0" err="1"/>
              <a:t>sinistrum</a:t>
            </a:r>
            <a:r>
              <a:rPr lang="cs-CZ" i="1" dirty="0"/>
              <a:t> </a:t>
            </a:r>
            <a:r>
              <a:rPr lang="cs-CZ" dirty="0"/>
              <a:t>- ústí levé předsíně do levé komory, opatřeno dvoucípou chlopní (</a:t>
            </a:r>
            <a:r>
              <a:rPr lang="cs-CZ" i="1" dirty="0"/>
              <a:t>valva </a:t>
            </a:r>
            <a:r>
              <a:rPr lang="cs-CZ" i="1" dirty="0" err="1"/>
              <a:t>atrioventricularis</a:t>
            </a:r>
            <a:r>
              <a:rPr lang="cs-CZ" i="1" dirty="0"/>
              <a:t> </a:t>
            </a:r>
            <a:r>
              <a:rPr lang="cs-CZ" i="1" dirty="0" err="1"/>
              <a:t>sinistra</a:t>
            </a:r>
            <a:r>
              <a:rPr lang="cs-CZ" i="1" dirty="0"/>
              <a:t>; valva </a:t>
            </a:r>
            <a:r>
              <a:rPr lang="cs-CZ" i="1" dirty="0" err="1"/>
              <a:t>mitralis</a:t>
            </a:r>
            <a:r>
              <a:rPr lang="cs-CZ" i="1" dirty="0"/>
              <a:t> nebo valva </a:t>
            </a:r>
            <a:r>
              <a:rPr lang="cs-CZ" i="1" dirty="0" err="1"/>
              <a:t>bicuspidalis</a:t>
            </a:r>
            <a:r>
              <a:rPr lang="cs-CZ" dirty="0"/>
              <a:t>).</a:t>
            </a:r>
          </a:p>
          <a:p>
            <a:pPr algn="just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AC3274D-09D7-4C48-9AD2-DB93BDEDF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176C3F7-3B0C-43B2-9894-3B606175B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622" y="1934440"/>
            <a:ext cx="3722093" cy="359044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3744416" cy="518457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b="1" dirty="0"/>
              <a:t>Legenda:</a:t>
            </a:r>
            <a:r>
              <a:rPr lang="cs-CZ" dirty="0"/>
              <a:t> </a:t>
            </a:r>
          </a:p>
          <a:p>
            <a:pPr>
              <a:buNone/>
            </a:pPr>
            <a:r>
              <a:rPr lang="cs-CZ" dirty="0"/>
              <a:t>1 - </a:t>
            </a:r>
            <a:r>
              <a:rPr lang="cs-CZ" i="1" dirty="0" err="1"/>
              <a:t>cuspis</a:t>
            </a:r>
            <a:r>
              <a:rPr lang="cs-CZ" i="1" dirty="0"/>
              <a:t> post</a:t>
            </a:r>
            <a:r>
              <a:rPr lang="cs-CZ" dirty="0"/>
              <a:t>. (část valva </a:t>
            </a:r>
            <a:r>
              <a:rPr lang="cs-CZ" dirty="0" err="1"/>
              <a:t>atrioventricularis</a:t>
            </a:r>
            <a:r>
              <a:rPr lang="cs-CZ" dirty="0"/>
              <a:t> sin.)</a:t>
            </a:r>
          </a:p>
          <a:p>
            <a:pPr>
              <a:buNone/>
            </a:pPr>
            <a:r>
              <a:rPr lang="cs-CZ" dirty="0"/>
              <a:t>2 - </a:t>
            </a:r>
            <a:r>
              <a:rPr lang="cs-CZ" i="1" dirty="0"/>
              <a:t>mm. </a:t>
            </a:r>
            <a:r>
              <a:rPr lang="cs-CZ" i="1" dirty="0" err="1"/>
              <a:t>papillares</a:t>
            </a:r>
            <a:r>
              <a:rPr lang="cs-CZ" i="1" dirty="0"/>
              <a:t> post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dirty="0"/>
              <a:t>3 - </a:t>
            </a:r>
            <a:r>
              <a:rPr lang="cs-CZ" i="1" dirty="0"/>
              <a:t>mm. </a:t>
            </a:r>
            <a:r>
              <a:rPr lang="cs-CZ" i="1" dirty="0" err="1"/>
              <a:t>papillares</a:t>
            </a:r>
            <a:r>
              <a:rPr lang="cs-CZ" i="1" dirty="0"/>
              <a:t> ant.</a:t>
            </a:r>
          </a:p>
          <a:p>
            <a:pPr>
              <a:buNone/>
            </a:pPr>
            <a:r>
              <a:rPr lang="cs-CZ" dirty="0"/>
              <a:t>4 - </a:t>
            </a:r>
            <a:r>
              <a:rPr lang="cs-CZ" i="1" dirty="0"/>
              <a:t>valvula </a:t>
            </a:r>
            <a:r>
              <a:rPr lang="cs-CZ" i="1" dirty="0" err="1"/>
              <a:t>semilunaris</a:t>
            </a:r>
            <a:r>
              <a:rPr lang="cs-CZ" i="1" dirty="0"/>
              <a:t> sin. (část valva aortae</a:t>
            </a:r>
            <a:r>
              <a:rPr lang="cs-CZ" dirty="0"/>
              <a:t>)</a:t>
            </a:r>
          </a:p>
          <a:p>
            <a:pPr>
              <a:buNone/>
            </a:pPr>
            <a:r>
              <a:rPr lang="cs-CZ" dirty="0"/>
              <a:t>5 - </a:t>
            </a:r>
            <a:r>
              <a:rPr lang="cs-CZ" i="1" dirty="0"/>
              <a:t>valvula </a:t>
            </a:r>
            <a:r>
              <a:rPr lang="cs-CZ" i="1" dirty="0" err="1"/>
              <a:t>semilunaris</a:t>
            </a:r>
            <a:r>
              <a:rPr lang="cs-CZ" i="1" dirty="0"/>
              <a:t> post.</a:t>
            </a:r>
            <a:r>
              <a:rPr lang="cs-CZ" dirty="0"/>
              <a:t> (část valva aortae)</a:t>
            </a:r>
          </a:p>
          <a:p>
            <a:pPr>
              <a:buNone/>
            </a:pPr>
            <a:r>
              <a:rPr lang="cs-CZ" dirty="0"/>
              <a:t>6 - </a:t>
            </a:r>
            <a:r>
              <a:rPr lang="cs-CZ" i="1" dirty="0"/>
              <a:t>valvula </a:t>
            </a:r>
            <a:r>
              <a:rPr lang="cs-CZ" i="1" dirty="0" err="1"/>
              <a:t>semilunaris</a:t>
            </a:r>
            <a:r>
              <a:rPr lang="cs-CZ" i="1" dirty="0"/>
              <a:t> </a:t>
            </a:r>
            <a:r>
              <a:rPr lang="cs-CZ" i="1" dirty="0" err="1"/>
              <a:t>dx</a:t>
            </a:r>
            <a:r>
              <a:rPr lang="cs-CZ" dirty="0"/>
              <a:t>. (část valva aortae)</a:t>
            </a:r>
          </a:p>
          <a:p>
            <a:pPr>
              <a:buNone/>
            </a:pPr>
            <a:r>
              <a:rPr lang="cs-CZ" dirty="0"/>
              <a:t>7 – aorta</a:t>
            </a:r>
          </a:p>
          <a:p>
            <a:pPr>
              <a:buNone/>
            </a:pPr>
            <a:r>
              <a:rPr lang="cs-CZ" dirty="0"/>
              <a:t>8 - </a:t>
            </a:r>
            <a:r>
              <a:rPr lang="cs-CZ" i="1" dirty="0" err="1"/>
              <a:t>cuspis</a:t>
            </a:r>
            <a:r>
              <a:rPr lang="cs-CZ" i="1" dirty="0"/>
              <a:t> ant</a:t>
            </a:r>
            <a:r>
              <a:rPr lang="cs-CZ" dirty="0"/>
              <a:t>. (část valva </a:t>
            </a:r>
            <a:r>
              <a:rPr lang="cs-CZ" i="1" dirty="0" err="1"/>
              <a:t>atrioventricularis</a:t>
            </a:r>
            <a:r>
              <a:rPr lang="cs-CZ" i="1" dirty="0"/>
              <a:t> sin</a:t>
            </a:r>
            <a:r>
              <a:rPr lang="cs-CZ" dirty="0"/>
              <a:t>.)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Levá síň (předsíň) - atrium </a:t>
            </a:r>
            <a:r>
              <a:rPr lang="cs-CZ" dirty="0" err="1"/>
              <a:t>sinistrum</a:t>
            </a:r>
            <a:endParaRPr lang="cs-CZ" dirty="0"/>
          </a:p>
        </p:txBody>
      </p:sp>
      <p:pic>
        <p:nvPicPr>
          <p:cNvPr id="66562" name="Picture 2" descr="Pohled na rozevřenou levou komoru a její výtokovou čá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908720"/>
            <a:ext cx="5076056" cy="5221086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1835696" y="6488668"/>
            <a:ext cx="7308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http://www.</a:t>
            </a:r>
            <a:r>
              <a:rPr lang="cs-CZ" dirty="0" err="1"/>
              <a:t>atlascloveka.upol.cz</a:t>
            </a:r>
            <a:r>
              <a:rPr lang="cs-CZ" dirty="0"/>
              <a:t>/</a:t>
            </a:r>
            <a:r>
              <a:rPr lang="cs-CZ" dirty="0" err="1"/>
              <a:t>cs</a:t>
            </a:r>
            <a:r>
              <a:rPr lang="cs-CZ" dirty="0"/>
              <a:t>/cs02/cs0202/cf020201/c2020110.html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18E4977-5FDE-4D41-8B23-6AD5F6995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 b="3174"/>
          <a:stretch>
            <a:fillRect/>
          </a:stretch>
        </p:blipFill>
        <p:spPr bwMode="auto">
          <a:xfrm>
            <a:off x="938876" y="2708920"/>
            <a:ext cx="7166424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cs-CZ" dirty="0"/>
              <a:t>Levá komora - </a:t>
            </a:r>
            <a:r>
              <a:rPr lang="cs-CZ" i="1" dirty="0" err="1"/>
              <a:t>ventriculus</a:t>
            </a:r>
            <a:r>
              <a:rPr lang="cs-CZ" i="1" dirty="0"/>
              <a:t> </a:t>
            </a:r>
            <a:r>
              <a:rPr lang="cs-CZ" i="1" dirty="0" err="1"/>
              <a:t>sinister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8892480" cy="5616624"/>
          </a:xfrm>
        </p:spPr>
        <p:txBody>
          <a:bodyPr>
            <a:noAutofit/>
          </a:bodyPr>
          <a:lstStyle/>
          <a:p>
            <a:pPr marL="174625" indent="-174625"/>
            <a:r>
              <a:rPr lang="cs-CZ" sz="2000" b="1" i="1" dirty="0"/>
              <a:t>Ostium </a:t>
            </a:r>
            <a:r>
              <a:rPr lang="cs-CZ" sz="2000" b="1" i="1" dirty="0" err="1"/>
              <a:t>atrioventriculare</a:t>
            </a:r>
            <a:r>
              <a:rPr lang="cs-CZ" sz="2000" b="1" i="1" dirty="0"/>
              <a:t> </a:t>
            </a:r>
            <a:r>
              <a:rPr lang="cs-CZ" sz="2000" b="1" i="1" dirty="0" err="1"/>
              <a:t>sinistrum</a:t>
            </a:r>
            <a:r>
              <a:rPr lang="cs-CZ" sz="2000" i="1" dirty="0"/>
              <a:t> + </a:t>
            </a:r>
            <a:r>
              <a:rPr lang="cs-CZ" sz="2000" b="1" i="1" dirty="0"/>
              <a:t>valva </a:t>
            </a:r>
            <a:r>
              <a:rPr lang="cs-CZ" sz="2000" b="1" i="1" dirty="0" err="1"/>
              <a:t>atrioventricularis</a:t>
            </a:r>
            <a:r>
              <a:rPr lang="cs-CZ" sz="2000" b="1" i="1" dirty="0"/>
              <a:t> </a:t>
            </a:r>
            <a:r>
              <a:rPr lang="cs-CZ" sz="2000" b="1" i="1" dirty="0" err="1"/>
              <a:t>sinistra</a:t>
            </a:r>
            <a:r>
              <a:rPr lang="cs-CZ" sz="2000" b="1" i="1" dirty="0"/>
              <a:t> (valva </a:t>
            </a:r>
            <a:r>
              <a:rPr lang="cs-CZ" sz="2000" b="1" i="1" dirty="0" err="1"/>
              <a:t>mitralis</a:t>
            </a:r>
            <a:r>
              <a:rPr lang="cs-CZ" sz="2000" b="1" dirty="0"/>
              <a:t>) - </a:t>
            </a:r>
            <a:r>
              <a:rPr lang="cs-CZ" sz="2000" dirty="0"/>
              <a:t>2 cípy – </a:t>
            </a:r>
            <a:r>
              <a:rPr lang="cs-CZ" sz="2000" b="1" i="1" dirty="0" err="1"/>
              <a:t>cuspis</a:t>
            </a:r>
            <a:r>
              <a:rPr lang="cs-CZ" sz="2000" b="1" i="1" dirty="0"/>
              <a:t> anterior </a:t>
            </a:r>
            <a:r>
              <a:rPr lang="cs-CZ" sz="2000" b="1" i="1" dirty="0" err="1"/>
              <a:t>et</a:t>
            </a:r>
            <a:r>
              <a:rPr lang="cs-CZ" sz="2000" b="1" i="1" dirty="0"/>
              <a:t> </a:t>
            </a:r>
            <a:r>
              <a:rPr lang="cs-CZ" sz="2000" b="1" i="1" dirty="0" err="1"/>
              <a:t>posterior</a:t>
            </a:r>
            <a:r>
              <a:rPr lang="cs-CZ" sz="2000" b="1" i="1" dirty="0"/>
              <a:t> </a:t>
            </a:r>
            <a:r>
              <a:rPr lang="cs-CZ" sz="2000" dirty="0"/>
              <a:t>+  </a:t>
            </a:r>
            <a:r>
              <a:rPr lang="cs-CZ" sz="2000" b="1" i="1" dirty="0"/>
              <a:t>m. </a:t>
            </a:r>
            <a:r>
              <a:rPr lang="cs-CZ" sz="2000" b="1" i="1" dirty="0" err="1"/>
              <a:t>papillaris</a:t>
            </a:r>
            <a:r>
              <a:rPr lang="cs-CZ" sz="2000" b="1" i="1" dirty="0"/>
              <a:t> anterior et </a:t>
            </a:r>
            <a:r>
              <a:rPr lang="cs-CZ" sz="2000" b="1" i="1" dirty="0" err="1"/>
              <a:t>posterior</a:t>
            </a:r>
            <a:r>
              <a:rPr lang="cs-CZ" sz="2000" b="1" i="1" dirty="0"/>
              <a:t> </a:t>
            </a:r>
            <a:r>
              <a:rPr lang="cs-CZ" sz="2000" dirty="0"/>
              <a:t>tahem </a:t>
            </a:r>
            <a:r>
              <a:rPr lang="cs-CZ" sz="2000" b="1" i="1" dirty="0" err="1"/>
              <a:t>chordae</a:t>
            </a:r>
            <a:r>
              <a:rPr lang="cs-CZ" sz="2000" b="1" i="1" dirty="0"/>
              <a:t> </a:t>
            </a:r>
            <a:r>
              <a:rPr lang="cs-CZ" sz="2000" b="1" i="1" dirty="0" err="1"/>
              <a:t>tendinae</a:t>
            </a:r>
            <a:r>
              <a:rPr lang="cs-CZ" sz="2000" b="1" i="1" dirty="0"/>
              <a:t> </a:t>
            </a:r>
            <a:r>
              <a:rPr lang="cs-CZ" sz="2000" dirty="0"/>
              <a:t>upravují polohu chlopně.</a:t>
            </a:r>
          </a:p>
          <a:p>
            <a:pPr marL="174625" lvl="1" indent="-174625" algn="just">
              <a:buFont typeface="Arial" pitchFamily="34" charset="0"/>
              <a:buChar char="•"/>
            </a:pPr>
            <a:r>
              <a:rPr lang="cs-CZ" sz="2000" b="1" i="1" dirty="0" err="1"/>
              <a:t>Trabeculae</a:t>
            </a:r>
            <a:r>
              <a:rPr lang="cs-CZ" sz="2000" b="1" i="1" dirty="0"/>
              <a:t> </a:t>
            </a:r>
            <a:r>
              <a:rPr lang="cs-CZ" sz="2000" b="1" i="1" dirty="0" err="1"/>
              <a:t>carneae</a:t>
            </a:r>
            <a:r>
              <a:rPr lang="cs-CZ" sz="2000" i="1" dirty="0"/>
              <a:t> </a:t>
            </a:r>
            <a:r>
              <a:rPr lang="cs-CZ" sz="2000" dirty="0"/>
              <a:t>– silnější a s většími prohlubněmi než u pravé komory, při systole komory k sobě těsně přiloží a vyplní dutinu vtokové části, která se tak vyprázdní.</a:t>
            </a:r>
          </a:p>
          <a:p>
            <a:endParaRPr lang="cs-CZ" sz="2000" dirty="0"/>
          </a:p>
        </p:txBody>
      </p:sp>
      <p:sp>
        <p:nvSpPr>
          <p:cNvPr id="6" name="Obdélník 5"/>
          <p:cNvSpPr/>
          <p:nvPr/>
        </p:nvSpPr>
        <p:spPr>
          <a:xfrm>
            <a:off x="251520" y="692696"/>
            <a:ext cx="5007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Silnější svalová stěna, rozsáhlejší vtoková část</a:t>
            </a:r>
            <a:r>
              <a:rPr lang="cs-CZ" dirty="0"/>
              <a:t>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E044BF3-71D2-4BCC-A855-C5AE7E3A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 cstate="print"/>
          <a:srcRect b="5311"/>
          <a:stretch>
            <a:fillRect/>
          </a:stretch>
        </p:blipFill>
        <p:spPr bwMode="auto">
          <a:xfrm>
            <a:off x="733060" y="2348880"/>
            <a:ext cx="7964084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cs-CZ" dirty="0"/>
              <a:t>Levá komora - </a:t>
            </a:r>
            <a:r>
              <a:rPr lang="cs-CZ" i="1" dirty="0" err="1"/>
              <a:t>ventriculus</a:t>
            </a:r>
            <a:r>
              <a:rPr lang="cs-CZ" i="1" dirty="0"/>
              <a:t> </a:t>
            </a:r>
            <a:r>
              <a:rPr lang="cs-CZ" i="1" dirty="0" err="1"/>
              <a:t>sinister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64704"/>
            <a:ext cx="8964488" cy="5616624"/>
          </a:xfrm>
        </p:spPr>
        <p:txBody>
          <a:bodyPr>
            <a:noAutofit/>
          </a:bodyPr>
          <a:lstStyle/>
          <a:p>
            <a:pPr marL="174625" indent="-174625"/>
            <a:r>
              <a:rPr lang="cs-CZ" sz="2000" b="1" i="1" dirty="0"/>
              <a:t>Ostium aortae</a:t>
            </a:r>
            <a:r>
              <a:rPr lang="cs-CZ" sz="2000" i="1" dirty="0"/>
              <a:t> </a:t>
            </a:r>
            <a:r>
              <a:rPr lang="cs-CZ" sz="2000" dirty="0"/>
              <a:t>– </a:t>
            </a:r>
            <a:r>
              <a:rPr lang="cs-CZ" sz="2000" i="1" dirty="0"/>
              <a:t>valva aortae </a:t>
            </a:r>
            <a:r>
              <a:rPr lang="cs-CZ" sz="2000" dirty="0"/>
              <a:t>= 3x  poloměsíčitá chlopeň (</a:t>
            </a:r>
            <a:r>
              <a:rPr lang="cs-CZ" sz="2000" i="1" dirty="0"/>
              <a:t>valvula </a:t>
            </a:r>
            <a:r>
              <a:rPr lang="cs-CZ" sz="2000" i="1" dirty="0" err="1"/>
              <a:t>semilunares</a:t>
            </a:r>
            <a:r>
              <a:rPr lang="cs-CZ" sz="2000" i="1" dirty="0"/>
              <a:t> </a:t>
            </a:r>
            <a:r>
              <a:rPr lang="cs-CZ" sz="2000" i="1" dirty="0" err="1"/>
              <a:t>dextra</a:t>
            </a:r>
            <a:r>
              <a:rPr lang="cs-CZ" sz="2000" i="1" dirty="0"/>
              <a:t>, </a:t>
            </a:r>
            <a:r>
              <a:rPr lang="cs-CZ" sz="2000" i="1" dirty="0" err="1"/>
              <a:t>sinistra</a:t>
            </a:r>
            <a:r>
              <a:rPr lang="cs-CZ" sz="2000" i="1" dirty="0"/>
              <a:t> </a:t>
            </a:r>
            <a:r>
              <a:rPr lang="cs-CZ" sz="2000" i="1" dirty="0" err="1"/>
              <a:t>et</a:t>
            </a:r>
            <a:r>
              <a:rPr lang="cs-CZ" sz="2000" i="1" dirty="0"/>
              <a:t> </a:t>
            </a:r>
            <a:r>
              <a:rPr lang="cs-CZ" sz="2000" i="1" dirty="0" err="1"/>
              <a:t>posterior</a:t>
            </a:r>
            <a:r>
              <a:rPr lang="cs-CZ" sz="2000" i="1" dirty="0"/>
              <a:t>), </a:t>
            </a:r>
            <a:r>
              <a:rPr lang="cs-CZ" sz="2000" i="1" dirty="0" err="1"/>
              <a:t>lunulae</a:t>
            </a:r>
            <a:r>
              <a:rPr lang="cs-CZ" sz="2000" dirty="0"/>
              <a:t> (ztenčení) a </a:t>
            </a:r>
            <a:r>
              <a:rPr lang="cs-CZ" sz="2000" i="1" dirty="0" err="1"/>
              <a:t>noduli</a:t>
            </a:r>
            <a:r>
              <a:rPr lang="cs-CZ" sz="2000" dirty="0"/>
              <a:t> se stejnou funkcí.</a:t>
            </a:r>
          </a:p>
          <a:p>
            <a:pPr marL="174625" indent="-174625"/>
            <a:r>
              <a:rPr lang="cs-CZ" sz="2000" b="1" i="1" dirty="0"/>
              <a:t>Sinus aortae</a:t>
            </a:r>
            <a:r>
              <a:rPr lang="cs-CZ" sz="2000" i="1" dirty="0"/>
              <a:t> </a:t>
            </a:r>
            <a:r>
              <a:rPr lang="cs-CZ" sz="2000" dirty="0"/>
              <a:t>je rozšířený začátek aorty nad každou ze tří lamel chlopně, odsud odstupují dvě hlavní koronární tepny.</a:t>
            </a:r>
          </a:p>
          <a:p>
            <a:endParaRPr lang="cs-CZ" sz="2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AF0F839-885B-4BBE-8BE6-09A37C2DE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cs-CZ" dirty="0"/>
              <a:t>Levá komora - </a:t>
            </a:r>
            <a:r>
              <a:rPr lang="cs-CZ" i="1" dirty="0" err="1"/>
              <a:t>ventriculus</a:t>
            </a:r>
            <a:r>
              <a:rPr lang="cs-CZ" i="1" dirty="0"/>
              <a:t> </a:t>
            </a:r>
            <a:r>
              <a:rPr lang="cs-CZ" i="1" dirty="0" err="1"/>
              <a:t>sinister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64704"/>
            <a:ext cx="3275856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000" b="1" dirty="0"/>
              <a:t>Legenda:</a:t>
            </a:r>
            <a:r>
              <a:rPr lang="cs-CZ" sz="2000" dirty="0"/>
              <a:t> </a:t>
            </a:r>
          </a:p>
          <a:p>
            <a:pPr>
              <a:buNone/>
            </a:pPr>
            <a:r>
              <a:rPr lang="cs-CZ" sz="2000" dirty="0"/>
              <a:t>1 - </a:t>
            </a:r>
            <a:r>
              <a:rPr lang="cs-CZ" sz="2000" i="1" dirty="0" err="1"/>
              <a:t>Cuspis</a:t>
            </a:r>
            <a:r>
              <a:rPr lang="cs-CZ" sz="2000" i="1" dirty="0"/>
              <a:t> post</a:t>
            </a:r>
            <a:r>
              <a:rPr lang="cs-CZ" sz="2000" dirty="0"/>
              <a:t>. (část valva </a:t>
            </a:r>
            <a:r>
              <a:rPr lang="cs-CZ" sz="2000" i="1" dirty="0" err="1"/>
              <a:t>atrioventricularis</a:t>
            </a:r>
            <a:r>
              <a:rPr lang="cs-CZ" sz="2000" i="1" dirty="0"/>
              <a:t> sin</a:t>
            </a:r>
            <a:r>
              <a:rPr lang="cs-CZ" sz="2000" dirty="0"/>
              <a:t>.)</a:t>
            </a:r>
          </a:p>
          <a:p>
            <a:pPr>
              <a:buNone/>
            </a:pPr>
            <a:r>
              <a:rPr lang="cs-CZ" sz="2000" dirty="0"/>
              <a:t> 2 - </a:t>
            </a:r>
            <a:r>
              <a:rPr lang="cs-CZ" sz="2000" i="1" dirty="0"/>
              <a:t>Mm. </a:t>
            </a:r>
            <a:r>
              <a:rPr lang="cs-CZ" sz="2000" i="1" dirty="0" err="1"/>
              <a:t>papillares</a:t>
            </a:r>
            <a:r>
              <a:rPr lang="cs-CZ" sz="2000" i="1" dirty="0"/>
              <a:t> post</a:t>
            </a:r>
            <a:r>
              <a:rPr lang="cs-CZ" sz="2000" dirty="0"/>
              <a:t>.</a:t>
            </a:r>
          </a:p>
          <a:p>
            <a:pPr>
              <a:buNone/>
            </a:pPr>
            <a:r>
              <a:rPr lang="cs-CZ" sz="2000" dirty="0"/>
              <a:t> 3 - </a:t>
            </a:r>
            <a:r>
              <a:rPr lang="cs-CZ" sz="2000" i="1" dirty="0"/>
              <a:t>Mm. </a:t>
            </a:r>
            <a:r>
              <a:rPr lang="cs-CZ" sz="2000" i="1" dirty="0" err="1"/>
              <a:t>papillares</a:t>
            </a:r>
            <a:r>
              <a:rPr lang="cs-CZ" sz="2000" i="1" dirty="0"/>
              <a:t> ant</a:t>
            </a:r>
            <a:r>
              <a:rPr lang="cs-CZ" sz="2000" dirty="0"/>
              <a:t>.</a:t>
            </a:r>
          </a:p>
          <a:p>
            <a:pPr>
              <a:buNone/>
            </a:pPr>
            <a:r>
              <a:rPr lang="cs-CZ" sz="2000" dirty="0"/>
              <a:t>4 - </a:t>
            </a:r>
            <a:r>
              <a:rPr lang="cs-CZ" sz="2000" i="1" dirty="0"/>
              <a:t>Valvula </a:t>
            </a:r>
            <a:r>
              <a:rPr lang="cs-CZ" sz="2000" i="1" dirty="0" err="1"/>
              <a:t>semilunaris</a:t>
            </a:r>
            <a:r>
              <a:rPr lang="cs-CZ" sz="2000" i="1" dirty="0"/>
              <a:t> sin. (část valva aortae</a:t>
            </a:r>
            <a:r>
              <a:rPr lang="cs-CZ" sz="2000" dirty="0"/>
              <a:t>)</a:t>
            </a:r>
          </a:p>
          <a:p>
            <a:pPr>
              <a:buNone/>
            </a:pPr>
            <a:r>
              <a:rPr lang="cs-CZ" sz="2000" dirty="0"/>
              <a:t>5 -</a:t>
            </a:r>
            <a:r>
              <a:rPr lang="cs-CZ" sz="2000" i="1" dirty="0"/>
              <a:t>Valvula </a:t>
            </a:r>
            <a:r>
              <a:rPr lang="cs-CZ" sz="2000" i="1" dirty="0" err="1"/>
              <a:t>semilunaris</a:t>
            </a:r>
            <a:r>
              <a:rPr lang="cs-CZ" sz="2000" i="1" dirty="0"/>
              <a:t> post. (část valva aortae)</a:t>
            </a:r>
          </a:p>
          <a:p>
            <a:pPr>
              <a:buNone/>
            </a:pPr>
            <a:r>
              <a:rPr lang="cs-CZ" sz="2000" dirty="0"/>
              <a:t>6 - </a:t>
            </a:r>
            <a:r>
              <a:rPr lang="cs-CZ" sz="2000" i="1" dirty="0"/>
              <a:t>Valvula </a:t>
            </a:r>
            <a:r>
              <a:rPr lang="cs-CZ" sz="2000" i="1" dirty="0" err="1"/>
              <a:t>semilunaris</a:t>
            </a:r>
            <a:r>
              <a:rPr lang="cs-CZ" sz="2000" i="1" dirty="0"/>
              <a:t> </a:t>
            </a:r>
            <a:r>
              <a:rPr lang="cs-CZ" sz="2000" i="1" dirty="0" err="1"/>
              <a:t>dx</a:t>
            </a:r>
            <a:r>
              <a:rPr lang="cs-CZ" sz="2000" i="1" dirty="0"/>
              <a:t>. (část valva aortae)</a:t>
            </a:r>
          </a:p>
          <a:p>
            <a:pPr>
              <a:buNone/>
            </a:pPr>
            <a:r>
              <a:rPr lang="cs-CZ" sz="2000" dirty="0"/>
              <a:t>7 </a:t>
            </a:r>
            <a:r>
              <a:rPr lang="cs-CZ" sz="2000" i="1" dirty="0"/>
              <a:t>– Aorta</a:t>
            </a:r>
          </a:p>
          <a:p>
            <a:pPr>
              <a:buNone/>
            </a:pPr>
            <a:r>
              <a:rPr lang="cs-CZ" sz="2000" dirty="0"/>
              <a:t>8 - </a:t>
            </a:r>
            <a:r>
              <a:rPr lang="cs-CZ" sz="2000" i="1" dirty="0" err="1"/>
              <a:t>Cuspis</a:t>
            </a:r>
            <a:r>
              <a:rPr lang="cs-CZ" sz="2000" i="1" dirty="0"/>
              <a:t> ant. (část valva </a:t>
            </a:r>
            <a:r>
              <a:rPr lang="cs-CZ" sz="2000" i="1" dirty="0" err="1"/>
              <a:t>atrioventricularis</a:t>
            </a:r>
            <a:r>
              <a:rPr lang="cs-CZ" sz="2000" i="1" dirty="0"/>
              <a:t> sin.)</a:t>
            </a:r>
          </a:p>
        </p:txBody>
      </p:sp>
      <p:pic>
        <p:nvPicPr>
          <p:cNvPr id="69634" name="Picture 2" descr="Pohled na rozevřenou levou komoru a její výtokovou čá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1350" y="838132"/>
            <a:ext cx="5852650" cy="6019868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0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http://www.</a:t>
            </a:r>
            <a:r>
              <a:rPr lang="cs-CZ" dirty="0" err="1"/>
              <a:t>atlascloveka.upol.cz</a:t>
            </a:r>
            <a:r>
              <a:rPr lang="cs-CZ" dirty="0"/>
              <a:t>/</a:t>
            </a:r>
            <a:r>
              <a:rPr lang="cs-CZ" dirty="0" err="1"/>
              <a:t>cs</a:t>
            </a:r>
            <a:r>
              <a:rPr lang="cs-CZ" dirty="0"/>
              <a:t>/cs02/cs0202/cf020201/cf020201.html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C26B7C-DFD2-486D-ACFF-A394B9CB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48680"/>
            <a:ext cx="8712968" cy="5472608"/>
          </a:xfrm>
        </p:spPr>
        <p:txBody>
          <a:bodyPr>
            <a:normAutofit/>
          </a:bodyPr>
          <a:lstStyle/>
          <a:p>
            <a:pPr marL="0" indent="0" algn="just"/>
            <a:r>
              <a:rPr lang="cs-CZ" sz="1800" dirty="0"/>
              <a:t>Ústí </a:t>
            </a:r>
            <a:r>
              <a:rPr lang="cs-CZ" sz="1800" b="1" i="1" dirty="0"/>
              <a:t>vena </a:t>
            </a:r>
            <a:r>
              <a:rPr lang="cs-CZ" sz="1800" b="1" i="1" dirty="0" err="1"/>
              <a:t>cava</a:t>
            </a:r>
            <a:r>
              <a:rPr lang="cs-CZ" sz="1800" b="1" i="1" dirty="0"/>
              <a:t> superior v ostium </a:t>
            </a:r>
            <a:r>
              <a:rPr lang="cs-CZ" sz="1800" b="1" i="1" dirty="0" err="1"/>
              <a:t>venae</a:t>
            </a:r>
            <a:r>
              <a:rPr lang="cs-CZ" sz="1800" b="1" i="1" dirty="0"/>
              <a:t> </a:t>
            </a:r>
            <a:r>
              <a:rPr lang="cs-CZ" sz="1800" b="1" i="1" dirty="0" err="1"/>
              <a:t>cavae</a:t>
            </a:r>
            <a:r>
              <a:rPr lang="cs-CZ" sz="1800" b="1" i="1" dirty="0"/>
              <a:t> </a:t>
            </a:r>
            <a:r>
              <a:rPr lang="cs-CZ" sz="1800" b="1" i="1" dirty="0" err="1"/>
              <a:t>superioris</a:t>
            </a:r>
            <a:endParaRPr lang="cs-CZ" sz="1800" b="1" i="1" dirty="0"/>
          </a:p>
          <a:p>
            <a:pPr marL="0" indent="0" algn="just"/>
            <a:r>
              <a:rPr lang="cs-CZ" sz="1800" dirty="0"/>
              <a:t>Zdola přívod </a:t>
            </a:r>
            <a:r>
              <a:rPr lang="cs-CZ" sz="1800" b="1" i="1" dirty="0"/>
              <a:t>vena </a:t>
            </a:r>
            <a:r>
              <a:rPr lang="cs-CZ" sz="1800" b="1" i="1" dirty="0" err="1"/>
              <a:t>cava</a:t>
            </a:r>
            <a:r>
              <a:rPr lang="cs-CZ" sz="1800" b="1" i="1" dirty="0"/>
              <a:t> </a:t>
            </a:r>
            <a:r>
              <a:rPr lang="cs-CZ" sz="1800" b="1" i="1" dirty="0" err="1"/>
              <a:t>inferior</a:t>
            </a:r>
            <a:r>
              <a:rPr lang="cs-CZ" sz="1800" b="1" i="1" dirty="0"/>
              <a:t> </a:t>
            </a:r>
            <a:r>
              <a:rPr lang="cs-CZ" sz="1800" i="1" dirty="0"/>
              <a:t>v </a:t>
            </a:r>
            <a:r>
              <a:rPr lang="cs-CZ" sz="1800" b="1" i="1" dirty="0"/>
              <a:t>ostium </a:t>
            </a:r>
            <a:r>
              <a:rPr lang="cs-CZ" sz="1800" b="1" i="1" dirty="0" err="1"/>
              <a:t>venae</a:t>
            </a:r>
            <a:r>
              <a:rPr lang="cs-CZ" sz="1800" b="1" i="1" dirty="0"/>
              <a:t> </a:t>
            </a:r>
            <a:r>
              <a:rPr lang="cs-CZ" sz="1800" b="1" i="1" dirty="0" err="1"/>
              <a:t>cavae</a:t>
            </a:r>
            <a:r>
              <a:rPr lang="cs-CZ" sz="1800" b="1" i="1" dirty="0"/>
              <a:t> </a:t>
            </a:r>
            <a:r>
              <a:rPr lang="cs-CZ" sz="1800" b="1" i="1" dirty="0" err="1"/>
              <a:t>inferioris</a:t>
            </a:r>
            <a:r>
              <a:rPr lang="cs-CZ" sz="1800" dirty="0"/>
              <a:t>. </a:t>
            </a:r>
          </a:p>
          <a:p>
            <a:pPr marL="0" indent="0" algn="just">
              <a:buNone/>
            </a:pPr>
            <a:r>
              <a:rPr lang="cs-CZ" sz="1800" dirty="0"/>
              <a:t>Místo vstupu obou dutých žil označujeme </a:t>
            </a:r>
            <a:r>
              <a:rPr lang="cs-CZ" sz="1800" b="1" i="1" dirty="0"/>
              <a:t>sinus </a:t>
            </a:r>
            <a:r>
              <a:rPr lang="cs-CZ" sz="1800" b="1" i="1" dirty="0" err="1"/>
              <a:t>venarum</a:t>
            </a:r>
            <a:r>
              <a:rPr lang="cs-CZ" sz="1800" b="1" i="1" dirty="0"/>
              <a:t> </a:t>
            </a:r>
            <a:r>
              <a:rPr lang="cs-CZ" sz="1800" b="1" i="1" dirty="0" err="1"/>
              <a:t>cavarum</a:t>
            </a:r>
            <a:r>
              <a:rPr lang="cs-CZ" sz="1800" b="1" i="1" dirty="0"/>
              <a:t>. 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cs-CZ" dirty="0"/>
              <a:t>Pravá předsíň - </a:t>
            </a:r>
            <a:r>
              <a:rPr lang="cs-CZ" i="1" dirty="0"/>
              <a:t>atrium </a:t>
            </a:r>
            <a:r>
              <a:rPr lang="cs-CZ" i="1" dirty="0" err="1"/>
              <a:t>dextrum</a:t>
            </a:r>
            <a:endParaRPr lang="cs-CZ" i="1" dirty="0"/>
          </a:p>
        </p:txBody>
      </p:sp>
      <p:pic>
        <p:nvPicPr>
          <p:cNvPr id="62466" name="Picture 2" descr="Související obr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72816"/>
            <a:ext cx="6156176" cy="4061927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0" y="1556792"/>
            <a:ext cx="30598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i="1" dirty="0" err="1"/>
              <a:t>Sulcus</a:t>
            </a:r>
            <a:r>
              <a:rPr lang="cs-CZ" b="1" i="1" dirty="0"/>
              <a:t> </a:t>
            </a:r>
            <a:r>
              <a:rPr lang="cs-CZ" b="1" i="1" dirty="0" err="1"/>
              <a:t>terminalis</a:t>
            </a:r>
            <a:r>
              <a:rPr lang="cs-CZ" b="1" i="1" dirty="0"/>
              <a:t> </a:t>
            </a:r>
            <a:r>
              <a:rPr lang="cs-CZ" dirty="0"/>
              <a:t>- odděluje žíly od zbytku předsíní, v dutině</a:t>
            </a:r>
            <a:r>
              <a:rPr lang="cs-CZ" b="1" dirty="0"/>
              <a:t> </a:t>
            </a:r>
            <a:r>
              <a:rPr lang="cs-CZ" b="1" i="1" dirty="0" err="1"/>
              <a:t>crista</a:t>
            </a:r>
            <a:r>
              <a:rPr lang="cs-CZ" b="1" i="1" dirty="0"/>
              <a:t> </a:t>
            </a:r>
            <a:r>
              <a:rPr lang="cs-CZ" b="1" i="1" dirty="0" err="1"/>
              <a:t>terminalis</a:t>
            </a:r>
            <a:r>
              <a:rPr lang="cs-CZ" b="1" dirty="0"/>
              <a:t>.</a:t>
            </a:r>
            <a:endParaRPr lang="cs-CZ" dirty="0"/>
          </a:p>
          <a:p>
            <a:pPr algn="just"/>
            <a:r>
              <a:rPr lang="cs-CZ" b="1" i="1" dirty="0"/>
              <a:t>Valvula </a:t>
            </a:r>
            <a:r>
              <a:rPr lang="cs-CZ" b="1" i="1" dirty="0" err="1"/>
              <a:t>venae</a:t>
            </a:r>
            <a:r>
              <a:rPr lang="cs-CZ" b="1" i="1" dirty="0"/>
              <a:t> </a:t>
            </a:r>
            <a:r>
              <a:rPr lang="cs-CZ" b="1" i="1" dirty="0" err="1"/>
              <a:t>cavae</a:t>
            </a:r>
            <a:r>
              <a:rPr lang="cs-CZ" b="1" i="1" dirty="0"/>
              <a:t> </a:t>
            </a:r>
            <a:r>
              <a:rPr lang="cs-CZ" b="1" i="1" dirty="0" err="1"/>
              <a:t>inferioris</a:t>
            </a:r>
            <a:r>
              <a:rPr lang="cs-CZ" i="1" dirty="0"/>
              <a:t>,</a:t>
            </a:r>
          </a:p>
          <a:p>
            <a:pPr algn="just"/>
            <a:r>
              <a:rPr lang="cs-CZ" b="1" i="1" dirty="0" err="1"/>
              <a:t>Auricula</a:t>
            </a:r>
            <a:r>
              <a:rPr lang="cs-CZ" b="1" i="1" dirty="0"/>
              <a:t> </a:t>
            </a:r>
            <a:r>
              <a:rPr lang="cs-CZ" b="1" i="1" dirty="0" err="1"/>
              <a:t>dextra</a:t>
            </a:r>
            <a:endParaRPr lang="cs-CZ" i="1" dirty="0"/>
          </a:p>
          <a:p>
            <a:pPr algn="just"/>
            <a:r>
              <a:rPr lang="cs-CZ" b="1" i="1" dirty="0"/>
              <a:t>Musculi </a:t>
            </a:r>
            <a:r>
              <a:rPr lang="cs-CZ" b="1" i="1" dirty="0" err="1"/>
              <a:t>pectinati</a:t>
            </a:r>
            <a:r>
              <a:rPr lang="cs-CZ" i="1" dirty="0"/>
              <a:t> </a:t>
            </a:r>
            <a:r>
              <a:rPr lang="cs-CZ" dirty="0"/>
              <a:t>– svalové trámečky, které jsou nejnápadnější v aurikule.</a:t>
            </a:r>
          </a:p>
          <a:p>
            <a:pPr algn="just"/>
            <a:r>
              <a:rPr lang="cs-CZ" b="1" i="1" dirty="0"/>
              <a:t>Ostium sinus </a:t>
            </a:r>
            <a:r>
              <a:rPr lang="cs-CZ" b="1" i="1" dirty="0" err="1"/>
              <a:t>coronarii</a:t>
            </a:r>
            <a:r>
              <a:rPr lang="cs-CZ" i="1" dirty="0"/>
              <a:t> – </a:t>
            </a:r>
            <a:r>
              <a:rPr lang="cs-CZ" dirty="0"/>
              <a:t>vstup hlavního kmene sběrných žil srdce do pravé síně.</a:t>
            </a:r>
          </a:p>
          <a:p>
            <a:pPr algn="just"/>
            <a:r>
              <a:rPr lang="cs-CZ" b="1" i="1" dirty="0"/>
              <a:t>Septum </a:t>
            </a:r>
            <a:r>
              <a:rPr lang="cs-CZ" b="1" i="1" dirty="0" err="1"/>
              <a:t>interatriale</a:t>
            </a:r>
            <a:r>
              <a:rPr lang="cs-CZ" dirty="0"/>
              <a:t>, s nápadnou </a:t>
            </a:r>
            <a:r>
              <a:rPr lang="cs-CZ" b="1" i="1" dirty="0" err="1"/>
              <a:t>fossou</a:t>
            </a:r>
            <a:r>
              <a:rPr lang="cs-CZ" b="1" i="1" dirty="0"/>
              <a:t> </a:t>
            </a:r>
            <a:r>
              <a:rPr lang="cs-CZ" b="1" i="1" dirty="0" err="1"/>
              <a:t>ovalis</a:t>
            </a:r>
            <a:r>
              <a:rPr lang="cs-CZ" i="1" dirty="0"/>
              <a:t> </a:t>
            </a:r>
            <a:r>
              <a:rPr lang="cs-CZ" dirty="0"/>
              <a:t>– tvoří mediální stěnu = embryonální spojka mezi oběma síněmi. Septum má svou vazivovou, ztenčenou část bez svaloviny – </a:t>
            </a:r>
            <a:r>
              <a:rPr lang="cs-CZ" i="1" dirty="0" err="1"/>
              <a:t>pars</a:t>
            </a:r>
            <a:r>
              <a:rPr lang="cs-CZ" i="1" dirty="0"/>
              <a:t> </a:t>
            </a:r>
            <a:r>
              <a:rPr lang="cs-CZ" i="1" dirty="0" err="1"/>
              <a:t>membranacea</a:t>
            </a:r>
            <a:r>
              <a:rPr lang="cs-CZ" i="1" dirty="0"/>
              <a:t> </a:t>
            </a:r>
            <a:r>
              <a:rPr lang="cs-CZ" i="1" dirty="0" err="1"/>
              <a:t>septi</a:t>
            </a:r>
            <a:r>
              <a:rPr lang="cs-CZ" i="1" dirty="0"/>
              <a:t>. </a:t>
            </a:r>
          </a:p>
          <a:p>
            <a:pPr algn="just"/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7AFA5C6-389D-4DC9-AD54-E1D2FDEAC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Výsledek obrázku pro ventriculus dexter"/>
          <p:cNvPicPr>
            <a:picLocks noChangeAspect="1" noChangeArrowheads="1"/>
          </p:cNvPicPr>
          <p:nvPr/>
        </p:nvPicPr>
        <p:blipFill>
          <a:blip r:embed="rId2" cstate="print"/>
          <a:srcRect l="6818" t="12850" r="5236" b="7262"/>
          <a:stretch>
            <a:fillRect/>
          </a:stretch>
        </p:blipFill>
        <p:spPr bwMode="auto">
          <a:xfrm>
            <a:off x="4499992" y="3689648"/>
            <a:ext cx="4644008" cy="3168352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476672"/>
            <a:ext cx="8964488" cy="33843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900" b="1" dirty="0"/>
              <a:t>Vtoková část</a:t>
            </a:r>
          </a:p>
          <a:p>
            <a:pPr marL="174625" indent="-174625"/>
            <a:r>
              <a:rPr lang="cs-CZ" sz="1900" b="1" i="1" dirty="0"/>
              <a:t>Ostium </a:t>
            </a:r>
            <a:r>
              <a:rPr lang="cs-CZ" sz="1900" b="1" i="1" dirty="0" err="1"/>
              <a:t>atrioventriculare</a:t>
            </a:r>
            <a:r>
              <a:rPr lang="cs-CZ" sz="1900" b="1" i="1" dirty="0"/>
              <a:t> </a:t>
            </a:r>
            <a:r>
              <a:rPr lang="cs-CZ" sz="1900" b="1" i="1" dirty="0" err="1"/>
              <a:t>dextrum</a:t>
            </a:r>
            <a:r>
              <a:rPr lang="cs-CZ" sz="1900" i="1" dirty="0"/>
              <a:t> </a:t>
            </a:r>
          </a:p>
          <a:p>
            <a:pPr marL="174625" indent="-174625"/>
            <a:r>
              <a:rPr lang="cs-CZ" sz="1900" b="1" dirty="0"/>
              <a:t>Trojcípá chlopeň </a:t>
            </a:r>
            <a:r>
              <a:rPr lang="cs-CZ" sz="1900" dirty="0"/>
              <a:t>(</a:t>
            </a:r>
            <a:r>
              <a:rPr lang="cs-CZ" sz="1900" i="1" dirty="0"/>
              <a:t>valva </a:t>
            </a:r>
            <a:r>
              <a:rPr lang="cs-CZ" sz="1900" i="1" dirty="0" err="1"/>
              <a:t>atrioventricularis</a:t>
            </a:r>
            <a:r>
              <a:rPr lang="cs-CZ" sz="1900" i="1" dirty="0"/>
              <a:t> </a:t>
            </a:r>
            <a:r>
              <a:rPr lang="cs-CZ" sz="1900" i="1" dirty="0" err="1"/>
              <a:t>dextra</a:t>
            </a:r>
            <a:r>
              <a:rPr lang="cs-CZ" sz="1900" i="1" dirty="0"/>
              <a:t>; valva </a:t>
            </a:r>
            <a:r>
              <a:rPr lang="cs-CZ" sz="1900" i="1" dirty="0" err="1"/>
              <a:t>tricuspidalis</a:t>
            </a:r>
            <a:r>
              <a:rPr lang="cs-CZ" sz="1900" i="1" dirty="0"/>
              <a:t>) -</a:t>
            </a:r>
            <a:r>
              <a:rPr lang="cs-CZ" sz="1900" i="1" dirty="0" err="1"/>
              <a:t>cuspides</a:t>
            </a:r>
            <a:r>
              <a:rPr lang="cs-CZ" sz="1900" i="1" dirty="0"/>
              <a:t> ant., post. </a:t>
            </a:r>
            <a:r>
              <a:rPr lang="cs-CZ" sz="1900" i="1" dirty="0" err="1"/>
              <a:t>et</a:t>
            </a:r>
            <a:r>
              <a:rPr lang="cs-CZ" sz="1900" i="1" dirty="0"/>
              <a:t> </a:t>
            </a:r>
            <a:r>
              <a:rPr lang="cs-CZ" sz="1900" i="1" dirty="0" err="1"/>
              <a:t>septalis</a:t>
            </a:r>
            <a:r>
              <a:rPr lang="cs-CZ" sz="1900" i="1" dirty="0"/>
              <a:t>. </a:t>
            </a:r>
          </a:p>
          <a:p>
            <a:pPr marL="174625" indent="-174625" algn="ctr"/>
            <a:r>
              <a:rPr lang="cs-CZ" sz="1900" b="1" i="1" dirty="0"/>
              <a:t>Musculi </a:t>
            </a:r>
            <a:r>
              <a:rPr lang="cs-CZ" sz="1900" b="1" i="1" dirty="0" err="1"/>
              <a:t>papillares</a:t>
            </a:r>
            <a:r>
              <a:rPr lang="cs-CZ" sz="1900" b="1" i="1" dirty="0"/>
              <a:t> (anterior </a:t>
            </a:r>
            <a:r>
              <a:rPr lang="cs-CZ" sz="1900" b="1" i="1" dirty="0" err="1"/>
              <a:t>et</a:t>
            </a:r>
            <a:r>
              <a:rPr lang="cs-CZ" sz="1900" b="1" i="1" dirty="0"/>
              <a:t> </a:t>
            </a:r>
            <a:r>
              <a:rPr lang="cs-CZ" sz="1900" b="1" i="1" dirty="0" err="1"/>
              <a:t>posterior</a:t>
            </a:r>
            <a:r>
              <a:rPr lang="cs-CZ" sz="1900" b="1" dirty="0"/>
              <a:t>, v nekonstantním počtu jsou i mm. </a:t>
            </a:r>
            <a:r>
              <a:rPr lang="cs-CZ" sz="1900" b="1" dirty="0" err="1"/>
              <a:t>papillares</a:t>
            </a:r>
            <a:r>
              <a:rPr lang="cs-CZ" sz="1900" b="1" dirty="0"/>
              <a:t> </a:t>
            </a:r>
            <a:r>
              <a:rPr lang="cs-CZ" sz="1900" b="1" dirty="0" err="1"/>
              <a:t>septales</a:t>
            </a:r>
            <a:r>
              <a:rPr lang="cs-CZ" sz="1900" b="1" dirty="0"/>
              <a:t>) </a:t>
            </a:r>
            <a:r>
              <a:rPr lang="cs-CZ" sz="1900" dirty="0"/>
              <a:t>+ </a:t>
            </a:r>
            <a:r>
              <a:rPr lang="cs-CZ" sz="1900" b="1" dirty="0" err="1"/>
              <a:t>chordae</a:t>
            </a:r>
            <a:r>
              <a:rPr lang="cs-CZ" sz="1900" b="1" dirty="0"/>
              <a:t> </a:t>
            </a:r>
            <a:r>
              <a:rPr lang="cs-CZ" sz="1900" b="1" dirty="0" err="1"/>
              <a:t>tendinae</a:t>
            </a:r>
            <a:r>
              <a:rPr lang="cs-CZ" sz="1900" b="1" dirty="0"/>
              <a:t> - </a:t>
            </a:r>
            <a:r>
              <a:rPr lang="cs-CZ" sz="1900" dirty="0"/>
              <a:t>zamezují překlopení chlopně do atria. </a:t>
            </a:r>
          </a:p>
          <a:p>
            <a:pPr marL="174625" indent="-174625"/>
            <a:r>
              <a:rPr lang="cs-CZ" sz="1900" b="1" i="1" dirty="0"/>
              <a:t>Ostium </a:t>
            </a:r>
            <a:r>
              <a:rPr lang="cs-CZ" sz="1900" b="1" i="1" dirty="0" err="1"/>
              <a:t>trunci</a:t>
            </a:r>
            <a:r>
              <a:rPr lang="cs-CZ" sz="1900" b="1" i="1" dirty="0"/>
              <a:t> </a:t>
            </a:r>
            <a:r>
              <a:rPr lang="cs-CZ" sz="1900" b="1" i="1" dirty="0" err="1"/>
              <a:t>pulmonalis</a:t>
            </a:r>
            <a:r>
              <a:rPr lang="cs-CZ" sz="1900" i="1" dirty="0"/>
              <a:t> </a:t>
            </a:r>
            <a:r>
              <a:rPr lang="cs-CZ" sz="1900" dirty="0"/>
              <a:t>s poloměsíčitými chlopněmi (</a:t>
            </a:r>
            <a:r>
              <a:rPr lang="cs-CZ" sz="1900" b="1" i="1" dirty="0"/>
              <a:t>valva </a:t>
            </a:r>
            <a:r>
              <a:rPr lang="cs-CZ" sz="1900" b="1" i="1" dirty="0" err="1"/>
              <a:t>trunci</a:t>
            </a:r>
            <a:r>
              <a:rPr lang="cs-CZ" sz="1900" b="1" i="1" dirty="0"/>
              <a:t> </a:t>
            </a:r>
            <a:r>
              <a:rPr lang="cs-CZ" sz="1900" b="1" i="1" dirty="0" err="1"/>
              <a:t>pulmonalis</a:t>
            </a:r>
            <a:r>
              <a:rPr lang="cs-CZ" sz="1900" dirty="0"/>
              <a:t>) </a:t>
            </a:r>
          </a:p>
          <a:p>
            <a:pPr marL="174625" indent="-174625"/>
            <a:r>
              <a:rPr lang="cs-CZ" sz="1900" b="1" i="1" dirty="0" err="1"/>
              <a:t>Trabeculae</a:t>
            </a:r>
            <a:r>
              <a:rPr lang="cs-CZ" sz="1900" b="1" i="1" dirty="0"/>
              <a:t> </a:t>
            </a:r>
            <a:r>
              <a:rPr lang="cs-CZ" sz="1900" b="1" i="1" dirty="0" err="1"/>
              <a:t>carneae</a:t>
            </a:r>
            <a:r>
              <a:rPr lang="cs-CZ" sz="1900" b="1" i="1" dirty="0"/>
              <a:t> </a:t>
            </a:r>
            <a:r>
              <a:rPr lang="cs-CZ" sz="1900" b="1" i="1" dirty="0" err="1"/>
              <a:t>ventriculi</a:t>
            </a:r>
            <a:r>
              <a:rPr lang="cs-CZ" sz="1900" b="1" i="1" dirty="0"/>
              <a:t> </a:t>
            </a:r>
            <a:r>
              <a:rPr lang="cs-CZ" sz="1900" b="1" i="1" dirty="0" err="1"/>
              <a:t>dextri</a:t>
            </a:r>
            <a:r>
              <a:rPr lang="cs-CZ" sz="1900" i="1" dirty="0"/>
              <a:t> </a:t>
            </a:r>
            <a:r>
              <a:rPr lang="cs-CZ" sz="1900" dirty="0"/>
              <a:t>- svalové trámce podobné </a:t>
            </a:r>
            <a:r>
              <a:rPr lang="cs-CZ" sz="1900" i="1" dirty="0"/>
              <a:t>musculi </a:t>
            </a:r>
            <a:r>
              <a:rPr lang="cs-CZ" sz="1900" i="1" dirty="0" err="1"/>
              <a:t>pectinati</a:t>
            </a:r>
            <a:r>
              <a:rPr lang="cs-CZ" sz="1900" i="1" dirty="0"/>
              <a:t> </a:t>
            </a:r>
            <a:r>
              <a:rPr lang="cs-CZ" sz="1900" dirty="0"/>
              <a:t>v předsíni. </a:t>
            </a:r>
          </a:p>
          <a:p>
            <a:pPr marL="174625" indent="-174625"/>
            <a:r>
              <a:rPr lang="cs-CZ" sz="1900" b="1" i="1" dirty="0" err="1"/>
              <a:t>Trabecula</a:t>
            </a:r>
            <a:r>
              <a:rPr lang="cs-CZ" sz="1900" b="1" i="1" dirty="0"/>
              <a:t> </a:t>
            </a:r>
            <a:r>
              <a:rPr lang="cs-CZ" sz="1900" b="1" i="1" dirty="0" err="1"/>
              <a:t>septomarginalis</a:t>
            </a:r>
            <a:r>
              <a:rPr lang="cs-CZ" sz="1900" b="1" i="1" dirty="0"/>
              <a:t> </a:t>
            </a:r>
            <a:r>
              <a:rPr lang="cs-CZ" sz="1900" dirty="0"/>
              <a:t>obsahuje část převodního systému srdečního.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11560" y="0"/>
            <a:ext cx="82296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4400" dirty="0">
                <a:latin typeface="+mj-lt"/>
                <a:ea typeface="+mj-ea"/>
                <a:cs typeface="+mj-cs"/>
              </a:rPr>
              <a:t>Pravá komora - v</a:t>
            </a:r>
            <a:r>
              <a:rPr lang="cs-CZ" sz="4400" dirty="0" err="1">
                <a:latin typeface="+mj-lt"/>
                <a:ea typeface="+mj-ea"/>
                <a:cs typeface="+mj-cs"/>
              </a:rPr>
              <a:t>entriculus</a:t>
            </a:r>
            <a:r>
              <a:rPr lang="cs-CZ" sz="4400" dirty="0">
                <a:latin typeface="+mj-lt"/>
                <a:ea typeface="+mj-ea"/>
                <a:cs typeface="+mj-cs"/>
              </a:rPr>
              <a:t> </a:t>
            </a:r>
            <a:r>
              <a:rPr kumimoji="0" lang="cs-CZ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dexter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3789040"/>
            <a:ext cx="4176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Výtoková část</a:t>
            </a:r>
          </a:p>
          <a:p>
            <a:pPr>
              <a:buFont typeface="Arial" pitchFamily="34" charset="0"/>
              <a:buChar char="•"/>
            </a:pPr>
            <a:r>
              <a:rPr lang="cs-CZ" sz="2000" b="1" i="1" dirty="0"/>
              <a:t>Ostium </a:t>
            </a:r>
            <a:r>
              <a:rPr lang="cs-CZ" sz="2000" b="1" i="1" dirty="0" err="1"/>
              <a:t>trunci</a:t>
            </a:r>
            <a:r>
              <a:rPr lang="cs-CZ" sz="2000" b="1" i="1" dirty="0"/>
              <a:t> </a:t>
            </a:r>
            <a:r>
              <a:rPr lang="cs-CZ" sz="2000" b="1" i="1" dirty="0" err="1"/>
              <a:t>pulmonalis</a:t>
            </a:r>
            <a:r>
              <a:rPr lang="cs-CZ" sz="2000" i="1" dirty="0"/>
              <a:t> + </a:t>
            </a:r>
            <a:r>
              <a:rPr lang="cs-CZ" sz="2000" b="1" i="1" dirty="0"/>
              <a:t>valva </a:t>
            </a:r>
            <a:r>
              <a:rPr lang="cs-CZ" sz="2000" b="1" i="1" dirty="0" err="1"/>
              <a:t>trunci</a:t>
            </a:r>
            <a:r>
              <a:rPr lang="cs-CZ" sz="2000" b="1" i="1" dirty="0"/>
              <a:t> </a:t>
            </a:r>
            <a:r>
              <a:rPr lang="cs-CZ" sz="2000" b="1" i="1" dirty="0" err="1"/>
              <a:t>pulmonalis</a:t>
            </a:r>
            <a:r>
              <a:rPr lang="cs-CZ" sz="2000" b="1" i="1" dirty="0"/>
              <a:t> </a:t>
            </a:r>
            <a:r>
              <a:rPr lang="cs-CZ" sz="2000" i="1" dirty="0"/>
              <a:t>+ </a:t>
            </a:r>
            <a:r>
              <a:rPr lang="cs-CZ" sz="2000" b="1" i="1" dirty="0"/>
              <a:t>tři </a:t>
            </a:r>
            <a:r>
              <a:rPr lang="cs-CZ" sz="2000" b="1" i="1" dirty="0" err="1"/>
              <a:t>valvulae</a:t>
            </a:r>
            <a:r>
              <a:rPr lang="cs-CZ" sz="2000" b="1" i="1" dirty="0"/>
              <a:t> </a:t>
            </a:r>
            <a:r>
              <a:rPr lang="cs-CZ" sz="2000" b="1" i="1" dirty="0" err="1"/>
              <a:t>semilunares</a:t>
            </a:r>
            <a:r>
              <a:rPr lang="cs-CZ" sz="2000" dirty="0"/>
              <a:t>, poloměsíčité chlopně; </a:t>
            </a:r>
          </a:p>
          <a:p>
            <a:pPr marL="0" lvl="1"/>
            <a:r>
              <a:rPr lang="cs-CZ" sz="2000" dirty="0"/>
              <a:t>(</a:t>
            </a:r>
            <a:r>
              <a:rPr lang="cs-CZ" sz="2000" i="1" dirty="0"/>
              <a:t>valvula </a:t>
            </a:r>
            <a:r>
              <a:rPr lang="cs-CZ" sz="2000" i="1" dirty="0" err="1"/>
              <a:t>semilunaris</a:t>
            </a:r>
            <a:r>
              <a:rPr lang="cs-CZ" sz="2000" i="1" dirty="0"/>
              <a:t> anterior, </a:t>
            </a:r>
            <a:r>
              <a:rPr lang="cs-CZ" sz="2000" i="1" dirty="0" err="1"/>
              <a:t>dextra</a:t>
            </a:r>
            <a:r>
              <a:rPr lang="cs-CZ" sz="2000" i="1" dirty="0"/>
              <a:t> </a:t>
            </a:r>
            <a:r>
              <a:rPr lang="cs-CZ" sz="2000" i="1" dirty="0" err="1"/>
              <a:t>et</a:t>
            </a:r>
            <a:r>
              <a:rPr lang="cs-CZ" sz="2000" i="1" dirty="0"/>
              <a:t> </a:t>
            </a:r>
            <a:r>
              <a:rPr lang="cs-CZ" sz="2000" i="1" dirty="0" err="1"/>
              <a:t>sinistra</a:t>
            </a:r>
            <a:r>
              <a:rPr lang="cs-CZ" sz="2000" dirty="0"/>
              <a:t>) </a:t>
            </a:r>
          </a:p>
          <a:p>
            <a:pPr marL="0" lvl="2">
              <a:buFont typeface="Arial" pitchFamily="34" charset="0"/>
              <a:buChar char="•"/>
            </a:pPr>
            <a:r>
              <a:rPr lang="cs-CZ" sz="2000" b="1" i="1" dirty="0"/>
              <a:t>Lunula</a:t>
            </a:r>
            <a:r>
              <a:rPr lang="cs-CZ" sz="2000" b="1" dirty="0"/>
              <a:t> </a:t>
            </a:r>
            <a:r>
              <a:rPr lang="cs-CZ" sz="2000" dirty="0"/>
              <a:t>= ztenčený okraj + </a:t>
            </a:r>
            <a:r>
              <a:rPr lang="cs-CZ" sz="2000" i="1" dirty="0" err="1"/>
              <a:t>nodulus</a:t>
            </a:r>
            <a:r>
              <a:rPr lang="cs-CZ" sz="2000" i="1" dirty="0"/>
              <a:t> </a:t>
            </a:r>
            <a:r>
              <a:rPr lang="cs-CZ" sz="2000" i="1" dirty="0" err="1"/>
              <a:t>valvulae</a:t>
            </a:r>
            <a:r>
              <a:rPr lang="cs-CZ" sz="2000" i="1" dirty="0"/>
              <a:t> </a:t>
            </a:r>
            <a:r>
              <a:rPr lang="cs-CZ" sz="2000" i="1" dirty="0" err="1"/>
              <a:t>semilunaris</a:t>
            </a:r>
            <a:r>
              <a:rPr lang="cs-CZ" sz="2000" dirty="0"/>
              <a:t>, který zajišťuje uzavření středu chlopně.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FF8E16F-6890-4277-B505-239E49894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cs-CZ" dirty="0"/>
              <a:t>Pravá komora a předsíň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1340768"/>
            <a:ext cx="2771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Legenda:</a:t>
            </a:r>
            <a:r>
              <a:rPr lang="cs-CZ" dirty="0"/>
              <a:t> </a:t>
            </a:r>
          </a:p>
          <a:p>
            <a:r>
              <a:rPr lang="cs-CZ" dirty="0"/>
              <a:t>1 - </a:t>
            </a:r>
            <a:r>
              <a:rPr lang="cs-CZ" i="1" dirty="0" err="1"/>
              <a:t>auricula</a:t>
            </a:r>
            <a:r>
              <a:rPr lang="cs-CZ" i="1" dirty="0"/>
              <a:t> </a:t>
            </a:r>
            <a:r>
              <a:rPr lang="cs-CZ" i="1" dirty="0" err="1"/>
              <a:t>dx</a:t>
            </a:r>
            <a:r>
              <a:rPr lang="cs-CZ" dirty="0"/>
              <a:t>.</a:t>
            </a:r>
          </a:p>
          <a:p>
            <a:r>
              <a:rPr lang="cs-CZ" dirty="0"/>
              <a:t>2 - </a:t>
            </a:r>
            <a:r>
              <a:rPr lang="cs-CZ" i="1" dirty="0"/>
              <a:t>mm. </a:t>
            </a:r>
            <a:r>
              <a:rPr lang="cs-CZ" i="1" dirty="0" err="1"/>
              <a:t>pectinati</a:t>
            </a:r>
            <a:endParaRPr lang="cs-CZ" i="1" dirty="0"/>
          </a:p>
          <a:p>
            <a:r>
              <a:rPr lang="cs-CZ" dirty="0"/>
              <a:t>3 - </a:t>
            </a:r>
            <a:r>
              <a:rPr lang="cs-CZ" i="1" dirty="0" err="1"/>
              <a:t>foramina</a:t>
            </a:r>
            <a:r>
              <a:rPr lang="cs-CZ" i="1" dirty="0"/>
              <a:t> </a:t>
            </a:r>
            <a:r>
              <a:rPr lang="cs-CZ" i="1" dirty="0" err="1"/>
              <a:t>venarum</a:t>
            </a:r>
            <a:r>
              <a:rPr lang="cs-CZ" i="1" dirty="0"/>
              <a:t> </a:t>
            </a:r>
            <a:r>
              <a:rPr lang="cs-CZ" i="1" dirty="0" err="1"/>
              <a:t>minimarum</a:t>
            </a:r>
            <a:endParaRPr lang="cs-CZ" i="1" dirty="0"/>
          </a:p>
          <a:p>
            <a:r>
              <a:rPr lang="cs-CZ" dirty="0"/>
              <a:t>4 - </a:t>
            </a:r>
            <a:r>
              <a:rPr lang="cs-CZ" i="1" dirty="0"/>
              <a:t>fossa </a:t>
            </a:r>
            <a:r>
              <a:rPr lang="cs-CZ" i="1" dirty="0" err="1"/>
              <a:t>ovalis</a:t>
            </a:r>
            <a:endParaRPr lang="cs-CZ" i="1" dirty="0"/>
          </a:p>
          <a:p>
            <a:r>
              <a:rPr lang="cs-CZ" dirty="0"/>
              <a:t>5 - ostium </a:t>
            </a:r>
            <a:r>
              <a:rPr lang="cs-CZ" dirty="0" err="1"/>
              <a:t>venae</a:t>
            </a:r>
            <a:r>
              <a:rPr lang="cs-CZ" dirty="0"/>
              <a:t> </a:t>
            </a:r>
            <a:r>
              <a:rPr lang="cs-CZ" dirty="0" err="1"/>
              <a:t>cavae</a:t>
            </a:r>
            <a:r>
              <a:rPr lang="cs-CZ" dirty="0"/>
              <a:t> sup.</a:t>
            </a:r>
          </a:p>
          <a:p>
            <a:r>
              <a:rPr lang="cs-CZ" dirty="0"/>
              <a:t>6 - </a:t>
            </a:r>
            <a:r>
              <a:rPr lang="cs-CZ" i="1" dirty="0" err="1"/>
              <a:t>cuspis</a:t>
            </a:r>
            <a:r>
              <a:rPr lang="cs-CZ" i="1" dirty="0"/>
              <a:t> </a:t>
            </a:r>
            <a:r>
              <a:rPr lang="cs-CZ" i="1" dirty="0" err="1"/>
              <a:t>septalis</a:t>
            </a:r>
            <a:r>
              <a:rPr lang="cs-CZ" i="1" dirty="0"/>
              <a:t> (část valva </a:t>
            </a:r>
            <a:r>
              <a:rPr lang="cs-CZ" i="1" dirty="0" err="1"/>
              <a:t>atrioventricularis</a:t>
            </a:r>
            <a:r>
              <a:rPr lang="cs-CZ" i="1" dirty="0"/>
              <a:t> </a:t>
            </a:r>
            <a:r>
              <a:rPr lang="cs-CZ" i="1" dirty="0" err="1"/>
              <a:t>dx</a:t>
            </a:r>
            <a:r>
              <a:rPr lang="cs-CZ" i="1" dirty="0"/>
              <a:t>.) </a:t>
            </a:r>
          </a:p>
          <a:p>
            <a:r>
              <a:rPr lang="cs-CZ" dirty="0"/>
              <a:t>7 - </a:t>
            </a:r>
            <a:r>
              <a:rPr lang="cs-CZ" i="1" dirty="0" err="1"/>
              <a:t>cuspis</a:t>
            </a:r>
            <a:r>
              <a:rPr lang="cs-CZ" i="1" dirty="0"/>
              <a:t> ant. (část valva </a:t>
            </a:r>
            <a:r>
              <a:rPr lang="cs-CZ" i="1" dirty="0" err="1"/>
              <a:t>atrioventricularis</a:t>
            </a:r>
            <a:r>
              <a:rPr lang="cs-CZ" i="1" dirty="0"/>
              <a:t> </a:t>
            </a:r>
            <a:r>
              <a:rPr lang="cs-CZ" i="1" dirty="0" err="1"/>
              <a:t>dx</a:t>
            </a:r>
            <a:r>
              <a:rPr lang="cs-CZ" i="1" dirty="0"/>
              <a:t>.)</a:t>
            </a:r>
          </a:p>
          <a:p>
            <a:r>
              <a:rPr lang="cs-CZ" dirty="0"/>
              <a:t>8 - </a:t>
            </a:r>
            <a:r>
              <a:rPr lang="cs-CZ" i="1" dirty="0" err="1"/>
              <a:t>cuspis</a:t>
            </a:r>
            <a:r>
              <a:rPr lang="cs-CZ" i="1" dirty="0"/>
              <a:t> post. (část valva </a:t>
            </a:r>
            <a:r>
              <a:rPr lang="cs-CZ" i="1" dirty="0" err="1"/>
              <a:t>atrioventricularis</a:t>
            </a:r>
            <a:r>
              <a:rPr lang="cs-CZ" i="1" dirty="0"/>
              <a:t> </a:t>
            </a:r>
            <a:r>
              <a:rPr lang="cs-CZ" i="1" dirty="0" err="1"/>
              <a:t>dx</a:t>
            </a:r>
            <a:r>
              <a:rPr lang="cs-CZ" i="1" dirty="0"/>
              <a:t>.)</a:t>
            </a:r>
          </a:p>
          <a:p>
            <a:r>
              <a:rPr lang="cs-CZ" dirty="0"/>
              <a:t>9 - </a:t>
            </a:r>
            <a:r>
              <a:rPr lang="cs-CZ" i="1" dirty="0" err="1"/>
              <a:t>trabecula</a:t>
            </a:r>
            <a:r>
              <a:rPr lang="cs-CZ" i="1" dirty="0"/>
              <a:t> </a:t>
            </a:r>
            <a:r>
              <a:rPr lang="cs-CZ" i="1" dirty="0" err="1"/>
              <a:t>septomarginalis</a:t>
            </a:r>
            <a:endParaRPr lang="cs-CZ" i="1" dirty="0"/>
          </a:p>
        </p:txBody>
      </p:sp>
      <p:pic>
        <p:nvPicPr>
          <p:cNvPr id="1026" name="Picture 2" descr="Pohled na roztřiženou pravou síň a komo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052736"/>
            <a:ext cx="6372200" cy="5453217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0" y="645205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http://www.</a:t>
            </a:r>
            <a:r>
              <a:rPr lang="cs-CZ" dirty="0" err="1"/>
              <a:t>atlascloveka.upol.cz</a:t>
            </a:r>
            <a:r>
              <a:rPr lang="cs-CZ" dirty="0"/>
              <a:t>/</a:t>
            </a:r>
            <a:r>
              <a:rPr lang="cs-CZ" dirty="0" err="1"/>
              <a:t>cs</a:t>
            </a:r>
            <a:r>
              <a:rPr lang="cs-CZ" dirty="0"/>
              <a:t>/cs02/cs0202/cf020201/cf020201.html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1056BF-F052-4FAF-9A6B-0DD02EC56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20688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/>
              <a:t>Srdeční chlopně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48680"/>
            <a:ext cx="4933950" cy="568863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Ventily zajišťující jednostranný tok krve v srdci. </a:t>
            </a:r>
          </a:p>
          <a:p>
            <a:r>
              <a:rPr lang="cs-CZ" dirty="0"/>
              <a:t>Bez vaskularizace a inervace – duplikatury endokardu.</a:t>
            </a:r>
          </a:p>
          <a:p>
            <a:r>
              <a:rPr lang="cs-CZ" b="1" dirty="0"/>
              <a:t>Trikuspidální chlopeň</a:t>
            </a:r>
            <a:r>
              <a:rPr lang="cs-CZ" dirty="0"/>
              <a:t> (</a:t>
            </a:r>
            <a:r>
              <a:rPr lang="cs-CZ" i="1" dirty="0"/>
              <a:t>valva </a:t>
            </a:r>
            <a:r>
              <a:rPr lang="cs-CZ" i="1" dirty="0" err="1"/>
              <a:t>atrioventricularis</a:t>
            </a:r>
            <a:r>
              <a:rPr lang="cs-CZ" i="1" dirty="0"/>
              <a:t> </a:t>
            </a:r>
            <a:r>
              <a:rPr lang="cs-CZ" i="1" dirty="0" err="1"/>
              <a:t>dextra</a:t>
            </a:r>
            <a:r>
              <a:rPr lang="cs-CZ" i="1" dirty="0"/>
              <a:t> </a:t>
            </a:r>
            <a:r>
              <a:rPr lang="cs-CZ" i="1" dirty="0" err="1"/>
              <a:t>seu</a:t>
            </a:r>
            <a:r>
              <a:rPr lang="cs-CZ" i="1" dirty="0"/>
              <a:t> </a:t>
            </a:r>
            <a:r>
              <a:rPr lang="cs-CZ" i="1" dirty="0" err="1"/>
              <a:t>tricuspidalis</a:t>
            </a:r>
            <a:r>
              <a:rPr lang="cs-CZ" dirty="0"/>
              <a:t>) − mezi pravou síní a pravou komorou.</a:t>
            </a:r>
          </a:p>
          <a:p>
            <a:r>
              <a:rPr lang="cs-CZ" b="1" dirty="0"/>
              <a:t>Pulmonální chlopeň</a:t>
            </a:r>
            <a:r>
              <a:rPr lang="cs-CZ" dirty="0"/>
              <a:t> (</a:t>
            </a:r>
            <a:r>
              <a:rPr lang="cs-CZ" i="1" dirty="0"/>
              <a:t>valva </a:t>
            </a:r>
            <a:r>
              <a:rPr lang="cs-CZ" i="1" dirty="0" err="1"/>
              <a:t>trunci</a:t>
            </a:r>
            <a:r>
              <a:rPr lang="cs-CZ" i="1" dirty="0"/>
              <a:t> </a:t>
            </a:r>
            <a:r>
              <a:rPr lang="cs-CZ" i="1" dirty="0" err="1"/>
              <a:t>pulmonalis</a:t>
            </a:r>
            <a:r>
              <a:rPr lang="cs-CZ" dirty="0"/>
              <a:t>) − mezi pravou komorou a </a:t>
            </a:r>
            <a:r>
              <a:rPr lang="cs-CZ" i="1" dirty="0" err="1"/>
              <a:t>arteriae</a:t>
            </a:r>
            <a:r>
              <a:rPr lang="cs-CZ" i="1" dirty="0"/>
              <a:t> </a:t>
            </a:r>
            <a:r>
              <a:rPr lang="cs-CZ" i="1" dirty="0" err="1"/>
              <a:t>pulmonalis</a:t>
            </a:r>
            <a:r>
              <a:rPr lang="cs-CZ" dirty="0"/>
              <a:t>.</a:t>
            </a:r>
          </a:p>
          <a:p>
            <a:r>
              <a:rPr lang="cs-CZ" b="1" dirty="0"/>
              <a:t>Mitrální chlopeň</a:t>
            </a:r>
            <a:r>
              <a:rPr lang="cs-CZ" dirty="0"/>
              <a:t> (</a:t>
            </a:r>
            <a:r>
              <a:rPr lang="cs-CZ" i="1" dirty="0"/>
              <a:t>valva </a:t>
            </a:r>
            <a:r>
              <a:rPr lang="cs-CZ" i="1" dirty="0" err="1"/>
              <a:t>atrioventricularis</a:t>
            </a:r>
            <a:r>
              <a:rPr lang="cs-CZ" i="1" dirty="0"/>
              <a:t> </a:t>
            </a:r>
            <a:r>
              <a:rPr lang="cs-CZ" i="1" dirty="0" err="1"/>
              <a:t>sinistra</a:t>
            </a:r>
            <a:r>
              <a:rPr lang="cs-CZ" i="1" dirty="0"/>
              <a:t> </a:t>
            </a:r>
            <a:r>
              <a:rPr lang="cs-CZ" i="1" dirty="0" err="1"/>
              <a:t>seu</a:t>
            </a:r>
            <a:r>
              <a:rPr lang="cs-CZ" i="1" dirty="0"/>
              <a:t> </a:t>
            </a:r>
            <a:r>
              <a:rPr lang="cs-CZ" i="1" dirty="0" err="1"/>
              <a:t>bicuspidalis</a:t>
            </a:r>
            <a:r>
              <a:rPr lang="cs-CZ" i="1" dirty="0"/>
              <a:t> </a:t>
            </a:r>
            <a:r>
              <a:rPr lang="cs-CZ" i="1" dirty="0" err="1"/>
              <a:t>seu</a:t>
            </a:r>
            <a:r>
              <a:rPr lang="cs-CZ" i="1" dirty="0"/>
              <a:t> </a:t>
            </a:r>
            <a:r>
              <a:rPr lang="cs-CZ" i="1" dirty="0" err="1"/>
              <a:t>mitralis</a:t>
            </a:r>
            <a:r>
              <a:rPr lang="cs-CZ" dirty="0"/>
              <a:t>) − mezi levou síní a levou komorou.</a:t>
            </a:r>
          </a:p>
          <a:p>
            <a:r>
              <a:rPr lang="cs-CZ" b="1" dirty="0"/>
              <a:t>Aortální chlopeň</a:t>
            </a:r>
            <a:r>
              <a:rPr lang="cs-CZ" dirty="0"/>
              <a:t> (</a:t>
            </a:r>
            <a:r>
              <a:rPr lang="cs-CZ" i="1" dirty="0"/>
              <a:t>valva aortae</a:t>
            </a:r>
            <a:r>
              <a:rPr lang="cs-CZ" dirty="0"/>
              <a:t>) − mezi levou komorou a aortou.</a:t>
            </a:r>
          </a:p>
          <a:p>
            <a:endParaRPr lang="cs-CZ" dirty="0"/>
          </a:p>
        </p:txBody>
      </p:sp>
      <p:pic>
        <p:nvPicPr>
          <p:cNvPr id="38914" name="Picture 2" descr="Výsledek obrázku pro valve he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3950" y="0"/>
            <a:ext cx="4210050" cy="3362326"/>
          </a:xfrm>
          <a:prstGeom prst="rect">
            <a:avLst/>
          </a:prstGeom>
          <a:noFill/>
        </p:spPr>
      </p:pic>
      <p:pic>
        <p:nvPicPr>
          <p:cNvPr id="38916" name="Picture 4" descr="Výsledek obrázku pro valve he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0" y="3068960"/>
            <a:ext cx="4476750" cy="3362326"/>
          </a:xfrm>
          <a:prstGeom prst="rect">
            <a:avLst/>
          </a:prstGeom>
          <a:noFill/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1F17B1D-5217-497F-9E57-BF8DC9D41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8904B2E2-9CE0-42F9-8BE8-152D91F87A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"/>
          <a:stretch/>
        </p:blipFill>
        <p:spPr>
          <a:xfrm>
            <a:off x="3243527" y="0"/>
            <a:ext cx="5900473" cy="421141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5516" y="260648"/>
            <a:ext cx="8712968" cy="37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i="1" dirty="0"/>
              <a:t>Stavba oběhové soustavy:</a:t>
            </a:r>
          </a:p>
          <a:p>
            <a:r>
              <a:rPr lang="cs-CZ" sz="1800" b="1" dirty="0"/>
              <a:t>Srdce (</a:t>
            </a:r>
            <a:r>
              <a:rPr lang="cs-CZ" sz="1800" b="1" dirty="0" err="1"/>
              <a:t>Cor</a:t>
            </a:r>
            <a:r>
              <a:rPr lang="cs-CZ" sz="1800" b="1" dirty="0"/>
              <a:t>)</a:t>
            </a:r>
          </a:p>
          <a:p>
            <a:r>
              <a:rPr lang="cs-CZ" sz="1800" b="1" dirty="0"/>
              <a:t>Tepny</a:t>
            </a:r>
            <a:r>
              <a:rPr lang="cs-CZ" sz="1800" b="1" i="1" dirty="0"/>
              <a:t> (</a:t>
            </a:r>
            <a:r>
              <a:rPr lang="cs-CZ" sz="1800" b="1" i="1" dirty="0" err="1"/>
              <a:t>Arteriae</a:t>
            </a:r>
            <a:r>
              <a:rPr lang="cs-CZ" sz="1800" b="1" i="1" dirty="0"/>
              <a:t>)</a:t>
            </a:r>
            <a:r>
              <a:rPr lang="cs-CZ" sz="1800" b="1" dirty="0"/>
              <a:t> 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Velké – elastického typu</a:t>
            </a:r>
          </a:p>
          <a:p>
            <a:pPr marL="0" indent="0">
              <a:buNone/>
            </a:pPr>
            <a:r>
              <a:rPr lang="cs-CZ" sz="1800" dirty="0"/>
              <a:t>Střední a malé – svalového typu</a:t>
            </a:r>
          </a:p>
          <a:p>
            <a:pPr marL="0" indent="0">
              <a:buNone/>
            </a:pPr>
            <a:r>
              <a:rPr lang="cs-CZ" sz="1800" dirty="0"/>
              <a:t>Arterioly – 0,1 – 0,2 mm</a:t>
            </a:r>
          </a:p>
          <a:p>
            <a:pPr marL="0" indent="0">
              <a:buNone/>
            </a:pPr>
            <a:r>
              <a:rPr lang="cs-CZ" sz="1800" i="1" dirty="0" err="1"/>
              <a:t>Vasa</a:t>
            </a:r>
            <a:r>
              <a:rPr lang="cs-CZ" sz="1800" i="1" dirty="0"/>
              <a:t> </a:t>
            </a:r>
            <a:r>
              <a:rPr lang="cs-CZ" sz="1800" i="1" dirty="0" err="1"/>
              <a:t>capillaria</a:t>
            </a:r>
            <a:r>
              <a:rPr lang="cs-CZ" sz="1800" i="1" dirty="0"/>
              <a:t> </a:t>
            </a:r>
            <a:r>
              <a:rPr lang="cs-CZ" sz="1800" dirty="0"/>
              <a:t>= vlásečnice</a:t>
            </a:r>
          </a:p>
          <a:p>
            <a:r>
              <a:rPr lang="cs-CZ" sz="1800" b="1" dirty="0"/>
              <a:t>Žíly</a:t>
            </a:r>
            <a:r>
              <a:rPr lang="cs-CZ" sz="1800" b="1" i="1" dirty="0"/>
              <a:t> (</a:t>
            </a:r>
            <a:r>
              <a:rPr lang="cs-CZ" sz="1800" b="1" i="1" dirty="0" err="1"/>
              <a:t>Venae</a:t>
            </a:r>
            <a:r>
              <a:rPr lang="cs-CZ" sz="1800" b="1" i="1" dirty="0"/>
              <a:t>)</a:t>
            </a:r>
          </a:p>
          <a:p>
            <a:pPr marL="0" indent="0">
              <a:buNone/>
            </a:pPr>
            <a:r>
              <a:rPr lang="cs-CZ" sz="1800" dirty="0" err="1"/>
              <a:t>Venuly</a:t>
            </a:r>
            <a:r>
              <a:rPr lang="cs-CZ" sz="1800" dirty="0"/>
              <a:t> 0,2 – 1 mm</a:t>
            </a:r>
          </a:p>
          <a:p>
            <a:pPr marL="0" indent="0">
              <a:buNone/>
            </a:pPr>
            <a:r>
              <a:rPr lang="cs-CZ" sz="1800" dirty="0"/>
              <a:t>Malé a střední žíly – součástí jsou chlopně</a:t>
            </a:r>
          </a:p>
          <a:p>
            <a:pPr marL="0" indent="0">
              <a:buNone/>
            </a:pPr>
            <a:r>
              <a:rPr lang="cs-CZ" sz="1800" dirty="0"/>
              <a:t>Velké žíly </a:t>
            </a:r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1596301-C1E8-4161-8EF9-2E0EE3F50351}"/>
              </a:ext>
            </a:extLst>
          </p:cNvPr>
          <p:cNvSpPr txBox="1"/>
          <p:nvPr/>
        </p:nvSpPr>
        <p:spPr>
          <a:xfrm>
            <a:off x="107504" y="4211410"/>
            <a:ext cx="2921844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/>
              <a:t>Anastomózy</a:t>
            </a:r>
          </a:p>
          <a:p>
            <a:r>
              <a:rPr lang="cs-CZ" b="1" dirty="0"/>
              <a:t>= </a:t>
            </a:r>
            <a:r>
              <a:rPr lang="cs-CZ" dirty="0"/>
              <a:t>vzájemné propojení dvou cév (či nervů) v těle. Rozlišujeme A-V (regulace teplot), A-A (oblouky na končetinách, TS) a V-V anastomózy (</a:t>
            </a:r>
            <a:r>
              <a:rPr lang="cs-CZ" dirty="0" err="1"/>
              <a:t>portokavální</a:t>
            </a:r>
            <a:r>
              <a:rPr lang="cs-CZ" dirty="0"/>
              <a:t> anastomózy, </a:t>
            </a:r>
            <a:r>
              <a:rPr lang="cs-CZ" dirty="0" err="1"/>
              <a:t>kavokavální</a:t>
            </a:r>
            <a:r>
              <a:rPr lang="cs-CZ" dirty="0"/>
              <a:t> anastomózy…)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0984E7A-093E-4EFA-9B93-C93B5DC75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613" y="4317994"/>
            <a:ext cx="3484428" cy="230832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6B37624-95B6-42B1-B584-A00F1FAADF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00" r="13776"/>
          <a:stretch/>
        </p:blipFill>
        <p:spPr>
          <a:xfrm>
            <a:off x="3197715" y="4241367"/>
            <a:ext cx="2429543" cy="2461577"/>
          </a:xfrm>
          <a:prstGeom prst="rect">
            <a:avLst/>
          </a:prstGeom>
        </p:spPr>
      </p:pic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78E5B6DC-C01A-4BC3-BA86-9A99B0CCF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930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Srdeční skelet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8568952" cy="5832648"/>
          </a:xfrm>
        </p:spPr>
        <p:txBody>
          <a:bodyPr>
            <a:normAutofit/>
          </a:bodyPr>
          <a:lstStyle/>
          <a:p>
            <a:r>
              <a:rPr lang="cs-CZ" sz="1800" dirty="0"/>
              <a:t>Z hustého fibrózního vaziva, slouží k uchycení myokardu a chlopní. </a:t>
            </a:r>
          </a:p>
          <a:p>
            <a:r>
              <a:rPr lang="cs-CZ" sz="1800" dirty="0"/>
              <a:t>Skelet je elektrická izolace myokardu síní od myokardu komor (kromě </a:t>
            </a:r>
            <a:r>
              <a:rPr lang="cs-CZ" sz="1800" dirty="0" err="1"/>
              <a:t>Hissova</a:t>
            </a:r>
            <a:r>
              <a:rPr lang="cs-CZ" sz="1800" dirty="0"/>
              <a:t> svazku)</a:t>
            </a:r>
          </a:p>
          <a:p>
            <a:r>
              <a:rPr lang="cs-CZ" sz="1800" b="1" i="1" dirty="0" err="1"/>
              <a:t>Anuli</a:t>
            </a:r>
            <a:r>
              <a:rPr lang="cs-CZ" sz="1800" b="1" i="1" dirty="0"/>
              <a:t> </a:t>
            </a:r>
            <a:r>
              <a:rPr lang="cs-CZ" sz="1800" b="1" i="1" dirty="0" err="1"/>
              <a:t>fibrosi</a:t>
            </a:r>
            <a:r>
              <a:rPr lang="cs-CZ" sz="1800" i="1" dirty="0"/>
              <a:t> </a:t>
            </a:r>
            <a:r>
              <a:rPr lang="cs-CZ" sz="1800" dirty="0"/>
              <a:t>– čtyři vazivové prstence kolem srdečních chlopní:</a:t>
            </a:r>
          </a:p>
          <a:p>
            <a:pPr marL="990600" indent="0">
              <a:buFont typeface="Wingdings" panose="05000000000000000000" pitchFamily="2" charset="2"/>
              <a:buChar char="§"/>
            </a:pPr>
            <a:r>
              <a:rPr lang="cs-CZ" sz="1800" b="1" i="1" dirty="0" err="1"/>
              <a:t>anulus</a:t>
            </a:r>
            <a:r>
              <a:rPr lang="cs-CZ" sz="1800" b="1" i="1" dirty="0"/>
              <a:t> </a:t>
            </a:r>
            <a:r>
              <a:rPr lang="cs-CZ" sz="1800" b="1" i="1" dirty="0" err="1"/>
              <a:t>fibrosus</a:t>
            </a:r>
            <a:r>
              <a:rPr lang="cs-CZ" sz="1800" b="1" i="1" dirty="0"/>
              <a:t> </a:t>
            </a:r>
            <a:r>
              <a:rPr lang="cs-CZ" sz="1800" b="1" i="1" dirty="0" err="1"/>
              <a:t>dexter</a:t>
            </a:r>
            <a:r>
              <a:rPr lang="cs-CZ" sz="1800" i="1" dirty="0"/>
              <a:t> </a:t>
            </a:r>
            <a:r>
              <a:rPr lang="cs-CZ" sz="1800" dirty="0"/>
              <a:t>– u pravého síňokomorového ústí s trojcípou chlopní</a:t>
            </a:r>
          </a:p>
          <a:p>
            <a:pPr marL="990600" indent="0">
              <a:buFont typeface="Wingdings" panose="05000000000000000000" pitchFamily="2" charset="2"/>
              <a:buChar char="§"/>
            </a:pPr>
            <a:r>
              <a:rPr lang="cs-CZ" sz="1800" b="1" i="1" dirty="0" err="1"/>
              <a:t>anulus</a:t>
            </a:r>
            <a:r>
              <a:rPr lang="cs-CZ" sz="1800" b="1" i="1" dirty="0"/>
              <a:t> </a:t>
            </a:r>
            <a:r>
              <a:rPr lang="cs-CZ" sz="1800" b="1" i="1" dirty="0" err="1"/>
              <a:t>fibrosus</a:t>
            </a:r>
            <a:r>
              <a:rPr lang="cs-CZ" sz="1800" b="1" i="1" dirty="0"/>
              <a:t> </a:t>
            </a:r>
            <a:r>
              <a:rPr lang="cs-CZ" sz="1800" b="1" i="1" dirty="0" err="1"/>
              <a:t>sinister</a:t>
            </a:r>
            <a:r>
              <a:rPr lang="cs-CZ" sz="1800" i="1" dirty="0"/>
              <a:t> </a:t>
            </a:r>
            <a:r>
              <a:rPr lang="cs-CZ" sz="1800" dirty="0"/>
              <a:t>– u levého síňokomorového ústí s mitrální chlopní</a:t>
            </a:r>
          </a:p>
          <a:p>
            <a:pPr marL="990600" indent="0">
              <a:buFont typeface="Wingdings" panose="05000000000000000000" pitchFamily="2" charset="2"/>
              <a:buChar char="§"/>
            </a:pPr>
            <a:r>
              <a:rPr lang="cs-CZ" sz="1800" b="1" i="1" dirty="0" err="1"/>
              <a:t>anulus</a:t>
            </a:r>
            <a:r>
              <a:rPr lang="cs-CZ" sz="1800" b="1" i="1" dirty="0"/>
              <a:t> </a:t>
            </a:r>
            <a:r>
              <a:rPr lang="cs-CZ" sz="1800" b="1" i="1" dirty="0" err="1"/>
              <a:t>aorticus</a:t>
            </a:r>
            <a:r>
              <a:rPr lang="cs-CZ" sz="1800" i="1" dirty="0"/>
              <a:t> </a:t>
            </a:r>
            <a:r>
              <a:rPr lang="cs-CZ" sz="1800" dirty="0"/>
              <a:t>–</a:t>
            </a:r>
            <a:r>
              <a:rPr lang="cs-CZ" sz="1800" dirty="0" err="1"/>
              <a:t>semilunární</a:t>
            </a:r>
            <a:r>
              <a:rPr lang="cs-CZ" sz="1800" dirty="0"/>
              <a:t> chlopně aorty</a:t>
            </a:r>
          </a:p>
          <a:p>
            <a:pPr marL="990600" indent="0">
              <a:buFont typeface="Wingdings" panose="05000000000000000000" pitchFamily="2" charset="2"/>
              <a:buChar char="§"/>
            </a:pPr>
            <a:r>
              <a:rPr lang="cs-CZ" sz="1800" b="1" i="1" dirty="0" err="1"/>
              <a:t>anulus</a:t>
            </a:r>
            <a:r>
              <a:rPr lang="cs-CZ" sz="1800" b="1" i="1" dirty="0"/>
              <a:t> </a:t>
            </a:r>
            <a:r>
              <a:rPr lang="cs-CZ" sz="1800" b="1" i="1" dirty="0" err="1"/>
              <a:t>trunci</a:t>
            </a:r>
            <a:r>
              <a:rPr lang="cs-CZ" sz="1800" b="1" i="1" dirty="0"/>
              <a:t> </a:t>
            </a:r>
            <a:r>
              <a:rPr lang="cs-CZ" sz="1800" b="1" i="1" dirty="0" err="1"/>
              <a:t>pulmonalis</a:t>
            </a:r>
            <a:r>
              <a:rPr lang="cs-CZ" sz="1800" i="1" dirty="0"/>
              <a:t> </a:t>
            </a:r>
            <a:r>
              <a:rPr lang="cs-CZ" sz="1800" dirty="0"/>
              <a:t>– prstenec </a:t>
            </a:r>
            <a:r>
              <a:rPr lang="cs-CZ" sz="1800" dirty="0" err="1"/>
              <a:t>semilunární</a:t>
            </a:r>
            <a:r>
              <a:rPr lang="cs-CZ" sz="1800" dirty="0"/>
              <a:t> chlopně plicnice</a:t>
            </a:r>
          </a:p>
          <a:p>
            <a:r>
              <a:rPr lang="cs-CZ" sz="1800" dirty="0"/>
              <a:t>Tyto prstence jsou navzájem propojeny vazivovými útvary </a:t>
            </a:r>
            <a:r>
              <a:rPr lang="cs-CZ" sz="1800" b="1" i="1" dirty="0" err="1"/>
              <a:t>trigonum</a:t>
            </a:r>
            <a:r>
              <a:rPr lang="cs-CZ" sz="1800" b="1" i="1" dirty="0"/>
              <a:t> </a:t>
            </a:r>
            <a:r>
              <a:rPr lang="cs-CZ" sz="1800" b="1" i="1" dirty="0" err="1"/>
              <a:t>fibrosum</a:t>
            </a:r>
            <a:r>
              <a:rPr lang="cs-CZ" sz="1800" b="1" i="1" dirty="0"/>
              <a:t> </a:t>
            </a:r>
            <a:r>
              <a:rPr lang="cs-CZ" sz="1800" b="1" i="1" dirty="0" err="1"/>
              <a:t>dextrum</a:t>
            </a:r>
            <a:r>
              <a:rPr lang="cs-CZ" sz="1800" i="1" dirty="0"/>
              <a:t> </a:t>
            </a:r>
            <a:r>
              <a:rPr lang="cs-CZ" sz="1800" dirty="0"/>
              <a:t>(mezi </a:t>
            </a:r>
            <a:r>
              <a:rPr lang="cs-CZ" sz="1800" dirty="0" err="1"/>
              <a:t>anulus</a:t>
            </a:r>
            <a:r>
              <a:rPr lang="cs-CZ" sz="1800" dirty="0"/>
              <a:t> </a:t>
            </a:r>
            <a:r>
              <a:rPr lang="cs-CZ" sz="1800" dirty="0" err="1"/>
              <a:t>dexter</a:t>
            </a:r>
            <a:r>
              <a:rPr lang="cs-CZ" sz="1800" dirty="0"/>
              <a:t>, </a:t>
            </a:r>
            <a:r>
              <a:rPr lang="cs-CZ" sz="1800" dirty="0" err="1"/>
              <a:t>sinister</a:t>
            </a:r>
            <a:r>
              <a:rPr lang="cs-CZ" sz="1800" dirty="0"/>
              <a:t> a </a:t>
            </a:r>
            <a:r>
              <a:rPr lang="cs-CZ" sz="1800" dirty="0" err="1"/>
              <a:t>aorticus</a:t>
            </a:r>
            <a:r>
              <a:rPr lang="cs-CZ" sz="1800" dirty="0"/>
              <a:t>) a </a:t>
            </a:r>
            <a:r>
              <a:rPr lang="cs-CZ" sz="1800" b="1" i="1" dirty="0" err="1"/>
              <a:t>trigonum</a:t>
            </a:r>
            <a:r>
              <a:rPr lang="cs-CZ" sz="1800" b="1" i="1" dirty="0"/>
              <a:t> </a:t>
            </a:r>
            <a:r>
              <a:rPr lang="cs-CZ" sz="1800" b="1" i="1" dirty="0" err="1"/>
              <a:t>fibrosum</a:t>
            </a:r>
            <a:r>
              <a:rPr lang="cs-CZ" sz="1800" b="1" i="1" dirty="0"/>
              <a:t> </a:t>
            </a:r>
            <a:r>
              <a:rPr lang="cs-CZ" sz="1800" b="1" i="1" dirty="0" err="1"/>
              <a:t>sinistrum</a:t>
            </a:r>
            <a:r>
              <a:rPr lang="cs-CZ" sz="1800" i="1" dirty="0"/>
              <a:t> </a:t>
            </a:r>
            <a:r>
              <a:rPr lang="cs-CZ" sz="1800" dirty="0"/>
              <a:t>(mezi </a:t>
            </a:r>
            <a:r>
              <a:rPr lang="cs-CZ" sz="1800" i="1" dirty="0" err="1"/>
              <a:t>anulus</a:t>
            </a:r>
            <a:r>
              <a:rPr lang="cs-CZ" sz="1800" i="1" dirty="0"/>
              <a:t> </a:t>
            </a:r>
            <a:r>
              <a:rPr lang="cs-CZ" sz="1800" i="1" dirty="0" err="1"/>
              <a:t>sinister</a:t>
            </a:r>
            <a:r>
              <a:rPr lang="cs-CZ" sz="1800" i="1" dirty="0"/>
              <a:t> a </a:t>
            </a:r>
            <a:r>
              <a:rPr lang="cs-CZ" sz="1800" i="1" dirty="0" err="1"/>
              <a:t>aorticus</a:t>
            </a:r>
            <a:r>
              <a:rPr lang="cs-CZ" sz="1800" dirty="0"/>
              <a:t>). S pravým </a:t>
            </a:r>
            <a:r>
              <a:rPr lang="cs-CZ" sz="1800" dirty="0" err="1"/>
              <a:t>trigonem</a:t>
            </a:r>
            <a:r>
              <a:rPr lang="cs-CZ" sz="1800" dirty="0"/>
              <a:t> je propojena </a:t>
            </a:r>
            <a:r>
              <a:rPr lang="cs-CZ" sz="1800" b="1" i="1" dirty="0" err="1"/>
              <a:t>pars</a:t>
            </a:r>
            <a:r>
              <a:rPr lang="cs-CZ" sz="1800" b="1" i="1" dirty="0"/>
              <a:t> </a:t>
            </a:r>
            <a:r>
              <a:rPr lang="cs-CZ" sz="1800" b="1" i="1" dirty="0" err="1"/>
              <a:t>membranacea</a:t>
            </a:r>
            <a:r>
              <a:rPr lang="cs-CZ" sz="1800" b="1" i="1" dirty="0"/>
              <a:t> </a:t>
            </a:r>
            <a:r>
              <a:rPr lang="cs-CZ" sz="1800" b="1" i="1" dirty="0" err="1"/>
              <a:t>septi</a:t>
            </a:r>
            <a:r>
              <a:rPr lang="cs-CZ" sz="1800" i="1" dirty="0"/>
              <a:t>. </a:t>
            </a:r>
          </a:p>
        </p:txBody>
      </p:sp>
      <p:pic>
        <p:nvPicPr>
          <p:cNvPr id="37890" name="Picture 2" descr="Výsledek obrázku pro cardiac skele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4248149"/>
            <a:ext cx="5286375" cy="2609851"/>
          </a:xfrm>
          <a:prstGeom prst="rect">
            <a:avLst/>
          </a:prstGeom>
          <a:noFill/>
        </p:spPr>
      </p:pic>
      <p:pic>
        <p:nvPicPr>
          <p:cNvPr id="37892" name="Picture 4" descr="Výsledek obrázku pro cardiac skeleton"/>
          <p:cNvPicPr>
            <a:picLocks noChangeAspect="1" noChangeArrowheads="1"/>
          </p:cNvPicPr>
          <p:nvPr/>
        </p:nvPicPr>
        <p:blipFill>
          <a:blip r:embed="rId3" cstate="print"/>
          <a:srcRect l="38603" t="21575" b="7752"/>
          <a:stretch>
            <a:fillRect/>
          </a:stretch>
        </p:blipFill>
        <p:spPr bwMode="auto">
          <a:xfrm>
            <a:off x="827584" y="4077072"/>
            <a:ext cx="3216622" cy="2780928"/>
          </a:xfrm>
          <a:prstGeom prst="rect">
            <a:avLst/>
          </a:prstGeom>
          <a:noFill/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E5161C2-1E5D-422E-8DFA-5BC9D8AC6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/>
              <a:t>Převodní srdeční systém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20688"/>
            <a:ext cx="4752528" cy="5832648"/>
          </a:xfrm>
        </p:spPr>
        <p:txBody>
          <a:bodyPr>
            <a:noAutofit/>
          </a:bodyPr>
          <a:lstStyle/>
          <a:p>
            <a:pPr marL="180975" indent="-180975" algn="just"/>
            <a:r>
              <a:rPr lang="cs-CZ" sz="1600" b="1" dirty="0" err="1"/>
              <a:t>Sinuatriální</a:t>
            </a:r>
            <a:r>
              <a:rPr lang="cs-CZ" sz="1600" b="1" dirty="0"/>
              <a:t> uzlík (sinusový) </a:t>
            </a:r>
            <a:r>
              <a:rPr lang="cs-CZ" sz="1600" dirty="0"/>
              <a:t>leží ve stěně pravé předsíně při ústí horní duté žíly do pravé síně. </a:t>
            </a:r>
          </a:p>
          <a:p>
            <a:pPr marL="180975" indent="-180975" algn="just"/>
            <a:r>
              <a:rPr lang="cs-CZ" sz="1600" b="1" dirty="0"/>
              <a:t>Atrioventrikulární uzlík (síňokomorový) </a:t>
            </a:r>
            <a:r>
              <a:rPr lang="cs-CZ" sz="1600" dirty="0"/>
              <a:t>leží na rozhraní pravé síně a komory, v zadním úseku srdeční přepážky. </a:t>
            </a:r>
          </a:p>
          <a:p>
            <a:pPr marL="180975" indent="-180975" algn="just"/>
            <a:r>
              <a:rPr lang="cs-CZ" sz="1600" dirty="0"/>
              <a:t>Z atrioventrikulárního uzlu vede</a:t>
            </a:r>
            <a:r>
              <a:rPr lang="cs-CZ" sz="1600" b="1" dirty="0"/>
              <a:t> síňokomorový svazek (</a:t>
            </a:r>
            <a:r>
              <a:rPr lang="cs-CZ" sz="1600" b="1" dirty="0" err="1"/>
              <a:t>Hissův</a:t>
            </a:r>
            <a:r>
              <a:rPr lang="cs-CZ" sz="1600" b="1" dirty="0"/>
              <a:t> svazek) </a:t>
            </a:r>
            <a:r>
              <a:rPr lang="cs-CZ" sz="1600" dirty="0"/>
              <a:t>vláken, v mezikomorové přepážce se dělí na pravé a levé raménko zahýbající pod endokard komor a pokračující rozvětvením do sítě </a:t>
            </a:r>
            <a:r>
              <a:rPr lang="cs-CZ" sz="1600" b="1" dirty="0"/>
              <a:t>Purkyňových vláken</a:t>
            </a:r>
            <a:r>
              <a:rPr lang="cs-CZ" sz="1600" dirty="0"/>
              <a:t>.</a:t>
            </a:r>
          </a:p>
          <a:p>
            <a:pPr marL="180975" indent="-180975" algn="just"/>
            <a:r>
              <a:rPr lang="cs-CZ" sz="1600" dirty="0" err="1"/>
              <a:t>Purkyňovými</a:t>
            </a:r>
            <a:r>
              <a:rPr lang="cs-CZ" sz="1600" dirty="0"/>
              <a:t> vlákny jsou elektrické impulzy rozváděny do svaloviny komor, kde tato vlákna končí. </a:t>
            </a:r>
          </a:p>
          <a:p>
            <a:pPr algn="just"/>
            <a:r>
              <a:rPr lang="cs-CZ" sz="1600" dirty="0"/>
              <a:t>Elektrické vzruchy vyvolávají smrštění srdečního svalu (70 elektrických impulzů/ min. = 70 systol)</a:t>
            </a:r>
          </a:p>
          <a:p>
            <a:pPr algn="just"/>
            <a:r>
              <a:rPr lang="cs-CZ" sz="1600" b="1" dirty="0"/>
              <a:t>Uzlík atrioventrikulární </a:t>
            </a:r>
            <a:r>
              <a:rPr lang="cs-CZ" sz="1600" dirty="0"/>
              <a:t>- 40 - 50 impulzů. </a:t>
            </a:r>
          </a:p>
          <a:p>
            <a:pPr algn="just"/>
            <a:r>
              <a:rPr lang="cs-CZ" sz="1600" dirty="0"/>
              <a:t>Za normálních podmínek neprojevuje, protože je "překrytý" rychlejšími impulzy z primárního sinusového uzlíku. Při přerušení převodního systému mezi sinusovým a síňokomorovým uzlíkem, převezme atrioventrikulární uzlík vůdčí aktivitu a srdce se stahuje pomaleji - v rytmu impulzů vysílaných tímto uzlíkem. </a:t>
            </a:r>
          </a:p>
          <a:p>
            <a:pPr algn="just"/>
            <a:r>
              <a:rPr lang="cs-CZ" sz="1600" dirty="0"/>
              <a:t>Inervace má pro řízení srdečního rytmu pouze regulativní význam. </a:t>
            </a:r>
          </a:p>
          <a:p>
            <a:pPr algn="just"/>
            <a:endParaRPr lang="cs-CZ" sz="1600" dirty="0"/>
          </a:p>
        </p:txBody>
      </p:sp>
      <p:pic>
        <p:nvPicPr>
          <p:cNvPr id="33794" name="Picture 2" descr="Výsledek obrázku pro převodní systém srdečn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692696"/>
            <a:ext cx="3810000" cy="3076575"/>
          </a:xfrm>
          <a:prstGeom prst="rect">
            <a:avLst/>
          </a:prstGeom>
          <a:noFill/>
        </p:spPr>
      </p:pic>
      <p:pic>
        <p:nvPicPr>
          <p:cNvPr id="33796" name="Picture 4" descr="Výsledek obrázku pro převodní systém srdeční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2873" y="3717032"/>
            <a:ext cx="4141127" cy="1872208"/>
          </a:xfrm>
          <a:prstGeom prst="rect">
            <a:avLst/>
          </a:prstGeom>
          <a:noFill/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98C6AAC-6053-4052-B767-40DDBC3A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3354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/>
              <a:t>Cévní zásobení srdce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53344"/>
            <a:ext cx="4355976" cy="5904656"/>
          </a:xfrm>
        </p:spPr>
        <p:txBody>
          <a:bodyPr>
            <a:normAutofit/>
          </a:bodyPr>
          <a:lstStyle/>
          <a:p>
            <a:r>
              <a:rPr lang="cs-CZ" sz="2000" b="1" dirty="0"/>
              <a:t>Pravá věnčitá tepna (a</a:t>
            </a:r>
            <a:r>
              <a:rPr lang="cs-CZ" sz="2000" b="1" i="1" dirty="0"/>
              <a:t>. </a:t>
            </a:r>
            <a:r>
              <a:rPr lang="cs-CZ" sz="2000" b="1" i="1" dirty="0" err="1"/>
              <a:t>coronaria</a:t>
            </a:r>
            <a:r>
              <a:rPr lang="cs-CZ" sz="2000" b="1" i="1" dirty="0"/>
              <a:t> </a:t>
            </a:r>
            <a:r>
              <a:rPr lang="cs-CZ" sz="2000" b="1" i="1" dirty="0" err="1"/>
              <a:t>cordis</a:t>
            </a:r>
            <a:r>
              <a:rPr lang="cs-CZ" sz="2000" b="1" i="1" dirty="0"/>
              <a:t> </a:t>
            </a:r>
            <a:r>
              <a:rPr lang="cs-CZ" sz="2000" b="1" i="1" dirty="0" err="1"/>
              <a:t>dextra</a:t>
            </a:r>
            <a:r>
              <a:rPr lang="cs-CZ" sz="2000" b="1" dirty="0"/>
              <a:t>)</a:t>
            </a:r>
          </a:p>
          <a:p>
            <a:r>
              <a:rPr lang="cs-CZ" sz="2000" b="1" dirty="0"/>
              <a:t>Levá věnčitá tepna (</a:t>
            </a:r>
            <a:r>
              <a:rPr lang="cs-CZ" sz="2000" b="1" i="1" dirty="0"/>
              <a:t>a. </a:t>
            </a:r>
            <a:r>
              <a:rPr lang="cs-CZ" sz="2000" b="1" i="1" dirty="0" err="1"/>
              <a:t>coronaria</a:t>
            </a:r>
            <a:r>
              <a:rPr lang="cs-CZ" sz="2000" b="1" i="1" dirty="0"/>
              <a:t> </a:t>
            </a:r>
            <a:r>
              <a:rPr lang="cs-CZ" sz="2000" b="1" i="1" dirty="0" err="1"/>
              <a:t>sinistra</a:t>
            </a:r>
            <a:r>
              <a:rPr lang="cs-CZ" sz="2000" b="1" i="1" dirty="0"/>
              <a:t>)</a:t>
            </a:r>
          </a:p>
          <a:p>
            <a:r>
              <a:rPr lang="cs-CZ" sz="2000" dirty="0"/>
              <a:t>Přes mnohonásobné propojení kapilárních sítí se koronární tepny chovají jako konečné; tj. uzávěr tepny nebo její větve vede k nedostatku kyslíku a k rozpadu příslušné části svalu, k infarktu myokardu. </a:t>
            </a:r>
          </a:p>
          <a:p>
            <a:r>
              <a:rPr lang="cs-CZ" sz="2000" dirty="0"/>
              <a:t>Žilní krev odtéká žilami srdečního svalu do pravé síně. </a:t>
            </a:r>
          </a:p>
          <a:p>
            <a:endParaRPr lang="cs-CZ" sz="2000" dirty="0"/>
          </a:p>
        </p:txBody>
      </p:sp>
      <p:pic>
        <p:nvPicPr>
          <p:cNvPr id="30722" name="Picture 2" descr="Celkový pohled na srdce a větve oblouku aorty (zezadu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08720"/>
            <a:ext cx="4283968" cy="4126598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395536" y="5229200"/>
            <a:ext cx="8748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Legenda:</a:t>
            </a:r>
            <a:r>
              <a:rPr lang="cs-CZ" dirty="0"/>
              <a:t> 1 - hrudní úsek sestupné srdečnice (</a:t>
            </a:r>
            <a:r>
              <a:rPr lang="cs-CZ" i="1" dirty="0" err="1"/>
              <a:t>pars</a:t>
            </a:r>
            <a:r>
              <a:rPr lang="cs-CZ" i="1" dirty="0"/>
              <a:t> </a:t>
            </a:r>
            <a:r>
              <a:rPr lang="cs-CZ" i="1" dirty="0" err="1"/>
              <a:t>thoracica</a:t>
            </a:r>
            <a:r>
              <a:rPr lang="cs-CZ" i="1" dirty="0"/>
              <a:t> aortae </a:t>
            </a:r>
            <a:r>
              <a:rPr lang="cs-CZ" i="1" dirty="0" err="1"/>
              <a:t>desc</a:t>
            </a:r>
            <a:r>
              <a:rPr lang="cs-CZ" dirty="0"/>
              <a:t>.), 2 - oblouk srdečnice (</a:t>
            </a:r>
            <a:r>
              <a:rPr lang="cs-CZ" i="1" dirty="0" err="1"/>
              <a:t>arcus</a:t>
            </a:r>
            <a:r>
              <a:rPr lang="cs-CZ" i="1" dirty="0"/>
              <a:t> aortae</a:t>
            </a:r>
            <a:r>
              <a:rPr lang="cs-CZ" dirty="0"/>
              <a:t>), 3 - </a:t>
            </a:r>
            <a:r>
              <a:rPr lang="cs-CZ" i="1" dirty="0"/>
              <a:t>a. </a:t>
            </a:r>
            <a:r>
              <a:rPr lang="cs-CZ" i="1" dirty="0" err="1"/>
              <a:t>subclavia</a:t>
            </a:r>
            <a:r>
              <a:rPr lang="cs-CZ" i="1" dirty="0"/>
              <a:t> sin</a:t>
            </a:r>
            <a:r>
              <a:rPr lang="cs-CZ" dirty="0"/>
              <a:t>., 4 - </a:t>
            </a:r>
            <a:r>
              <a:rPr lang="cs-CZ" i="1" dirty="0"/>
              <a:t>a. </a:t>
            </a:r>
            <a:r>
              <a:rPr lang="cs-CZ" i="1" dirty="0" err="1"/>
              <a:t>carotis</a:t>
            </a:r>
            <a:r>
              <a:rPr lang="cs-CZ" i="1" dirty="0"/>
              <a:t> </a:t>
            </a:r>
            <a:r>
              <a:rPr lang="cs-CZ" i="1" dirty="0" err="1"/>
              <a:t>comm</a:t>
            </a:r>
            <a:r>
              <a:rPr lang="cs-CZ" i="1" dirty="0"/>
              <a:t>. sin</a:t>
            </a:r>
            <a:r>
              <a:rPr lang="cs-CZ" dirty="0"/>
              <a:t>., 5 - </a:t>
            </a:r>
            <a:r>
              <a:rPr lang="cs-CZ" i="1" dirty="0" err="1"/>
              <a:t>truncus</a:t>
            </a:r>
            <a:r>
              <a:rPr lang="cs-CZ" i="1" dirty="0"/>
              <a:t> </a:t>
            </a:r>
            <a:r>
              <a:rPr lang="cs-CZ" i="1" dirty="0" err="1"/>
              <a:t>brachiocephalicus</a:t>
            </a:r>
            <a:r>
              <a:rPr lang="cs-CZ" dirty="0"/>
              <a:t>, 6 - </a:t>
            </a:r>
            <a:r>
              <a:rPr lang="cs-CZ" i="1" dirty="0"/>
              <a:t>v. </a:t>
            </a:r>
            <a:r>
              <a:rPr lang="cs-CZ" i="1" dirty="0" err="1"/>
              <a:t>cava</a:t>
            </a:r>
            <a:r>
              <a:rPr lang="cs-CZ" i="1" dirty="0"/>
              <a:t> sup</a:t>
            </a:r>
            <a:r>
              <a:rPr lang="cs-CZ" dirty="0"/>
              <a:t>., 7 - </a:t>
            </a:r>
            <a:r>
              <a:rPr lang="cs-CZ" i="1" dirty="0"/>
              <a:t>v. </a:t>
            </a:r>
            <a:r>
              <a:rPr lang="cs-CZ" i="1" dirty="0" err="1"/>
              <a:t>cava</a:t>
            </a:r>
            <a:r>
              <a:rPr lang="cs-CZ" i="1" dirty="0"/>
              <a:t> </a:t>
            </a:r>
            <a:r>
              <a:rPr lang="cs-CZ" i="1" dirty="0" err="1"/>
              <a:t>inf</a:t>
            </a:r>
            <a:r>
              <a:rPr lang="cs-CZ" dirty="0"/>
              <a:t>., 8 - </a:t>
            </a:r>
            <a:r>
              <a:rPr lang="cs-CZ" i="1" dirty="0"/>
              <a:t>r. </a:t>
            </a:r>
            <a:r>
              <a:rPr lang="cs-CZ" i="1" dirty="0" err="1"/>
              <a:t>circumflexus</a:t>
            </a:r>
            <a:r>
              <a:rPr lang="cs-CZ" dirty="0"/>
              <a:t>, 9 - </a:t>
            </a:r>
            <a:r>
              <a:rPr lang="cs-CZ" i="1" dirty="0"/>
              <a:t>r. post. </a:t>
            </a:r>
            <a:r>
              <a:rPr lang="cs-CZ" i="1" dirty="0" err="1"/>
              <a:t>ventriculi</a:t>
            </a:r>
            <a:r>
              <a:rPr lang="cs-CZ" i="1" dirty="0"/>
              <a:t> </a:t>
            </a:r>
            <a:r>
              <a:rPr lang="cs-CZ" dirty="0" err="1"/>
              <a:t>sinistri</a:t>
            </a:r>
            <a:r>
              <a:rPr lang="cs-CZ" dirty="0"/>
              <a:t>, 10 - a</a:t>
            </a:r>
            <a:r>
              <a:rPr lang="cs-CZ" i="1" dirty="0"/>
              <a:t>. </a:t>
            </a:r>
            <a:r>
              <a:rPr lang="cs-CZ" i="1" dirty="0" err="1"/>
              <a:t>coronaria</a:t>
            </a:r>
            <a:r>
              <a:rPr lang="cs-CZ" i="1" dirty="0"/>
              <a:t> </a:t>
            </a:r>
            <a:r>
              <a:rPr lang="cs-CZ" i="1" dirty="0" err="1"/>
              <a:t>dx</a:t>
            </a:r>
            <a:r>
              <a:rPr lang="cs-CZ" dirty="0"/>
              <a:t>., 11 - </a:t>
            </a:r>
            <a:r>
              <a:rPr lang="cs-CZ" i="1" dirty="0"/>
              <a:t>r. </a:t>
            </a:r>
            <a:r>
              <a:rPr lang="cs-CZ" i="1" dirty="0" err="1"/>
              <a:t>interventricularis</a:t>
            </a:r>
            <a:r>
              <a:rPr lang="cs-CZ" i="1" dirty="0"/>
              <a:t> post</a:t>
            </a:r>
            <a:r>
              <a:rPr lang="cs-CZ" dirty="0"/>
              <a:t>., 12 </a:t>
            </a:r>
            <a:r>
              <a:rPr lang="cs-CZ" i="1" dirty="0"/>
              <a:t>- </a:t>
            </a:r>
            <a:r>
              <a:rPr lang="cs-CZ" i="1" dirty="0" err="1"/>
              <a:t>rr</a:t>
            </a:r>
            <a:r>
              <a:rPr lang="cs-CZ" i="1" dirty="0"/>
              <a:t>. </a:t>
            </a:r>
            <a:r>
              <a:rPr lang="cs-CZ" i="1" dirty="0" err="1"/>
              <a:t>atrioventriculares</a:t>
            </a:r>
            <a:r>
              <a:rPr lang="cs-CZ" i="1" dirty="0"/>
              <a:t> </a:t>
            </a:r>
            <a:r>
              <a:rPr lang="cs-CZ" dirty="0"/>
              <a:t>(a. </a:t>
            </a:r>
            <a:r>
              <a:rPr lang="cs-CZ" i="1" dirty="0" err="1"/>
              <a:t>coronaria</a:t>
            </a:r>
            <a:r>
              <a:rPr lang="cs-CZ" i="1" dirty="0"/>
              <a:t> </a:t>
            </a:r>
            <a:r>
              <a:rPr lang="cs-CZ" i="1" dirty="0" err="1"/>
              <a:t>dx</a:t>
            </a:r>
            <a:r>
              <a:rPr lang="cs-CZ" dirty="0"/>
              <a:t>.), 13 - </a:t>
            </a:r>
            <a:r>
              <a:rPr lang="cs-CZ" i="1" dirty="0" err="1"/>
              <a:t>truncus</a:t>
            </a:r>
            <a:r>
              <a:rPr lang="cs-CZ" i="1" dirty="0"/>
              <a:t> </a:t>
            </a:r>
            <a:r>
              <a:rPr lang="cs-CZ" i="1" dirty="0" err="1"/>
              <a:t>pulmonalis</a:t>
            </a:r>
            <a:endParaRPr lang="cs-CZ" i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DA4D28B-F898-4C46-B63E-CAE70B2F1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792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B3A0F1-D36B-4D57-BC6D-7116B3352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9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cs-CZ" dirty="0"/>
              <a:t>Perikard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A8E7ED-BDED-4256-8836-3C992F372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64706"/>
            <a:ext cx="8229600" cy="266429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cs-CZ" dirty="0"/>
              <a:t>Vakovitý, nepružný obal srdce.</a:t>
            </a:r>
          </a:p>
          <a:p>
            <a:pPr marL="0" indent="0" algn="just">
              <a:buNone/>
            </a:pPr>
            <a:r>
              <a:rPr lang="cs-CZ" dirty="0"/>
              <a:t>Nasedá na bránici a vytváří otisk na obou plicích.</a:t>
            </a:r>
          </a:p>
          <a:p>
            <a:pPr marL="0" indent="0" algn="just">
              <a:buNone/>
            </a:pPr>
            <a:r>
              <a:rPr lang="cs-CZ" dirty="0"/>
              <a:t>Dva listy:</a:t>
            </a:r>
          </a:p>
          <a:p>
            <a:pPr algn="just"/>
            <a:r>
              <a:rPr lang="cs-CZ" b="1" i="1" dirty="0"/>
              <a:t>lamina </a:t>
            </a:r>
            <a:r>
              <a:rPr lang="cs-CZ" b="1" i="1" dirty="0" err="1"/>
              <a:t>visceralis</a:t>
            </a:r>
            <a:r>
              <a:rPr lang="cs-CZ" b="1" i="1" dirty="0"/>
              <a:t>, </a:t>
            </a:r>
            <a:r>
              <a:rPr lang="cs-CZ" b="1" i="1" dirty="0" err="1"/>
              <a:t>epikardium</a:t>
            </a:r>
            <a:r>
              <a:rPr lang="cs-CZ" i="1" dirty="0"/>
              <a:t> </a:t>
            </a:r>
            <a:r>
              <a:rPr lang="cs-CZ" dirty="0"/>
              <a:t>– vnitřní list srostlý s povrchem srdce a tvoří lesklý (serosní) povrch srdeční stěny</a:t>
            </a:r>
          </a:p>
          <a:p>
            <a:pPr algn="just"/>
            <a:r>
              <a:rPr lang="cs-CZ" b="1" i="1" dirty="0"/>
              <a:t>lamina </a:t>
            </a:r>
            <a:r>
              <a:rPr lang="cs-CZ" b="1" i="1" dirty="0" err="1"/>
              <a:t>parietalis</a:t>
            </a:r>
            <a:r>
              <a:rPr lang="cs-CZ" b="1" i="1" dirty="0"/>
              <a:t>, perikard</a:t>
            </a:r>
            <a:r>
              <a:rPr lang="cs-CZ" i="1" dirty="0"/>
              <a:t> </a:t>
            </a:r>
            <a:r>
              <a:rPr lang="cs-CZ" dirty="0"/>
              <a:t>– tenký, lesklý list krytý jednovrstevným plochým epitelem, pokrývající vnitřní (k srdci přivrácený) povrch dutiny perikardu.</a:t>
            </a:r>
          </a:p>
          <a:p>
            <a:pPr marL="0" indent="0" algn="just">
              <a:buNone/>
            </a:pPr>
            <a:r>
              <a:rPr lang="cs-CZ" b="1" i="1" dirty="0" err="1"/>
              <a:t>Cavitas</a:t>
            </a:r>
            <a:r>
              <a:rPr lang="cs-CZ" b="1" i="1" dirty="0"/>
              <a:t> </a:t>
            </a:r>
            <a:r>
              <a:rPr lang="cs-CZ" b="1" i="1" dirty="0" err="1"/>
              <a:t>pericardialis</a:t>
            </a:r>
            <a:r>
              <a:rPr lang="cs-CZ" i="1" dirty="0"/>
              <a:t> </a:t>
            </a:r>
            <a:r>
              <a:rPr lang="cs-CZ" dirty="0"/>
              <a:t>– štěrbina mezi listy, naplněna </a:t>
            </a:r>
            <a:r>
              <a:rPr lang="cs-CZ" b="1" i="1" dirty="0" err="1"/>
              <a:t>liquor</a:t>
            </a:r>
            <a:r>
              <a:rPr lang="cs-CZ" b="1" i="1" dirty="0"/>
              <a:t> </a:t>
            </a:r>
            <a:r>
              <a:rPr lang="cs-CZ" b="1" i="1" dirty="0" err="1"/>
              <a:t>pericardii</a:t>
            </a:r>
            <a:r>
              <a:rPr lang="cs-CZ" b="1" i="1" dirty="0"/>
              <a:t> </a:t>
            </a:r>
            <a:r>
              <a:rPr lang="cs-CZ" dirty="0"/>
              <a:t>(serózní tekutina), jeden list klouže po druhém při pohybech srdce.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  <p:pic>
        <p:nvPicPr>
          <p:cNvPr id="5" name="Obrázek 4" descr="Obsah obrázku text, mapa&#10;&#10;Popis byl vytvořen automaticky">
            <a:extLst>
              <a:ext uri="{FF2B5EF4-FFF2-40B4-BE49-F238E27FC236}">
                <a16:creationId xmlns:a16="http://schemas.microsoft.com/office/drawing/2014/main" id="{C952DBB8-4C34-4A53-A529-E8C9C94FE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068960"/>
            <a:ext cx="5059366" cy="3305453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FDEC6B-FCFB-48C5-8BFB-C3B67B9E7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585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24F12C-C484-40EB-AA75-9D742E96F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8641"/>
            <a:ext cx="8640960" cy="25922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u="sng" dirty="0"/>
              <a:t>Stavba stěny cévy:</a:t>
            </a:r>
          </a:p>
          <a:p>
            <a:pPr marL="0" indent="0">
              <a:buNone/>
            </a:pPr>
            <a:r>
              <a:rPr lang="cs-CZ" b="1" i="1" dirty="0"/>
              <a:t>Tunica intima </a:t>
            </a:r>
            <a:r>
              <a:rPr lang="cs-CZ" b="1" dirty="0"/>
              <a:t>– </a:t>
            </a:r>
            <a:r>
              <a:rPr lang="cs-CZ" dirty="0"/>
              <a:t>z endotelových buněk nasedající na </a:t>
            </a:r>
            <a:r>
              <a:rPr lang="cs-CZ" i="1" dirty="0"/>
              <a:t>lamina </a:t>
            </a:r>
            <a:r>
              <a:rPr lang="cs-CZ" i="1" dirty="0" err="1"/>
              <a:t>basalis</a:t>
            </a:r>
            <a:endParaRPr lang="cs-CZ" b="1" i="1" dirty="0"/>
          </a:p>
          <a:p>
            <a:r>
              <a:rPr lang="cs-CZ" b="1" dirty="0"/>
              <a:t>Endotelové buňky</a:t>
            </a:r>
          </a:p>
          <a:p>
            <a:r>
              <a:rPr lang="cs-CZ" dirty="0"/>
              <a:t>Polygonální, ploché; protažené ve směru toku krve; centrální oblast se vyklenuje do lumen cévy; mají tenké laterální výběžky – v nich často </a:t>
            </a:r>
            <a:r>
              <a:rPr lang="cs-CZ" dirty="0" err="1"/>
              <a:t>pinocytické</a:t>
            </a:r>
            <a:r>
              <a:rPr lang="cs-CZ" dirty="0"/>
              <a:t> vezikuly (pro transport látek).</a:t>
            </a:r>
          </a:p>
          <a:p>
            <a:r>
              <a:rPr lang="cs-CZ" b="1" dirty="0" err="1"/>
              <a:t>Subendotelová</a:t>
            </a:r>
            <a:r>
              <a:rPr lang="cs-CZ" b="1" dirty="0"/>
              <a:t> vrstva</a:t>
            </a:r>
          </a:p>
          <a:p>
            <a:pPr marL="0" indent="0">
              <a:buNone/>
            </a:pPr>
            <a:r>
              <a:rPr lang="cs-CZ" dirty="0"/>
              <a:t>Řídké kolagenní vazivo s hladkou svalovinou; longitudinální uspořádání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6056F90-479B-48B9-9D87-6B2CDC8E6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750441"/>
            <a:ext cx="5394422" cy="4045817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E1F3CB8-4C7F-45C8-BE3C-45EC55D87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169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24F12C-C484-40EB-AA75-9D742E96F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391" y="197756"/>
            <a:ext cx="8640960" cy="2592287"/>
          </a:xfrm>
        </p:spPr>
        <p:txBody>
          <a:bodyPr>
            <a:noAutofit/>
          </a:bodyPr>
          <a:lstStyle/>
          <a:p>
            <a:r>
              <a:rPr lang="cs-CZ" sz="2600" dirty="0"/>
              <a:t>Funkce endotelu:</a:t>
            </a:r>
          </a:p>
          <a:p>
            <a:r>
              <a:rPr lang="cs-CZ" sz="2600" dirty="0"/>
              <a:t>Ovlivňuje krevní tlak </a:t>
            </a:r>
          </a:p>
          <a:p>
            <a:r>
              <a:rPr lang="cs-CZ" sz="2600" dirty="0"/>
              <a:t>Srážlivost krve</a:t>
            </a:r>
          </a:p>
          <a:p>
            <a:r>
              <a:rPr lang="cs-CZ" sz="2600" dirty="0"/>
              <a:t>Angiogenezi</a:t>
            </a:r>
          </a:p>
          <a:p>
            <a:r>
              <a:rPr lang="cs-CZ" sz="2600" dirty="0"/>
              <a:t>Výměnu látek mezi krní a tkáněmi</a:t>
            </a:r>
          </a:p>
          <a:p>
            <a:r>
              <a:rPr lang="cs-CZ" sz="2600" dirty="0"/>
              <a:t>Diapedézu leukocytů</a:t>
            </a:r>
          </a:p>
          <a:p>
            <a:r>
              <a:rPr lang="cs-CZ" sz="2600" dirty="0"/>
              <a:t>Filtruje krev – ledviny, bariéra…</a:t>
            </a:r>
          </a:p>
          <a:p>
            <a:pPr marL="0" indent="0">
              <a:buNone/>
            </a:pPr>
            <a:endParaRPr lang="cs-CZ" sz="2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96C6746-69EF-408B-81C2-78E36F009002}"/>
              </a:ext>
            </a:extLst>
          </p:cNvPr>
          <p:cNvSpPr txBox="1"/>
          <p:nvPr/>
        </p:nvSpPr>
        <p:spPr>
          <a:xfrm>
            <a:off x="259273" y="3573016"/>
            <a:ext cx="8668702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200" b="1" dirty="0"/>
              <a:t>Hematoencefalická bariéra </a:t>
            </a:r>
            <a:r>
              <a:rPr lang="cs-CZ" sz="2200" dirty="0"/>
              <a:t>= odděluje vnitřní prostředí mozku od cévního systému, umožňuje omezený transport látek mezi mozkovou tkání a krví.</a:t>
            </a:r>
          </a:p>
          <a:p>
            <a:r>
              <a:rPr lang="cs-CZ" sz="2200" b="1" dirty="0" err="1"/>
              <a:t>Hematotestikulární</a:t>
            </a:r>
            <a:r>
              <a:rPr lang="cs-CZ" sz="2200" b="1" dirty="0"/>
              <a:t> bariéra </a:t>
            </a:r>
            <a:r>
              <a:rPr lang="cs-CZ" sz="2200" dirty="0"/>
              <a:t>= buněčná bariéra mezi krví a vyvíjejícími se </a:t>
            </a:r>
            <a:r>
              <a:rPr lang="cs-CZ" sz="2200" dirty="0" err="1"/>
              <a:t>spermiogenními</a:t>
            </a:r>
            <a:r>
              <a:rPr lang="cs-CZ" sz="2200" dirty="0"/>
              <a:t> buňkami v semenotvorných kanálcích</a:t>
            </a:r>
          </a:p>
          <a:p>
            <a:r>
              <a:rPr lang="cs-CZ" sz="2200" b="1" dirty="0" err="1"/>
              <a:t>Hematolikvorová</a:t>
            </a:r>
            <a:r>
              <a:rPr lang="cs-CZ" sz="2200" b="1" dirty="0"/>
              <a:t> bariéra </a:t>
            </a:r>
            <a:r>
              <a:rPr lang="cs-CZ" sz="2200" dirty="0"/>
              <a:t>= odděluje krev a mozkomíšní mok</a:t>
            </a:r>
          </a:p>
          <a:p>
            <a:r>
              <a:rPr lang="cs-CZ" sz="2200" b="1" dirty="0"/>
              <a:t>Glomerulární bariéra </a:t>
            </a:r>
            <a:r>
              <a:rPr lang="cs-CZ" sz="2200" dirty="0"/>
              <a:t>= filtrace krve v ledvinách</a:t>
            </a:r>
          </a:p>
          <a:p>
            <a:r>
              <a:rPr lang="cs-CZ" sz="2200" b="1" dirty="0" err="1"/>
              <a:t>Hemoplacentární</a:t>
            </a:r>
            <a:r>
              <a:rPr lang="cs-CZ" sz="2200" b="1" dirty="0"/>
              <a:t> bariéra </a:t>
            </a:r>
            <a:r>
              <a:rPr lang="cs-CZ" sz="2200" dirty="0"/>
              <a:t>= odděluje krev plodu (</a:t>
            </a:r>
            <a:r>
              <a:rPr lang="cs-CZ" sz="2200" i="1" dirty="0"/>
              <a:t>aa. </a:t>
            </a:r>
            <a:r>
              <a:rPr lang="cs-CZ" sz="2200" i="1" dirty="0" err="1"/>
              <a:t>umbilicales</a:t>
            </a:r>
            <a:r>
              <a:rPr lang="cs-CZ" sz="2200" i="1" dirty="0"/>
              <a:t> a v. umbilicalis</a:t>
            </a:r>
            <a:r>
              <a:rPr lang="cs-CZ" sz="2200" dirty="0"/>
              <a:t>) a mateřskou krev v placentě.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E1F3CB8-4C7F-45C8-BE3C-45EC55D87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30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24F12C-C484-40EB-AA75-9D742E96F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8641"/>
            <a:ext cx="8640960" cy="30963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i="1" dirty="0"/>
              <a:t>Tunica media</a:t>
            </a:r>
          </a:p>
          <a:p>
            <a:r>
              <a:rPr lang="cs-CZ" dirty="0"/>
              <a:t>Hladké svalové buňky</a:t>
            </a:r>
          </a:p>
          <a:p>
            <a:pPr algn="just"/>
            <a:r>
              <a:rPr lang="cs-CZ" dirty="0"/>
              <a:t>Mezibuněčnou hmotu - glykosaminoglykany, chondroitin sulfát a proteoglykany. </a:t>
            </a:r>
          </a:p>
          <a:p>
            <a:r>
              <a:rPr lang="cs-CZ" dirty="0"/>
              <a:t>Retikulární vlákna a elastická vlákna – přecházejí v </a:t>
            </a:r>
            <a:r>
              <a:rPr lang="cs-CZ" i="1" dirty="0" err="1"/>
              <a:t>membrana</a:t>
            </a:r>
            <a:r>
              <a:rPr lang="cs-CZ" i="1" dirty="0"/>
              <a:t> </a:t>
            </a:r>
            <a:r>
              <a:rPr lang="cs-CZ" i="1" dirty="0" err="1"/>
              <a:t>elastica</a:t>
            </a:r>
            <a:r>
              <a:rPr lang="cs-CZ" i="1" dirty="0"/>
              <a:t> interna et </a:t>
            </a:r>
            <a:r>
              <a:rPr lang="cs-CZ" i="1" dirty="0" err="1"/>
              <a:t>externa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b="1" i="1" dirty="0"/>
              <a:t>Tunica </a:t>
            </a:r>
            <a:r>
              <a:rPr lang="cs-CZ" b="1" i="1" dirty="0" err="1"/>
              <a:t>adventitia</a:t>
            </a:r>
            <a:endParaRPr lang="cs-CZ" b="1" i="1" dirty="0"/>
          </a:p>
          <a:p>
            <a:r>
              <a:rPr lang="cs-CZ" dirty="0"/>
              <a:t>Kolagenní vazivo, elastická vlákna, fibroblasty, adipocyty a ve větších cévách hladká svalové svalovina.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Obsah obrázku kreslení&#10;&#10;Popis byl vytvořen automaticky">
            <a:extLst>
              <a:ext uri="{FF2B5EF4-FFF2-40B4-BE49-F238E27FC236}">
                <a16:creationId xmlns:a16="http://schemas.microsoft.com/office/drawing/2014/main" id="{B71A0883-9D6C-4077-9AC8-28B315B78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12250"/>
            <a:ext cx="4104456" cy="3119386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5A4BA80-AF46-49D9-8DF3-6AB2856CD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F0FD238-D7FE-4DA5-8388-751E147D7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177" y="3068960"/>
            <a:ext cx="466438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45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BC9801-7215-4A45-8C23-065967770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/>
              <a:t>Kapiláry (vlásečnice)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F8E02C-4BE9-4678-B31B-5783DC330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34516"/>
            <a:ext cx="8640960" cy="4525963"/>
          </a:xfrm>
        </p:spPr>
        <p:txBody>
          <a:bodyPr/>
          <a:lstStyle/>
          <a:p>
            <a:r>
              <a:rPr lang="cs-CZ" dirty="0"/>
              <a:t>8 µm (30 – 40 µm)</a:t>
            </a:r>
          </a:p>
          <a:p>
            <a:r>
              <a:rPr lang="cs-CZ" dirty="0"/>
              <a:t>Z endotelových buněk (1 – 2 vrstvy) + retikulární vlákna + </a:t>
            </a:r>
            <a:r>
              <a:rPr lang="cs-CZ" dirty="0" err="1"/>
              <a:t>pericyty</a:t>
            </a:r>
            <a:endParaRPr lang="cs-CZ" dirty="0"/>
          </a:p>
          <a:p>
            <a:r>
              <a:rPr lang="cs-CZ" dirty="0"/>
              <a:t>Souvislé, fenestrované, sinusoidy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096CFA-77B0-46F5-9722-C3EB5BC99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3" y="3297496"/>
            <a:ext cx="4381153" cy="328586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53869E7-65C3-4BA9-9201-AA64B3558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537012"/>
            <a:ext cx="4381152" cy="3285864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7C631A7-0806-4067-BD87-4D1E93276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706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487EB-5B08-4CCF-99BE-3BAA38131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6419056" cy="608165"/>
          </a:xfrm>
        </p:spPr>
        <p:txBody>
          <a:bodyPr>
            <a:normAutofit fontScale="90000"/>
          </a:bodyPr>
          <a:lstStyle/>
          <a:p>
            <a:r>
              <a:rPr lang="cs-CZ" dirty="0"/>
              <a:t>Tepny (</a:t>
            </a:r>
            <a:r>
              <a:rPr lang="cs-CZ" i="1" dirty="0"/>
              <a:t>Arterie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85E9BE-655E-4134-9B46-DA6090750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24797"/>
            <a:ext cx="8640960" cy="2416171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cs-CZ" dirty="0"/>
              <a:t>Vedou krev ze srdce</a:t>
            </a:r>
          </a:p>
          <a:p>
            <a:pPr algn="just"/>
            <a:r>
              <a:rPr lang="cs-CZ" dirty="0"/>
              <a:t>Krev je světlá, okysličená, pod tlakem.</a:t>
            </a:r>
          </a:p>
          <a:p>
            <a:pPr algn="just"/>
            <a:r>
              <a:rPr lang="cs-CZ" i="1" dirty="0"/>
              <a:t>Aer</a:t>
            </a:r>
            <a:r>
              <a:rPr lang="cs-CZ" dirty="0"/>
              <a:t> (vzduch) + </a:t>
            </a:r>
            <a:r>
              <a:rPr lang="cs-CZ" i="1" dirty="0" err="1"/>
              <a:t>térein</a:t>
            </a:r>
            <a:r>
              <a:rPr lang="cs-CZ" dirty="0"/>
              <a:t> (obsahovat)</a:t>
            </a:r>
          </a:p>
          <a:p>
            <a:pPr algn="just"/>
            <a:r>
              <a:rPr lang="cs-CZ" dirty="0"/>
              <a:t>Jsou elastické, přizpůsobené na pulzní vlny tlaku krve</a:t>
            </a:r>
          </a:p>
          <a:p>
            <a:pPr marL="0" indent="0" algn="just">
              <a:buNone/>
            </a:pPr>
            <a:r>
              <a:rPr lang="cs-CZ" b="1" dirty="0"/>
              <a:t>Tepny svalového typu - </a:t>
            </a:r>
            <a:r>
              <a:rPr lang="cs-CZ" dirty="0"/>
              <a:t>střední velikost tepen</a:t>
            </a:r>
          </a:p>
          <a:p>
            <a:pPr marL="0" indent="0" algn="just">
              <a:buNone/>
            </a:pPr>
            <a:r>
              <a:rPr lang="cs-CZ" b="1" dirty="0"/>
              <a:t>Tepny elastického typu - </a:t>
            </a:r>
            <a:r>
              <a:rPr lang="cs-CZ" dirty="0"/>
              <a:t>velké arterie u srdce, převádějí pulzní pohyb krve (z pulzního pumpování srdce) do kontinuálního proudění v tepnách. </a:t>
            </a:r>
          </a:p>
          <a:p>
            <a:pPr marL="0" indent="0" algn="just">
              <a:buNone/>
            </a:pPr>
            <a:r>
              <a:rPr lang="cs-CZ" dirty="0"/>
              <a:t>Mají vysoký obsah elastických vláken.</a:t>
            </a:r>
          </a:p>
          <a:p>
            <a:pPr marL="0" indent="0" algn="just">
              <a:buNone/>
            </a:pP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E29AFF0-D8DE-49A4-97EA-496297394E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05" r="3078" b="7620"/>
          <a:stretch/>
        </p:blipFill>
        <p:spPr>
          <a:xfrm>
            <a:off x="1536307" y="3197836"/>
            <a:ext cx="6071385" cy="3566940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47C1A12-3755-436D-B18A-B8A041128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6558805"/>
            <a:ext cx="2133600" cy="365125"/>
          </a:xfrm>
        </p:spPr>
        <p:txBody>
          <a:bodyPr/>
          <a:lstStyle/>
          <a:p>
            <a:fld id="{02EA38D2-D307-49A7-A8D2-952D7A63AA0C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646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7E1FDDE5-330D-4445-836A-B58753A67DCE}"/>
              </a:ext>
            </a:extLst>
          </p:cNvPr>
          <p:cNvSpPr/>
          <p:nvPr/>
        </p:nvSpPr>
        <p:spPr>
          <a:xfrm>
            <a:off x="683568" y="404664"/>
            <a:ext cx="301128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/>
              <a:t>Palpační body</a:t>
            </a:r>
          </a:p>
          <a:p>
            <a:pPr algn="just"/>
            <a:r>
              <a:rPr lang="cs-CZ" sz="2000" dirty="0"/>
              <a:t>Tepny jsou v těle uloženy hluboko, jsou chráněny a jejich délka je minimalizovaná, popř. vytvářejí kolaterály a anastomózy.</a:t>
            </a:r>
          </a:p>
          <a:p>
            <a:pPr algn="just"/>
            <a:r>
              <a:rPr lang="cs-CZ" sz="2000" dirty="0"/>
              <a:t>Při průchodu v kloubu jsou na straně flexe – palpační body.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47C1A12-3755-436D-B18A-B8A041128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38D2-D307-49A7-A8D2-952D7A63AA0C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9F5CA2D-57FD-4FB1-A7BE-87882DFFE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7072"/>
            <a:ext cx="3942880" cy="605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780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3205</TotalTime>
  <Words>2630</Words>
  <Application>Microsoft Office PowerPoint</Application>
  <PresentationFormat>Předvádění na obrazovce (4:3)</PresentationFormat>
  <Paragraphs>291</Paragraphs>
  <Slides>33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Motiv systému Office</vt:lpstr>
      <vt:lpstr>Oběhová soustava 1. Kardiovaskulární systém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Kapiláry (vlásečnice)</vt:lpstr>
      <vt:lpstr>Tepny (Arterie)</vt:lpstr>
      <vt:lpstr>Prezentace aplikace PowerPoint</vt:lpstr>
      <vt:lpstr>Žíly (Venae, vény)</vt:lpstr>
      <vt:lpstr>Prezentace aplikace PowerPoint</vt:lpstr>
      <vt:lpstr>Srdce (Cor)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Levá síň (předsíň) - atrium sinistrum</vt:lpstr>
      <vt:lpstr>Levá síň (předsíň) - atrium sinistrum</vt:lpstr>
      <vt:lpstr>Levá komora - ventriculus sinister</vt:lpstr>
      <vt:lpstr>Levá komora - ventriculus sinister</vt:lpstr>
      <vt:lpstr>Levá komora - ventriculus sinister</vt:lpstr>
      <vt:lpstr>Pravá předsíň - atrium dextrum</vt:lpstr>
      <vt:lpstr>Prezentace aplikace PowerPoint</vt:lpstr>
      <vt:lpstr>Pravá komora a předsíň</vt:lpstr>
      <vt:lpstr>Srdeční chlopně</vt:lpstr>
      <vt:lpstr>Srdeční skelet </vt:lpstr>
      <vt:lpstr>Převodní srdeční systém </vt:lpstr>
      <vt:lpstr>Cévní zásobení srdce</vt:lpstr>
      <vt:lpstr>Perikard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muni</dc:creator>
  <cp:lastModifiedBy>Kristýna Brzobohatá</cp:lastModifiedBy>
  <cp:revision>41</cp:revision>
  <cp:lastPrinted>2020-04-02T06:26:18Z</cp:lastPrinted>
  <dcterms:created xsi:type="dcterms:W3CDTF">2018-11-15T12:49:23Z</dcterms:created>
  <dcterms:modified xsi:type="dcterms:W3CDTF">2022-04-04T11:09:22Z</dcterms:modified>
</cp:coreProperties>
</file>