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7" r:id="rId2"/>
    <p:sldId id="282" r:id="rId3"/>
    <p:sldId id="283" r:id="rId4"/>
    <p:sldId id="309" r:id="rId5"/>
    <p:sldId id="310" r:id="rId6"/>
    <p:sldId id="284" r:id="rId7"/>
    <p:sldId id="327" r:id="rId8"/>
    <p:sldId id="285" r:id="rId9"/>
    <p:sldId id="326" r:id="rId10"/>
    <p:sldId id="334" r:id="rId11"/>
    <p:sldId id="258" r:id="rId12"/>
    <p:sldId id="286" r:id="rId13"/>
    <p:sldId id="328" r:id="rId14"/>
    <p:sldId id="287" r:id="rId15"/>
    <p:sldId id="329" r:id="rId16"/>
    <p:sldId id="288" r:id="rId17"/>
    <p:sldId id="331" r:id="rId18"/>
    <p:sldId id="336" r:id="rId19"/>
    <p:sldId id="330" r:id="rId20"/>
    <p:sldId id="332" r:id="rId21"/>
    <p:sldId id="260" r:id="rId22"/>
    <p:sldId id="261" r:id="rId23"/>
    <p:sldId id="333" r:id="rId24"/>
    <p:sldId id="262" r:id="rId25"/>
    <p:sldId id="263" r:id="rId26"/>
    <p:sldId id="264" r:id="rId27"/>
    <p:sldId id="266" r:id="rId28"/>
    <p:sldId id="337" r:id="rId29"/>
    <p:sldId id="339" r:id="rId30"/>
    <p:sldId id="340" r:id="rId31"/>
    <p:sldId id="338" r:id="rId32"/>
    <p:sldId id="341" r:id="rId33"/>
    <p:sldId id="342" r:id="rId34"/>
    <p:sldId id="345" r:id="rId35"/>
    <p:sldId id="343" r:id="rId36"/>
    <p:sldId id="271" r:id="rId37"/>
    <p:sldId id="273" r:id="rId38"/>
    <p:sldId id="275" r:id="rId39"/>
    <p:sldId id="279" r:id="rId40"/>
    <p:sldId id="314" r:id="rId41"/>
    <p:sldId id="315" r:id="rId42"/>
    <p:sldId id="316" r:id="rId43"/>
    <p:sldId id="320" r:id="rId44"/>
    <p:sldId id="317" r:id="rId45"/>
    <p:sldId id="321" r:id="rId46"/>
    <p:sldId id="311" r:id="rId47"/>
    <p:sldId id="312" r:id="rId48"/>
    <p:sldId id="335" r:id="rId49"/>
    <p:sldId id="313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22" r:id="rId64"/>
    <p:sldId id="323" r:id="rId65"/>
    <p:sldId id="324" r:id="rId66"/>
    <p:sldId id="325" r:id="rId67"/>
  </p:sldIdLst>
  <p:sldSz cx="9144000" cy="6858000" type="screen4x3"/>
  <p:notesSz cx="9942513" cy="67611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16A5B037-1803-4522-AB18-8F903C23132F}">
          <p14:sldIdLst>
            <p14:sldId id="257"/>
            <p14:sldId id="282"/>
            <p14:sldId id="283"/>
            <p14:sldId id="309"/>
            <p14:sldId id="310"/>
            <p14:sldId id="284"/>
            <p14:sldId id="327"/>
            <p14:sldId id="285"/>
            <p14:sldId id="326"/>
            <p14:sldId id="334"/>
            <p14:sldId id="258"/>
            <p14:sldId id="286"/>
            <p14:sldId id="328"/>
            <p14:sldId id="287"/>
            <p14:sldId id="329"/>
            <p14:sldId id="288"/>
            <p14:sldId id="331"/>
            <p14:sldId id="336"/>
            <p14:sldId id="330"/>
            <p14:sldId id="332"/>
            <p14:sldId id="260"/>
            <p14:sldId id="261"/>
            <p14:sldId id="333"/>
            <p14:sldId id="262"/>
            <p14:sldId id="263"/>
            <p14:sldId id="264"/>
            <p14:sldId id="266"/>
            <p14:sldId id="337"/>
            <p14:sldId id="339"/>
            <p14:sldId id="340"/>
            <p14:sldId id="338"/>
            <p14:sldId id="341"/>
            <p14:sldId id="342"/>
            <p14:sldId id="345"/>
            <p14:sldId id="343"/>
            <p14:sldId id="271"/>
            <p14:sldId id="273"/>
            <p14:sldId id="275"/>
            <p14:sldId id="279"/>
            <p14:sldId id="314"/>
            <p14:sldId id="315"/>
            <p14:sldId id="316"/>
            <p14:sldId id="320"/>
            <p14:sldId id="317"/>
            <p14:sldId id="321"/>
            <p14:sldId id="311"/>
            <p14:sldId id="312"/>
            <p14:sldId id="335"/>
            <p14:sldId id="313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22"/>
            <p14:sldId id="323"/>
            <p14:sldId id="324"/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73" autoAdjust="0"/>
    <p:restoredTop sz="94660"/>
  </p:normalViewPr>
  <p:slideViewPr>
    <p:cSldViewPr>
      <p:cViewPr varScale="1">
        <p:scale>
          <a:sx n="82" d="100"/>
          <a:sy n="82" d="100"/>
        </p:scale>
        <p:origin x="61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3179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7EABA-61B6-4F7C-A2E3-DC3FAFE48C1A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3179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C030F-5B43-49E1-875D-AF3D9CE27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5692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3179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BE419-5E62-40FD-A21C-351990C5A645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06413"/>
            <a:ext cx="3382963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4252" y="3211553"/>
            <a:ext cx="7954010" cy="304252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3179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71DDD-C79F-4A2D-8ED4-0B908DDFB8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270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fsps/e-learning/zaklady_anatomie/zakl_anatomie_IV/pics/3obr-16.jp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s.muni.cz/do/fsps/e-learning/zaklady_anatomie/zakl_anatomie_IV/pics/3obr-17.jpg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71DDD-C79F-4A2D-8ED4-0B908DDFB8D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60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Základní funkční projevy nervového systému</a:t>
            </a:r>
            <a:endParaRPr lang="cs-CZ" dirty="0"/>
          </a:p>
          <a:p>
            <a:r>
              <a:rPr lang="cs-CZ" dirty="0"/>
              <a:t>Ústřední nervstvo je soubor nejvyšších center, které udržují jednotu organismu a zabezpečují jeho integraci s prostředím, včetně reakcí. Množství zpráv a vlivů z vnějšího i vnitřního prostředí organismu se označují jako podnět. Nervový systém pak řídí, reguluje a kontroluje všechny funkce organismu a dává vznik k složitému komplexu činností, které označuje jako chování jednotlivce. Nervový systém má kódy, kterými získává podněty z prostředí (vnějšího i vnitřního), zpracovává informace a přiměřeně reaguje. Kódy v nervovém systému jsou v podstatě dvojí povahy : elektrické a humorální, které se mezi sebou vzájemně ovlivňují a integrují.</a:t>
            </a:r>
          </a:p>
          <a:p>
            <a:r>
              <a:rPr lang="cs-CZ" dirty="0"/>
              <a:t>Základními ději v nervové systému jsou </a:t>
            </a:r>
            <a:r>
              <a:rPr lang="cs-CZ" b="1" dirty="0"/>
              <a:t>podráždění a útlum (excitace a inhibice) </a:t>
            </a:r>
            <a:r>
              <a:rPr lang="cs-CZ" b="1" dirty="0">
                <a:hlinkClick r:id="rId3" tooltip="Zobrazit obrázek"/>
              </a:rPr>
              <a:t>Obrázek č. 14</a:t>
            </a:r>
            <a:r>
              <a:rPr lang="cs-CZ" b="1" dirty="0"/>
              <a:t>. </a:t>
            </a:r>
            <a:r>
              <a:rPr lang="cs-CZ" dirty="0"/>
              <a:t>Obě děje jsou aktivní a vyžadují energii. Základem je změna propustnosti </a:t>
            </a:r>
            <a:r>
              <a:rPr lang="cs-CZ" b="1" dirty="0"/>
              <a:t>Na</a:t>
            </a:r>
            <a:r>
              <a:rPr lang="cs-CZ" b="1" baseline="30000" dirty="0"/>
              <a:t>+</a:t>
            </a:r>
            <a:r>
              <a:rPr lang="cs-CZ" b="1" dirty="0"/>
              <a:t> a K</a:t>
            </a:r>
            <a:r>
              <a:rPr lang="cs-CZ" b="1" baseline="30000" dirty="0"/>
              <a:t>+</a:t>
            </a:r>
            <a:r>
              <a:rPr lang="cs-CZ" dirty="0"/>
              <a:t> kanálů závislé na </a:t>
            </a:r>
            <a:r>
              <a:rPr lang="cs-CZ" b="1" dirty="0"/>
              <a:t>polarizaci membrány</a:t>
            </a:r>
            <a:r>
              <a:rPr lang="cs-CZ" dirty="0"/>
              <a:t>. </a:t>
            </a:r>
            <a:r>
              <a:rPr lang="cs-CZ" dirty="0" err="1"/>
              <a:t>Depolazirace</a:t>
            </a:r>
            <a:r>
              <a:rPr lang="cs-CZ" dirty="0"/>
              <a:t> </a:t>
            </a:r>
            <a:r>
              <a:rPr lang="cs-CZ" dirty="0" err="1"/>
              <a:t>subsynaptické</a:t>
            </a:r>
            <a:r>
              <a:rPr lang="cs-CZ" dirty="0"/>
              <a:t> membrány nestačí na aktivaci celé membrány – vznikne tak potenciálová změna, která se označuje jako</a:t>
            </a:r>
            <a:r>
              <a:rPr lang="cs-CZ" b="1" dirty="0"/>
              <a:t> excitační postsynaptický potenciál (EPSP)</a:t>
            </a:r>
            <a:r>
              <a:rPr lang="cs-CZ" dirty="0"/>
              <a:t> (depolarizace nastane cca 0,5 </a:t>
            </a:r>
            <a:r>
              <a:rPr lang="cs-CZ" dirty="0" err="1"/>
              <a:t>ms</a:t>
            </a:r>
            <a:r>
              <a:rPr lang="cs-CZ" dirty="0"/>
              <a:t> po dosažení aferentního vzruchu k tělu neuronu, za 1–1,5 </a:t>
            </a:r>
            <a:r>
              <a:rPr lang="cs-CZ" dirty="0" err="1"/>
              <a:t>ms</a:t>
            </a:r>
            <a:r>
              <a:rPr lang="cs-CZ" dirty="0"/>
              <a:t> dosáhne vrcholu, a pak se exponenciálně vrací k výchozí hodnotě (1/e tj. 1/ 2,718 se označuje </a:t>
            </a:r>
            <a:r>
              <a:rPr lang="cs-CZ" b="1" dirty="0"/>
              <a:t>časová konstanta</a:t>
            </a:r>
            <a:r>
              <a:rPr lang="cs-CZ" dirty="0"/>
              <a:t>, u ESPS je 4 </a:t>
            </a:r>
            <a:r>
              <a:rPr lang="cs-CZ" dirty="0" err="1"/>
              <a:t>ms</a:t>
            </a:r>
            <a:r>
              <a:rPr lang="cs-CZ" dirty="0"/>
              <a:t>). Postupně dochází k sumaci jednotlivých EPSP a dosáhne úrovně vzruchové aktivity – vzniká </a:t>
            </a:r>
            <a:r>
              <a:rPr lang="cs-CZ" b="1" dirty="0"/>
              <a:t>hrotový akční potenciál.</a:t>
            </a:r>
            <a:r>
              <a:rPr lang="cs-CZ" dirty="0"/>
              <a:t> Sumace proběhne současně a nazývá se </a:t>
            </a:r>
            <a:r>
              <a:rPr lang="cs-CZ" b="1" dirty="0"/>
              <a:t>prostorová sumace</a:t>
            </a:r>
            <a:r>
              <a:rPr lang="cs-CZ" dirty="0"/>
              <a:t>. Pokud podněty přichází v kratším intervalu než je depolarizace membrány, jedná se o </a:t>
            </a:r>
            <a:r>
              <a:rPr lang="cs-CZ" b="1" dirty="0"/>
              <a:t>časovou sumaci.</a:t>
            </a:r>
            <a:r>
              <a:rPr lang="cs-CZ" dirty="0"/>
              <a:t> Oba typy sumací se nazývají </a:t>
            </a:r>
            <a:r>
              <a:rPr lang="cs-CZ" b="1" dirty="0"/>
              <a:t>facilitace</a:t>
            </a:r>
            <a:r>
              <a:rPr lang="cs-CZ" dirty="0"/>
              <a:t> (odpověď převyšuje součet jednotlivých reakcí). Přechod vzruchu přes synapsi vyžaduje určitý časový úsek a označuje se jako </a:t>
            </a:r>
            <a:r>
              <a:rPr lang="cs-CZ" b="1" dirty="0"/>
              <a:t>synaptické zpoždění</a:t>
            </a:r>
            <a:r>
              <a:rPr lang="cs-CZ" dirty="0"/>
              <a:t> (je asi do 0,5 </a:t>
            </a:r>
            <a:r>
              <a:rPr lang="cs-CZ" dirty="0" err="1"/>
              <a:t>ms</a:t>
            </a:r>
            <a:r>
              <a:rPr lang="cs-CZ" dirty="0"/>
              <a:t>). Při depolarizaci dochází k přechodu sodíkových iontů dle koncentračního elektrického gradientu do neuronu. Podráždění některých vláken může způsobit </a:t>
            </a:r>
            <a:r>
              <a:rPr lang="cs-CZ" b="1" dirty="0" err="1"/>
              <a:t>hyperpolarizaci</a:t>
            </a:r>
            <a:r>
              <a:rPr lang="cs-CZ" dirty="0"/>
              <a:t> (vzniká asi za 1–1,25 </a:t>
            </a:r>
            <a:r>
              <a:rPr lang="cs-CZ" dirty="0" err="1"/>
              <a:t>ms</a:t>
            </a:r>
            <a:r>
              <a:rPr lang="cs-CZ" dirty="0"/>
              <a:t> po </a:t>
            </a:r>
            <a:r>
              <a:rPr lang="cs-CZ" dirty="0" err="1"/>
              <a:t>příchozu</a:t>
            </a:r>
            <a:r>
              <a:rPr lang="cs-CZ" dirty="0"/>
              <a:t> </a:t>
            </a:r>
            <a:r>
              <a:rPr lang="cs-CZ" dirty="0" err="1"/>
              <a:t>aferetního</a:t>
            </a:r>
            <a:r>
              <a:rPr lang="cs-CZ" dirty="0"/>
              <a:t> vzruchu), snižuje se dráždivost neuronu, tlumí se odpověď – </a:t>
            </a:r>
            <a:r>
              <a:rPr lang="cs-CZ" b="1" dirty="0"/>
              <a:t>inhibiční postsynaptický </a:t>
            </a:r>
            <a:r>
              <a:rPr lang="cs-CZ" b="1" dirty="0" err="1"/>
              <a:t>postenciál</a:t>
            </a:r>
            <a:r>
              <a:rPr lang="cs-CZ" dirty="0"/>
              <a:t> (IPSP), jehož vrchol nastává za 1,5–2 </a:t>
            </a:r>
            <a:r>
              <a:rPr lang="cs-CZ" dirty="0" err="1"/>
              <a:t>ms</a:t>
            </a:r>
            <a:r>
              <a:rPr lang="cs-CZ" dirty="0"/>
              <a:t>, klesá s časovou konstantou kolem 3 </a:t>
            </a:r>
            <a:r>
              <a:rPr lang="cs-CZ" dirty="0" err="1"/>
              <a:t>ms</a:t>
            </a:r>
            <a:r>
              <a:rPr lang="cs-CZ" dirty="0"/>
              <a:t>. I zde existuje </a:t>
            </a:r>
            <a:r>
              <a:rPr lang="cs-CZ" b="1" dirty="0"/>
              <a:t>prostorová a časová sumace</a:t>
            </a:r>
            <a:r>
              <a:rPr lang="cs-CZ" dirty="0"/>
              <a:t>, dochází k lokálnímu zvýšení propustnosti pro draslíkové a chlorové ionty, ale propustnost pro sodíkové ionty zůstává nezměněna. Výstup chlorového iontu z buňky je aktivní děj.</a:t>
            </a:r>
          </a:p>
          <a:p>
            <a:r>
              <a:rPr lang="cs-CZ" b="1" dirty="0"/>
              <a:t>Principy kódování v nervstvu. </a:t>
            </a:r>
            <a:r>
              <a:rPr lang="cs-CZ" dirty="0"/>
              <a:t>Podněty dělíme dle tří </a:t>
            </a:r>
            <a:r>
              <a:rPr lang="cs-CZ" dirty="0" err="1"/>
              <a:t>kriterií</a:t>
            </a:r>
            <a:r>
              <a:rPr lang="cs-CZ" dirty="0"/>
              <a:t>: </a:t>
            </a:r>
            <a:r>
              <a:rPr lang="cs-CZ" b="1" i="1" dirty="0"/>
              <a:t>modality (specificity), kvantity a kvality.</a:t>
            </a:r>
            <a:r>
              <a:rPr lang="cs-CZ" dirty="0"/>
              <a:t> Pro vznik podnětu jsou nutné tří podmínky: musí být </a:t>
            </a:r>
            <a:r>
              <a:rPr lang="cs-CZ" b="1" i="1" dirty="0"/>
              <a:t>dostatečně silný (podnětový práh)</a:t>
            </a:r>
            <a:r>
              <a:rPr lang="cs-CZ" dirty="0"/>
              <a:t>, musí mít určité </a:t>
            </a:r>
            <a:r>
              <a:rPr lang="cs-CZ" b="1" i="1" dirty="0"/>
              <a:t>minimální trvání,</a:t>
            </a:r>
            <a:r>
              <a:rPr lang="cs-CZ" dirty="0"/>
              <a:t> rozdíl mezi výchozím a novým stavem musí nastat </a:t>
            </a:r>
            <a:r>
              <a:rPr lang="cs-CZ" b="1" i="1" dirty="0"/>
              <a:t>dostatečně rychle</a:t>
            </a:r>
            <a:r>
              <a:rPr lang="cs-CZ" dirty="0"/>
              <a:t>. Při splnění podmínek se vybaví odpověď – </a:t>
            </a:r>
            <a:r>
              <a:rPr lang="cs-CZ" b="1" dirty="0"/>
              <a:t>vzruch</a:t>
            </a:r>
            <a:r>
              <a:rPr lang="cs-CZ" dirty="0"/>
              <a:t> dle zákona vše nebo nic.</a:t>
            </a:r>
          </a:p>
          <a:p>
            <a:r>
              <a:rPr lang="cs-CZ" dirty="0"/>
              <a:t>Další důležité prvky v nervovém systému jsou : </a:t>
            </a:r>
            <a:r>
              <a:rPr lang="cs-CZ" b="1" dirty="0"/>
              <a:t>princip redundance</a:t>
            </a:r>
            <a:r>
              <a:rPr lang="cs-CZ" dirty="0"/>
              <a:t>, který je základním předpokladem </a:t>
            </a:r>
            <a:r>
              <a:rPr lang="cs-CZ" b="1" dirty="0"/>
              <a:t>plasticity</a:t>
            </a:r>
            <a:r>
              <a:rPr lang="cs-CZ" dirty="0"/>
              <a:t>.</a:t>
            </a:r>
          </a:p>
          <a:p>
            <a:r>
              <a:rPr lang="cs-CZ" b="1" dirty="0"/>
              <a:t>Reflex </a:t>
            </a:r>
            <a:r>
              <a:rPr lang="cs-CZ" b="1" dirty="0">
                <a:hlinkClick r:id="rId4" tooltip="Zobrazit obrázek"/>
              </a:rPr>
              <a:t>Obrázek č. 15</a:t>
            </a:r>
            <a:r>
              <a:rPr lang="cs-CZ" b="1" dirty="0"/>
              <a:t> </a:t>
            </a:r>
            <a:r>
              <a:rPr lang="cs-CZ" dirty="0"/>
              <a:t>(autor pojmu René Descartes)</a:t>
            </a:r>
            <a:r>
              <a:rPr lang="cs-CZ" b="1" dirty="0"/>
              <a:t> </a:t>
            </a:r>
            <a:r>
              <a:rPr lang="cs-CZ" dirty="0"/>
              <a:t>je funkčně strukturní jednotka nervového systému, v níž se projevují podráždění a útlum. </a:t>
            </a:r>
            <a:r>
              <a:rPr lang="cs-CZ" b="1" dirty="0"/>
              <a:t>Reflex</a:t>
            </a:r>
            <a:r>
              <a:rPr lang="cs-CZ" dirty="0"/>
              <a:t> se uskutečňuje po </a:t>
            </a:r>
            <a:r>
              <a:rPr lang="cs-CZ" b="1" dirty="0"/>
              <a:t>reflexním oblouku</a:t>
            </a:r>
            <a:r>
              <a:rPr lang="cs-CZ" dirty="0"/>
              <a:t>, který tvoří: </a:t>
            </a:r>
            <a:r>
              <a:rPr lang="cs-CZ" b="1" i="1" dirty="0"/>
              <a:t>čidlo – receptor → dostředivá (aferentní) senzitivní dráha → ústředí v nervovém systému – v míše, mozku → odstředivá (eferentní) motorická dráha → efektor – sval, žláza.</a:t>
            </a:r>
            <a:r>
              <a:rPr lang="cs-CZ" dirty="0"/>
              <a:t> Dělí se dle počtu neuronů : </a:t>
            </a:r>
            <a:r>
              <a:rPr lang="cs-CZ" i="1" dirty="0" err="1"/>
              <a:t>dvouneuronové</a:t>
            </a:r>
            <a:r>
              <a:rPr lang="cs-CZ" i="1" dirty="0"/>
              <a:t> – </a:t>
            </a:r>
            <a:r>
              <a:rPr lang="cs-CZ" i="1" dirty="0" err="1"/>
              <a:t>propriocepční</a:t>
            </a:r>
            <a:r>
              <a:rPr lang="cs-CZ" i="1" dirty="0"/>
              <a:t>, </a:t>
            </a:r>
            <a:r>
              <a:rPr lang="cs-CZ" i="1" dirty="0" err="1"/>
              <a:t>tříneuronové</a:t>
            </a:r>
            <a:r>
              <a:rPr lang="cs-CZ" i="1" dirty="0"/>
              <a:t>, </a:t>
            </a:r>
            <a:r>
              <a:rPr lang="cs-CZ" i="1" dirty="0" err="1"/>
              <a:t>disynaptické</a:t>
            </a:r>
            <a:r>
              <a:rPr lang="cs-CZ" i="1" dirty="0"/>
              <a:t> – </a:t>
            </a:r>
            <a:r>
              <a:rPr lang="cs-CZ" i="1" dirty="0" err="1"/>
              <a:t>exterocepční</a:t>
            </a:r>
            <a:r>
              <a:rPr lang="cs-CZ" i="1" dirty="0"/>
              <a:t>, </a:t>
            </a:r>
            <a:r>
              <a:rPr lang="cs-CZ" i="1" dirty="0" err="1"/>
              <a:t>víceneronové</a:t>
            </a:r>
            <a:r>
              <a:rPr lang="cs-CZ" i="1" dirty="0"/>
              <a:t> – vegetativní, viscerální</a:t>
            </a:r>
            <a:r>
              <a:rPr lang="cs-CZ" dirty="0"/>
              <a:t>. Dále se dělí na </a:t>
            </a:r>
            <a:r>
              <a:rPr lang="cs-CZ" b="1" i="1" dirty="0"/>
              <a:t>nepodmíněné – vrozené a podmíněné – získané, naučené.</a:t>
            </a:r>
            <a:r>
              <a:rPr lang="cs-CZ" dirty="0"/>
              <a:t> Zvláštní skupinou jsou</a:t>
            </a:r>
            <a:r>
              <a:rPr lang="cs-CZ" b="1" dirty="0"/>
              <a:t> instinkty</a:t>
            </a:r>
            <a:r>
              <a:rPr lang="cs-CZ" dirty="0"/>
              <a:t> a tzv. </a:t>
            </a:r>
            <a:r>
              <a:rPr lang="cs-CZ" b="1" dirty="0"/>
              <a:t>patologické reflexy</a:t>
            </a:r>
            <a:r>
              <a:rPr lang="cs-CZ" dirty="0"/>
              <a:t> neboli starší obranné reflexy, které jsou překryty či potlačeny nadřazenými centry a projevují se po jejich vyřazení.</a:t>
            </a:r>
          </a:p>
          <a:p>
            <a:r>
              <a:rPr lang="cs-CZ" dirty="0"/>
              <a:t>Základní funkční výkony nervových center jsou </a:t>
            </a:r>
            <a:r>
              <a:rPr lang="cs-CZ" b="1" dirty="0"/>
              <a:t>prostorová sumace</a:t>
            </a:r>
            <a:r>
              <a:rPr lang="cs-CZ" dirty="0"/>
              <a:t> – součet podnětů a </a:t>
            </a:r>
            <a:r>
              <a:rPr lang="cs-CZ" b="1" dirty="0"/>
              <a:t>okluze</a:t>
            </a:r>
            <a:r>
              <a:rPr lang="cs-CZ" dirty="0"/>
              <a:t> – jedna buňka podrážděna současně z více vláken, podnět je slabší než pokud by byla podráždění izolovaná, </a:t>
            </a:r>
            <a:r>
              <a:rPr lang="cs-CZ" b="1" dirty="0"/>
              <a:t>facilitace</a:t>
            </a:r>
            <a:r>
              <a:rPr lang="cs-CZ" dirty="0"/>
              <a:t> – zvýšené sumační podráždění. Při základních dějích v centrálním nervstvu, </a:t>
            </a:r>
            <a:r>
              <a:rPr lang="cs-CZ" i="1" dirty="0"/>
              <a:t>podráždění a útlum</a:t>
            </a:r>
            <a:r>
              <a:rPr lang="cs-CZ" dirty="0"/>
              <a:t>, vzniká v okolí míst podráždění útlum a v okolí místa útlumu podráždění – </a:t>
            </a:r>
            <a:r>
              <a:rPr lang="cs-CZ" b="1" dirty="0"/>
              <a:t>prostorová indukce</a:t>
            </a:r>
            <a:r>
              <a:rPr lang="cs-CZ" dirty="0"/>
              <a:t>. Pokud vznikne opačný děj po skončení děje prvotního – </a:t>
            </a:r>
            <a:r>
              <a:rPr lang="cs-CZ" b="1" dirty="0"/>
              <a:t>indukce časová</a:t>
            </a:r>
            <a:r>
              <a:rPr lang="cs-CZ" dirty="0"/>
              <a:t>. Indukce jsou typické pro vyšší nervové činnosti. Další jsou </a:t>
            </a:r>
            <a:r>
              <a:rPr lang="cs-CZ" b="1" dirty="0" err="1"/>
              <a:t>revertebrace</a:t>
            </a:r>
            <a:r>
              <a:rPr lang="cs-CZ" dirty="0"/>
              <a:t> – tj. kroužení vzruchu po neuronových okruzích a vznik tzv. následného výboje (</a:t>
            </a:r>
            <a:r>
              <a:rPr lang="cs-CZ" dirty="0" err="1"/>
              <a:t>after-discharges</a:t>
            </a:r>
            <a:r>
              <a:rPr lang="cs-CZ" dirty="0"/>
              <a:t>). </a:t>
            </a:r>
            <a:r>
              <a:rPr lang="cs-CZ" dirty="0" err="1"/>
              <a:t>Revertebrace</a:t>
            </a:r>
            <a:r>
              <a:rPr lang="cs-CZ" dirty="0"/>
              <a:t> je podkladem tzv. </a:t>
            </a:r>
            <a:r>
              <a:rPr lang="cs-CZ" b="1" i="1" dirty="0"/>
              <a:t>rozněcování (</a:t>
            </a:r>
            <a:r>
              <a:rPr lang="cs-CZ" b="1" i="1" dirty="0" err="1"/>
              <a:t>kindling</a:t>
            </a:r>
            <a:r>
              <a:rPr lang="cs-CZ" b="1" i="1" dirty="0"/>
              <a:t>),</a:t>
            </a:r>
            <a:r>
              <a:rPr lang="cs-CZ" dirty="0"/>
              <a:t> je považována za obecný základ fyziologických a patologických pochodů (např. epilepsie).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71DDD-C79F-4A2D-8ED4-0B908DDFB8D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930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71DDD-C79F-4A2D-8ED4-0B908DDFB8D9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2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C8B3-97C7-4125-8341-85402FAB2B63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1F0E-0D69-4345-974D-E0DAE7878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83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C8B3-97C7-4125-8341-85402FAB2B63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1F0E-0D69-4345-974D-E0DAE7878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68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C8B3-97C7-4125-8341-85402FAB2B63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1F0E-0D69-4345-974D-E0DAE7878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49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C8B3-97C7-4125-8341-85402FAB2B63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1F0E-0D69-4345-974D-E0DAE7878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21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C8B3-97C7-4125-8341-85402FAB2B63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1F0E-0D69-4345-974D-E0DAE7878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46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C8B3-97C7-4125-8341-85402FAB2B63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1F0E-0D69-4345-974D-E0DAE7878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28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C8B3-97C7-4125-8341-85402FAB2B63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1F0E-0D69-4345-974D-E0DAE7878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37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C8B3-97C7-4125-8341-85402FAB2B63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1F0E-0D69-4345-974D-E0DAE7878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84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C8B3-97C7-4125-8341-85402FAB2B63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1F0E-0D69-4345-974D-E0DAE7878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26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C8B3-97C7-4125-8341-85402FAB2B63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1F0E-0D69-4345-974D-E0DAE7878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82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C8B3-97C7-4125-8341-85402FAB2B63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1F0E-0D69-4345-974D-E0DAE7878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94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C8B3-97C7-4125-8341-85402FAB2B63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71F0E-0D69-4345-974D-E0DAE7878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31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9519" y="786742"/>
            <a:ext cx="8660659" cy="545056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u="sng" dirty="0"/>
              <a:t>Periferní nervový systém (PNS</a:t>
            </a:r>
            <a:r>
              <a:rPr lang="cs-CZ" u="sng" dirty="0"/>
              <a:t>) </a:t>
            </a:r>
          </a:p>
          <a:p>
            <a:pPr marL="0" indent="0">
              <a:buNone/>
            </a:pPr>
            <a:r>
              <a:rPr lang="cs-CZ" dirty="0"/>
              <a:t>Je soustava nervů a nervových uzlin</a:t>
            </a:r>
          </a:p>
          <a:p>
            <a:pPr marL="0" indent="0">
              <a:buNone/>
            </a:pPr>
            <a:r>
              <a:rPr lang="cs-CZ" dirty="0"/>
              <a:t>Nervy zprostředkovávají přenos informací mezi centry a periferií. </a:t>
            </a:r>
          </a:p>
          <a:p>
            <a:pPr marL="0" indent="0">
              <a:buNone/>
            </a:pPr>
            <a:r>
              <a:rPr lang="cs-CZ" dirty="0"/>
              <a:t>Periferní nervy se dělí podle místa odstupu:</a:t>
            </a:r>
          </a:p>
          <a:p>
            <a:r>
              <a:rPr lang="cs-CZ" dirty="0"/>
              <a:t>31 párů míšních nervů</a:t>
            </a:r>
          </a:p>
          <a:p>
            <a:r>
              <a:rPr lang="cs-CZ" dirty="0"/>
              <a:t>12 párů hlavových nervů </a:t>
            </a:r>
          </a:p>
          <a:p>
            <a:pPr marL="0" indent="0">
              <a:buNone/>
            </a:pPr>
            <a:r>
              <a:rPr lang="cs-CZ" dirty="0"/>
              <a:t>+ autonomní nervový systém – </a:t>
            </a:r>
            <a:r>
              <a:rPr lang="cs-CZ" i="1" dirty="0"/>
              <a:t>sympaticus, </a:t>
            </a:r>
            <a:r>
              <a:rPr lang="cs-CZ" i="1" dirty="0" err="1"/>
              <a:t>parasympaticus</a:t>
            </a:r>
            <a:r>
              <a:rPr lang="cs-CZ" i="1" dirty="0"/>
              <a:t>,</a:t>
            </a:r>
            <a:r>
              <a:rPr lang="cs-CZ" dirty="0"/>
              <a:t> enterální nervový systém (GIT)</a:t>
            </a:r>
          </a:p>
          <a:p>
            <a:pPr marL="0" indent="0">
              <a:buNone/>
            </a:pPr>
            <a:r>
              <a:rPr lang="cs-CZ" b="1" u="sng" dirty="0"/>
              <a:t>Centrální nervový systém  (CNS)</a:t>
            </a:r>
          </a:p>
          <a:p>
            <a:pPr marL="0" indent="0">
              <a:buNone/>
            </a:pPr>
            <a:r>
              <a:rPr lang="cs-CZ" dirty="0"/>
              <a:t>Je složen z míchy a mozku. </a:t>
            </a:r>
          </a:p>
          <a:p>
            <a:pPr marL="0" indent="0">
              <a:buNone/>
            </a:pPr>
            <a:r>
              <a:rPr lang="cs-CZ" dirty="0"/>
              <a:t>Nervový systém je evolučně nejvyspělejší orgánovou soustavou živých organismů. Charakteristické vlastnosti NS:</a:t>
            </a:r>
          </a:p>
          <a:p>
            <a:r>
              <a:rPr lang="cs-CZ" b="1" dirty="0"/>
              <a:t>dráždivost, iritabilita</a:t>
            </a:r>
            <a:r>
              <a:rPr lang="cs-CZ" dirty="0"/>
              <a:t>  – reaguje na změny energie</a:t>
            </a:r>
          </a:p>
          <a:p>
            <a:r>
              <a:rPr lang="cs-CZ" b="1" dirty="0"/>
              <a:t>schopnost vodivosti, schopnost tvořit </a:t>
            </a:r>
            <a:r>
              <a:rPr lang="cs-CZ" dirty="0"/>
              <a:t>–</a:t>
            </a:r>
            <a:r>
              <a:rPr lang="cs-CZ" b="1" dirty="0"/>
              <a:t> </a:t>
            </a:r>
            <a:r>
              <a:rPr lang="cs-CZ" dirty="0"/>
              <a:t>vede tyto změny </a:t>
            </a:r>
          </a:p>
          <a:p>
            <a:r>
              <a:rPr lang="cs-CZ" b="1" dirty="0"/>
              <a:t>mezibuněčné vazby – </a:t>
            </a:r>
            <a:r>
              <a:rPr lang="cs-CZ" b="1" dirty="0" err="1"/>
              <a:t>synaptogeneze</a:t>
            </a:r>
            <a:r>
              <a:rPr lang="cs-CZ" dirty="0"/>
              <a:t> – vytváří sítě s hierarchií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13695" y="116632"/>
            <a:ext cx="8229600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Nervový systém (</a:t>
            </a:r>
            <a:r>
              <a:rPr lang="cs-CZ" i="1" dirty="0" err="1"/>
              <a:t>Systema</a:t>
            </a:r>
            <a:r>
              <a:rPr lang="cs-CZ" i="1" dirty="0"/>
              <a:t> </a:t>
            </a:r>
            <a:r>
              <a:rPr lang="cs-CZ" i="1" dirty="0" err="1"/>
              <a:t>nervosum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9061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27F60-DEDC-4508-8635-47F500800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9DF59-D2A1-4A28-91D5-34A4F07FF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0083A6-B0AE-4338-83A8-389967BD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92"/>
            <a:ext cx="9144000" cy="67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5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/>
          <a:lstStyle/>
          <a:p>
            <a:r>
              <a:rPr lang="cs-CZ" dirty="0"/>
              <a:t>Periferní nerv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5256584" cy="5141168"/>
          </a:xfrm>
        </p:spPr>
        <p:txBody>
          <a:bodyPr>
            <a:normAutofit lnSpcReduction="10000"/>
          </a:bodyPr>
          <a:lstStyle/>
          <a:p>
            <a:r>
              <a:rPr lang="cs-CZ" i="1" dirty="0"/>
              <a:t>Nervus</a:t>
            </a:r>
          </a:p>
          <a:p>
            <a:r>
              <a:rPr lang="cs-CZ" i="1" dirty="0" err="1"/>
              <a:t>Fasciculus</a:t>
            </a:r>
            <a:endParaRPr lang="cs-CZ" i="1" dirty="0"/>
          </a:p>
          <a:p>
            <a:r>
              <a:rPr lang="cs-CZ" dirty="0"/>
              <a:t>Vazivo</a:t>
            </a:r>
          </a:p>
          <a:p>
            <a:r>
              <a:rPr lang="cs-CZ" i="1" dirty="0"/>
              <a:t>Epineurium</a:t>
            </a:r>
            <a:r>
              <a:rPr lang="cs-CZ" dirty="0"/>
              <a:t> = </a:t>
            </a:r>
          </a:p>
          <a:p>
            <a:pPr marL="0" indent="0">
              <a:buNone/>
            </a:pPr>
            <a:r>
              <a:rPr lang="cs-CZ" dirty="0"/>
              <a:t>Vazivový obal povrch nervu</a:t>
            </a:r>
          </a:p>
          <a:p>
            <a:r>
              <a:rPr lang="cs-CZ" i="1" dirty="0"/>
              <a:t>Perineurium</a:t>
            </a:r>
            <a:r>
              <a:rPr lang="cs-CZ" dirty="0"/>
              <a:t> = </a:t>
            </a:r>
          </a:p>
          <a:p>
            <a:pPr marL="0" indent="0">
              <a:buNone/>
            </a:pPr>
            <a:r>
              <a:rPr lang="cs-CZ" dirty="0"/>
              <a:t>Vazivový obal svazku</a:t>
            </a:r>
          </a:p>
          <a:p>
            <a:r>
              <a:rPr lang="cs-CZ" i="1" dirty="0" err="1"/>
              <a:t>Endoneurium</a:t>
            </a:r>
            <a:r>
              <a:rPr lang="cs-CZ" dirty="0"/>
              <a:t> = </a:t>
            </a:r>
          </a:p>
          <a:p>
            <a:pPr marL="0" indent="0">
              <a:buNone/>
            </a:pPr>
            <a:r>
              <a:rPr lang="cs-CZ" dirty="0"/>
              <a:t>Vazivový obal svazečku vláken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4" name="Picture 6" descr="https://encrypted-tbn0.gstatic.com/images?q=tbn:ANd9GcT083LIrmp_vM3bRb_smnxaW68fG2yLiFohCYHmQv6r4S29-P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935710" cy="288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2123728" y="1916832"/>
            <a:ext cx="3312368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2627784" y="2420888"/>
            <a:ext cx="4608512" cy="3736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2555776" y="2852936"/>
            <a:ext cx="4401336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753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6"/>
          <a:stretch/>
        </p:blipFill>
        <p:spPr bwMode="auto">
          <a:xfrm>
            <a:off x="5570138" y="548680"/>
            <a:ext cx="3588594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cs-CZ" dirty="0"/>
              <a:t>Hřbetní mícha (</a:t>
            </a:r>
            <a:r>
              <a:rPr lang="cs-CZ" i="1" dirty="0"/>
              <a:t>Medulla </a:t>
            </a:r>
            <a:r>
              <a:rPr lang="cs-CZ" i="1" dirty="0" err="1"/>
              <a:t>spinalis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5303886" cy="5877272"/>
          </a:xfrm>
        </p:spPr>
        <p:txBody>
          <a:bodyPr>
            <a:noAutofit/>
          </a:bodyPr>
          <a:lstStyle/>
          <a:p>
            <a:pPr algn="just"/>
            <a:r>
              <a:rPr lang="cs-CZ" sz="1900" dirty="0"/>
              <a:t>Provazec nervové tkáně, vede v páteřním kanálu, délka asi 40–50 cm, od </a:t>
            </a:r>
            <a:r>
              <a:rPr lang="cs-CZ" sz="1900" i="1" dirty="0" err="1"/>
              <a:t>foramen</a:t>
            </a:r>
            <a:r>
              <a:rPr lang="cs-CZ" sz="1900" i="1" dirty="0"/>
              <a:t> </a:t>
            </a:r>
            <a:r>
              <a:rPr lang="cs-CZ" sz="1900" i="1" dirty="0" err="1"/>
              <a:t>magnum</a:t>
            </a:r>
            <a:r>
              <a:rPr lang="cs-CZ" sz="1900" dirty="0"/>
              <a:t> (</a:t>
            </a:r>
            <a:r>
              <a:rPr lang="cs-CZ" sz="1900" i="1" dirty="0" err="1"/>
              <a:t>decussatio</a:t>
            </a:r>
            <a:r>
              <a:rPr lang="cs-CZ" sz="1900" i="1" dirty="0"/>
              <a:t> </a:t>
            </a:r>
            <a:r>
              <a:rPr lang="cs-CZ" sz="1900" i="1" dirty="0" err="1"/>
              <a:t>pyramidum</a:t>
            </a:r>
            <a:r>
              <a:rPr lang="cs-CZ" sz="1900" i="1" dirty="0"/>
              <a:t>) </a:t>
            </a:r>
            <a:r>
              <a:rPr lang="cs-CZ" sz="1900" dirty="0"/>
              <a:t>po L1–2 – </a:t>
            </a:r>
            <a:r>
              <a:rPr lang="cs-CZ" sz="1900" i="1" dirty="0" err="1"/>
              <a:t>conus</a:t>
            </a:r>
            <a:r>
              <a:rPr lang="cs-CZ" sz="1900" i="1" dirty="0"/>
              <a:t> </a:t>
            </a:r>
            <a:r>
              <a:rPr lang="cs-CZ" sz="1900" i="1" dirty="0" err="1"/>
              <a:t>medullaris</a:t>
            </a:r>
            <a:r>
              <a:rPr lang="cs-CZ" sz="1900" dirty="0"/>
              <a:t> a dále S2 </a:t>
            </a:r>
            <a:r>
              <a:rPr lang="cs-CZ" sz="1900" i="1" dirty="0"/>
              <a:t> – </a:t>
            </a:r>
            <a:r>
              <a:rPr lang="cs-CZ" sz="1900" i="1" dirty="0" err="1"/>
              <a:t>filum</a:t>
            </a:r>
            <a:r>
              <a:rPr lang="cs-CZ" sz="1900" i="1" dirty="0"/>
              <a:t> </a:t>
            </a:r>
            <a:r>
              <a:rPr lang="cs-CZ" sz="1900" i="1" dirty="0" err="1"/>
              <a:t>terminale</a:t>
            </a:r>
            <a:r>
              <a:rPr lang="cs-CZ" sz="1900" i="1" dirty="0"/>
              <a:t>.</a:t>
            </a:r>
            <a:endParaRPr lang="cs-CZ" sz="1900" dirty="0"/>
          </a:p>
          <a:p>
            <a:pPr algn="just"/>
            <a:r>
              <a:rPr lang="cs-CZ" sz="1900" dirty="0"/>
              <a:t>V průřezu oválný, kruhovitý nebo válcovitý tvar </a:t>
            </a:r>
          </a:p>
          <a:p>
            <a:pPr algn="just"/>
            <a:r>
              <a:rPr lang="cs-CZ" sz="1900" dirty="0"/>
              <a:t>Obklopena míšními obaly:</a:t>
            </a:r>
          </a:p>
          <a:p>
            <a:pPr marL="622300" indent="277813" algn="just">
              <a:buFont typeface="Courier New" panose="02070309020205020404" pitchFamily="49" charset="0"/>
              <a:buChar char="o"/>
            </a:pPr>
            <a:r>
              <a:rPr lang="cs-CZ" sz="1900" i="1" dirty="0"/>
              <a:t>měkká plena- pia mater </a:t>
            </a:r>
            <a:r>
              <a:rPr lang="cs-CZ" sz="1900" i="1" dirty="0" err="1"/>
              <a:t>spinali</a:t>
            </a:r>
            <a:r>
              <a:rPr lang="cs-CZ" sz="1900" dirty="0" err="1"/>
              <a:t>s</a:t>
            </a:r>
            <a:r>
              <a:rPr lang="cs-CZ" sz="1900" dirty="0"/>
              <a:t>, </a:t>
            </a:r>
          </a:p>
          <a:p>
            <a:pPr marL="622300" indent="277813" algn="just">
              <a:buFont typeface="Courier New" panose="02070309020205020404" pitchFamily="49" charset="0"/>
              <a:buChar char="o"/>
            </a:pPr>
            <a:r>
              <a:rPr lang="cs-CZ" sz="1900" i="1" dirty="0" err="1"/>
              <a:t>pavoučnice</a:t>
            </a:r>
            <a:r>
              <a:rPr lang="cs-CZ" sz="1900" i="1" dirty="0"/>
              <a:t> – </a:t>
            </a:r>
            <a:r>
              <a:rPr lang="cs-CZ" sz="1900" i="1" dirty="0" err="1"/>
              <a:t>arachnoidea</a:t>
            </a:r>
            <a:r>
              <a:rPr lang="cs-CZ" sz="1900" i="1" dirty="0"/>
              <a:t> </a:t>
            </a:r>
            <a:r>
              <a:rPr lang="cs-CZ" sz="1900" i="1" dirty="0" err="1"/>
              <a:t>spinalis</a:t>
            </a:r>
            <a:r>
              <a:rPr lang="cs-CZ" sz="1900" dirty="0"/>
              <a:t> + </a:t>
            </a:r>
            <a:r>
              <a:rPr lang="cs-CZ" sz="1900" i="1" dirty="0" err="1"/>
              <a:t>cavitas</a:t>
            </a:r>
            <a:r>
              <a:rPr lang="cs-CZ" sz="1900" i="1" dirty="0"/>
              <a:t> </a:t>
            </a:r>
            <a:r>
              <a:rPr lang="cs-CZ" sz="1900" i="1" dirty="0" err="1"/>
              <a:t>subarachnoidea</a:t>
            </a:r>
            <a:r>
              <a:rPr lang="cs-CZ" sz="1900" dirty="0"/>
              <a:t> vyplněný </a:t>
            </a:r>
            <a:r>
              <a:rPr lang="cs-CZ" sz="1900" i="1" dirty="0"/>
              <a:t>mozkomíšním mokem – </a:t>
            </a:r>
            <a:r>
              <a:rPr lang="cs-CZ" sz="1900" i="1" dirty="0" err="1"/>
              <a:t>liquor</a:t>
            </a:r>
            <a:r>
              <a:rPr lang="cs-CZ" sz="1900" i="1" dirty="0"/>
              <a:t> </a:t>
            </a:r>
            <a:r>
              <a:rPr lang="cs-CZ" sz="1900" i="1" dirty="0" err="1"/>
              <a:t>cerebrospinalis</a:t>
            </a:r>
            <a:r>
              <a:rPr lang="cs-CZ" sz="1900" dirty="0"/>
              <a:t>. </a:t>
            </a:r>
          </a:p>
          <a:p>
            <a:pPr marL="622300" indent="277813" algn="just">
              <a:buFont typeface="Courier New" panose="02070309020205020404" pitchFamily="49" charset="0"/>
              <a:buChar char="o"/>
            </a:pPr>
            <a:r>
              <a:rPr lang="cs-CZ" sz="1900" i="1" dirty="0"/>
              <a:t>tvrdá plena- </a:t>
            </a:r>
            <a:r>
              <a:rPr lang="cs-CZ" sz="1900" i="1" dirty="0" err="1"/>
              <a:t>dura</a:t>
            </a:r>
            <a:r>
              <a:rPr lang="cs-CZ" sz="1900" i="1" dirty="0"/>
              <a:t> mater </a:t>
            </a:r>
            <a:r>
              <a:rPr lang="cs-CZ" sz="1900" i="1" dirty="0" err="1"/>
              <a:t>spinalis</a:t>
            </a:r>
            <a:r>
              <a:rPr lang="cs-CZ" sz="1900" dirty="0"/>
              <a:t>, vytváří </a:t>
            </a:r>
            <a:r>
              <a:rPr lang="cs-CZ" sz="1900" i="1" dirty="0"/>
              <a:t>vak – </a:t>
            </a:r>
            <a:r>
              <a:rPr lang="cs-CZ" sz="1900" i="1" dirty="0" err="1"/>
              <a:t>saccus</a:t>
            </a:r>
            <a:r>
              <a:rPr lang="cs-CZ" sz="1900" i="1" dirty="0"/>
              <a:t> </a:t>
            </a:r>
            <a:r>
              <a:rPr lang="cs-CZ" sz="1900" i="1" dirty="0" err="1"/>
              <a:t>durae</a:t>
            </a:r>
            <a:r>
              <a:rPr lang="cs-CZ" sz="1900" i="1" dirty="0"/>
              <a:t> </a:t>
            </a:r>
            <a:r>
              <a:rPr lang="cs-CZ" sz="1900" i="1" dirty="0" err="1"/>
              <a:t>matris</a:t>
            </a:r>
            <a:r>
              <a:rPr lang="cs-CZ" sz="1900" i="1" dirty="0"/>
              <a:t> </a:t>
            </a:r>
            <a:r>
              <a:rPr lang="cs-CZ" sz="1900" i="1" dirty="0" err="1"/>
              <a:t>spinalis</a:t>
            </a:r>
            <a:r>
              <a:rPr lang="cs-CZ" sz="1900" dirty="0"/>
              <a:t> a přechází až na míšní nervy do </a:t>
            </a:r>
            <a:r>
              <a:rPr lang="cs-CZ" sz="1900" i="1" dirty="0"/>
              <a:t>meziobratlových otvorů – </a:t>
            </a:r>
            <a:r>
              <a:rPr lang="cs-CZ" sz="1900" i="1" dirty="0" err="1"/>
              <a:t>foramina</a:t>
            </a:r>
            <a:r>
              <a:rPr lang="cs-CZ" sz="1900" i="1" dirty="0"/>
              <a:t> </a:t>
            </a:r>
            <a:r>
              <a:rPr lang="cs-CZ" sz="1900" i="1" dirty="0" err="1"/>
              <a:t>intervertebralia</a:t>
            </a:r>
            <a:r>
              <a:rPr lang="cs-CZ" sz="1900" dirty="0"/>
              <a:t>. Tvrdá plena nesrůstá s periostem kanálu páteřního.</a:t>
            </a:r>
          </a:p>
          <a:p>
            <a:pPr algn="just"/>
            <a:r>
              <a:rPr lang="cs-CZ" sz="1900" dirty="0"/>
              <a:t>Ztluštění – krční (C5) a bederní (Th12), (</a:t>
            </a:r>
            <a:r>
              <a:rPr lang="cs-CZ" sz="1900" i="1" dirty="0" err="1"/>
              <a:t>intumescentia</a:t>
            </a:r>
            <a:r>
              <a:rPr lang="cs-CZ" sz="1900" i="1" dirty="0"/>
              <a:t> </a:t>
            </a:r>
            <a:r>
              <a:rPr lang="cs-CZ" sz="1900" i="1" dirty="0" err="1"/>
              <a:t>cervicalis</a:t>
            </a:r>
            <a:r>
              <a:rPr lang="cs-CZ" sz="1900" i="1" dirty="0"/>
              <a:t> et </a:t>
            </a:r>
            <a:r>
              <a:rPr lang="cs-CZ" sz="1900" i="1" dirty="0" err="1"/>
              <a:t>lumbalis</a:t>
            </a:r>
            <a:r>
              <a:rPr lang="cs-CZ" sz="1900" dirty="0"/>
              <a:t>). Jsou to místa odstupu pažní a bederní pleteně pro inervaci horních a dolních končetin.</a:t>
            </a:r>
          </a:p>
          <a:p>
            <a:pPr algn="just"/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3176308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6"/>
          <a:stretch/>
        </p:blipFill>
        <p:spPr bwMode="auto">
          <a:xfrm>
            <a:off x="5331978" y="562372"/>
            <a:ext cx="3588594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cs-CZ" dirty="0"/>
              <a:t>Hřbetní mícha (</a:t>
            </a:r>
            <a:r>
              <a:rPr lang="cs-CZ" i="1" dirty="0"/>
              <a:t>Medulla </a:t>
            </a:r>
            <a:r>
              <a:rPr lang="cs-CZ" i="1" dirty="0" err="1"/>
              <a:t>spinalis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5447902" cy="5877272"/>
          </a:xfrm>
        </p:spPr>
        <p:txBody>
          <a:bodyPr>
            <a:noAutofit/>
          </a:bodyPr>
          <a:lstStyle/>
          <a:p>
            <a:pPr algn="just"/>
            <a:r>
              <a:rPr lang="cs-CZ" sz="1900" dirty="0"/>
              <a:t>Provazec nervové tkáně, vede v páteřním kanálu (</a:t>
            </a:r>
            <a:r>
              <a:rPr lang="cs-CZ" sz="1900" i="1" dirty="0"/>
              <a:t>canalis </a:t>
            </a:r>
            <a:r>
              <a:rPr lang="cs-CZ" sz="1900" i="1" dirty="0" err="1"/>
              <a:t>vertebralis</a:t>
            </a:r>
            <a:r>
              <a:rPr lang="cs-CZ" sz="1900" dirty="0"/>
              <a:t>), délka asi 40–50 cm, od </a:t>
            </a:r>
            <a:r>
              <a:rPr lang="cs-CZ" sz="1900" i="1" dirty="0"/>
              <a:t>foramen </a:t>
            </a:r>
            <a:r>
              <a:rPr lang="cs-CZ" sz="1900" i="1" dirty="0" err="1"/>
              <a:t>magnum</a:t>
            </a:r>
            <a:r>
              <a:rPr lang="cs-CZ" sz="1900" dirty="0"/>
              <a:t> (</a:t>
            </a:r>
            <a:r>
              <a:rPr lang="cs-CZ" sz="1900" i="1" dirty="0" err="1"/>
              <a:t>decussatio</a:t>
            </a:r>
            <a:r>
              <a:rPr lang="cs-CZ" sz="1900" i="1" dirty="0"/>
              <a:t> </a:t>
            </a:r>
            <a:r>
              <a:rPr lang="cs-CZ" sz="1900" i="1" dirty="0" err="1"/>
              <a:t>pyramidum</a:t>
            </a:r>
            <a:r>
              <a:rPr lang="cs-CZ" sz="1900" i="1" dirty="0"/>
              <a:t>) </a:t>
            </a:r>
            <a:r>
              <a:rPr lang="cs-CZ" sz="1900" dirty="0"/>
              <a:t>po L1–2 – </a:t>
            </a:r>
            <a:r>
              <a:rPr lang="cs-CZ" sz="1900" i="1" dirty="0" err="1"/>
              <a:t>conus</a:t>
            </a:r>
            <a:r>
              <a:rPr lang="cs-CZ" sz="1900" i="1" dirty="0"/>
              <a:t> </a:t>
            </a:r>
            <a:r>
              <a:rPr lang="cs-CZ" sz="1900" i="1" dirty="0" err="1"/>
              <a:t>medullaris</a:t>
            </a:r>
            <a:r>
              <a:rPr lang="cs-CZ" sz="1900" dirty="0"/>
              <a:t> a dále S2 </a:t>
            </a:r>
            <a:r>
              <a:rPr lang="cs-CZ" sz="1900" i="1" dirty="0"/>
              <a:t> – </a:t>
            </a:r>
            <a:r>
              <a:rPr lang="cs-CZ" sz="1900" i="1" dirty="0" err="1"/>
              <a:t>filum</a:t>
            </a:r>
            <a:r>
              <a:rPr lang="cs-CZ" sz="1900" i="1" dirty="0"/>
              <a:t> </a:t>
            </a:r>
            <a:r>
              <a:rPr lang="cs-CZ" sz="1900" i="1" dirty="0" err="1"/>
              <a:t>terminale</a:t>
            </a:r>
            <a:r>
              <a:rPr lang="cs-CZ" sz="1900" i="1" dirty="0"/>
              <a:t>.</a:t>
            </a:r>
            <a:endParaRPr lang="cs-CZ" sz="1900" dirty="0"/>
          </a:p>
          <a:p>
            <a:pPr algn="just"/>
            <a:r>
              <a:rPr lang="cs-CZ" sz="1900" dirty="0"/>
              <a:t>V průřezu oválný, kruhovitý nebo válcovitý tvar .</a:t>
            </a:r>
          </a:p>
          <a:p>
            <a:pPr algn="just"/>
            <a:r>
              <a:rPr lang="cs-CZ" sz="1900" dirty="0"/>
              <a:t>Ztluštění – krční (C5) a bederní (Th12), (</a:t>
            </a:r>
            <a:r>
              <a:rPr lang="cs-CZ" sz="1900" i="1" dirty="0" err="1"/>
              <a:t>intumescentia</a:t>
            </a:r>
            <a:r>
              <a:rPr lang="cs-CZ" sz="1900" i="1" dirty="0"/>
              <a:t> </a:t>
            </a:r>
            <a:r>
              <a:rPr lang="cs-CZ" sz="1900" i="1" dirty="0" err="1"/>
              <a:t>cervicalis</a:t>
            </a:r>
            <a:r>
              <a:rPr lang="cs-CZ" sz="1900" i="1" dirty="0"/>
              <a:t> et lumbalis</a:t>
            </a:r>
            <a:r>
              <a:rPr lang="cs-CZ" sz="1900" dirty="0"/>
              <a:t>), místa odstupu pažní a bederní pleteně pro inervaci horních a dolních končetin.</a:t>
            </a:r>
          </a:p>
          <a:p>
            <a:pPr algn="just"/>
            <a:endParaRPr lang="cs-CZ" sz="19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598654-17B6-407E-86F8-9D685AD9D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15" y="3476381"/>
            <a:ext cx="1647884" cy="329576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D8CC5B6-0EF9-4549-A9D4-6746310B20FF}"/>
              </a:ext>
            </a:extLst>
          </p:cNvPr>
          <p:cNvSpPr txBox="1"/>
          <p:nvPr/>
        </p:nvSpPr>
        <p:spPr>
          <a:xfrm>
            <a:off x="1895799" y="3546849"/>
            <a:ext cx="3180257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dirty="0"/>
              <a:t>Sagitální řez vertebrálního kanálu pro zobrazení dolního konce </a:t>
            </a:r>
            <a:r>
              <a:rPr lang="cs-CZ" sz="1400" i="1" dirty="0" err="1"/>
              <a:t>medulla</a:t>
            </a:r>
            <a:r>
              <a:rPr lang="cs-CZ" sz="1400" i="1" dirty="0"/>
              <a:t> spinalis </a:t>
            </a:r>
            <a:r>
              <a:rPr lang="cs-CZ" sz="1400" dirty="0"/>
              <a:t>a </a:t>
            </a:r>
            <a:r>
              <a:rPr lang="cs-CZ" sz="1400" i="1" dirty="0" err="1"/>
              <a:t>filum</a:t>
            </a:r>
            <a:r>
              <a:rPr lang="cs-CZ" sz="1400" i="1" dirty="0"/>
              <a:t> </a:t>
            </a:r>
            <a:r>
              <a:rPr lang="cs-CZ" sz="1400" i="1" dirty="0" err="1"/>
              <a:t>terminale</a:t>
            </a:r>
            <a:r>
              <a:rPr lang="cs-CZ" sz="1400" dirty="0"/>
              <a:t>. </a:t>
            </a:r>
            <a:r>
              <a:rPr lang="cs-CZ" sz="1400" dirty="0" err="1"/>
              <a:t>Li</a:t>
            </a:r>
            <a:r>
              <a:rPr lang="cs-CZ" sz="1400" dirty="0"/>
              <a:t>, </a:t>
            </a:r>
            <a:r>
              <a:rPr lang="cs-CZ" sz="1400" dirty="0" err="1"/>
              <a:t>Lv</a:t>
            </a:r>
            <a:r>
              <a:rPr lang="cs-CZ" sz="1400" dirty="0"/>
              <a:t>. První a pátý bederní obratel. SII Druhý sakrální obratel. </a:t>
            </a:r>
          </a:p>
          <a:p>
            <a:r>
              <a:rPr lang="cs-CZ" sz="1400" dirty="0"/>
              <a:t>1. </a:t>
            </a:r>
            <a:r>
              <a:rPr lang="cs-CZ" sz="1400" i="1" dirty="0" err="1"/>
              <a:t>Dura</a:t>
            </a:r>
            <a:r>
              <a:rPr lang="cs-CZ" sz="1400" i="1" dirty="0"/>
              <a:t> mater</a:t>
            </a:r>
            <a:endParaRPr lang="cs-CZ" sz="1400" dirty="0"/>
          </a:p>
          <a:p>
            <a:r>
              <a:rPr lang="cs-CZ" sz="1400" dirty="0"/>
              <a:t>2. Spodní část subarachnoidální dutiny</a:t>
            </a:r>
          </a:p>
          <a:p>
            <a:r>
              <a:rPr lang="cs-CZ" sz="1400" dirty="0"/>
              <a:t>3. </a:t>
            </a:r>
            <a:r>
              <a:rPr lang="cs-CZ" sz="1400" dirty="0" err="1"/>
              <a:t>Medulla</a:t>
            </a:r>
            <a:r>
              <a:rPr lang="cs-CZ" sz="1400" dirty="0"/>
              <a:t> spinalis</a:t>
            </a:r>
          </a:p>
          <a:p>
            <a:r>
              <a:rPr lang="cs-CZ" sz="1400" dirty="0"/>
              <a:t>4. </a:t>
            </a:r>
            <a:r>
              <a:rPr lang="cs-CZ" sz="1400" dirty="0" err="1"/>
              <a:t>Filum</a:t>
            </a:r>
            <a:r>
              <a:rPr lang="cs-CZ" sz="1400" dirty="0"/>
              <a:t> </a:t>
            </a:r>
            <a:r>
              <a:rPr lang="cs-CZ" sz="1400" dirty="0" err="1"/>
              <a:t>terminale</a:t>
            </a:r>
            <a:r>
              <a:rPr lang="cs-CZ" sz="1400" dirty="0"/>
              <a:t> </a:t>
            </a:r>
            <a:r>
              <a:rPr lang="cs-CZ" sz="1400" dirty="0" err="1"/>
              <a:t>internum</a:t>
            </a:r>
            <a:endParaRPr lang="cs-CZ" sz="1400" dirty="0"/>
          </a:p>
          <a:p>
            <a:r>
              <a:rPr lang="cs-CZ" sz="1400" dirty="0"/>
              <a:t>5. </a:t>
            </a:r>
            <a:r>
              <a:rPr lang="cs-CZ" sz="1400" dirty="0" err="1"/>
              <a:t>Filum</a:t>
            </a:r>
            <a:r>
              <a:rPr lang="cs-CZ" sz="1400" dirty="0"/>
              <a:t> </a:t>
            </a:r>
            <a:r>
              <a:rPr lang="cs-CZ" sz="1400" dirty="0" err="1"/>
              <a:t>terminale</a:t>
            </a:r>
            <a:r>
              <a:rPr lang="cs-CZ" sz="1400" dirty="0"/>
              <a:t> </a:t>
            </a:r>
            <a:r>
              <a:rPr lang="cs-CZ" sz="1400" dirty="0" err="1"/>
              <a:t>externum</a:t>
            </a:r>
            <a:endParaRPr lang="cs-CZ" sz="1400" dirty="0"/>
          </a:p>
          <a:p>
            <a:r>
              <a:rPr lang="cs-CZ" sz="1400" dirty="0"/>
              <a:t>6. Připojení </a:t>
            </a:r>
            <a:r>
              <a:rPr lang="cs-CZ" sz="1400" dirty="0" err="1"/>
              <a:t>filum</a:t>
            </a:r>
            <a:r>
              <a:rPr lang="cs-CZ" sz="1400" dirty="0"/>
              <a:t> </a:t>
            </a:r>
            <a:r>
              <a:rPr lang="cs-CZ" sz="1400" dirty="0" err="1"/>
              <a:t>terminale</a:t>
            </a:r>
            <a:r>
              <a:rPr lang="cs-CZ" sz="1400" dirty="0"/>
              <a:t> k prvnímu segmentu kostrče</a:t>
            </a:r>
          </a:p>
        </p:txBody>
      </p:sp>
    </p:spTree>
    <p:extLst>
      <p:ext uri="{BB962C8B-B14F-4D97-AF65-F5344CB8AC3E}">
        <p14:creationId xmlns:p14="http://schemas.microsoft.com/office/powerpoint/2010/main" val="1745332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192688"/>
          </a:xfrm>
        </p:spPr>
        <p:txBody>
          <a:bodyPr>
            <a:noAutofit/>
          </a:bodyPr>
          <a:lstStyle/>
          <a:p>
            <a:pPr algn="just"/>
            <a:r>
              <a:rPr lang="cs-CZ" sz="1800" dirty="0"/>
              <a:t>Povrch míchy je rozdělen na přední, boční a zadní provazce</a:t>
            </a:r>
            <a:r>
              <a:rPr lang="cs-CZ" sz="1800" i="1" dirty="0"/>
              <a:t> – </a:t>
            </a:r>
            <a:r>
              <a:rPr lang="cs-CZ" sz="1800" i="1" dirty="0" err="1"/>
              <a:t>funiculi</a:t>
            </a:r>
            <a:r>
              <a:rPr lang="cs-CZ" sz="1800" i="1" dirty="0"/>
              <a:t> </a:t>
            </a:r>
            <a:r>
              <a:rPr lang="cs-CZ" sz="1800" i="1" dirty="0" err="1"/>
              <a:t>medullae</a:t>
            </a:r>
            <a:r>
              <a:rPr lang="cs-CZ" sz="1800" i="1" dirty="0"/>
              <a:t> </a:t>
            </a:r>
            <a:r>
              <a:rPr lang="cs-CZ" sz="1800" i="1" dirty="0" err="1"/>
              <a:t>spinalis</a:t>
            </a:r>
            <a:r>
              <a:rPr lang="cs-CZ" sz="1800" i="1" dirty="0"/>
              <a:t> </a:t>
            </a:r>
            <a:r>
              <a:rPr lang="cs-CZ" sz="1800" i="1" dirty="0" err="1"/>
              <a:t>ventralis</a:t>
            </a:r>
            <a:r>
              <a:rPr lang="cs-CZ" sz="1800" i="1" dirty="0"/>
              <a:t>, </a:t>
            </a:r>
            <a:r>
              <a:rPr lang="cs-CZ" sz="1800" i="1" dirty="0" err="1"/>
              <a:t>lateralis</a:t>
            </a:r>
            <a:r>
              <a:rPr lang="cs-CZ" sz="1800" i="1" dirty="0"/>
              <a:t> et dorsalis</a:t>
            </a:r>
            <a:r>
              <a:rPr lang="cs-CZ" sz="1800" dirty="0"/>
              <a:t>. </a:t>
            </a:r>
          </a:p>
          <a:p>
            <a:pPr algn="just"/>
            <a:r>
              <a:rPr lang="cs-CZ" sz="1800" i="1" dirty="0"/>
              <a:t>Zadní boční brázdou – sulcus </a:t>
            </a:r>
            <a:r>
              <a:rPr lang="cs-CZ" sz="1800" i="1" dirty="0" err="1"/>
              <a:t>dorsolateralis</a:t>
            </a:r>
            <a:r>
              <a:rPr lang="cs-CZ" sz="1800" i="1" dirty="0"/>
              <a:t> </a:t>
            </a:r>
            <a:r>
              <a:rPr lang="cs-CZ" sz="1800" dirty="0"/>
              <a:t>vstupují vlákna </a:t>
            </a:r>
            <a:r>
              <a:rPr lang="cs-CZ" sz="1800" i="1" dirty="0"/>
              <a:t>zadních kořenů</a:t>
            </a:r>
            <a:r>
              <a:rPr lang="cs-CZ" sz="1800" dirty="0"/>
              <a:t> míšních nervů (senzitivní – </a:t>
            </a:r>
            <a:r>
              <a:rPr lang="cs-CZ" sz="1800" i="1" dirty="0" err="1"/>
              <a:t>radices</a:t>
            </a:r>
            <a:r>
              <a:rPr lang="cs-CZ" sz="1800" i="1" dirty="0"/>
              <a:t> posterior</a:t>
            </a:r>
            <a:r>
              <a:rPr lang="cs-CZ" sz="1800" dirty="0"/>
              <a:t>). Na zadních kořenech jsou nervové uzliny vřetenovitého tvaru (ganglia), která obsahují </a:t>
            </a:r>
            <a:r>
              <a:rPr lang="cs-CZ" sz="1800" dirty="0" err="1"/>
              <a:t>pseudounipolární</a:t>
            </a:r>
            <a:r>
              <a:rPr lang="cs-CZ" sz="1800" dirty="0"/>
              <a:t> buňky.</a:t>
            </a:r>
          </a:p>
          <a:p>
            <a:pPr algn="just"/>
            <a:r>
              <a:rPr lang="cs-CZ" sz="1800" i="1" dirty="0"/>
              <a:t>Přední boční brázdou – sulcus </a:t>
            </a:r>
            <a:r>
              <a:rPr lang="cs-CZ" sz="1800" i="1" dirty="0" err="1"/>
              <a:t>ventrolateralis</a:t>
            </a:r>
            <a:r>
              <a:rPr lang="cs-CZ" sz="1800" dirty="0"/>
              <a:t> vystupují vlákna předních kořenů míšních nervů, motorická – </a:t>
            </a:r>
            <a:r>
              <a:rPr lang="cs-CZ" sz="1800" i="1" dirty="0" err="1"/>
              <a:t>radices</a:t>
            </a:r>
            <a:r>
              <a:rPr lang="cs-CZ" sz="1800" i="1" dirty="0"/>
              <a:t> </a:t>
            </a:r>
            <a:r>
              <a:rPr lang="cs-CZ" sz="1800" i="1" dirty="0" err="1"/>
              <a:t>anteriores</a:t>
            </a:r>
            <a:r>
              <a:rPr lang="cs-CZ" sz="1800" dirty="0"/>
              <a:t>. </a:t>
            </a:r>
          </a:p>
          <a:p>
            <a:pPr algn="just"/>
            <a:endParaRPr 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1156903-F12C-46EB-A7DC-DB7CB1542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696" y="2310325"/>
            <a:ext cx="6118608" cy="436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88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192688"/>
          </a:xfrm>
        </p:spPr>
        <p:txBody>
          <a:bodyPr>
            <a:noAutofit/>
          </a:bodyPr>
          <a:lstStyle/>
          <a:p>
            <a:pPr algn="just"/>
            <a:r>
              <a:rPr lang="cs-CZ" sz="1800" dirty="0"/>
              <a:t>Přední a zadní kořeny se spojují v míšní nervy, kterých je 31–33 párů a vystupují z meziobratlových otvorů. </a:t>
            </a:r>
          </a:p>
          <a:p>
            <a:pPr algn="just"/>
            <a:r>
              <a:rPr lang="cs-CZ" sz="1800" dirty="0"/>
              <a:t>8 nervů krčních, 12 hrudních, 5 bederních, 5 křížových a 1 až 3 kostrční. </a:t>
            </a:r>
          </a:p>
          <a:p>
            <a:pPr marL="0" indent="0" algn="just">
              <a:buNone/>
            </a:pPr>
            <a:r>
              <a:rPr lang="cs-CZ" sz="1800" b="1" dirty="0"/>
              <a:t>Míšní segment = úsek míchy, z kterého vzniká příslušný míšní nerv </a:t>
            </a:r>
          </a:p>
          <a:p>
            <a:pPr algn="just"/>
            <a:r>
              <a:rPr lang="cs-CZ" sz="1800" dirty="0"/>
              <a:t>Bederní, křížové a kostrční nervy vytvářejí chvost vláken (koňský chvost</a:t>
            </a:r>
            <a:r>
              <a:rPr lang="cs-CZ" sz="1800" b="1" dirty="0"/>
              <a:t> – </a:t>
            </a:r>
            <a:r>
              <a:rPr lang="cs-CZ" sz="1800" i="1" dirty="0" err="1"/>
              <a:t>cauda</a:t>
            </a:r>
            <a:r>
              <a:rPr lang="cs-CZ" sz="1800" i="1" dirty="0"/>
              <a:t> </a:t>
            </a:r>
            <a:r>
              <a:rPr lang="cs-CZ" sz="1800" i="1" dirty="0" err="1"/>
              <a:t>equina</a:t>
            </a:r>
            <a:r>
              <a:rPr lang="cs-CZ" sz="1800" dirty="0"/>
              <a:t>). </a:t>
            </a:r>
          </a:p>
          <a:p>
            <a:pPr algn="just"/>
            <a:r>
              <a:rPr lang="cs-CZ" sz="1800" dirty="0"/>
              <a:t>Míšní nervy jsou smíšené, obsahují vlákna </a:t>
            </a:r>
            <a:r>
              <a:rPr lang="cs-CZ" sz="1800" b="1" dirty="0"/>
              <a:t>motorická i senzitivní</a:t>
            </a:r>
            <a:r>
              <a:rPr lang="cs-CZ" sz="1800" dirty="0"/>
              <a:t>.</a:t>
            </a:r>
          </a:p>
          <a:p>
            <a:pPr algn="just"/>
            <a:endParaRPr 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50F1030-D824-46B2-A742-8C881945E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420888"/>
            <a:ext cx="4919810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1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570" y="0"/>
            <a:ext cx="8538860" cy="57606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3000" b="1" dirty="0"/>
              <a:t>Průřez míchou:</a:t>
            </a:r>
          </a:p>
          <a:p>
            <a:pPr algn="just"/>
            <a:r>
              <a:rPr lang="cs-CZ" sz="2000" i="1" dirty="0"/>
              <a:t>Canalis </a:t>
            </a:r>
            <a:r>
              <a:rPr lang="cs-CZ" sz="2000" i="1" dirty="0" err="1"/>
              <a:t>centralis</a:t>
            </a:r>
            <a:r>
              <a:rPr lang="cs-CZ" sz="2000" i="1" dirty="0"/>
              <a:t> </a:t>
            </a:r>
            <a:r>
              <a:rPr lang="cs-CZ" sz="2000" dirty="0"/>
              <a:t>vede do IV. komory, vyplněný mozkomíšním mokem.</a:t>
            </a:r>
          </a:p>
          <a:p>
            <a:pPr algn="just"/>
            <a:r>
              <a:rPr lang="cs-CZ" sz="2000" i="1" dirty="0"/>
              <a:t>Substantia </a:t>
            </a:r>
            <a:r>
              <a:rPr lang="cs-CZ" sz="2000" i="1" dirty="0" err="1"/>
              <a:t>grisea</a:t>
            </a:r>
            <a:r>
              <a:rPr lang="cs-CZ" sz="2000" dirty="0"/>
              <a:t>, šedá hmota – okolo centrálního kanálu</a:t>
            </a:r>
          </a:p>
          <a:p>
            <a:pPr algn="just"/>
            <a:r>
              <a:rPr lang="cs-CZ" sz="2000" i="1" dirty="0"/>
              <a:t>Substantia alba</a:t>
            </a:r>
            <a:r>
              <a:rPr lang="cs-CZ" sz="2000" dirty="0"/>
              <a:t>, bílá hmota – 3 párové svazky.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DD5157B-8DAB-42FB-9174-3E3026D99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4"/>
            <a:ext cx="4062033" cy="467106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C7F257C-E7FA-4BF4-84C8-8393FF205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457" y="1553130"/>
            <a:ext cx="3543734" cy="26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32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1612" y="0"/>
            <a:ext cx="8610868" cy="35730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400" b="1" dirty="0"/>
              <a:t>Bílá hmota </a:t>
            </a:r>
            <a:r>
              <a:rPr lang="cs-CZ" sz="2400" b="1" i="1" dirty="0"/>
              <a:t>(</a:t>
            </a:r>
            <a:r>
              <a:rPr lang="cs-CZ" sz="2400" b="1" i="1" dirty="0" err="1"/>
              <a:t>substantia</a:t>
            </a:r>
            <a:r>
              <a:rPr lang="cs-CZ" sz="2400" b="1" i="1" dirty="0"/>
              <a:t> alba)</a:t>
            </a:r>
            <a:endParaRPr lang="cs-CZ" sz="2400" b="1" dirty="0"/>
          </a:p>
          <a:p>
            <a:pPr marL="0" indent="0" algn="just">
              <a:buNone/>
            </a:pPr>
            <a:r>
              <a:rPr lang="cs-CZ" sz="1800" dirty="0"/>
              <a:t>Ze svazků </a:t>
            </a:r>
            <a:r>
              <a:rPr lang="cs-CZ" sz="1800" dirty="0" err="1"/>
              <a:t>myelinizovaných</a:t>
            </a:r>
            <a:r>
              <a:rPr lang="cs-CZ" sz="1800" dirty="0"/>
              <a:t> axonů neuronů, komunikace mezi neurony šedé hmoty. </a:t>
            </a:r>
          </a:p>
          <a:p>
            <a:pPr algn="just"/>
            <a:r>
              <a:rPr lang="cs-CZ" sz="1800" dirty="0"/>
              <a:t>Asociační dráhy – propojují části NS</a:t>
            </a:r>
          </a:p>
          <a:p>
            <a:pPr algn="just"/>
            <a:r>
              <a:rPr lang="cs-CZ" sz="1800" dirty="0"/>
              <a:t>Komisurální dráhy – propojují pravou a levou část NS</a:t>
            </a:r>
          </a:p>
          <a:p>
            <a:pPr algn="just"/>
            <a:r>
              <a:rPr lang="cs-CZ" sz="1800" dirty="0"/>
              <a:t>Projekční dráhy – propojují nižší a vyšší centra NS, podle směru je dělíme na dvě skupiny:</a:t>
            </a:r>
          </a:p>
          <a:p>
            <a:pPr algn="just"/>
            <a:r>
              <a:rPr lang="cs-CZ" sz="1800" dirty="0"/>
              <a:t>Vzestupné (ascendentní) dráhy – dráhy jdoucí od nižšího centra k vyššímu. Jsou pokračováním dostředivých (aferentních, senzitivních) periferních drah.</a:t>
            </a:r>
          </a:p>
          <a:p>
            <a:pPr algn="just"/>
            <a:r>
              <a:rPr lang="cs-CZ" sz="1800" dirty="0"/>
              <a:t>Sestupné (descendentní) dráhy – dráhy jdoucí od vyššího centra k nižšímu. Jsou pokračováním odstředivých (eferentních, motorických) periferních drah.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DFDC2F4-F9DA-45A0-A0F7-B7071A2EB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17" y="3429000"/>
            <a:ext cx="5995766" cy="356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86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9268587-5B4F-4D35-9B30-ED6C1DA9B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 b="11456"/>
          <a:stretch/>
        </p:blipFill>
        <p:spPr>
          <a:xfrm>
            <a:off x="1403648" y="260648"/>
            <a:ext cx="6749134" cy="381642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B84D8A2-235A-4523-837A-AB3A99EC9BD8}"/>
              </a:ext>
            </a:extLst>
          </p:cNvPr>
          <p:cNvSpPr txBox="1"/>
          <p:nvPr/>
        </p:nvSpPr>
        <p:spPr>
          <a:xfrm>
            <a:off x="251520" y="4221088"/>
            <a:ext cx="86409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1800" i="1" dirty="0" err="1"/>
              <a:t>Funiculus</a:t>
            </a:r>
            <a:r>
              <a:rPr lang="cs-CZ" sz="1800" i="1" dirty="0"/>
              <a:t> lateralis, </a:t>
            </a:r>
            <a:r>
              <a:rPr lang="cs-CZ" sz="1800" i="1" dirty="0" err="1"/>
              <a:t>anterior</a:t>
            </a:r>
            <a:r>
              <a:rPr lang="cs-CZ" sz="1800" dirty="0"/>
              <a:t> a </a:t>
            </a:r>
            <a:r>
              <a:rPr lang="cs-CZ" sz="1800" i="1" dirty="0"/>
              <a:t>posterior</a:t>
            </a:r>
            <a:r>
              <a:rPr lang="cs-CZ" sz="1800" dirty="0"/>
              <a:t> –  vedou nervová vlákna směrem nahoru a dolů.</a:t>
            </a:r>
          </a:p>
          <a:p>
            <a:pPr marL="0" indent="0" algn="just">
              <a:buNone/>
            </a:pPr>
            <a:r>
              <a:rPr lang="cs-CZ" sz="1800" i="1" dirty="0" err="1"/>
              <a:t>Fissura</a:t>
            </a:r>
            <a:r>
              <a:rPr lang="cs-CZ" sz="1800" i="1" dirty="0"/>
              <a:t> mediana </a:t>
            </a:r>
            <a:r>
              <a:rPr lang="cs-CZ" sz="1800" i="1" dirty="0" err="1"/>
              <a:t>anterior</a:t>
            </a:r>
            <a:r>
              <a:rPr lang="cs-CZ" sz="1800" dirty="0"/>
              <a:t> – přední zářez mezi předními rohy.</a:t>
            </a:r>
          </a:p>
          <a:p>
            <a:pPr marL="0" indent="0" algn="just">
              <a:buNone/>
            </a:pPr>
            <a:r>
              <a:rPr lang="cs-CZ" sz="1800" i="1" dirty="0"/>
              <a:t>Sulcus medianus posterior</a:t>
            </a:r>
            <a:r>
              <a:rPr lang="cs-CZ" sz="1800" dirty="0"/>
              <a:t> (zadní zářez)</a:t>
            </a:r>
          </a:p>
          <a:p>
            <a:pPr marL="0" indent="0" algn="just">
              <a:buNone/>
            </a:pPr>
            <a:r>
              <a:rPr lang="cs-CZ" sz="1800" i="1" dirty="0"/>
              <a:t>Sulcus </a:t>
            </a:r>
            <a:r>
              <a:rPr lang="cs-CZ" sz="1800" i="1" dirty="0" err="1"/>
              <a:t>anterolateralis</a:t>
            </a:r>
            <a:r>
              <a:rPr lang="cs-CZ" sz="1800" dirty="0"/>
              <a:t> – výstup předních kořenů míšních</a:t>
            </a:r>
          </a:p>
          <a:p>
            <a:pPr marL="0" indent="0" algn="just">
              <a:buNone/>
            </a:pPr>
            <a:r>
              <a:rPr lang="cs-CZ" sz="1800" i="1" dirty="0"/>
              <a:t>Sulcus </a:t>
            </a:r>
            <a:r>
              <a:rPr lang="cs-CZ" sz="1800" i="1" dirty="0" err="1"/>
              <a:t>posterolateralis</a:t>
            </a:r>
            <a:r>
              <a:rPr lang="cs-CZ" sz="1800" dirty="0"/>
              <a:t> – výstup zadních kořenů míšních</a:t>
            </a:r>
          </a:p>
          <a:p>
            <a:pPr marL="0" indent="0" algn="just">
              <a:buNone/>
            </a:pPr>
            <a:r>
              <a:rPr lang="cs-CZ" sz="1800" dirty="0"/>
              <a:t>Na zadním kořenu míšním se nachází uzlina </a:t>
            </a:r>
            <a:r>
              <a:rPr lang="cs-CZ" sz="1800" i="1" dirty="0"/>
              <a:t>ganglion </a:t>
            </a:r>
            <a:r>
              <a:rPr lang="cs-CZ" sz="1800" i="1" dirty="0" err="1"/>
              <a:t>spinale</a:t>
            </a:r>
            <a:r>
              <a:rPr lang="cs-CZ" sz="1800" dirty="0"/>
              <a:t> (obaluje těla senzitivních neuronů). </a:t>
            </a:r>
          </a:p>
        </p:txBody>
      </p:sp>
    </p:spTree>
    <p:extLst>
      <p:ext uri="{BB962C8B-B14F-4D97-AF65-F5344CB8AC3E}">
        <p14:creationId xmlns:p14="http://schemas.microsoft.com/office/powerpoint/2010/main" val="3578776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C14DED3-20AA-4ADB-9C03-D21F5171A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1" b="12201"/>
          <a:stretch/>
        </p:blipFill>
        <p:spPr>
          <a:xfrm>
            <a:off x="4975838" y="3356586"/>
            <a:ext cx="4060658" cy="345638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34412A0-E354-4A95-BD30-6E19C7327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812334"/>
            <a:ext cx="4176464" cy="417646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1612" y="0"/>
            <a:ext cx="8610868" cy="31203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400" b="1" dirty="0"/>
              <a:t>Šedá hmota </a:t>
            </a:r>
            <a:r>
              <a:rPr lang="cs-CZ" sz="2400" b="1" i="1" dirty="0"/>
              <a:t>(</a:t>
            </a:r>
            <a:r>
              <a:rPr lang="cs-CZ" sz="2400" b="1" i="1" dirty="0" err="1"/>
              <a:t>substantia</a:t>
            </a:r>
            <a:r>
              <a:rPr lang="cs-CZ" sz="2400" b="1" i="1" dirty="0"/>
              <a:t> </a:t>
            </a:r>
            <a:r>
              <a:rPr lang="cs-CZ" sz="2400" b="1" i="1" dirty="0" err="1"/>
              <a:t>grisea</a:t>
            </a:r>
            <a:r>
              <a:rPr lang="cs-CZ" sz="2400" b="1" i="1" dirty="0"/>
              <a:t>)</a:t>
            </a:r>
            <a:endParaRPr lang="cs-CZ" sz="2400" b="1" dirty="0"/>
          </a:p>
          <a:p>
            <a:pPr marL="0" indent="0" algn="l">
              <a:buNone/>
            </a:pPr>
            <a:r>
              <a:rPr lang="cs-CZ" sz="1800" dirty="0"/>
              <a:t>Z dendritů neuronů </a:t>
            </a:r>
            <a:r>
              <a:rPr lang="cs-CZ" sz="1800" i="1" dirty="0"/>
              <a:t>+ gliových buněk </a:t>
            </a:r>
          </a:p>
          <a:p>
            <a:pPr marL="0" indent="0" algn="just">
              <a:buNone/>
            </a:pPr>
            <a:r>
              <a:rPr lang="cs-CZ" sz="1800" dirty="0"/>
              <a:t>Těla neuronů přijímají informace z axonů neuronů v senzitivních gangliích a vydávají nové informace. U jednoduchých reflexů není žádný přepojovací neuron, u komplikovanějších reakcí jsou interneurony</a:t>
            </a:r>
            <a:r>
              <a:rPr lang="cs-CZ" sz="1800" i="1" dirty="0"/>
              <a:t>.</a:t>
            </a:r>
          </a:p>
          <a:p>
            <a:pPr marL="0" indent="0" algn="just">
              <a:buNone/>
            </a:pPr>
            <a:r>
              <a:rPr lang="cs-CZ" sz="1800" dirty="0"/>
              <a:t>Uspořádána do tvaru H, tvořená nakupením neuronů, vytváří </a:t>
            </a:r>
            <a:r>
              <a:rPr lang="cs-CZ" sz="1800" i="1" dirty="0"/>
              <a:t>přední a zadní rohy míšní</a:t>
            </a:r>
            <a:r>
              <a:rPr lang="cs-CZ" sz="1800" dirty="0"/>
              <a:t>. Postranní rohy míšní vytváří sloupce </a:t>
            </a:r>
            <a:r>
              <a:rPr lang="cs-CZ" sz="1800" i="1" dirty="0" err="1"/>
              <a:t>columnae</a:t>
            </a:r>
            <a:r>
              <a:rPr lang="cs-CZ" sz="1800" i="1" dirty="0"/>
              <a:t> </a:t>
            </a:r>
            <a:r>
              <a:rPr lang="cs-CZ" sz="1800" i="1" dirty="0" err="1"/>
              <a:t>anteriores</a:t>
            </a:r>
            <a:r>
              <a:rPr lang="cs-CZ" sz="1800" i="1" dirty="0"/>
              <a:t>, </a:t>
            </a:r>
            <a:r>
              <a:rPr lang="cs-CZ" sz="1800" i="1" dirty="0" err="1"/>
              <a:t>laterales</a:t>
            </a:r>
            <a:r>
              <a:rPr lang="cs-CZ" sz="1800" i="1" dirty="0"/>
              <a:t> a </a:t>
            </a:r>
            <a:r>
              <a:rPr lang="cs-CZ" sz="1800" i="1" dirty="0" err="1"/>
              <a:t>posteriores</a:t>
            </a:r>
            <a:r>
              <a:rPr lang="cs-CZ" sz="1800" dirty="0"/>
              <a:t> .</a:t>
            </a:r>
          </a:p>
          <a:p>
            <a:pPr marL="0" indent="0" algn="just">
              <a:buNone/>
            </a:pPr>
            <a:r>
              <a:rPr lang="cs-CZ" sz="1800" dirty="0"/>
              <a:t>Přední obsahují </a:t>
            </a:r>
            <a:r>
              <a:rPr lang="cs-CZ" sz="1800" dirty="0" err="1"/>
              <a:t>motoneurony</a:t>
            </a:r>
            <a:r>
              <a:rPr lang="cs-CZ" sz="1800" dirty="0"/>
              <a:t>, postranní vegetativní neurony, zadní spojovací neurony. 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442ACE44-855E-4AA0-A436-E111C9E715C5}"/>
              </a:ext>
            </a:extLst>
          </p:cNvPr>
          <p:cNvSpPr txBox="1">
            <a:spLocks/>
          </p:cNvSpPr>
          <p:nvPr/>
        </p:nvSpPr>
        <p:spPr>
          <a:xfrm>
            <a:off x="1763688" y="2564904"/>
            <a:ext cx="4248472" cy="4237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i="1" dirty="0" err="1"/>
              <a:t>Cornu</a:t>
            </a:r>
            <a:r>
              <a:rPr lang="cs-CZ" sz="1800" i="1" dirty="0"/>
              <a:t> </a:t>
            </a:r>
            <a:r>
              <a:rPr lang="cs-CZ" sz="1800" i="1" dirty="0" err="1"/>
              <a:t>posterius</a:t>
            </a:r>
            <a:r>
              <a:rPr lang="cs-CZ" sz="1800" i="1" dirty="0"/>
              <a:t> </a:t>
            </a:r>
            <a:r>
              <a:rPr lang="cs-CZ" sz="1800" dirty="0"/>
              <a:t>- </a:t>
            </a:r>
            <a:r>
              <a:rPr lang="cs-CZ" sz="1800" dirty="0" err="1"/>
              <a:t>somatosenzitivní</a:t>
            </a:r>
            <a:endParaRPr lang="cs-CZ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800" i="1" dirty="0" err="1"/>
              <a:t>Cornu</a:t>
            </a:r>
            <a:r>
              <a:rPr lang="cs-CZ" sz="1800" i="1" dirty="0"/>
              <a:t> </a:t>
            </a:r>
            <a:r>
              <a:rPr lang="cs-CZ" sz="1800" i="1" dirty="0" err="1"/>
              <a:t>anterius</a:t>
            </a:r>
            <a:r>
              <a:rPr lang="cs-CZ" sz="1800" i="1" dirty="0"/>
              <a:t> </a:t>
            </a:r>
            <a:r>
              <a:rPr lang="cs-CZ" sz="1800" dirty="0"/>
              <a:t>– somatické motoneurony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800" i="1" dirty="0" err="1"/>
              <a:t>Cornu</a:t>
            </a:r>
            <a:r>
              <a:rPr lang="cs-CZ" sz="1800" i="1" dirty="0"/>
              <a:t> </a:t>
            </a:r>
            <a:r>
              <a:rPr lang="cs-CZ" sz="1800" i="1" dirty="0" err="1"/>
              <a:t>laterale</a:t>
            </a:r>
            <a:r>
              <a:rPr lang="cs-CZ" sz="1800" i="1" dirty="0"/>
              <a:t> </a:t>
            </a:r>
            <a:r>
              <a:rPr lang="cs-CZ" sz="1800" dirty="0"/>
              <a:t>- </a:t>
            </a:r>
            <a:r>
              <a:rPr lang="cs-CZ" sz="1800" dirty="0" err="1"/>
              <a:t>visceromotorické</a:t>
            </a:r>
            <a:r>
              <a:rPr lang="cs-CZ" sz="1800" dirty="0"/>
              <a:t> neurony</a:t>
            </a:r>
          </a:p>
        </p:txBody>
      </p:sp>
    </p:spTree>
    <p:extLst>
      <p:ext uri="{BB962C8B-B14F-4D97-AF65-F5344CB8AC3E}">
        <p14:creationId xmlns:p14="http://schemas.microsoft.com/office/powerpoint/2010/main" val="418959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Odborná esej - úryvek - Seminarni prace na Sluzby knihov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06" y="1637978"/>
            <a:ext cx="4814863" cy="251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5" y="1"/>
            <a:ext cx="8846715" cy="4448174"/>
          </a:xfrm>
        </p:spPr>
        <p:txBody>
          <a:bodyPr>
            <a:normAutofit fontScale="70000" lnSpcReduction="20000"/>
          </a:bodyPr>
          <a:lstStyle/>
          <a:p>
            <a:endParaRPr lang="cs-CZ" dirty="0"/>
          </a:p>
          <a:p>
            <a:pPr marL="0" indent="0" algn="ctr">
              <a:buNone/>
            </a:pPr>
            <a:r>
              <a:rPr lang="cs-CZ" sz="3400" b="1" dirty="0"/>
              <a:t>Nervová buňka neuron + podpůrné neurogliové buňky = </a:t>
            </a:r>
          </a:p>
          <a:p>
            <a:pPr marL="0" indent="0" algn="ctr">
              <a:buNone/>
            </a:pPr>
            <a:r>
              <a:rPr lang="cs-CZ" sz="3400" b="1" dirty="0"/>
              <a:t>nervová tkáň</a:t>
            </a:r>
            <a:r>
              <a:rPr lang="cs-CZ" sz="3400" dirty="0"/>
              <a:t> </a:t>
            </a:r>
          </a:p>
          <a:p>
            <a:pPr marL="0" indent="0" algn="ctr">
              <a:buNone/>
            </a:pPr>
            <a:endParaRPr lang="cs-CZ" sz="2900" dirty="0"/>
          </a:p>
          <a:p>
            <a:pPr marL="0" indent="0">
              <a:buNone/>
            </a:pPr>
            <a:r>
              <a:rPr lang="cs-CZ" sz="2600" dirty="0"/>
              <a:t>Neuroglie: 	1) </a:t>
            </a:r>
            <a:r>
              <a:rPr lang="cs-CZ" sz="2600" i="1" dirty="0" err="1"/>
              <a:t>ependymové</a:t>
            </a:r>
            <a:r>
              <a:rPr lang="cs-CZ" sz="2600" i="1" dirty="0"/>
              <a:t> buňky</a:t>
            </a:r>
          </a:p>
          <a:p>
            <a:pPr marL="0" indent="0">
              <a:buNone/>
            </a:pPr>
            <a:r>
              <a:rPr lang="cs-CZ" sz="2600" i="1" dirty="0"/>
              <a:t>		2) astrocyty (</a:t>
            </a:r>
            <a:r>
              <a:rPr lang="cs-CZ" sz="2600" i="1" dirty="0" err="1"/>
              <a:t>astroglie</a:t>
            </a:r>
            <a:r>
              <a:rPr lang="cs-CZ" sz="2600" i="1" dirty="0"/>
              <a:t>) </a:t>
            </a:r>
          </a:p>
          <a:p>
            <a:pPr marL="0" indent="0">
              <a:buNone/>
            </a:pPr>
            <a:r>
              <a:rPr lang="cs-CZ" sz="2600" i="1" dirty="0"/>
              <a:t>		3) oligodendrocyty (</a:t>
            </a:r>
            <a:r>
              <a:rPr lang="cs-CZ" sz="2600" i="1" dirty="0" err="1"/>
              <a:t>oligodendrogile</a:t>
            </a:r>
            <a:r>
              <a:rPr lang="cs-CZ" sz="2600" i="1" dirty="0"/>
              <a:t>) </a:t>
            </a:r>
          </a:p>
          <a:p>
            <a:pPr marL="0" indent="0">
              <a:buNone/>
            </a:pPr>
            <a:r>
              <a:rPr lang="cs-CZ" sz="2600" dirty="0"/>
              <a:t>Funkce neuroglií:</a:t>
            </a:r>
          </a:p>
          <a:p>
            <a:pPr lvl="1"/>
            <a:r>
              <a:rPr lang="cs-CZ" sz="2600" dirty="0"/>
              <a:t>mechanická podpora</a:t>
            </a:r>
          </a:p>
          <a:p>
            <a:pPr lvl="1"/>
            <a:r>
              <a:rPr lang="cs-CZ" sz="2600" dirty="0" err="1"/>
              <a:t>myelinogeneze</a:t>
            </a:r>
            <a:endParaRPr lang="cs-CZ" sz="2600" dirty="0"/>
          </a:p>
          <a:p>
            <a:pPr lvl="1"/>
            <a:r>
              <a:rPr lang="cs-CZ" sz="2600" dirty="0"/>
              <a:t>degenerace, regenerace a růstu </a:t>
            </a:r>
          </a:p>
          <a:p>
            <a:pPr lvl="1"/>
            <a:r>
              <a:rPr lang="cs-CZ" sz="2600" dirty="0"/>
              <a:t>výživa neuronů</a:t>
            </a:r>
          </a:p>
          <a:p>
            <a:pPr lvl="1"/>
            <a:r>
              <a:rPr lang="cs-CZ" sz="2600" dirty="0"/>
              <a:t>exkrece </a:t>
            </a:r>
          </a:p>
          <a:p>
            <a:pPr lvl="1"/>
            <a:r>
              <a:rPr lang="cs-CZ" sz="2600" dirty="0"/>
              <a:t>účast na signalizaci mezi neuro</a:t>
            </a:r>
            <a:r>
              <a:rPr lang="cs-CZ" dirty="0"/>
              <a:t>ny a glií</a:t>
            </a:r>
          </a:p>
          <a:p>
            <a:endParaRPr lang="cs-CZ" dirty="0"/>
          </a:p>
        </p:txBody>
      </p:sp>
      <p:pic>
        <p:nvPicPr>
          <p:cNvPr id="205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48174"/>
            <a:ext cx="5553075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991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C3D53F-96FF-4FE9-8FDE-D7AA54EC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62" y="32859"/>
            <a:ext cx="8620676" cy="4860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dirty="0"/>
              <a:t>Každý spinální nerv se dělí po výstupu z meziobratlového prostoru na čtyři větve a vysílá: </a:t>
            </a:r>
          </a:p>
          <a:p>
            <a:pPr>
              <a:buFont typeface="+mj-lt"/>
              <a:buAutoNum type="arabicPeriod"/>
            </a:pPr>
            <a:r>
              <a:rPr lang="cs-CZ" sz="1600" b="1" i="1" dirty="0"/>
              <a:t>Ramus </a:t>
            </a:r>
            <a:r>
              <a:rPr lang="cs-CZ" sz="1600" b="1" i="1" dirty="0" err="1"/>
              <a:t>meningeus</a:t>
            </a:r>
            <a:r>
              <a:rPr lang="cs-CZ" sz="1600" dirty="0"/>
              <a:t>, která jde zpět do páteřního kanálu. Je určena k inervaci míšních plen a obsahuje senzitivní i autonomní vlákna.</a:t>
            </a:r>
          </a:p>
          <a:p>
            <a:pPr>
              <a:buFont typeface="+mj-lt"/>
              <a:buAutoNum type="arabicPeriod"/>
            </a:pPr>
            <a:r>
              <a:rPr lang="cs-CZ" sz="1600" b="1" i="1" dirty="0"/>
              <a:t>Rami </a:t>
            </a:r>
            <a:r>
              <a:rPr lang="cs-CZ" sz="1600" b="1" i="1" dirty="0" err="1"/>
              <a:t>comunicantes</a:t>
            </a:r>
            <a:r>
              <a:rPr lang="cs-CZ" sz="1600" i="1" dirty="0"/>
              <a:t> </a:t>
            </a:r>
            <a:r>
              <a:rPr lang="cs-CZ" sz="1600" dirty="0"/>
              <a:t>(</a:t>
            </a:r>
            <a:r>
              <a:rPr lang="cs-CZ" sz="1600" i="1" dirty="0" err="1"/>
              <a:t>griseus</a:t>
            </a:r>
            <a:r>
              <a:rPr lang="cs-CZ" sz="1600" i="1" dirty="0"/>
              <a:t> et </a:t>
            </a:r>
            <a:r>
              <a:rPr lang="cs-CZ" sz="1600" i="1" dirty="0" err="1"/>
              <a:t>albus</a:t>
            </a:r>
            <a:r>
              <a:rPr lang="cs-CZ" sz="1600" dirty="0"/>
              <a:t>) k sympatickým gangliím, která se </a:t>
            </a:r>
            <a:r>
              <a:rPr lang="cs-CZ" sz="1600" dirty="0" err="1"/>
              <a:t>necházejí</a:t>
            </a:r>
            <a:r>
              <a:rPr lang="cs-CZ" sz="1600" dirty="0"/>
              <a:t> podél páteře a vytvářejí podél ní řetězec uzlíčků – </a:t>
            </a:r>
            <a:r>
              <a:rPr lang="cs-CZ" sz="1600" i="1" dirty="0"/>
              <a:t>ganglia </a:t>
            </a:r>
            <a:r>
              <a:rPr lang="cs-CZ" sz="1600" i="1" dirty="0" err="1"/>
              <a:t>trunci</a:t>
            </a:r>
            <a:r>
              <a:rPr lang="cs-CZ" sz="1600" i="1" dirty="0"/>
              <a:t> </a:t>
            </a:r>
            <a:r>
              <a:rPr lang="cs-CZ" sz="1600" dirty="0" err="1"/>
              <a:t>sympatici</a:t>
            </a:r>
            <a:r>
              <a:rPr lang="cs-CZ" sz="1600" dirty="0"/>
              <a:t>. </a:t>
            </a:r>
            <a:r>
              <a:rPr lang="cs-CZ" sz="1600" i="1" dirty="0"/>
              <a:t>Rami </a:t>
            </a:r>
            <a:r>
              <a:rPr lang="cs-CZ" sz="1600" i="1" dirty="0" err="1"/>
              <a:t>communicantes</a:t>
            </a:r>
            <a:r>
              <a:rPr lang="cs-CZ" sz="1600" dirty="0"/>
              <a:t> obsahují kromě autonomních vláken také vlákna senzitivní, která jdou skrze </a:t>
            </a:r>
            <a:r>
              <a:rPr lang="cs-CZ" sz="1600" dirty="0" err="1"/>
              <a:t>ganglium</a:t>
            </a:r>
            <a:r>
              <a:rPr lang="cs-CZ" sz="1600" dirty="0"/>
              <a:t> k útrobám orgánů. </a:t>
            </a:r>
            <a:r>
              <a:rPr lang="cs-CZ" sz="1600" i="1" dirty="0"/>
              <a:t>Rami </a:t>
            </a:r>
            <a:r>
              <a:rPr lang="cs-CZ" sz="1600" i="1" dirty="0" err="1"/>
              <a:t>communicantes</a:t>
            </a:r>
            <a:r>
              <a:rPr lang="cs-CZ" sz="1600" i="1" dirty="0"/>
              <a:t> </a:t>
            </a:r>
            <a:r>
              <a:rPr lang="cs-CZ" sz="1600" i="1" dirty="0" err="1"/>
              <a:t>albi</a:t>
            </a:r>
            <a:r>
              <a:rPr lang="cs-CZ" sz="1600" dirty="0"/>
              <a:t> vycházejí ze všech spinálních nervů.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i="1" dirty="0"/>
              <a:t>Ramus </a:t>
            </a:r>
            <a:r>
              <a:rPr lang="cs-CZ" sz="1600" i="1" dirty="0" err="1"/>
              <a:t>communicans</a:t>
            </a:r>
            <a:r>
              <a:rPr lang="cs-CZ" sz="1600" i="1" dirty="0"/>
              <a:t> </a:t>
            </a:r>
            <a:r>
              <a:rPr lang="cs-CZ" sz="1600" i="1" dirty="0" err="1"/>
              <a:t>griseus</a:t>
            </a:r>
            <a:r>
              <a:rPr lang="cs-CZ" sz="1600" dirty="0"/>
              <a:t> – jedná se o vlákna obalená slabou vrstvou myelinové pochvy a vrací se do spinálního nervu.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i="1" dirty="0"/>
              <a:t>Ramus </a:t>
            </a:r>
            <a:r>
              <a:rPr lang="cs-CZ" sz="1600" i="1" dirty="0" err="1"/>
              <a:t>communicans</a:t>
            </a:r>
            <a:r>
              <a:rPr lang="cs-CZ" sz="1600" i="1" dirty="0"/>
              <a:t> </a:t>
            </a:r>
            <a:r>
              <a:rPr lang="cs-CZ" sz="1600" i="1" dirty="0" err="1"/>
              <a:t>albus</a:t>
            </a:r>
            <a:r>
              <a:rPr lang="cs-CZ" sz="1600" dirty="0"/>
              <a:t> – obalený myelinovou pochvou</a:t>
            </a:r>
          </a:p>
          <a:p>
            <a:pPr marL="0" indent="0">
              <a:buNone/>
            </a:pPr>
            <a:r>
              <a:rPr lang="cs-CZ" sz="1600" dirty="0"/>
              <a:t>Po vydání obou </a:t>
            </a:r>
            <a:r>
              <a:rPr lang="cs-CZ" sz="1600" i="1" dirty="0" err="1"/>
              <a:t>rami</a:t>
            </a:r>
            <a:r>
              <a:rPr lang="cs-CZ" sz="1600" i="1" dirty="0"/>
              <a:t> </a:t>
            </a:r>
            <a:r>
              <a:rPr lang="cs-CZ" sz="1600" i="1" dirty="0" err="1"/>
              <a:t>communicantes</a:t>
            </a:r>
            <a:r>
              <a:rPr lang="cs-CZ" sz="1600" i="1" dirty="0"/>
              <a:t> </a:t>
            </a:r>
            <a:r>
              <a:rPr lang="cs-CZ" sz="1600" dirty="0"/>
              <a:t>se každý </a:t>
            </a:r>
            <a:r>
              <a:rPr lang="cs-CZ" sz="1600" u="sng" dirty="0"/>
              <a:t>spinální nerv dělí na</a:t>
            </a:r>
            <a:r>
              <a:rPr lang="cs-CZ" sz="1600" dirty="0"/>
              <a:t>:</a:t>
            </a:r>
          </a:p>
          <a:p>
            <a:pPr marL="0" indent="0">
              <a:buNone/>
            </a:pPr>
            <a:r>
              <a:rPr lang="cs-CZ" sz="1600" b="1" i="1" dirty="0"/>
              <a:t>3</a:t>
            </a:r>
            <a:r>
              <a:rPr lang="cs-CZ" sz="1600" dirty="0"/>
              <a:t>. </a:t>
            </a:r>
            <a:r>
              <a:rPr lang="cs-CZ" sz="1600" b="1" i="1" dirty="0"/>
              <a:t>Ramus dorsalis </a:t>
            </a:r>
            <a:r>
              <a:rPr lang="cs-CZ" sz="1600" dirty="0"/>
              <a:t>– je slabší než </a:t>
            </a:r>
            <a:r>
              <a:rPr lang="cs-CZ" sz="1600" i="1" dirty="0"/>
              <a:t>r. </a:t>
            </a:r>
            <a:r>
              <a:rPr lang="cs-CZ" sz="1600" i="1" dirty="0" err="1"/>
              <a:t>ventralis</a:t>
            </a:r>
            <a:r>
              <a:rPr lang="cs-CZ" sz="1600" dirty="0"/>
              <a:t>. Obsahuje motorická, senzitivní a autonomní (sympatická vlákna). Inervuje hluboké zádové svalstvo a kůži podél páteře. </a:t>
            </a:r>
            <a:r>
              <a:rPr lang="cs-CZ" sz="1600" i="1" dirty="0"/>
              <a:t>Rr. </a:t>
            </a:r>
            <a:r>
              <a:rPr lang="cs-CZ" sz="1600" i="1" dirty="0" err="1"/>
              <a:t>posteriores</a:t>
            </a:r>
            <a:r>
              <a:rPr lang="cs-CZ" sz="1600" i="1" dirty="0"/>
              <a:t> </a:t>
            </a:r>
            <a:r>
              <a:rPr lang="cs-CZ" sz="1600" dirty="0"/>
              <a:t>zachovávají podobu typických nervů a netvoří pleteně.</a:t>
            </a:r>
          </a:p>
          <a:p>
            <a:pPr marL="0" indent="0">
              <a:buNone/>
            </a:pPr>
            <a:r>
              <a:rPr lang="cs-CZ" sz="1600" b="1" dirty="0"/>
              <a:t>4</a:t>
            </a:r>
            <a:r>
              <a:rPr lang="cs-CZ" sz="1600" dirty="0"/>
              <a:t>. </a:t>
            </a:r>
            <a:r>
              <a:rPr lang="cs-CZ" sz="1600" b="1" i="1" dirty="0"/>
              <a:t>Ramus </a:t>
            </a:r>
            <a:r>
              <a:rPr lang="cs-CZ" sz="1600" b="1" i="1" dirty="0" err="1"/>
              <a:t>ventralis</a:t>
            </a:r>
            <a:r>
              <a:rPr lang="cs-CZ" sz="1600" b="1" i="1" dirty="0"/>
              <a:t> </a:t>
            </a:r>
            <a:r>
              <a:rPr lang="cs-CZ" sz="1600" dirty="0"/>
              <a:t>– nejsilnější větev, má motorická, sensitivní a autonomní (sympatická) vlákna. </a:t>
            </a:r>
            <a:r>
              <a:rPr lang="cs-CZ" sz="1600" i="1" dirty="0"/>
              <a:t>Rr. </a:t>
            </a:r>
            <a:r>
              <a:rPr lang="cs-CZ" sz="1600" i="1" dirty="0" err="1"/>
              <a:t>ventrales</a:t>
            </a:r>
            <a:r>
              <a:rPr lang="cs-CZ" sz="1600" i="1" dirty="0"/>
              <a:t> </a:t>
            </a:r>
            <a:r>
              <a:rPr lang="cs-CZ" sz="1600" dirty="0"/>
              <a:t>jdou jako typické periferní nervy pouze z 12 párů hrudních nervů. Ostatní nervy se vzájemně propojují a tvoří </a:t>
            </a:r>
            <a:r>
              <a:rPr lang="cs-CZ" sz="1600" b="1" dirty="0"/>
              <a:t>plexus – pleteně</a:t>
            </a:r>
            <a:r>
              <a:rPr lang="cs-CZ" sz="1600" dirty="0"/>
              <a:t>.</a:t>
            </a:r>
          </a:p>
          <a:p>
            <a:pPr>
              <a:buFont typeface="+mj-lt"/>
              <a:buAutoNum type="arabicPeriod"/>
            </a:pPr>
            <a:endParaRPr lang="cs-CZ" sz="1600" i="1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23340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6135818" y="4595301"/>
            <a:ext cx="300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u="sng" dirty="0"/>
          </a:p>
          <a:p>
            <a:endParaRPr lang="cs-CZ" dirty="0"/>
          </a:p>
        </p:txBody>
      </p:sp>
      <p:sp>
        <p:nvSpPr>
          <p:cNvPr id="10" name="Volný tvar 9"/>
          <p:cNvSpPr/>
          <p:nvPr/>
        </p:nvSpPr>
        <p:spPr>
          <a:xfrm>
            <a:off x="6267635" y="2894120"/>
            <a:ext cx="0" cy="62144"/>
          </a:xfrm>
          <a:custGeom>
            <a:avLst/>
            <a:gdLst>
              <a:gd name="connsiteX0" fmla="*/ 0 w 0"/>
              <a:gd name="connsiteY0" fmla="*/ 0 h 62144"/>
              <a:gd name="connsiteX1" fmla="*/ 0 w 0"/>
              <a:gd name="connsiteY1" fmla="*/ 62144 h 6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2144">
                <a:moveTo>
                  <a:pt x="0" y="0"/>
                </a:moveTo>
                <a:lnTo>
                  <a:pt x="0" y="6214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B22DB9E-E6B2-4C92-82F1-F4144C390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650"/>
          <a:stretch/>
        </p:blipFill>
        <p:spPr>
          <a:xfrm>
            <a:off x="467544" y="764704"/>
            <a:ext cx="8431869" cy="485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r>
              <a:rPr lang="cs-CZ" dirty="0"/>
              <a:t>Reflexní oblouk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836712"/>
            <a:ext cx="9108504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u="sng" dirty="0"/>
              <a:t>Receptor (senzor): </a:t>
            </a:r>
            <a:r>
              <a:rPr lang="cs-CZ" sz="2000" dirty="0" err="1"/>
              <a:t>extero</a:t>
            </a:r>
            <a:r>
              <a:rPr lang="cs-CZ" sz="2000" dirty="0"/>
              <a:t> -, </a:t>
            </a:r>
            <a:r>
              <a:rPr lang="cs-CZ" sz="2000" dirty="0" err="1"/>
              <a:t>intero</a:t>
            </a:r>
            <a:r>
              <a:rPr lang="cs-CZ" sz="2000" dirty="0"/>
              <a:t>-, </a:t>
            </a:r>
            <a:r>
              <a:rPr lang="cs-CZ" sz="2000" dirty="0" err="1"/>
              <a:t>proprio</a:t>
            </a:r>
            <a:r>
              <a:rPr lang="cs-CZ" sz="2000" dirty="0"/>
              <a:t>-, </a:t>
            </a:r>
            <a:r>
              <a:rPr lang="cs-CZ" sz="2000" dirty="0" err="1"/>
              <a:t>viscero</a:t>
            </a:r>
            <a:r>
              <a:rPr lang="cs-CZ" sz="2000" dirty="0"/>
              <a:t>-</a:t>
            </a:r>
          </a:p>
          <a:p>
            <a:pPr marL="0" indent="0">
              <a:buNone/>
            </a:pPr>
            <a:r>
              <a:rPr lang="cs-CZ" sz="2000" u="sng" dirty="0"/>
              <a:t>Fyzikální charakter</a:t>
            </a:r>
            <a:r>
              <a:rPr lang="cs-CZ" sz="2000" dirty="0"/>
              <a:t>: </a:t>
            </a:r>
            <a:r>
              <a:rPr lang="cs-CZ" sz="2000" dirty="0" err="1"/>
              <a:t>mechano</a:t>
            </a:r>
            <a:r>
              <a:rPr lang="cs-CZ" sz="2000" dirty="0"/>
              <a:t>-, </a:t>
            </a:r>
            <a:r>
              <a:rPr lang="cs-CZ" sz="2000" dirty="0" err="1"/>
              <a:t>algo</a:t>
            </a:r>
            <a:r>
              <a:rPr lang="cs-CZ" sz="2000" dirty="0"/>
              <a:t>-, </a:t>
            </a:r>
            <a:r>
              <a:rPr lang="cs-CZ" sz="2000" dirty="0" err="1"/>
              <a:t>chemo</a:t>
            </a:r>
            <a:r>
              <a:rPr lang="cs-CZ" sz="2000" dirty="0"/>
              <a:t>-, termo-, foto-, </a:t>
            </a:r>
          </a:p>
          <a:p>
            <a:pPr marL="0" indent="0">
              <a:buNone/>
            </a:pPr>
            <a:r>
              <a:rPr lang="cs-CZ" sz="2000" dirty="0"/>
              <a:t>Dostředivé dráhy: </a:t>
            </a:r>
            <a:r>
              <a:rPr lang="cs-CZ" sz="2000" dirty="0" err="1"/>
              <a:t>somatosenzitivní</a:t>
            </a:r>
            <a:r>
              <a:rPr lang="cs-CZ" sz="2000" dirty="0"/>
              <a:t>, </a:t>
            </a:r>
            <a:r>
              <a:rPr lang="cs-CZ" sz="2000" dirty="0" err="1"/>
              <a:t>viscerosenzitivní</a:t>
            </a:r>
            <a:r>
              <a:rPr lang="cs-CZ" sz="2000" dirty="0"/>
              <a:t>, senzorické</a:t>
            </a:r>
          </a:p>
          <a:p>
            <a:pPr marL="0" indent="0">
              <a:buNone/>
            </a:pPr>
            <a:r>
              <a:rPr lang="cs-CZ" sz="2000" dirty="0"/>
              <a:t>Odstředivé dráhy: </a:t>
            </a:r>
            <a:r>
              <a:rPr lang="cs-CZ" sz="2000" dirty="0" err="1"/>
              <a:t>somatomotorické</a:t>
            </a:r>
            <a:r>
              <a:rPr lang="cs-CZ" sz="2000" dirty="0"/>
              <a:t>, </a:t>
            </a:r>
            <a:r>
              <a:rPr lang="cs-CZ" sz="2000" dirty="0" err="1"/>
              <a:t>visceromotorické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Efektor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90787"/>
            <a:ext cx="5976664" cy="454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447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347176-855D-4309-A1B4-2DC3A167C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404664"/>
            <a:ext cx="5436604" cy="612068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cs-CZ" sz="2000" b="1" i="1" u="none" strike="noStrike" baseline="0" dirty="0" err="1"/>
              <a:t>Areae</a:t>
            </a:r>
            <a:r>
              <a:rPr lang="cs-CZ" sz="2000" b="1" i="1" u="none" strike="noStrike" baseline="0" dirty="0"/>
              <a:t> </a:t>
            </a:r>
            <a:r>
              <a:rPr lang="cs-CZ" sz="2000" b="1" i="1" u="none" strike="noStrike" baseline="0" dirty="0" err="1"/>
              <a:t>radiculares</a:t>
            </a:r>
            <a:r>
              <a:rPr lang="cs-CZ" sz="2000" b="1" i="1" u="none" strike="noStrike" baseline="0" dirty="0"/>
              <a:t> </a:t>
            </a:r>
            <a:r>
              <a:rPr lang="cs-CZ" sz="2000" b="1" i="0" u="none" strike="noStrike" baseline="0" dirty="0"/>
              <a:t>(kořenové okrsky)</a:t>
            </a:r>
          </a:p>
          <a:p>
            <a:pPr marL="0" indent="0" algn="just">
              <a:buNone/>
            </a:pPr>
            <a:r>
              <a:rPr lang="cs-CZ" sz="2000" dirty="0"/>
              <a:t>O</a:t>
            </a:r>
            <a:r>
              <a:rPr lang="cs-CZ" sz="2000" b="0" i="0" u="none" strike="noStrike" baseline="0" dirty="0"/>
              <a:t>blasti inervované jedním míšním segmentem</a:t>
            </a:r>
          </a:p>
          <a:p>
            <a:pPr marL="0" indent="0" algn="just">
              <a:buNone/>
            </a:pPr>
            <a:r>
              <a:rPr lang="cs-CZ" sz="2000" b="1" i="1" u="none" strike="noStrike" baseline="0" dirty="0"/>
              <a:t>Area </a:t>
            </a:r>
            <a:r>
              <a:rPr lang="cs-CZ" sz="2000" b="1" i="1" u="none" strike="noStrike" baseline="0" dirty="0" err="1"/>
              <a:t>radicularis</a:t>
            </a:r>
            <a:r>
              <a:rPr lang="cs-CZ" sz="2000" b="1" i="1" u="none" strike="noStrike" baseline="0" dirty="0"/>
              <a:t> senzitiva</a:t>
            </a:r>
            <a:r>
              <a:rPr lang="cs-CZ" sz="2000" b="1" i="0" u="none" strike="noStrike" baseline="0" dirty="0"/>
              <a:t> </a:t>
            </a:r>
          </a:p>
          <a:p>
            <a:pPr marL="0" indent="0" algn="just">
              <a:buNone/>
            </a:pPr>
            <a:r>
              <a:rPr lang="cs-CZ" sz="2000" b="0" i="0" u="none" strike="noStrike" baseline="0" dirty="0"/>
              <a:t>Oblast periferie </a:t>
            </a:r>
            <a:r>
              <a:rPr lang="cs-CZ" sz="2000" b="0" i="0" u="sng" strike="noStrike" baseline="0" dirty="0"/>
              <a:t>senzitivně</a:t>
            </a:r>
            <a:r>
              <a:rPr lang="cs-CZ" sz="2000" b="0" i="0" u="none" strike="noStrike" baseline="0" dirty="0"/>
              <a:t> inervovaná jedním zadním míšním kořenem (= jedním míšním segmentem), skládá se z </a:t>
            </a:r>
            <a:r>
              <a:rPr lang="cs-CZ" sz="2000" b="1" i="0" u="none" strike="noStrike" baseline="0" dirty="0"/>
              <a:t>DERMATOMU </a:t>
            </a:r>
            <a:r>
              <a:rPr lang="cs-CZ" sz="2000" b="0" i="0" u="none" strike="noStrike" baseline="0" dirty="0"/>
              <a:t>(oblast kůže) a oblasti útrob a svalů inervovaných senzitivně stejným zadním kořenem.</a:t>
            </a:r>
          </a:p>
          <a:p>
            <a:pPr marL="0" indent="0" algn="just">
              <a:buNone/>
            </a:pPr>
            <a:r>
              <a:rPr lang="cs-CZ" sz="2000" b="1" i="1" u="none" strike="noStrike" baseline="0" dirty="0" err="1"/>
              <a:t>Areae</a:t>
            </a:r>
            <a:r>
              <a:rPr lang="cs-CZ" sz="2000" b="1" i="1" u="none" strike="noStrike" baseline="0" dirty="0"/>
              <a:t> </a:t>
            </a:r>
            <a:r>
              <a:rPr lang="cs-CZ" sz="2000" b="1" i="1" u="none" strike="noStrike" baseline="0" dirty="0" err="1"/>
              <a:t>radiculares</a:t>
            </a:r>
            <a:r>
              <a:rPr lang="cs-CZ" sz="2000" b="1" i="1" u="none" strike="noStrike" baseline="0" dirty="0"/>
              <a:t> </a:t>
            </a:r>
            <a:r>
              <a:rPr lang="cs-CZ" sz="2000" b="1" i="1" u="none" strike="noStrike" baseline="0" dirty="0" err="1"/>
              <a:t>viscerale</a:t>
            </a:r>
            <a:r>
              <a:rPr lang="cs-CZ" sz="2000" b="1" i="1" u="none" strike="noStrike" baseline="0" dirty="0"/>
              <a:t> </a:t>
            </a:r>
            <a:r>
              <a:rPr lang="cs-CZ" sz="2000" b="1" i="0" u="none" strike="noStrike" baseline="0" dirty="0"/>
              <a:t>(útrobní kořenové okrsky)</a:t>
            </a:r>
          </a:p>
          <a:p>
            <a:pPr marL="0" indent="0" algn="just">
              <a:buNone/>
            </a:pPr>
            <a:r>
              <a:rPr lang="cs-CZ" sz="2000" b="0" i="0" u="none" strike="noStrike" baseline="0" dirty="0"/>
              <a:t>Oblasti vnitřních orgánů jejich senzitivní inervace je vedena do míchy cestou jednoho míšního nervu a jeho kořenů.</a:t>
            </a:r>
          </a:p>
          <a:p>
            <a:pPr marL="0" indent="0" algn="just">
              <a:buNone/>
            </a:pPr>
            <a:r>
              <a:rPr lang="cs-CZ" sz="2000" b="1" i="1" u="none" strike="noStrike" baseline="0" dirty="0"/>
              <a:t>Area </a:t>
            </a:r>
            <a:r>
              <a:rPr lang="cs-CZ" sz="2000" b="1" i="1" u="none" strike="noStrike" baseline="0" dirty="0" err="1"/>
              <a:t>radicularis</a:t>
            </a:r>
            <a:r>
              <a:rPr lang="cs-CZ" sz="2000" b="1" i="1" u="none" strike="noStrike" baseline="0" dirty="0"/>
              <a:t> </a:t>
            </a:r>
            <a:r>
              <a:rPr lang="cs-CZ" sz="2000" b="1" i="1" u="none" strike="noStrike" baseline="0" dirty="0" err="1"/>
              <a:t>motorica</a:t>
            </a:r>
            <a:endParaRPr lang="cs-CZ" sz="2000" b="1" i="0" u="none" strike="noStrike" baseline="0" dirty="0"/>
          </a:p>
          <a:p>
            <a:pPr marL="0" indent="0" algn="just">
              <a:buNone/>
            </a:pPr>
            <a:r>
              <a:rPr lang="cs-CZ" sz="2000" b="0" i="0" u="none" strike="noStrike" baseline="0" dirty="0"/>
              <a:t>Oblast svalů motoricky inervována jedním předním míšním kořenem </a:t>
            </a:r>
            <a:r>
              <a:rPr lang="cs-CZ" sz="2000" b="1" i="0" u="none" strike="noStrike" baseline="0" dirty="0"/>
              <a:t>(</a:t>
            </a:r>
            <a:r>
              <a:rPr lang="cs-CZ" sz="2000" b="1" i="0" u="none" strike="noStrike" baseline="0" dirty="0" err="1"/>
              <a:t>myotom</a:t>
            </a:r>
            <a:r>
              <a:rPr lang="cs-CZ" sz="2000" b="1" i="0" u="none" strike="noStrike" baseline="0" dirty="0"/>
              <a:t>).</a:t>
            </a:r>
          </a:p>
          <a:p>
            <a:pPr marL="0" indent="0" algn="just">
              <a:buNone/>
            </a:pPr>
            <a:r>
              <a:rPr lang="cs-CZ" sz="2000" b="1" i="1" u="none" strike="noStrike" baseline="0" dirty="0" err="1"/>
              <a:t>Areae</a:t>
            </a:r>
            <a:r>
              <a:rPr lang="cs-CZ" sz="2000" b="1" i="1" u="none" strike="noStrike" baseline="0" dirty="0"/>
              <a:t> </a:t>
            </a:r>
            <a:r>
              <a:rPr lang="cs-CZ" sz="2000" b="1" i="1" u="none" strike="noStrike" baseline="0" dirty="0" err="1"/>
              <a:t>nervinae</a:t>
            </a:r>
            <a:r>
              <a:rPr lang="cs-CZ" sz="2000" b="1" i="1" u="none" strike="noStrike" baseline="0" dirty="0"/>
              <a:t> </a:t>
            </a:r>
            <a:r>
              <a:rPr lang="cs-CZ" sz="2000" b="1" i="0" u="none" strike="noStrike" baseline="0" dirty="0"/>
              <a:t>(nervové okrsky)</a:t>
            </a:r>
          </a:p>
          <a:p>
            <a:pPr marL="0" indent="0" algn="just">
              <a:buNone/>
            </a:pPr>
            <a:r>
              <a:rPr lang="cs-CZ" sz="2000" b="0" i="0" u="none" strike="noStrike" baseline="0" dirty="0"/>
              <a:t>Oblast periferie inervována </a:t>
            </a:r>
            <a:r>
              <a:rPr lang="pt-BR" sz="2000" b="0" i="0" u="none" strike="noStrike" baseline="0" dirty="0"/>
              <a:t>jedním periferním nervem (a.n. sensitiva + a.n. motorica)</a:t>
            </a:r>
            <a:endParaRPr lang="cs-CZ" sz="2000" dirty="0"/>
          </a:p>
          <a:p>
            <a:pPr marL="0" indent="0" algn="just">
              <a:buNone/>
            </a:pPr>
            <a:r>
              <a:rPr lang="cs-CZ" sz="1800" b="1" i="0" u="none" strike="noStrike" baseline="0" dirty="0">
                <a:latin typeface="Arial,Bold"/>
              </a:rPr>
              <a:t>HEADOVY zóny</a:t>
            </a:r>
          </a:p>
          <a:p>
            <a:pPr marL="0" indent="0" algn="just">
              <a:buNone/>
            </a:pPr>
            <a:r>
              <a:rPr lang="cs-CZ" sz="2000" dirty="0"/>
              <a:t>Při poškození vnitřního orgánu se může bolest přenášet i do jiné oblasti těla, inervované senzitivně stejným zadním míšním kořenem – IRADIACE bolesti, </a:t>
            </a:r>
            <a:r>
              <a:rPr lang="it-IT" sz="2000" dirty="0"/>
              <a:t>typicky např. iradiace bolesti u</a:t>
            </a:r>
          </a:p>
          <a:p>
            <a:pPr marL="0" indent="0" algn="just">
              <a:buNone/>
            </a:pPr>
            <a:r>
              <a:rPr lang="cs-CZ" sz="2000" dirty="0"/>
              <a:t>infarktu myokardu do ulnární </a:t>
            </a:r>
            <a:r>
              <a:rPr lang="pl-PL" sz="2000" dirty="0"/>
              <a:t>strany levé HK (ale často i jinam, např. do dolní čelisti)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4F86F9-188F-4014-A2F9-DD485D8D1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16632"/>
            <a:ext cx="3238500" cy="4572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D466E0C-1D01-44F5-B2CD-75D4B2B2D1FC}"/>
              </a:ext>
            </a:extLst>
          </p:cNvPr>
          <p:cNvSpPr txBox="1"/>
          <p:nvPr/>
        </p:nvSpPr>
        <p:spPr>
          <a:xfrm>
            <a:off x="6804248" y="4688632"/>
            <a:ext cx="1855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0" u="none" strike="noStrike" baseline="0" dirty="0"/>
              <a:t>DERMATOM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8524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661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b="1" i="1" dirty="0"/>
              <a:t>Rami </a:t>
            </a:r>
            <a:r>
              <a:rPr lang="cs-CZ" sz="2800" b="1" i="1" dirty="0" err="1"/>
              <a:t>dorsales</a:t>
            </a:r>
            <a:r>
              <a:rPr lang="cs-CZ" sz="2800" b="1" i="1" dirty="0"/>
              <a:t> - </a:t>
            </a:r>
            <a:r>
              <a:rPr lang="cs-CZ" sz="2800" b="1" dirty="0"/>
              <a:t>motorické a  senzitivní </a:t>
            </a:r>
          </a:p>
          <a:p>
            <a:pPr marL="0" indent="0">
              <a:buNone/>
            </a:pPr>
            <a:r>
              <a:rPr lang="cs-CZ" sz="2000" i="1" dirty="0"/>
              <a:t>Nervus </a:t>
            </a:r>
            <a:r>
              <a:rPr lang="cs-CZ" sz="2000" i="1" dirty="0" err="1"/>
              <a:t>suboccipitalis</a:t>
            </a:r>
            <a:r>
              <a:rPr lang="cs-CZ" sz="2000" i="1" dirty="0"/>
              <a:t> </a:t>
            </a:r>
            <a:r>
              <a:rPr lang="cs-CZ" sz="2000" dirty="0"/>
              <a:t>(C1) – šíjové svaly</a:t>
            </a:r>
          </a:p>
          <a:p>
            <a:pPr marL="0" indent="0">
              <a:buNone/>
            </a:pPr>
            <a:r>
              <a:rPr lang="cs-CZ" sz="2000" i="1" dirty="0"/>
              <a:t>Nervus </a:t>
            </a:r>
            <a:r>
              <a:rPr lang="cs-CZ" sz="2000" i="1" dirty="0" err="1"/>
              <a:t>occpipitalis</a:t>
            </a:r>
            <a:r>
              <a:rPr lang="cs-CZ" sz="2000" i="1" dirty="0"/>
              <a:t> major </a:t>
            </a:r>
            <a:r>
              <a:rPr lang="cs-CZ" sz="2000" dirty="0"/>
              <a:t>(C2) – kůže za boltci</a:t>
            </a:r>
          </a:p>
          <a:p>
            <a:pPr marL="0" indent="0">
              <a:buNone/>
            </a:pPr>
            <a:r>
              <a:rPr lang="cs-CZ" sz="2000" i="1" dirty="0"/>
              <a:t>Nervus </a:t>
            </a:r>
            <a:r>
              <a:rPr lang="cs-CZ" sz="2000" i="1" dirty="0" err="1"/>
              <a:t>occipitalis</a:t>
            </a:r>
            <a:r>
              <a:rPr lang="cs-CZ" sz="2000" i="1" dirty="0"/>
              <a:t> </a:t>
            </a:r>
            <a:r>
              <a:rPr lang="cs-CZ" sz="2000" i="1" dirty="0" err="1"/>
              <a:t>tetrius</a:t>
            </a:r>
            <a:r>
              <a:rPr lang="cs-CZ" sz="2000" i="1" dirty="0"/>
              <a:t> </a:t>
            </a:r>
            <a:r>
              <a:rPr lang="cs-CZ" sz="2000" dirty="0"/>
              <a:t>(C3) – malá oblast šíje</a:t>
            </a:r>
          </a:p>
          <a:p>
            <a:pPr marL="0" indent="0">
              <a:buNone/>
            </a:pPr>
            <a:r>
              <a:rPr lang="cs-CZ" sz="2000" i="1" dirty="0"/>
              <a:t>Nervi </a:t>
            </a:r>
            <a:r>
              <a:rPr lang="cs-CZ" sz="2000" i="1" dirty="0" err="1"/>
              <a:t>clunium</a:t>
            </a:r>
            <a:r>
              <a:rPr lang="cs-CZ" sz="2000" i="1" dirty="0"/>
              <a:t> </a:t>
            </a:r>
            <a:r>
              <a:rPr lang="cs-CZ" sz="2000" i="1" dirty="0" err="1"/>
              <a:t>superiores</a:t>
            </a:r>
            <a:r>
              <a:rPr lang="cs-CZ" sz="2000" i="1" dirty="0"/>
              <a:t> </a:t>
            </a:r>
            <a:r>
              <a:rPr lang="cs-CZ" sz="2000" dirty="0"/>
              <a:t>(L1 – L3) senzitivní inervace hýždí</a:t>
            </a:r>
          </a:p>
          <a:p>
            <a:pPr marL="0" indent="0">
              <a:buNone/>
            </a:pPr>
            <a:r>
              <a:rPr lang="cs-CZ" sz="2000" i="1" dirty="0"/>
              <a:t>Nervi </a:t>
            </a:r>
            <a:r>
              <a:rPr lang="cs-CZ" sz="2000" i="1" dirty="0" err="1"/>
              <a:t>clunium</a:t>
            </a:r>
            <a:r>
              <a:rPr lang="cs-CZ" sz="2000" i="1" dirty="0"/>
              <a:t> medii </a:t>
            </a:r>
            <a:r>
              <a:rPr lang="cs-CZ" sz="2000" dirty="0"/>
              <a:t>(S1 – S3) senzitivní inervace hýždí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9" t="3770"/>
          <a:stretch/>
        </p:blipFill>
        <p:spPr bwMode="auto">
          <a:xfrm>
            <a:off x="12779" y="2564904"/>
            <a:ext cx="4863344" cy="347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4316"/>
          <a:stretch/>
        </p:blipFill>
        <p:spPr bwMode="auto">
          <a:xfrm>
            <a:off x="4788024" y="2564904"/>
            <a:ext cx="4286802" cy="324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685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/>
              <a:t>Dělení spinálních nervů podle místa výstupu</a:t>
            </a:r>
          </a:p>
          <a:p>
            <a:pPr>
              <a:buFont typeface="+mj-lt"/>
              <a:buAutoNum type="arabicPeriod"/>
            </a:pPr>
            <a:r>
              <a:rPr lang="cs-CZ" sz="2000" b="1" i="1" dirty="0" err="1"/>
              <a:t>Nn</a:t>
            </a:r>
            <a:r>
              <a:rPr lang="cs-CZ" sz="2000" b="1" i="1" dirty="0"/>
              <a:t>. </a:t>
            </a:r>
            <a:r>
              <a:rPr lang="cs-CZ" sz="2000" b="1" i="1" dirty="0" err="1"/>
              <a:t>cervicales</a:t>
            </a:r>
            <a:r>
              <a:rPr lang="cs-CZ" sz="2000" b="1" i="1" dirty="0"/>
              <a:t> </a:t>
            </a:r>
            <a:r>
              <a:rPr lang="cs-CZ" sz="2000" b="1" dirty="0"/>
              <a:t>(C1 – C8)</a:t>
            </a:r>
            <a:r>
              <a:rPr lang="cs-CZ" sz="2000" dirty="0"/>
              <a:t> – 8 párů, z </a:t>
            </a:r>
            <a:r>
              <a:rPr lang="cs-CZ" sz="2000" i="1" dirty="0" err="1"/>
              <a:t>foramina</a:t>
            </a:r>
            <a:r>
              <a:rPr lang="cs-CZ" sz="2000" i="1" dirty="0"/>
              <a:t> </a:t>
            </a:r>
            <a:r>
              <a:rPr lang="cs-CZ" sz="2000" i="1" dirty="0" err="1"/>
              <a:t>intervertebralia</a:t>
            </a:r>
            <a:r>
              <a:rPr lang="cs-CZ" sz="2000" i="1" dirty="0"/>
              <a:t> </a:t>
            </a:r>
            <a:r>
              <a:rPr lang="cs-CZ" sz="2000" dirty="0"/>
              <a:t>mezi krčními obratli</a:t>
            </a:r>
          </a:p>
          <a:p>
            <a:pPr>
              <a:buFont typeface="+mj-lt"/>
              <a:buAutoNum type="arabicPeriod"/>
            </a:pPr>
            <a:r>
              <a:rPr lang="cs-CZ" sz="2000" b="1" i="1" dirty="0" err="1"/>
              <a:t>Nn</a:t>
            </a:r>
            <a:r>
              <a:rPr lang="cs-CZ" sz="2000" b="1" i="1" dirty="0"/>
              <a:t>. </a:t>
            </a:r>
            <a:r>
              <a:rPr lang="cs-CZ" sz="2000" b="1" i="1" dirty="0" err="1"/>
              <a:t>thoracici</a:t>
            </a:r>
            <a:r>
              <a:rPr lang="cs-CZ" sz="2000" b="1" i="1" dirty="0"/>
              <a:t> </a:t>
            </a:r>
            <a:r>
              <a:rPr lang="cs-CZ" sz="2000" b="1" dirty="0"/>
              <a:t>(Th1 – th12)</a:t>
            </a:r>
            <a:r>
              <a:rPr lang="cs-CZ" sz="2000" dirty="0"/>
              <a:t> – 12 párů, z </a:t>
            </a:r>
            <a:r>
              <a:rPr lang="cs-CZ" sz="2000" i="1" dirty="0" err="1"/>
              <a:t>foramina</a:t>
            </a:r>
            <a:r>
              <a:rPr lang="cs-CZ" sz="2000" i="1" dirty="0"/>
              <a:t> </a:t>
            </a:r>
            <a:r>
              <a:rPr lang="cs-CZ" sz="2000" i="1" dirty="0" err="1"/>
              <a:t>intervertebralia</a:t>
            </a:r>
            <a:r>
              <a:rPr lang="cs-CZ" sz="2000" i="1" dirty="0"/>
              <a:t> </a:t>
            </a:r>
            <a:r>
              <a:rPr lang="cs-CZ" sz="2000" dirty="0"/>
              <a:t>hrudních obratů</a:t>
            </a:r>
          </a:p>
          <a:p>
            <a:pPr>
              <a:buFont typeface="+mj-lt"/>
              <a:buAutoNum type="arabicPeriod"/>
            </a:pPr>
            <a:r>
              <a:rPr lang="cs-CZ" sz="2000" b="1" i="1" dirty="0" err="1"/>
              <a:t>Nn</a:t>
            </a:r>
            <a:r>
              <a:rPr lang="cs-CZ" sz="2000" b="1" i="1" dirty="0"/>
              <a:t>. lumbales </a:t>
            </a:r>
            <a:r>
              <a:rPr lang="cs-CZ" sz="2000" b="1" dirty="0"/>
              <a:t>(L1 – L5)</a:t>
            </a:r>
            <a:r>
              <a:rPr lang="cs-CZ" sz="2000" dirty="0"/>
              <a:t> – 5 párů, z </a:t>
            </a:r>
            <a:r>
              <a:rPr lang="cs-CZ" sz="2000" i="1" dirty="0" err="1"/>
              <a:t>foramina</a:t>
            </a:r>
            <a:r>
              <a:rPr lang="cs-CZ" sz="2000" i="1" dirty="0"/>
              <a:t> </a:t>
            </a:r>
            <a:r>
              <a:rPr lang="cs-CZ" sz="2000" i="1" dirty="0" err="1"/>
              <a:t>intervertebralia</a:t>
            </a:r>
            <a:r>
              <a:rPr lang="cs-CZ" sz="2000" i="1" dirty="0"/>
              <a:t> </a:t>
            </a:r>
            <a:r>
              <a:rPr lang="cs-CZ" sz="2000" dirty="0"/>
              <a:t>bederních obratlů</a:t>
            </a:r>
          </a:p>
          <a:p>
            <a:pPr>
              <a:buFont typeface="+mj-lt"/>
              <a:buAutoNum type="arabicPeriod"/>
            </a:pPr>
            <a:r>
              <a:rPr lang="cs-CZ" sz="2000" b="1" i="1" dirty="0" err="1"/>
              <a:t>Nn</a:t>
            </a:r>
            <a:r>
              <a:rPr lang="cs-CZ" sz="2000" b="1" i="1" dirty="0"/>
              <a:t>. sacrales </a:t>
            </a:r>
            <a:r>
              <a:rPr lang="cs-CZ" sz="2000" b="1" dirty="0"/>
              <a:t>(S1 – S5)</a:t>
            </a:r>
            <a:r>
              <a:rPr lang="cs-CZ" sz="2000" dirty="0"/>
              <a:t> – 5 párů, z </a:t>
            </a:r>
            <a:r>
              <a:rPr lang="cs-CZ" sz="2000" i="1" dirty="0"/>
              <a:t>canalis sacralis </a:t>
            </a:r>
            <a:r>
              <a:rPr lang="cs-CZ" sz="2000" dirty="0"/>
              <a:t>skrze </a:t>
            </a:r>
            <a:r>
              <a:rPr lang="cs-CZ" sz="2000" i="1" dirty="0" err="1"/>
              <a:t>foramina</a:t>
            </a:r>
            <a:r>
              <a:rPr lang="cs-CZ" sz="2000" i="1" dirty="0"/>
              <a:t> </a:t>
            </a:r>
            <a:r>
              <a:rPr lang="cs-CZ" sz="2000" i="1" dirty="0" err="1"/>
              <a:t>sacralia</a:t>
            </a:r>
            <a:endParaRPr lang="cs-CZ" sz="2000" i="1" dirty="0"/>
          </a:p>
          <a:p>
            <a:pPr>
              <a:buFont typeface="+mj-lt"/>
              <a:buAutoNum type="arabicPeriod"/>
            </a:pPr>
            <a:r>
              <a:rPr lang="cs-CZ" sz="2000" b="1" i="1" dirty="0"/>
              <a:t>N. </a:t>
            </a:r>
            <a:r>
              <a:rPr lang="cs-CZ" sz="2000" b="1" i="1" dirty="0" err="1"/>
              <a:t>coccygeus</a:t>
            </a:r>
            <a:r>
              <a:rPr lang="cs-CZ" sz="2000" b="1" i="1" dirty="0"/>
              <a:t> </a:t>
            </a:r>
            <a:r>
              <a:rPr lang="cs-CZ" sz="2000" b="1" dirty="0"/>
              <a:t>(Co)</a:t>
            </a:r>
            <a:r>
              <a:rPr lang="cs-CZ" sz="2000" dirty="0"/>
              <a:t> – vystupuje z </a:t>
            </a:r>
            <a:r>
              <a:rPr lang="cs-CZ" sz="2000" i="1" dirty="0"/>
              <a:t>hiatus sacralis</a:t>
            </a:r>
          </a:p>
          <a:p>
            <a:pPr marL="0" indent="0">
              <a:buNone/>
            </a:pPr>
            <a:r>
              <a:rPr lang="cs-CZ" sz="2000" dirty="0"/>
              <a:t>Páteřní kanál kaudálně od L2 je již vyplněn pouze snopci kořenových vláken, kterým říkáme </a:t>
            </a:r>
            <a:r>
              <a:rPr lang="cs-CZ" sz="2000" i="1" dirty="0"/>
              <a:t>cauda </a:t>
            </a:r>
            <a:r>
              <a:rPr lang="cs-CZ" sz="2000" i="1" dirty="0" err="1"/>
              <a:t>equina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14788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lassconnection.s3.amazonaws.com/484/flashcards/1156484/jpg/cervical_plexus13425960442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"/>
          <a:stretch/>
        </p:blipFill>
        <p:spPr bwMode="auto">
          <a:xfrm>
            <a:off x="4619150" y="2636911"/>
            <a:ext cx="4345338" cy="413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681" y="0"/>
            <a:ext cx="6170156" cy="764704"/>
          </a:xfrm>
        </p:spPr>
        <p:txBody>
          <a:bodyPr>
            <a:normAutofit/>
          </a:bodyPr>
          <a:lstStyle/>
          <a:p>
            <a:r>
              <a:rPr lang="cs-CZ" sz="3600" dirty="0"/>
              <a:t>Krční pleteň </a:t>
            </a:r>
            <a:r>
              <a:rPr lang="cs-CZ" sz="3600" i="1" dirty="0"/>
              <a:t>(Plexus </a:t>
            </a:r>
            <a:r>
              <a:rPr lang="cs-CZ" sz="3600" i="1" dirty="0" err="1"/>
              <a:t>cervicalis</a:t>
            </a:r>
            <a:r>
              <a:rPr lang="cs-CZ" sz="3600" i="1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0453" y="620688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C1 – C4</a:t>
            </a:r>
          </a:p>
          <a:p>
            <a:r>
              <a:rPr lang="cs-CZ" sz="2400" dirty="0"/>
              <a:t>Z </a:t>
            </a:r>
            <a:r>
              <a:rPr lang="cs-CZ" sz="2400" i="1" dirty="0" err="1"/>
              <a:t>punctum</a:t>
            </a:r>
            <a:r>
              <a:rPr lang="cs-CZ" sz="2400" i="1" dirty="0"/>
              <a:t> </a:t>
            </a:r>
            <a:r>
              <a:rPr lang="cs-CZ" sz="2400" i="1" dirty="0" err="1"/>
              <a:t>nervosum</a:t>
            </a:r>
            <a:endParaRPr lang="cs-CZ" sz="2400" i="1" dirty="0"/>
          </a:p>
          <a:p>
            <a:r>
              <a:rPr lang="cs-CZ" sz="2400" dirty="0"/>
              <a:t>Senzitivní větve – </a:t>
            </a:r>
            <a:r>
              <a:rPr lang="cs-CZ" sz="2400" i="1" dirty="0"/>
              <a:t>n. </a:t>
            </a:r>
            <a:r>
              <a:rPr lang="cs-CZ" sz="2400" i="1" dirty="0" err="1"/>
              <a:t>occipitalis</a:t>
            </a:r>
            <a:r>
              <a:rPr lang="cs-CZ" sz="2400" i="1" dirty="0"/>
              <a:t> minor, n. </a:t>
            </a:r>
            <a:r>
              <a:rPr lang="cs-CZ" sz="2400" i="1" dirty="0" err="1"/>
              <a:t>auricularis</a:t>
            </a:r>
            <a:r>
              <a:rPr lang="cs-CZ" sz="2400" i="1" dirty="0"/>
              <a:t> </a:t>
            </a:r>
            <a:r>
              <a:rPr lang="cs-CZ" sz="2400" i="1" dirty="0" err="1"/>
              <a:t>magnus</a:t>
            </a:r>
            <a:r>
              <a:rPr lang="cs-CZ" sz="2400" i="1" dirty="0"/>
              <a:t>, n. </a:t>
            </a:r>
            <a:r>
              <a:rPr lang="cs-CZ" sz="2400" i="1" dirty="0" err="1"/>
              <a:t>transversus</a:t>
            </a:r>
            <a:r>
              <a:rPr lang="cs-CZ" sz="2400" i="1" dirty="0"/>
              <a:t> coli, </a:t>
            </a:r>
            <a:r>
              <a:rPr lang="cs-CZ" sz="2400" i="1" dirty="0" err="1"/>
              <a:t>nn</a:t>
            </a:r>
            <a:r>
              <a:rPr lang="cs-CZ" sz="2400" i="1" dirty="0"/>
              <a:t>. </a:t>
            </a:r>
            <a:r>
              <a:rPr lang="cs-CZ" sz="2400" i="1" dirty="0" err="1"/>
              <a:t>supraclaviculares</a:t>
            </a:r>
            <a:r>
              <a:rPr lang="cs-CZ" sz="2400" i="1" dirty="0"/>
              <a:t> </a:t>
            </a:r>
            <a:r>
              <a:rPr lang="cs-CZ" sz="2400" dirty="0"/>
              <a:t>(</a:t>
            </a:r>
            <a:r>
              <a:rPr lang="cs-CZ" sz="2400" i="1" dirty="0" err="1"/>
              <a:t>mediales</a:t>
            </a:r>
            <a:r>
              <a:rPr lang="cs-CZ" sz="2400" i="1" dirty="0"/>
              <a:t>, intermedii, </a:t>
            </a:r>
            <a:r>
              <a:rPr lang="cs-CZ" sz="2400" i="1" dirty="0" err="1"/>
              <a:t>laterales</a:t>
            </a:r>
            <a:r>
              <a:rPr lang="cs-CZ" sz="2400" dirty="0"/>
              <a:t>)</a:t>
            </a:r>
          </a:p>
          <a:p>
            <a:r>
              <a:rPr lang="cs-CZ" sz="2400" i="1" dirty="0"/>
              <a:t>Rami </a:t>
            </a:r>
            <a:r>
              <a:rPr lang="cs-CZ" sz="2400" i="1" dirty="0" err="1"/>
              <a:t>musculares</a:t>
            </a:r>
            <a:r>
              <a:rPr lang="cs-CZ" sz="2400" i="1" dirty="0"/>
              <a:t> – mm. </a:t>
            </a:r>
            <a:r>
              <a:rPr lang="cs-CZ" sz="2400" i="1" dirty="0" err="1"/>
              <a:t>resti</a:t>
            </a:r>
            <a:r>
              <a:rPr lang="cs-CZ" sz="2400" i="1" dirty="0"/>
              <a:t> </a:t>
            </a:r>
            <a:r>
              <a:rPr lang="cs-CZ" sz="2400" i="1" dirty="0" err="1"/>
              <a:t>capitis</a:t>
            </a:r>
            <a:r>
              <a:rPr lang="cs-CZ" sz="2400" i="1" dirty="0"/>
              <a:t>, m. </a:t>
            </a:r>
            <a:r>
              <a:rPr lang="cs-CZ" sz="2400" i="1" dirty="0" err="1"/>
              <a:t>longus</a:t>
            </a:r>
            <a:r>
              <a:rPr lang="cs-CZ" sz="2400" i="1" dirty="0"/>
              <a:t> </a:t>
            </a:r>
            <a:r>
              <a:rPr lang="cs-CZ" sz="2400" i="1" dirty="0" err="1"/>
              <a:t>colli</a:t>
            </a:r>
            <a:r>
              <a:rPr lang="cs-CZ" sz="2400" i="1" dirty="0"/>
              <a:t>, m. </a:t>
            </a:r>
            <a:r>
              <a:rPr lang="cs-CZ" sz="2400" i="1" dirty="0" err="1"/>
              <a:t>longus</a:t>
            </a:r>
            <a:r>
              <a:rPr lang="cs-CZ" sz="2400" i="1" dirty="0"/>
              <a:t> </a:t>
            </a:r>
            <a:r>
              <a:rPr lang="cs-CZ" sz="2400" i="1" dirty="0" err="1"/>
              <a:t>capitis</a:t>
            </a:r>
            <a:r>
              <a:rPr lang="cs-CZ" sz="2400" i="1" dirty="0"/>
              <a:t>, mm. </a:t>
            </a:r>
            <a:r>
              <a:rPr lang="cs-CZ" sz="2400" i="1" dirty="0" err="1"/>
              <a:t>scaleni</a:t>
            </a:r>
            <a:endParaRPr lang="cs-CZ" sz="2400" i="1" dirty="0"/>
          </a:p>
          <a:p>
            <a:r>
              <a:rPr lang="cs-CZ" sz="2400" i="1" dirty="0" err="1"/>
              <a:t>Ansa</a:t>
            </a:r>
            <a:r>
              <a:rPr lang="cs-CZ" sz="2400" i="1" dirty="0"/>
              <a:t> </a:t>
            </a:r>
            <a:r>
              <a:rPr lang="cs-CZ" sz="2400" i="1" dirty="0" err="1"/>
              <a:t>cervicalis</a:t>
            </a:r>
            <a:r>
              <a:rPr lang="cs-CZ" sz="2400" i="1" dirty="0"/>
              <a:t> </a:t>
            </a:r>
            <a:r>
              <a:rPr lang="cs-CZ" sz="2400" i="1" dirty="0" err="1"/>
              <a:t>profunda</a:t>
            </a:r>
            <a:r>
              <a:rPr lang="cs-CZ" sz="2400" i="1" dirty="0"/>
              <a:t> –</a:t>
            </a:r>
            <a:r>
              <a:rPr lang="cs-CZ" sz="2400" dirty="0"/>
              <a:t> </a:t>
            </a:r>
            <a:r>
              <a:rPr lang="cs-CZ" sz="2400" dirty="0" err="1"/>
              <a:t>infrahyoidní</a:t>
            </a:r>
            <a:r>
              <a:rPr lang="cs-CZ" sz="2400" dirty="0"/>
              <a:t> svaly</a:t>
            </a:r>
          </a:p>
          <a:p>
            <a:r>
              <a:rPr lang="cs-CZ" sz="2400" i="1" dirty="0"/>
              <a:t>Nervus </a:t>
            </a:r>
            <a:r>
              <a:rPr lang="cs-CZ" sz="2400" i="1" dirty="0" err="1"/>
              <a:t>occipitalis</a:t>
            </a:r>
            <a:r>
              <a:rPr lang="cs-CZ" sz="2400" i="1" dirty="0"/>
              <a:t> major</a:t>
            </a:r>
          </a:p>
          <a:p>
            <a:r>
              <a:rPr lang="cs-CZ" sz="2400" i="1" dirty="0"/>
              <a:t>Nervus </a:t>
            </a:r>
            <a:r>
              <a:rPr lang="cs-CZ" sz="2400" i="1" dirty="0" err="1"/>
              <a:t>occipitalis</a:t>
            </a:r>
            <a:r>
              <a:rPr lang="cs-CZ" sz="2400" i="1" dirty="0"/>
              <a:t> </a:t>
            </a:r>
            <a:r>
              <a:rPr lang="cs-CZ" sz="2400" i="1" dirty="0" err="1"/>
              <a:t>magnus</a:t>
            </a:r>
            <a:endParaRPr lang="cs-CZ" sz="2400" i="1" dirty="0"/>
          </a:p>
          <a:p>
            <a:r>
              <a:rPr lang="cs-CZ" sz="2400" i="1" dirty="0"/>
              <a:t>Nervus </a:t>
            </a:r>
            <a:r>
              <a:rPr lang="cs-CZ" sz="2400" i="1" dirty="0" err="1"/>
              <a:t>transversus</a:t>
            </a:r>
            <a:r>
              <a:rPr lang="cs-CZ" sz="2400" i="1" dirty="0"/>
              <a:t> </a:t>
            </a:r>
            <a:r>
              <a:rPr lang="cs-CZ" sz="2400" i="1" dirty="0" err="1"/>
              <a:t>colli</a:t>
            </a:r>
            <a:endParaRPr lang="cs-CZ" sz="2400" i="1" dirty="0"/>
          </a:p>
          <a:p>
            <a:r>
              <a:rPr lang="cs-CZ" sz="2400" i="1" dirty="0"/>
              <a:t>Nervi </a:t>
            </a:r>
            <a:r>
              <a:rPr lang="cs-CZ" sz="2400" i="1" dirty="0" err="1"/>
              <a:t>supraclaviculares</a:t>
            </a:r>
            <a:endParaRPr lang="cs-CZ" sz="2400" i="1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346" y="18951"/>
            <a:ext cx="1621201" cy="149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>
            <a:cxnSpLocks/>
          </p:cNvCxnSpPr>
          <p:nvPr/>
        </p:nvCxnSpPr>
        <p:spPr>
          <a:xfrm flipV="1">
            <a:off x="3491880" y="764703"/>
            <a:ext cx="4248472" cy="4591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396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805"/>
            <a:ext cx="8229600" cy="776766"/>
          </a:xfrm>
        </p:spPr>
        <p:txBody>
          <a:bodyPr>
            <a:normAutofit/>
          </a:bodyPr>
          <a:lstStyle/>
          <a:p>
            <a:r>
              <a:rPr lang="cs-CZ" sz="3600" i="1" dirty="0"/>
              <a:t>Brániční nerv (Nervus </a:t>
            </a:r>
            <a:r>
              <a:rPr lang="cs-CZ" sz="3600" i="1" dirty="0" err="1"/>
              <a:t>phrenicus</a:t>
            </a:r>
            <a:r>
              <a:rPr lang="cs-CZ" sz="3600" i="1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18" y="836712"/>
            <a:ext cx="4484174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Probíhá na </a:t>
            </a:r>
            <a:r>
              <a:rPr lang="cs-CZ" sz="2000" i="1" dirty="0"/>
              <a:t>m. scalenus ant</a:t>
            </a:r>
            <a:r>
              <a:rPr lang="cs-CZ" sz="2000" dirty="0"/>
              <a:t>., vstupuje do hrudníku, probíhá předním mediastinem k bránici, kterou inervuje. </a:t>
            </a:r>
          </a:p>
          <a:p>
            <a:pPr marL="0" indent="0">
              <a:buNone/>
            </a:pPr>
            <a:r>
              <a:rPr lang="cs-CZ" sz="2000" dirty="0"/>
              <a:t>Senzitivní vlákna má k perikardu a pleuře</a:t>
            </a:r>
          </a:p>
          <a:p>
            <a:r>
              <a:rPr lang="cs-CZ" sz="2000" i="1" dirty="0"/>
              <a:t>N. </a:t>
            </a:r>
            <a:r>
              <a:rPr lang="cs-CZ" sz="2000" i="1" dirty="0" err="1"/>
              <a:t>ph</a:t>
            </a:r>
            <a:r>
              <a:rPr lang="cs-CZ" sz="2000" i="1" dirty="0"/>
              <a:t>. </a:t>
            </a:r>
            <a:r>
              <a:rPr lang="cs-CZ" sz="2000" i="1" dirty="0" err="1"/>
              <a:t>dexter</a:t>
            </a:r>
            <a:endParaRPr lang="cs-CZ" sz="2000" i="1" dirty="0"/>
          </a:p>
          <a:p>
            <a:r>
              <a:rPr lang="cs-CZ" sz="2000" i="1" dirty="0"/>
              <a:t>N. </a:t>
            </a:r>
            <a:r>
              <a:rPr lang="cs-CZ" sz="2000" i="1" dirty="0" err="1"/>
              <a:t>ph</a:t>
            </a:r>
            <a:r>
              <a:rPr lang="cs-CZ" sz="2000" i="1" dirty="0"/>
              <a:t>. </a:t>
            </a:r>
            <a:r>
              <a:rPr lang="cs-CZ" sz="2000" i="1" dirty="0" err="1"/>
              <a:t>sinister</a:t>
            </a:r>
            <a:endParaRPr lang="cs-CZ" sz="2000" i="1" dirty="0"/>
          </a:p>
          <a:p>
            <a:r>
              <a:rPr lang="cs-CZ" sz="2000" i="1" dirty="0"/>
              <a:t>Rami </a:t>
            </a:r>
            <a:r>
              <a:rPr lang="cs-CZ" sz="2000" i="1" dirty="0" err="1"/>
              <a:t>phrenici</a:t>
            </a:r>
            <a:r>
              <a:rPr lang="cs-CZ" sz="2000" i="1" dirty="0"/>
              <a:t> </a:t>
            </a:r>
            <a:r>
              <a:rPr lang="cs-CZ" sz="2000" dirty="0"/>
              <a:t>– motorická inervace bránice</a:t>
            </a:r>
          </a:p>
          <a:p>
            <a:r>
              <a:rPr lang="cs-CZ" sz="2000" i="1" dirty="0"/>
              <a:t>Rami </a:t>
            </a:r>
            <a:r>
              <a:rPr lang="cs-CZ" sz="2000" i="1" dirty="0" err="1"/>
              <a:t>pericardiaci</a:t>
            </a:r>
            <a:r>
              <a:rPr lang="cs-CZ" sz="2000" i="1" dirty="0"/>
              <a:t> </a:t>
            </a:r>
            <a:r>
              <a:rPr lang="cs-CZ" sz="2000" dirty="0"/>
              <a:t>– senzitivní inervace perikardu</a:t>
            </a:r>
          </a:p>
          <a:p>
            <a:r>
              <a:rPr lang="cs-CZ" sz="2000" i="1" dirty="0"/>
              <a:t>Rami </a:t>
            </a:r>
            <a:r>
              <a:rPr lang="cs-CZ" sz="2000" i="1" dirty="0" err="1"/>
              <a:t>phrenicoabdominales</a:t>
            </a:r>
            <a:endParaRPr lang="cs-CZ" sz="2000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439561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55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5D96C5A-C0D9-4F2D-9CEC-1A23B810087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9512" y="0"/>
            <a:ext cx="8784976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Pažní pleteň (</a:t>
            </a:r>
            <a:r>
              <a:rPr kumimoji="0" lang="cs-CZ" altLang="cs-CZ" sz="3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Plexus brachialis</a:t>
            </a:r>
            <a:r>
              <a:rPr kumimoji="0" lang="cs-CZ" altLang="cs-CZ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C5–Th1, z C4 – slabší a variabilní spojka do C5.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 krční páteře,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přes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fissura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scalenorum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až do axily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Spojena ze 3 svazků </a:t>
            </a:r>
            <a:r>
              <a:rPr kumimoji="0" lang="cs-CZ" altLang="cs-CZ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trunci</a:t>
            </a: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plexus brachialis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kumimoji="0" lang="cs-CZ" altLang="cs-CZ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truncus</a:t>
            </a: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superior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(vlákna z C5 a C6)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kumimoji="0" lang="cs-CZ" altLang="cs-CZ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truncus</a:t>
            </a: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medius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(vlákna z C7)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kumimoji="0" lang="cs-CZ" altLang="cs-CZ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truncus</a:t>
            </a: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inferior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(vlákna z C8 a Th1)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Dále vedou kaudálně a laterálně za klavikulu. Každý svazek se rozdělí na přední a zadní větev. Ty se mezi sebou znovu spojují a vytvoří 3 druhotné svazky – </a:t>
            </a:r>
            <a:r>
              <a:rPr kumimoji="0" lang="cs-CZ" altLang="cs-CZ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fasciculi</a:t>
            </a: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plexus brachialis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uloženy pod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 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pectoralis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minor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obemykají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axillaris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4" descr="http://teachmeanatomy.info/wp-content/uploads/2013/02/Labelled-Diagram-of-the-Brachial-Plexus.jpg">
            <a:extLst>
              <a:ext uri="{FF2B5EF4-FFF2-40B4-BE49-F238E27FC236}">
                <a16:creationId xmlns:a16="http://schemas.microsoft.com/office/drawing/2014/main" id="{EF4DBACB-B168-4331-BBAD-F0AD2460B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0967"/>
            <a:ext cx="4824536" cy="361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780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5D96C5A-C0D9-4F2D-9CEC-1A23B810087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142" y="183328"/>
            <a:ext cx="878497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Podle vztahu k </a:t>
            </a: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axillaris 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 dělí: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Fasciculus</a:t>
            </a: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lateralis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(C5–C7) - spojení předních větví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truncus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superior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medius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laterálně od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axillaris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n. musculocutaneus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radix lateralis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nervi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mediani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(laterální část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n. medianus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Fasciculus</a:t>
            </a: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medialis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(C8–Th1) – samostatná přední větev z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truncus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inferior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mediálně od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axillaris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radix medialis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nervi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mediani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(mediální část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n. medianus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n. ulnaris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n. 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cutaneus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brachii medialis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(slabší),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n. 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cutaneus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antebrachii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medialis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Fasciculus</a:t>
            </a: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posterior s. dorsalis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(C5–Th1) – uložen dorsálně od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axillaris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n. axillaris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n. radialis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7B143A-C7F5-4F92-8709-555222F1F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58" y="2491652"/>
            <a:ext cx="5494608" cy="39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1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4000" b="1" dirty="0"/>
              <a:t>Neuron</a:t>
            </a:r>
          </a:p>
          <a:p>
            <a:pPr marL="0" indent="0">
              <a:buNone/>
            </a:pPr>
            <a:r>
              <a:rPr lang="cs-CZ" sz="2000" dirty="0"/>
              <a:t>Morfologická + trofická + funkční jednotka , asi 100 miliard v mozku</a:t>
            </a:r>
          </a:p>
          <a:p>
            <a:pPr marL="0" indent="0">
              <a:buNone/>
            </a:pPr>
            <a:r>
              <a:rPr lang="cs-CZ" sz="2000" dirty="0"/>
              <a:t>Anatomie neuronu:</a:t>
            </a:r>
          </a:p>
          <a:p>
            <a:r>
              <a:rPr lang="cs-CZ" sz="2000" b="1" dirty="0"/>
              <a:t>Tělo  (perikaryon, </a:t>
            </a:r>
            <a:r>
              <a:rPr lang="cs-CZ" sz="2000" b="1" dirty="0" err="1"/>
              <a:t>neurocyt</a:t>
            </a:r>
            <a:r>
              <a:rPr lang="cs-CZ" sz="2000" b="1" dirty="0"/>
              <a:t>, </a:t>
            </a:r>
            <a:r>
              <a:rPr lang="cs-CZ" sz="2000" b="1" dirty="0" err="1"/>
              <a:t>pyrenofor</a:t>
            </a:r>
            <a:r>
              <a:rPr lang="cs-CZ" sz="2000" b="1" dirty="0"/>
              <a:t>)</a:t>
            </a:r>
          </a:p>
          <a:p>
            <a:pPr marL="0" indent="0" algn="just">
              <a:buNone/>
            </a:pPr>
            <a:r>
              <a:rPr lang="cs-CZ" sz="2000" dirty="0"/>
              <a:t>Zajišťuje výživu, má velké jádro, mnoho organel, mj. </a:t>
            </a:r>
            <a:r>
              <a:rPr lang="cs-CZ" sz="2000" dirty="0" err="1"/>
              <a:t>Nisslovu</a:t>
            </a:r>
            <a:r>
              <a:rPr lang="cs-CZ" sz="2000" dirty="0"/>
              <a:t> substanci – propojené cisterny endoplasmatického retikula, která zasahuje do dendritů, ale nikoli do axonu. Cytoskelet je z </a:t>
            </a:r>
            <a:r>
              <a:rPr lang="cs-CZ" sz="2000" dirty="0" err="1"/>
              <a:t>neurotubulů</a:t>
            </a:r>
            <a:r>
              <a:rPr lang="cs-CZ" sz="2000" dirty="0"/>
              <a:t> (mikrotubulů) a zvlněných filament. 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464798" cy="275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1014" y="5682486"/>
            <a:ext cx="8651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Granulární endoplazmatické retikulum: vlevo ve světelném mikroskopu (</a:t>
            </a:r>
            <a:r>
              <a:rPr lang="cs-CZ" dirty="0" err="1"/>
              <a:t>Nisslova</a:t>
            </a:r>
            <a:r>
              <a:rPr lang="cs-CZ" dirty="0"/>
              <a:t> substance), vpravo v elektronovém mikroskopu.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2924945"/>
            <a:ext cx="3946363" cy="282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415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85B2C2-6713-478B-AA92-F6381FF82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229600" cy="4525963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Podle vztahu ke klavikule: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pars</a:t>
            </a:r>
            <a:r>
              <a:rPr kumimoji="0" lang="cs-CZ" altLang="cs-CZ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supraclavicularis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pars</a:t>
            </a:r>
            <a:r>
              <a:rPr kumimoji="0" lang="cs-CZ" altLang="cs-CZ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infraclavicularis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EE676A-33F0-41FF-A61C-74E3DA6FA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44" y="1750461"/>
            <a:ext cx="7984476" cy="448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54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7AAA85C-9070-4027-AECE-6DC6AAE5F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-35295"/>
            <a:ext cx="864096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Pars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supraclavicularis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377825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Nervus dorsalis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scapulae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(C5, C6) –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m. scalenus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medius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posterior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 přes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m. levator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scapulae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inervuje: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mm. 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rhomboidei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m. levator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scapul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77825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Nervus thoracicus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longus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(C5, C6) – ve střední axilární čáře, po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m. serratus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anterior</a:t>
            </a:r>
            <a:r>
              <a:rPr lang="cs-CZ" altLang="cs-CZ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77825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Nervus 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subclavius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(C5, C6) –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inervuje: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m. subclavius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377825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Nervus suprascapularis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(C4–C6) –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vstupuje do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incisura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scapulae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(pod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ligamentum transversum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scapulae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 a do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fossa supra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infraspinata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inervuje: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m. supraspinatus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m. infraspinatus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pouzdro ramenního kloubu.</a:t>
            </a:r>
          </a:p>
          <a:p>
            <a:pPr marL="377825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Nervus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pectoralis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medialis a lateralis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(C5–Th1) – směřují pod klavikulu mezi oba prsní svaly.7</a:t>
            </a:r>
          </a:p>
          <a:p>
            <a:pPr marL="377825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Nervus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subscapularis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(C5–C7) –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m. 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subscapularis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m. teres major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77825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Nervus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thoracodorsalis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(C6–C8) – sbíhá po vnitřní ploše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m. 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latissimus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dorsi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k jeho laterálnímu okraji, inervuje: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m. 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latissimus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dorsi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77825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Rami musculares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krátké větvičky –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mm. 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scaleni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m. 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longus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colli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6C5452-9000-4E03-BEDF-7E348194B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969950"/>
            <a:ext cx="4613498" cy="28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21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7AAA85C-9070-4027-AECE-6DC6AAE5F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76" y="410181"/>
            <a:ext cx="562849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infraclavicularis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Nervus musculocutaneus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(C5–C7) – z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fasciculus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lateralis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proráží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 coracobrachialis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vstupuje mezi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 biceps brachii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 brachialis</a:t>
            </a: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Inervuje: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 coracobrachialis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 biceps brachii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 brachialis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motoricky flexory paže</a:t>
            </a:r>
          </a:p>
          <a:p>
            <a:pPr marL="2857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b="1" i="1" dirty="0">
                <a:latin typeface="Calibri" panose="020F0502020204030204" pitchFamily="34" charset="0"/>
                <a:cs typeface="Calibri" panose="020F0502020204030204" pitchFamily="34" charset="0"/>
              </a:rPr>
              <a:t>N.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cutaneus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antebrachii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lateralis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(sensitivní) – z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n. musculocutaneus,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sestupuje mezi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 biceps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 brachialis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proráží fascii, přidává se k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vena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cephalica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antebrachii</a:t>
            </a: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Inervuje: kůži laterální poloviny předloktí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83FD46E-945D-4088-9155-28924B379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71" y="16227"/>
            <a:ext cx="327924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70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7AAA85C-9070-4027-AECE-6DC6AAE5F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63" y="394692"/>
            <a:ext cx="6552728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infraclavicularis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2857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Nervus medianus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(C5–Th1) </a:t>
            </a:r>
          </a:p>
          <a:p>
            <a:pPr algn="just"/>
            <a:r>
              <a:rPr lang="cs-CZ" dirty="0"/>
              <a:t>Z</a:t>
            </a:r>
            <a:r>
              <a:rPr lang="cs-CZ" b="1" dirty="0"/>
              <a:t> </a:t>
            </a:r>
            <a:r>
              <a:rPr lang="cs-CZ" b="1" i="1" dirty="0"/>
              <a:t>radix medialis nervi </a:t>
            </a:r>
            <a:r>
              <a:rPr lang="cs-CZ" b="1" i="1" dirty="0" err="1"/>
              <a:t>mediani</a:t>
            </a:r>
            <a:r>
              <a:rPr lang="cs-CZ" i="1" dirty="0"/>
              <a:t> </a:t>
            </a:r>
            <a:r>
              <a:rPr lang="cs-CZ" dirty="0"/>
              <a:t>(z </a:t>
            </a:r>
            <a:r>
              <a:rPr lang="cs-CZ" i="1" dirty="0"/>
              <a:t>f. medialis</a:t>
            </a:r>
            <a:r>
              <a:rPr lang="cs-CZ" dirty="0"/>
              <a:t>) a </a:t>
            </a:r>
            <a:r>
              <a:rPr lang="cs-CZ" b="1" i="1" dirty="0"/>
              <a:t>radix lateralis nervi </a:t>
            </a:r>
            <a:r>
              <a:rPr lang="cs-CZ" b="1" i="1" dirty="0" err="1"/>
              <a:t>mediani</a:t>
            </a:r>
            <a:r>
              <a:rPr lang="cs-CZ" i="1" dirty="0"/>
              <a:t> </a:t>
            </a:r>
            <a:r>
              <a:rPr lang="cs-CZ" dirty="0"/>
              <a:t>(z </a:t>
            </a:r>
            <a:r>
              <a:rPr lang="cs-CZ" i="1" dirty="0" err="1"/>
              <a:t>fasciculus</a:t>
            </a:r>
            <a:r>
              <a:rPr lang="cs-CZ" i="1" dirty="0"/>
              <a:t> lateralis</a:t>
            </a:r>
            <a:r>
              <a:rPr lang="cs-CZ" dirty="0"/>
              <a:t>). Sestupuje s </a:t>
            </a:r>
            <a:r>
              <a:rPr lang="cs-CZ" i="1" dirty="0"/>
              <a:t>arteria brachialis </a:t>
            </a:r>
            <a:r>
              <a:rPr lang="cs-CZ" dirty="0"/>
              <a:t>před </a:t>
            </a:r>
            <a:r>
              <a:rPr lang="cs-CZ" i="1" dirty="0"/>
              <a:t>septum </a:t>
            </a:r>
            <a:r>
              <a:rPr lang="cs-CZ" i="1" dirty="0" err="1"/>
              <a:t>intermusculare</a:t>
            </a:r>
            <a:r>
              <a:rPr lang="cs-CZ" i="1" dirty="0"/>
              <a:t> brachii </a:t>
            </a:r>
            <a:r>
              <a:rPr lang="cs-CZ" i="1" dirty="0" err="1"/>
              <a:t>mediale</a:t>
            </a:r>
            <a:r>
              <a:rPr lang="cs-CZ" dirty="0"/>
              <a:t>. Na paži nevydává žádné větve</a:t>
            </a:r>
          </a:p>
          <a:p>
            <a:pPr algn="just"/>
            <a:r>
              <a:rPr lang="cs-CZ" dirty="0"/>
              <a:t>V </a:t>
            </a:r>
            <a:r>
              <a:rPr lang="cs-CZ" i="1" dirty="0" err="1"/>
              <a:t>regio</a:t>
            </a:r>
            <a:r>
              <a:rPr lang="cs-CZ" i="1" dirty="0"/>
              <a:t> </a:t>
            </a:r>
            <a:r>
              <a:rPr lang="cs-CZ" i="1" dirty="0" err="1"/>
              <a:t>cubiti</a:t>
            </a:r>
            <a:r>
              <a:rPr lang="cs-CZ" i="1" dirty="0"/>
              <a:t> </a:t>
            </a:r>
            <a:r>
              <a:rPr lang="cs-CZ" dirty="0"/>
              <a:t>prochází mezi </a:t>
            </a:r>
            <a:r>
              <a:rPr lang="cs-CZ" i="1" dirty="0"/>
              <a:t>caput </a:t>
            </a:r>
            <a:r>
              <a:rPr lang="cs-CZ" i="1" dirty="0" err="1"/>
              <a:t>humerale</a:t>
            </a:r>
            <a:r>
              <a:rPr lang="cs-CZ" i="1" dirty="0"/>
              <a:t> a </a:t>
            </a:r>
            <a:r>
              <a:rPr lang="cs-CZ" i="1" dirty="0" err="1"/>
              <a:t>ulnare</a:t>
            </a:r>
            <a:r>
              <a:rPr lang="cs-CZ" i="1" dirty="0"/>
              <a:t> musculi </a:t>
            </a:r>
            <a:r>
              <a:rPr lang="cs-CZ" i="1" dirty="0" err="1"/>
              <a:t>pronatoris</a:t>
            </a:r>
            <a:r>
              <a:rPr lang="cs-CZ" i="1" dirty="0"/>
              <a:t> </a:t>
            </a:r>
            <a:r>
              <a:rPr lang="cs-CZ" i="1" dirty="0" err="1"/>
              <a:t>teretis</a:t>
            </a:r>
            <a:r>
              <a:rPr lang="cs-CZ" i="1" dirty="0"/>
              <a:t> </a:t>
            </a:r>
            <a:r>
              <a:rPr lang="cs-CZ" dirty="0"/>
              <a:t>a pokračuje na předloktí mezi </a:t>
            </a:r>
            <a:r>
              <a:rPr lang="cs-CZ" i="1" dirty="0"/>
              <a:t>m. flexor digitorum </a:t>
            </a:r>
            <a:r>
              <a:rPr lang="cs-CZ" i="1" dirty="0" err="1"/>
              <a:t>superficialis</a:t>
            </a:r>
            <a:r>
              <a:rPr lang="cs-CZ" i="1" dirty="0"/>
              <a:t> a profundus</a:t>
            </a:r>
            <a:r>
              <a:rPr lang="cs-CZ" dirty="0"/>
              <a:t>), v distální třetině předloktí je uložen povrchně pod </a:t>
            </a:r>
            <a:r>
              <a:rPr lang="cs-CZ" i="1" dirty="0" err="1"/>
              <a:t>fascia</a:t>
            </a:r>
            <a:r>
              <a:rPr lang="cs-CZ" i="1" dirty="0"/>
              <a:t> </a:t>
            </a:r>
            <a:r>
              <a:rPr lang="cs-CZ" i="1" dirty="0" err="1"/>
              <a:t>antebrachii</a:t>
            </a:r>
            <a:r>
              <a:rPr lang="cs-CZ" i="1" dirty="0"/>
              <a:t> </a:t>
            </a:r>
            <a:r>
              <a:rPr lang="cs-CZ" dirty="0"/>
              <a:t>mezi šlachami </a:t>
            </a:r>
            <a:r>
              <a:rPr lang="cs-CZ" i="1" dirty="0"/>
              <a:t>m. </a:t>
            </a:r>
            <a:r>
              <a:rPr lang="cs-CZ" i="1" dirty="0" err="1"/>
              <a:t>palmaris</a:t>
            </a:r>
            <a:r>
              <a:rPr lang="cs-CZ" i="1" dirty="0"/>
              <a:t> </a:t>
            </a:r>
            <a:r>
              <a:rPr lang="cs-CZ" i="1" dirty="0" err="1"/>
              <a:t>longus</a:t>
            </a:r>
            <a:r>
              <a:rPr lang="cs-CZ" i="1" dirty="0"/>
              <a:t> a m. flexor </a:t>
            </a:r>
            <a:r>
              <a:rPr lang="cs-CZ" i="1" dirty="0" err="1"/>
              <a:t>carpi</a:t>
            </a:r>
            <a:r>
              <a:rPr lang="cs-CZ" i="1" dirty="0"/>
              <a:t> radialis</a:t>
            </a:r>
            <a:r>
              <a:rPr lang="cs-CZ" dirty="0"/>
              <a:t>, pokračuje pod </a:t>
            </a:r>
            <a:r>
              <a:rPr lang="cs-CZ" i="1" dirty="0" err="1"/>
              <a:t>retinaculum</a:t>
            </a:r>
            <a:r>
              <a:rPr lang="cs-CZ" i="1" dirty="0"/>
              <a:t> </a:t>
            </a:r>
            <a:r>
              <a:rPr lang="cs-CZ" i="1" dirty="0" err="1"/>
              <a:t>musculorum</a:t>
            </a:r>
            <a:r>
              <a:rPr lang="cs-CZ" i="1" dirty="0"/>
              <a:t> flexorum </a:t>
            </a:r>
            <a:r>
              <a:rPr lang="cs-CZ" dirty="0"/>
              <a:t>do </a:t>
            </a:r>
            <a:r>
              <a:rPr lang="cs-CZ" i="1" dirty="0"/>
              <a:t>canalis </a:t>
            </a:r>
            <a:r>
              <a:rPr lang="cs-CZ" i="1" dirty="0" err="1"/>
              <a:t>carpi</a:t>
            </a:r>
            <a:r>
              <a:rPr lang="cs-CZ" dirty="0"/>
              <a:t>. V </a:t>
            </a:r>
            <a:r>
              <a:rPr lang="cs-CZ" i="1" dirty="0"/>
              <a:t>canalis </a:t>
            </a:r>
            <a:r>
              <a:rPr lang="cs-CZ" i="1" dirty="0" err="1"/>
              <a:t>carpi</a:t>
            </a:r>
            <a:r>
              <a:rPr lang="cs-CZ" i="1" dirty="0"/>
              <a:t> </a:t>
            </a:r>
            <a:r>
              <a:rPr lang="cs-CZ" dirty="0"/>
              <a:t>je uložen těsně </a:t>
            </a:r>
            <a:r>
              <a:rPr lang="cs-CZ" i="1" dirty="0"/>
              <a:t>pod </a:t>
            </a:r>
            <a:r>
              <a:rPr lang="cs-CZ" i="1" dirty="0" err="1"/>
              <a:t>retinakulem</a:t>
            </a:r>
            <a:r>
              <a:rPr lang="cs-CZ" dirty="0"/>
              <a:t>, laterálně od šlach </a:t>
            </a:r>
            <a:r>
              <a:rPr lang="cs-CZ" i="1" dirty="0"/>
              <a:t>m. flexor digitorum </a:t>
            </a:r>
            <a:r>
              <a:rPr lang="cs-CZ" i="1" dirty="0" err="1"/>
              <a:t>superficialis</a:t>
            </a:r>
            <a:r>
              <a:rPr lang="cs-CZ" dirty="0"/>
              <a:t>. Po výstupu z canalis </a:t>
            </a:r>
            <a:r>
              <a:rPr lang="cs-CZ" dirty="0" err="1"/>
              <a:t>carpi</a:t>
            </a:r>
            <a:r>
              <a:rPr lang="cs-CZ" dirty="0"/>
              <a:t> vstupuje do dlaně (</a:t>
            </a:r>
            <a:r>
              <a:rPr lang="cs-CZ" i="1" dirty="0"/>
              <a:t>spatium </a:t>
            </a:r>
            <a:r>
              <a:rPr lang="cs-CZ" i="1" dirty="0" err="1"/>
              <a:t>palmare</a:t>
            </a:r>
            <a:r>
              <a:rPr lang="cs-CZ" i="1" dirty="0"/>
              <a:t> medium</a:t>
            </a:r>
            <a:r>
              <a:rPr lang="cs-CZ" dirty="0"/>
              <a:t>).</a:t>
            </a:r>
          </a:p>
          <a:p>
            <a:pPr algn="just"/>
            <a:r>
              <a:rPr lang="cs-CZ" dirty="0"/>
              <a:t>Motoricky inervuje všechny svaly přední skupiny na předloktí, kromě m. flexor </a:t>
            </a:r>
            <a:r>
              <a:rPr lang="cs-CZ" dirty="0" err="1"/>
              <a:t>carpi</a:t>
            </a:r>
            <a:r>
              <a:rPr lang="cs-CZ" dirty="0"/>
              <a:t> ulnaris a poloviny m. flexor digitorum profundus, dále všechny mm. </a:t>
            </a:r>
            <a:r>
              <a:rPr lang="cs-CZ" dirty="0" err="1"/>
              <a:t>interossei</a:t>
            </a:r>
            <a:r>
              <a:rPr lang="cs-CZ" dirty="0"/>
              <a:t>, dva mm. </a:t>
            </a:r>
            <a:r>
              <a:rPr lang="cs-CZ" dirty="0" err="1"/>
              <a:t>lumbricales</a:t>
            </a:r>
            <a:r>
              <a:rPr lang="cs-CZ" dirty="0"/>
              <a:t> a všechny svaly </a:t>
            </a:r>
            <a:r>
              <a:rPr lang="cs-CZ" dirty="0" err="1"/>
              <a:t>thenaru</a:t>
            </a:r>
            <a:r>
              <a:rPr lang="cs-CZ" dirty="0"/>
              <a:t> kromě m. adductor </a:t>
            </a:r>
            <a:r>
              <a:rPr lang="cs-CZ" dirty="0" err="1"/>
              <a:t>pollicis</a:t>
            </a:r>
            <a:r>
              <a:rPr lang="cs-CZ" dirty="0"/>
              <a:t> a poloviny m. flexor </a:t>
            </a:r>
            <a:r>
              <a:rPr lang="cs-CZ" dirty="0" err="1"/>
              <a:t>pollicis</a:t>
            </a:r>
            <a:r>
              <a:rPr lang="cs-CZ" dirty="0"/>
              <a:t> brevis. Senzitivně inervuje zevní část dlaně, palmární strany 1. až 3. prstu a jejich nehtový článek z dorzální strany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cs-CZ" altLang="cs-CZ" dirty="0">
              <a:latin typeface="Arial" panose="020B060402020202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959FA9D-3CED-4134-AC4C-09AE2D956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0" t="-1539" r="31122" b="10697"/>
          <a:stretch/>
        </p:blipFill>
        <p:spPr>
          <a:xfrm>
            <a:off x="6778691" y="188640"/>
            <a:ext cx="216024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12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7AAA85C-9070-4027-AECE-6DC6AAE5F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476672"/>
            <a:ext cx="864096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Nervus ulnaris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(C8–Th1)</a:t>
            </a:r>
          </a:p>
          <a:p>
            <a:pPr algn="just"/>
            <a:r>
              <a:rPr lang="cs-CZ" sz="2000" dirty="0"/>
              <a:t>vzniká z </a:t>
            </a:r>
            <a:r>
              <a:rPr lang="cs-CZ" sz="2000" i="1" dirty="0" err="1"/>
              <a:t>fasciculus</a:t>
            </a:r>
            <a:r>
              <a:rPr lang="cs-CZ" sz="2000" i="1" dirty="0"/>
              <a:t> medialis</a:t>
            </a:r>
            <a:r>
              <a:rPr lang="cs-CZ" sz="2000" dirty="0"/>
              <a:t>, probíhá zprvu spolu s </a:t>
            </a:r>
            <a:r>
              <a:rPr lang="cs-CZ" sz="2000" i="1" dirty="0"/>
              <a:t>n. medianus </a:t>
            </a:r>
            <a:r>
              <a:rPr lang="cs-CZ" sz="2000" dirty="0"/>
              <a:t>a </a:t>
            </a:r>
            <a:r>
              <a:rPr lang="cs-CZ" sz="2000" i="1" dirty="0" err="1"/>
              <a:t>a</a:t>
            </a:r>
            <a:r>
              <a:rPr lang="cs-CZ" sz="2000" i="1" dirty="0"/>
              <a:t>. brachialis </a:t>
            </a:r>
            <a:r>
              <a:rPr lang="cs-CZ" sz="2000" dirty="0"/>
              <a:t>podél vnitřního okraje paže</a:t>
            </a:r>
          </a:p>
          <a:p>
            <a:pPr algn="just"/>
            <a:r>
              <a:rPr lang="cs-CZ" sz="2000" dirty="0"/>
              <a:t>uložen </a:t>
            </a:r>
            <a:r>
              <a:rPr lang="cs-CZ" sz="2000" b="1" dirty="0"/>
              <a:t>mediálně od arterie, </a:t>
            </a:r>
            <a:r>
              <a:rPr lang="cs-CZ" sz="2000" dirty="0"/>
              <a:t>v polovině paže prostupuje skrze </a:t>
            </a:r>
            <a:r>
              <a:rPr lang="cs-CZ" sz="2000" i="1" dirty="0"/>
              <a:t>septum </a:t>
            </a:r>
            <a:r>
              <a:rPr lang="cs-CZ" sz="2000" i="1" dirty="0" err="1"/>
              <a:t>intermusculare</a:t>
            </a:r>
            <a:r>
              <a:rPr lang="cs-CZ" sz="2000" i="1" dirty="0"/>
              <a:t> brachii </a:t>
            </a:r>
            <a:r>
              <a:rPr lang="cs-CZ" sz="2000" i="1" dirty="0" err="1"/>
              <a:t>mediale</a:t>
            </a:r>
            <a:r>
              <a:rPr lang="cs-CZ" sz="2000" i="1" dirty="0"/>
              <a:t> </a:t>
            </a:r>
            <a:r>
              <a:rPr lang="cs-CZ" sz="2000" dirty="0"/>
              <a:t>a běží k zadní straně mediálního epikondylu humeru v </a:t>
            </a:r>
            <a:r>
              <a:rPr lang="cs-CZ" sz="2000" i="1" dirty="0"/>
              <a:t>sulcus n. ulnaris </a:t>
            </a:r>
            <a:r>
              <a:rPr lang="cs-CZ" sz="2000" dirty="0"/>
              <a:t>uložen povrchně, dále vede mezi obě hlavy </a:t>
            </a:r>
            <a:r>
              <a:rPr lang="cs-CZ" sz="2000" i="1" dirty="0"/>
              <a:t>m. flexor </a:t>
            </a:r>
            <a:r>
              <a:rPr lang="cs-CZ" sz="2000" i="1" dirty="0" err="1"/>
              <a:t>carpi</a:t>
            </a:r>
            <a:r>
              <a:rPr lang="cs-CZ" sz="2000" i="1" dirty="0"/>
              <a:t> ulnaris </a:t>
            </a:r>
            <a:r>
              <a:rPr lang="cs-CZ" sz="2000" dirty="0"/>
              <a:t>a sestupuje ventrální stranou předloktí, mezi </a:t>
            </a:r>
            <a:r>
              <a:rPr lang="cs-CZ" sz="2000" i="1" dirty="0"/>
              <a:t>m. flexor </a:t>
            </a:r>
            <a:r>
              <a:rPr lang="cs-CZ" sz="2000" i="1" dirty="0" err="1"/>
              <a:t>carpi</a:t>
            </a:r>
            <a:r>
              <a:rPr lang="cs-CZ" sz="2000" i="1" dirty="0"/>
              <a:t> ulnaris a m. flexor digitorum profundus, </a:t>
            </a:r>
            <a:r>
              <a:rPr lang="cs-CZ" sz="2000" dirty="0"/>
              <a:t>do dlaně vstupuje nad </a:t>
            </a:r>
            <a:r>
              <a:rPr lang="cs-CZ" sz="2000" i="1" dirty="0" err="1"/>
              <a:t>retinaculum</a:t>
            </a:r>
            <a:r>
              <a:rPr lang="cs-CZ" sz="2000" i="1" dirty="0"/>
              <a:t> flexorum</a:t>
            </a:r>
            <a:r>
              <a:rPr lang="cs-CZ" sz="2000" dirty="0"/>
              <a:t>, radiálně od </a:t>
            </a:r>
            <a:r>
              <a:rPr lang="cs-CZ" sz="2000" i="1" dirty="0"/>
              <a:t>os </a:t>
            </a:r>
            <a:r>
              <a:rPr lang="cs-CZ" sz="2000" i="1" dirty="0" err="1"/>
              <a:t>pisiforme</a:t>
            </a:r>
            <a:r>
              <a:rPr lang="cs-CZ" sz="2000" i="1" dirty="0"/>
              <a:t>.</a:t>
            </a:r>
          </a:p>
          <a:p>
            <a:pPr algn="just"/>
            <a:r>
              <a:rPr lang="cs-CZ" sz="2000" dirty="0"/>
              <a:t>Inervuje </a:t>
            </a:r>
            <a:r>
              <a:rPr lang="cs-CZ" sz="2000" i="1" dirty="0"/>
              <a:t>m. flexor </a:t>
            </a:r>
            <a:r>
              <a:rPr lang="cs-CZ" sz="2000" i="1" dirty="0" err="1"/>
              <a:t>carpi</a:t>
            </a:r>
            <a:r>
              <a:rPr lang="cs-CZ" sz="2000" i="1" dirty="0"/>
              <a:t> ulnaris, m. flexor digitorum </a:t>
            </a:r>
            <a:r>
              <a:rPr lang="cs-CZ" sz="2000" i="1" dirty="0" err="1"/>
              <a:t>profundum</a:t>
            </a:r>
            <a:r>
              <a:rPr lang="cs-CZ" sz="2000" dirty="0"/>
              <a:t> (mediální část), všechny svaly </a:t>
            </a:r>
            <a:r>
              <a:rPr lang="cs-CZ" sz="2000" dirty="0" err="1"/>
              <a:t>hypothenaru</a:t>
            </a:r>
            <a:r>
              <a:rPr lang="cs-CZ" sz="2000" dirty="0"/>
              <a:t>, </a:t>
            </a:r>
            <a:r>
              <a:rPr lang="cs-CZ" sz="2000" dirty="0" err="1"/>
              <a:t>interoseální</a:t>
            </a:r>
            <a:r>
              <a:rPr lang="cs-CZ" sz="2000" dirty="0"/>
              <a:t> svaly, dva ulnární </a:t>
            </a:r>
            <a:r>
              <a:rPr lang="cs-CZ" sz="2000" dirty="0" err="1"/>
              <a:t>lumbrikální</a:t>
            </a:r>
            <a:r>
              <a:rPr lang="cs-CZ" sz="2000" dirty="0"/>
              <a:t> svaly </a:t>
            </a:r>
            <a:r>
              <a:rPr lang="cs-CZ" sz="2000" i="1" dirty="0"/>
              <a:t>a m. adductor </a:t>
            </a:r>
            <a:r>
              <a:rPr lang="cs-CZ" sz="2000" i="1" dirty="0" err="1"/>
              <a:t>pollicis</a:t>
            </a:r>
            <a:r>
              <a:rPr lang="cs-CZ" sz="2000" dirty="0"/>
              <a:t> a hlubokou </a:t>
            </a:r>
            <a:r>
              <a:rPr lang="cs-CZ" sz="2000" i="1" dirty="0"/>
              <a:t>hlavu m. </a:t>
            </a:r>
            <a:r>
              <a:rPr lang="cs-CZ" sz="2000" i="1" dirty="0" err="1"/>
              <a:t>flexoris</a:t>
            </a:r>
            <a:r>
              <a:rPr lang="cs-CZ" sz="2000" i="1" dirty="0"/>
              <a:t> </a:t>
            </a:r>
            <a:r>
              <a:rPr lang="cs-CZ" sz="2000" i="1" dirty="0" err="1"/>
              <a:t>pollicis</a:t>
            </a:r>
            <a:r>
              <a:rPr lang="cs-CZ" sz="2000" i="1" dirty="0"/>
              <a:t> brevis</a:t>
            </a:r>
            <a:r>
              <a:rPr lang="cs-CZ" sz="2000" dirty="0"/>
              <a:t>. Senzitivně inervuje část mediální oblasti předloktí a ruky </a:t>
            </a:r>
          </a:p>
          <a:p>
            <a:pPr marL="0" marR="0" lvl="1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lang="cs-CZ" altLang="cs-CZ" sz="2000" dirty="0"/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38BE54-C4FE-427A-9CD0-45BAC1F93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725144"/>
            <a:ext cx="24479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95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7AAA85C-9070-4027-AECE-6DC6AAE5F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16" y="476672"/>
            <a:ext cx="8712968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infraclavicularis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2857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Nervus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cutaneus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brachii medialis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(C8–Th1) </a:t>
            </a:r>
          </a:p>
          <a:p>
            <a:pPr marL="2857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Nervus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cutaneus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antebrachii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medialis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(C8–Th1) </a:t>
            </a:r>
          </a:p>
          <a:p>
            <a:pPr marL="2857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Nervus axillaris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(C5–C6) </a:t>
            </a:r>
          </a:p>
          <a:p>
            <a:pPr marL="0" marR="0" lvl="1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>
                <a:latin typeface="Arial" panose="020B0604020202020204" pitchFamily="34" charset="0"/>
              </a:rPr>
              <a:t>I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nervuje: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m. deltoideus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m. teres minor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ramenní kloub, pokračuje –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nervus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cutaneus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brachii lateralis superior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2857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Nervus radialis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(C5–C8, ev. Th1) – silný nerv z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fasciculus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posterior</a:t>
            </a:r>
            <a:r>
              <a:rPr lang="cs-CZ" altLang="cs-CZ" dirty="0">
                <a:latin typeface="Arial" panose="020B0604020202020204" pitchFamily="34" charset="0"/>
              </a:rPr>
              <a:t>, </a:t>
            </a:r>
            <a:r>
              <a:rPr lang="cs-CZ" dirty="0"/>
              <a:t>otáčí se okolo pažní kosti na zadní straně paže a na předloktí probíhá po jeho palcové straně až na hřbet ruky. Na paži inervuje </a:t>
            </a:r>
            <a:r>
              <a:rPr lang="cs-CZ" i="1" dirty="0"/>
              <a:t>m. triceps brachii</a:t>
            </a:r>
            <a:r>
              <a:rPr lang="cs-CZ" dirty="0"/>
              <a:t>. Hluboká větev inervuje svaly dorzální skupiny předloktí a vydává </a:t>
            </a:r>
            <a:r>
              <a:rPr lang="cs-CZ" i="1" dirty="0"/>
              <a:t>n. </a:t>
            </a:r>
            <a:r>
              <a:rPr lang="cs-CZ" i="1" dirty="0" err="1"/>
              <a:t>interosseus</a:t>
            </a:r>
            <a:r>
              <a:rPr lang="cs-CZ" i="1" dirty="0"/>
              <a:t> </a:t>
            </a:r>
            <a:r>
              <a:rPr lang="cs-CZ" i="1" dirty="0" err="1"/>
              <a:t>antebrachii</a:t>
            </a:r>
            <a:r>
              <a:rPr lang="cs-CZ" i="1" dirty="0"/>
              <a:t> posterior</a:t>
            </a:r>
            <a:r>
              <a:rPr lang="cs-CZ" dirty="0"/>
              <a:t>. Senzitivní povrchová větev se dělí na </a:t>
            </a:r>
            <a:r>
              <a:rPr lang="cs-CZ" i="1" dirty="0" err="1"/>
              <a:t>nn</a:t>
            </a:r>
            <a:r>
              <a:rPr lang="cs-CZ" i="1" dirty="0"/>
              <a:t>. </a:t>
            </a:r>
            <a:r>
              <a:rPr lang="cs-CZ" i="1" dirty="0" err="1"/>
              <a:t>digitales</a:t>
            </a:r>
            <a:r>
              <a:rPr lang="cs-CZ" i="1" dirty="0"/>
              <a:t> </a:t>
            </a:r>
            <a:r>
              <a:rPr lang="cs-CZ" dirty="0"/>
              <a:t>dorsales pro laterální polovinu hřbetu ruky a prsty. N. r. dále vydává senzitivní kožní nervy pro zadní a laterální stranu paže, zadní stranu předloktí radia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C78F099-1B81-4FC1-9CD0-9221AD0AC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5" t="19473" r="8671" b="14799"/>
          <a:stretch/>
        </p:blipFill>
        <p:spPr>
          <a:xfrm>
            <a:off x="2483768" y="4221088"/>
            <a:ext cx="518457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71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89" y="692696"/>
            <a:ext cx="4251349" cy="564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3748"/>
            <a:ext cx="8229600" cy="668948"/>
          </a:xfrm>
        </p:spPr>
        <p:txBody>
          <a:bodyPr>
            <a:normAutofit fontScale="90000"/>
          </a:bodyPr>
          <a:lstStyle/>
          <a:p>
            <a:r>
              <a:rPr lang="cs-CZ" dirty="0"/>
              <a:t>Hrudní nervy </a:t>
            </a:r>
            <a:r>
              <a:rPr lang="cs-CZ" i="1" dirty="0"/>
              <a:t>(Nervi </a:t>
            </a:r>
            <a:r>
              <a:rPr lang="cs-CZ" i="1" dirty="0" err="1"/>
              <a:t>thoracici</a:t>
            </a:r>
            <a:r>
              <a:rPr lang="cs-CZ" i="1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4525963"/>
          </a:xfrm>
        </p:spPr>
        <p:txBody>
          <a:bodyPr>
            <a:normAutofit/>
          </a:bodyPr>
          <a:lstStyle/>
          <a:p>
            <a:r>
              <a:rPr lang="cs-CZ" sz="2400" dirty="0"/>
              <a:t>Zachovalé segmentální uspořádání</a:t>
            </a:r>
          </a:p>
          <a:p>
            <a:r>
              <a:rPr lang="cs-CZ" sz="2400" dirty="0"/>
              <a:t>Netvoří pleteně</a:t>
            </a:r>
          </a:p>
          <a:p>
            <a:r>
              <a:rPr lang="cs-CZ" sz="2400" dirty="0"/>
              <a:t>Probíhají v mezižeberních prostorách</a:t>
            </a:r>
          </a:p>
          <a:p>
            <a:pPr marL="0" indent="0">
              <a:buNone/>
            </a:pPr>
            <a:r>
              <a:rPr lang="cs-CZ" sz="2400" i="1" dirty="0"/>
              <a:t>Rami </a:t>
            </a:r>
            <a:r>
              <a:rPr lang="cs-CZ" sz="2400" i="1" dirty="0" err="1"/>
              <a:t>musculares</a:t>
            </a:r>
            <a:endParaRPr lang="cs-CZ" sz="2400" i="1" dirty="0"/>
          </a:p>
          <a:p>
            <a:pPr marL="0" indent="0">
              <a:buNone/>
            </a:pPr>
            <a:r>
              <a:rPr lang="cs-CZ" sz="2400" i="1" dirty="0"/>
              <a:t>Rami </a:t>
            </a:r>
            <a:r>
              <a:rPr lang="cs-CZ" sz="2400" i="1" dirty="0" err="1"/>
              <a:t>cutanei</a:t>
            </a:r>
            <a:r>
              <a:rPr lang="cs-CZ" sz="2400" i="1" dirty="0"/>
              <a:t> </a:t>
            </a:r>
            <a:r>
              <a:rPr lang="cs-CZ" sz="2400" i="1" dirty="0" err="1"/>
              <a:t>laterales</a:t>
            </a:r>
            <a:endParaRPr lang="cs-CZ" sz="2400" i="1" dirty="0"/>
          </a:p>
          <a:p>
            <a:pPr marL="0" indent="0">
              <a:buNone/>
            </a:pPr>
            <a:r>
              <a:rPr lang="cs-CZ" sz="2400" i="1" dirty="0"/>
              <a:t>Rami </a:t>
            </a:r>
            <a:r>
              <a:rPr lang="cs-CZ" sz="2400" i="1" dirty="0" err="1"/>
              <a:t>cutanei</a:t>
            </a:r>
            <a:r>
              <a:rPr lang="cs-CZ" sz="2400" i="1" dirty="0"/>
              <a:t> </a:t>
            </a:r>
            <a:r>
              <a:rPr lang="cs-CZ" sz="2400" i="1" dirty="0" err="1"/>
              <a:t>anteriores</a:t>
            </a:r>
            <a:r>
              <a:rPr lang="cs-CZ" sz="2400" i="1" dirty="0"/>
              <a:t> </a:t>
            </a:r>
          </a:p>
          <a:p>
            <a:pPr marL="0" indent="0">
              <a:buNone/>
            </a:pPr>
            <a:r>
              <a:rPr lang="cs-CZ" sz="2400" dirty="0"/>
              <a:t>Reflex epigastrický, </a:t>
            </a:r>
            <a:r>
              <a:rPr lang="cs-CZ" sz="2400" dirty="0" err="1"/>
              <a:t>mesogastrický</a:t>
            </a:r>
            <a:r>
              <a:rPr lang="cs-CZ" sz="2400" dirty="0"/>
              <a:t>, </a:t>
            </a:r>
            <a:r>
              <a:rPr lang="cs-CZ" sz="2400" dirty="0" err="1"/>
              <a:t>hypogastrický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60192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" y="2852936"/>
            <a:ext cx="502500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 descr="http://www.urologielehrbuch.de/01/Gray_Plexus_lumbal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54915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2853"/>
            <a:ext cx="8424936" cy="371811"/>
          </a:xfrm>
        </p:spPr>
        <p:txBody>
          <a:bodyPr>
            <a:noAutofit/>
          </a:bodyPr>
          <a:lstStyle/>
          <a:p>
            <a:r>
              <a:rPr lang="cs-CZ" sz="3600" dirty="0"/>
              <a:t>Bederní pleteň </a:t>
            </a:r>
            <a:r>
              <a:rPr lang="cs-CZ" sz="3600" i="1" dirty="0"/>
              <a:t>(Plexus </a:t>
            </a:r>
            <a:r>
              <a:rPr lang="cs-CZ" sz="3600" i="1" dirty="0" err="1"/>
              <a:t>lumbalis</a:t>
            </a:r>
            <a:r>
              <a:rPr lang="cs-CZ" sz="3600" dirty="0"/>
              <a:t> Th 12 – L4)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184" y="548680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/>
              <a:t>Vede v </a:t>
            </a:r>
            <a:r>
              <a:rPr lang="cs-CZ" sz="2000" i="1" dirty="0" err="1"/>
              <a:t>musculus</a:t>
            </a:r>
            <a:r>
              <a:rPr lang="cs-CZ" sz="2000" i="1" dirty="0"/>
              <a:t> </a:t>
            </a:r>
            <a:r>
              <a:rPr lang="cs-CZ" sz="2000" i="1" dirty="0" err="1"/>
              <a:t>psoas</a:t>
            </a:r>
            <a:r>
              <a:rPr lang="cs-CZ" sz="2000" i="1" dirty="0"/>
              <a:t> major</a:t>
            </a:r>
          </a:p>
          <a:p>
            <a:r>
              <a:rPr lang="cs-CZ" sz="2000" i="1" dirty="0"/>
              <a:t>Nervus </a:t>
            </a:r>
            <a:r>
              <a:rPr lang="cs-CZ" sz="2000" i="1" dirty="0" err="1"/>
              <a:t>iliohypogastricus</a:t>
            </a:r>
            <a:endParaRPr lang="cs-CZ" sz="2000" i="1" dirty="0"/>
          </a:p>
          <a:p>
            <a:r>
              <a:rPr lang="cs-CZ" sz="2000" i="1" dirty="0"/>
              <a:t>Nervus </a:t>
            </a:r>
            <a:r>
              <a:rPr lang="cs-CZ" sz="2000" i="1" dirty="0" err="1"/>
              <a:t>ilioingualis</a:t>
            </a:r>
            <a:endParaRPr lang="cs-CZ" sz="2000" i="1" dirty="0"/>
          </a:p>
          <a:p>
            <a:r>
              <a:rPr lang="cs-CZ" sz="2000" i="1" dirty="0"/>
              <a:t>Nervus </a:t>
            </a:r>
            <a:r>
              <a:rPr lang="cs-CZ" sz="2000" i="1" dirty="0" err="1"/>
              <a:t>cutaneus</a:t>
            </a:r>
            <a:r>
              <a:rPr lang="cs-CZ" sz="2000" i="1" dirty="0"/>
              <a:t> </a:t>
            </a:r>
            <a:r>
              <a:rPr lang="cs-CZ" sz="2000" i="1" dirty="0" err="1"/>
              <a:t>femoris</a:t>
            </a:r>
            <a:r>
              <a:rPr lang="cs-CZ" sz="2000" i="1" dirty="0"/>
              <a:t> lateralis</a:t>
            </a:r>
          </a:p>
          <a:p>
            <a:r>
              <a:rPr lang="cs-CZ" sz="2000" i="1" dirty="0"/>
              <a:t>Nervus femoralis</a:t>
            </a:r>
          </a:p>
          <a:p>
            <a:r>
              <a:rPr lang="cs-CZ" sz="2000" i="1" dirty="0"/>
              <a:t>Nervus obturatorius</a:t>
            </a:r>
          </a:p>
        </p:txBody>
      </p:sp>
    </p:spTree>
    <p:extLst>
      <p:ext uri="{BB962C8B-B14F-4D97-AF65-F5344CB8AC3E}">
        <p14:creationId xmlns:p14="http://schemas.microsoft.com/office/powerpoint/2010/main" val="35244058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/>
              <a:t>Křížová pleteň </a:t>
            </a:r>
            <a:r>
              <a:rPr lang="cs-CZ" i="1" dirty="0"/>
              <a:t>(Plexus </a:t>
            </a:r>
            <a:r>
              <a:rPr lang="cs-CZ" i="1" dirty="0" err="1"/>
              <a:t>sacralis</a:t>
            </a:r>
            <a:r>
              <a:rPr lang="cs-CZ" i="1" dirty="0"/>
              <a:t> </a:t>
            </a:r>
            <a:r>
              <a:rPr lang="cs-CZ" dirty="0"/>
              <a:t>S1 – S4)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04664"/>
            <a:ext cx="864096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Uložena ve </a:t>
            </a:r>
            <a:r>
              <a:rPr lang="cs-CZ" sz="2000" i="1" dirty="0"/>
              <a:t>facies </a:t>
            </a:r>
            <a:r>
              <a:rPr lang="cs-CZ" sz="2000" i="1" dirty="0" err="1"/>
              <a:t>pelvica</a:t>
            </a:r>
            <a:r>
              <a:rPr lang="cs-CZ" sz="2000" i="1" dirty="0"/>
              <a:t> </a:t>
            </a:r>
            <a:r>
              <a:rPr lang="cs-CZ" sz="2000" i="1" dirty="0" err="1"/>
              <a:t>ossis</a:t>
            </a:r>
            <a:r>
              <a:rPr lang="cs-CZ" sz="2000" i="1" dirty="0"/>
              <a:t> </a:t>
            </a:r>
            <a:r>
              <a:rPr lang="cs-CZ" sz="2000" i="1" dirty="0" err="1"/>
              <a:t>sacri</a:t>
            </a:r>
            <a:endParaRPr lang="cs-CZ" sz="2000" i="1" dirty="0"/>
          </a:p>
          <a:p>
            <a:r>
              <a:rPr lang="cs-CZ" sz="2000" i="1" dirty="0"/>
              <a:t>Nervus </a:t>
            </a:r>
            <a:r>
              <a:rPr lang="cs-CZ" sz="2000" i="1" dirty="0" err="1"/>
              <a:t>gluteus</a:t>
            </a:r>
            <a:r>
              <a:rPr lang="cs-CZ" sz="2000" i="1" dirty="0"/>
              <a:t> superior</a:t>
            </a:r>
          </a:p>
          <a:p>
            <a:r>
              <a:rPr lang="cs-CZ" sz="2000" i="1" dirty="0"/>
              <a:t>Nervus </a:t>
            </a:r>
            <a:r>
              <a:rPr lang="cs-CZ" sz="2000" i="1" dirty="0" err="1"/>
              <a:t>gluteus</a:t>
            </a:r>
            <a:r>
              <a:rPr lang="cs-CZ" sz="2000" i="1" dirty="0"/>
              <a:t> inferior</a:t>
            </a:r>
          </a:p>
          <a:p>
            <a:r>
              <a:rPr lang="cs-CZ" sz="2000" i="1" dirty="0"/>
              <a:t>Nervus </a:t>
            </a:r>
            <a:r>
              <a:rPr lang="cs-CZ" sz="2000" i="1" dirty="0" err="1"/>
              <a:t>cutaneus</a:t>
            </a:r>
            <a:r>
              <a:rPr lang="cs-CZ" sz="2000" i="1" dirty="0"/>
              <a:t> </a:t>
            </a:r>
            <a:r>
              <a:rPr lang="cs-CZ" sz="2000" i="1" dirty="0" err="1"/>
              <a:t>femoris</a:t>
            </a:r>
            <a:r>
              <a:rPr lang="cs-CZ" sz="2000" i="1" dirty="0"/>
              <a:t> posterior</a:t>
            </a:r>
          </a:p>
          <a:p>
            <a:r>
              <a:rPr lang="cs-CZ" sz="2000" i="1" dirty="0"/>
              <a:t>Nervus </a:t>
            </a:r>
            <a:r>
              <a:rPr lang="cs-CZ" sz="2000" i="1" dirty="0" err="1"/>
              <a:t>pudendus</a:t>
            </a:r>
            <a:r>
              <a:rPr lang="cs-CZ" sz="2000" i="1" dirty="0"/>
              <a:t> </a:t>
            </a:r>
          </a:p>
          <a:p>
            <a:r>
              <a:rPr lang="cs-CZ" sz="2000" i="1" dirty="0"/>
              <a:t>Nervus </a:t>
            </a:r>
            <a:r>
              <a:rPr lang="cs-CZ" sz="2000" i="1" dirty="0" err="1"/>
              <a:t>ischiadicus</a:t>
            </a:r>
            <a:endParaRPr lang="cs-CZ" sz="2000" i="1" dirty="0"/>
          </a:p>
          <a:p>
            <a:pPr marL="0" indent="0">
              <a:buNone/>
            </a:pPr>
            <a:r>
              <a:rPr lang="cs-CZ" sz="2000" dirty="0"/>
              <a:t>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72195"/>
            <a:ext cx="618193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838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76" y="2716008"/>
            <a:ext cx="4858864" cy="438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i="1" dirty="0"/>
              <a:t>Nervus </a:t>
            </a:r>
            <a:r>
              <a:rPr lang="cs-CZ" i="1" dirty="0" err="1"/>
              <a:t>ischiadicus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52311"/>
            <a:ext cx="8640960" cy="5589240"/>
          </a:xfrm>
        </p:spPr>
        <p:txBody>
          <a:bodyPr>
            <a:noAutofit/>
          </a:bodyPr>
          <a:lstStyle/>
          <a:p>
            <a:r>
              <a:rPr lang="cs-CZ" sz="2400" dirty="0"/>
              <a:t>Prochází přes </a:t>
            </a:r>
            <a:r>
              <a:rPr lang="cs-CZ" sz="2400" i="1" dirty="0"/>
              <a:t>foramen infrapiriforme</a:t>
            </a:r>
          </a:p>
          <a:p>
            <a:r>
              <a:rPr lang="cs-CZ" sz="2400" dirty="0"/>
              <a:t>Krytý svaly zadní skupiny stehna</a:t>
            </a:r>
          </a:p>
          <a:p>
            <a:r>
              <a:rPr lang="cs-CZ" sz="2400" dirty="0"/>
              <a:t>Distálně sestupuje do </a:t>
            </a:r>
            <a:r>
              <a:rPr lang="cs-CZ" sz="2400" i="1" dirty="0" err="1"/>
              <a:t>fossa</a:t>
            </a:r>
            <a:r>
              <a:rPr lang="cs-CZ" sz="2400" i="1" dirty="0"/>
              <a:t> </a:t>
            </a:r>
            <a:r>
              <a:rPr lang="cs-CZ" sz="2400" i="1" dirty="0" err="1"/>
              <a:t>poplitea</a:t>
            </a:r>
            <a:endParaRPr lang="cs-CZ" sz="2400" i="1" dirty="0"/>
          </a:p>
          <a:p>
            <a:pPr marL="0" indent="0">
              <a:buNone/>
            </a:pPr>
            <a:r>
              <a:rPr lang="cs-CZ" sz="2400" i="1" dirty="0"/>
              <a:t>Rami </a:t>
            </a:r>
            <a:r>
              <a:rPr lang="cs-CZ" sz="2400" i="1" dirty="0" err="1"/>
              <a:t>musculares</a:t>
            </a:r>
            <a:r>
              <a:rPr lang="cs-CZ" sz="2400" i="1" dirty="0"/>
              <a:t> a </a:t>
            </a:r>
            <a:r>
              <a:rPr lang="cs-CZ" sz="2400" i="1" dirty="0" err="1"/>
              <a:t>rami</a:t>
            </a:r>
            <a:r>
              <a:rPr lang="cs-CZ" sz="2400" i="1" dirty="0"/>
              <a:t> </a:t>
            </a:r>
            <a:r>
              <a:rPr lang="cs-CZ" sz="2400" i="1" dirty="0" err="1"/>
              <a:t>articulares</a:t>
            </a:r>
            <a:endParaRPr lang="cs-CZ" sz="2400" i="1" dirty="0"/>
          </a:p>
          <a:p>
            <a:pPr marL="0" indent="0">
              <a:buNone/>
            </a:pPr>
            <a:r>
              <a:rPr lang="cs-CZ" sz="2400" dirty="0"/>
              <a:t>	</a:t>
            </a:r>
            <a:r>
              <a:rPr lang="cs-CZ" sz="2400" i="1" dirty="0"/>
              <a:t>Nervus </a:t>
            </a:r>
            <a:r>
              <a:rPr lang="cs-CZ" sz="2400" i="1" dirty="0" err="1"/>
              <a:t>fibularis</a:t>
            </a:r>
            <a:r>
              <a:rPr lang="cs-CZ" sz="2400" i="1" dirty="0"/>
              <a:t> communis</a:t>
            </a:r>
          </a:p>
          <a:p>
            <a:pPr marL="0" indent="0">
              <a:buNone/>
            </a:pPr>
            <a:r>
              <a:rPr lang="cs-CZ" sz="2400" i="1" dirty="0"/>
              <a:t>	Nervus </a:t>
            </a:r>
            <a:r>
              <a:rPr lang="cs-CZ" sz="2400" i="1" dirty="0" err="1"/>
              <a:t>fibularis</a:t>
            </a:r>
            <a:r>
              <a:rPr lang="cs-CZ" sz="2400" i="1" dirty="0"/>
              <a:t> </a:t>
            </a:r>
            <a:r>
              <a:rPr lang="cs-CZ" sz="2400" i="1" dirty="0" err="1"/>
              <a:t>superficialis</a:t>
            </a:r>
            <a:endParaRPr lang="cs-CZ" sz="2400" i="1" dirty="0"/>
          </a:p>
          <a:p>
            <a:pPr marL="0" indent="0">
              <a:buNone/>
            </a:pPr>
            <a:r>
              <a:rPr lang="cs-CZ" sz="2400" i="1" dirty="0"/>
              <a:t>	Nervus </a:t>
            </a:r>
            <a:r>
              <a:rPr lang="cs-CZ" sz="2400" i="1" dirty="0" err="1"/>
              <a:t>fibularis</a:t>
            </a:r>
            <a:r>
              <a:rPr lang="cs-CZ" sz="2400" i="1" dirty="0"/>
              <a:t> profundus</a:t>
            </a:r>
          </a:p>
          <a:p>
            <a:pPr marL="0" indent="0">
              <a:buNone/>
            </a:pPr>
            <a:r>
              <a:rPr lang="cs-CZ" sz="2400" i="1" dirty="0"/>
              <a:t>	Nervus tibialis</a:t>
            </a:r>
          </a:p>
          <a:p>
            <a:pPr marL="0" indent="0">
              <a:buNone/>
            </a:pPr>
            <a:r>
              <a:rPr lang="cs-CZ" sz="2400" i="1" dirty="0"/>
              <a:t>	Nervus </a:t>
            </a:r>
            <a:r>
              <a:rPr lang="cs-CZ" sz="2400" i="1" dirty="0" err="1"/>
              <a:t>plantaris</a:t>
            </a:r>
            <a:r>
              <a:rPr lang="cs-CZ" sz="2400" i="1" dirty="0"/>
              <a:t> medialis</a:t>
            </a:r>
          </a:p>
          <a:p>
            <a:pPr marL="0" indent="0">
              <a:buNone/>
            </a:pPr>
            <a:r>
              <a:rPr lang="cs-CZ" sz="2400" i="1" dirty="0"/>
              <a:t>	Nervus </a:t>
            </a:r>
            <a:r>
              <a:rPr lang="cs-CZ" sz="2400" i="1" dirty="0" err="1"/>
              <a:t>plantaris</a:t>
            </a:r>
            <a:r>
              <a:rPr lang="cs-CZ" sz="2400" i="1" dirty="0"/>
              <a:t> laterali</a:t>
            </a:r>
            <a:r>
              <a:rPr lang="cs-CZ" sz="2400" dirty="0"/>
              <a:t>s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28F19C-5A73-4EE5-A343-D4748A088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144" y="90872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73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4525963"/>
          </a:xfrm>
        </p:spPr>
        <p:txBody>
          <a:bodyPr>
            <a:noAutofit/>
          </a:bodyPr>
          <a:lstStyle/>
          <a:p>
            <a:r>
              <a:rPr lang="cs-CZ" sz="2000" b="1" dirty="0"/>
              <a:t>Dostředivé cytoplasmatické výběžky  - dendrity</a:t>
            </a:r>
          </a:p>
          <a:p>
            <a:pPr marL="0" indent="0">
              <a:buNone/>
            </a:pPr>
            <a:r>
              <a:rPr lang="cs-CZ" sz="2000" dirty="0"/>
              <a:t>Vedou vzruch </a:t>
            </a:r>
            <a:r>
              <a:rPr lang="cs-CZ" sz="2000" u="sng" dirty="0"/>
              <a:t>do neuronu</a:t>
            </a:r>
            <a:r>
              <a:rPr lang="cs-CZ" sz="2000" dirty="0"/>
              <a:t>, často větvené s dendritickými trny – </a:t>
            </a:r>
            <a:r>
              <a:rPr lang="cs-CZ" sz="2000" i="1" dirty="0" err="1"/>
              <a:t>spina</a:t>
            </a:r>
            <a:r>
              <a:rPr lang="cs-CZ" sz="2000" dirty="0" err="1"/>
              <a:t>e</a:t>
            </a:r>
            <a:r>
              <a:rPr lang="cs-CZ" sz="2000" dirty="0"/>
              <a:t>, na povrchu cytoplasmatické membrány je mnoho receptorů, které rychle reagují na chemické podněty. Protoplasmatické výběžky = vybíhá do nich </a:t>
            </a:r>
            <a:r>
              <a:rPr lang="cs-CZ" sz="2000" dirty="0" err="1"/>
              <a:t>neuroplasma</a:t>
            </a:r>
            <a:r>
              <a:rPr lang="cs-CZ" sz="2000" dirty="0"/>
              <a:t> těla</a:t>
            </a:r>
          </a:p>
          <a:p>
            <a:pPr marL="358775" lvl="1" indent="-358775">
              <a:buFont typeface="Arial" panose="020B0604020202020204" pitchFamily="34" charset="0"/>
              <a:buChar char="•"/>
            </a:pPr>
            <a:r>
              <a:rPr lang="cs-CZ" sz="2000" b="1" dirty="0"/>
              <a:t>Odstředivé výběžky - axony</a:t>
            </a:r>
          </a:p>
          <a:p>
            <a:pPr marL="0" lvl="1" indent="0">
              <a:buNone/>
            </a:pPr>
            <a:r>
              <a:rPr lang="cs-CZ" sz="2000" dirty="0"/>
              <a:t>Vedou vzruch </a:t>
            </a:r>
            <a:r>
              <a:rPr lang="cs-CZ" sz="2000" u="sng" dirty="0"/>
              <a:t>z neuronu </a:t>
            </a:r>
            <a:r>
              <a:rPr lang="cs-CZ" sz="2000" dirty="0"/>
              <a:t>neuritem, jehož základem axon začíná po odstupu z těla neuronu zakončení výběžků – synapse. </a:t>
            </a:r>
          </a:p>
          <a:p>
            <a:r>
              <a:rPr lang="cs-CZ" sz="2000" b="1" dirty="0"/>
              <a:t>Povrchová membrána – </a:t>
            </a:r>
            <a:r>
              <a:rPr lang="cs-CZ" sz="2000" b="1" dirty="0" err="1"/>
              <a:t>axolema</a:t>
            </a:r>
            <a:endParaRPr lang="cs-CZ" sz="2000" dirty="0"/>
          </a:p>
          <a:p>
            <a:pPr marL="0" indent="0" algn="just">
              <a:buNone/>
            </a:pPr>
            <a:r>
              <a:rPr lang="cs-CZ" sz="2000" dirty="0"/>
              <a:t>Je tvořena cytoplasmou s </a:t>
            </a:r>
            <a:r>
              <a:rPr lang="cs-CZ" sz="2000" dirty="0" err="1"/>
              <a:t>neurofilamnenty</a:t>
            </a:r>
            <a:r>
              <a:rPr lang="cs-CZ" sz="2000" dirty="0"/>
              <a:t> a </a:t>
            </a:r>
            <a:r>
              <a:rPr lang="cs-CZ" sz="2000" dirty="0" err="1"/>
              <a:t>neurotubuly</a:t>
            </a:r>
            <a:r>
              <a:rPr lang="cs-CZ" sz="2000" dirty="0"/>
              <a:t> – mikrotubuly, mitochondriemi, nepravidelnými profily hladkého endoplasmatického retikula.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4193758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7C3E2BE-8F1D-4127-8949-74642E5A3433}"/>
              </a:ext>
            </a:extLst>
          </p:cNvPr>
          <p:cNvSpPr txBox="1"/>
          <p:nvPr/>
        </p:nvSpPr>
        <p:spPr>
          <a:xfrm>
            <a:off x="5287750" y="3645024"/>
            <a:ext cx="348233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Mikroskopický snímek výběžků neuronu</a:t>
            </a:r>
          </a:p>
        </p:txBody>
      </p:sp>
    </p:spTree>
    <p:extLst>
      <p:ext uri="{BB962C8B-B14F-4D97-AF65-F5344CB8AC3E}">
        <p14:creationId xmlns:p14="http://schemas.microsoft.com/office/powerpoint/2010/main" val="3180344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8485"/>
            <a:ext cx="8229600" cy="711181"/>
          </a:xfrm>
        </p:spPr>
        <p:txBody>
          <a:bodyPr>
            <a:normAutofit fontScale="90000"/>
          </a:bodyPr>
          <a:lstStyle/>
          <a:p>
            <a:r>
              <a:rPr lang="cs-CZ" dirty="0"/>
              <a:t>Hlavové nervy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56166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I. </a:t>
            </a:r>
            <a:r>
              <a:rPr lang="cs-CZ" i="1" dirty="0"/>
              <a:t>Nervus olfactorius </a:t>
            </a:r>
          </a:p>
          <a:p>
            <a:pPr marL="0" indent="0">
              <a:buNone/>
            </a:pPr>
            <a:r>
              <a:rPr lang="cs-CZ" dirty="0"/>
              <a:t>II. </a:t>
            </a:r>
            <a:r>
              <a:rPr lang="cs-CZ" i="1" dirty="0"/>
              <a:t>Nervus opticus </a:t>
            </a:r>
          </a:p>
          <a:p>
            <a:pPr marL="0" indent="0">
              <a:buNone/>
            </a:pPr>
            <a:r>
              <a:rPr lang="cs-CZ" dirty="0"/>
              <a:t>III. </a:t>
            </a:r>
            <a:r>
              <a:rPr lang="cs-CZ" i="1" dirty="0"/>
              <a:t>Nervus </a:t>
            </a:r>
            <a:r>
              <a:rPr lang="cs-CZ" i="1" dirty="0" err="1"/>
              <a:t>oculomotorius</a:t>
            </a:r>
            <a:r>
              <a:rPr lang="cs-CZ" i="1" dirty="0"/>
              <a:t> </a:t>
            </a:r>
          </a:p>
          <a:p>
            <a:pPr marL="0" indent="0">
              <a:buNone/>
            </a:pPr>
            <a:r>
              <a:rPr lang="cs-CZ" dirty="0"/>
              <a:t>IV. </a:t>
            </a:r>
            <a:r>
              <a:rPr lang="cs-CZ" i="1" dirty="0"/>
              <a:t>Nervus </a:t>
            </a:r>
            <a:r>
              <a:rPr lang="cs-CZ" i="1" dirty="0" err="1"/>
              <a:t>trochlearis</a:t>
            </a:r>
            <a:r>
              <a:rPr lang="cs-CZ" i="1" dirty="0"/>
              <a:t> </a:t>
            </a:r>
          </a:p>
          <a:p>
            <a:pPr marL="0" indent="0">
              <a:buNone/>
            </a:pPr>
            <a:r>
              <a:rPr lang="cs-CZ" dirty="0"/>
              <a:t>V. </a:t>
            </a:r>
            <a:r>
              <a:rPr lang="cs-CZ" i="1" dirty="0"/>
              <a:t>Nervus trigeminus </a:t>
            </a:r>
          </a:p>
          <a:p>
            <a:pPr marL="0" indent="0">
              <a:buNone/>
            </a:pPr>
            <a:r>
              <a:rPr lang="cs-CZ" dirty="0"/>
              <a:t>V/1 </a:t>
            </a:r>
            <a:r>
              <a:rPr lang="cs-CZ" i="1" dirty="0"/>
              <a:t>Nervus </a:t>
            </a:r>
            <a:r>
              <a:rPr lang="cs-CZ" i="1" dirty="0" err="1"/>
              <a:t>ophtalmicus</a:t>
            </a:r>
            <a:r>
              <a:rPr lang="cs-CZ" i="1" dirty="0"/>
              <a:t> </a:t>
            </a:r>
          </a:p>
          <a:p>
            <a:pPr marL="0" indent="0">
              <a:buNone/>
            </a:pPr>
            <a:r>
              <a:rPr lang="cs-CZ" dirty="0"/>
              <a:t>V/2 </a:t>
            </a:r>
            <a:r>
              <a:rPr lang="cs-CZ" i="1" dirty="0"/>
              <a:t>Nervus maxillaris </a:t>
            </a:r>
          </a:p>
          <a:p>
            <a:pPr marL="0" indent="0">
              <a:buNone/>
            </a:pPr>
            <a:r>
              <a:rPr lang="cs-CZ" dirty="0"/>
              <a:t>V/3 </a:t>
            </a:r>
            <a:r>
              <a:rPr lang="cs-CZ" i="1" dirty="0"/>
              <a:t>Nervus mandibularis </a:t>
            </a:r>
          </a:p>
          <a:p>
            <a:pPr marL="0" indent="0">
              <a:buNone/>
            </a:pPr>
            <a:r>
              <a:rPr lang="cs-CZ" dirty="0"/>
              <a:t>VI. </a:t>
            </a:r>
            <a:r>
              <a:rPr lang="cs-CZ" i="1" dirty="0"/>
              <a:t>Nervus </a:t>
            </a:r>
            <a:r>
              <a:rPr lang="cs-CZ" i="1" dirty="0" err="1"/>
              <a:t>abducens</a:t>
            </a:r>
            <a:r>
              <a:rPr lang="cs-CZ" i="1" dirty="0"/>
              <a:t> </a:t>
            </a:r>
          </a:p>
          <a:p>
            <a:pPr marL="0" indent="0">
              <a:buNone/>
            </a:pPr>
            <a:r>
              <a:rPr lang="cs-CZ" dirty="0"/>
              <a:t>VII. </a:t>
            </a:r>
            <a:r>
              <a:rPr lang="cs-CZ" i="1" dirty="0"/>
              <a:t>Nervus </a:t>
            </a:r>
            <a:r>
              <a:rPr lang="cs-CZ" i="1" dirty="0" err="1"/>
              <a:t>facialis</a:t>
            </a:r>
            <a:r>
              <a:rPr lang="cs-CZ" i="1" dirty="0"/>
              <a:t> </a:t>
            </a:r>
          </a:p>
          <a:p>
            <a:pPr marL="0" indent="0">
              <a:buNone/>
            </a:pPr>
            <a:r>
              <a:rPr lang="cs-CZ" dirty="0"/>
              <a:t>VIII. </a:t>
            </a:r>
            <a:r>
              <a:rPr lang="cs-CZ" i="1" dirty="0"/>
              <a:t>Nervus</a:t>
            </a:r>
            <a:r>
              <a:rPr lang="cs-CZ" dirty="0"/>
              <a:t> </a:t>
            </a:r>
            <a:r>
              <a:rPr lang="cs-CZ" i="1" dirty="0" err="1"/>
              <a:t>vestibulocochlearis</a:t>
            </a:r>
            <a:r>
              <a:rPr lang="cs-CZ" i="1" dirty="0"/>
              <a:t> </a:t>
            </a:r>
          </a:p>
          <a:p>
            <a:pPr marL="0" indent="0">
              <a:buNone/>
            </a:pPr>
            <a:r>
              <a:rPr lang="cs-CZ" dirty="0"/>
              <a:t>IX. </a:t>
            </a:r>
            <a:r>
              <a:rPr lang="cs-CZ" i="1" dirty="0"/>
              <a:t>Nervus glossopharyngeus </a:t>
            </a:r>
          </a:p>
          <a:p>
            <a:pPr marL="0" indent="0">
              <a:buNone/>
            </a:pPr>
            <a:r>
              <a:rPr lang="cs-CZ" dirty="0"/>
              <a:t>X. </a:t>
            </a:r>
            <a:r>
              <a:rPr lang="cs-CZ" i="1" dirty="0"/>
              <a:t>Nervus vagus </a:t>
            </a:r>
          </a:p>
          <a:p>
            <a:pPr marL="0" indent="0">
              <a:buNone/>
            </a:pPr>
            <a:r>
              <a:rPr lang="cs-CZ" dirty="0"/>
              <a:t>XI. </a:t>
            </a:r>
            <a:r>
              <a:rPr lang="cs-CZ" i="1" dirty="0"/>
              <a:t>Nervus </a:t>
            </a:r>
            <a:r>
              <a:rPr lang="cs-CZ" i="1" dirty="0" err="1"/>
              <a:t>accessorius</a:t>
            </a:r>
            <a:r>
              <a:rPr lang="cs-CZ" i="1" dirty="0"/>
              <a:t> </a:t>
            </a:r>
          </a:p>
          <a:p>
            <a:pPr marL="0" indent="0">
              <a:buNone/>
            </a:pPr>
            <a:r>
              <a:rPr lang="cs-CZ" dirty="0"/>
              <a:t>XII. </a:t>
            </a:r>
            <a:r>
              <a:rPr lang="cs-CZ" i="1" dirty="0"/>
              <a:t>Nervus </a:t>
            </a:r>
            <a:r>
              <a:rPr lang="cs-CZ" i="1" dirty="0" err="1"/>
              <a:t>hypoglossus</a:t>
            </a:r>
            <a:r>
              <a:rPr lang="cs-CZ" i="1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170" name="Picture 2" descr="Výsledek obrázku pro cranial ner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692696"/>
            <a:ext cx="4788024" cy="359749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211960" y="45091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I. – </a:t>
            </a:r>
            <a:r>
              <a:rPr lang="cs-CZ" b="1" i="1" dirty="0" err="1"/>
              <a:t>telencephalon</a:t>
            </a:r>
            <a:endParaRPr lang="cs-CZ" b="1" i="1" dirty="0"/>
          </a:p>
          <a:p>
            <a:r>
              <a:rPr lang="cs-CZ" b="1" dirty="0"/>
              <a:t>II. – </a:t>
            </a:r>
            <a:r>
              <a:rPr lang="cs-CZ" b="1" i="1" dirty="0" err="1"/>
              <a:t>diencephalon</a:t>
            </a:r>
            <a:endParaRPr lang="cs-CZ" b="1" i="1" dirty="0"/>
          </a:p>
          <a:p>
            <a:r>
              <a:rPr lang="cs-CZ" b="1" dirty="0"/>
              <a:t>III.-XII. – mozkový kmen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4324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Výsledek obrázku pro hlavové nervy lebk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" y="629920"/>
            <a:ext cx="7566025" cy="5598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62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800" b="1" dirty="0"/>
              <a:t>Dělení vláken:</a:t>
            </a:r>
          </a:p>
          <a:p>
            <a:r>
              <a:rPr lang="cs-CZ" sz="2800" b="1" dirty="0"/>
              <a:t>Senzitivita </a:t>
            </a:r>
          </a:p>
          <a:p>
            <a:pPr indent="12700">
              <a:buFont typeface="Wingdings" panose="05000000000000000000" pitchFamily="2" charset="2"/>
              <a:buChar char="§"/>
            </a:pPr>
            <a:r>
              <a:rPr lang="cs-CZ" sz="2800" dirty="0"/>
              <a:t> </a:t>
            </a:r>
            <a:r>
              <a:rPr lang="cs-CZ" sz="2800" dirty="0" err="1"/>
              <a:t>Somatosenzitiva</a:t>
            </a:r>
            <a:r>
              <a:rPr lang="cs-CZ" sz="2800" dirty="0"/>
              <a:t> – n. V., IX., X</a:t>
            </a:r>
          </a:p>
          <a:p>
            <a:pPr indent="12700">
              <a:buFont typeface="Wingdings" panose="05000000000000000000" pitchFamily="2" charset="2"/>
              <a:buChar char="§"/>
            </a:pPr>
            <a:r>
              <a:rPr lang="cs-CZ" sz="2800" dirty="0"/>
              <a:t> </a:t>
            </a:r>
            <a:r>
              <a:rPr lang="cs-CZ" sz="2800" dirty="0" err="1"/>
              <a:t>Viscerosenzitivita</a:t>
            </a:r>
            <a:r>
              <a:rPr lang="cs-CZ" sz="2800" dirty="0"/>
              <a:t> – n. IX., X.</a:t>
            </a:r>
          </a:p>
          <a:p>
            <a:pPr indent="12700">
              <a:buFont typeface="Wingdings" panose="05000000000000000000" pitchFamily="2" charset="2"/>
              <a:buChar char="§"/>
            </a:pPr>
            <a:r>
              <a:rPr lang="cs-CZ" sz="2800" dirty="0"/>
              <a:t> Speciální senzitivita – I., II., VII., IX., XI.</a:t>
            </a:r>
          </a:p>
          <a:p>
            <a:pPr marL="355600" indent="-355600"/>
            <a:r>
              <a:rPr lang="cs-CZ" sz="2800" b="1" dirty="0"/>
              <a:t>Motorika</a:t>
            </a:r>
          </a:p>
          <a:p>
            <a:pPr marL="355600" indent="4763">
              <a:buFont typeface="Wingdings" pitchFamily="2" charset="2"/>
              <a:buChar char="§"/>
            </a:pPr>
            <a:r>
              <a:rPr lang="cs-CZ" sz="2800" dirty="0"/>
              <a:t> </a:t>
            </a:r>
            <a:r>
              <a:rPr lang="cs-CZ" sz="2800" dirty="0" err="1"/>
              <a:t>Somatomotorika</a:t>
            </a:r>
            <a:r>
              <a:rPr lang="cs-CZ" sz="2800" dirty="0"/>
              <a:t> (ze </a:t>
            </a:r>
            <a:r>
              <a:rPr lang="cs-CZ" sz="2800" dirty="0" err="1"/>
              <a:t>somitů</a:t>
            </a:r>
            <a:r>
              <a:rPr lang="cs-CZ" sz="2800" dirty="0"/>
              <a:t>) – III., IV., VI., XII.</a:t>
            </a:r>
          </a:p>
          <a:p>
            <a:pPr marL="355600" indent="4763">
              <a:buFont typeface="Wingdings" pitchFamily="2" charset="2"/>
              <a:buChar char="§"/>
            </a:pPr>
            <a:r>
              <a:rPr lang="cs-CZ" sz="2800" dirty="0"/>
              <a:t> </a:t>
            </a:r>
            <a:r>
              <a:rPr lang="cs-CZ" sz="2800" dirty="0" err="1"/>
              <a:t>Somatomotorika</a:t>
            </a:r>
            <a:r>
              <a:rPr lang="cs-CZ" sz="2800" dirty="0"/>
              <a:t> (ze žaberních oblouků - </a:t>
            </a:r>
            <a:r>
              <a:rPr lang="cs-CZ" sz="2800" dirty="0" err="1"/>
              <a:t>brachiomotorika</a:t>
            </a:r>
            <a:r>
              <a:rPr lang="cs-CZ" sz="2800" dirty="0"/>
              <a:t>) – V., VII., IX., X., XI.</a:t>
            </a:r>
          </a:p>
          <a:p>
            <a:pPr marL="355600" indent="4763">
              <a:buFont typeface="Wingdings" pitchFamily="2" charset="2"/>
              <a:buChar char="§"/>
            </a:pPr>
            <a:r>
              <a:rPr lang="cs-CZ" sz="2800" dirty="0"/>
              <a:t> </a:t>
            </a:r>
            <a:r>
              <a:rPr lang="cs-CZ" sz="2800" dirty="0" err="1"/>
              <a:t>Viscerosenzitivita</a:t>
            </a:r>
            <a:r>
              <a:rPr lang="cs-CZ" sz="2800" dirty="0"/>
              <a:t> (</a:t>
            </a:r>
            <a:r>
              <a:rPr lang="cs-CZ" sz="2800" dirty="0" err="1"/>
              <a:t>parasympaticus</a:t>
            </a:r>
            <a:r>
              <a:rPr lang="cs-CZ" sz="2800" dirty="0"/>
              <a:t>) – III., VII., IX., X.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255945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59" y="260648"/>
            <a:ext cx="9042481" cy="512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91756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Výsledek obrázku pro jádra hlavové nervy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33" y="321786"/>
            <a:ext cx="4846864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179512" y="5877272"/>
            <a:ext cx="4231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http://www.nan.upol.cz/neuro/cd266.html</a:t>
            </a:r>
          </a:p>
        </p:txBody>
      </p:sp>
      <p:pic>
        <p:nvPicPr>
          <p:cNvPr id="6" name="Picture 2" descr="Výsledek obrázku pro jádra hlavové nervy">
            <a:extLst>
              <a:ext uri="{FF2B5EF4-FFF2-40B4-BE49-F238E27FC236}">
                <a16:creationId xmlns:a16="http://schemas.microsoft.com/office/drawing/2014/main" id="{9FE3ECB2-6218-4AF8-8F27-DFA77B3B9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4403"/>
            <a:ext cx="396989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73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01067"/>
          </a:xfrm>
        </p:spPr>
        <p:txBody>
          <a:bodyPr>
            <a:normAutofit fontScale="90000"/>
          </a:bodyPr>
          <a:lstStyle/>
          <a:p>
            <a:r>
              <a:rPr lang="cs-CZ" dirty="0"/>
              <a:t>I. </a:t>
            </a:r>
            <a:r>
              <a:rPr lang="cs-CZ" i="1" dirty="0"/>
              <a:t>N. </a:t>
            </a:r>
            <a:r>
              <a:rPr lang="cs-CZ" i="1" dirty="0" err="1"/>
              <a:t>olfactorius</a:t>
            </a:r>
            <a:r>
              <a:rPr lang="cs-CZ" dirty="0"/>
              <a:t> - čichový nerv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01067"/>
            <a:ext cx="864096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/>
              <a:t>• Výchlipka </a:t>
            </a:r>
            <a:r>
              <a:rPr lang="cs-CZ" sz="2400" i="1" dirty="0" err="1"/>
              <a:t>telencefala</a:t>
            </a:r>
            <a:r>
              <a:rPr lang="cs-CZ" sz="2400" dirty="0"/>
              <a:t> (koncového mozku)</a:t>
            </a:r>
          </a:p>
          <a:p>
            <a:pPr>
              <a:buNone/>
            </a:pPr>
            <a:r>
              <a:rPr lang="cs-CZ" sz="2400" b="1" dirty="0"/>
              <a:t>• </a:t>
            </a:r>
            <a:r>
              <a:rPr lang="cs-CZ" sz="2400" b="1" i="1" dirty="0" err="1"/>
              <a:t>Cavitas</a:t>
            </a:r>
            <a:r>
              <a:rPr lang="cs-CZ" sz="2400" b="1" i="1" dirty="0"/>
              <a:t> </a:t>
            </a:r>
            <a:r>
              <a:rPr lang="cs-CZ" sz="2400" b="1" i="1" dirty="0" err="1"/>
              <a:t>nasi</a:t>
            </a:r>
            <a:r>
              <a:rPr lang="cs-CZ" sz="2400" b="1" i="1" dirty="0"/>
              <a:t> </a:t>
            </a:r>
            <a:r>
              <a:rPr lang="cs-CZ" sz="2400" i="1" dirty="0"/>
              <a:t>- </a:t>
            </a:r>
            <a:r>
              <a:rPr lang="cs-CZ" sz="2400" b="1" i="1" dirty="0"/>
              <a:t>lamina </a:t>
            </a:r>
            <a:r>
              <a:rPr lang="cs-CZ" sz="2400" b="1" i="1" dirty="0" err="1"/>
              <a:t>cribrosa</a:t>
            </a:r>
            <a:r>
              <a:rPr lang="cs-CZ" sz="2400" b="1" i="1" dirty="0"/>
              <a:t> </a:t>
            </a:r>
            <a:r>
              <a:rPr lang="cs-CZ" sz="2400" i="1" dirty="0"/>
              <a:t>- </a:t>
            </a:r>
            <a:r>
              <a:rPr lang="cs-CZ" sz="2400" b="1" i="1" dirty="0" err="1"/>
              <a:t>cavitas</a:t>
            </a:r>
            <a:r>
              <a:rPr lang="cs-CZ" sz="2400" b="1" i="1" dirty="0"/>
              <a:t> </a:t>
            </a:r>
            <a:r>
              <a:rPr lang="cs-CZ" sz="2400" b="1" i="1" dirty="0" err="1"/>
              <a:t>cranii</a:t>
            </a:r>
            <a:r>
              <a:rPr lang="cs-CZ" sz="2400" b="1" i="1" dirty="0"/>
              <a:t> anterior</a:t>
            </a:r>
          </a:p>
          <a:p>
            <a:pPr>
              <a:buNone/>
            </a:pPr>
            <a:r>
              <a:rPr lang="cs-CZ" sz="2400" dirty="0"/>
              <a:t>• Horní oblast nosní dutiny v rozsahu </a:t>
            </a:r>
            <a:r>
              <a:rPr lang="cs-CZ" sz="2400" b="1" i="1" dirty="0" err="1"/>
              <a:t>concha</a:t>
            </a:r>
            <a:r>
              <a:rPr lang="cs-CZ" sz="2400" b="1" i="1" dirty="0"/>
              <a:t> </a:t>
            </a:r>
            <a:r>
              <a:rPr lang="cs-CZ" sz="2400" b="1" i="1" dirty="0" err="1"/>
              <a:t>nasalis</a:t>
            </a:r>
            <a:r>
              <a:rPr lang="cs-CZ" sz="2400" b="1" i="1" dirty="0"/>
              <a:t> superior</a:t>
            </a:r>
            <a:r>
              <a:rPr lang="cs-CZ" sz="2400" b="1" dirty="0"/>
              <a:t> </a:t>
            </a:r>
            <a:r>
              <a:rPr lang="cs-CZ" sz="2400" dirty="0"/>
              <a:t>na stěně, stropu i přepážce.</a:t>
            </a:r>
          </a:p>
          <a:p>
            <a:pPr marL="0" indent="0">
              <a:buNone/>
            </a:pPr>
            <a:r>
              <a:rPr lang="cs-CZ" sz="2400" dirty="0"/>
              <a:t>Funkce nervu – </a:t>
            </a:r>
            <a:r>
              <a:rPr lang="cs-CZ" sz="2400" b="1" dirty="0">
                <a:solidFill>
                  <a:srgbClr val="FF0000"/>
                </a:solidFill>
              </a:rPr>
              <a:t>senzorická</a:t>
            </a:r>
            <a:r>
              <a:rPr lang="cs-CZ" sz="2400" dirty="0"/>
              <a:t>, </a:t>
            </a:r>
            <a:r>
              <a:rPr lang="pt-BR" sz="2400" dirty="0"/>
              <a:t>přináší do CNS informace z</a:t>
            </a:r>
            <a:r>
              <a:rPr lang="cs-CZ" sz="2400" dirty="0"/>
              <a:t> </a:t>
            </a:r>
            <a:r>
              <a:rPr lang="pt-BR" sz="2400" dirty="0"/>
              <a:t>čichového receptoru</a:t>
            </a:r>
            <a:endParaRPr lang="cs-CZ" sz="2400" dirty="0"/>
          </a:p>
        </p:txBody>
      </p:sp>
      <p:pic>
        <p:nvPicPr>
          <p:cNvPr id="53250" name="Picture 2" descr="https://upload.wikimedia.org/wikipedia/commons/thumb/3/3a/Head_olfactory_nerve.jpg/220px-Head_olfactory_ner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004105"/>
            <a:ext cx="3031604" cy="3445004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658" y="3004105"/>
            <a:ext cx="3816424" cy="205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928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Výsledek obrázku pro nervus optic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92696"/>
            <a:ext cx="4244330" cy="331516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cs-CZ" dirty="0"/>
              <a:t>II. </a:t>
            </a:r>
            <a:r>
              <a:rPr lang="cs-CZ" i="1" dirty="0"/>
              <a:t>N. </a:t>
            </a:r>
            <a:r>
              <a:rPr lang="cs-CZ" i="1" dirty="0" err="1"/>
              <a:t>opticus</a:t>
            </a:r>
            <a:r>
              <a:rPr lang="cs-CZ" i="1" dirty="0"/>
              <a:t> </a:t>
            </a:r>
            <a:r>
              <a:rPr lang="cs-CZ" dirty="0"/>
              <a:t>- zrakový nerv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4752528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400" dirty="0"/>
              <a:t>• Výchlipka </a:t>
            </a:r>
            <a:r>
              <a:rPr lang="cs-CZ" sz="2400" i="1" dirty="0" err="1"/>
              <a:t>diencefala</a:t>
            </a:r>
            <a:r>
              <a:rPr lang="cs-CZ" sz="2400" i="1" dirty="0"/>
              <a:t> </a:t>
            </a:r>
            <a:r>
              <a:rPr lang="cs-CZ" sz="2400" dirty="0"/>
              <a:t>(mezimozku)</a:t>
            </a:r>
          </a:p>
          <a:p>
            <a:pPr marL="0" indent="0">
              <a:buNone/>
            </a:pPr>
            <a:r>
              <a:rPr lang="cs-CZ" sz="2400" dirty="0"/>
              <a:t>• Nemá jádra – centrum v týlním laloku</a:t>
            </a:r>
          </a:p>
          <a:p>
            <a:pPr marL="0" indent="0">
              <a:buNone/>
            </a:pPr>
            <a:r>
              <a:rPr lang="cs-CZ" sz="2400" dirty="0"/>
              <a:t>• Speciální senzorický nerv: </a:t>
            </a:r>
            <a:r>
              <a:rPr lang="cs-CZ" sz="2400" i="1" dirty="0"/>
              <a:t>zrak - orbita - canalis </a:t>
            </a:r>
            <a:r>
              <a:rPr lang="cs-CZ" sz="2400" i="1" dirty="0" err="1"/>
              <a:t>opticus</a:t>
            </a:r>
            <a:r>
              <a:rPr lang="cs-CZ" sz="2400" i="1" dirty="0"/>
              <a:t> - </a:t>
            </a:r>
            <a:r>
              <a:rPr lang="cs-CZ" sz="2400" i="1" dirty="0" err="1"/>
              <a:t>cavitas</a:t>
            </a:r>
            <a:r>
              <a:rPr lang="cs-CZ" sz="2400" i="1" dirty="0"/>
              <a:t> </a:t>
            </a:r>
            <a:r>
              <a:rPr lang="cs-CZ" sz="2400" i="1" dirty="0" err="1"/>
              <a:t>cranii</a:t>
            </a:r>
            <a:r>
              <a:rPr lang="cs-CZ" sz="2400" i="1" dirty="0"/>
              <a:t> media</a:t>
            </a:r>
          </a:p>
          <a:p>
            <a:pPr marL="0" indent="0">
              <a:buNone/>
            </a:pPr>
            <a:r>
              <a:rPr lang="cs-CZ" sz="2400" dirty="0"/>
              <a:t>• Gangliové buňky sítnice - n</a:t>
            </a:r>
            <a:r>
              <a:rPr lang="cs-CZ" sz="2400" i="1" dirty="0"/>
              <a:t>. </a:t>
            </a:r>
            <a:r>
              <a:rPr lang="cs-CZ" sz="2400" i="1" dirty="0" err="1"/>
              <a:t>opticus</a:t>
            </a:r>
            <a:r>
              <a:rPr lang="cs-CZ" sz="2400" i="1" dirty="0"/>
              <a:t> </a:t>
            </a:r>
            <a:r>
              <a:rPr lang="cs-CZ" sz="2400" dirty="0"/>
              <a:t>(axony) - </a:t>
            </a:r>
            <a:r>
              <a:rPr lang="cs-CZ" sz="2400" i="1" dirty="0"/>
              <a:t>chiasma</a:t>
            </a:r>
          </a:p>
          <a:p>
            <a:pPr marL="0" indent="0">
              <a:buNone/>
            </a:pPr>
            <a:r>
              <a:rPr lang="cs-CZ" sz="2400" i="1" dirty="0" err="1"/>
              <a:t>opticum</a:t>
            </a:r>
            <a:r>
              <a:rPr lang="cs-CZ" sz="2400" dirty="0"/>
              <a:t> – týlní lalok</a:t>
            </a:r>
          </a:p>
          <a:p>
            <a:pPr marL="0" indent="0">
              <a:buNone/>
            </a:pPr>
            <a:r>
              <a:rPr lang="cs-CZ" sz="2400" dirty="0"/>
              <a:t>Funkce nervu je </a:t>
            </a:r>
            <a:r>
              <a:rPr lang="cs-CZ" sz="2400" b="1" dirty="0"/>
              <a:t>senzorická</a:t>
            </a:r>
            <a:r>
              <a:rPr lang="cs-CZ" sz="2400" i="1" dirty="0"/>
              <a:t>, </a:t>
            </a:r>
            <a:r>
              <a:rPr lang="cs-CZ" sz="2400" dirty="0"/>
              <a:t>přináší do CNS informace ze zrakového receptoru</a:t>
            </a:r>
          </a:p>
        </p:txBody>
      </p:sp>
    </p:spTree>
    <p:extLst>
      <p:ext uri="{BB962C8B-B14F-4D97-AF65-F5344CB8AC3E}">
        <p14:creationId xmlns:p14="http://schemas.microsoft.com/office/powerpoint/2010/main" val="271124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Vnější svaly oční koule – okohybné nervi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03252"/>
            <a:ext cx="8229600" cy="23762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b="1" i="1" dirty="0"/>
              <a:t>Mm. </a:t>
            </a:r>
            <a:r>
              <a:rPr lang="cs-CZ" sz="2400" b="1" i="1" dirty="0" err="1"/>
              <a:t>recti</a:t>
            </a:r>
            <a:r>
              <a:rPr lang="cs-CZ" sz="2400" b="1" i="1" dirty="0"/>
              <a:t> (</a:t>
            </a:r>
            <a:r>
              <a:rPr lang="cs-CZ" sz="2400" b="1" i="1" dirty="0" err="1"/>
              <a:t>bulbi</a:t>
            </a:r>
            <a:r>
              <a:rPr lang="cs-CZ" sz="2400" b="1" i="1" dirty="0"/>
              <a:t>) </a:t>
            </a:r>
            <a:r>
              <a:rPr lang="cs-CZ" sz="2400" i="1" dirty="0"/>
              <a:t>– </a:t>
            </a:r>
            <a:r>
              <a:rPr lang="cs-CZ" sz="2400" b="1" i="1" dirty="0"/>
              <a:t>superior, </a:t>
            </a:r>
            <a:r>
              <a:rPr lang="cs-CZ" sz="2400" b="1" i="1" dirty="0" err="1"/>
              <a:t>inferior</a:t>
            </a:r>
            <a:r>
              <a:rPr lang="cs-CZ" sz="2400" b="1" i="1" dirty="0"/>
              <a:t>, medialis, </a:t>
            </a:r>
            <a:r>
              <a:rPr lang="cs-CZ" sz="2400" b="1" i="1" dirty="0" err="1"/>
              <a:t>lateralis</a:t>
            </a:r>
            <a:endParaRPr lang="cs-CZ" sz="2400" b="1" i="1" dirty="0"/>
          </a:p>
          <a:p>
            <a:pPr>
              <a:buNone/>
            </a:pPr>
            <a:r>
              <a:rPr lang="cs-CZ" sz="2400" b="1" i="1" dirty="0"/>
              <a:t>Mm. </a:t>
            </a:r>
            <a:r>
              <a:rPr lang="cs-CZ" sz="2400" b="1" i="1" dirty="0" err="1"/>
              <a:t>obliqui</a:t>
            </a:r>
            <a:r>
              <a:rPr lang="cs-CZ" sz="2400" b="1" i="1" dirty="0"/>
              <a:t> (</a:t>
            </a:r>
            <a:r>
              <a:rPr lang="cs-CZ" sz="2400" b="1" i="1" dirty="0" err="1"/>
              <a:t>bulbi</a:t>
            </a:r>
            <a:r>
              <a:rPr lang="cs-CZ" sz="2400" b="1" i="1" dirty="0"/>
              <a:t>) </a:t>
            </a:r>
            <a:r>
              <a:rPr lang="cs-CZ" sz="2400" i="1" dirty="0"/>
              <a:t>– </a:t>
            </a:r>
            <a:r>
              <a:rPr lang="cs-CZ" sz="2400" b="1" i="1" dirty="0" err="1"/>
              <a:t>inferior</a:t>
            </a:r>
            <a:r>
              <a:rPr lang="cs-CZ" sz="2400" b="1" i="1" dirty="0"/>
              <a:t>, superior</a:t>
            </a:r>
          </a:p>
          <a:p>
            <a:pPr>
              <a:buNone/>
            </a:pPr>
            <a:r>
              <a:rPr lang="cs-CZ" sz="2400" b="1" i="1" dirty="0"/>
              <a:t>M. </a:t>
            </a:r>
            <a:r>
              <a:rPr lang="cs-CZ" sz="2400" b="1" i="1" dirty="0" err="1"/>
              <a:t>levator</a:t>
            </a:r>
            <a:r>
              <a:rPr lang="cs-CZ" sz="2400" b="1" i="1" dirty="0"/>
              <a:t> </a:t>
            </a:r>
            <a:r>
              <a:rPr lang="cs-CZ" sz="2400" b="1" i="1" dirty="0" err="1"/>
              <a:t>palpebrae</a:t>
            </a:r>
            <a:r>
              <a:rPr lang="cs-CZ" sz="2400" b="1" i="1" dirty="0"/>
              <a:t> superior</a:t>
            </a:r>
          </a:p>
          <a:p>
            <a:pPr>
              <a:buNone/>
            </a:pPr>
            <a:r>
              <a:rPr lang="cs-CZ" sz="2400" dirty="0"/>
              <a:t>Inervace: n. III., IV., VI.</a:t>
            </a:r>
          </a:p>
        </p:txBody>
      </p:sp>
      <p:pic>
        <p:nvPicPr>
          <p:cNvPr id="51202" name="Picture 2" descr="Výsledek obrázku pro muscle ey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134" y="2348880"/>
            <a:ext cx="8473618" cy="3607842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04345A1-FE99-444A-B328-188D81CDA77E}"/>
              </a:ext>
            </a:extLst>
          </p:cNvPr>
          <p:cNvSpPr txBox="1"/>
          <p:nvPr/>
        </p:nvSpPr>
        <p:spPr>
          <a:xfrm>
            <a:off x="179512" y="5969844"/>
            <a:ext cx="8675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Parasympatická vlákna n. III. inervují </a:t>
            </a:r>
            <a:r>
              <a:rPr lang="cs-CZ" b="1" i="1" dirty="0"/>
              <a:t>m. </a:t>
            </a:r>
            <a:r>
              <a:rPr lang="cs-CZ" b="1" i="1" dirty="0" err="1"/>
              <a:t>sphincter</a:t>
            </a:r>
            <a:r>
              <a:rPr lang="cs-CZ" b="1" i="1" dirty="0"/>
              <a:t> </a:t>
            </a:r>
            <a:r>
              <a:rPr lang="cs-CZ" b="1" i="1" dirty="0" err="1"/>
              <a:t>pupillae</a:t>
            </a:r>
            <a:r>
              <a:rPr lang="cs-CZ" dirty="0"/>
              <a:t>, který způsobuje </a:t>
            </a:r>
            <a:r>
              <a:rPr lang="cs-CZ" b="1" dirty="0"/>
              <a:t>miózu</a:t>
            </a:r>
            <a:r>
              <a:rPr lang="cs-CZ" dirty="0"/>
              <a:t>. Mydriázu (dilataci) umožňuje sympatikus. </a:t>
            </a:r>
          </a:p>
        </p:txBody>
      </p:sp>
    </p:spTree>
    <p:extLst>
      <p:ext uri="{BB962C8B-B14F-4D97-AF65-F5344CB8AC3E}">
        <p14:creationId xmlns:p14="http://schemas.microsoft.com/office/powerpoint/2010/main" val="515997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77A12C1-E478-4453-BCE5-E8BED6011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8734425" cy="36099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D3393F-0286-4328-AF8E-6CDEC9259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" y="3637967"/>
            <a:ext cx="4536504" cy="315287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108E496-C0CF-4A3D-85C4-714032ECD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9" y="3637967"/>
            <a:ext cx="2824520" cy="315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928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55054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1900" dirty="0"/>
              <a:t>V</a:t>
            </a:r>
            <a:r>
              <a:rPr lang="pt-BR" sz="1900" dirty="0"/>
              <a:t>stup do očnice přes </a:t>
            </a:r>
            <a:r>
              <a:rPr lang="pt-BR" sz="1900" b="1" dirty="0"/>
              <a:t>fissura orbitalis superior</a:t>
            </a:r>
          </a:p>
          <a:p>
            <a:pPr>
              <a:buNone/>
            </a:pPr>
            <a:r>
              <a:rPr lang="cs-CZ" sz="1900" b="1" dirty="0"/>
              <a:t>III. </a:t>
            </a:r>
            <a:r>
              <a:rPr lang="cs-CZ" sz="1900" b="1" i="1" dirty="0"/>
              <a:t>Nervus </a:t>
            </a:r>
            <a:r>
              <a:rPr lang="cs-CZ" sz="1900" b="1" i="1" dirty="0" err="1"/>
              <a:t>oculomotorius</a:t>
            </a:r>
            <a:r>
              <a:rPr lang="cs-CZ" sz="1900" b="1" i="1" dirty="0"/>
              <a:t> </a:t>
            </a:r>
            <a:r>
              <a:rPr lang="cs-CZ" sz="1900" b="1" dirty="0"/>
              <a:t>- nerv okohybný</a:t>
            </a:r>
          </a:p>
          <a:p>
            <a:pPr marL="0" indent="0">
              <a:buFontTx/>
              <a:buChar char="-"/>
            </a:pPr>
            <a:r>
              <a:rPr lang="cs-CZ" sz="1900" b="1" i="1" dirty="0"/>
              <a:t> nucleus nervi </a:t>
            </a:r>
            <a:r>
              <a:rPr lang="cs-CZ" sz="1900" b="1" i="1" dirty="0" err="1"/>
              <a:t>oculomotorii</a:t>
            </a:r>
            <a:r>
              <a:rPr lang="cs-CZ" sz="1900" b="1" i="1" dirty="0"/>
              <a:t> a nucleus </a:t>
            </a:r>
            <a:r>
              <a:rPr lang="cs-CZ" sz="1900" b="1" i="1" dirty="0" err="1"/>
              <a:t>accessorius</a:t>
            </a:r>
            <a:r>
              <a:rPr lang="cs-CZ" sz="1900" b="1" i="1" dirty="0"/>
              <a:t> dorsalis nervi </a:t>
            </a:r>
            <a:r>
              <a:rPr lang="cs-CZ" sz="1900" b="1" i="1" dirty="0" err="1"/>
              <a:t>oculomotorii</a:t>
            </a:r>
            <a:r>
              <a:rPr lang="cs-CZ" sz="1900" b="1" i="1" dirty="0"/>
              <a:t> </a:t>
            </a:r>
          </a:p>
          <a:p>
            <a:pPr marL="0" indent="0">
              <a:buFontTx/>
              <a:buChar char="-"/>
            </a:pPr>
            <a:r>
              <a:rPr lang="cs-CZ" sz="1900" dirty="0"/>
              <a:t> motorický – 5 okohybných svalů + </a:t>
            </a:r>
            <a:r>
              <a:rPr lang="cs-CZ" sz="1900" dirty="0" err="1"/>
              <a:t>parasympaticus</a:t>
            </a:r>
            <a:r>
              <a:rPr lang="cs-CZ" sz="1900" dirty="0"/>
              <a:t> do duhovky </a:t>
            </a:r>
            <a:r>
              <a:rPr lang="cs-CZ" sz="1900" b="1" dirty="0"/>
              <a:t>- </a:t>
            </a:r>
            <a:r>
              <a:rPr lang="cs-CZ" sz="1900" b="1" i="1" dirty="0"/>
              <a:t>m. sphincter </a:t>
            </a:r>
            <a:r>
              <a:rPr lang="cs-CZ" sz="1900" b="1" i="1" dirty="0" err="1"/>
              <a:t>pupillae</a:t>
            </a:r>
            <a:r>
              <a:rPr lang="cs-CZ" sz="1900" b="1" i="1" dirty="0"/>
              <a:t> </a:t>
            </a:r>
            <a:r>
              <a:rPr lang="cs-CZ" sz="1900" dirty="0"/>
              <a:t>- zúžení zornice (</a:t>
            </a:r>
            <a:r>
              <a:rPr lang="cs-CZ" sz="1900" dirty="0" err="1"/>
              <a:t>miotický</a:t>
            </a:r>
            <a:r>
              <a:rPr lang="cs-CZ" sz="1900" dirty="0"/>
              <a:t> reflex) a inervaci hladkých svalů řasnatého tělesa </a:t>
            </a:r>
            <a:r>
              <a:rPr lang="cs-CZ" sz="1900" b="1" dirty="0"/>
              <a:t>- </a:t>
            </a:r>
            <a:r>
              <a:rPr lang="cs-CZ" sz="1900" b="1" i="1" dirty="0"/>
              <a:t>m. ciliaris </a:t>
            </a:r>
            <a:r>
              <a:rPr lang="cs-CZ" sz="1900" dirty="0"/>
              <a:t>- akomodace čočky</a:t>
            </a:r>
          </a:p>
          <a:p>
            <a:pPr marL="0" indent="0">
              <a:buNone/>
            </a:pPr>
            <a:r>
              <a:rPr lang="cs-CZ" sz="1900" b="1" i="1" dirty="0"/>
              <a:t>IV. Nervus </a:t>
            </a:r>
            <a:r>
              <a:rPr lang="cs-CZ" sz="1900" b="1" i="1" dirty="0" err="1"/>
              <a:t>trochlearis</a:t>
            </a:r>
            <a:r>
              <a:rPr lang="cs-CZ" sz="1900" b="1" i="1" dirty="0"/>
              <a:t> </a:t>
            </a:r>
            <a:r>
              <a:rPr lang="cs-CZ" sz="1900" b="1" dirty="0"/>
              <a:t>- nerv kladkový, </a:t>
            </a:r>
          </a:p>
          <a:p>
            <a:pPr marL="0" indent="0">
              <a:buNone/>
            </a:pPr>
            <a:r>
              <a:rPr lang="cs-CZ" sz="1900" dirty="0"/>
              <a:t>nejtenčí z hlavových nervů, vystupuje z hlavového kmene dorsálně, z </a:t>
            </a:r>
            <a:r>
              <a:rPr lang="cs-CZ" sz="1900" i="1" dirty="0" err="1"/>
              <a:t>tectum</a:t>
            </a:r>
            <a:r>
              <a:rPr lang="cs-CZ" sz="1900" i="1" dirty="0"/>
              <a:t> </a:t>
            </a:r>
            <a:r>
              <a:rPr lang="cs-CZ" sz="1900" i="1" dirty="0" err="1"/>
              <a:t>mesencephali</a:t>
            </a:r>
            <a:r>
              <a:rPr lang="cs-CZ" sz="1900" i="1" dirty="0"/>
              <a:t>, </a:t>
            </a:r>
            <a:r>
              <a:rPr lang="cs-CZ" sz="1900" b="1" i="1" dirty="0"/>
              <a:t>nucleus nervi </a:t>
            </a:r>
            <a:r>
              <a:rPr lang="cs-CZ" sz="1900" b="1" i="1" dirty="0" err="1"/>
              <a:t>trochlearis</a:t>
            </a:r>
            <a:r>
              <a:rPr lang="cs-CZ" sz="1900" b="1" i="1" dirty="0"/>
              <a:t>, </a:t>
            </a:r>
            <a:r>
              <a:rPr lang="cs-CZ" sz="1900" dirty="0"/>
              <a:t>čistě motorický - </a:t>
            </a:r>
            <a:r>
              <a:rPr lang="cs-CZ" sz="1900" b="1" i="1" dirty="0"/>
              <a:t>m</a:t>
            </a:r>
            <a:r>
              <a:rPr lang="cs-CZ" sz="1900" i="1" dirty="0"/>
              <a:t>. </a:t>
            </a:r>
            <a:r>
              <a:rPr lang="cs-CZ" sz="1900" b="1" i="1" dirty="0" err="1"/>
              <a:t>obliquus</a:t>
            </a:r>
            <a:r>
              <a:rPr lang="cs-CZ" sz="1900" b="1" i="1" dirty="0"/>
              <a:t> superior</a:t>
            </a:r>
          </a:p>
          <a:p>
            <a:pPr>
              <a:buNone/>
            </a:pPr>
            <a:r>
              <a:rPr lang="cs-CZ" sz="1900" b="1" i="1" dirty="0"/>
              <a:t>VI. Nervus </a:t>
            </a:r>
            <a:r>
              <a:rPr lang="cs-CZ" sz="1900" b="1" i="1" dirty="0" err="1"/>
              <a:t>abducens</a:t>
            </a:r>
            <a:r>
              <a:rPr lang="cs-CZ" sz="1900" b="1" i="1" dirty="0"/>
              <a:t> </a:t>
            </a:r>
            <a:r>
              <a:rPr lang="cs-CZ" sz="1900" b="1" dirty="0"/>
              <a:t>- nerv odtahující, </a:t>
            </a:r>
            <a:r>
              <a:rPr lang="cs-CZ" sz="1900" dirty="0"/>
              <a:t>čistě motorický - </a:t>
            </a:r>
            <a:r>
              <a:rPr lang="cs-CZ" sz="1900" b="1" i="1" dirty="0"/>
              <a:t>m. </a:t>
            </a:r>
            <a:r>
              <a:rPr lang="cs-CZ" sz="1900" b="1" i="1" dirty="0" err="1"/>
              <a:t>rectus</a:t>
            </a:r>
            <a:r>
              <a:rPr lang="cs-CZ" sz="1900" b="1" i="1" dirty="0"/>
              <a:t> </a:t>
            </a:r>
            <a:r>
              <a:rPr lang="cs-CZ" sz="1900" b="1" i="1" dirty="0" err="1"/>
              <a:t>later</a:t>
            </a:r>
            <a:r>
              <a:rPr lang="cs-CZ" sz="1900" b="1" dirty="0" err="1"/>
              <a:t>alis</a:t>
            </a:r>
            <a:endParaRPr lang="cs-CZ" sz="1900" b="1" dirty="0"/>
          </a:p>
        </p:txBody>
      </p:sp>
      <p:pic>
        <p:nvPicPr>
          <p:cNvPr id="1026" name="Picture 2" descr="MASARYKOVA UNIVERZITA V BRNĚ">
            <a:extLst>
              <a:ext uri="{FF2B5EF4-FFF2-40B4-BE49-F238E27FC236}">
                <a16:creationId xmlns:a16="http://schemas.microsoft.com/office/drawing/2014/main" id="{7CF446B4-79B7-4EC5-AF9F-D5364C400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93" y="3532549"/>
            <a:ext cx="2788029" cy="29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0A2A271-6E96-4D8A-A500-14009BC500A9}"/>
              </a:ext>
            </a:extLst>
          </p:cNvPr>
          <p:cNvSpPr txBox="1"/>
          <p:nvPr/>
        </p:nvSpPr>
        <p:spPr>
          <a:xfrm>
            <a:off x="218050" y="3429000"/>
            <a:ext cx="55780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u="sng" dirty="0"/>
              <a:t>Postižení </a:t>
            </a:r>
            <a:r>
              <a:rPr lang="cs-CZ" b="1" i="1" u="sng" dirty="0" err="1"/>
              <a:t>nervus</a:t>
            </a:r>
            <a:r>
              <a:rPr lang="cs-CZ" b="1" i="1" u="sng" dirty="0"/>
              <a:t> </a:t>
            </a:r>
            <a:r>
              <a:rPr lang="cs-CZ" b="1" i="1" u="sng" dirty="0" err="1"/>
              <a:t>oculomotorius</a:t>
            </a:r>
            <a:endParaRPr lang="cs-CZ" b="1" i="1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ptóza</a:t>
            </a:r>
            <a:r>
              <a:rPr lang="cs-CZ" dirty="0"/>
              <a:t> – pokles horního víčka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strabismus </a:t>
            </a:r>
            <a:r>
              <a:rPr lang="cs-CZ" b="1" dirty="0" err="1"/>
              <a:t>divergens</a:t>
            </a:r>
            <a:r>
              <a:rPr lang="cs-CZ" dirty="0"/>
              <a:t> – rozbíhavé šilhání (převaha nepostižených svalů </a:t>
            </a:r>
            <a:r>
              <a:rPr lang="cs-CZ" i="1" dirty="0"/>
              <a:t>m. </a:t>
            </a:r>
            <a:r>
              <a:rPr lang="cs-CZ" i="1" dirty="0" err="1"/>
              <a:t>obliquus</a:t>
            </a:r>
            <a:r>
              <a:rPr lang="cs-CZ" i="1" dirty="0"/>
              <a:t> superior</a:t>
            </a:r>
            <a:r>
              <a:rPr lang="cs-CZ" dirty="0"/>
              <a:t> a </a:t>
            </a:r>
            <a:r>
              <a:rPr lang="cs-CZ" i="1" dirty="0"/>
              <a:t>m. </a:t>
            </a:r>
            <a:r>
              <a:rPr lang="cs-CZ" i="1" dirty="0" err="1"/>
              <a:t>rectus</a:t>
            </a:r>
            <a:r>
              <a:rPr lang="cs-CZ" i="1" dirty="0"/>
              <a:t> lateralis</a:t>
            </a:r>
            <a:r>
              <a:rPr lang="cs-CZ" dirty="0"/>
              <a:t>) a v důsledku toho </a:t>
            </a:r>
            <a:r>
              <a:rPr lang="cs-CZ" b="1" dirty="0"/>
              <a:t>diplopie</a:t>
            </a:r>
            <a:r>
              <a:rPr lang="cs-CZ" dirty="0"/>
              <a:t> (dvojité vidění),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</a:t>
            </a:r>
            <a:r>
              <a:rPr lang="cs-CZ" b="1" dirty="0" err="1"/>
              <a:t>iridoplegie</a:t>
            </a:r>
            <a:r>
              <a:rPr lang="cs-CZ" b="1" dirty="0"/>
              <a:t> (oftalmoplegie)</a:t>
            </a:r>
            <a:r>
              <a:rPr lang="cs-CZ" dirty="0"/>
              <a:t> – mydriatická zornice nereagující na osvit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poruchy akomodace do blízka</a:t>
            </a:r>
          </a:p>
          <a:p>
            <a:r>
              <a:rPr lang="cs-CZ" b="1" u="sng" dirty="0"/>
              <a:t>Postižení </a:t>
            </a:r>
            <a:r>
              <a:rPr lang="cs-CZ" b="1" i="1" u="sng" dirty="0" err="1"/>
              <a:t>nervus</a:t>
            </a:r>
            <a:r>
              <a:rPr lang="cs-CZ" b="1" i="1" u="sng" dirty="0"/>
              <a:t> </a:t>
            </a:r>
            <a:r>
              <a:rPr lang="cs-CZ" sz="1800" b="1" i="1" u="sng" dirty="0" err="1"/>
              <a:t>abducens</a:t>
            </a:r>
            <a:endParaRPr lang="cs-CZ" sz="1800" b="1" i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strabismus </a:t>
            </a:r>
            <a:r>
              <a:rPr lang="cs-CZ" b="1" dirty="0" err="1"/>
              <a:t>convergens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1018502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0"/>
            <a:ext cx="5076056" cy="3429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100" b="1" dirty="0"/>
              <a:t>Obaly NS</a:t>
            </a:r>
            <a:endParaRPr lang="cs-CZ" sz="2100" dirty="0"/>
          </a:p>
          <a:p>
            <a:pPr marL="0" indent="0" algn="just">
              <a:buNone/>
            </a:pPr>
            <a:r>
              <a:rPr lang="cs-CZ" sz="2100" dirty="0"/>
              <a:t>myelinové (60 % v CNS) a </a:t>
            </a:r>
            <a:r>
              <a:rPr lang="cs-CZ" sz="2100" dirty="0" err="1"/>
              <a:t>bezmyelinové</a:t>
            </a:r>
            <a:r>
              <a:rPr lang="cs-CZ" sz="2100" dirty="0"/>
              <a:t> (40 % v CNS)</a:t>
            </a:r>
          </a:p>
          <a:p>
            <a:pPr marL="0" indent="0" algn="just">
              <a:buNone/>
            </a:pPr>
            <a:r>
              <a:rPr lang="cs-CZ" sz="2100" dirty="0"/>
              <a:t>Myelinovou pochvu tvoří v CNS výběžky oligodendroglií a v PNS výběžky </a:t>
            </a:r>
            <a:r>
              <a:rPr lang="cs-CZ" sz="2100" dirty="0" err="1"/>
              <a:t>Schwannových</a:t>
            </a:r>
            <a:r>
              <a:rPr lang="cs-CZ" sz="2100" dirty="0"/>
              <a:t> buněk, postupně obtáčejí svou membránou i v několika vrstvách kolem axonu.</a:t>
            </a:r>
            <a:r>
              <a:rPr lang="cs-CZ" sz="2100" b="1" dirty="0"/>
              <a:t> </a:t>
            </a:r>
          </a:p>
          <a:p>
            <a:pPr marL="0" indent="0" algn="just">
              <a:buNone/>
            </a:pPr>
            <a:r>
              <a:rPr lang="cs-CZ" sz="2100" dirty="0"/>
              <a:t>Myelin obsahuje 40 % proteinů a 60 % lipidů (fosfolipidy, </a:t>
            </a:r>
            <a:r>
              <a:rPr lang="cs-CZ" sz="2100" dirty="0" err="1"/>
              <a:t>cerbrozidy</a:t>
            </a:r>
            <a:r>
              <a:rPr lang="cs-CZ" sz="2100" dirty="0"/>
              <a:t>, sulfamidy a cholesterol). </a:t>
            </a:r>
          </a:p>
          <a:p>
            <a:pPr marL="0" indent="0" algn="just">
              <a:buNone/>
            </a:pPr>
            <a:endParaRPr lang="cs-CZ" sz="21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6" y="116632"/>
            <a:ext cx="367240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05064"/>
            <a:ext cx="1800608" cy="258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2780FDE-BEA4-49EE-B675-7622DA25540B}"/>
              </a:ext>
            </a:extLst>
          </p:cNvPr>
          <p:cNvSpPr txBox="1"/>
          <p:nvPr/>
        </p:nvSpPr>
        <p:spPr>
          <a:xfrm>
            <a:off x="237118" y="3865839"/>
            <a:ext cx="649512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100" dirty="0"/>
              <a:t>Vznik myelinu = </a:t>
            </a:r>
            <a:r>
              <a:rPr lang="cs-CZ" sz="2100" dirty="0" err="1"/>
              <a:t>myelogeneze</a:t>
            </a:r>
            <a:r>
              <a:rPr lang="cs-CZ" sz="2100" dirty="0"/>
              <a:t> a </a:t>
            </a:r>
            <a:r>
              <a:rPr lang="cs-CZ" sz="2100" dirty="0" err="1"/>
              <a:t>myelinizace</a:t>
            </a:r>
            <a:endParaRPr lang="cs-CZ" sz="2100" dirty="0"/>
          </a:p>
          <a:p>
            <a:pPr marL="0" indent="0" algn="just">
              <a:buNone/>
            </a:pPr>
            <a:r>
              <a:rPr lang="cs-CZ" sz="2100" dirty="0"/>
              <a:t>Mezi buňkami jsou na axonu </a:t>
            </a:r>
            <a:r>
              <a:rPr lang="cs-CZ" sz="2100" b="1" dirty="0"/>
              <a:t>Ranvierovy zářezy</a:t>
            </a:r>
            <a:r>
              <a:rPr lang="cs-CZ" sz="2100" dirty="0"/>
              <a:t>, bez krytí </a:t>
            </a:r>
            <a:r>
              <a:rPr lang="cs-CZ" sz="2100" dirty="0" err="1"/>
              <a:t>Schwanovou</a:t>
            </a:r>
            <a:r>
              <a:rPr lang="cs-CZ" sz="2100" dirty="0"/>
              <a:t> buňkou, oblast krytá </a:t>
            </a:r>
            <a:r>
              <a:rPr lang="cs-CZ" sz="2100" dirty="0" err="1"/>
              <a:t>Schwanovou</a:t>
            </a:r>
            <a:r>
              <a:rPr lang="cs-CZ" sz="2100" dirty="0"/>
              <a:t> buňkou se nazývá </a:t>
            </a:r>
            <a:r>
              <a:rPr lang="cs-CZ" sz="2100" b="1" dirty="0" err="1"/>
              <a:t>internodální</a:t>
            </a:r>
            <a:r>
              <a:rPr lang="cs-CZ" sz="2100" b="1" dirty="0"/>
              <a:t> úsek</a:t>
            </a:r>
            <a:r>
              <a:rPr lang="cs-CZ" sz="2100" dirty="0"/>
              <a:t>.</a:t>
            </a:r>
          </a:p>
          <a:p>
            <a:pPr marL="0" indent="0" algn="just">
              <a:buNone/>
            </a:pPr>
            <a:r>
              <a:rPr lang="cs-CZ" sz="2100" b="1" dirty="0" err="1"/>
              <a:t>Remakova</a:t>
            </a:r>
            <a:r>
              <a:rPr lang="cs-CZ" sz="2100" b="1" dirty="0"/>
              <a:t> vlákna </a:t>
            </a:r>
            <a:r>
              <a:rPr lang="cs-CZ" sz="2100" dirty="0"/>
              <a:t>jsou </a:t>
            </a:r>
            <a:r>
              <a:rPr lang="cs-CZ" sz="2100" dirty="0" err="1"/>
              <a:t>bezmyelinové</a:t>
            </a:r>
            <a:r>
              <a:rPr lang="cs-CZ" sz="2100" dirty="0"/>
              <a:t> axony vegetativních nervů, která jsou v podobě svazečku zahrnuta mezi jemné cytoplasmatické výběžky </a:t>
            </a:r>
            <a:r>
              <a:rPr lang="cs-CZ" sz="2100" dirty="0" err="1"/>
              <a:t>Schwannových</a:t>
            </a:r>
            <a:r>
              <a:rPr lang="cs-CZ" sz="2100" dirty="0"/>
              <a:t> buněk, bez toho aniž by se okolo axonu navrstvili lamely myelinu. </a:t>
            </a:r>
          </a:p>
        </p:txBody>
      </p:sp>
    </p:spTree>
    <p:extLst>
      <p:ext uri="{BB962C8B-B14F-4D97-AF65-F5344CB8AC3E}">
        <p14:creationId xmlns:p14="http://schemas.microsoft.com/office/powerpoint/2010/main" val="26614068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cs-CZ" i="1" dirty="0"/>
              <a:t>V. N. trigeminus </a:t>
            </a:r>
            <a:r>
              <a:rPr lang="cs-CZ" dirty="0"/>
              <a:t>- trojklaný nerv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50911"/>
            <a:ext cx="8568952" cy="14379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800" dirty="0"/>
              <a:t>V1 = </a:t>
            </a:r>
            <a:r>
              <a:rPr lang="cs-CZ" sz="1800" b="1" i="1" dirty="0"/>
              <a:t>n. </a:t>
            </a:r>
            <a:r>
              <a:rPr lang="cs-CZ" sz="1800" b="1" i="1" dirty="0" err="1"/>
              <a:t>ophthalmicus</a:t>
            </a:r>
            <a:r>
              <a:rPr lang="cs-CZ" sz="1800" b="1" i="1" dirty="0"/>
              <a:t> </a:t>
            </a:r>
            <a:r>
              <a:rPr lang="cs-CZ" sz="1800" dirty="0"/>
              <a:t>= oční nerv (senzitivní)</a:t>
            </a:r>
          </a:p>
          <a:p>
            <a:pPr marL="0" indent="0" algn="just">
              <a:buNone/>
            </a:pPr>
            <a:r>
              <a:rPr lang="cs-CZ" sz="1800" dirty="0"/>
              <a:t>V2 = </a:t>
            </a:r>
            <a:r>
              <a:rPr lang="cs-CZ" sz="1800" b="1" i="1" dirty="0"/>
              <a:t>n. </a:t>
            </a:r>
            <a:r>
              <a:rPr lang="cs-CZ" sz="1800" b="1" i="1" dirty="0" err="1"/>
              <a:t>maxillaris</a:t>
            </a:r>
            <a:r>
              <a:rPr lang="cs-CZ" sz="1800" b="1" dirty="0"/>
              <a:t> </a:t>
            </a:r>
            <a:r>
              <a:rPr lang="cs-CZ" sz="1800" dirty="0"/>
              <a:t>= čelistní nerv (senzitivní)</a:t>
            </a:r>
          </a:p>
          <a:p>
            <a:pPr marL="0" indent="0" algn="just">
              <a:buNone/>
            </a:pPr>
            <a:r>
              <a:rPr lang="cs-CZ" sz="1800" dirty="0"/>
              <a:t>V3 = </a:t>
            </a:r>
            <a:r>
              <a:rPr lang="cs-CZ" sz="1800" b="1" i="1" dirty="0"/>
              <a:t>n. mandibularis </a:t>
            </a:r>
            <a:r>
              <a:rPr lang="cs-CZ" sz="1800" dirty="0"/>
              <a:t>= </a:t>
            </a:r>
            <a:r>
              <a:rPr lang="cs-CZ" sz="1800" dirty="0" err="1"/>
              <a:t>sáňový</a:t>
            </a:r>
            <a:r>
              <a:rPr lang="cs-CZ" sz="1800" dirty="0"/>
              <a:t> nerv (smíšený)</a:t>
            </a:r>
          </a:p>
          <a:p>
            <a:pPr marL="0" indent="0" algn="just">
              <a:buNone/>
            </a:pPr>
            <a:r>
              <a:rPr lang="cs-CZ" sz="1800" i="1" dirty="0"/>
              <a:t>Radix </a:t>
            </a:r>
            <a:r>
              <a:rPr lang="cs-CZ" sz="1800" i="1" dirty="0" err="1"/>
              <a:t>motoria</a:t>
            </a:r>
            <a:r>
              <a:rPr lang="cs-CZ" sz="1800" i="1" dirty="0"/>
              <a:t> </a:t>
            </a:r>
            <a:r>
              <a:rPr lang="cs-CZ" sz="1800" dirty="0"/>
              <a:t>= </a:t>
            </a:r>
            <a:r>
              <a:rPr lang="cs-CZ" sz="1800" dirty="0" err="1"/>
              <a:t>somatomotorická</a:t>
            </a:r>
            <a:endParaRPr lang="cs-CZ" sz="1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EC206C-1561-4FA4-A335-4FC03A865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20096"/>
          <a:stretch/>
        </p:blipFill>
        <p:spPr>
          <a:xfrm>
            <a:off x="0" y="2045615"/>
            <a:ext cx="5307425" cy="481238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70B804C-F71E-45D1-B1FA-48F440727132}"/>
              </a:ext>
            </a:extLst>
          </p:cNvPr>
          <p:cNvSpPr txBox="1"/>
          <p:nvPr/>
        </p:nvSpPr>
        <p:spPr>
          <a:xfrm>
            <a:off x="5307425" y="548680"/>
            <a:ext cx="358505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b="1" dirty="0"/>
              <a:t>Jádra:</a:t>
            </a:r>
          </a:p>
          <a:p>
            <a:pPr algn="just">
              <a:buNone/>
            </a:pPr>
            <a:r>
              <a:rPr lang="cs-CZ" b="1" i="1" dirty="0"/>
              <a:t>Nucleus </a:t>
            </a:r>
            <a:r>
              <a:rPr lang="cs-CZ" b="1" i="1" dirty="0" err="1"/>
              <a:t>mesencephalicus</a:t>
            </a:r>
            <a:r>
              <a:rPr lang="cs-CZ" b="1" i="1" dirty="0"/>
              <a:t> nervi </a:t>
            </a:r>
            <a:r>
              <a:rPr lang="cs-CZ" b="1" i="1" dirty="0" err="1"/>
              <a:t>trigemini</a:t>
            </a:r>
            <a:endParaRPr lang="cs-CZ" b="1" i="1" dirty="0"/>
          </a:p>
          <a:p>
            <a:pPr marL="0" indent="0" algn="just">
              <a:buNone/>
            </a:pPr>
            <a:r>
              <a:rPr lang="cs-CZ" dirty="0"/>
              <a:t>- vnímání propriorecepce ve žvýkacích, mimických a okohybných svalech</a:t>
            </a:r>
          </a:p>
          <a:p>
            <a:pPr algn="just">
              <a:buNone/>
            </a:pPr>
            <a:r>
              <a:rPr lang="cs-CZ" b="1" i="1" dirty="0"/>
              <a:t>Nucleus </a:t>
            </a:r>
            <a:r>
              <a:rPr lang="cs-CZ" b="1" i="1" dirty="0" err="1"/>
              <a:t>principalis</a:t>
            </a:r>
            <a:r>
              <a:rPr lang="cs-CZ" b="1" i="1" dirty="0"/>
              <a:t> nervi </a:t>
            </a:r>
            <a:r>
              <a:rPr lang="cs-CZ" b="1" i="1" dirty="0" err="1"/>
              <a:t>trigemini</a:t>
            </a:r>
            <a:endParaRPr lang="cs-CZ" b="1" i="1" dirty="0"/>
          </a:p>
          <a:p>
            <a:pPr algn="just">
              <a:buNone/>
            </a:pPr>
            <a:r>
              <a:rPr lang="cs-CZ" dirty="0"/>
              <a:t>- vnímá kožní citlivost</a:t>
            </a:r>
          </a:p>
          <a:p>
            <a:pPr algn="just">
              <a:buNone/>
            </a:pPr>
            <a:r>
              <a:rPr lang="cs-CZ" b="1" i="1" dirty="0"/>
              <a:t>Nucleus spinalis nervi </a:t>
            </a:r>
            <a:r>
              <a:rPr lang="cs-CZ" b="1" i="1" dirty="0" err="1"/>
              <a:t>trigemini</a:t>
            </a:r>
            <a:endParaRPr lang="cs-CZ" b="1" i="1" dirty="0"/>
          </a:p>
          <a:p>
            <a:pPr algn="just">
              <a:buNone/>
            </a:pPr>
            <a:r>
              <a:rPr lang="cs-CZ" dirty="0"/>
              <a:t>- vnímá hrubou kožní citlivost, bolest, teplotu</a:t>
            </a:r>
          </a:p>
          <a:p>
            <a:pPr algn="just">
              <a:buNone/>
            </a:pPr>
            <a:r>
              <a:rPr lang="cs-CZ" b="1" i="1" dirty="0"/>
              <a:t>Nucleus </a:t>
            </a:r>
            <a:r>
              <a:rPr lang="cs-CZ" b="1" i="1" dirty="0" err="1"/>
              <a:t>motorius</a:t>
            </a:r>
            <a:r>
              <a:rPr lang="cs-CZ" b="1" i="1" dirty="0"/>
              <a:t> nervi </a:t>
            </a:r>
            <a:r>
              <a:rPr lang="cs-CZ" b="1" i="1" dirty="0" err="1"/>
              <a:t>trigemini</a:t>
            </a:r>
            <a:endParaRPr lang="cs-CZ" b="1" i="1" dirty="0"/>
          </a:p>
          <a:p>
            <a:pPr marL="0" indent="0" algn="just">
              <a:buNone/>
            </a:pPr>
            <a:r>
              <a:rPr lang="cs-CZ" dirty="0"/>
              <a:t>- motorická inervace </a:t>
            </a:r>
            <a:r>
              <a:rPr lang="cs-CZ" dirty="0" err="1"/>
              <a:t>žvýk</a:t>
            </a:r>
            <a:r>
              <a:rPr lang="cs-CZ" dirty="0"/>
              <a:t>. svalů, </a:t>
            </a:r>
            <a:r>
              <a:rPr lang="cs-CZ" i="1" dirty="0"/>
              <a:t>m. tensor </a:t>
            </a:r>
            <a:r>
              <a:rPr lang="cs-CZ" i="1" dirty="0" err="1"/>
              <a:t>veli</a:t>
            </a:r>
            <a:r>
              <a:rPr lang="cs-CZ" i="1" dirty="0"/>
              <a:t> </a:t>
            </a:r>
            <a:r>
              <a:rPr lang="cs-CZ" i="1" dirty="0" err="1"/>
              <a:t>palatini</a:t>
            </a:r>
            <a:r>
              <a:rPr lang="cs-CZ" i="1" dirty="0"/>
              <a:t>, </a:t>
            </a:r>
            <a:r>
              <a:rPr lang="cs-CZ" i="1" dirty="0" err="1"/>
              <a:t>venter</a:t>
            </a:r>
            <a:r>
              <a:rPr lang="cs-CZ" i="1" dirty="0"/>
              <a:t> </a:t>
            </a:r>
            <a:r>
              <a:rPr lang="cs-CZ" i="1" dirty="0" err="1"/>
              <a:t>anterior</a:t>
            </a:r>
            <a:r>
              <a:rPr lang="cs-CZ" i="1" dirty="0"/>
              <a:t> m. </a:t>
            </a:r>
            <a:r>
              <a:rPr lang="cs-CZ" i="1" dirty="0" err="1"/>
              <a:t>digastrici</a:t>
            </a:r>
            <a:r>
              <a:rPr lang="cs-CZ" i="1" dirty="0"/>
              <a:t> a m. </a:t>
            </a:r>
            <a:r>
              <a:rPr lang="cs-CZ" i="1" dirty="0" err="1"/>
              <a:t>mylohyoideus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71699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cs-CZ" dirty="0"/>
              <a:t>V1 -</a:t>
            </a:r>
            <a:r>
              <a:rPr lang="cs-CZ" i="1" dirty="0"/>
              <a:t>n. </a:t>
            </a:r>
            <a:r>
              <a:rPr lang="cs-CZ" i="1" dirty="0" err="1"/>
              <a:t>ophthalmicus</a:t>
            </a:r>
            <a:r>
              <a:rPr lang="cs-CZ" i="1" dirty="0"/>
              <a:t> </a:t>
            </a:r>
            <a:r>
              <a:rPr lang="cs-CZ" dirty="0"/>
              <a:t>– oční nerv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err="1"/>
              <a:t>Somatosenzitivní</a:t>
            </a:r>
            <a:r>
              <a:rPr lang="cs-CZ" sz="2800" dirty="0"/>
              <a:t> inervace kůže, očnice, části sliznice nosní dutiny a vedlejších dutin</a:t>
            </a:r>
          </a:p>
        </p:txBody>
      </p:sp>
      <p:pic>
        <p:nvPicPr>
          <p:cNvPr id="48130" name="Picture 2" descr="Výsledek obrázku pro n. ophthalmicus"/>
          <p:cNvPicPr>
            <a:picLocks noChangeAspect="1" noChangeArrowheads="1"/>
          </p:cNvPicPr>
          <p:nvPr/>
        </p:nvPicPr>
        <p:blipFill>
          <a:blip r:embed="rId2" cstate="print"/>
          <a:srcRect t="13864"/>
          <a:stretch>
            <a:fillRect/>
          </a:stretch>
        </p:blipFill>
        <p:spPr bwMode="auto">
          <a:xfrm>
            <a:off x="971599" y="1700808"/>
            <a:ext cx="7580349" cy="4905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55490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4868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800" dirty="0" err="1"/>
              <a:t>Somatosenzitivní</a:t>
            </a:r>
            <a:r>
              <a:rPr lang="cs-CZ" sz="2800" dirty="0"/>
              <a:t> inervace kůže střední části obličeje, zubů horní čelisti, ústní dutiny a nosohltanu.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cs-CZ" dirty="0"/>
              <a:t>V2 -</a:t>
            </a:r>
            <a:r>
              <a:rPr lang="cs-CZ" i="1" dirty="0"/>
              <a:t>n. </a:t>
            </a:r>
            <a:r>
              <a:rPr lang="cs-CZ" i="1" dirty="0" err="1"/>
              <a:t>maxillaris</a:t>
            </a:r>
            <a:r>
              <a:rPr lang="cs-CZ" i="1" dirty="0"/>
              <a:t> </a:t>
            </a:r>
            <a:r>
              <a:rPr lang="cs-CZ" dirty="0"/>
              <a:t>– čelistní nerv </a:t>
            </a:r>
          </a:p>
        </p:txBody>
      </p:sp>
      <p:pic>
        <p:nvPicPr>
          <p:cNvPr id="47108" name="Picture 4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556792"/>
            <a:ext cx="5166048" cy="5301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31293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Výsledek obrázku pro n. maxillaris"/>
          <p:cNvPicPr>
            <a:picLocks noChangeAspect="1" noChangeArrowheads="1"/>
          </p:cNvPicPr>
          <p:nvPr/>
        </p:nvPicPr>
        <p:blipFill>
          <a:blip r:embed="rId2" cstate="print"/>
          <a:srcRect b="12913"/>
          <a:stretch>
            <a:fillRect/>
          </a:stretch>
        </p:blipFill>
        <p:spPr bwMode="auto">
          <a:xfrm>
            <a:off x="0" y="3068960"/>
            <a:ext cx="5612482" cy="3672408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48680"/>
            <a:ext cx="53640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i="1" dirty="0" err="1"/>
              <a:t>Foramen</a:t>
            </a:r>
            <a:r>
              <a:rPr lang="cs-CZ" sz="2400" b="1" i="1" dirty="0"/>
              <a:t> </a:t>
            </a:r>
            <a:r>
              <a:rPr lang="cs-CZ" sz="2400" b="1" i="1" dirty="0" err="1"/>
              <a:t>ovale</a:t>
            </a:r>
            <a:r>
              <a:rPr lang="cs-CZ" sz="2400" b="1" i="1" dirty="0"/>
              <a:t> </a:t>
            </a:r>
            <a:r>
              <a:rPr lang="cs-CZ" sz="2400" dirty="0"/>
              <a:t>– větví se v prostoru za ramenem dolní čelisti, pak do </a:t>
            </a:r>
            <a:r>
              <a:rPr lang="cs-CZ" sz="2400" b="1" i="1" dirty="0"/>
              <a:t>fossa </a:t>
            </a:r>
            <a:r>
              <a:rPr lang="cs-CZ" sz="2400" b="1" i="1" dirty="0" err="1"/>
              <a:t>infratemporalis</a:t>
            </a:r>
            <a:endParaRPr lang="cs-CZ" sz="2400" b="1" i="1" dirty="0"/>
          </a:p>
          <a:p>
            <a:pPr>
              <a:buNone/>
            </a:pPr>
            <a:r>
              <a:rPr lang="cs-CZ" sz="2400" dirty="0"/>
              <a:t>– Kůže dolní etáže obličeje (dolní ret, dolní polovina tváře, brada), zuby dolní čelisti, sliznice části ústní dutiny</a:t>
            </a:r>
          </a:p>
          <a:p>
            <a:pPr>
              <a:buNone/>
            </a:pPr>
            <a:r>
              <a:rPr lang="cs-CZ" sz="2400" dirty="0"/>
              <a:t>– Žvýkací svaly, </a:t>
            </a:r>
            <a:r>
              <a:rPr lang="cs-CZ" sz="2400" dirty="0" err="1"/>
              <a:t>svaly</a:t>
            </a:r>
            <a:r>
              <a:rPr lang="cs-CZ" sz="2400" dirty="0"/>
              <a:t> krku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cs-CZ" dirty="0"/>
              <a:t>V3 -</a:t>
            </a:r>
            <a:r>
              <a:rPr lang="cs-CZ" b="1" dirty="0"/>
              <a:t>n. </a:t>
            </a:r>
            <a:r>
              <a:rPr lang="cs-CZ" b="1" dirty="0" err="1"/>
              <a:t>mandibularis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sáňový</a:t>
            </a:r>
            <a:r>
              <a:rPr lang="cs-CZ" dirty="0"/>
              <a:t> nerv </a:t>
            </a:r>
          </a:p>
        </p:txBody>
      </p:sp>
      <p:sp>
        <p:nvSpPr>
          <p:cNvPr id="6" name="Obdélník 5"/>
          <p:cNvSpPr/>
          <p:nvPr/>
        </p:nvSpPr>
        <p:spPr>
          <a:xfrm>
            <a:off x="5364088" y="620688"/>
            <a:ext cx="3672408" cy="5909310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cs-CZ" b="1" dirty="0" err="1"/>
              <a:t>somatomotorické</a:t>
            </a:r>
            <a:r>
              <a:rPr lang="cs-CZ" b="1" dirty="0"/>
              <a:t> větve:</a:t>
            </a:r>
          </a:p>
          <a:p>
            <a:pPr algn="just"/>
            <a:r>
              <a:rPr lang="cs-CZ" dirty="0"/>
              <a:t>• žvýkací svaly</a:t>
            </a:r>
          </a:p>
          <a:p>
            <a:pPr algn="just"/>
            <a:r>
              <a:rPr lang="cs-CZ" dirty="0"/>
              <a:t>• </a:t>
            </a:r>
            <a:r>
              <a:rPr lang="cs-CZ" dirty="0" err="1"/>
              <a:t>suprahyoidní</a:t>
            </a:r>
            <a:r>
              <a:rPr lang="cs-CZ" dirty="0"/>
              <a:t> svaly</a:t>
            </a:r>
          </a:p>
          <a:p>
            <a:pPr algn="just"/>
            <a:r>
              <a:rPr lang="cs-CZ" dirty="0"/>
              <a:t>• </a:t>
            </a:r>
            <a:r>
              <a:rPr lang="cs-CZ" i="1" dirty="0"/>
              <a:t>m. tensor </a:t>
            </a:r>
            <a:r>
              <a:rPr lang="cs-CZ" i="1" dirty="0" err="1"/>
              <a:t>veli</a:t>
            </a:r>
            <a:r>
              <a:rPr lang="cs-CZ" i="1" dirty="0"/>
              <a:t> </a:t>
            </a:r>
            <a:r>
              <a:rPr lang="cs-CZ" i="1" dirty="0" err="1"/>
              <a:t>palatini</a:t>
            </a:r>
            <a:endParaRPr lang="cs-CZ" i="1" dirty="0"/>
          </a:p>
          <a:p>
            <a:pPr algn="just"/>
            <a:r>
              <a:rPr lang="cs-CZ" dirty="0"/>
              <a:t>• </a:t>
            </a:r>
            <a:r>
              <a:rPr lang="cs-CZ" i="1" dirty="0"/>
              <a:t>m. tensor </a:t>
            </a:r>
            <a:r>
              <a:rPr lang="cs-CZ" i="1" dirty="0" err="1"/>
              <a:t>tympani</a:t>
            </a:r>
            <a:endParaRPr lang="cs-CZ" i="1" dirty="0"/>
          </a:p>
          <a:p>
            <a:pPr algn="just"/>
            <a:r>
              <a:rPr lang="cs-CZ" b="1" dirty="0" err="1"/>
              <a:t>somatosenzitivní</a:t>
            </a:r>
            <a:r>
              <a:rPr lang="cs-CZ" b="1" dirty="0"/>
              <a:t> větve:</a:t>
            </a:r>
          </a:p>
          <a:p>
            <a:pPr algn="just"/>
            <a:r>
              <a:rPr lang="cs-CZ" dirty="0"/>
              <a:t>• </a:t>
            </a:r>
            <a:r>
              <a:rPr lang="cs-CZ" i="1" dirty="0"/>
              <a:t>n. </a:t>
            </a:r>
            <a:r>
              <a:rPr lang="cs-CZ" i="1" dirty="0" err="1"/>
              <a:t>alveolaris</a:t>
            </a:r>
            <a:r>
              <a:rPr lang="cs-CZ" i="1" dirty="0"/>
              <a:t> </a:t>
            </a:r>
            <a:r>
              <a:rPr lang="cs-CZ" i="1" dirty="0" err="1"/>
              <a:t>inferior</a:t>
            </a:r>
            <a:r>
              <a:rPr lang="cs-CZ" i="1" dirty="0"/>
              <a:t> </a:t>
            </a:r>
            <a:r>
              <a:rPr lang="cs-CZ" dirty="0"/>
              <a:t>(zuby)</a:t>
            </a:r>
          </a:p>
          <a:p>
            <a:pPr algn="just"/>
            <a:r>
              <a:rPr lang="cs-CZ" dirty="0"/>
              <a:t>• </a:t>
            </a:r>
            <a:r>
              <a:rPr lang="cs-CZ" i="1" dirty="0"/>
              <a:t>n. </a:t>
            </a:r>
            <a:r>
              <a:rPr lang="cs-CZ" i="1" dirty="0" err="1"/>
              <a:t>lingualis</a:t>
            </a:r>
            <a:r>
              <a:rPr lang="cs-CZ" i="1" dirty="0"/>
              <a:t> </a:t>
            </a:r>
            <a:r>
              <a:rPr lang="cs-CZ" dirty="0"/>
              <a:t>(sliznice spodiny</a:t>
            </a:r>
          </a:p>
          <a:p>
            <a:pPr algn="just"/>
            <a:r>
              <a:rPr lang="cs-CZ" dirty="0"/>
              <a:t>úst a dáseň, senzitivně přední</a:t>
            </a:r>
          </a:p>
          <a:p>
            <a:pPr algn="just"/>
            <a:r>
              <a:rPr lang="cs-CZ" dirty="0"/>
              <a:t>2/3 jazyka)</a:t>
            </a:r>
          </a:p>
          <a:p>
            <a:pPr algn="just"/>
            <a:r>
              <a:rPr lang="pl-PL" dirty="0"/>
              <a:t>– </a:t>
            </a:r>
            <a:r>
              <a:rPr lang="pl-PL" i="1" dirty="0"/>
              <a:t>chorda tympani </a:t>
            </a:r>
            <a:r>
              <a:rPr lang="pl-PL" dirty="0"/>
              <a:t>z n. VII</a:t>
            </a:r>
          </a:p>
          <a:p>
            <a:pPr algn="just"/>
            <a:r>
              <a:rPr lang="en-US" dirty="0"/>
              <a:t>• </a:t>
            </a:r>
            <a:r>
              <a:rPr lang="en-US" i="1" dirty="0"/>
              <a:t>n. </a:t>
            </a:r>
            <a:r>
              <a:rPr lang="en-US" i="1" dirty="0" err="1"/>
              <a:t>buccalis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kůže</a:t>
            </a:r>
            <a:r>
              <a:rPr lang="en-US" dirty="0"/>
              <a:t> a </a:t>
            </a:r>
            <a:r>
              <a:rPr lang="en-US" dirty="0" err="1"/>
              <a:t>sliznice</a:t>
            </a:r>
            <a:endParaRPr lang="en-US" dirty="0"/>
          </a:p>
          <a:p>
            <a:pPr algn="just"/>
            <a:r>
              <a:rPr lang="cs-CZ" dirty="0"/>
              <a:t>tváře)</a:t>
            </a:r>
          </a:p>
          <a:p>
            <a:pPr algn="just"/>
            <a:r>
              <a:rPr lang="cs-CZ" dirty="0"/>
              <a:t>• n</a:t>
            </a:r>
            <a:r>
              <a:rPr lang="cs-CZ" i="1" dirty="0"/>
              <a:t>. </a:t>
            </a:r>
            <a:r>
              <a:rPr lang="cs-CZ" i="1" dirty="0" err="1"/>
              <a:t>auriculotemporalis</a:t>
            </a:r>
            <a:endParaRPr lang="cs-CZ" i="1" dirty="0"/>
          </a:p>
          <a:p>
            <a:pPr algn="just"/>
            <a:r>
              <a:rPr lang="cs-CZ" dirty="0"/>
              <a:t>(senzitivně ušní boltec a</a:t>
            </a:r>
          </a:p>
          <a:p>
            <a:pPr algn="just"/>
            <a:r>
              <a:rPr lang="cs-CZ" dirty="0"/>
              <a:t>spánkovou krajinu)</a:t>
            </a:r>
          </a:p>
          <a:p>
            <a:pPr algn="just"/>
            <a:r>
              <a:rPr lang="cs-CZ" dirty="0"/>
              <a:t>• parasympatické ganglion</a:t>
            </a:r>
          </a:p>
          <a:p>
            <a:pPr algn="just"/>
            <a:r>
              <a:rPr lang="cs-CZ" dirty="0" err="1"/>
              <a:t>submandibulare</a:t>
            </a:r>
            <a:r>
              <a:rPr lang="cs-CZ" dirty="0"/>
              <a:t> + </a:t>
            </a:r>
            <a:r>
              <a:rPr lang="cs-CZ" i="1" dirty="0"/>
              <a:t>ganglion</a:t>
            </a:r>
          </a:p>
          <a:p>
            <a:pPr algn="just"/>
            <a:r>
              <a:rPr lang="cs-CZ" i="1" dirty="0" err="1"/>
              <a:t>oticum</a:t>
            </a:r>
            <a:r>
              <a:rPr lang="cs-CZ" i="1" dirty="0"/>
              <a:t> </a:t>
            </a:r>
            <a:r>
              <a:rPr lang="cs-CZ" dirty="0"/>
              <a:t>(drobné slinné žlázy</a:t>
            </a:r>
          </a:p>
          <a:p>
            <a:pPr algn="just"/>
            <a:r>
              <a:rPr lang="cs-CZ" dirty="0"/>
              <a:t>jazyka a spodiny úst)</a:t>
            </a:r>
          </a:p>
          <a:p>
            <a:pPr algn="just"/>
            <a:r>
              <a:rPr lang="cs-CZ" dirty="0"/>
              <a:t>•</a:t>
            </a:r>
            <a:r>
              <a:rPr lang="cs-CZ" i="1" dirty="0"/>
              <a:t> n. </a:t>
            </a:r>
            <a:r>
              <a:rPr lang="cs-CZ" i="1" dirty="0" err="1"/>
              <a:t>mentalis</a:t>
            </a:r>
            <a:r>
              <a:rPr lang="cs-CZ" i="1" dirty="0"/>
              <a:t> </a:t>
            </a:r>
            <a:r>
              <a:rPr lang="cs-CZ" dirty="0"/>
              <a:t>– palpační citlivost</a:t>
            </a:r>
          </a:p>
        </p:txBody>
      </p:sp>
    </p:spTree>
    <p:extLst>
      <p:ext uri="{BB962C8B-B14F-4D97-AF65-F5344CB8AC3E}">
        <p14:creationId xmlns:p14="http://schemas.microsoft.com/office/powerpoint/2010/main" val="23176080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76672"/>
            <a:ext cx="6840760" cy="5052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89244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82" y="692696"/>
            <a:ext cx="8820472" cy="4525963"/>
          </a:xfrm>
        </p:spPr>
        <p:txBody>
          <a:bodyPr>
            <a:normAutofit/>
          </a:bodyPr>
          <a:lstStyle/>
          <a:p>
            <a:r>
              <a:rPr lang="cs-CZ" sz="2800" dirty="0"/>
              <a:t>Z </a:t>
            </a:r>
            <a:r>
              <a:rPr lang="cs-CZ" sz="2800" b="1" i="1" dirty="0" err="1"/>
              <a:t>nuclei</a:t>
            </a:r>
            <a:r>
              <a:rPr lang="cs-CZ" sz="2800" b="1" i="1" dirty="0"/>
              <a:t> nervi </a:t>
            </a:r>
            <a:r>
              <a:rPr lang="cs-CZ" sz="2800" b="1" i="1" dirty="0" err="1"/>
              <a:t>abduscens</a:t>
            </a:r>
            <a:r>
              <a:rPr lang="cs-CZ" sz="2800" dirty="0"/>
              <a:t>, což je </a:t>
            </a:r>
            <a:r>
              <a:rPr lang="cs-CZ" sz="2800" dirty="0" err="1"/>
              <a:t>somatomotorické</a:t>
            </a:r>
            <a:r>
              <a:rPr lang="cs-CZ" sz="2800" dirty="0"/>
              <a:t> jádro</a:t>
            </a:r>
          </a:p>
          <a:p>
            <a:r>
              <a:rPr lang="cs-CZ" sz="2800" dirty="0"/>
              <a:t>Skrz </a:t>
            </a:r>
            <a:r>
              <a:rPr lang="cs-CZ" sz="2800" b="1" i="1" dirty="0" err="1"/>
              <a:t>fissura</a:t>
            </a:r>
            <a:r>
              <a:rPr lang="cs-CZ" sz="2800" b="1" i="1" dirty="0"/>
              <a:t> </a:t>
            </a:r>
            <a:r>
              <a:rPr lang="cs-CZ" sz="2800" b="1" i="1" dirty="0" err="1"/>
              <a:t>orbitalis</a:t>
            </a:r>
            <a:r>
              <a:rPr lang="cs-CZ" sz="2800" b="1" i="1" dirty="0"/>
              <a:t> superior </a:t>
            </a:r>
            <a:r>
              <a:rPr lang="cs-CZ" sz="2800" dirty="0"/>
              <a:t>inervuje </a:t>
            </a:r>
            <a:r>
              <a:rPr lang="cs-CZ" sz="2800" b="1" i="1" dirty="0"/>
              <a:t>m. </a:t>
            </a:r>
            <a:r>
              <a:rPr lang="cs-CZ" sz="2800" b="1" i="1" dirty="0" err="1"/>
              <a:t>rectus</a:t>
            </a:r>
            <a:r>
              <a:rPr lang="cs-CZ" sz="2800" b="1" i="1" dirty="0"/>
              <a:t> </a:t>
            </a:r>
            <a:r>
              <a:rPr lang="cs-CZ" sz="2800" b="1" i="1" dirty="0" err="1"/>
              <a:t>lateralis</a:t>
            </a:r>
            <a:endParaRPr lang="cs-CZ" sz="2800" b="1" i="1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cs-CZ" i="1" dirty="0"/>
              <a:t>VI. N. </a:t>
            </a:r>
            <a:r>
              <a:rPr lang="cs-CZ" i="1" dirty="0" err="1"/>
              <a:t>abduscens</a:t>
            </a:r>
            <a:r>
              <a:rPr lang="cs-CZ" i="1" dirty="0"/>
              <a:t> – </a:t>
            </a:r>
            <a:r>
              <a:rPr lang="cs-CZ" i="1" dirty="0" err="1"/>
              <a:t>odtahovací</a:t>
            </a:r>
            <a:r>
              <a:rPr lang="cs-CZ" i="1" dirty="0"/>
              <a:t> nerv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4272" y="1844824"/>
            <a:ext cx="5400600" cy="463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2793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cs-CZ" dirty="0"/>
              <a:t>VII. </a:t>
            </a:r>
            <a:r>
              <a:rPr lang="cs-CZ" i="1" dirty="0"/>
              <a:t>N. </a:t>
            </a:r>
            <a:r>
              <a:rPr lang="cs-CZ" i="1" dirty="0" err="1"/>
              <a:t>facialis</a:t>
            </a:r>
            <a:r>
              <a:rPr lang="cs-CZ" i="1" dirty="0"/>
              <a:t> </a:t>
            </a:r>
            <a:r>
              <a:rPr lang="cs-CZ" dirty="0"/>
              <a:t>– lícní nerv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/>
              <a:t>3 jádra: </a:t>
            </a:r>
            <a:r>
              <a:rPr lang="cs-CZ" sz="2000" b="1" i="1" dirty="0" err="1"/>
              <a:t>nucleus</a:t>
            </a:r>
            <a:r>
              <a:rPr lang="cs-CZ" sz="2000" b="1" i="1" dirty="0"/>
              <a:t> nervi </a:t>
            </a:r>
            <a:r>
              <a:rPr lang="cs-CZ" sz="2000" b="1" dirty="0" err="1"/>
              <a:t>facialis</a:t>
            </a:r>
            <a:r>
              <a:rPr lang="cs-CZ" sz="2000" b="1" dirty="0"/>
              <a:t> </a:t>
            </a:r>
            <a:r>
              <a:rPr lang="cs-CZ" sz="2000" dirty="0"/>
              <a:t>– </a:t>
            </a:r>
            <a:r>
              <a:rPr lang="cs-CZ" sz="2000" dirty="0" err="1"/>
              <a:t>somatomotorické</a:t>
            </a:r>
            <a:r>
              <a:rPr lang="cs-CZ" sz="2000" dirty="0"/>
              <a:t> pro inervaci mimických svalů a m</a:t>
            </a:r>
            <a:r>
              <a:rPr lang="cs-CZ" sz="2000" i="1" dirty="0"/>
              <a:t>. </a:t>
            </a:r>
            <a:r>
              <a:rPr lang="cs-CZ" sz="2000" i="1" dirty="0" err="1"/>
              <a:t>digastrici</a:t>
            </a:r>
            <a:r>
              <a:rPr lang="cs-CZ" sz="2000" i="1" dirty="0"/>
              <a:t> – </a:t>
            </a:r>
            <a:r>
              <a:rPr lang="cs-CZ" sz="2000" i="1" dirty="0" err="1"/>
              <a:t>venter</a:t>
            </a:r>
            <a:r>
              <a:rPr lang="cs-CZ" sz="2000" i="1" dirty="0"/>
              <a:t> po</a:t>
            </a:r>
            <a:r>
              <a:rPr lang="cs-CZ" sz="2000" dirty="0"/>
              <a:t>sterior</a:t>
            </a:r>
          </a:p>
          <a:p>
            <a:r>
              <a:rPr lang="cs-CZ" sz="2000" b="1" i="1" dirty="0" err="1"/>
              <a:t>Nucleus</a:t>
            </a:r>
            <a:r>
              <a:rPr lang="cs-CZ" sz="2000" b="1" i="1" dirty="0"/>
              <a:t> </a:t>
            </a:r>
            <a:r>
              <a:rPr lang="cs-CZ" sz="2000" b="1" i="1" dirty="0" err="1"/>
              <a:t>salivatorius</a:t>
            </a:r>
            <a:r>
              <a:rPr lang="cs-CZ" sz="2000" b="1" i="1" dirty="0"/>
              <a:t> superi</a:t>
            </a:r>
            <a:r>
              <a:rPr lang="cs-CZ" sz="2000" b="1" dirty="0"/>
              <a:t>or </a:t>
            </a:r>
            <a:r>
              <a:rPr lang="cs-CZ" sz="2000" dirty="0"/>
              <a:t>– parasympatická inervace </a:t>
            </a:r>
            <a:r>
              <a:rPr lang="cs-CZ" sz="2000" b="1" i="1" dirty="0" err="1"/>
              <a:t>gl</a:t>
            </a:r>
            <a:r>
              <a:rPr lang="cs-CZ" sz="2000" b="1" i="1" dirty="0"/>
              <a:t>. </a:t>
            </a:r>
            <a:r>
              <a:rPr lang="cs-CZ" sz="2000" b="1" i="1" dirty="0" err="1"/>
              <a:t>lacrimalis</a:t>
            </a:r>
            <a:r>
              <a:rPr lang="cs-CZ" sz="2000" b="1" i="1" dirty="0"/>
              <a:t>, </a:t>
            </a:r>
            <a:r>
              <a:rPr lang="cs-CZ" sz="2000" b="1" i="1" dirty="0" err="1"/>
              <a:t>gll</a:t>
            </a:r>
            <a:r>
              <a:rPr lang="cs-CZ" sz="2000" b="1" i="1" dirty="0"/>
              <a:t>. </a:t>
            </a:r>
            <a:r>
              <a:rPr lang="cs-CZ" sz="2000" b="1" i="1" dirty="0" err="1"/>
              <a:t>nasales</a:t>
            </a:r>
            <a:r>
              <a:rPr lang="cs-CZ" sz="2000" b="1" i="1" dirty="0"/>
              <a:t>, </a:t>
            </a:r>
            <a:r>
              <a:rPr lang="cs-CZ" sz="2000" b="1" i="1" dirty="0" err="1"/>
              <a:t>gll</a:t>
            </a:r>
            <a:r>
              <a:rPr lang="cs-CZ" sz="2000" b="1" i="1" dirty="0"/>
              <a:t>. </a:t>
            </a:r>
            <a:r>
              <a:rPr lang="cs-CZ" sz="2000" b="1" i="1" dirty="0" err="1"/>
              <a:t>palatinae</a:t>
            </a:r>
            <a:r>
              <a:rPr lang="cs-CZ" sz="2000" b="1" i="1" dirty="0"/>
              <a:t>, </a:t>
            </a:r>
            <a:r>
              <a:rPr lang="cs-CZ" sz="2000" b="1" i="1" dirty="0" err="1"/>
              <a:t>gll</a:t>
            </a:r>
            <a:r>
              <a:rPr lang="cs-CZ" sz="2000" b="1" i="1" dirty="0"/>
              <a:t>. </a:t>
            </a:r>
            <a:r>
              <a:rPr lang="cs-CZ" sz="2000" b="1" i="1" dirty="0" err="1"/>
              <a:t>nasopharyngae</a:t>
            </a:r>
            <a:r>
              <a:rPr lang="cs-CZ" sz="2000" b="1" i="1" dirty="0"/>
              <a:t> </a:t>
            </a:r>
            <a:r>
              <a:rPr lang="cs-CZ" sz="2000" dirty="0"/>
              <a:t>a slinných žláz</a:t>
            </a:r>
          </a:p>
          <a:p>
            <a:r>
              <a:rPr lang="cs-CZ" sz="2000" b="1" i="1" dirty="0" err="1"/>
              <a:t>Nucleus</a:t>
            </a:r>
            <a:r>
              <a:rPr lang="cs-CZ" sz="2000" b="1" i="1" dirty="0"/>
              <a:t> </a:t>
            </a:r>
            <a:r>
              <a:rPr lang="cs-CZ" sz="2000" b="1" i="1" dirty="0" err="1"/>
              <a:t>gustatorius</a:t>
            </a:r>
            <a:r>
              <a:rPr lang="cs-CZ" sz="2000" b="1" i="1" dirty="0"/>
              <a:t> </a:t>
            </a:r>
            <a:r>
              <a:rPr lang="cs-CZ" sz="2000" dirty="0"/>
              <a:t>– senzorické chuťové jádro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56322" name="Picture 2" descr="Výsledek obrázku pro N. facial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889" y="2420888"/>
            <a:ext cx="6192688" cy="4167513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95D9075-EBC3-4902-8D60-93F4DA7DB371}"/>
              </a:ext>
            </a:extLst>
          </p:cNvPr>
          <p:cNvSpPr txBox="1"/>
          <p:nvPr/>
        </p:nvSpPr>
        <p:spPr>
          <a:xfrm>
            <a:off x="5580112" y="2251266"/>
            <a:ext cx="30450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chorda </a:t>
            </a:r>
            <a:r>
              <a:rPr lang="cs-CZ" b="1" dirty="0" err="1"/>
              <a:t>tympani</a:t>
            </a:r>
            <a:endParaRPr lang="cs-CZ" b="1" dirty="0"/>
          </a:p>
          <a:p>
            <a:r>
              <a:rPr lang="cs-CZ" dirty="0"/>
              <a:t>vystupuje z </a:t>
            </a:r>
            <a:r>
              <a:rPr lang="cs-CZ" i="1" dirty="0"/>
              <a:t>n. </a:t>
            </a:r>
            <a:r>
              <a:rPr lang="cs-CZ" i="1" dirty="0" err="1"/>
              <a:t>facialis</a:t>
            </a:r>
            <a:r>
              <a:rPr lang="cs-CZ" i="1" dirty="0"/>
              <a:t> </a:t>
            </a:r>
            <a:r>
              <a:rPr lang="cs-CZ" dirty="0"/>
              <a:t>v jeho průběhu kostí skalní. Vstupuje do bubínkové dutiny „viditelný“ nerv, vystupuje ve </a:t>
            </a:r>
            <a:r>
              <a:rPr lang="cs-CZ" i="1" dirty="0" err="1"/>
              <a:t>fissura</a:t>
            </a:r>
            <a:r>
              <a:rPr lang="cs-CZ" i="1" dirty="0"/>
              <a:t> </a:t>
            </a:r>
            <a:r>
              <a:rPr lang="cs-CZ" i="1" dirty="0" err="1"/>
              <a:t>petrotympanica</a:t>
            </a:r>
            <a:r>
              <a:rPr lang="cs-CZ" i="1" dirty="0"/>
              <a:t> </a:t>
            </a:r>
            <a:r>
              <a:rPr lang="cs-CZ" dirty="0"/>
              <a:t>mezi větev dolní čelisti a </a:t>
            </a:r>
            <a:r>
              <a:rPr lang="cs-CZ" i="1" dirty="0"/>
              <a:t>m. pterygoideus medialis</a:t>
            </a:r>
            <a:r>
              <a:rPr lang="cs-CZ" dirty="0"/>
              <a:t>, spojuje se s </a:t>
            </a:r>
            <a:r>
              <a:rPr lang="cs-CZ" i="1" dirty="0"/>
              <a:t>n. </a:t>
            </a:r>
            <a:r>
              <a:rPr lang="cs-CZ" i="1" dirty="0" err="1"/>
              <a:t>lingualis</a:t>
            </a:r>
            <a:r>
              <a:rPr lang="cs-CZ" dirty="0"/>
              <a:t>. Obsahuje parasympatická přepojená v </a:t>
            </a:r>
            <a:r>
              <a:rPr lang="cs-CZ" dirty="0" err="1"/>
              <a:t>ggl</a:t>
            </a:r>
            <a:r>
              <a:rPr lang="cs-CZ" dirty="0"/>
              <a:t>. </a:t>
            </a:r>
            <a:r>
              <a:rPr lang="cs-CZ" dirty="0" err="1"/>
              <a:t>submandibulare</a:t>
            </a:r>
            <a:r>
              <a:rPr lang="cs-CZ" dirty="0"/>
              <a:t> a senzorická vlákna chuť z chuťových pohárků předních dvou třetin jazyka</a:t>
            </a:r>
          </a:p>
        </p:txBody>
      </p:sp>
    </p:spTree>
    <p:extLst>
      <p:ext uri="{BB962C8B-B14F-4D97-AF65-F5344CB8AC3E}">
        <p14:creationId xmlns:p14="http://schemas.microsoft.com/office/powerpoint/2010/main" val="231785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095168" cy="548680"/>
          </a:xfrm>
        </p:spPr>
        <p:txBody>
          <a:bodyPr>
            <a:noAutofit/>
          </a:bodyPr>
          <a:lstStyle/>
          <a:p>
            <a:r>
              <a:rPr lang="cs-CZ" sz="2800" dirty="0"/>
              <a:t>VIII. </a:t>
            </a:r>
            <a:r>
              <a:rPr lang="cs-CZ" sz="2800" i="1" dirty="0"/>
              <a:t>Nervus </a:t>
            </a:r>
            <a:r>
              <a:rPr lang="cs-CZ" sz="2800" i="1" dirty="0" err="1"/>
              <a:t>vestibulocochlearis</a:t>
            </a:r>
            <a:r>
              <a:rPr lang="cs-CZ" sz="2800" i="1" dirty="0"/>
              <a:t> </a:t>
            </a:r>
            <a:r>
              <a:rPr lang="cs-CZ" sz="2800" dirty="0"/>
              <a:t>– sluchově rovnovážný nerv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19" y="683609"/>
            <a:ext cx="4896544" cy="558924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2000" b="1" i="1" dirty="0" err="1"/>
              <a:t>Nucleus</a:t>
            </a:r>
            <a:r>
              <a:rPr lang="cs-CZ" sz="2000" b="1" i="1" dirty="0"/>
              <a:t> </a:t>
            </a:r>
            <a:r>
              <a:rPr lang="cs-CZ" sz="2000" b="1" i="1" dirty="0" err="1"/>
              <a:t>vestibularis</a:t>
            </a:r>
            <a:r>
              <a:rPr lang="cs-CZ" sz="2000" b="1" i="1" dirty="0"/>
              <a:t> medialis, </a:t>
            </a:r>
            <a:r>
              <a:rPr lang="cs-CZ" sz="2000" b="1" i="1" dirty="0" err="1"/>
              <a:t>lateralis</a:t>
            </a:r>
            <a:r>
              <a:rPr lang="cs-CZ" sz="2000" b="1" i="1" dirty="0"/>
              <a:t>, superior </a:t>
            </a:r>
            <a:r>
              <a:rPr lang="cs-CZ" sz="2000" b="1" i="1" dirty="0" err="1"/>
              <a:t>et</a:t>
            </a:r>
            <a:r>
              <a:rPr lang="cs-CZ" sz="2000" b="1" i="1" dirty="0"/>
              <a:t> </a:t>
            </a:r>
            <a:r>
              <a:rPr lang="cs-CZ" sz="2000" b="1" i="1" dirty="0" err="1"/>
              <a:t>inferior</a:t>
            </a:r>
            <a:endParaRPr lang="cs-CZ" sz="2000" b="1" i="1" dirty="0"/>
          </a:p>
          <a:p>
            <a:pPr algn="just"/>
            <a:r>
              <a:rPr lang="cs-CZ" sz="2000" b="1" i="1" dirty="0"/>
              <a:t>Nucleus cochlearis anterior et posterior</a:t>
            </a:r>
          </a:p>
          <a:p>
            <a:pPr algn="just"/>
            <a:r>
              <a:rPr lang="cs-CZ" sz="2000" dirty="0"/>
              <a:t>Přivádí do mozku smyslové informace z uší (resp. z </a:t>
            </a:r>
            <a:r>
              <a:rPr lang="cs-CZ" sz="2000" dirty="0" err="1"/>
              <a:t>Cortiho</a:t>
            </a:r>
            <a:r>
              <a:rPr lang="cs-CZ" sz="2000" dirty="0"/>
              <a:t> orgánu vnitřního ucha) a z rovnovážného orgánu. </a:t>
            </a:r>
          </a:p>
          <a:p>
            <a:pPr algn="just"/>
            <a:r>
              <a:rPr lang="cs-CZ" sz="2000" dirty="0"/>
              <a:t>sluchový nerv (</a:t>
            </a:r>
            <a:r>
              <a:rPr lang="cs-CZ" sz="2000" b="1" i="1" dirty="0"/>
              <a:t>n. cochlearis</a:t>
            </a:r>
            <a:r>
              <a:rPr lang="cs-CZ" sz="2000" dirty="0"/>
              <a:t>) + rovnovážný nerv (</a:t>
            </a:r>
            <a:r>
              <a:rPr lang="cs-CZ" sz="2000" b="1" dirty="0"/>
              <a:t>n</a:t>
            </a:r>
            <a:r>
              <a:rPr lang="cs-CZ" sz="2000" b="1" i="1" dirty="0"/>
              <a:t>. </a:t>
            </a:r>
            <a:r>
              <a:rPr lang="cs-CZ" sz="2000" b="1" i="1" dirty="0" err="1"/>
              <a:t>vestibularis</a:t>
            </a:r>
            <a:r>
              <a:rPr lang="cs-CZ" sz="2000" dirty="0"/>
              <a:t>). </a:t>
            </a:r>
          </a:p>
          <a:p>
            <a:pPr algn="just"/>
            <a:r>
              <a:rPr lang="cs-CZ" sz="2000" dirty="0"/>
              <a:t>Vlákna sluchového nervu se sbíhají od jednotlivých smyslových buněk v Cortiho orgánu a vedou sluchové informace.</a:t>
            </a:r>
          </a:p>
          <a:p>
            <a:pPr algn="just"/>
            <a:r>
              <a:rPr lang="cs-CZ" sz="2000" dirty="0"/>
              <a:t>Vlákna rovnovážného nervu se sbíhají od smyslových buněk vestibulárního aparátu a přenáší různé informace o poloze a pohybech hlavy. </a:t>
            </a:r>
          </a:p>
          <a:p>
            <a:pPr algn="just"/>
            <a:r>
              <a:rPr lang="cs-CZ" sz="2000" dirty="0"/>
              <a:t>Oba nervové provazce společně vstupují jako sluchově rovnovážný nerv do prostoru mezi mostem a mozečkem a končí u jader </a:t>
            </a:r>
            <a:r>
              <a:rPr lang="cs-CZ" sz="2000" i="1" dirty="0" err="1"/>
              <a:t>nucleus</a:t>
            </a:r>
            <a:r>
              <a:rPr lang="cs-CZ" sz="2000" i="1" dirty="0"/>
              <a:t> cochlearis</a:t>
            </a:r>
            <a:r>
              <a:rPr lang="cs-CZ" sz="2000" dirty="0"/>
              <a:t>.</a:t>
            </a:r>
          </a:p>
        </p:txBody>
      </p:sp>
      <p:sp>
        <p:nvSpPr>
          <p:cNvPr id="43010" name="AutoShape 2" descr="Výsledek obrázku pro Nervus vestibulocochlear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3012" name="AutoShape 4" descr="Výsledek obrázku pro Nervus vestibulocochlear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3014" name="Picture 6" descr="Výsledek obrázku pro Nervus vestibulocochlear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3" y="548680"/>
            <a:ext cx="3947105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2780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30324"/>
            <a:ext cx="8784976" cy="548680"/>
          </a:xfrm>
        </p:spPr>
        <p:txBody>
          <a:bodyPr>
            <a:normAutofit/>
          </a:bodyPr>
          <a:lstStyle/>
          <a:p>
            <a:r>
              <a:rPr lang="cs-CZ" sz="2800" dirty="0"/>
              <a:t>IX. </a:t>
            </a:r>
            <a:r>
              <a:rPr lang="cs-CZ" sz="2800" i="1" dirty="0"/>
              <a:t>Nervus glossopharyngeus </a:t>
            </a:r>
            <a:r>
              <a:rPr lang="cs-CZ" sz="2800" dirty="0"/>
              <a:t>– jazykohltanový nerv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5004048" cy="4824536"/>
          </a:xfrm>
        </p:spPr>
        <p:txBody>
          <a:bodyPr>
            <a:normAutofit/>
          </a:bodyPr>
          <a:lstStyle/>
          <a:p>
            <a:r>
              <a:rPr lang="cs-CZ" sz="2400" b="1" i="1" dirty="0" err="1"/>
              <a:t>Nucleus</a:t>
            </a:r>
            <a:r>
              <a:rPr lang="cs-CZ" sz="2400" b="1" i="1" dirty="0"/>
              <a:t> </a:t>
            </a:r>
            <a:r>
              <a:rPr lang="cs-CZ" sz="2400" b="1" i="1" dirty="0" err="1"/>
              <a:t>ambiguus</a:t>
            </a:r>
            <a:r>
              <a:rPr lang="cs-CZ" sz="2400" b="1" i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somatomotorické</a:t>
            </a:r>
            <a:r>
              <a:rPr lang="cs-CZ" sz="2400" dirty="0"/>
              <a:t> jádro (m. </a:t>
            </a:r>
            <a:r>
              <a:rPr lang="cs-CZ" sz="2400" dirty="0" err="1"/>
              <a:t>stylopharyngeus</a:t>
            </a:r>
            <a:r>
              <a:rPr lang="cs-CZ" sz="2400" dirty="0"/>
              <a:t>)</a:t>
            </a:r>
          </a:p>
          <a:p>
            <a:r>
              <a:rPr lang="cs-CZ" sz="2400" b="1" i="1" dirty="0" err="1"/>
              <a:t>Nucleus</a:t>
            </a:r>
            <a:r>
              <a:rPr lang="cs-CZ" sz="2400" b="1" i="1" dirty="0"/>
              <a:t> </a:t>
            </a:r>
            <a:r>
              <a:rPr lang="cs-CZ" sz="2400" b="1" i="1" dirty="0" err="1"/>
              <a:t>salivatorius</a:t>
            </a:r>
            <a:r>
              <a:rPr lang="cs-CZ" sz="2400" b="1" i="1" dirty="0"/>
              <a:t> </a:t>
            </a:r>
            <a:r>
              <a:rPr lang="cs-CZ" sz="2400" b="1" i="1" dirty="0" err="1"/>
              <a:t>inferior</a:t>
            </a:r>
            <a:r>
              <a:rPr lang="cs-CZ" sz="2400" b="1" i="1" dirty="0"/>
              <a:t> </a:t>
            </a:r>
            <a:r>
              <a:rPr lang="cs-CZ" sz="2400" dirty="0"/>
              <a:t>–</a:t>
            </a:r>
            <a:r>
              <a:rPr lang="cs-CZ" sz="2400" dirty="0" err="1"/>
              <a:t>parasympaticus</a:t>
            </a:r>
            <a:r>
              <a:rPr lang="cs-CZ" sz="2400" dirty="0"/>
              <a:t>, středoušní žláza, příušní žláza</a:t>
            </a:r>
          </a:p>
          <a:p>
            <a:r>
              <a:rPr lang="cs-CZ" sz="2400" b="1" i="1" dirty="0" err="1"/>
              <a:t>Nucleus</a:t>
            </a:r>
            <a:r>
              <a:rPr lang="cs-CZ" sz="2400" b="1" i="1" dirty="0"/>
              <a:t> tractus </a:t>
            </a:r>
            <a:r>
              <a:rPr lang="cs-CZ" sz="2400" b="1" i="1" dirty="0" err="1"/>
              <a:t>solitarii</a:t>
            </a:r>
            <a:r>
              <a:rPr lang="cs-CZ" sz="2400" b="1" i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viscerosenzitivní</a:t>
            </a:r>
            <a:r>
              <a:rPr lang="cs-CZ" sz="2400" dirty="0"/>
              <a:t> jádro</a:t>
            </a:r>
          </a:p>
          <a:p>
            <a:r>
              <a:rPr lang="cs-CZ" sz="2400" b="1" i="1" dirty="0" err="1"/>
              <a:t>Nucleus</a:t>
            </a:r>
            <a:r>
              <a:rPr lang="cs-CZ" sz="2400" b="1" i="1" dirty="0"/>
              <a:t> </a:t>
            </a:r>
            <a:r>
              <a:rPr lang="cs-CZ" sz="2400" b="1" i="1" dirty="0" err="1"/>
              <a:t>spinalis</a:t>
            </a:r>
            <a:r>
              <a:rPr lang="cs-CZ" sz="2400" b="1" i="1" dirty="0"/>
              <a:t> nervi </a:t>
            </a:r>
            <a:r>
              <a:rPr lang="cs-CZ" sz="2400" b="1" i="1" dirty="0" err="1"/>
              <a:t>trigemini</a:t>
            </a:r>
            <a:r>
              <a:rPr lang="cs-CZ" sz="2400" b="1" i="1" dirty="0"/>
              <a:t> </a:t>
            </a:r>
            <a:r>
              <a:rPr lang="cs-CZ" sz="2400" dirty="0"/>
              <a:t>– přepojují se v něm </a:t>
            </a:r>
            <a:r>
              <a:rPr lang="cs-CZ" sz="2400" dirty="0" err="1"/>
              <a:t>somatosenzitivní</a:t>
            </a:r>
            <a:r>
              <a:rPr lang="cs-CZ" sz="2400" dirty="0"/>
              <a:t> informace </a:t>
            </a:r>
          </a:p>
          <a:p>
            <a:endParaRPr lang="cs-CZ" sz="2400" dirty="0"/>
          </a:p>
        </p:txBody>
      </p:sp>
      <p:pic>
        <p:nvPicPr>
          <p:cNvPr id="40962" name="Picture 2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050" y="764704"/>
            <a:ext cx="3993564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21721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cs-CZ" dirty="0"/>
              <a:t>X. </a:t>
            </a:r>
            <a:r>
              <a:rPr lang="cs-CZ" i="1" dirty="0"/>
              <a:t>Nervus vagus </a:t>
            </a:r>
            <a:r>
              <a:rPr lang="cs-CZ" dirty="0"/>
              <a:t>– bloudivý nerv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640960" cy="5616624"/>
          </a:xfrm>
        </p:spPr>
        <p:txBody>
          <a:bodyPr>
            <a:normAutofit/>
          </a:bodyPr>
          <a:lstStyle/>
          <a:p>
            <a:r>
              <a:rPr lang="cs-CZ" sz="2000" b="1" i="1" dirty="0" err="1"/>
              <a:t>Nucleus</a:t>
            </a:r>
            <a:r>
              <a:rPr lang="cs-CZ" sz="2000" b="1" i="1" dirty="0"/>
              <a:t> </a:t>
            </a:r>
            <a:r>
              <a:rPr lang="cs-CZ" sz="2000" b="1" i="1" dirty="0" err="1"/>
              <a:t>ambiguus</a:t>
            </a:r>
            <a:r>
              <a:rPr lang="cs-CZ" sz="2000" b="1" i="1" dirty="0"/>
              <a:t> </a:t>
            </a:r>
            <a:r>
              <a:rPr lang="cs-CZ" sz="2000" dirty="0"/>
              <a:t>– </a:t>
            </a:r>
            <a:r>
              <a:rPr lang="cs-CZ" sz="2000" dirty="0" err="1"/>
              <a:t>somatomotorické</a:t>
            </a:r>
            <a:r>
              <a:rPr lang="cs-CZ" sz="2000" dirty="0"/>
              <a:t> jádro, inervace svalů měkkého patra, hltanu a hrtanu</a:t>
            </a:r>
          </a:p>
          <a:p>
            <a:r>
              <a:rPr lang="cs-CZ" sz="2000" b="1" i="1" dirty="0"/>
              <a:t>Nucleus posterior nervi </a:t>
            </a:r>
            <a:r>
              <a:rPr lang="cs-CZ" sz="2000" b="1" i="1" dirty="0" err="1"/>
              <a:t>vagi</a:t>
            </a:r>
            <a:r>
              <a:rPr lang="cs-CZ" sz="2000" b="1" i="1" dirty="0"/>
              <a:t> </a:t>
            </a:r>
            <a:r>
              <a:rPr lang="cs-CZ" sz="2000" dirty="0"/>
              <a:t>– </a:t>
            </a:r>
            <a:r>
              <a:rPr lang="cs-CZ" sz="2000" dirty="0" err="1"/>
              <a:t>visceromotorické</a:t>
            </a:r>
            <a:r>
              <a:rPr lang="cs-CZ" sz="2000" dirty="0"/>
              <a:t>, inervace </a:t>
            </a:r>
            <a:r>
              <a:rPr lang="cs-CZ" sz="2000" dirty="0" err="1"/>
              <a:t>parasymp</a:t>
            </a:r>
            <a:r>
              <a:rPr lang="cs-CZ" sz="2000" dirty="0"/>
              <a:t>. drah útrob, srdce</a:t>
            </a:r>
          </a:p>
          <a:p>
            <a:r>
              <a:rPr lang="cs-CZ" sz="2000" b="1" i="1" dirty="0" err="1"/>
              <a:t>Nucleus</a:t>
            </a:r>
            <a:r>
              <a:rPr lang="cs-CZ" sz="2000" b="1" i="1" dirty="0"/>
              <a:t> tractus </a:t>
            </a:r>
            <a:r>
              <a:rPr lang="cs-CZ" sz="2000" b="1" i="1" dirty="0" err="1"/>
              <a:t>solitarii</a:t>
            </a:r>
            <a:r>
              <a:rPr lang="cs-CZ" sz="2000" b="1" i="1" dirty="0"/>
              <a:t> </a:t>
            </a:r>
            <a:r>
              <a:rPr lang="cs-CZ" sz="2000" dirty="0"/>
              <a:t>– </a:t>
            </a:r>
            <a:r>
              <a:rPr lang="cs-CZ" sz="2000" dirty="0" err="1"/>
              <a:t>viscerosenzitivní</a:t>
            </a:r>
            <a:endParaRPr lang="cs-CZ" sz="2000" dirty="0"/>
          </a:p>
          <a:p>
            <a:r>
              <a:rPr lang="cs-CZ" sz="2000" b="1" i="1" dirty="0" err="1"/>
              <a:t>Nucleus</a:t>
            </a:r>
            <a:r>
              <a:rPr lang="cs-CZ" sz="2000" b="1" i="1" dirty="0"/>
              <a:t> </a:t>
            </a:r>
            <a:r>
              <a:rPr lang="cs-CZ" sz="2000" b="1" i="1" dirty="0" err="1"/>
              <a:t>gustatorius</a:t>
            </a:r>
            <a:r>
              <a:rPr lang="cs-CZ" sz="2000" b="1" i="1" dirty="0"/>
              <a:t> </a:t>
            </a:r>
            <a:r>
              <a:rPr lang="cs-CZ" sz="2000" dirty="0"/>
              <a:t>– senzorické jádro, informace o chuti z </a:t>
            </a:r>
            <a:r>
              <a:rPr lang="cs-CZ" sz="2000" b="1" i="1" dirty="0" err="1"/>
              <a:t>dorsum</a:t>
            </a:r>
            <a:r>
              <a:rPr lang="cs-CZ" sz="2000" b="1" i="1" dirty="0"/>
              <a:t> </a:t>
            </a:r>
            <a:r>
              <a:rPr lang="cs-CZ" sz="2000" b="1" i="1" dirty="0" err="1"/>
              <a:t>linguage</a:t>
            </a:r>
            <a:r>
              <a:rPr lang="cs-CZ" sz="2000" b="1" i="1" dirty="0"/>
              <a:t> </a:t>
            </a:r>
            <a:r>
              <a:rPr lang="cs-CZ" sz="2000" dirty="0"/>
              <a:t>a </a:t>
            </a:r>
            <a:r>
              <a:rPr lang="cs-CZ" sz="2000" b="1" i="1" dirty="0"/>
              <a:t>epiglottis</a:t>
            </a:r>
          </a:p>
          <a:p>
            <a:r>
              <a:rPr lang="cs-CZ" sz="2000" dirty="0"/>
              <a:t>Vystupuje z prodloužené míchy, z lebeční dutiny se dostává skrz </a:t>
            </a:r>
            <a:r>
              <a:rPr lang="cs-CZ" sz="2000" b="1" i="1" dirty="0" err="1"/>
              <a:t>foramen</a:t>
            </a:r>
            <a:r>
              <a:rPr lang="cs-CZ" sz="2000" b="1" i="1" dirty="0"/>
              <a:t> </a:t>
            </a:r>
            <a:r>
              <a:rPr lang="cs-CZ" sz="2000" b="1" i="1" dirty="0" err="1"/>
              <a:t>jugulare</a:t>
            </a:r>
            <a:endParaRPr lang="cs-CZ" sz="2000" b="1" i="1" dirty="0"/>
          </a:p>
          <a:p>
            <a:pPr marL="0" indent="0">
              <a:buNone/>
            </a:pPr>
            <a:r>
              <a:rPr lang="cs-CZ" sz="2000" dirty="0"/>
              <a:t>Sestupuje směrem kaudálním a probíhá společně s </a:t>
            </a:r>
            <a:r>
              <a:rPr lang="cs-CZ" sz="2000" i="1" dirty="0"/>
              <a:t>arteria carotis interna </a:t>
            </a:r>
            <a:r>
              <a:rPr lang="cs-CZ" sz="2000" dirty="0"/>
              <a:t>a </a:t>
            </a:r>
            <a:r>
              <a:rPr lang="cs-CZ" sz="2000" i="1" dirty="0"/>
              <a:t>vena </a:t>
            </a:r>
            <a:r>
              <a:rPr lang="cs-CZ" sz="2000" i="1" dirty="0" err="1"/>
              <a:t>jugularis</a:t>
            </a:r>
            <a:r>
              <a:rPr lang="cs-CZ" sz="2000" i="1" dirty="0"/>
              <a:t> </a:t>
            </a:r>
            <a:r>
              <a:rPr lang="pt-BR" sz="2000" i="1" dirty="0"/>
              <a:t>interna</a:t>
            </a:r>
            <a:r>
              <a:rPr lang="pt-BR" sz="2000" dirty="0"/>
              <a:t>, přikládá se k jícnu a</a:t>
            </a:r>
            <a:r>
              <a:rPr lang="cs-CZ" sz="2000" dirty="0"/>
              <a:t> podél něj sestupuje přes </a:t>
            </a:r>
            <a:r>
              <a:rPr lang="pt-BR" sz="2000" dirty="0"/>
              <a:t>dutinu hrudní až do dutiny</a:t>
            </a:r>
            <a:r>
              <a:rPr lang="cs-CZ" sz="2000" dirty="0"/>
              <a:t> břišní (u mužů až </a:t>
            </a:r>
            <a:r>
              <a:rPr lang="cs-CZ" sz="2000" i="1" dirty="0"/>
              <a:t>do </a:t>
            </a:r>
            <a:r>
              <a:rPr lang="cs-CZ" sz="2000" i="1" dirty="0" err="1"/>
              <a:t>scrota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216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0"/>
            <a:ext cx="8640960" cy="57606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4000" b="1" dirty="0"/>
              <a:t>Axoplasmatický transport</a:t>
            </a:r>
            <a:r>
              <a:rPr lang="cs-CZ" sz="4000" dirty="0"/>
              <a:t> </a:t>
            </a:r>
          </a:p>
          <a:p>
            <a:pPr algn="just"/>
            <a:r>
              <a:rPr lang="cs-CZ" sz="1600" b="1" dirty="0" err="1"/>
              <a:t>antegrádní</a:t>
            </a:r>
            <a:r>
              <a:rPr lang="cs-CZ" sz="1600" dirty="0"/>
              <a:t> – od těla axonu k zakončení, difúze</a:t>
            </a:r>
          </a:p>
          <a:p>
            <a:pPr algn="just"/>
            <a:r>
              <a:rPr lang="cs-CZ" sz="1600" b="1" dirty="0"/>
              <a:t>retrográdní</a:t>
            </a:r>
            <a:r>
              <a:rPr lang="cs-CZ" sz="1600" dirty="0"/>
              <a:t>, aktivní děj (spotřeba ATP),podílejí se na něm tzv. transportní </a:t>
            </a:r>
            <a:r>
              <a:rPr lang="cs-CZ" sz="1600" dirty="0" err="1"/>
              <a:t>filamenta</a:t>
            </a:r>
            <a:r>
              <a:rPr lang="cs-CZ" sz="1600" dirty="0"/>
              <a:t>.</a:t>
            </a:r>
          </a:p>
          <a:p>
            <a:pPr marL="715963" indent="-357188" algn="just">
              <a:buFont typeface="Courier New" panose="02070309020205020404" pitchFamily="49" charset="0"/>
              <a:buChar char="o"/>
            </a:pPr>
            <a:r>
              <a:rPr lang="cs-CZ" sz="1600" b="1" dirty="0"/>
              <a:t>pomalý transport </a:t>
            </a:r>
            <a:r>
              <a:rPr lang="cs-CZ" sz="1600" dirty="0"/>
              <a:t>(pod 1 mm až několik mm za 24 h) – dopravuje 80 % rozpustných bílkovin, které se během transportu rozkládají a jsou významné pro funkci axonu.</a:t>
            </a:r>
          </a:p>
          <a:p>
            <a:pPr marL="715963" indent="-357188" algn="just">
              <a:buFont typeface="Courier New" panose="02070309020205020404" pitchFamily="49" charset="0"/>
              <a:buChar char="o"/>
            </a:pPr>
            <a:r>
              <a:rPr lang="cs-CZ" sz="1600" b="1" dirty="0"/>
              <a:t>rychlý transport </a:t>
            </a:r>
            <a:r>
              <a:rPr lang="cs-CZ" sz="1600" dirty="0"/>
              <a:t>(40–700 mm/24 h, optimum cca 400 mm /24 h) – neurotransmitery + enzymy jejich přeměny (např. dopamin-</a:t>
            </a:r>
            <a:r>
              <a:rPr lang="el-GR" sz="1600" dirty="0"/>
              <a:t>β- </a:t>
            </a:r>
            <a:r>
              <a:rPr lang="cs-CZ" sz="1600" dirty="0"/>
              <a:t>hydroláza, </a:t>
            </a:r>
            <a:r>
              <a:rPr lang="cs-CZ" sz="1600" dirty="0" err="1"/>
              <a:t>acetylcholinesteráza</a:t>
            </a:r>
            <a:r>
              <a:rPr lang="cs-CZ" sz="1600" dirty="0"/>
              <a:t>), aminokyseliny, 20 % bílkovin a glykoproteidy, zejména některé důležité složky membrány neuronu, mezi nimi i receptory. </a:t>
            </a:r>
          </a:p>
          <a:p>
            <a:pPr marL="715963" indent="-357188" algn="just">
              <a:buFont typeface="Courier New" panose="02070309020205020404" pitchFamily="49" charset="0"/>
              <a:buChar char="o"/>
            </a:pPr>
            <a:r>
              <a:rPr lang="cs-CZ" sz="1600" dirty="0"/>
              <a:t>Uvolňují se buď okamžitě, nebo postupně – ty se označují jako látky se středně rychlým transportem. </a:t>
            </a:r>
          </a:p>
          <a:p>
            <a:pPr marL="0" indent="0" algn="just">
              <a:buNone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181915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cs-CZ" dirty="0"/>
              <a:t>Větve n. vagus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3888432" cy="5688632"/>
          </a:xfrm>
        </p:spPr>
        <p:txBody>
          <a:bodyPr>
            <a:normAutofit fontScale="70000" lnSpcReduction="20000"/>
          </a:bodyPr>
          <a:lstStyle/>
          <a:p>
            <a:r>
              <a:rPr lang="cs-CZ" b="1" i="1" dirty="0"/>
              <a:t>R. </a:t>
            </a:r>
            <a:r>
              <a:rPr lang="cs-CZ" b="1" i="1" dirty="0" err="1"/>
              <a:t>auricularis</a:t>
            </a:r>
            <a:r>
              <a:rPr lang="cs-CZ" b="1" i="1" dirty="0"/>
              <a:t> </a:t>
            </a:r>
            <a:r>
              <a:rPr lang="cs-CZ" dirty="0"/>
              <a:t>(senzitivní větev pro stěnu zvukovodu)</a:t>
            </a:r>
          </a:p>
          <a:p>
            <a:r>
              <a:rPr lang="cs-CZ" b="1" i="1" dirty="0" err="1"/>
              <a:t>Rr</a:t>
            </a:r>
            <a:r>
              <a:rPr lang="cs-CZ" b="1" i="1" dirty="0"/>
              <a:t>. </a:t>
            </a:r>
            <a:r>
              <a:rPr lang="cs-CZ" b="1" i="1" dirty="0" err="1"/>
              <a:t>pharyngei</a:t>
            </a:r>
            <a:r>
              <a:rPr lang="cs-CZ" b="1" i="1" dirty="0"/>
              <a:t> </a:t>
            </a:r>
            <a:r>
              <a:rPr lang="cs-CZ" dirty="0"/>
              <a:t>(svaly hltanu)</a:t>
            </a:r>
          </a:p>
          <a:p>
            <a:r>
              <a:rPr lang="cs-CZ" b="1" i="1" dirty="0"/>
              <a:t>N. </a:t>
            </a:r>
            <a:r>
              <a:rPr lang="cs-CZ" b="1" i="1" dirty="0" err="1"/>
              <a:t>laryngeus</a:t>
            </a:r>
            <a:r>
              <a:rPr lang="cs-CZ" b="1" i="1" dirty="0"/>
              <a:t> superior</a:t>
            </a:r>
          </a:p>
          <a:p>
            <a:r>
              <a:rPr lang="cs-CZ" b="1" i="1" dirty="0"/>
              <a:t>N</a:t>
            </a:r>
            <a:r>
              <a:rPr lang="pt-BR" b="1" i="1" dirty="0"/>
              <a:t>. laryngeus recurrens- </a:t>
            </a:r>
            <a:r>
              <a:rPr lang="cs-CZ" b="1" i="1" dirty="0"/>
              <a:t>N</a:t>
            </a:r>
            <a:r>
              <a:rPr lang="pt-BR" b="1" i="1" dirty="0"/>
              <a:t>.laryngeus inferior</a:t>
            </a:r>
          </a:p>
          <a:p>
            <a:r>
              <a:rPr lang="cs-CZ" dirty="0"/>
              <a:t>(svaly hrtanu)</a:t>
            </a:r>
          </a:p>
          <a:p>
            <a:pPr>
              <a:buNone/>
            </a:pPr>
            <a:r>
              <a:rPr lang="cs-CZ" u="sng" dirty="0"/>
              <a:t>Orgány v hrudní a břišní dutině</a:t>
            </a:r>
            <a:r>
              <a:rPr lang="cs-CZ" dirty="0"/>
              <a:t>:</a:t>
            </a:r>
          </a:p>
          <a:p>
            <a:r>
              <a:rPr lang="cs-CZ" b="1" i="1" dirty="0"/>
              <a:t>Plexus </a:t>
            </a:r>
            <a:r>
              <a:rPr lang="cs-CZ" b="1" i="1" dirty="0" err="1"/>
              <a:t>cardiacus</a:t>
            </a:r>
            <a:r>
              <a:rPr lang="cs-CZ" b="1" i="1" dirty="0"/>
              <a:t>, </a:t>
            </a:r>
            <a:r>
              <a:rPr lang="cs-CZ" b="1" i="1" dirty="0" err="1"/>
              <a:t>coronarius</a:t>
            </a:r>
            <a:endParaRPr lang="cs-CZ" b="1" i="1" dirty="0"/>
          </a:p>
          <a:p>
            <a:r>
              <a:rPr lang="cs-CZ" b="1" i="1" dirty="0" err="1"/>
              <a:t>Rr</a:t>
            </a:r>
            <a:r>
              <a:rPr lang="cs-CZ" b="1" i="1" dirty="0"/>
              <a:t>. </a:t>
            </a:r>
            <a:r>
              <a:rPr lang="cs-CZ" b="1" i="1" dirty="0" err="1"/>
              <a:t>bronciales</a:t>
            </a:r>
            <a:r>
              <a:rPr lang="cs-CZ" b="1" i="1" dirty="0"/>
              <a:t>- plexus </a:t>
            </a:r>
            <a:r>
              <a:rPr lang="cs-CZ" b="1" i="1" dirty="0" err="1"/>
              <a:t>pulmonalis</a:t>
            </a:r>
            <a:endParaRPr lang="cs-CZ" b="1" i="1" dirty="0"/>
          </a:p>
          <a:p>
            <a:r>
              <a:rPr lang="cs-CZ" b="1" i="1" dirty="0" err="1"/>
              <a:t>Rr</a:t>
            </a:r>
            <a:r>
              <a:rPr lang="cs-CZ" b="1" i="1" dirty="0"/>
              <a:t>. </a:t>
            </a:r>
            <a:r>
              <a:rPr lang="cs-CZ" b="1" i="1" dirty="0" err="1"/>
              <a:t>oesophagei</a:t>
            </a:r>
            <a:r>
              <a:rPr lang="cs-CZ" b="1" i="1" dirty="0"/>
              <a:t>- plexus </a:t>
            </a:r>
            <a:r>
              <a:rPr lang="cs-CZ" b="1" i="1" dirty="0" err="1"/>
              <a:t>oesophagus</a:t>
            </a:r>
            <a:endParaRPr lang="cs-CZ" b="1" i="1" dirty="0"/>
          </a:p>
          <a:p>
            <a:r>
              <a:rPr lang="cs-CZ" b="1" i="1" dirty="0" err="1"/>
              <a:t>Rr</a:t>
            </a:r>
            <a:r>
              <a:rPr lang="cs-CZ" b="1" i="1" dirty="0"/>
              <a:t>. </a:t>
            </a:r>
            <a:r>
              <a:rPr lang="cs-CZ" b="1" i="1" dirty="0" err="1"/>
              <a:t>gasrici</a:t>
            </a:r>
            <a:endParaRPr lang="cs-CZ" b="1" i="1" dirty="0"/>
          </a:p>
          <a:p>
            <a:r>
              <a:rPr lang="cs-CZ" b="1" i="1" dirty="0" err="1"/>
              <a:t>Rr</a:t>
            </a:r>
            <a:r>
              <a:rPr lang="cs-CZ" b="1" i="1" dirty="0"/>
              <a:t>. </a:t>
            </a:r>
            <a:r>
              <a:rPr lang="cs-CZ" b="1" i="1" dirty="0" err="1"/>
              <a:t>hepatici</a:t>
            </a:r>
            <a:endParaRPr lang="cs-CZ" b="1" i="1" dirty="0"/>
          </a:p>
          <a:p>
            <a:r>
              <a:rPr lang="cs-CZ" b="1" i="1" dirty="0" err="1"/>
              <a:t>Rr</a:t>
            </a:r>
            <a:r>
              <a:rPr lang="cs-CZ" b="1" i="1" dirty="0"/>
              <a:t>. </a:t>
            </a:r>
            <a:r>
              <a:rPr lang="cs-CZ" b="1" i="1" dirty="0" err="1"/>
              <a:t>coeliaci</a:t>
            </a:r>
            <a:r>
              <a:rPr lang="cs-CZ" b="1" i="1" dirty="0"/>
              <a:t> - plexus </a:t>
            </a:r>
            <a:r>
              <a:rPr lang="cs-CZ" b="1" i="1" dirty="0" err="1"/>
              <a:t>coeliacus</a:t>
            </a:r>
            <a:endParaRPr lang="cs-CZ" b="1" i="1" dirty="0"/>
          </a:p>
          <a:p>
            <a:r>
              <a:rPr lang="cs-CZ" b="1" i="1" dirty="0" err="1"/>
              <a:t>Rr</a:t>
            </a:r>
            <a:r>
              <a:rPr lang="cs-CZ" b="1" i="1" dirty="0"/>
              <a:t>. </a:t>
            </a:r>
            <a:r>
              <a:rPr lang="cs-CZ" b="1" i="1" dirty="0" err="1"/>
              <a:t>renales</a:t>
            </a:r>
            <a:endParaRPr lang="cs-CZ" b="1" i="1" dirty="0"/>
          </a:p>
        </p:txBody>
      </p:sp>
      <p:pic>
        <p:nvPicPr>
          <p:cNvPr id="38914" name="Picture 2" descr="Výsledek obrázku pro nervus vag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1" y="692696"/>
            <a:ext cx="5004049" cy="5520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33647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Výsledek obrázku pro Nervus accessorius"/>
          <p:cNvPicPr>
            <a:picLocks noChangeAspect="1" noChangeArrowheads="1"/>
          </p:cNvPicPr>
          <p:nvPr/>
        </p:nvPicPr>
        <p:blipFill>
          <a:blip r:embed="rId2" cstate="print"/>
          <a:srcRect t="5585" b="3658"/>
          <a:stretch>
            <a:fillRect/>
          </a:stretch>
        </p:blipFill>
        <p:spPr bwMode="auto">
          <a:xfrm>
            <a:off x="2879178" y="1844824"/>
            <a:ext cx="6051918" cy="482453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cs-CZ" dirty="0"/>
              <a:t>XI. </a:t>
            </a:r>
            <a:r>
              <a:rPr lang="cs-CZ" i="1" dirty="0"/>
              <a:t>Nervus </a:t>
            </a:r>
            <a:r>
              <a:rPr lang="cs-CZ" i="1" dirty="0" err="1"/>
              <a:t>accessorius</a:t>
            </a:r>
            <a:r>
              <a:rPr lang="cs-CZ" i="1" dirty="0"/>
              <a:t> </a:t>
            </a:r>
            <a:r>
              <a:rPr lang="cs-CZ" dirty="0"/>
              <a:t>– přídatný nerv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48680"/>
            <a:ext cx="5328592" cy="4525963"/>
          </a:xfrm>
        </p:spPr>
        <p:txBody>
          <a:bodyPr>
            <a:noAutofit/>
          </a:bodyPr>
          <a:lstStyle/>
          <a:p>
            <a:r>
              <a:rPr lang="cs-CZ" sz="1800" b="1" i="1" dirty="0" err="1"/>
              <a:t>Nucleus</a:t>
            </a:r>
            <a:r>
              <a:rPr lang="cs-CZ" sz="1800" b="1" i="1" dirty="0"/>
              <a:t> </a:t>
            </a:r>
            <a:r>
              <a:rPr lang="cs-CZ" sz="1800" b="1" i="1" dirty="0" err="1"/>
              <a:t>accessorius</a:t>
            </a:r>
            <a:endParaRPr lang="cs-CZ" sz="1800" b="1" i="1" dirty="0"/>
          </a:p>
          <a:p>
            <a:r>
              <a:rPr lang="cs-CZ" sz="1800" b="1" i="1" dirty="0" err="1"/>
              <a:t>Nucleus</a:t>
            </a:r>
            <a:r>
              <a:rPr lang="cs-CZ" sz="1800" b="1" i="1" dirty="0"/>
              <a:t> </a:t>
            </a:r>
            <a:r>
              <a:rPr lang="cs-CZ" sz="1800" b="1" i="1" dirty="0" err="1"/>
              <a:t>spinalis</a:t>
            </a:r>
            <a:r>
              <a:rPr lang="cs-CZ" sz="1800" b="1" i="1" dirty="0"/>
              <a:t> nervi </a:t>
            </a:r>
            <a:r>
              <a:rPr lang="cs-CZ" sz="1800" b="1" i="1" dirty="0" err="1"/>
              <a:t>accessorii</a:t>
            </a:r>
            <a:r>
              <a:rPr lang="cs-CZ" sz="1800" i="1" dirty="0"/>
              <a:t> </a:t>
            </a:r>
            <a:r>
              <a:rPr lang="cs-CZ" sz="1800" dirty="0"/>
              <a:t>míchy</a:t>
            </a:r>
          </a:p>
          <a:p>
            <a:r>
              <a:rPr lang="cs-CZ" sz="1800" dirty="0"/>
              <a:t>Z lebeční dutiny se dostává skrz </a:t>
            </a:r>
            <a:r>
              <a:rPr lang="cs-CZ" sz="1800" b="1" i="1" dirty="0" err="1"/>
              <a:t>foramen</a:t>
            </a:r>
            <a:r>
              <a:rPr lang="cs-CZ" sz="1800" b="1" i="1" dirty="0"/>
              <a:t> </a:t>
            </a:r>
            <a:r>
              <a:rPr lang="cs-CZ" sz="1800" b="1" i="1" dirty="0" err="1"/>
              <a:t>jugulare</a:t>
            </a:r>
            <a:endParaRPr lang="cs-CZ" sz="1800" b="1" i="1" dirty="0"/>
          </a:p>
          <a:p>
            <a:pPr>
              <a:buNone/>
            </a:pPr>
            <a:r>
              <a:rPr lang="cs-CZ" sz="1800" dirty="0"/>
              <a:t>Nerv se po výstupu z lebeční dutiny větví: </a:t>
            </a:r>
          </a:p>
          <a:p>
            <a:r>
              <a:rPr lang="cs-CZ" sz="1800" b="1" i="1" dirty="0" err="1"/>
              <a:t>n.XI</a:t>
            </a:r>
            <a:r>
              <a:rPr lang="cs-CZ" sz="1800" i="1" dirty="0"/>
              <a:t>.</a:t>
            </a:r>
          </a:p>
          <a:p>
            <a:r>
              <a:rPr lang="cs-CZ" sz="1800" b="1" i="1" dirty="0" err="1"/>
              <a:t>Radices</a:t>
            </a:r>
            <a:r>
              <a:rPr lang="cs-CZ" sz="1800" b="1" i="1" dirty="0"/>
              <a:t> </a:t>
            </a:r>
            <a:r>
              <a:rPr lang="cs-CZ" sz="1800" b="1" i="1" dirty="0" err="1"/>
              <a:t>craniales</a:t>
            </a:r>
            <a:endParaRPr lang="cs-CZ" sz="1800" b="1" i="1" dirty="0"/>
          </a:p>
          <a:p>
            <a:r>
              <a:rPr lang="cs-CZ" sz="1800" b="1" i="1" dirty="0" err="1"/>
              <a:t>Radices</a:t>
            </a:r>
            <a:r>
              <a:rPr lang="cs-CZ" sz="1800" b="1" i="1" dirty="0"/>
              <a:t> </a:t>
            </a:r>
            <a:r>
              <a:rPr lang="cs-CZ" sz="1800" b="1" i="1" dirty="0" err="1"/>
              <a:t>spinales</a:t>
            </a:r>
            <a:endParaRPr lang="cs-CZ" sz="1800" b="1" i="1" dirty="0"/>
          </a:p>
          <a:p>
            <a:r>
              <a:rPr lang="cs-CZ" sz="1800" b="1" i="1" dirty="0" err="1"/>
              <a:t>Ramus</a:t>
            </a:r>
            <a:r>
              <a:rPr lang="cs-CZ" sz="1800" b="1" i="1" dirty="0"/>
              <a:t> </a:t>
            </a:r>
            <a:r>
              <a:rPr lang="cs-CZ" sz="1800" b="1" i="1" dirty="0" err="1"/>
              <a:t>internus</a:t>
            </a:r>
            <a:r>
              <a:rPr lang="cs-CZ" sz="1800" b="1" i="1" dirty="0"/>
              <a:t>- </a:t>
            </a:r>
            <a:r>
              <a:rPr lang="cs-CZ" sz="1800" dirty="0"/>
              <a:t>pojí se s n. X.</a:t>
            </a:r>
          </a:p>
          <a:p>
            <a:r>
              <a:rPr lang="cs-CZ" sz="1800" b="1" i="1" dirty="0" err="1"/>
              <a:t>Ramus</a:t>
            </a:r>
            <a:r>
              <a:rPr lang="cs-CZ" sz="1800" b="1" i="1" dirty="0"/>
              <a:t> </a:t>
            </a:r>
            <a:r>
              <a:rPr lang="cs-CZ" sz="1800" b="1" i="1" dirty="0" err="1"/>
              <a:t>externus</a:t>
            </a:r>
            <a:endParaRPr lang="cs-CZ" sz="1800" b="1" i="1" dirty="0"/>
          </a:p>
          <a:p>
            <a:r>
              <a:rPr lang="cs-CZ" sz="1800" dirty="0"/>
              <a:t>motorický – část musculus </a:t>
            </a:r>
          </a:p>
          <a:p>
            <a:pPr>
              <a:buNone/>
            </a:pPr>
            <a:r>
              <a:rPr lang="cs-CZ" sz="1800" i="1" dirty="0" err="1"/>
              <a:t>sternocleidomastoideus</a:t>
            </a:r>
            <a:r>
              <a:rPr lang="cs-CZ" sz="1800" i="1" dirty="0"/>
              <a:t> a </a:t>
            </a:r>
          </a:p>
          <a:p>
            <a:pPr>
              <a:buNone/>
            </a:pPr>
            <a:r>
              <a:rPr lang="cs-CZ" sz="1800" i="1" dirty="0"/>
              <a:t>musculus </a:t>
            </a:r>
            <a:r>
              <a:rPr lang="cs-CZ" sz="1800" i="1" dirty="0" err="1"/>
              <a:t>trapezius</a:t>
            </a:r>
            <a:endParaRPr lang="cs-CZ" sz="1800" i="1" dirty="0"/>
          </a:p>
        </p:txBody>
      </p:sp>
    </p:spTree>
    <p:extLst>
      <p:ext uri="{BB962C8B-B14F-4D97-AF65-F5344CB8AC3E}">
        <p14:creationId xmlns:p14="http://schemas.microsoft.com/office/powerpoint/2010/main" val="11235935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cs-CZ" dirty="0"/>
              <a:t>XII. </a:t>
            </a:r>
            <a:r>
              <a:rPr lang="cs-CZ" i="1" dirty="0"/>
              <a:t>Nervus hypoglossus – podjazykový nerv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4525963"/>
          </a:xfrm>
        </p:spPr>
        <p:txBody>
          <a:bodyPr>
            <a:normAutofit/>
          </a:bodyPr>
          <a:lstStyle/>
          <a:p>
            <a:r>
              <a:rPr lang="cs-CZ" sz="2000" b="1" i="1" dirty="0" err="1"/>
              <a:t>Nucleus</a:t>
            </a:r>
            <a:r>
              <a:rPr lang="cs-CZ" sz="2000" b="1" i="1" dirty="0"/>
              <a:t> nervi </a:t>
            </a:r>
            <a:r>
              <a:rPr lang="cs-CZ" sz="2000" b="1" i="1" dirty="0" err="1"/>
              <a:t>hypoglossi</a:t>
            </a:r>
            <a:endParaRPr lang="cs-CZ" sz="2000" b="1" i="1" dirty="0"/>
          </a:p>
          <a:p>
            <a:r>
              <a:rPr lang="cs-CZ" sz="2000" dirty="0"/>
              <a:t>Vystupuje z prodloužené míchy - </a:t>
            </a:r>
            <a:r>
              <a:rPr lang="cs-CZ" sz="2000" b="1" i="1" dirty="0" err="1"/>
              <a:t>sulcus</a:t>
            </a:r>
            <a:r>
              <a:rPr lang="cs-CZ" sz="2000" b="1" i="1" dirty="0"/>
              <a:t> </a:t>
            </a:r>
            <a:r>
              <a:rPr lang="cs-CZ" sz="2000" b="1" i="1" dirty="0" err="1"/>
              <a:t>ventrolateralis</a:t>
            </a:r>
            <a:endParaRPr lang="cs-CZ" sz="2000" b="1" i="1" dirty="0"/>
          </a:p>
          <a:p>
            <a:r>
              <a:rPr lang="cs-CZ" sz="2000" dirty="0"/>
              <a:t>Z lebeční dutiny se dostává skrz </a:t>
            </a:r>
            <a:r>
              <a:rPr lang="cs-CZ" sz="2000" b="1" i="1" dirty="0"/>
              <a:t>canalis nervi </a:t>
            </a:r>
            <a:r>
              <a:rPr lang="cs-CZ" sz="2000" b="1" i="1" dirty="0" err="1"/>
              <a:t>hypoglossi</a:t>
            </a:r>
            <a:endParaRPr lang="cs-CZ" sz="2000" b="1" i="1" dirty="0"/>
          </a:p>
          <a:p>
            <a:r>
              <a:rPr lang="cs-CZ" sz="2000" dirty="0"/>
              <a:t>Postupuje směrem k jazyku, kde se větví</a:t>
            </a:r>
          </a:p>
          <a:p>
            <a:r>
              <a:rPr lang="cs-CZ" sz="2000" dirty="0"/>
              <a:t>Motorický nerv: inervace příčně pruhované svaloviny jazyka - „řečový nerv“</a:t>
            </a:r>
          </a:p>
          <a:p>
            <a:r>
              <a:rPr lang="cs-CZ" sz="2000" dirty="0"/>
              <a:t>A</a:t>
            </a:r>
            <a:r>
              <a:rPr lang="pt-BR" sz="2000" dirty="0"/>
              <a:t>nsa cervicalis profunda- infrahyoidní svaly (</a:t>
            </a:r>
            <a:r>
              <a:rPr lang="pt-BR" sz="2000" b="1" i="1" dirty="0"/>
              <a:t>plexus</a:t>
            </a:r>
            <a:r>
              <a:rPr lang="cs-CZ" sz="2000" b="1" i="1" dirty="0"/>
              <a:t> </a:t>
            </a:r>
            <a:r>
              <a:rPr lang="cs-CZ" sz="2000" b="1" i="1" dirty="0" err="1"/>
              <a:t>cer</a:t>
            </a:r>
            <a:r>
              <a:rPr lang="cs-CZ" sz="2000" b="1" dirty="0" err="1"/>
              <a:t>vicalis</a:t>
            </a:r>
            <a:r>
              <a:rPr lang="cs-CZ" sz="2000" dirty="0"/>
              <a:t>)</a:t>
            </a:r>
          </a:p>
        </p:txBody>
      </p:sp>
      <p:pic>
        <p:nvPicPr>
          <p:cNvPr id="35842" name="Picture 2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 t="6674"/>
          <a:stretch>
            <a:fillRect/>
          </a:stretch>
        </p:blipFill>
        <p:spPr bwMode="auto">
          <a:xfrm>
            <a:off x="323528" y="2924944"/>
            <a:ext cx="4661887" cy="3933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35445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/>
          <a:stretch/>
        </p:blipFill>
        <p:spPr bwMode="auto">
          <a:xfrm>
            <a:off x="4364360" y="3860800"/>
            <a:ext cx="4572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33884"/>
            <a:ext cx="4724400" cy="42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8057"/>
            <a:ext cx="3824808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>Sympatikus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48680"/>
            <a:ext cx="432048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2 typy sympatických ganglií: </a:t>
            </a:r>
          </a:p>
          <a:p>
            <a:pPr marL="0" indent="0">
              <a:buNone/>
            </a:pPr>
            <a:r>
              <a:rPr lang="cs-CZ" sz="2000" b="1" dirty="0" err="1"/>
              <a:t>paravertebrální</a:t>
            </a:r>
            <a:r>
              <a:rPr lang="cs-CZ" sz="2000" dirty="0"/>
              <a:t> – párový </a:t>
            </a:r>
            <a:r>
              <a:rPr lang="cs-CZ" sz="2000" i="1" dirty="0" err="1"/>
              <a:t>truncus</a:t>
            </a:r>
            <a:r>
              <a:rPr lang="cs-CZ" sz="2000" i="1" dirty="0"/>
              <a:t> sympaticus (</a:t>
            </a:r>
            <a:r>
              <a:rPr lang="cs-CZ" sz="2000" i="1" dirty="0" err="1"/>
              <a:t>dx</a:t>
            </a:r>
            <a:r>
              <a:rPr lang="cs-CZ" sz="2000" i="1" dirty="0"/>
              <a:t>. et sin.)</a:t>
            </a:r>
            <a:r>
              <a:rPr lang="cs-CZ" sz="2000" dirty="0"/>
              <a:t> – řetězec ganglií po stranách páteře od lební base po </a:t>
            </a:r>
            <a:r>
              <a:rPr lang="cs-CZ" sz="2000" i="1" dirty="0"/>
              <a:t>os </a:t>
            </a:r>
            <a:r>
              <a:rPr lang="cs-CZ" sz="2000" i="1" dirty="0" err="1"/>
              <a:t>sacrum</a:t>
            </a:r>
            <a:endParaRPr lang="cs-CZ" sz="2000" dirty="0"/>
          </a:p>
          <a:p>
            <a:r>
              <a:rPr lang="cs-CZ" sz="2000" b="1" dirty="0"/>
              <a:t>Krční </a:t>
            </a:r>
            <a:r>
              <a:rPr lang="cs-CZ" sz="2000" b="1" i="1" dirty="0" err="1"/>
              <a:t>truncus</a:t>
            </a:r>
            <a:r>
              <a:rPr lang="cs-CZ" sz="2000" b="1" i="1" dirty="0"/>
              <a:t> sympaticus</a:t>
            </a:r>
            <a:r>
              <a:rPr lang="cs-CZ" sz="2000" dirty="0"/>
              <a:t>.</a:t>
            </a:r>
          </a:p>
          <a:p>
            <a:r>
              <a:rPr lang="cs-CZ" sz="2000" b="1" dirty="0"/>
              <a:t>Hrudní </a:t>
            </a:r>
            <a:r>
              <a:rPr lang="cs-CZ" sz="2000" b="1" i="1" dirty="0" err="1"/>
              <a:t>truncus</a:t>
            </a:r>
            <a:r>
              <a:rPr lang="cs-CZ" sz="2000" b="1" i="1" dirty="0"/>
              <a:t> sympaticus</a:t>
            </a:r>
          </a:p>
          <a:p>
            <a:r>
              <a:rPr lang="cs-CZ" sz="2000" b="1" dirty="0"/>
              <a:t>Lumbální </a:t>
            </a:r>
            <a:r>
              <a:rPr lang="cs-CZ" sz="2000" b="1" i="1" dirty="0" err="1"/>
              <a:t>truncus</a:t>
            </a:r>
            <a:r>
              <a:rPr lang="cs-CZ" sz="2000" b="1" i="1" dirty="0"/>
              <a:t> sympaticus</a:t>
            </a:r>
          </a:p>
          <a:p>
            <a:pPr marL="0" indent="0">
              <a:buNone/>
            </a:pPr>
            <a:r>
              <a:rPr lang="cs-CZ" sz="2000" b="1" dirty="0" err="1"/>
              <a:t>prevertebrální</a:t>
            </a:r>
            <a:r>
              <a:rPr lang="cs-CZ" sz="2000" dirty="0"/>
              <a:t> - 3 na sebe navazující pleteně uložené v </a:t>
            </a:r>
            <a:r>
              <a:rPr lang="cs-CZ" sz="2000" dirty="0" err="1"/>
              <a:t>retroperitoneu</a:t>
            </a:r>
            <a:r>
              <a:rPr lang="cs-CZ" sz="2000" dirty="0"/>
              <a:t> před aortou a pokračující do malé pánve</a:t>
            </a:r>
          </a:p>
          <a:p>
            <a:r>
              <a:rPr lang="cs-CZ" sz="2000" b="1" i="1" dirty="0"/>
              <a:t>plexus </a:t>
            </a:r>
            <a:r>
              <a:rPr lang="cs-CZ" sz="2000" b="1" i="1" dirty="0" err="1"/>
              <a:t>aorticus</a:t>
            </a:r>
            <a:r>
              <a:rPr lang="cs-CZ" sz="2000" b="1" i="1" dirty="0"/>
              <a:t> </a:t>
            </a:r>
            <a:r>
              <a:rPr lang="cs-CZ" sz="2000" b="1" i="1" dirty="0" err="1"/>
              <a:t>abdominalis</a:t>
            </a:r>
            <a:r>
              <a:rPr lang="cs-CZ" sz="2000" i="1" dirty="0"/>
              <a:t> </a:t>
            </a:r>
            <a:endParaRPr lang="cs-CZ" sz="2000" dirty="0"/>
          </a:p>
          <a:p>
            <a:r>
              <a:rPr lang="cs-CZ" sz="2000" b="1" i="1" dirty="0"/>
              <a:t>plexus </a:t>
            </a:r>
            <a:r>
              <a:rPr lang="cs-CZ" sz="2000" b="1" i="1" dirty="0" err="1"/>
              <a:t>hypogastricus</a:t>
            </a:r>
            <a:r>
              <a:rPr lang="cs-CZ" sz="2000" b="1" i="1" dirty="0"/>
              <a:t> superior</a:t>
            </a:r>
            <a:r>
              <a:rPr lang="cs-CZ" sz="2000" i="1" dirty="0"/>
              <a:t> </a:t>
            </a:r>
          </a:p>
          <a:p>
            <a:r>
              <a:rPr lang="cs-CZ" sz="2000" b="1" i="1" dirty="0"/>
              <a:t>plexus </a:t>
            </a:r>
            <a:r>
              <a:rPr lang="cs-CZ" sz="2000" b="1" i="1" dirty="0" err="1"/>
              <a:t>hypogastricus</a:t>
            </a:r>
            <a:r>
              <a:rPr lang="cs-CZ" sz="2000" b="1" i="1" dirty="0"/>
              <a:t> inferior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719961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/>
              <a:t>Parasympatikus - hlavový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48680"/>
            <a:ext cx="8640960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dirty="0" err="1"/>
              <a:t>Visceromotorická</a:t>
            </a:r>
            <a:r>
              <a:rPr lang="cs-CZ" sz="1400" dirty="0"/>
              <a:t> + </a:t>
            </a:r>
            <a:r>
              <a:rPr lang="cs-CZ" sz="1400" dirty="0" err="1"/>
              <a:t>viscerosensitivní</a:t>
            </a:r>
            <a:r>
              <a:rPr lang="cs-CZ" sz="1400" dirty="0"/>
              <a:t> vlákna, zajišťuje vnímání útrobní bolesti a je důležitou aferentní drahou některých reflexů (</a:t>
            </a:r>
            <a:r>
              <a:rPr lang="cs-CZ" sz="1400" dirty="0" err="1"/>
              <a:t>kašlací</a:t>
            </a:r>
            <a:r>
              <a:rPr lang="cs-CZ" sz="1400" dirty="0"/>
              <a:t>, </a:t>
            </a:r>
            <a:r>
              <a:rPr lang="cs-CZ" sz="1400" dirty="0" err="1"/>
              <a:t>vyprazdňovací</a:t>
            </a:r>
            <a:r>
              <a:rPr lang="cs-CZ" sz="1400" dirty="0"/>
              <a:t> atd.). </a:t>
            </a:r>
          </a:p>
          <a:p>
            <a:pPr marL="0" indent="0">
              <a:buNone/>
            </a:pPr>
            <a:r>
              <a:rPr lang="cs-CZ" sz="1400" dirty="0"/>
              <a:t>Mediátorem je </a:t>
            </a:r>
            <a:r>
              <a:rPr lang="cs-CZ" sz="1400" b="1" dirty="0"/>
              <a:t>acetylcholin</a:t>
            </a:r>
            <a:r>
              <a:rPr lang="cs-CZ" sz="1400" dirty="0"/>
              <a:t>. </a:t>
            </a:r>
          </a:p>
          <a:p>
            <a:pPr marL="0" indent="0">
              <a:buNone/>
            </a:pPr>
            <a:r>
              <a:rPr lang="cs-CZ" sz="1400" b="1" dirty="0"/>
              <a:t>Jádra a funkce</a:t>
            </a:r>
          </a:p>
          <a:p>
            <a:pPr marL="0" indent="0">
              <a:buNone/>
            </a:pPr>
            <a:r>
              <a:rPr lang="cs-CZ" sz="1400" dirty="0"/>
              <a:t>Parasympatikus v oblasti hlavy vychází z několika jader v mozkovém kmeni: </a:t>
            </a:r>
          </a:p>
          <a:p>
            <a:r>
              <a:rPr lang="cs-CZ" sz="1400" b="1" i="1" dirty="0"/>
              <a:t>Nucleus </a:t>
            </a:r>
            <a:r>
              <a:rPr lang="cs-CZ" sz="1400" b="1" i="1" dirty="0" err="1"/>
              <a:t>oculomotorius</a:t>
            </a:r>
            <a:r>
              <a:rPr lang="cs-CZ" sz="1400" b="1" i="1" dirty="0"/>
              <a:t> </a:t>
            </a:r>
            <a:r>
              <a:rPr lang="cs-CZ" sz="1400" b="1" i="1" dirty="0" err="1"/>
              <a:t>accessorius</a:t>
            </a:r>
            <a:r>
              <a:rPr lang="cs-CZ" sz="1400" b="1" i="1" dirty="0"/>
              <a:t> </a:t>
            </a:r>
            <a:r>
              <a:rPr lang="cs-CZ" sz="1400" b="1" dirty="0"/>
              <a:t>(n. III) – </a:t>
            </a:r>
            <a:r>
              <a:rPr lang="cs-CZ" sz="1400" i="1" dirty="0"/>
              <a:t>inervuje</a:t>
            </a:r>
            <a:r>
              <a:rPr lang="cs-CZ" sz="1400" b="1" i="1" dirty="0"/>
              <a:t> </a:t>
            </a:r>
            <a:r>
              <a:rPr lang="cs-CZ" sz="1400" i="1" dirty="0"/>
              <a:t>m. </a:t>
            </a:r>
            <a:r>
              <a:rPr lang="cs-CZ" sz="1400" i="1" dirty="0" err="1"/>
              <a:t>sphincter</a:t>
            </a:r>
            <a:r>
              <a:rPr lang="cs-CZ" sz="1400" i="1" dirty="0"/>
              <a:t> </a:t>
            </a:r>
            <a:r>
              <a:rPr lang="cs-CZ" sz="1400" i="1" dirty="0" err="1"/>
              <a:t>pupillae</a:t>
            </a:r>
            <a:r>
              <a:rPr lang="cs-CZ" sz="1400" i="1" dirty="0"/>
              <a:t> </a:t>
            </a:r>
            <a:r>
              <a:rPr lang="cs-CZ" sz="1400" dirty="0"/>
              <a:t>spolu </a:t>
            </a:r>
            <a:r>
              <a:rPr lang="cs-CZ" sz="1400" i="1" dirty="0"/>
              <a:t>s m. </a:t>
            </a:r>
            <a:r>
              <a:rPr lang="cs-CZ" sz="1400" i="1" dirty="0" err="1"/>
              <a:t>ciliaris</a:t>
            </a:r>
            <a:r>
              <a:rPr lang="cs-CZ" sz="1400" i="1" dirty="0"/>
              <a:t> </a:t>
            </a:r>
            <a:r>
              <a:rPr lang="cs-CZ" sz="1400" dirty="0"/>
              <a:t>– mióza a zaostření čočky na blízko</a:t>
            </a:r>
          </a:p>
          <a:p>
            <a:r>
              <a:rPr lang="cs-CZ" sz="1400" b="1" i="1" dirty="0"/>
              <a:t>Nucleus </a:t>
            </a:r>
            <a:r>
              <a:rPr lang="cs-CZ" sz="1400" b="1" i="1" dirty="0" err="1"/>
              <a:t>salivatorius</a:t>
            </a:r>
            <a:r>
              <a:rPr lang="cs-CZ" sz="1400" b="1" i="1" dirty="0"/>
              <a:t> superior </a:t>
            </a:r>
            <a:r>
              <a:rPr lang="cs-CZ" sz="1400" b="1" dirty="0"/>
              <a:t>(n. VII) – </a:t>
            </a:r>
            <a:r>
              <a:rPr lang="cs-CZ" sz="1400" dirty="0"/>
              <a:t>inervuje slzní žlázy, sliznice nosní dutiny a slizniční žlázy </a:t>
            </a:r>
            <a:r>
              <a:rPr lang="cs-CZ" sz="1400" i="1" dirty="0"/>
              <a:t>chorda </a:t>
            </a:r>
            <a:r>
              <a:rPr lang="cs-CZ" sz="1400" i="1" dirty="0" err="1"/>
              <a:t>tympani</a:t>
            </a:r>
            <a:r>
              <a:rPr lang="cs-CZ" sz="1400" dirty="0"/>
              <a:t>, spolu s parasympatikem vedou i senzorická vlákna chuti slinné žlázy a cévy tvrdého a měkkého patra.</a:t>
            </a:r>
          </a:p>
          <a:p>
            <a:r>
              <a:rPr lang="cs-CZ" sz="1400" b="1" i="1" dirty="0"/>
              <a:t>Nucleus </a:t>
            </a:r>
            <a:r>
              <a:rPr lang="cs-CZ" sz="1400" b="1" i="1" dirty="0" err="1"/>
              <a:t>salivatorius</a:t>
            </a:r>
            <a:r>
              <a:rPr lang="cs-CZ" sz="1400" b="1" i="1" dirty="0"/>
              <a:t> inferior </a:t>
            </a:r>
            <a:r>
              <a:rPr lang="cs-CZ" sz="1400" b="1" dirty="0"/>
              <a:t>(n. IX) - </a:t>
            </a:r>
            <a:r>
              <a:rPr lang="cs-CZ" sz="1400" dirty="0"/>
              <a:t>stimulace sekrece slin ve žlázách</a:t>
            </a:r>
          </a:p>
          <a:p>
            <a:r>
              <a:rPr lang="cs-CZ" sz="1400" b="1" i="1" dirty="0"/>
              <a:t>Nucleus dorsalis nervi </a:t>
            </a:r>
            <a:r>
              <a:rPr lang="cs-CZ" sz="1400" b="1" i="1" dirty="0" err="1"/>
              <a:t>vagi</a:t>
            </a:r>
            <a:r>
              <a:rPr lang="cs-CZ" sz="1400" b="1" i="1" dirty="0"/>
              <a:t> </a:t>
            </a:r>
            <a:r>
              <a:rPr lang="cs-CZ" sz="1400" b="1" dirty="0"/>
              <a:t>(n. X) -  </a:t>
            </a:r>
            <a:r>
              <a:rPr lang="cs-CZ" sz="1400" i="1" dirty="0" err="1"/>
              <a:t>rr</a:t>
            </a:r>
            <a:r>
              <a:rPr lang="cs-CZ" sz="1400" i="1" dirty="0"/>
              <a:t>. </a:t>
            </a:r>
            <a:r>
              <a:rPr lang="cs-CZ" sz="1400" i="1" dirty="0" err="1"/>
              <a:t>pharyngei</a:t>
            </a:r>
            <a:r>
              <a:rPr lang="cs-CZ" sz="1400" i="1" dirty="0"/>
              <a:t>, </a:t>
            </a:r>
            <a:r>
              <a:rPr lang="cs-CZ" sz="1400" i="1" dirty="0" err="1"/>
              <a:t>rr</a:t>
            </a:r>
            <a:r>
              <a:rPr lang="cs-CZ" sz="1400" i="1" dirty="0"/>
              <a:t>. </a:t>
            </a:r>
            <a:r>
              <a:rPr lang="cs-CZ" sz="1400" i="1" dirty="0" err="1"/>
              <a:t>oesophagei</a:t>
            </a:r>
            <a:r>
              <a:rPr lang="cs-CZ" sz="1400" i="1" dirty="0"/>
              <a:t>, </a:t>
            </a:r>
            <a:r>
              <a:rPr lang="cs-CZ" sz="1400" i="1" dirty="0" err="1"/>
              <a:t>rr</a:t>
            </a:r>
            <a:r>
              <a:rPr lang="cs-CZ" sz="1400" i="1" dirty="0"/>
              <a:t>. </a:t>
            </a:r>
            <a:r>
              <a:rPr lang="cs-CZ" sz="1400" i="1" dirty="0" err="1"/>
              <a:t>tracheales</a:t>
            </a:r>
            <a:r>
              <a:rPr lang="cs-CZ" sz="1400" i="1" dirty="0"/>
              <a:t>, </a:t>
            </a:r>
            <a:r>
              <a:rPr lang="cs-CZ" sz="1400" i="1" dirty="0" err="1"/>
              <a:t>rr</a:t>
            </a:r>
            <a:r>
              <a:rPr lang="cs-CZ" sz="1400" i="1" dirty="0"/>
              <a:t>. </a:t>
            </a:r>
            <a:r>
              <a:rPr lang="cs-CZ" sz="1400" i="1" dirty="0" err="1"/>
              <a:t>bronchiales</a:t>
            </a:r>
            <a:r>
              <a:rPr lang="cs-CZ" sz="1400" i="1" dirty="0"/>
              <a:t>, </a:t>
            </a:r>
            <a:r>
              <a:rPr lang="cs-CZ" sz="1400" i="1" dirty="0" err="1"/>
              <a:t>rr</a:t>
            </a:r>
            <a:r>
              <a:rPr lang="cs-CZ" sz="1400" i="1" dirty="0"/>
              <a:t>. </a:t>
            </a:r>
            <a:r>
              <a:rPr lang="cs-CZ" sz="1400" i="1" dirty="0" err="1"/>
              <a:t>pulmonales</a:t>
            </a:r>
            <a:r>
              <a:rPr lang="cs-CZ" sz="1400" i="1" dirty="0"/>
              <a:t>, </a:t>
            </a:r>
            <a:r>
              <a:rPr lang="cs-CZ" sz="1400" i="1" dirty="0" err="1"/>
              <a:t>rr</a:t>
            </a:r>
            <a:r>
              <a:rPr lang="cs-CZ" sz="1400" i="1" dirty="0"/>
              <a:t>. </a:t>
            </a:r>
            <a:r>
              <a:rPr lang="cs-CZ" sz="1400" i="1" dirty="0" err="1"/>
              <a:t>gastrici</a:t>
            </a:r>
            <a:r>
              <a:rPr lang="cs-CZ" sz="1400" i="1" dirty="0"/>
              <a:t>, </a:t>
            </a:r>
            <a:r>
              <a:rPr lang="cs-CZ" sz="1400" i="1" dirty="0" err="1"/>
              <a:t>rr</a:t>
            </a:r>
            <a:r>
              <a:rPr lang="cs-CZ" sz="1400" i="1" dirty="0"/>
              <a:t>. </a:t>
            </a:r>
            <a:r>
              <a:rPr lang="cs-CZ" sz="1400" i="1" dirty="0" err="1"/>
              <a:t>coeliaci</a:t>
            </a:r>
            <a:r>
              <a:rPr lang="cs-CZ" sz="1400" i="1" dirty="0"/>
              <a:t>, </a:t>
            </a:r>
            <a:r>
              <a:rPr lang="cs-CZ" sz="1400" i="1" dirty="0" err="1"/>
              <a:t>rr</a:t>
            </a:r>
            <a:r>
              <a:rPr lang="cs-CZ" sz="1400" i="1" dirty="0"/>
              <a:t>. </a:t>
            </a:r>
            <a:r>
              <a:rPr lang="cs-CZ" sz="1400" i="1" dirty="0" err="1"/>
              <a:t>hepatici</a:t>
            </a:r>
            <a:r>
              <a:rPr lang="cs-CZ" sz="1400" i="1" dirty="0"/>
              <a:t> a </a:t>
            </a:r>
            <a:r>
              <a:rPr lang="cs-CZ" sz="1400" i="1" dirty="0" err="1"/>
              <a:t>rr</a:t>
            </a:r>
            <a:r>
              <a:rPr lang="cs-CZ" sz="1400" i="1" dirty="0"/>
              <a:t>. </a:t>
            </a:r>
            <a:r>
              <a:rPr lang="cs-CZ" sz="1400" i="1" dirty="0" err="1"/>
              <a:t>renales</a:t>
            </a:r>
            <a:endParaRPr lang="cs-CZ" sz="1400" i="1" dirty="0"/>
          </a:p>
          <a:p>
            <a:r>
              <a:rPr lang="cs-CZ" sz="1400" i="1" dirty="0" err="1"/>
              <a:t>rr</a:t>
            </a:r>
            <a:r>
              <a:rPr lang="cs-CZ" sz="1400" i="1" dirty="0"/>
              <a:t>. </a:t>
            </a:r>
            <a:r>
              <a:rPr lang="cs-CZ" sz="1400" i="1" dirty="0" err="1"/>
              <a:t>coeliaci</a:t>
            </a:r>
            <a:r>
              <a:rPr lang="cs-CZ" sz="1400" i="1" dirty="0"/>
              <a:t> </a:t>
            </a:r>
            <a:r>
              <a:rPr lang="cs-CZ" sz="1400" dirty="0"/>
              <a:t>jdou spolu se sympatikem ve smíšené pleteně kolem cév (</a:t>
            </a:r>
            <a:r>
              <a:rPr lang="cs-CZ" sz="1400" i="1" dirty="0"/>
              <a:t>plexus </a:t>
            </a:r>
            <a:r>
              <a:rPr lang="cs-CZ" sz="1400" i="1" dirty="0" err="1"/>
              <a:t>aorticus</a:t>
            </a:r>
            <a:r>
              <a:rPr lang="cs-CZ" sz="1400" i="1" dirty="0"/>
              <a:t> </a:t>
            </a:r>
            <a:r>
              <a:rPr lang="cs-CZ" sz="1400" i="1" dirty="0" err="1"/>
              <a:t>abdominalis</a:t>
            </a:r>
            <a:r>
              <a:rPr lang="cs-CZ" sz="1400" i="1" dirty="0"/>
              <a:t> </a:t>
            </a:r>
            <a:r>
              <a:rPr lang="cs-CZ" sz="1400" dirty="0"/>
              <a:t>apod.)</a:t>
            </a:r>
          </a:p>
          <a:p>
            <a:r>
              <a:rPr lang="cs-CZ" sz="1400" i="1" dirty="0"/>
              <a:t>n. vagus </a:t>
            </a:r>
            <a:r>
              <a:rPr lang="cs-CZ" sz="1400" dirty="0"/>
              <a:t>a jeho parasympatická vlákna končí v úrovni </a:t>
            </a:r>
            <a:r>
              <a:rPr lang="cs-CZ" sz="1400" i="1" dirty="0"/>
              <a:t>flexura coli </a:t>
            </a:r>
            <a:r>
              <a:rPr lang="cs-CZ" sz="1400" i="1" dirty="0" err="1"/>
              <a:t>sinistra</a:t>
            </a:r>
            <a:r>
              <a:rPr lang="cs-CZ" sz="1400" i="1" dirty="0"/>
              <a:t> </a:t>
            </a:r>
            <a:r>
              <a:rPr lang="cs-CZ" sz="1400" dirty="0"/>
              <a:t>– tzv. </a:t>
            </a:r>
            <a:r>
              <a:rPr lang="cs-CZ" sz="1400" b="1" dirty="0" err="1"/>
              <a:t>Cannonův-Boehmův</a:t>
            </a:r>
            <a:r>
              <a:rPr lang="cs-CZ" sz="1400" b="1" dirty="0"/>
              <a:t> bod</a:t>
            </a:r>
            <a:r>
              <a:rPr lang="cs-CZ" sz="1400" dirty="0"/>
              <a:t>, navazuje zde sakrální parasympatikus</a:t>
            </a:r>
          </a:p>
          <a:p>
            <a:r>
              <a:rPr lang="cs-CZ" sz="1400" dirty="0"/>
              <a:t>samostatná parasympatická vlákna jdou k srdci – </a:t>
            </a:r>
            <a:r>
              <a:rPr lang="cs-CZ" sz="1400" b="1" i="1" dirty="0" err="1"/>
              <a:t>rr</a:t>
            </a:r>
            <a:r>
              <a:rPr lang="cs-CZ" sz="1400" b="1" i="1" dirty="0"/>
              <a:t>. </a:t>
            </a:r>
            <a:r>
              <a:rPr lang="cs-CZ" sz="1400" b="1" i="1" dirty="0" err="1"/>
              <a:t>cardiaci</a:t>
            </a:r>
            <a:r>
              <a:rPr lang="cs-CZ" sz="1400" b="1" i="1" dirty="0"/>
              <a:t> </a:t>
            </a:r>
            <a:r>
              <a:rPr lang="cs-CZ" sz="1400" b="1" i="1" dirty="0" err="1"/>
              <a:t>cervicales</a:t>
            </a:r>
            <a:r>
              <a:rPr lang="cs-CZ" sz="1400" b="1" i="1" dirty="0"/>
              <a:t> </a:t>
            </a:r>
            <a:r>
              <a:rPr lang="cs-CZ" sz="1400" b="1" i="1" dirty="0" err="1"/>
              <a:t>superiores</a:t>
            </a:r>
            <a:r>
              <a:rPr lang="cs-CZ" sz="1400" b="1" i="1" dirty="0"/>
              <a:t> et </a:t>
            </a:r>
            <a:r>
              <a:rPr lang="cs-CZ" sz="1400" b="1" i="1" dirty="0" err="1"/>
              <a:t>inferiores</a:t>
            </a:r>
            <a:r>
              <a:rPr lang="cs-CZ" sz="1400" i="1" dirty="0"/>
              <a:t> a </a:t>
            </a:r>
            <a:r>
              <a:rPr lang="cs-CZ" sz="1400" b="1" i="1" dirty="0" err="1"/>
              <a:t>rr</a:t>
            </a:r>
            <a:r>
              <a:rPr lang="cs-CZ" sz="1400" b="1" i="1" dirty="0"/>
              <a:t>. </a:t>
            </a:r>
            <a:r>
              <a:rPr lang="cs-CZ" sz="1400" b="1" i="1" dirty="0" err="1"/>
              <a:t>cardiaci</a:t>
            </a:r>
            <a:r>
              <a:rPr lang="cs-CZ" sz="1400" b="1" i="1" dirty="0"/>
              <a:t> </a:t>
            </a:r>
            <a:r>
              <a:rPr lang="cs-CZ" sz="1400" b="1" i="1" dirty="0" err="1"/>
              <a:t>thoracici</a:t>
            </a:r>
            <a:r>
              <a:rPr lang="cs-CZ" sz="1400" i="1" dirty="0"/>
              <a:t>,</a:t>
            </a:r>
            <a:r>
              <a:rPr lang="cs-CZ" sz="1400" dirty="0"/>
              <a:t> končí v </a:t>
            </a:r>
            <a:r>
              <a:rPr lang="cs-CZ" sz="1400" i="1" dirty="0"/>
              <a:t>plexus </a:t>
            </a:r>
            <a:r>
              <a:rPr lang="cs-CZ" sz="1400" i="1" dirty="0" err="1"/>
              <a:t>cardiacus</a:t>
            </a:r>
            <a:endParaRPr lang="cs-CZ" sz="1400" i="1" dirty="0"/>
          </a:p>
          <a:p>
            <a:pPr marL="0" indent="0">
              <a:buNone/>
            </a:pPr>
            <a:r>
              <a:rPr lang="cs-CZ" sz="1400" b="1" dirty="0"/>
              <a:t>funkce:</a:t>
            </a:r>
            <a:r>
              <a:rPr lang="cs-CZ" sz="1400" dirty="0"/>
              <a:t> parasympaticky ovlivňuje činnost inervovaných orgánů, tj. především zvyšuje aktivitu trávicího traktu a zpomaluje srdeční aktivitu</a:t>
            </a:r>
          </a:p>
          <a:p>
            <a:pPr marL="0" indent="0">
              <a:buNone/>
            </a:pPr>
            <a:r>
              <a:rPr lang="cs-CZ" sz="1400" dirty="0"/>
              <a:t>také vede </a:t>
            </a:r>
            <a:r>
              <a:rPr lang="cs-CZ" sz="1400" dirty="0" err="1"/>
              <a:t>viscerosensitivitu</a:t>
            </a:r>
            <a:r>
              <a:rPr lang="cs-CZ" sz="1400" dirty="0"/>
              <a:t> srdce a počátku aorty, kde vnímá receptorově hladinu krevního tlaku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581381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6"/>
          <a:stretch/>
        </p:blipFill>
        <p:spPr bwMode="auto">
          <a:xfrm>
            <a:off x="2864628" y="3284984"/>
            <a:ext cx="5523796" cy="348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64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/>
              <a:t>Parasympatikus - sakrální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95784"/>
            <a:ext cx="8640960" cy="32403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dirty="0"/>
              <a:t>V </a:t>
            </a:r>
            <a:r>
              <a:rPr lang="cs-CZ" b="1" i="1" dirty="0"/>
              <a:t>nucleus </a:t>
            </a:r>
            <a:r>
              <a:rPr lang="cs-CZ" b="1" i="1" dirty="0" err="1"/>
              <a:t>intermediolateralis</a:t>
            </a:r>
            <a:r>
              <a:rPr lang="cs-CZ" b="1" i="1" dirty="0"/>
              <a:t> </a:t>
            </a:r>
            <a:r>
              <a:rPr lang="cs-CZ" b="1" dirty="0"/>
              <a:t>S2–S4</a:t>
            </a:r>
            <a:r>
              <a:rPr lang="cs-CZ" dirty="0"/>
              <a:t>,  odtud vysílá </a:t>
            </a:r>
            <a:r>
              <a:rPr lang="cs-CZ" i="1" dirty="0" err="1"/>
              <a:t>pregangliová</a:t>
            </a:r>
            <a:r>
              <a:rPr lang="cs-CZ" dirty="0"/>
              <a:t> vlákna jako </a:t>
            </a:r>
            <a:r>
              <a:rPr lang="cs-CZ" b="1" i="1" dirty="0" err="1"/>
              <a:t>nn</a:t>
            </a:r>
            <a:r>
              <a:rPr lang="cs-CZ" b="1" i="1" dirty="0"/>
              <a:t>. </a:t>
            </a:r>
            <a:r>
              <a:rPr lang="cs-CZ" b="1" i="1" dirty="0" err="1"/>
              <a:t>splanchnici</a:t>
            </a:r>
            <a:r>
              <a:rPr lang="cs-CZ" b="1" i="1" dirty="0"/>
              <a:t> </a:t>
            </a:r>
            <a:r>
              <a:rPr lang="cs-CZ" b="1" i="1" dirty="0" err="1"/>
              <a:t>sacrales</a:t>
            </a:r>
            <a:r>
              <a:rPr lang="cs-CZ" i="1" dirty="0"/>
              <a:t>.</a:t>
            </a:r>
            <a:r>
              <a:rPr lang="cs-CZ" dirty="0"/>
              <a:t> Pleteně jsou utvářeny kolem orgánů v břišní dutině a pánvi: </a:t>
            </a:r>
          </a:p>
          <a:p>
            <a:r>
              <a:rPr lang="cs-CZ" b="1" i="1" dirty="0"/>
              <a:t>plexus </a:t>
            </a:r>
            <a:r>
              <a:rPr lang="cs-CZ" b="1" i="1" dirty="0" err="1"/>
              <a:t>rectalis</a:t>
            </a:r>
            <a:endParaRPr lang="cs-CZ" i="1" dirty="0"/>
          </a:p>
          <a:p>
            <a:r>
              <a:rPr lang="cs-CZ" b="1" i="1" dirty="0"/>
              <a:t>plexus </a:t>
            </a:r>
            <a:r>
              <a:rPr lang="cs-CZ" b="1" i="1" dirty="0" err="1"/>
              <a:t>vesicalis</a:t>
            </a:r>
            <a:endParaRPr lang="cs-CZ" i="1" dirty="0"/>
          </a:p>
          <a:p>
            <a:r>
              <a:rPr lang="cs-CZ" b="1" i="1" dirty="0"/>
              <a:t>plexus </a:t>
            </a:r>
            <a:r>
              <a:rPr lang="cs-CZ" b="1" i="1" dirty="0" err="1"/>
              <a:t>deferentialis</a:t>
            </a:r>
            <a:r>
              <a:rPr lang="cs-CZ" i="1" dirty="0"/>
              <a:t> a </a:t>
            </a:r>
            <a:r>
              <a:rPr lang="cs-CZ" b="1" i="1" dirty="0"/>
              <a:t>plexus </a:t>
            </a:r>
            <a:r>
              <a:rPr lang="cs-CZ" b="1" i="1" dirty="0" err="1"/>
              <a:t>prostaticus</a:t>
            </a:r>
            <a:r>
              <a:rPr lang="cs-CZ" i="1" dirty="0"/>
              <a:t> – muž;</a:t>
            </a:r>
          </a:p>
          <a:p>
            <a:r>
              <a:rPr lang="cs-CZ" b="1" i="1" dirty="0"/>
              <a:t>plexus </a:t>
            </a:r>
            <a:r>
              <a:rPr lang="cs-CZ" b="1" i="1" dirty="0" err="1"/>
              <a:t>uterovaginalis</a:t>
            </a:r>
            <a:r>
              <a:rPr lang="cs-CZ" i="1" dirty="0"/>
              <a:t> – žena;</a:t>
            </a:r>
          </a:p>
          <a:p>
            <a:r>
              <a:rPr lang="cs-CZ" b="1" i="1" dirty="0" err="1"/>
              <a:t>nn</a:t>
            </a:r>
            <a:r>
              <a:rPr lang="cs-CZ" b="1" i="1" dirty="0"/>
              <a:t>. </a:t>
            </a:r>
            <a:r>
              <a:rPr lang="cs-CZ" b="1" i="1" dirty="0" err="1"/>
              <a:t>cavernosi</a:t>
            </a:r>
            <a:r>
              <a:rPr lang="cs-CZ" b="1" i="1" dirty="0"/>
              <a:t> penis/</a:t>
            </a:r>
            <a:r>
              <a:rPr lang="cs-CZ" b="1" i="1" dirty="0" err="1"/>
              <a:t>clitoridi</a:t>
            </a:r>
            <a:r>
              <a:rPr lang="cs-CZ" b="1" dirty="0" err="1"/>
              <a:t>s</a:t>
            </a:r>
            <a:r>
              <a:rPr lang="cs-CZ" dirty="0"/>
              <a:t> – pleteně a nervy do erektilních tkání.</a:t>
            </a:r>
          </a:p>
          <a:p>
            <a:r>
              <a:rPr lang="cs-CZ" dirty="0"/>
              <a:t>V pleteních jsou drobná ganglia </a:t>
            </a:r>
            <a:r>
              <a:rPr lang="cs-CZ" dirty="0" err="1"/>
              <a:t>pelvica</a:t>
            </a:r>
            <a:r>
              <a:rPr lang="cs-CZ" dirty="0"/>
              <a:t>, která fungují jako přepojovací místo parasympatiku. </a:t>
            </a:r>
          </a:p>
          <a:p>
            <a:pPr marL="0" indent="0">
              <a:buNone/>
            </a:pPr>
            <a:r>
              <a:rPr lang="cs-CZ" b="1" dirty="0"/>
              <a:t>Funkce:</a:t>
            </a:r>
            <a:r>
              <a:rPr lang="cs-CZ" dirty="0"/>
              <a:t> Zvyšuje motilitu střeva, zvyšuje kontrakci </a:t>
            </a:r>
            <a:r>
              <a:rPr lang="cs-CZ" i="1" dirty="0"/>
              <a:t>m. </a:t>
            </a:r>
            <a:r>
              <a:rPr lang="cs-CZ" i="1" dirty="0" err="1"/>
              <a:t>detrusor</a:t>
            </a:r>
            <a:r>
              <a:rPr lang="cs-CZ" i="1" dirty="0"/>
              <a:t> </a:t>
            </a:r>
            <a:r>
              <a:rPr lang="cs-CZ" dirty="0"/>
              <a:t>močového měchýře a zároveň uvolňuje svěrače, zvyšuje produkci moči, v genitálu navozuje vazodilataci a naplnění erektilních těles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41816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utonomní nervový systém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07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0"/>
            <a:ext cx="5497710" cy="57606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b="1" dirty="0"/>
              <a:t>Synapse </a:t>
            </a:r>
          </a:p>
          <a:p>
            <a:pPr marL="0" indent="0" algn="just">
              <a:buNone/>
            </a:pPr>
            <a:r>
              <a:rPr lang="cs-CZ" sz="1800" dirty="0"/>
              <a:t>specifický druh spojení mezi neurony, bez myelinu, až 100/axon, jednostrannost vedení</a:t>
            </a:r>
          </a:p>
          <a:p>
            <a:pPr marL="0" indent="0" algn="just">
              <a:buNone/>
            </a:pPr>
            <a:r>
              <a:rPr lang="cs-CZ" sz="1800" b="1" dirty="0"/>
              <a:t>Presynaptický</a:t>
            </a:r>
            <a:r>
              <a:rPr lang="cs-CZ" sz="1800" dirty="0"/>
              <a:t> </a:t>
            </a:r>
            <a:r>
              <a:rPr lang="cs-CZ" sz="1800" b="1" dirty="0"/>
              <a:t>neuron</a:t>
            </a:r>
            <a:r>
              <a:rPr lang="cs-CZ" sz="1800" dirty="0"/>
              <a:t> = </a:t>
            </a:r>
            <a:r>
              <a:rPr lang="cs-CZ" sz="1800" b="1" dirty="0"/>
              <a:t>presynaptická část</a:t>
            </a:r>
            <a:r>
              <a:rPr lang="cs-CZ" sz="1800" dirty="0"/>
              <a:t> synapse, bohatá na mitochondrie, transportované látky, presynaptické váčky s mediátory – </a:t>
            </a:r>
            <a:r>
              <a:rPr lang="cs-CZ" sz="1800" dirty="0" err="1"/>
              <a:t>transmitery</a:t>
            </a:r>
            <a:r>
              <a:rPr lang="cs-CZ" sz="1800" dirty="0"/>
              <a:t>.</a:t>
            </a:r>
          </a:p>
          <a:p>
            <a:pPr marL="0" indent="0" algn="just">
              <a:buNone/>
            </a:pPr>
            <a:r>
              <a:rPr lang="cs-CZ" sz="1800" dirty="0"/>
              <a:t>Přes presynaptickou membránu, přechází neurotransmiter do synaptické štěrbiny, a pak dochází ke vzniku podnětu na postsynaptické membráně, a to především v části označované jako </a:t>
            </a:r>
            <a:r>
              <a:rPr lang="cs-CZ" sz="1800" dirty="0" err="1"/>
              <a:t>subsynaptická</a:t>
            </a:r>
            <a:r>
              <a:rPr lang="cs-CZ" sz="1800" dirty="0"/>
              <a:t> membrána, kde je rovněž zahuštění – postsynaptická </a:t>
            </a:r>
            <a:r>
              <a:rPr lang="cs-CZ" sz="1800" dirty="0" err="1"/>
              <a:t>denzita</a:t>
            </a:r>
            <a:r>
              <a:rPr lang="cs-CZ" sz="1800" dirty="0"/>
              <a:t> a pod touto částí membrány je uložen </a:t>
            </a:r>
            <a:r>
              <a:rPr lang="cs-CZ" sz="1800" dirty="0" err="1"/>
              <a:t>subsynaptický</a:t>
            </a:r>
            <a:r>
              <a:rPr lang="cs-CZ" sz="1800" dirty="0"/>
              <a:t> aparát.</a:t>
            </a:r>
          </a:p>
          <a:p>
            <a:pPr marL="0" indent="0" algn="just">
              <a:buNone/>
            </a:pPr>
            <a:r>
              <a:rPr lang="cs-CZ" sz="1800" dirty="0"/>
              <a:t>Buněčné receptory jsou útvary vyčnívající z vnější strany membrány, aby byla umožněna vazba mediátoru na aktivní vazebné místo receptorové bílkoviny. Jedná se převážně o specifické vazby.</a:t>
            </a:r>
          </a:p>
          <a:p>
            <a:pPr marL="0" indent="0" algn="just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D550C6-8638-42FC-8D74-02AB9DB7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30" y="620688"/>
            <a:ext cx="3143250" cy="39147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B8C3FB3-121C-486C-BC6F-8978158D4878}"/>
              </a:ext>
            </a:extLst>
          </p:cNvPr>
          <p:cNvSpPr txBox="1"/>
          <p:nvPr/>
        </p:nvSpPr>
        <p:spPr>
          <a:xfrm>
            <a:off x="179512" y="5103674"/>
            <a:ext cx="86409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1800" b="1" dirty="0"/>
              <a:t>Jsou dvě skupiny receptorů:</a:t>
            </a:r>
          </a:p>
          <a:p>
            <a:pPr marL="0" indent="0" algn="just">
              <a:buNone/>
            </a:pPr>
            <a:r>
              <a:rPr lang="cs-CZ" sz="1800" dirty="0"/>
              <a:t>1) </a:t>
            </a:r>
            <a:r>
              <a:rPr lang="cs-CZ" sz="1800" b="1" dirty="0"/>
              <a:t>měnící </a:t>
            </a:r>
            <a:r>
              <a:rPr lang="cs-CZ" sz="1800" b="1" dirty="0" err="1"/>
              <a:t>ionotovou</a:t>
            </a:r>
            <a:r>
              <a:rPr lang="cs-CZ" sz="1800" b="1" dirty="0"/>
              <a:t> vodivost</a:t>
            </a:r>
            <a:r>
              <a:rPr lang="cs-CZ" sz="1800" dirty="0"/>
              <a:t> - chemicky řízené iontové kanály (např. acetylcholin nikotinový receptor – Na</a:t>
            </a:r>
            <a:r>
              <a:rPr lang="cs-CZ" sz="1800" baseline="30000" dirty="0"/>
              <a:t>+</a:t>
            </a:r>
            <a:r>
              <a:rPr lang="cs-CZ" sz="1800" dirty="0"/>
              <a:t> a K</a:t>
            </a:r>
            <a:r>
              <a:rPr lang="cs-CZ" sz="1800" baseline="30000" dirty="0"/>
              <a:t>+</a:t>
            </a:r>
            <a:r>
              <a:rPr lang="cs-CZ" sz="1800" dirty="0"/>
              <a:t> Ca</a:t>
            </a:r>
            <a:r>
              <a:rPr lang="cs-CZ" sz="1800" baseline="30000" dirty="0"/>
              <a:t>++</a:t>
            </a:r>
            <a:r>
              <a:rPr lang="cs-CZ" sz="1800" dirty="0"/>
              <a:t>, receptory pro útlumové kyseliny propouštějící Cl</a:t>
            </a:r>
            <a:r>
              <a:rPr lang="cs-CZ" sz="1800" baseline="30000" dirty="0"/>
              <a:t>-</a:t>
            </a:r>
            <a:r>
              <a:rPr lang="cs-CZ" sz="1800" dirty="0"/>
              <a:t>). </a:t>
            </a:r>
          </a:p>
          <a:p>
            <a:pPr marL="0" indent="0" algn="just">
              <a:buNone/>
            </a:pPr>
            <a:r>
              <a:rPr lang="cs-CZ" sz="1800" dirty="0"/>
              <a:t>2) </a:t>
            </a:r>
            <a:r>
              <a:rPr lang="cs-CZ" sz="1800" b="1" dirty="0"/>
              <a:t>neměnící </a:t>
            </a:r>
            <a:r>
              <a:rPr lang="cs-CZ" sz="1800" b="1" dirty="0" err="1"/>
              <a:t>iontovu</a:t>
            </a:r>
            <a:r>
              <a:rPr lang="cs-CZ" sz="1800" b="1" dirty="0"/>
              <a:t> vodivost</a:t>
            </a:r>
            <a:r>
              <a:rPr lang="cs-CZ" sz="1800" dirty="0"/>
              <a:t> – biochemické reakce neuronu prostřednictvím druhých buněčných poslů (cyklické kyseliny </a:t>
            </a:r>
            <a:r>
              <a:rPr lang="cs-CZ" sz="1800" dirty="0" err="1"/>
              <a:t>adenylfosforečná</a:t>
            </a:r>
            <a:r>
              <a:rPr lang="cs-CZ" sz="1800" dirty="0"/>
              <a:t>, </a:t>
            </a:r>
            <a:r>
              <a:rPr lang="cs-CZ" sz="1800" dirty="0" err="1"/>
              <a:t>guanidylfosforečná</a:t>
            </a:r>
            <a:r>
              <a:rPr lang="cs-CZ" sz="1800" dirty="0"/>
              <a:t>, lipidové látky, např. </a:t>
            </a:r>
            <a:r>
              <a:rPr lang="cs-CZ" sz="1800" dirty="0" err="1"/>
              <a:t>diacylglycerol</a:t>
            </a:r>
            <a:r>
              <a:rPr lang="cs-CZ" sz="1800" dirty="0"/>
              <a:t> apod.).</a:t>
            </a:r>
          </a:p>
        </p:txBody>
      </p:sp>
    </p:spTree>
    <p:extLst>
      <p:ext uri="{BB962C8B-B14F-4D97-AF65-F5344CB8AC3E}">
        <p14:creationId xmlns:p14="http://schemas.microsoft.com/office/powerpoint/2010/main" val="240324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640960" cy="18722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800" b="1" dirty="0"/>
              <a:t>Typy neuronů dle počtu výběžků:</a:t>
            </a:r>
          </a:p>
          <a:p>
            <a:pPr marL="0" indent="0" algn="just">
              <a:buNone/>
            </a:pPr>
            <a:r>
              <a:rPr lang="cs-CZ" sz="1800" b="1" dirty="0"/>
              <a:t>Multipolární</a:t>
            </a:r>
            <a:r>
              <a:rPr lang="cs-CZ" sz="1800" dirty="0"/>
              <a:t> - více dendritů</a:t>
            </a:r>
          </a:p>
          <a:p>
            <a:pPr marL="0" indent="0" algn="just">
              <a:buNone/>
            </a:pPr>
            <a:r>
              <a:rPr lang="cs-CZ" sz="1800" b="1" dirty="0"/>
              <a:t>Bipolární </a:t>
            </a:r>
            <a:r>
              <a:rPr lang="cs-CZ" sz="1800" dirty="0"/>
              <a:t>- jeden dendrit + jeden axon – senzorické buňky – např. sítnici</a:t>
            </a:r>
          </a:p>
          <a:p>
            <a:pPr marL="0" indent="0" algn="just">
              <a:buNone/>
            </a:pPr>
            <a:r>
              <a:rPr lang="cs-CZ" sz="1800" b="1" dirty="0"/>
              <a:t>Unipolární </a:t>
            </a:r>
            <a:r>
              <a:rPr lang="cs-CZ" sz="1800" dirty="0"/>
              <a:t>- mají jeden výběžek (tyčinky a čípky)</a:t>
            </a:r>
          </a:p>
          <a:p>
            <a:pPr marL="0" indent="0" algn="just">
              <a:buNone/>
            </a:pPr>
            <a:r>
              <a:rPr lang="cs-CZ" sz="1800" b="1" dirty="0" err="1"/>
              <a:t>Apolární</a:t>
            </a:r>
            <a:r>
              <a:rPr lang="cs-CZ" sz="1800" b="1" dirty="0"/>
              <a:t> </a:t>
            </a:r>
            <a:r>
              <a:rPr lang="cs-CZ" sz="1800" dirty="0"/>
              <a:t>- bez výběžků (histogeneze, přetrvávají jako sluchové a chuťové receptorovy)</a:t>
            </a:r>
          </a:p>
          <a:p>
            <a:pPr marL="0" indent="0" algn="just">
              <a:buNone/>
            </a:pPr>
            <a:endParaRPr lang="cs-CZ" sz="1800" dirty="0"/>
          </a:p>
          <a:p>
            <a:pPr marL="0" indent="0" algn="just">
              <a:buNone/>
            </a:pPr>
            <a:endParaRPr lang="cs-CZ" sz="1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64649"/>
            <a:ext cx="5472608" cy="446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049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24440" y="188640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Dle </a:t>
            </a:r>
            <a:r>
              <a:rPr lang="cs-CZ" sz="2000" u="sng" dirty="0"/>
              <a:t>ramifikace dendritů </a:t>
            </a:r>
            <a:r>
              <a:rPr lang="cs-CZ" sz="2000" dirty="0"/>
              <a:t>se dělí na :</a:t>
            </a:r>
          </a:p>
          <a:p>
            <a:pPr algn="just"/>
            <a:r>
              <a:rPr lang="cs-CZ" sz="2000" b="1" dirty="0" err="1"/>
              <a:t>Izodendritické</a:t>
            </a:r>
            <a:r>
              <a:rPr lang="cs-CZ" sz="2000" dirty="0"/>
              <a:t> neurony – mají dlouhé přímočaře v jedné rovině orientované dendrity, po odstupu z těla se málo větví, ale vzniklé větve jsou delší než mateřská (v retikulární formaci mozkového kmene).</a:t>
            </a:r>
          </a:p>
          <a:p>
            <a:pPr algn="just"/>
            <a:r>
              <a:rPr lang="cs-CZ" sz="2000" b="1" dirty="0" err="1"/>
              <a:t>Alodendritické</a:t>
            </a:r>
            <a:r>
              <a:rPr lang="cs-CZ" sz="2000" dirty="0"/>
              <a:t> neurony – mají několik hlavních větvících se kmenových dendritů (pyramidové buňky mozkové kůry a přepojovací jádra v mozkovém kmeni). </a:t>
            </a:r>
          </a:p>
          <a:p>
            <a:pPr algn="just"/>
            <a:r>
              <a:rPr lang="cs-CZ" sz="2000" b="1" dirty="0" err="1"/>
              <a:t>Idiodendritické</a:t>
            </a:r>
            <a:r>
              <a:rPr lang="cs-CZ" sz="2000" dirty="0"/>
              <a:t> neurony – mají stromečkovitě se větvící dendrity a patří do skupiny specializovaných neuronů (mitrální buňky čichové kole, </a:t>
            </a:r>
            <a:r>
              <a:rPr lang="cs-CZ" sz="2000" i="1" dirty="0"/>
              <a:t>bulbus olfactorius</a:t>
            </a:r>
            <a:r>
              <a:rPr lang="cs-CZ" sz="2000" dirty="0"/>
              <a:t>, bipolární buňky v sítnici, v ganglion </a:t>
            </a:r>
            <a:r>
              <a:rPr lang="cs-CZ" sz="2000" i="1" dirty="0" err="1"/>
              <a:t>spirale</a:t>
            </a:r>
            <a:r>
              <a:rPr lang="cs-CZ" sz="2000" i="1" dirty="0"/>
              <a:t> </a:t>
            </a:r>
            <a:r>
              <a:rPr lang="cs-CZ" sz="2000" i="1" dirty="0" err="1"/>
              <a:t>co</a:t>
            </a:r>
            <a:r>
              <a:rPr lang="cs-CZ" sz="2000" dirty="0" err="1"/>
              <a:t>c</a:t>
            </a:r>
            <a:r>
              <a:rPr lang="cs-CZ" sz="2000" i="1" dirty="0" err="1"/>
              <a:t>hla</a:t>
            </a:r>
            <a:r>
              <a:rPr lang="cs-CZ" sz="2000" dirty="0" err="1"/>
              <a:t>e</a:t>
            </a:r>
            <a:r>
              <a:rPr lang="cs-CZ" sz="2000" dirty="0"/>
              <a:t>, Purkyňovy buňky mozečku…).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70996"/>
            <a:ext cx="4392488" cy="362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20" y="3687004"/>
            <a:ext cx="4633870" cy="264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9915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5888</TotalTime>
  <Words>6154</Words>
  <Application>Microsoft Office PowerPoint</Application>
  <PresentationFormat>Předvádění na obrazovce (4:3)</PresentationFormat>
  <Paragraphs>484</Paragraphs>
  <Slides>66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2" baseType="lpstr">
      <vt:lpstr>Arial</vt:lpstr>
      <vt:lpstr>Arial,Bold</vt:lpstr>
      <vt:lpstr>Calibri</vt:lpstr>
      <vt:lpstr>Courier New</vt:lpstr>
      <vt:lpstr>Wingdings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Periferní nerv</vt:lpstr>
      <vt:lpstr>Hřbetní mícha (Medulla spinalis)</vt:lpstr>
      <vt:lpstr>Hřbetní mícha (Medulla spinalis)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Reflexní oblouk </vt:lpstr>
      <vt:lpstr>Prezentace aplikace PowerPoint</vt:lpstr>
      <vt:lpstr>Prezentace aplikace PowerPoint</vt:lpstr>
      <vt:lpstr>Prezentace aplikace PowerPoint</vt:lpstr>
      <vt:lpstr>Krční pleteň (Plexus cervicalis)</vt:lpstr>
      <vt:lpstr>Brániční nerv (Nervus phrenicus)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Hrudní nervy (Nervi thoracici)</vt:lpstr>
      <vt:lpstr>Bederní pleteň (Plexus lumbalis Th 12 – L4)</vt:lpstr>
      <vt:lpstr>Křížová pleteň (Plexus sacralis S1 – S4)</vt:lpstr>
      <vt:lpstr>Nervus ischiadicus</vt:lpstr>
      <vt:lpstr>Hlavové nervy</vt:lpstr>
      <vt:lpstr>Prezentace aplikace PowerPoint</vt:lpstr>
      <vt:lpstr>Prezentace aplikace PowerPoint</vt:lpstr>
      <vt:lpstr>Prezentace aplikace PowerPoint</vt:lpstr>
      <vt:lpstr>Prezentace aplikace PowerPoint</vt:lpstr>
      <vt:lpstr>I. N. olfactorius - čichový nerv</vt:lpstr>
      <vt:lpstr>II. N. opticus - zrakový nerv</vt:lpstr>
      <vt:lpstr>Vnější svaly oční koule – okohybné nervi</vt:lpstr>
      <vt:lpstr>Prezentace aplikace PowerPoint</vt:lpstr>
      <vt:lpstr>Prezentace aplikace PowerPoint</vt:lpstr>
      <vt:lpstr>V. N. trigeminus - trojklaný nerv</vt:lpstr>
      <vt:lpstr>V1 -n. ophthalmicus – oční nerv </vt:lpstr>
      <vt:lpstr>V2 -n. maxillaris – čelistní nerv </vt:lpstr>
      <vt:lpstr>V3 -n. mandibularis – sáňový nerv </vt:lpstr>
      <vt:lpstr>Prezentace aplikace PowerPoint</vt:lpstr>
      <vt:lpstr>VI. N. abduscens – odtahovací nerv</vt:lpstr>
      <vt:lpstr>VII. N. facialis – lícní nerv</vt:lpstr>
      <vt:lpstr>VIII. Nervus vestibulocochlearis – sluchově rovnovážný nerv</vt:lpstr>
      <vt:lpstr>IX. Nervus glossopharyngeus – jazykohltanový nerv </vt:lpstr>
      <vt:lpstr>X. Nervus vagus – bloudivý nerv</vt:lpstr>
      <vt:lpstr>Větve n. vagus</vt:lpstr>
      <vt:lpstr>XI. Nervus accessorius – přídatný nerv</vt:lpstr>
      <vt:lpstr>XII. Nervus hypoglossus – podjazykový nerv</vt:lpstr>
      <vt:lpstr>Sympatikus</vt:lpstr>
      <vt:lpstr>Parasympatikus - hlavový</vt:lpstr>
      <vt:lpstr>Parasympatikus - sakrální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Student</dc:creator>
  <cp:lastModifiedBy>Kristýna Brzobohatá</cp:lastModifiedBy>
  <cp:revision>47</cp:revision>
  <cp:lastPrinted>2020-04-20T09:15:44Z</cp:lastPrinted>
  <dcterms:created xsi:type="dcterms:W3CDTF">2014-12-05T11:29:01Z</dcterms:created>
  <dcterms:modified xsi:type="dcterms:W3CDTF">2022-04-19T12:05:49Z</dcterms:modified>
</cp:coreProperties>
</file>