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57" r:id="rId3"/>
    <p:sldId id="279" r:id="rId4"/>
    <p:sldId id="282" r:id="rId5"/>
    <p:sldId id="283" r:id="rId6"/>
    <p:sldId id="258" r:id="rId7"/>
    <p:sldId id="263" r:id="rId8"/>
    <p:sldId id="259" r:id="rId9"/>
    <p:sldId id="260" r:id="rId10"/>
    <p:sldId id="280" r:id="rId11"/>
    <p:sldId id="261" r:id="rId12"/>
    <p:sldId id="269" r:id="rId13"/>
    <p:sldId id="268" r:id="rId14"/>
    <p:sldId id="270" r:id="rId15"/>
    <p:sldId id="264" r:id="rId16"/>
    <p:sldId id="265" r:id="rId17"/>
    <p:sldId id="277" r:id="rId18"/>
    <p:sldId id="266" r:id="rId19"/>
    <p:sldId id="281" r:id="rId20"/>
    <p:sldId id="271" r:id="rId21"/>
    <p:sldId id="272" r:id="rId22"/>
    <p:sldId id="273" r:id="rId23"/>
    <p:sldId id="276" r:id="rId24"/>
    <p:sldId id="285" r:id="rId25"/>
    <p:sldId id="284" r:id="rId26"/>
    <p:sldId id="274" r:id="rId27"/>
    <p:sldId id="278" r:id="rId28"/>
  </p:sldIdLst>
  <p:sldSz cx="9144000" cy="6858000" type="screen4x3"/>
  <p:notesSz cx="9942513" cy="67611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9434" cy="3378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30745" y="0"/>
            <a:ext cx="4309434" cy="3378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73743-C75D-46B8-87B7-25F2A5484531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22188"/>
            <a:ext cx="4309434" cy="3378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30745" y="6422188"/>
            <a:ext cx="4309434" cy="3378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32BA4-380C-4A50-ACD5-2473371EF3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189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9D4-8C46-4F2C-8F8E-E727F26EC1A4}" type="datetimeFigureOut">
              <a:rPr lang="cs-CZ" smtClean="0"/>
              <a:pPr/>
              <a:t>08.03.2022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8AE-7FFD-42DF-B88A-FD10D1D6A2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91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9D4-8C46-4F2C-8F8E-E727F26EC1A4}" type="datetimeFigureOut">
              <a:rPr lang="cs-CZ" smtClean="0"/>
              <a:pPr/>
              <a:t>08.03.2022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8AE-7FFD-42DF-B88A-FD10D1D6A2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17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9D4-8C46-4F2C-8F8E-E727F26EC1A4}" type="datetimeFigureOut">
              <a:rPr lang="cs-CZ" smtClean="0"/>
              <a:pPr/>
              <a:t>08.03.2022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8AE-7FFD-42DF-B88A-FD10D1D6A2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70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9D4-8C46-4F2C-8F8E-E727F26EC1A4}" type="datetimeFigureOut">
              <a:rPr lang="cs-CZ" smtClean="0"/>
              <a:pPr/>
              <a:t>08.03.2022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8AE-7FFD-42DF-B88A-FD10D1D6A2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985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9D4-8C46-4F2C-8F8E-E727F26EC1A4}" type="datetimeFigureOut">
              <a:rPr lang="cs-CZ" smtClean="0"/>
              <a:pPr/>
              <a:t>08.03.2022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8AE-7FFD-42DF-B88A-FD10D1D6A2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17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9D4-8C46-4F2C-8F8E-E727F26EC1A4}" type="datetimeFigureOut">
              <a:rPr lang="cs-CZ" smtClean="0"/>
              <a:pPr/>
              <a:t>08.03.2022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8AE-7FFD-42DF-B88A-FD10D1D6A2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02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9D4-8C46-4F2C-8F8E-E727F26EC1A4}" type="datetimeFigureOut">
              <a:rPr lang="cs-CZ" smtClean="0"/>
              <a:pPr/>
              <a:t>08.03.2022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8AE-7FFD-42DF-B88A-FD10D1D6A2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49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9D4-8C46-4F2C-8F8E-E727F26EC1A4}" type="datetimeFigureOut">
              <a:rPr lang="cs-CZ" smtClean="0"/>
              <a:pPr/>
              <a:t>08.03.2022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8AE-7FFD-42DF-B88A-FD10D1D6A2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69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9D4-8C46-4F2C-8F8E-E727F26EC1A4}" type="datetimeFigureOut">
              <a:rPr lang="cs-CZ" smtClean="0"/>
              <a:pPr/>
              <a:t>08.03.2022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8AE-7FFD-42DF-B88A-FD10D1D6A2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07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9D4-8C46-4F2C-8F8E-E727F26EC1A4}" type="datetimeFigureOut">
              <a:rPr lang="cs-CZ" smtClean="0"/>
              <a:pPr/>
              <a:t>08.03.2022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8AE-7FFD-42DF-B88A-FD10D1D6A2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81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9D4-8C46-4F2C-8F8E-E727F26EC1A4}" type="datetimeFigureOut">
              <a:rPr lang="cs-CZ" smtClean="0"/>
              <a:pPr/>
              <a:t>08.03.2022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8AE-7FFD-42DF-B88A-FD10D1D6A2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52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059D4-8C46-4F2C-8F8E-E727F26EC1A4}" type="datetimeFigureOut">
              <a:rPr lang="cs-CZ" smtClean="0"/>
              <a:pPr/>
              <a:t>08.03.2022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5C8AE-7FFD-42DF-B88A-FD10D1D6A2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61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424936" cy="1470025"/>
          </a:xfrm>
        </p:spPr>
        <p:txBody>
          <a:bodyPr>
            <a:normAutofit/>
          </a:bodyPr>
          <a:lstStyle/>
          <a:p>
            <a:r>
              <a:rPr lang="cs-CZ" sz="3600" dirty="0"/>
              <a:t>Vylučovací soustava</a:t>
            </a:r>
            <a:br>
              <a:rPr lang="cs-CZ" sz="3600" dirty="0"/>
            </a:br>
            <a:r>
              <a:rPr lang="cs-CZ" sz="3600" dirty="0"/>
              <a:t>Močový systém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640960" cy="4752528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Filtrace plasmy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Vylučování zplodin metabolismu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Udržování acidobazické rovnováhy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Regulace objemu krve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Filtrace plasmy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Vylučování zplodin metabolismu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Regulace tisku s objemu krve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Endokrinní regulace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Metabolismus vitamínu D</a:t>
            </a:r>
          </a:p>
        </p:txBody>
      </p:sp>
    </p:spTree>
    <p:extLst>
      <p:ext uri="{BB962C8B-B14F-4D97-AF65-F5344CB8AC3E}">
        <p14:creationId xmlns:p14="http://schemas.microsoft.com/office/powerpoint/2010/main" val="1401605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3" b="17116"/>
          <a:stretch/>
        </p:blipFill>
        <p:spPr bwMode="auto">
          <a:xfrm>
            <a:off x="4717335" y="692696"/>
            <a:ext cx="4399133" cy="210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/>
              <a:t>Vnější stavba a dělení ledviny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641" y="3599894"/>
            <a:ext cx="3759242" cy="314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10240" y="548680"/>
            <a:ext cx="49098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i="1" dirty="0" err="1"/>
              <a:t>Segmentum</a:t>
            </a:r>
            <a:r>
              <a:rPr lang="cs-CZ" sz="2800" b="1" i="1" dirty="0"/>
              <a:t> </a:t>
            </a:r>
            <a:r>
              <a:rPr lang="cs-CZ" sz="2800" b="1" i="1" dirty="0" err="1"/>
              <a:t>superius</a:t>
            </a:r>
            <a:r>
              <a:rPr lang="cs-CZ" sz="2800" b="1" i="1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i="1" dirty="0" err="1"/>
              <a:t>Segmentum</a:t>
            </a:r>
            <a:r>
              <a:rPr lang="cs-CZ" sz="2800" b="1" i="1" dirty="0"/>
              <a:t> </a:t>
            </a:r>
            <a:r>
              <a:rPr lang="cs-CZ" sz="2800" b="1" i="1" dirty="0" err="1"/>
              <a:t>inferius</a:t>
            </a:r>
            <a:endParaRPr lang="cs-CZ" sz="2800" b="1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i="1" dirty="0" err="1"/>
              <a:t>Segmentum</a:t>
            </a:r>
            <a:r>
              <a:rPr lang="cs-CZ" sz="2800" b="1" i="1" dirty="0"/>
              <a:t> </a:t>
            </a:r>
            <a:r>
              <a:rPr lang="cs-CZ" sz="2800" b="1" i="1" dirty="0" err="1"/>
              <a:t>antrius</a:t>
            </a:r>
            <a:r>
              <a:rPr lang="cs-CZ" sz="2800" b="1" i="1" dirty="0"/>
              <a:t> </a:t>
            </a:r>
            <a:r>
              <a:rPr lang="cs-CZ" sz="2800" b="1" i="1" dirty="0" err="1"/>
              <a:t>superius</a:t>
            </a:r>
            <a:endParaRPr lang="cs-CZ" sz="2800" b="1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i="1" dirty="0" err="1"/>
              <a:t>Segmentum</a:t>
            </a:r>
            <a:r>
              <a:rPr lang="cs-CZ" sz="2800" b="1" i="1" dirty="0"/>
              <a:t> </a:t>
            </a:r>
            <a:r>
              <a:rPr lang="cs-CZ" sz="2800" b="1" i="1" dirty="0" err="1"/>
              <a:t>anterius</a:t>
            </a:r>
            <a:r>
              <a:rPr lang="cs-CZ" sz="2800" b="1" i="1" dirty="0"/>
              <a:t> </a:t>
            </a:r>
            <a:r>
              <a:rPr lang="cs-CZ" sz="2800" b="1" i="1" dirty="0" err="1"/>
              <a:t>inferius</a:t>
            </a:r>
            <a:endParaRPr lang="cs-CZ" sz="2800" b="1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i="1" dirty="0" err="1"/>
              <a:t>Segmentum</a:t>
            </a:r>
            <a:r>
              <a:rPr lang="cs-CZ" sz="2800" b="1" i="1" dirty="0"/>
              <a:t> </a:t>
            </a:r>
            <a:r>
              <a:rPr lang="cs-CZ" sz="2800" b="1" i="1" dirty="0" err="1"/>
              <a:t>posterius</a:t>
            </a:r>
            <a:endParaRPr lang="cs-CZ" sz="2800" b="1" i="1" dirty="0"/>
          </a:p>
        </p:txBody>
      </p:sp>
      <p:sp>
        <p:nvSpPr>
          <p:cNvPr id="5" name="Obdélník 4"/>
          <p:cNvSpPr/>
          <p:nvPr/>
        </p:nvSpPr>
        <p:spPr>
          <a:xfrm>
            <a:off x="215852" y="3429000"/>
            <a:ext cx="5125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i="1" dirty="0"/>
              <a:t>Hilum </a:t>
            </a:r>
            <a:r>
              <a:rPr lang="cs-CZ" sz="2400" b="1" i="1" dirty="0" err="1"/>
              <a:t>renale</a:t>
            </a:r>
            <a:r>
              <a:rPr lang="cs-CZ" sz="2400" i="1" dirty="0"/>
              <a:t> </a:t>
            </a:r>
            <a:r>
              <a:rPr lang="cs-CZ" sz="2400" dirty="0"/>
              <a:t>= ledvinová branka = místo vstupu/výstupu krevních a lymf. cév, nervů a močových cest (pánvička ledvinová); pokračuje do </a:t>
            </a:r>
            <a:r>
              <a:rPr lang="cs-CZ" sz="2400" b="1" i="1" dirty="0"/>
              <a:t>sinus </a:t>
            </a:r>
            <a:r>
              <a:rPr lang="cs-CZ" sz="2400" b="1" i="1" dirty="0" err="1"/>
              <a:t>renalis</a:t>
            </a:r>
            <a:r>
              <a:rPr lang="cs-CZ" sz="2400" dirty="0"/>
              <a:t>, což je dutinka s tuk. tkání, krev. a lymf. cévami, nervy, kalichy ledvinné a pánvičkou ledvinnou. </a:t>
            </a:r>
          </a:p>
        </p:txBody>
      </p:sp>
      <p:sp>
        <p:nvSpPr>
          <p:cNvPr id="7" name="Obdélník 6"/>
          <p:cNvSpPr/>
          <p:nvPr/>
        </p:nvSpPr>
        <p:spPr>
          <a:xfrm>
            <a:off x="291561" y="2786226"/>
            <a:ext cx="5789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- Jsou zásobovány stejnojmennými arteriemi.</a:t>
            </a:r>
          </a:p>
        </p:txBody>
      </p:sp>
    </p:spTree>
    <p:extLst>
      <p:ext uri="{BB962C8B-B14F-4D97-AF65-F5344CB8AC3E}">
        <p14:creationId xmlns:p14="http://schemas.microsoft.com/office/powerpoint/2010/main" val="3993898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987" y="332656"/>
            <a:ext cx="3311373" cy="251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2048"/>
            <a:ext cx="8229600" cy="58864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/>
              <a:t>Vnitřní stavba ledviny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20688"/>
            <a:ext cx="5544616" cy="5616624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cs-CZ" sz="1800" dirty="0"/>
              <a:t>Na povrchu </a:t>
            </a:r>
            <a:r>
              <a:rPr lang="cs-CZ" sz="1800" b="1" i="1" dirty="0" err="1"/>
              <a:t>capsula</a:t>
            </a:r>
            <a:r>
              <a:rPr lang="cs-CZ" sz="1800" b="1" i="1" dirty="0"/>
              <a:t> </a:t>
            </a:r>
            <a:r>
              <a:rPr lang="cs-CZ" sz="1800" b="1" i="1" dirty="0" err="1"/>
              <a:t>fibrosa</a:t>
            </a:r>
            <a:r>
              <a:rPr lang="cs-CZ" sz="1800" b="1" dirty="0"/>
              <a:t>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1800" b="1" dirty="0"/>
              <a:t>Kůra ledviny (</a:t>
            </a:r>
            <a:r>
              <a:rPr lang="cs-CZ" sz="1800" b="1" i="1" dirty="0" err="1"/>
              <a:t>cortex</a:t>
            </a:r>
            <a:r>
              <a:rPr lang="cs-CZ" sz="1800" b="1" i="1" dirty="0"/>
              <a:t> </a:t>
            </a:r>
            <a:r>
              <a:rPr lang="cs-CZ" sz="1800" b="1" i="1" dirty="0" err="1"/>
              <a:t>re</a:t>
            </a:r>
            <a:r>
              <a:rPr lang="cs-CZ" sz="1800" b="1" dirty="0" err="1"/>
              <a:t>nalis</a:t>
            </a:r>
            <a:r>
              <a:rPr lang="cs-CZ" sz="1800" b="1" dirty="0"/>
              <a:t>) - </a:t>
            </a:r>
            <a:r>
              <a:rPr lang="cs-CZ" sz="1800" dirty="0"/>
              <a:t>tloušťka 6 mm, světlá a jemně zrnitá</a:t>
            </a:r>
          </a:p>
          <a:p>
            <a:pPr marL="0" indent="0">
              <a:buNone/>
            </a:pPr>
            <a:r>
              <a:rPr lang="cs-CZ" sz="1800" b="1" dirty="0"/>
              <a:t>a) </a:t>
            </a:r>
            <a:r>
              <a:rPr lang="cs-CZ" sz="1800" b="1" i="1" dirty="0"/>
              <a:t>pars </a:t>
            </a:r>
            <a:r>
              <a:rPr lang="cs-CZ" sz="1800" b="1" i="1" dirty="0" err="1"/>
              <a:t>convoluta</a:t>
            </a:r>
            <a:r>
              <a:rPr lang="cs-CZ" sz="1800" i="1" dirty="0"/>
              <a:t> </a:t>
            </a:r>
            <a:r>
              <a:rPr lang="cs-CZ" sz="1800" dirty="0"/>
              <a:t>- z  glomerulů a přilehlých stočených kanálků</a:t>
            </a:r>
          </a:p>
          <a:p>
            <a:pPr marL="0" indent="0">
              <a:buNone/>
            </a:pPr>
            <a:r>
              <a:rPr lang="cs-CZ" sz="1800" b="1" dirty="0"/>
              <a:t>b) </a:t>
            </a:r>
            <a:r>
              <a:rPr lang="cs-CZ" sz="1800" b="1" i="1" dirty="0"/>
              <a:t>pars </a:t>
            </a:r>
            <a:r>
              <a:rPr lang="cs-CZ" sz="1800" b="1" i="1" dirty="0" err="1"/>
              <a:t>radiata</a:t>
            </a:r>
            <a:r>
              <a:rPr lang="cs-CZ" sz="1800" b="1" i="1" dirty="0"/>
              <a:t> </a:t>
            </a:r>
            <a:r>
              <a:rPr lang="cs-CZ" sz="1800" b="1" dirty="0"/>
              <a:t>- </a:t>
            </a:r>
            <a:r>
              <a:rPr lang="cs-CZ" sz="1800" dirty="0"/>
              <a:t>radiálně uspořádané sběrné kanálky; do dřeně vysílá výběžky – </a:t>
            </a:r>
            <a:r>
              <a:rPr lang="cs-CZ" sz="1800" b="1" i="1" dirty="0" err="1"/>
              <a:t>columnae</a:t>
            </a:r>
            <a:r>
              <a:rPr lang="cs-CZ" sz="1800" b="1" i="1" dirty="0"/>
              <a:t> </a:t>
            </a:r>
            <a:r>
              <a:rPr lang="cs-CZ" sz="1800" b="1" i="1" dirty="0" err="1"/>
              <a:t>renales</a:t>
            </a:r>
            <a:r>
              <a:rPr lang="cs-CZ" sz="1800" b="1" i="1" dirty="0"/>
              <a:t> (Bertini)</a:t>
            </a:r>
            <a:endParaRPr lang="cs-CZ" sz="1800" i="1" dirty="0"/>
          </a:p>
          <a:p>
            <a:pPr marL="0" indent="0">
              <a:buNone/>
            </a:pPr>
            <a:r>
              <a:rPr lang="cs-CZ" sz="1800" b="1" i="1" dirty="0" err="1"/>
              <a:t>Lobulus</a:t>
            </a:r>
            <a:r>
              <a:rPr lang="cs-CZ" sz="1800" b="1" i="1" dirty="0"/>
              <a:t> </a:t>
            </a:r>
            <a:r>
              <a:rPr lang="cs-CZ" sz="1800" b="1" i="1" dirty="0" err="1"/>
              <a:t>corticalis</a:t>
            </a:r>
            <a:r>
              <a:rPr lang="cs-CZ" sz="1800" i="1" dirty="0"/>
              <a:t> </a:t>
            </a:r>
            <a:r>
              <a:rPr lang="cs-CZ" sz="1800" dirty="0"/>
              <a:t>je korový lalůček (korová oblast) zásobovaný jednou </a:t>
            </a:r>
            <a:r>
              <a:rPr lang="cs-CZ" sz="1800" i="1" dirty="0"/>
              <a:t>a. </a:t>
            </a:r>
            <a:r>
              <a:rPr lang="cs-CZ" sz="1800" i="1" dirty="0" err="1"/>
              <a:t>interlobularis</a:t>
            </a:r>
            <a:endParaRPr lang="cs-CZ" sz="1800" i="1" dirty="0"/>
          </a:p>
          <a:p>
            <a:endParaRPr lang="cs-CZ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0" b="4064"/>
          <a:stretch/>
        </p:blipFill>
        <p:spPr bwMode="auto">
          <a:xfrm>
            <a:off x="1259631" y="3429000"/>
            <a:ext cx="69528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332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825" y="2704"/>
            <a:ext cx="8229600" cy="588640"/>
          </a:xfrm>
        </p:spPr>
        <p:txBody>
          <a:bodyPr>
            <a:noAutofit/>
          </a:bodyPr>
          <a:lstStyle/>
          <a:p>
            <a:pPr marL="0" lvl="1" indent="0"/>
            <a:r>
              <a:rPr lang="cs-CZ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Dřeň ledvinová (medulla </a:t>
            </a:r>
            <a:r>
              <a:rPr lang="cs-CZ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renalis</a:t>
            </a:r>
            <a:r>
              <a:rPr lang="cs-CZ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20688"/>
            <a:ext cx="8712968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/>
              <a:t>Je tmavší a žíhaná, skládá se z přímých úseků kanálků a sběrných kanálků.</a:t>
            </a:r>
          </a:p>
          <a:p>
            <a:pPr marL="0" indent="0">
              <a:buNone/>
            </a:pPr>
            <a:r>
              <a:rPr lang="cs-CZ" sz="2000" dirty="0"/>
              <a:t>Vytváří 6-20 ledvinných pyramid (</a:t>
            </a:r>
            <a:r>
              <a:rPr lang="cs-CZ" sz="2000" i="1" dirty="0" err="1"/>
              <a:t>pyramides</a:t>
            </a:r>
            <a:r>
              <a:rPr lang="cs-CZ" sz="2000" i="1" dirty="0"/>
              <a:t> </a:t>
            </a:r>
            <a:r>
              <a:rPr lang="cs-CZ" sz="2000" i="1" dirty="0" err="1"/>
              <a:t>renales</a:t>
            </a:r>
            <a:r>
              <a:rPr lang="cs-CZ" sz="2000" dirty="0"/>
              <a:t>), s bází obrácenou směrem ke </a:t>
            </a:r>
            <a:r>
              <a:rPr lang="cs-CZ" sz="2000" i="1" dirty="0"/>
              <a:t>kůře a hrotem </a:t>
            </a:r>
            <a:r>
              <a:rPr lang="cs-CZ" sz="2000" dirty="0"/>
              <a:t>v kališích.</a:t>
            </a:r>
            <a:endParaRPr lang="cs-CZ" sz="2000" u="sng" dirty="0"/>
          </a:p>
        </p:txBody>
      </p:sp>
      <p:pic>
        <p:nvPicPr>
          <p:cNvPr id="5124" name="Picture 4" descr="Výsledek obrázku pro pyramides ren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7262"/>
            <a:ext cx="5699042" cy="469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36625" y="263691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AutoNum type="alphaLcParenR"/>
            </a:pPr>
            <a:r>
              <a:rPr lang="cs-CZ" sz="2000" b="1" i="1" dirty="0" err="1"/>
              <a:t>basis</a:t>
            </a:r>
            <a:r>
              <a:rPr lang="cs-CZ" sz="2000" b="1" i="1" dirty="0"/>
              <a:t> </a:t>
            </a:r>
            <a:r>
              <a:rPr lang="cs-CZ" sz="2000" b="1" i="1" dirty="0" err="1"/>
              <a:t>pyramidis</a:t>
            </a:r>
            <a:r>
              <a:rPr lang="cs-CZ" sz="2000" i="1" dirty="0"/>
              <a:t> </a:t>
            </a:r>
          </a:p>
          <a:p>
            <a:pPr marL="457200" indent="-457200">
              <a:buAutoNum type="alphaLcParenR"/>
            </a:pPr>
            <a:r>
              <a:rPr lang="cs-CZ" sz="2000" b="1" i="1" dirty="0" err="1"/>
              <a:t>papillae</a:t>
            </a:r>
            <a:r>
              <a:rPr lang="cs-CZ" sz="2000" b="1" i="1" dirty="0"/>
              <a:t> </a:t>
            </a:r>
            <a:r>
              <a:rPr lang="cs-CZ" sz="2000" b="1" i="1" dirty="0" err="1"/>
              <a:t>renales</a:t>
            </a:r>
            <a:r>
              <a:rPr lang="cs-CZ" sz="2000" dirty="0"/>
              <a:t> </a:t>
            </a:r>
          </a:p>
          <a:p>
            <a:pPr marL="457200" indent="-457200">
              <a:buAutoNum type="alphaLcParenR"/>
            </a:pPr>
            <a:r>
              <a:rPr lang="cs-CZ" sz="2000" b="1" i="1" dirty="0"/>
              <a:t>area </a:t>
            </a:r>
            <a:r>
              <a:rPr lang="cs-CZ" sz="2000" b="1" i="1" dirty="0" err="1"/>
              <a:t>cribrosa</a:t>
            </a:r>
            <a:r>
              <a:rPr lang="cs-CZ" sz="2000" i="1" dirty="0"/>
              <a:t> </a:t>
            </a:r>
            <a:r>
              <a:rPr lang="cs-CZ" sz="2000" dirty="0"/>
              <a:t>s </a:t>
            </a:r>
            <a:r>
              <a:rPr lang="cs-CZ" sz="2000" b="1" i="1" dirty="0" err="1"/>
              <a:t>foramina</a:t>
            </a:r>
            <a:r>
              <a:rPr lang="cs-CZ" sz="2000" b="1" i="1" dirty="0"/>
              <a:t> </a:t>
            </a:r>
            <a:r>
              <a:rPr lang="cs-CZ" sz="2000" b="1" i="1" dirty="0" err="1"/>
              <a:t>papillari</a:t>
            </a:r>
            <a:r>
              <a:rPr lang="cs-CZ" sz="2000" b="1" dirty="0" err="1"/>
              <a:t>a</a:t>
            </a:r>
            <a:r>
              <a:rPr lang="cs-CZ" sz="2000" dirty="0"/>
              <a:t> na </a:t>
            </a:r>
            <a:r>
              <a:rPr lang="cs-CZ" sz="2000" i="1" dirty="0"/>
              <a:t>area </a:t>
            </a:r>
            <a:r>
              <a:rPr lang="cs-CZ" sz="2000" i="1" dirty="0" err="1"/>
              <a:t>cribrosa</a:t>
            </a:r>
            <a:r>
              <a:rPr lang="cs-CZ" sz="2000" dirty="0"/>
              <a:t>, ústími zde </a:t>
            </a:r>
            <a:r>
              <a:rPr lang="cs-CZ" sz="2000" i="1" dirty="0" err="1"/>
              <a:t>ductu</a:t>
            </a:r>
            <a:r>
              <a:rPr lang="cs-CZ" sz="2000" dirty="0" err="1"/>
              <a:t>s</a:t>
            </a:r>
            <a:r>
              <a:rPr lang="cs-CZ" sz="2000" dirty="0"/>
              <a:t> </a:t>
            </a:r>
            <a:r>
              <a:rPr lang="cs-CZ" sz="2000" i="1" dirty="0" err="1"/>
              <a:t>papillares</a:t>
            </a:r>
            <a:r>
              <a:rPr lang="cs-CZ" sz="2000" dirty="0"/>
              <a:t>; do kůry zasahuje výběžky → </a:t>
            </a:r>
            <a:r>
              <a:rPr lang="cs-CZ" sz="2000" b="1" i="1" dirty="0"/>
              <a:t>pars </a:t>
            </a:r>
            <a:r>
              <a:rPr lang="cs-CZ" sz="2000" b="1" i="1" dirty="0" err="1"/>
              <a:t>radiata</a:t>
            </a:r>
            <a:r>
              <a:rPr lang="cs-CZ" sz="2000" b="1" i="1" dirty="0"/>
              <a:t> </a:t>
            </a:r>
            <a:r>
              <a:rPr lang="cs-CZ" sz="2000" b="1" i="1" dirty="0" err="1"/>
              <a:t>corticis</a:t>
            </a:r>
            <a:r>
              <a:rPr lang="cs-CZ" sz="2000" b="1" i="1" dirty="0"/>
              <a:t> </a:t>
            </a:r>
            <a:r>
              <a:rPr lang="cs-CZ" sz="2000" b="1" dirty="0"/>
              <a:t>(</a:t>
            </a:r>
            <a:r>
              <a:rPr lang="cs-CZ" sz="2000" b="1" i="1" dirty="0" err="1"/>
              <a:t>Ferreinovy</a:t>
            </a:r>
            <a:r>
              <a:rPr lang="cs-CZ" sz="2000" b="1" i="1" dirty="0"/>
              <a:t> pyramidy)</a:t>
            </a:r>
            <a:endParaRPr lang="cs-CZ" sz="2000" i="1" dirty="0"/>
          </a:p>
          <a:p>
            <a:r>
              <a:rPr lang="cs-CZ" sz="2000" b="1" i="1" dirty="0" err="1"/>
              <a:t>Lobus</a:t>
            </a:r>
            <a:r>
              <a:rPr lang="cs-CZ" sz="2000" b="1" i="1" dirty="0"/>
              <a:t> </a:t>
            </a:r>
            <a:r>
              <a:rPr lang="cs-CZ" sz="2000" b="1" i="1" dirty="0" err="1"/>
              <a:t>renalis</a:t>
            </a:r>
            <a:r>
              <a:rPr lang="cs-CZ" sz="2000" i="1" dirty="0"/>
              <a:t> </a:t>
            </a:r>
            <a:r>
              <a:rPr lang="cs-CZ" sz="2000" dirty="0"/>
              <a:t>pyramida + příslušný okrsek kůry</a:t>
            </a:r>
          </a:p>
        </p:txBody>
      </p:sp>
    </p:spTree>
    <p:extLst>
      <p:ext uri="{BB962C8B-B14F-4D97-AF65-F5344CB8AC3E}">
        <p14:creationId xmlns:p14="http://schemas.microsoft.com/office/powerpoint/2010/main" val="1183177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2998"/>
            <a:ext cx="8229600" cy="535682"/>
          </a:xfrm>
        </p:spPr>
        <p:txBody>
          <a:bodyPr>
            <a:normAutofit fontScale="90000"/>
          </a:bodyPr>
          <a:lstStyle/>
          <a:p>
            <a:r>
              <a:rPr lang="cs-CZ" dirty="0"/>
              <a:t>Nefron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48680"/>
            <a:ext cx="871296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/>
              <a:t>Stavební a funkční jednotka ledviny </a:t>
            </a:r>
          </a:p>
          <a:p>
            <a:r>
              <a:rPr lang="cs-CZ" sz="1600" b="1" dirty="0"/>
              <a:t>Ledvinové tělísko</a:t>
            </a:r>
            <a:r>
              <a:rPr lang="cs-CZ" sz="1600" dirty="0"/>
              <a:t> (</a:t>
            </a:r>
            <a:r>
              <a:rPr lang="cs-CZ" sz="1600" i="1" dirty="0" err="1"/>
              <a:t>corpusculum</a:t>
            </a:r>
            <a:r>
              <a:rPr lang="cs-CZ" sz="1600" i="1" dirty="0"/>
              <a:t> </a:t>
            </a:r>
            <a:r>
              <a:rPr lang="cs-CZ" sz="1600" i="1" dirty="0" err="1"/>
              <a:t>renale</a:t>
            </a:r>
            <a:r>
              <a:rPr lang="cs-CZ" sz="1600" i="1" dirty="0"/>
              <a:t> </a:t>
            </a:r>
            <a:r>
              <a:rPr lang="cs-CZ" sz="1600" i="1" dirty="0" err="1"/>
              <a:t>Malpighi</a:t>
            </a:r>
            <a:r>
              <a:rPr lang="cs-CZ" sz="1600" dirty="0"/>
              <a:t>)</a:t>
            </a:r>
          </a:p>
          <a:p>
            <a:pPr marL="0" indent="0">
              <a:buNone/>
            </a:pPr>
            <a:r>
              <a:rPr lang="cs-CZ" sz="1600" dirty="0"/>
              <a:t>Filtruje krev. plazmy a vzniká primární moč.</a:t>
            </a:r>
          </a:p>
          <a:p>
            <a:pPr marL="0" indent="0">
              <a:buNone/>
            </a:pPr>
            <a:r>
              <a:rPr lang="cs-CZ" sz="1600" dirty="0"/>
              <a:t>Tělísko se skládá z: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600" b="1" dirty="0"/>
              <a:t>Glomerulus - </a:t>
            </a:r>
            <a:r>
              <a:rPr lang="cs-CZ" sz="1600" dirty="0"/>
              <a:t>klubka vlásečnic - </a:t>
            </a:r>
            <a:r>
              <a:rPr lang="cs-CZ" sz="1600" b="1" i="1" dirty="0" err="1"/>
              <a:t>vas</a:t>
            </a:r>
            <a:r>
              <a:rPr lang="cs-CZ" sz="1600" b="1" i="1" dirty="0"/>
              <a:t> </a:t>
            </a:r>
            <a:r>
              <a:rPr lang="cs-CZ" sz="1600" b="1" i="1" dirty="0" err="1"/>
              <a:t>afferens</a:t>
            </a:r>
            <a:r>
              <a:rPr lang="cs-CZ" sz="1600" i="1" dirty="0"/>
              <a:t> </a:t>
            </a:r>
            <a:r>
              <a:rPr lang="cs-CZ" sz="1600" dirty="0"/>
              <a:t>a </a:t>
            </a:r>
            <a:r>
              <a:rPr lang="cs-CZ" sz="1600" b="1" i="1" dirty="0" err="1"/>
              <a:t>vas</a:t>
            </a:r>
            <a:r>
              <a:rPr lang="cs-CZ" sz="1600" b="1" i="1" dirty="0"/>
              <a:t> </a:t>
            </a:r>
            <a:r>
              <a:rPr lang="cs-CZ" sz="1600" b="1" i="1" dirty="0" err="1"/>
              <a:t>efferens</a:t>
            </a:r>
            <a:endParaRPr lang="cs-CZ" sz="1600" b="1" i="1" dirty="0"/>
          </a:p>
          <a:p>
            <a:pPr marL="457200" indent="-457200">
              <a:buFont typeface="+mj-lt"/>
              <a:buAutoNum type="arabicPeriod"/>
            </a:pPr>
            <a:r>
              <a:rPr lang="cs-CZ" sz="1600" b="1" dirty="0" err="1"/>
              <a:t>Bowmannova</a:t>
            </a:r>
            <a:r>
              <a:rPr lang="cs-CZ" sz="1600" b="1" dirty="0"/>
              <a:t> váčku </a:t>
            </a:r>
            <a:r>
              <a:rPr lang="cs-CZ" sz="1600" dirty="0"/>
              <a:t>- 2 listy – zevní a vnitřní, mezi nimi uzavřen </a:t>
            </a:r>
            <a:r>
              <a:rPr lang="cs-CZ" sz="1600" dirty="0" err="1"/>
              <a:t>interkapsulární</a:t>
            </a:r>
            <a:r>
              <a:rPr lang="cs-CZ" sz="1600" dirty="0"/>
              <a:t> prostor, do kterého uniká prim. moč</a:t>
            </a:r>
          </a:p>
          <a:p>
            <a:pPr marL="452438" indent="-452438">
              <a:buNone/>
            </a:pPr>
            <a:endParaRPr lang="cs-CZ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6074031" cy="40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911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2998"/>
            <a:ext cx="8229600" cy="535682"/>
          </a:xfrm>
        </p:spPr>
        <p:txBody>
          <a:bodyPr>
            <a:normAutofit fontScale="90000"/>
          </a:bodyPr>
          <a:lstStyle/>
          <a:p>
            <a:r>
              <a:rPr lang="cs-CZ" dirty="0"/>
              <a:t>Nefron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48680"/>
            <a:ext cx="5040560" cy="5832648"/>
          </a:xfrm>
        </p:spPr>
        <p:txBody>
          <a:bodyPr>
            <a:noAutofit/>
          </a:bodyPr>
          <a:lstStyle/>
          <a:p>
            <a:pPr marL="452438" indent="-452438">
              <a:buNone/>
            </a:pPr>
            <a:r>
              <a:rPr lang="cs-CZ" sz="2100" b="1" dirty="0"/>
              <a:t>3. </a:t>
            </a:r>
            <a:r>
              <a:rPr lang="cs-CZ" sz="2100" b="1" dirty="0" err="1"/>
              <a:t>Ledvinovových</a:t>
            </a:r>
            <a:r>
              <a:rPr lang="cs-CZ" sz="2100" b="1" dirty="0"/>
              <a:t> kanálků (</a:t>
            </a:r>
            <a:r>
              <a:rPr lang="cs-CZ" sz="2100" b="1" i="1" dirty="0" err="1"/>
              <a:t>tubuli</a:t>
            </a:r>
            <a:r>
              <a:rPr lang="cs-CZ" sz="2100" b="1" i="1" dirty="0"/>
              <a:t> </a:t>
            </a:r>
            <a:r>
              <a:rPr lang="cs-CZ" sz="2100" b="1" i="1" dirty="0" err="1"/>
              <a:t>renales</a:t>
            </a:r>
            <a:r>
              <a:rPr lang="cs-CZ" sz="2100" b="1" dirty="0"/>
              <a:t>):  </a:t>
            </a:r>
          </a:p>
          <a:p>
            <a:pPr marL="457200" indent="-457200">
              <a:buAutoNum type="alphaLcParenR"/>
            </a:pPr>
            <a:r>
              <a:rPr lang="cs-CZ" sz="2100" b="1" dirty="0"/>
              <a:t>stočené kanálky</a:t>
            </a:r>
            <a:r>
              <a:rPr lang="cs-CZ" sz="2100" dirty="0"/>
              <a:t> (</a:t>
            </a:r>
            <a:r>
              <a:rPr lang="cs-CZ" sz="2100" i="1" dirty="0" err="1"/>
              <a:t>tubuli</a:t>
            </a:r>
            <a:r>
              <a:rPr lang="cs-CZ" sz="2100" i="1" dirty="0"/>
              <a:t> </a:t>
            </a:r>
            <a:r>
              <a:rPr lang="cs-CZ" sz="2100" i="1" dirty="0" err="1"/>
              <a:t>renales</a:t>
            </a:r>
            <a:r>
              <a:rPr lang="cs-CZ" sz="2100" i="1" dirty="0"/>
              <a:t> </a:t>
            </a:r>
            <a:r>
              <a:rPr lang="cs-CZ" sz="2100" i="1" dirty="0" err="1"/>
              <a:t>convoluta</a:t>
            </a:r>
            <a:r>
              <a:rPr lang="cs-CZ" sz="2100" dirty="0"/>
              <a:t>) – ty dále dělíme na stočený kanálek I. řádu (proximální tubulus) a stočený kanálek II. řádu (distální tubulus)</a:t>
            </a:r>
          </a:p>
          <a:p>
            <a:pPr marL="457200" indent="-457200">
              <a:buAutoNum type="alphaLcParenR"/>
            </a:pPr>
            <a:r>
              <a:rPr lang="cs-CZ" sz="2100" dirty="0"/>
              <a:t> </a:t>
            </a:r>
            <a:r>
              <a:rPr lang="cs-CZ" sz="2100" b="1" dirty="0"/>
              <a:t>přímé kanálky</a:t>
            </a:r>
            <a:r>
              <a:rPr lang="cs-CZ" sz="2100" dirty="0"/>
              <a:t> (</a:t>
            </a:r>
            <a:r>
              <a:rPr lang="cs-CZ" sz="2100" i="1" dirty="0" err="1"/>
              <a:t>tubuli</a:t>
            </a:r>
            <a:r>
              <a:rPr lang="cs-CZ" sz="2100" i="1" dirty="0"/>
              <a:t> </a:t>
            </a:r>
            <a:r>
              <a:rPr lang="cs-CZ" sz="2100" i="1" dirty="0" err="1"/>
              <a:t>renales</a:t>
            </a:r>
            <a:r>
              <a:rPr lang="cs-CZ" sz="2100" i="1" dirty="0"/>
              <a:t> </a:t>
            </a:r>
            <a:r>
              <a:rPr lang="cs-CZ" sz="2100" i="1" dirty="0" err="1"/>
              <a:t>recti</a:t>
            </a:r>
            <a:r>
              <a:rPr lang="cs-CZ" sz="2100" dirty="0"/>
              <a:t>) </a:t>
            </a:r>
          </a:p>
          <a:p>
            <a:pPr marL="536575" lvl="2"/>
            <a:r>
              <a:rPr lang="cs-CZ" sz="2100" b="1" dirty="0"/>
              <a:t>proximální tubulus</a:t>
            </a:r>
            <a:r>
              <a:rPr lang="cs-CZ" sz="2100" dirty="0"/>
              <a:t> (</a:t>
            </a:r>
            <a:r>
              <a:rPr lang="cs-CZ" sz="2100" i="1" dirty="0" err="1"/>
              <a:t>portio</a:t>
            </a:r>
            <a:r>
              <a:rPr lang="cs-CZ" sz="2100" i="1" dirty="0"/>
              <a:t> </a:t>
            </a:r>
            <a:r>
              <a:rPr lang="cs-CZ" sz="2100" i="1" dirty="0" err="1"/>
              <a:t>proximalis</a:t>
            </a:r>
            <a:r>
              <a:rPr lang="cs-CZ" sz="2100" i="1" dirty="0"/>
              <a:t> </a:t>
            </a:r>
            <a:r>
              <a:rPr lang="cs-CZ" sz="2100" i="1" dirty="0" err="1"/>
              <a:t>tubuli</a:t>
            </a:r>
            <a:r>
              <a:rPr lang="cs-CZ" sz="2100" i="1" dirty="0"/>
              <a:t> </a:t>
            </a:r>
            <a:r>
              <a:rPr lang="cs-CZ" sz="2100" i="1" dirty="0" err="1"/>
              <a:t>nephroni</a:t>
            </a:r>
            <a:r>
              <a:rPr lang="cs-CZ" sz="2100" dirty="0"/>
              <a:t>): </a:t>
            </a:r>
            <a:r>
              <a:rPr lang="cs-CZ" sz="2100" i="1" dirty="0"/>
              <a:t>pars </a:t>
            </a:r>
            <a:r>
              <a:rPr lang="cs-CZ" sz="2100" i="1" dirty="0" err="1"/>
              <a:t>convoluta</a:t>
            </a:r>
            <a:r>
              <a:rPr lang="cs-CZ" sz="2100" i="1" dirty="0"/>
              <a:t> </a:t>
            </a:r>
            <a:r>
              <a:rPr lang="cs-CZ" sz="2100" dirty="0"/>
              <a:t>(v kůře) a </a:t>
            </a:r>
            <a:r>
              <a:rPr lang="cs-CZ" sz="2100" i="1" dirty="0"/>
              <a:t>pars </a:t>
            </a:r>
            <a:r>
              <a:rPr lang="cs-CZ" sz="2100" i="1" dirty="0" err="1"/>
              <a:t>recta</a:t>
            </a:r>
            <a:r>
              <a:rPr lang="cs-CZ" sz="2100" i="1" dirty="0"/>
              <a:t> </a:t>
            </a:r>
            <a:r>
              <a:rPr lang="cs-CZ" sz="2100" dirty="0"/>
              <a:t>(v dřeni)</a:t>
            </a:r>
          </a:p>
          <a:p>
            <a:pPr marL="593725" lvl="2" indent="-285750"/>
            <a:r>
              <a:rPr lang="cs-CZ" sz="2100" b="1" dirty="0" err="1"/>
              <a:t>Henleova</a:t>
            </a:r>
            <a:r>
              <a:rPr lang="cs-CZ" sz="2100" b="1" dirty="0"/>
              <a:t> klička</a:t>
            </a:r>
            <a:r>
              <a:rPr lang="cs-CZ" sz="2100" dirty="0"/>
              <a:t> (</a:t>
            </a:r>
            <a:r>
              <a:rPr lang="cs-CZ" sz="2100" i="1" dirty="0" err="1"/>
              <a:t>ansa</a:t>
            </a:r>
            <a:r>
              <a:rPr lang="cs-CZ" sz="2100" i="1" dirty="0"/>
              <a:t> </a:t>
            </a:r>
            <a:r>
              <a:rPr lang="cs-CZ" sz="2100" i="1" dirty="0" err="1"/>
              <a:t>nephroni</a:t>
            </a:r>
            <a:r>
              <a:rPr lang="cs-CZ" sz="2100" dirty="0"/>
              <a:t>): sestupné a vzestupné raménko (</a:t>
            </a:r>
            <a:r>
              <a:rPr lang="cs-CZ" sz="2100" i="1" dirty="0"/>
              <a:t>pars </a:t>
            </a:r>
            <a:r>
              <a:rPr lang="cs-CZ" sz="2100" i="1" dirty="0" err="1"/>
              <a:t>desc</a:t>
            </a:r>
            <a:r>
              <a:rPr lang="cs-CZ" sz="2100" i="1" dirty="0"/>
              <a:t>. et </a:t>
            </a:r>
            <a:r>
              <a:rPr lang="cs-CZ" sz="2100" i="1" dirty="0" err="1"/>
              <a:t>asc</a:t>
            </a:r>
            <a:r>
              <a:rPr lang="cs-CZ" sz="2100" i="1" dirty="0"/>
              <a:t>.</a:t>
            </a:r>
            <a:r>
              <a:rPr lang="cs-CZ" sz="2100" dirty="0"/>
              <a:t>)</a:t>
            </a:r>
          </a:p>
          <a:p>
            <a:pPr marL="593725" lvl="2" indent="-285750"/>
            <a:r>
              <a:rPr lang="cs-CZ" sz="2100" dirty="0"/>
              <a:t> </a:t>
            </a:r>
            <a:r>
              <a:rPr lang="cs-CZ" sz="2100" b="1" dirty="0"/>
              <a:t>distální tubulus</a:t>
            </a:r>
            <a:r>
              <a:rPr lang="cs-CZ" sz="2100" dirty="0"/>
              <a:t> (</a:t>
            </a:r>
            <a:r>
              <a:rPr lang="cs-CZ" sz="2100" i="1" dirty="0" err="1"/>
              <a:t>portio</a:t>
            </a:r>
            <a:r>
              <a:rPr lang="cs-CZ" sz="2100" i="1" dirty="0"/>
              <a:t> </a:t>
            </a:r>
            <a:r>
              <a:rPr lang="cs-CZ" sz="2100" i="1" dirty="0" err="1"/>
              <a:t>distalis</a:t>
            </a:r>
            <a:r>
              <a:rPr lang="cs-CZ" sz="2100" i="1" dirty="0"/>
              <a:t> </a:t>
            </a:r>
            <a:r>
              <a:rPr lang="cs-CZ" sz="2100" i="1" dirty="0" err="1"/>
              <a:t>tubuli</a:t>
            </a:r>
            <a:r>
              <a:rPr lang="cs-CZ" sz="2100" i="1" dirty="0"/>
              <a:t> </a:t>
            </a:r>
            <a:r>
              <a:rPr lang="cs-CZ" sz="2100" i="1" dirty="0" err="1"/>
              <a:t>nephron</a:t>
            </a:r>
            <a:r>
              <a:rPr lang="cs-CZ" sz="2100" dirty="0" err="1"/>
              <a:t>i</a:t>
            </a:r>
            <a:r>
              <a:rPr lang="cs-CZ" sz="2100" i="1" dirty="0"/>
              <a:t>): pars </a:t>
            </a:r>
            <a:r>
              <a:rPr lang="cs-CZ" sz="2100" i="1" dirty="0" err="1"/>
              <a:t>recta</a:t>
            </a:r>
            <a:r>
              <a:rPr lang="cs-CZ" sz="2100" i="1" dirty="0"/>
              <a:t> </a:t>
            </a:r>
            <a:r>
              <a:rPr lang="cs-CZ" sz="2100" dirty="0"/>
              <a:t>(ve dřeni) </a:t>
            </a:r>
            <a:r>
              <a:rPr lang="cs-CZ" sz="2100" i="1" dirty="0"/>
              <a:t>a pars </a:t>
            </a:r>
            <a:r>
              <a:rPr lang="cs-CZ" sz="2100" i="1" dirty="0" err="1"/>
              <a:t>convoluta</a:t>
            </a:r>
            <a:r>
              <a:rPr lang="cs-CZ" sz="2100" i="1" dirty="0"/>
              <a:t> </a:t>
            </a:r>
            <a:r>
              <a:rPr lang="cs-CZ" sz="2100" dirty="0"/>
              <a:t>(v kůře)</a:t>
            </a:r>
          </a:p>
          <a:p>
            <a:endParaRPr lang="cs-CZ" sz="2100" dirty="0"/>
          </a:p>
        </p:txBody>
      </p:sp>
      <p:pic>
        <p:nvPicPr>
          <p:cNvPr id="11266" name="Picture 2" descr="Image result for nephr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363" y="692696"/>
            <a:ext cx="416857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748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Syntopie</a:t>
            </a:r>
            <a:r>
              <a:rPr lang="cs-CZ" dirty="0"/>
              <a:t> ledvin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864096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b="1" i="1" dirty="0"/>
              <a:t>Facies anterior </a:t>
            </a:r>
            <a:r>
              <a:rPr lang="cs-CZ" b="1" dirty="0"/>
              <a:t>pravé ledviny:</a:t>
            </a:r>
          </a:p>
          <a:p>
            <a:pPr marL="0" indent="0">
              <a:buNone/>
            </a:pPr>
            <a:r>
              <a:rPr lang="cs-CZ" dirty="0"/>
              <a:t>Nadledvina, játra, </a:t>
            </a:r>
            <a:r>
              <a:rPr lang="cs-CZ" i="1" dirty="0"/>
              <a:t>duodenum</a:t>
            </a:r>
            <a:r>
              <a:rPr lang="cs-CZ" dirty="0"/>
              <a:t>, </a:t>
            </a:r>
            <a:r>
              <a:rPr lang="cs-CZ" i="1" dirty="0"/>
              <a:t>jejunum, flexura coli </a:t>
            </a:r>
            <a:r>
              <a:rPr lang="cs-CZ" i="1" dirty="0" err="1"/>
              <a:t>dextra</a:t>
            </a:r>
            <a:r>
              <a:rPr lang="cs-CZ" i="1" dirty="0"/>
              <a:t>,</a:t>
            </a:r>
            <a:r>
              <a:rPr lang="cs-CZ" dirty="0"/>
              <a:t> úpon </a:t>
            </a:r>
            <a:r>
              <a:rPr lang="cs-CZ" i="1" dirty="0" err="1"/>
              <a:t>mesocolon</a:t>
            </a:r>
            <a:r>
              <a:rPr lang="cs-CZ" i="1" dirty="0"/>
              <a:t> </a:t>
            </a:r>
            <a:r>
              <a:rPr lang="cs-CZ" i="1" dirty="0" err="1"/>
              <a:t>transversum</a:t>
            </a:r>
            <a:endParaRPr lang="cs-CZ" i="1" dirty="0"/>
          </a:p>
          <a:p>
            <a:pPr marL="0" indent="0"/>
            <a:r>
              <a:rPr lang="cs-CZ" b="1" i="1" dirty="0"/>
              <a:t>Facies anterior </a:t>
            </a:r>
            <a:r>
              <a:rPr lang="cs-CZ" b="1" dirty="0"/>
              <a:t>levé ledviny:</a:t>
            </a:r>
          </a:p>
          <a:p>
            <a:pPr marL="0" indent="0">
              <a:buNone/>
            </a:pPr>
            <a:r>
              <a:rPr lang="cs-CZ" dirty="0"/>
              <a:t>Nadledvina, žaludek, slinivka, jejunum, slezina,</a:t>
            </a:r>
            <a:r>
              <a:rPr lang="cs-CZ" i="1" dirty="0"/>
              <a:t>  flexura</a:t>
            </a:r>
            <a:r>
              <a:rPr lang="cs-CZ" dirty="0"/>
              <a:t> </a:t>
            </a:r>
            <a:r>
              <a:rPr lang="cs-CZ" i="1" dirty="0"/>
              <a:t>coli </a:t>
            </a:r>
            <a:r>
              <a:rPr lang="cs-CZ" i="1" dirty="0" err="1"/>
              <a:t>sinistra</a:t>
            </a:r>
            <a:r>
              <a:rPr lang="cs-CZ" dirty="0"/>
              <a:t>, úpon </a:t>
            </a:r>
            <a:r>
              <a:rPr lang="cs-CZ" i="1" dirty="0" err="1"/>
              <a:t>mesocolon</a:t>
            </a:r>
            <a:r>
              <a:rPr lang="cs-CZ" i="1" dirty="0"/>
              <a:t> transversum</a:t>
            </a:r>
          </a:p>
          <a:p>
            <a:pPr marL="0" indent="0"/>
            <a:r>
              <a:rPr lang="cs-CZ" b="1" i="1" dirty="0"/>
              <a:t>Facies </a:t>
            </a:r>
            <a:r>
              <a:rPr lang="cs-CZ" b="1" i="1" dirty="0" err="1"/>
              <a:t>posterior</a:t>
            </a:r>
            <a:r>
              <a:rPr lang="cs-CZ" b="1" dirty="0"/>
              <a:t>:</a:t>
            </a:r>
          </a:p>
          <a:p>
            <a:pPr marL="0" indent="0">
              <a:buNone/>
            </a:pPr>
            <a:r>
              <a:rPr lang="cs-CZ" dirty="0"/>
              <a:t>Bránice, </a:t>
            </a:r>
            <a:r>
              <a:rPr lang="cs-CZ" i="1" dirty="0"/>
              <a:t>m. </a:t>
            </a:r>
            <a:r>
              <a:rPr lang="cs-CZ" i="1" dirty="0" err="1"/>
              <a:t>psoas</a:t>
            </a:r>
            <a:r>
              <a:rPr lang="cs-CZ" i="1" dirty="0"/>
              <a:t> major</a:t>
            </a:r>
            <a:r>
              <a:rPr lang="cs-CZ" dirty="0"/>
              <a:t>, </a:t>
            </a:r>
            <a:r>
              <a:rPr lang="cs-CZ" i="1" dirty="0"/>
              <a:t>m. </a:t>
            </a:r>
            <a:r>
              <a:rPr lang="cs-CZ" i="1" dirty="0" err="1"/>
              <a:t>qudratus</a:t>
            </a:r>
            <a:r>
              <a:rPr lang="cs-CZ" i="1" dirty="0"/>
              <a:t> </a:t>
            </a:r>
            <a:r>
              <a:rPr lang="cs-CZ" i="1" dirty="0" err="1"/>
              <a:t>lumborum</a:t>
            </a:r>
            <a:r>
              <a:rPr lang="cs-CZ" dirty="0"/>
              <a:t>, </a:t>
            </a:r>
            <a:r>
              <a:rPr lang="cs-CZ" i="1" dirty="0"/>
              <a:t>m. </a:t>
            </a:r>
            <a:r>
              <a:rPr lang="cs-CZ" i="1" dirty="0" err="1"/>
              <a:t>transversus</a:t>
            </a:r>
            <a:r>
              <a:rPr lang="cs-CZ" i="1" dirty="0"/>
              <a:t> </a:t>
            </a:r>
            <a:r>
              <a:rPr lang="cs-CZ" i="1" dirty="0" err="1"/>
              <a:t>abdomonis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237386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88202" y="0"/>
            <a:ext cx="870526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/>
              <a:t>Cévní zásobení ledvin</a:t>
            </a:r>
          </a:p>
          <a:p>
            <a:pPr marL="285750" indent="-285750" algn="just">
              <a:buFontTx/>
              <a:buChar char="-"/>
            </a:pPr>
            <a:r>
              <a:rPr lang="cs-CZ" dirty="0"/>
              <a:t>20 % minutového srdečního výdeje – vysoký tlak ve </a:t>
            </a:r>
            <a:r>
              <a:rPr lang="cs-CZ" i="1" dirty="0" err="1"/>
              <a:t>vas</a:t>
            </a:r>
            <a:r>
              <a:rPr lang="cs-CZ" i="1" dirty="0"/>
              <a:t> </a:t>
            </a:r>
            <a:r>
              <a:rPr lang="cs-CZ" i="1" dirty="0" err="1"/>
              <a:t>afferens</a:t>
            </a:r>
            <a:r>
              <a:rPr lang="cs-CZ" i="1" dirty="0"/>
              <a:t> </a:t>
            </a:r>
            <a:r>
              <a:rPr lang="cs-CZ" dirty="0"/>
              <a:t>převyšuje </a:t>
            </a:r>
            <a:r>
              <a:rPr lang="cs-CZ" dirty="0" err="1"/>
              <a:t>onkotický</a:t>
            </a:r>
            <a:r>
              <a:rPr lang="cs-CZ" dirty="0"/>
              <a:t> tlak v celém glomerulu.</a:t>
            </a:r>
          </a:p>
          <a:p>
            <a:pPr algn="just"/>
            <a:r>
              <a:rPr lang="cs-CZ" b="1" dirty="0" err="1"/>
              <a:t>Onkotický</a:t>
            </a:r>
            <a:r>
              <a:rPr lang="cs-CZ" b="1" dirty="0"/>
              <a:t> tlak </a:t>
            </a:r>
            <a:r>
              <a:rPr lang="cs-CZ" dirty="0"/>
              <a:t>– je tlak v kapilárách, který je způsobený bílkovinami. Má za následek kapilární filtraci. Kapilární filtrace v arteriálním úsek kapiláry probíhá díky krevnímu tlaku který je vyšší než </a:t>
            </a:r>
            <a:r>
              <a:rPr lang="cs-CZ" dirty="0" err="1"/>
              <a:t>onkotický</a:t>
            </a:r>
            <a:r>
              <a:rPr lang="cs-CZ" dirty="0"/>
              <a:t> tlak, tekutina prostupuje z kapiláry do tkáně. Ve venózním úseku je vyšší </a:t>
            </a:r>
            <a:r>
              <a:rPr lang="cs-CZ" dirty="0" err="1"/>
              <a:t>onkotický</a:t>
            </a:r>
            <a:r>
              <a:rPr lang="cs-CZ" dirty="0"/>
              <a:t> tlak a tekutina prostupuje zpět do kapiláry.</a:t>
            </a:r>
          </a:p>
          <a:p>
            <a:pPr algn="just"/>
            <a:r>
              <a:rPr lang="cs-CZ" b="1" dirty="0" err="1"/>
              <a:t>Skimming</a:t>
            </a:r>
            <a:r>
              <a:rPr lang="cs-CZ" b="1" dirty="0"/>
              <a:t> </a:t>
            </a:r>
            <a:r>
              <a:rPr lang="cs-CZ" b="1" dirty="0" err="1"/>
              <a:t>effect</a:t>
            </a:r>
            <a:r>
              <a:rPr lang="cs-CZ" dirty="0"/>
              <a:t> – oddělení erytrocytů od plazmy. Erytrocyty prochází přes širší sinusy a plazma se filtruje kapilárami. </a:t>
            </a:r>
            <a:r>
              <a:rPr lang="cs-CZ" dirty="0" err="1"/>
              <a:t>Skimming</a:t>
            </a:r>
            <a:r>
              <a:rPr lang="cs-CZ" dirty="0"/>
              <a:t> efekt je fenomén v arteriálním systému, kde na úrovni kapilár je o 25 % menší zastoupení erytrocytů. Kapiláry a menší cévy odchází z hlavních cév v úhlech podobných pravým, což způsobuje, že kvůli laminárnímu pohybu se do menších kapilár dostane méně erytrocytů. Díky tomuto jevu nejsou v ledvinách erytrocyty.</a:t>
            </a:r>
          </a:p>
          <a:p>
            <a:pPr algn="just"/>
            <a:r>
              <a:rPr lang="cs-CZ" b="1" dirty="0"/>
              <a:t>Tepny</a:t>
            </a:r>
            <a:r>
              <a:rPr lang="cs-CZ" dirty="0"/>
              <a:t> </a:t>
            </a:r>
          </a:p>
          <a:p>
            <a:pPr marL="0" lvl="1" algn="just"/>
            <a:r>
              <a:rPr lang="cs-CZ" i="1" dirty="0"/>
              <a:t>A. </a:t>
            </a:r>
            <a:r>
              <a:rPr lang="cs-CZ" i="1" dirty="0" err="1"/>
              <a:t>renalis</a:t>
            </a:r>
            <a:r>
              <a:rPr lang="cs-CZ" i="1" dirty="0"/>
              <a:t> </a:t>
            </a:r>
            <a:r>
              <a:rPr lang="cs-CZ" i="1" dirty="0" err="1"/>
              <a:t>dextra</a:t>
            </a:r>
            <a:r>
              <a:rPr lang="cs-CZ" i="1" dirty="0"/>
              <a:t> et </a:t>
            </a:r>
            <a:r>
              <a:rPr lang="cs-CZ" i="1" dirty="0" err="1"/>
              <a:t>sinistra</a:t>
            </a:r>
            <a:r>
              <a:rPr lang="cs-CZ" i="1" dirty="0"/>
              <a:t> </a:t>
            </a:r>
          </a:p>
          <a:p>
            <a:pPr marL="0" lvl="1" algn="just"/>
            <a:r>
              <a:rPr lang="cs-CZ" dirty="0"/>
              <a:t>Větvení pro kůru: </a:t>
            </a:r>
            <a:r>
              <a:rPr lang="cs-CZ" i="1" dirty="0" err="1"/>
              <a:t>arteriae</a:t>
            </a:r>
            <a:r>
              <a:rPr lang="cs-CZ" i="1" dirty="0"/>
              <a:t> </a:t>
            </a:r>
            <a:r>
              <a:rPr lang="cs-CZ" i="1" dirty="0" err="1"/>
              <a:t>lobares</a:t>
            </a:r>
            <a:r>
              <a:rPr lang="cs-CZ" i="1" dirty="0"/>
              <a:t>, </a:t>
            </a:r>
            <a:r>
              <a:rPr lang="cs-CZ" i="1" dirty="0" err="1"/>
              <a:t>arteriae</a:t>
            </a:r>
            <a:r>
              <a:rPr lang="cs-CZ" i="1" dirty="0"/>
              <a:t> </a:t>
            </a:r>
            <a:r>
              <a:rPr lang="cs-CZ" i="1" dirty="0" err="1"/>
              <a:t>interlobares</a:t>
            </a:r>
            <a:r>
              <a:rPr lang="cs-CZ" i="1" dirty="0"/>
              <a:t>, </a:t>
            </a:r>
            <a:r>
              <a:rPr lang="cs-CZ" i="1" dirty="0" err="1"/>
              <a:t>arteriae</a:t>
            </a:r>
            <a:r>
              <a:rPr lang="cs-CZ" i="1" dirty="0"/>
              <a:t> </a:t>
            </a:r>
            <a:r>
              <a:rPr lang="cs-CZ" i="1" dirty="0" err="1"/>
              <a:t>arcuatae</a:t>
            </a:r>
            <a:r>
              <a:rPr lang="cs-CZ" i="1" dirty="0"/>
              <a:t>, </a:t>
            </a:r>
            <a:r>
              <a:rPr lang="cs-CZ" i="1" dirty="0" err="1"/>
              <a:t>arteriae</a:t>
            </a:r>
            <a:r>
              <a:rPr lang="cs-CZ" i="1" dirty="0"/>
              <a:t> </a:t>
            </a:r>
            <a:r>
              <a:rPr lang="cs-CZ" i="1" dirty="0" err="1"/>
              <a:t>intelobulares</a:t>
            </a:r>
            <a:r>
              <a:rPr lang="cs-CZ" i="1" dirty="0"/>
              <a:t> – z nich </a:t>
            </a:r>
            <a:r>
              <a:rPr lang="cs-CZ" i="1" dirty="0" err="1"/>
              <a:t>arteriae</a:t>
            </a:r>
            <a:r>
              <a:rPr lang="cs-CZ" i="1" dirty="0"/>
              <a:t> </a:t>
            </a:r>
            <a:r>
              <a:rPr lang="cs-CZ" i="1" dirty="0" err="1"/>
              <a:t>glomerulares</a:t>
            </a:r>
            <a:r>
              <a:rPr lang="cs-CZ" i="1" dirty="0"/>
              <a:t> </a:t>
            </a:r>
            <a:r>
              <a:rPr lang="cs-CZ" i="1" dirty="0" err="1"/>
              <a:t>afferentes</a:t>
            </a:r>
            <a:r>
              <a:rPr lang="cs-CZ" i="1" dirty="0"/>
              <a:t>/</a:t>
            </a:r>
            <a:r>
              <a:rPr lang="cs-CZ" i="1" dirty="0" err="1"/>
              <a:t>efferente</a:t>
            </a:r>
            <a:r>
              <a:rPr lang="cs-CZ" dirty="0" err="1"/>
              <a:t>s</a:t>
            </a:r>
            <a:r>
              <a:rPr lang="cs-CZ" dirty="0"/>
              <a:t>, </a:t>
            </a:r>
            <a:r>
              <a:rPr lang="cs-CZ" dirty="0" err="1"/>
              <a:t>peritubulární</a:t>
            </a:r>
            <a:r>
              <a:rPr lang="cs-CZ" dirty="0"/>
              <a:t> kapilární řečiště.</a:t>
            </a:r>
          </a:p>
          <a:p>
            <a:pPr marL="0" lvl="1" algn="just"/>
            <a:r>
              <a:rPr lang="cs-CZ" dirty="0"/>
              <a:t>Větvení pro dřeň: základem jsou </a:t>
            </a:r>
            <a:r>
              <a:rPr lang="cs-CZ" i="1" dirty="0" err="1"/>
              <a:t>arteriae</a:t>
            </a:r>
            <a:r>
              <a:rPr lang="cs-CZ" i="1" dirty="0"/>
              <a:t> </a:t>
            </a:r>
            <a:r>
              <a:rPr lang="cs-CZ" i="1" dirty="0" err="1"/>
              <a:t>glomerulares</a:t>
            </a:r>
            <a:r>
              <a:rPr lang="cs-CZ" i="1" dirty="0"/>
              <a:t> </a:t>
            </a:r>
            <a:r>
              <a:rPr lang="cs-CZ" i="1" dirty="0" err="1"/>
              <a:t>efferentes</a:t>
            </a:r>
            <a:r>
              <a:rPr lang="cs-CZ" i="1" dirty="0"/>
              <a:t>, dále </a:t>
            </a:r>
            <a:r>
              <a:rPr lang="cs-CZ" i="1" dirty="0" err="1"/>
              <a:t>arteriae</a:t>
            </a:r>
            <a:r>
              <a:rPr lang="cs-CZ" i="1" dirty="0"/>
              <a:t> </a:t>
            </a:r>
            <a:r>
              <a:rPr lang="cs-CZ" i="1" dirty="0" err="1"/>
              <a:t>rectae</a:t>
            </a:r>
            <a:r>
              <a:rPr lang="cs-CZ" i="1" dirty="0"/>
              <a:t>.</a:t>
            </a:r>
          </a:p>
          <a:p>
            <a:pPr algn="just"/>
            <a:r>
              <a:rPr lang="cs-CZ" b="1" dirty="0"/>
              <a:t>Žilní odtok</a:t>
            </a:r>
            <a:r>
              <a:rPr lang="cs-CZ" dirty="0"/>
              <a:t> </a:t>
            </a:r>
          </a:p>
          <a:p>
            <a:pPr marL="0" lvl="1" algn="just"/>
            <a:r>
              <a:rPr lang="cs-CZ" dirty="0"/>
              <a:t>Žíly z kůry: </a:t>
            </a:r>
            <a:r>
              <a:rPr lang="cs-CZ" i="1" dirty="0" err="1"/>
              <a:t>venulae</a:t>
            </a:r>
            <a:r>
              <a:rPr lang="cs-CZ" i="1" dirty="0"/>
              <a:t> </a:t>
            </a:r>
            <a:r>
              <a:rPr lang="cs-CZ" i="1" dirty="0" err="1"/>
              <a:t>stellatae</a:t>
            </a:r>
            <a:r>
              <a:rPr lang="cs-CZ" i="1" dirty="0"/>
              <a:t> </a:t>
            </a:r>
            <a:r>
              <a:rPr lang="cs-CZ" dirty="0"/>
              <a:t>– </a:t>
            </a:r>
            <a:r>
              <a:rPr lang="cs-CZ" dirty="0" err="1"/>
              <a:t>peritubulární</a:t>
            </a:r>
            <a:r>
              <a:rPr lang="cs-CZ" dirty="0"/>
              <a:t> kapilární řečiště – </a:t>
            </a:r>
            <a:r>
              <a:rPr lang="cs-CZ" i="1" dirty="0" err="1"/>
              <a:t>venae</a:t>
            </a:r>
            <a:r>
              <a:rPr lang="cs-CZ" i="1" dirty="0"/>
              <a:t> </a:t>
            </a:r>
            <a:r>
              <a:rPr lang="cs-CZ" i="1" dirty="0" err="1"/>
              <a:t>interlobulares</a:t>
            </a:r>
            <a:r>
              <a:rPr lang="cs-CZ" i="1" dirty="0"/>
              <a:t> </a:t>
            </a:r>
            <a:r>
              <a:rPr lang="cs-CZ" dirty="0"/>
              <a:t>– </a:t>
            </a:r>
            <a:r>
              <a:rPr lang="cs-CZ" i="1" dirty="0" err="1"/>
              <a:t>venae</a:t>
            </a:r>
            <a:r>
              <a:rPr lang="cs-CZ" i="1" dirty="0"/>
              <a:t> </a:t>
            </a:r>
            <a:r>
              <a:rPr lang="cs-CZ" i="1" dirty="0" err="1"/>
              <a:t>arcuatae</a:t>
            </a:r>
            <a:r>
              <a:rPr lang="cs-CZ" i="1" dirty="0"/>
              <a:t> </a:t>
            </a:r>
            <a:r>
              <a:rPr lang="cs-CZ" dirty="0"/>
              <a:t>– </a:t>
            </a:r>
            <a:r>
              <a:rPr lang="cs-CZ" i="1" dirty="0" err="1"/>
              <a:t>venae</a:t>
            </a:r>
            <a:r>
              <a:rPr lang="cs-CZ" i="1" dirty="0"/>
              <a:t> </a:t>
            </a:r>
            <a:r>
              <a:rPr lang="cs-CZ" i="1" dirty="0" err="1"/>
              <a:t>interlobares</a:t>
            </a:r>
            <a:r>
              <a:rPr lang="cs-CZ" i="1" dirty="0"/>
              <a:t> </a:t>
            </a:r>
            <a:r>
              <a:rPr lang="cs-CZ" dirty="0"/>
              <a:t>– </a:t>
            </a:r>
            <a:r>
              <a:rPr lang="cs-CZ" i="1" dirty="0"/>
              <a:t>vena </a:t>
            </a:r>
            <a:r>
              <a:rPr lang="cs-CZ" i="1" dirty="0" err="1"/>
              <a:t>renalis</a:t>
            </a:r>
            <a:r>
              <a:rPr lang="cs-CZ" i="1" dirty="0"/>
              <a:t>.</a:t>
            </a:r>
          </a:p>
          <a:p>
            <a:pPr marL="0" lvl="1" algn="just"/>
            <a:r>
              <a:rPr lang="cs-CZ" dirty="0"/>
              <a:t>Žíly dřeně: </a:t>
            </a:r>
            <a:r>
              <a:rPr lang="cs-CZ" i="1" dirty="0" err="1"/>
              <a:t>venulae</a:t>
            </a:r>
            <a:r>
              <a:rPr lang="cs-CZ" i="1" dirty="0"/>
              <a:t> </a:t>
            </a:r>
            <a:r>
              <a:rPr lang="cs-CZ" i="1" dirty="0" err="1"/>
              <a:t>rectae</a:t>
            </a:r>
            <a:r>
              <a:rPr lang="cs-CZ" i="1" dirty="0"/>
              <a:t> </a:t>
            </a:r>
            <a:r>
              <a:rPr lang="cs-CZ" dirty="0"/>
              <a:t>– </a:t>
            </a:r>
            <a:r>
              <a:rPr lang="cs-CZ" i="1" dirty="0" err="1"/>
              <a:t>venae</a:t>
            </a:r>
            <a:r>
              <a:rPr lang="cs-CZ" i="1" dirty="0"/>
              <a:t> </a:t>
            </a:r>
            <a:r>
              <a:rPr lang="cs-CZ" i="1" dirty="0" err="1"/>
              <a:t>arcuatae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8128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46672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31" y="116632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935" y="3106736"/>
            <a:ext cx="5754191" cy="360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862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998"/>
            <a:ext cx="8229600" cy="607690"/>
          </a:xfrm>
        </p:spPr>
        <p:txBody>
          <a:bodyPr>
            <a:normAutofit fontScale="90000"/>
          </a:bodyPr>
          <a:lstStyle/>
          <a:p>
            <a:r>
              <a:rPr lang="cs-CZ" dirty="0"/>
              <a:t>Intrarenální vývodné cesty močové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Moč (</a:t>
            </a:r>
            <a:r>
              <a:rPr lang="cs-CZ" sz="2000" dirty="0"/>
              <a:t>H</a:t>
            </a:r>
            <a:r>
              <a:rPr lang="cs-CZ" sz="2000" baseline="-25000" dirty="0"/>
              <a:t>2</a:t>
            </a:r>
            <a:r>
              <a:rPr lang="cs-CZ" sz="2000" dirty="0"/>
              <a:t>O, cca. 1 200 ml, močovina urea , malé množství </a:t>
            </a:r>
            <a:r>
              <a:rPr lang="cs-CZ" sz="2000" dirty="0" err="1"/>
              <a:t>kys</a:t>
            </a:r>
            <a:r>
              <a:rPr lang="cs-CZ" sz="2000" dirty="0"/>
              <a:t>. močové, kreatinin, anorganické ionty - Na</a:t>
            </a:r>
            <a:r>
              <a:rPr lang="cs-CZ" sz="2000" baseline="30000" dirty="0"/>
              <a:t>+</a:t>
            </a:r>
            <a:r>
              <a:rPr lang="cs-CZ" sz="2000" dirty="0"/>
              <a:t>, K</a:t>
            </a:r>
            <a:r>
              <a:rPr lang="cs-CZ" sz="2000" baseline="30000" dirty="0"/>
              <a:t>+</a:t>
            </a:r>
            <a:r>
              <a:rPr lang="cs-CZ" sz="2000" dirty="0"/>
              <a:t>, Cl</a:t>
            </a:r>
            <a:r>
              <a:rPr lang="cs-CZ" sz="2000" baseline="30000" dirty="0"/>
              <a:t>-</a:t>
            </a:r>
            <a:r>
              <a:rPr lang="cs-CZ" sz="2000" dirty="0"/>
              <a:t>, Mg</a:t>
            </a:r>
            <a:r>
              <a:rPr lang="cs-CZ" sz="2000" baseline="30000" dirty="0"/>
              <a:t>2+</a:t>
            </a:r>
            <a:r>
              <a:rPr lang="cs-CZ" sz="2000" dirty="0"/>
              <a:t>, Ca</a:t>
            </a:r>
            <a:r>
              <a:rPr lang="cs-CZ" sz="2000" baseline="30000" dirty="0"/>
              <a:t>2+</a:t>
            </a:r>
            <a:r>
              <a:rPr lang="cs-CZ" sz="2000" dirty="0"/>
              <a:t>, sírany, fosforečnany, ..., přebytečné vitaminy  rozpustné v H</a:t>
            </a:r>
            <a:r>
              <a:rPr lang="cs-CZ" sz="2000" baseline="-25000" dirty="0"/>
              <a:t>2</a:t>
            </a:r>
            <a:r>
              <a:rPr lang="cs-CZ" sz="2000" dirty="0"/>
              <a:t>O, zbytky léčiv, ...)</a:t>
            </a:r>
          </a:p>
          <a:p>
            <a:pPr marL="0" indent="0">
              <a:buNone/>
            </a:pPr>
            <a:r>
              <a:rPr lang="cs-CZ" sz="2000" dirty="0"/>
              <a:t>Ledvinami proteče asi 1 500 litrů krve/den → 150 – 170 litrů primární moči → á 1,5 litrů definitivní moči</a:t>
            </a:r>
          </a:p>
          <a:p>
            <a:pPr marL="0" indent="0">
              <a:buNone/>
            </a:pPr>
            <a:r>
              <a:rPr lang="cs-CZ" sz="2000" b="1" dirty="0"/>
              <a:t>Diuréza</a:t>
            </a:r>
            <a:r>
              <a:rPr lang="cs-CZ" sz="2000" dirty="0"/>
              <a:t> = množství moči vytvořené za časovou jednotku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251520" y="2852936"/>
            <a:ext cx="396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Sběrací kanálky (</a:t>
            </a:r>
            <a:r>
              <a:rPr lang="cs-CZ" sz="2000" b="1" i="1" dirty="0" err="1"/>
              <a:t>tubuli</a:t>
            </a:r>
            <a:r>
              <a:rPr lang="cs-CZ" sz="2000" b="1" i="1" dirty="0"/>
              <a:t> </a:t>
            </a:r>
            <a:r>
              <a:rPr lang="cs-CZ" sz="2000" b="1" i="1" dirty="0" err="1"/>
              <a:t>colligentes</a:t>
            </a:r>
            <a:r>
              <a:rPr lang="cs-CZ" sz="2000" b="1" dirty="0"/>
              <a:t>)</a:t>
            </a:r>
          </a:p>
          <a:p>
            <a:r>
              <a:rPr lang="cs-CZ" sz="2000" dirty="0"/>
              <a:t>Probíhají radiálně celou dření od </a:t>
            </a:r>
            <a:r>
              <a:rPr lang="cs-CZ" sz="2000" i="1" dirty="0" err="1"/>
              <a:t>striae</a:t>
            </a:r>
            <a:r>
              <a:rPr lang="cs-CZ" sz="2000" i="1" dirty="0"/>
              <a:t> </a:t>
            </a:r>
            <a:r>
              <a:rPr lang="cs-CZ" sz="2000" i="1" dirty="0" err="1"/>
              <a:t>medullares</a:t>
            </a:r>
            <a:r>
              <a:rPr lang="cs-CZ" sz="2000" i="1" dirty="0"/>
              <a:t> </a:t>
            </a:r>
            <a:r>
              <a:rPr lang="cs-CZ" sz="2000" dirty="0"/>
              <a:t>až po papilu, výstelka: 1-vrstevný prizmatický (cylindrický) epitel</a:t>
            </a:r>
          </a:p>
          <a:p>
            <a:r>
              <a:rPr lang="cs-CZ" sz="2000" b="1" dirty="0"/>
              <a:t>Papilární vývody (</a:t>
            </a:r>
            <a:r>
              <a:rPr lang="cs-CZ" sz="2000" b="1" i="1" dirty="0"/>
              <a:t>ductus </a:t>
            </a:r>
            <a:r>
              <a:rPr lang="cs-CZ" sz="2000" b="1" i="1" dirty="0" err="1"/>
              <a:t>papillares</a:t>
            </a:r>
            <a:r>
              <a:rPr lang="cs-CZ" sz="2000" b="1" dirty="0"/>
              <a:t>):</a:t>
            </a:r>
            <a:endParaRPr lang="cs-CZ" sz="2000" dirty="0"/>
          </a:p>
          <a:p>
            <a:r>
              <a:rPr lang="cs-CZ" sz="2000" dirty="0"/>
              <a:t>Vznikají spojením sběracích kanálků, vyúsťují na </a:t>
            </a:r>
            <a:r>
              <a:rPr lang="cs-CZ" sz="2000" i="1" dirty="0"/>
              <a:t>area </a:t>
            </a:r>
            <a:r>
              <a:rPr lang="cs-CZ" sz="2000" i="1" dirty="0" err="1"/>
              <a:t>cribrosa</a:t>
            </a:r>
            <a:endParaRPr lang="cs-CZ" sz="20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t="12415" r="2868"/>
          <a:stretch/>
        </p:blipFill>
        <p:spPr bwMode="auto">
          <a:xfrm>
            <a:off x="4067944" y="2708920"/>
            <a:ext cx="4757364" cy="35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085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4624"/>
            <a:ext cx="8640960" cy="626469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cs-CZ" sz="3500" b="1" dirty="0"/>
              <a:t>Endokrinní funkce ledvin</a:t>
            </a:r>
          </a:p>
          <a:p>
            <a:pPr marL="0" indent="0">
              <a:buNone/>
            </a:pPr>
            <a:r>
              <a:rPr lang="cs-CZ" sz="2000" u="sng" dirty="0"/>
              <a:t>Produkují tři významné hormony: </a:t>
            </a:r>
          </a:p>
          <a:p>
            <a:pPr marL="0" indent="0">
              <a:buNone/>
            </a:pPr>
            <a:r>
              <a:rPr lang="cs-CZ" sz="2000" b="1" dirty="0"/>
              <a:t>1) Erytropoetin</a:t>
            </a:r>
          </a:p>
          <a:p>
            <a:r>
              <a:rPr lang="cs-CZ" sz="2000" dirty="0"/>
              <a:t>Reguluje erytropoézu, je to glykoprotein, snižuje míru apoptózy prekurzorových buněk erytrocytů, takže se tvoří více červených krvinek. V prenatálním období se tvoří především v játrech, postnatálně v ledvinách.</a:t>
            </a:r>
          </a:p>
          <a:p>
            <a:r>
              <a:rPr lang="cs-CZ" sz="2000" dirty="0"/>
              <a:t>Jeho tvorba reaguje na parciální tlak kyslíku, tedy nadmořskou výšku.</a:t>
            </a:r>
          </a:p>
          <a:p>
            <a:r>
              <a:rPr lang="cs-CZ" sz="2000" dirty="0"/>
              <a:t>DOPING! https://www.sportvitalpro.cz/sport/erytropoetin-epo-1-cast</a:t>
            </a:r>
          </a:p>
          <a:p>
            <a:pPr marL="0" indent="0">
              <a:buNone/>
            </a:pPr>
            <a:r>
              <a:rPr lang="cs-CZ" sz="2000" b="1" dirty="0"/>
              <a:t>2) </a:t>
            </a:r>
            <a:r>
              <a:rPr lang="cs-CZ" sz="2000" b="1" dirty="0" err="1"/>
              <a:t>Kalcitriol</a:t>
            </a:r>
            <a:endParaRPr lang="cs-CZ" sz="2000" dirty="0"/>
          </a:p>
          <a:p>
            <a:r>
              <a:rPr lang="cs-CZ" sz="2000" dirty="0"/>
              <a:t>V ledvinách probíhá konečná aktivace vitaminu D na aktivní hormon </a:t>
            </a:r>
            <a:r>
              <a:rPr lang="cs-CZ" sz="2000" dirty="0" err="1"/>
              <a:t>kalcitriol</a:t>
            </a:r>
            <a:r>
              <a:rPr lang="cs-CZ" sz="2000" dirty="0"/>
              <a:t>, steroidní hormon. Vitamín D je zapojen do více jak 50 metabolických drah v lidském těle.</a:t>
            </a:r>
          </a:p>
          <a:p>
            <a:r>
              <a:rPr lang="cs-CZ" sz="2000" dirty="0"/>
              <a:t>Je stimulován parathormonem, regulátorem vápníkového metabolismu produkovaným v příštítných tělískách, zvyšuje koncentraci vápníku v plasmě tím, že jej více vstřebá ve střevě, navýší </a:t>
            </a:r>
            <a:r>
              <a:rPr lang="cs-CZ" sz="2000" dirty="0" err="1"/>
              <a:t>reabsorbci</a:t>
            </a:r>
            <a:r>
              <a:rPr lang="cs-CZ" sz="2000" dirty="0"/>
              <a:t> v ledvinách a odbourává kostní tkáň. </a:t>
            </a:r>
          </a:p>
          <a:p>
            <a:pPr marL="0" indent="0">
              <a:buNone/>
            </a:pPr>
            <a:r>
              <a:rPr lang="cs-CZ" sz="2000" b="1" dirty="0"/>
              <a:t>3) Renin</a:t>
            </a:r>
          </a:p>
          <a:p>
            <a:r>
              <a:rPr lang="cs-CZ" sz="2000" dirty="0"/>
              <a:t>Součást </a:t>
            </a:r>
            <a:r>
              <a:rPr lang="cs-CZ" sz="2000" b="1" dirty="0"/>
              <a:t>renin – </a:t>
            </a:r>
            <a:r>
              <a:rPr lang="cs-CZ" sz="2000" b="1" dirty="0" err="1"/>
              <a:t>angiotenzin</a:t>
            </a:r>
            <a:r>
              <a:rPr lang="cs-CZ" sz="2000" b="1" dirty="0"/>
              <a:t> – aldosteron systému (RAAS),</a:t>
            </a:r>
            <a:r>
              <a:rPr lang="cs-CZ" sz="2000" dirty="0"/>
              <a:t> který řídí metabolismus vody a minerálů. </a:t>
            </a:r>
          </a:p>
          <a:p>
            <a:r>
              <a:rPr lang="cs-CZ" sz="2000" dirty="0"/>
              <a:t>Renin se tvoří při snížení krevního zásobení ledvin, což je detekováno v </a:t>
            </a:r>
            <a:r>
              <a:rPr lang="cs-CZ" sz="2000" dirty="0" err="1"/>
              <a:t>juxtaglomerulárním</a:t>
            </a:r>
            <a:r>
              <a:rPr lang="cs-CZ" sz="2000" dirty="0"/>
              <a:t> aparátu ledvin. </a:t>
            </a:r>
          </a:p>
          <a:p>
            <a:r>
              <a:rPr lang="cs-CZ" sz="2000" dirty="0"/>
              <a:t>Po uvolnění do plazmy způsobí kaskádu dějů, které končí tvorbou </a:t>
            </a:r>
            <a:r>
              <a:rPr lang="cs-CZ" sz="2000" dirty="0" err="1"/>
              <a:t>angiotenzinu</a:t>
            </a:r>
            <a:r>
              <a:rPr lang="cs-CZ" sz="2000" dirty="0"/>
              <a:t> II, což je vasokonstriktor a stimuluje tvorbu aldosteronu v kůře nadledvin. Pro ledvinou cirkulaci je významné, že </a:t>
            </a:r>
            <a:r>
              <a:rPr lang="cs-CZ" sz="2000" dirty="0" err="1"/>
              <a:t>angiotenzin</a:t>
            </a:r>
            <a:r>
              <a:rPr lang="cs-CZ" sz="2000" dirty="0"/>
              <a:t> II vykazuje silnější působení </a:t>
            </a:r>
            <a:r>
              <a:rPr lang="cs-CZ" sz="2000" i="1" dirty="0"/>
              <a:t>na </a:t>
            </a:r>
            <a:r>
              <a:rPr lang="cs-CZ" sz="2000" i="1" dirty="0" err="1"/>
              <a:t>vas</a:t>
            </a:r>
            <a:r>
              <a:rPr lang="cs-CZ" sz="2000" i="1" dirty="0"/>
              <a:t> </a:t>
            </a:r>
            <a:r>
              <a:rPr lang="cs-CZ" sz="2000" i="1" dirty="0" err="1"/>
              <a:t>efferens</a:t>
            </a:r>
            <a:r>
              <a:rPr lang="cs-CZ" sz="2000" i="1" dirty="0"/>
              <a:t> </a:t>
            </a:r>
            <a:r>
              <a:rPr lang="cs-CZ" sz="2000" dirty="0"/>
              <a:t>(oproti </a:t>
            </a:r>
            <a:r>
              <a:rPr lang="cs-CZ" sz="2000" i="1" dirty="0" err="1"/>
              <a:t>vas</a:t>
            </a:r>
            <a:r>
              <a:rPr lang="cs-CZ" sz="2000" i="1" dirty="0"/>
              <a:t> </a:t>
            </a:r>
            <a:r>
              <a:rPr lang="cs-CZ" sz="2000" i="1" dirty="0" err="1"/>
              <a:t>afferens</a:t>
            </a:r>
            <a:r>
              <a:rPr lang="cs-CZ" sz="2000" dirty="0"/>
              <a:t>), čímž vede k nárůstu filtračního tlaku v glomerulech.</a:t>
            </a:r>
          </a:p>
          <a:p>
            <a:endParaRPr lang="cs-CZ" sz="1100" dirty="0"/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05580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2450" y="476672"/>
            <a:ext cx="8754046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Ledviny (</a:t>
            </a:r>
            <a:r>
              <a:rPr lang="cs-CZ" b="1" i="1" dirty="0" err="1"/>
              <a:t>Renes</a:t>
            </a:r>
            <a:r>
              <a:rPr lang="cs-CZ" b="1" dirty="0"/>
              <a:t>)</a:t>
            </a:r>
          </a:p>
          <a:p>
            <a:pPr marL="0" indent="0">
              <a:buNone/>
            </a:pPr>
            <a:r>
              <a:rPr lang="cs-CZ" b="1" dirty="0"/>
              <a:t>Horní močové cesty</a:t>
            </a:r>
          </a:p>
          <a:p>
            <a:r>
              <a:rPr lang="cs-CZ" i="1" dirty="0" err="1"/>
              <a:t>Canalis</a:t>
            </a:r>
            <a:r>
              <a:rPr lang="cs-CZ" i="1" dirty="0"/>
              <a:t> </a:t>
            </a:r>
            <a:r>
              <a:rPr lang="cs-CZ" i="1" dirty="0" err="1"/>
              <a:t>renales</a:t>
            </a:r>
            <a:r>
              <a:rPr lang="cs-CZ" i="1" dirty="0"/>
              <a:t> </a:t>
            </a:r>
            <a:r>
              <a:rPr lang="cs-CZ" i="1" dirty="0" err="1"/>
              <a:t>majores</a:t>
            </a:r>
            <a:r>
              <a:rPr lang="cs-CZ" i="1" dirty="0"/>
              <a:t> et </a:t>
            </a:r>
            <a:r>
              <a:rPr lang="cs-CZ" i="1" dirty="0" err="1"/>
              <a:t>minores</a:t>
            </a:r>
            <a:endParaRPr lang="cs-CZ" i="1" dirty="0"/>
          </a:p>
          <a:p>
            <a:r>
              <a:rPr lang="cs-CZ" dirty="0"/>
              <a:t>Ledvinná pánvička (</a:t>
            </a:r>
            <a:r>
              <a:rPr lang="cs-CZ" i="1" dirty="0"/>
              <a:t>Pelvis </a:t>
            </a:r>
            <a:r>
              <a:rPr lang="cs-CZ" i="1" dirty="0" err="1"/>
              <a:t>renalis</a:t>
            </a:r>
            <a:r>
              <a:rPr lang="cs-CZ" dirty="0"/>
              <a:t>)</a:t>
            </a:r>
          </a:p>
          <a:p>
            <a:r>
              <a:rPr lang="cs-CZ" dirty="0"/>
              <a:t>Močovod (</a:t>
            </a:r>
            <a:r>
              <a:rPr lang="cs-CZ" i="1" dirty="0"/>
              <a:t>Ureter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b="1" dirty="0"/>
              <a:t>Dolní močové cesty</a:t>
            </a:r>
          </a:p>
          <a:p>
            <a:r>
              <a:rPr lang="cs-CZ" dirty="0"/>
              <a:t>Močový měchýř (</a:t>
            </a:r>
            <a:r>
              <a:rPr lang="cs-CZ" i="1" dirty="0" err="1"/>
              <a:t>Vesica</a:t>
            </a:r>
            <a:r>
              <a:rPr lang="cs-CZ" i="1" dirty="0"/>
              <a:t> </a:t>
            </a:r>
            <a:r>
              <a:rPr lang="cs-CZ" i="1" dirty="0" err="1"/>
              <a:t>urinaria</a:t>
            </a:r>
            <a:r>
              <a:rPr lang="cs-CZ" dirty="0"/>
              <a:t>)</a:t>
            </a:r>
          </a:p>
          <a:p>
            <a:r>
              <a:rPr lang="cs-CZ" dirty="0"/>
              <a:t>Močová trubice (</a:t>
            </a:r>
            <a:r>
              <a:rPr lang="cs-CZ" i="1" dirty="0" err="1"/>
              <a:t>Urethra</a:t>
            </a:r>
            <a:r>
              <a:rPr lang="cs-CZ" dirty="0"/>
              <a:t>)</a:t>
            </a:r>
          </a:p>
        </p:txBody>
      </p:sp>
      <p:sp>
        <p:nvSpPr>
          <p:cNvPr id="18434" name="AutoShape 2" descr="Výsledek obrázku pro vylučovací sousta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577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cs-CZ" sz="3200" b="1" dirty="0"/>
              <a:t>Pánvička a kalichy </a:t>
            </a:r>
            <a:r>
              <a:rPr lang="cs-CZ" sz="3200" dirty="0"/>
              <a:t>(</a:t>
            </a:r>
            <a:r>
              <a:rPr lang="cs-CZ" sz="3200" i="1" dirty="0"/>
              <a:t>Pelvis </a:t>
            </a:r>
            <a:r>
              <a:rPr lang="cs-CZ" sz="3200" i="1" dirty="0" err="1"/>
              <a:t>renalis</a:t>
            </a:r>
            <a:r>
              <a:rPr lang="cs-CZ" sz="3200" i="1" dirty="0"/>
              <a:t> et </a:t>
            </a:r>
            <a:r>
              <a:rPr lang="cs-CZ" sz="3200" i="1" dirty="0" err="1"/>
              <a:t>calices</a:t>
            </a:r>
            <a:r>
              <a:rPr lang="cs-CZ" sz="3200" i="1" dirty="0"/>
              <a:t> </a:t>
            </a:r>
            <a:r>
              <a:rPr lang="cs-CZ" sz="3200" i="1" dirty="0" err="1"/>
              <a:t>renales</a:t>
            </a:r>
            <a:r>
              <a:rPr lang="cs-CZ" sz="32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20688"/>
            <a:ext cx="8229600" cy="4525963"/>
          </a:xfrm>
        </p:spPr>
        <p:txBody>
          <a:bodyPr/>
          <a:lstStyle/>
          <a:p>
            <a:r>
              <a:rPr lang="cs-CZ" i="1" dirty="0" err="1"/>
              <a:t>Calices</a:t>
            </a:r>
            <a:r>
              <a:rPr lang="cs-CZ" i="1" dirty="0"/>
              <a:t> </a:t>
            </a:r>
            <a:r>
              <a:rPr lang="cs-CZ" i="1" dirty="0" err="1"/>
              <a:t>minores</a:t>
            </a:r>
            <a:endParaRPr lang="cs-CZ" i="1" dirty="0"/>
          </a:p>
          <a:p>
            <a:r>
              <a:rPr lang="cs-CZ" i="1" dirty="0" err="1"/>
              <a:t>Calices</a:t>
            </a:r>
            <a:r>
              <a:rPr lang="cs-CZ" i="1" dirty="0"/>
              <a:t> </a:t>
            </a:r>
            <a:r>
              <a:rPr lang="cs-CZ" i="1" dirty="0" err="1"/>
              <a:t>majores</a:t>
            </a:r>
            <a:endParaRPr lang="cs-CZ" i="1" dirty="0"/>
          </a:p>
          <a:p>
            <a:r>
              <a:rPr lang="cs-CZ" i="1" dirty="0"/>
              <a:t>Pelvis </a:t>
            </a:r>
            <a:r>
              <a:rPr lang="cs-CZ" i="1" dirty="0" err="1"/>
              <a:t>renalis</a:t>
            </a:r>
            <a:endParaRPr lang="cs-CZ" i="1" dirty="0"/>
          </a:p>
          <a:p>
            <a:r>
              <a:rPr lang="cs-CZ" dirty="0"/>
              <a:t>Ampulární typ</a:t>
            </a:r>
          </a:p>
          <a:p>
            <a:r>
              <a:rPr lang="cs-CZ" dirty="0"/>
              <a:t>Dendritický typ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0"/>
          <a:stretch/>
        </p:blipFill>
        <p:spPr bwMode="auto">
          <a:xfrm>
            <a:off x="3906880" y="620688"/>
            <a:ext cx="4983454" cy="416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3720455" cy="259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166938"/>
            <a:ext cx="1905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06880" y="4797309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Ledvinné kameny (</a:t>
            </a:r>
            <a:r>
              <a:rPr lang="cs-CZ" b="1" dirty="0" err="1"/>
              <a:t>uretheroletheáza</a:t>
            </a:r>
            <a:r>
              <a:rPr lang="cs-CZ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Vznik z minerálů nerozpustný v moči – šťavelan vápenatý, fosforečnan vápenatý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Větší jak 2 – 3 mm jsou bolestivé a mohou způsobit renální koliku – zácpu močovodu, často je doprovázená zvracením.</a:t>
            </a:r>
          </a:p>
        </p:txBody>
      </p:sp>
    </p:spTree>
    <p:extLst>
      <p:ext uri="{BB962C8B-B14F-4D97-AF65-F5344CB8AC3E}">
        <p14:creationId xmlns:p14="http://schemas.microsoft.com/office/powerpoint/2010/main" val="2615364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Močovod (</a:t>
            </a:r>
            <a:r>
              <a:rPr lang="cs-CZ" b="1" i="1" dirty="0"/>
              <a:t>ureter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20688"/>
            <a:ext cx="496855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/>
              <a:t>Dutý sval. orgán uložený </a:t>
            </a:r>
            <a:r>
              <a:rPr lang="cs-CZ" sz="2000" dirty="0" err="1"/>
              <a:t>retroperitoneálně</a:t>
            </a:r>
            <a:r>
              <a:rPr lang="cs-CZ" sz="2000" dirty="0"/>
              <a:t>; </a:t>
            </a:r>
            <a:r>
              <a:rPr lang="cs-CZ" sz="2000" u="sng" dirty="0"/>
              <a:t>délka:</a:t>
            </a:r>
            <a:r>
              <a:rPr lang="cs-CZ" sz="2000" dirty="0"/>
              <a:t> 30 – 35 cm (u novorozence 4 – 7 cm); průměr 4 – 5 mm (v místech zúžení průměr 3 – 4 mm)</a:t>
            </a:r>
          </a:p>
          <a:p>
            <a:r>
              <a:rPr lang="cs-CZ" sz="2000" b="1" i="1" dirty="0"/>
              <a:t>Pars </a:t>
            </a:r>
            <a:r>
              <a:rPr lang="cs-CZ" sz="2000" b="1" i="1" dirty="0" err="1"/>
              <a:t>abdominalis</a:t>
            </a:r>
            <a:r>
              <a:rPr lang="cs-CZ" sz="2000" b="1" i="1" dirty="0"/>
              <a:t> </a:t>
            </a:r>
            <a:r>
              <a:rPr lang="cs-CZ" sz="2000" b="1" dirty="0"/>
              <a:t>-</a:t>
            </a:r>
            <a:r>
              <a:rPr lang="cs-CZ" sz="2000" dirty="0"/>
              <a:t> po </a:t>
            </a:r>
            <a:r>
              <a:rPr lang="cs-CZ" sz="2000" i="1" dirty="0"/>
              <a:t>m. </a:t>
            </a:r>
            <a:r>
              <a:rPr lang="cs-CZ" sz="2000" i="1" dirty="0" err="1"/>
              <a:t>psoas</a:t>
            </a:r>
            <a:r>
              <a:rPr lang="cs-CZ" sz="2000" i="1" dirty="0"/>
              <a:t> major </a:t>
            </a:r>
            <a:r>
              <a:rPr lang="cs-CZ" sz="2000" dirty="0"/>
              <a:t>k </a:t>
            </a:r>
            <a:r>
              <a:rPr lang="cs-CZ" sz="2000" i="1" dirty="0"/>
              <a:t>linea </a:t>
            </a:r>
            <a:r>
              <a:rPr lang="cs-CZ" sz="2000" i="1" dirty="0" err="1"/>
              <a:t>terminalis</a:t>
            </a:r>
            <a:endParaRPr lang="cs-CZ" sz="2000" i="1" dirty="0"/>
          </a:p>
          <a:p>
            <a:r>
              <a:rPr lang="cs-CZ" sz="2000" b="1" i="1" dirty="0"/>
              <a:t>Pars </a:t>
            </a:r>
            <a:r>
              <a:rPr lang="cs-CZ" sz="2000" b="1" i="1" dirty="0" err="1"/>
              <a:t>pelvina</a:t>
            </a:r>
            <a:endParaRPr lang="cs-CZ" sz="2000" i="1" dirty="0"/>
          </a:p>
          <a:p>
            <a:r>
              <a:rPr lang="cs-CZ" sz="2000" b="1" i="1" dirty="0"/>
              <a:t>Pars </a:t>
            </a:r>
            <a:r>
              <a:rPr lang="cs-CZ" sz="2000" b="1" i="1" dirty="0" err="1"/>
              <a:t>intramuralis</a:t>
            </a:r>
            <a:r>
              <a:rPr lang="cs-CZ" sz="2000" b="1" dirty="0"/>
              <a:t>:</a:t>
            </a:r>
            <a:r>
              <a:rPr lang="cs-CZ" sz="2000" dirty="0"/>
              <a:t> prochází stěnou měchýře, vyúsťuje štěrbinovitým otvorem (</a:t>
            </a:r>
            <a:r>
              <a:rPr lang="cs-CZ" sz="2000" dirty="0" err="1"/>
              <a:t>orificium</a:t>
            </a:r>
            <a:r>
              <a:rPr lang="cs-CZ" sz="2000" dirty="0"/>
              <a:t> </a:t>
            </a:r>
            <a:r>
              <a:rPr lang="cs-CZ" sz="2000" dirty="0" err="1"/>
              <a:t>ureteris</a:t>
            </a:r>
            <a:r>
              <a:rPr lang="cs-CZ" sz="2000" dirty="0"/>
              <a:t>)</a:t>
            </a:r>
          </a:p>
          <a:p>
            <a:r>
              <a:rPr lang="cs-CZ" sz="2000" b="1" dirty="0"/>
              <a:t>3 fyziolog. zúžení: </a:t>
            </a:r>
          </a:p>
          <a:p>
            <a:pPr lvl="1"/>
            <a:r>
              <a:rPr lang="cs-CZ" sz="2000" dirty="0"/>
              <a:t>v místě přechodu pánvičky v ureter (</a:t>
            </a:r>
            <a:r>
              <a:rPr lang="cs-CZ" sz="2000" i="1" dirty="0" err="1"/>
              <a:t>isthmus</a:t>
            </a:r>
            <a:r>
              <a:rPr lang="cs-CZ" sz="2000" i="1" dirty="0"/>
              <a:t> </a:t>
            </a:r>
            <a:r>
              <a:rPr lang="cs-CZ" sz="2000" i="1" dirty="0" err="1"/>
              <a:t>ureteris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v místě přechodu přes </a:t>
            </a:r>
            <a:r>
              <a:rPr lang="cs-CZ" sz="2000" i="1" dirty="0" err="1"/>
              <a:t>vasa</a:t>
            </a:r>
            <a:r>
              <a:rPr lang="cs-CZ" sz="2000" i="1" dirty="0"/>
              <a:t> </a:t>
            </a:r>
            <a:r>
              <a:rPr lang="cs-CZ" sz="2000" i="1" dirty="0" err="1"/>
              <a:t>iliaca</a:t>
            </a:r>
            <a:endParaRPr lang="cs-CZ" sz="2000" i="1" dirty="0"/>
          </a:p>
          <a:p>
            <a:pPr lvl="1"/>
            <a:r>
              <a:rPr lang="cs-CZ" sz="2000" dirty="0"/>
              <a:t>v místě průchodu stěnou měchýře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95" y="836712"/>
            <a:ext cx="347958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786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3" t="4167" r="21042" b="3800"/>
          <a:stretch/>
        </p:blipFill>
        <p:spPr bwMode="auto">
          <a:xfrm>
            <a:off x="5226521" y="639713"/>
            <a:ext cx="3694891" cy="429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548680"/>
          </a:xfrm>
        </p:spPr>
        <p:txBody>
          <a:bodyPr>
            <a:normAutofit fontScale="90000"/>
          </a:bodyPr>
          <a:lstStyle/>
          <a:p>
            <a:r>
              <a:rPr lang="cs-CZ" dirty="0"/>
              <a:t>Močový měchýř (</a:t>
            </a:r>
            <a:r>
              <a:rPr lang="cs-CZ" dirty="0" err="1"/>
              <a:t>vesica</a:t>
            </a:r>
            <a:r>
              <a:rPr lang="cs-CZ" dirty="0"/>
              <a:t> </a:t>
            </a:r>
            <a:r>
              <a:rPr lang="cs-CZ" dirty="0" err="1"/>
              <a:t>urinaria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536129"/>
            <a:ext cx="5616624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/>
              <a:t>Kapacita 250 – 300 ml, max. kapacita až 750 ml</a:t>
            </a:r>
          </a:p>
          <a:p>
            <a:r>
              <a:rPr lang="cs-CZ" sz="2000" b="1" i="1" dirty="0"/>
              <a:t>Apex</a:t>
            </a:r>
            <a:r>
              <a:rPr lang="cs-CZ" sz="2000" dirty="0"/>
              <a:t> – směřuje </a:t>
            </a:r>
            <a:r>
              <a:rPr lang="cs-CZ" sz="2000" dirty="0" err="1"/>
              <a:t>ventrokraniálně</a:t>
            </a:r>
            <a:r>
              <a:rPr lang="cs-CZ" sz="2000" dirty="0"/>
              <a:t> → </a:t>
            </a:r>
            <a:r>
              <a:rPr lang="cs-CZ" sz="2000" b="1" i="1" dirty="0"/>
              <a:t>lig. </a:t>
            </a:r>
            <a:r>
              <a:rPr lang="cs-CZ" sz="2000" b="1" i="1" dirty="0" err="1"/>
              <a:t>umbilicales</a:t>
            </a:r>
            <a:r>
              <a:rPr lang="cs-CZ" sz="2000" b="1" i="1" dirty="0"/>
              <a:t> </a:t>
            </a:r>
            <a:r>
              <a:rPr lang="cs-CZ" sz="2000" b="1" i="1" dirty="0" err="1"/>
              <a:t>medianum</a:t>
            </a:r>
            <a:r>
              <a:rPr lang="cs-CZ" sz="2000" b="1" i="1" dirty="0"/>
              <a:t> </a:t>
            </a:r>
            <a:r>
              <a:rPr lang="cs-CZ" sz="2000" dirty="0"/>
              <a:t>(spojení měchýře s pupkem)</a:t>
            </a:r>
          </a:p>
          <a:p>
            <a:r>
              <a:rPr lang="cs-CZ" sz="2000" b="1" i="1" dirty="0"/>
              <a:t>Corpus</a:t>
            </a:r>
            <a:r>
              <a:rPr lang="cs-CZ" sz="2000" dirty="0"/>
              <a:t> – nejobjemnější část, plochy: </a:t>
            </a:r>
            <a:r>
              <a:rPr lang="cs-CZ" sz="2000" i="1" dirty="0"/>
              <a:t>facies </a:t>
            </a:r>
            <a:r>
              <a:rPr lang="cs-CZ" sz="2000" i="1" dirty="0" err="1"/>
              <a:t>laterales</a:t>
            </a:r>
            <a:r>
              <a:rPr lang="cs-CZ" sz="2000" i="1" dirty="0"/>
              <a:t> </a:t>
            </a:r>
            <a:r>
              <a:rPr lang="cs-CZ" sz="2000" dirty="0"/>
              <a:t>(</a:t>
            </a:r>
            <a:r>
              <a:rPr lang="cs-CZ" sz="2000" dirty="0" err="1"/>
              <a:t>i</a:t>
            </a:r>
            <a:r>
              <a:rPr lang="cs-CZ" sz="2000" i="1" dirty="0" err="1"/>
              <a:t>nferolat</a:t>
            </a:r>
            <a:r>
              <a:rPr lang="cs-CZ" sz="2000" dirty="0"/>
              <a:t>.), f</a:t>
            </a:r>
            <a:r>
              <a:rPr lang="cs-CZ" sz="2000" i="1" dirty="0"/>
              <a:t>acies </a:t>
            </a:r>
            <a:r>
              <a:rPr lang="cs-CZ" sz="2000" i="1" dirty="0" err="1"/>
              <a:t>ventralis</a:t>
            </a:r>
            <a:r>
              <a:rPr lang="cs-CZ" sz="2000" i="1" dirty="0"/>
              <a:t> (ant.), facies sup. (</a:t>
            </a:r>
            <a:r>
              <a:rPr lang="cs-CZ" sz="2000" i="1" dirty="0" err="1"/>
              <a:t>intestinalis</a:t>
            </a:r>
            <a:r>
              <a:rPr lang="cs-CZ" sz="2000" i="1" dirty="0"/>
              <a:t>), facies dorsalis (post.)</a:t>
            </a:r>
          </a:p>
          <a:p>
            <a:r>
              <a:rPr lang="cs-CZ" sz="2000" b="1" i="1" dirty="0"/>
              <a:t>Fundus</a:t>
            </a:r>
            <a:r>
              <a:rPr lang="cs-CZ" sz="2000" dirty="0"/>
              <a:t> – spodina, ze stran do ní ústí uretery</a:t>
            </a:r>
          </a:p>
          <a:p>
            <a:r>
              <a:rPr lang="cs-CZ" sz="2000" b="1" i="1" dirty="0"/>
              <a:t>Cervix</a:t>
            </a:r>
            <a:r>
              <a:rPr lang="cs-CZ" sz="2000" dirty="0"/>
              <a:t> – hrdlo měchýře, dole vpředu → </a:t>
            </a:r>
            <a:r>
              <a:rPr lang="cs-CZ" sz="2000" i="1" dirty="0"/>
              <a:t>ostium </a:t>
            </a:r>
            <a:r>
              <a:rPr lang="cs-CZ" sz="2000" i="1" dirty="0" err="1"/>
              <a:t>urethrae</a:t>
            </a:r>
            <a:r>
              <a:rPr lang="cs-CZ" sz="2000" i="1" dirty="0"/>
              <a:t> </a:t>
            </a:r>
            <a:r>
              <a:rPr lang="cs-CZ" sz="2000" i="1" dirty="0" err="1"/>
              <a:t>internum</a:t>
            </a:r>
            <a:endParaRPr lang="cs-CZ" sz="20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57" y="4072878"/>
            <a:ext cx="3282779" cy="263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290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548680"/>
          </a:xfrm>
        </p:spPr>
        <p:txBody>
          <a:bodyPr>
            <a:normAutofit fontScale="90000"/>
          </a:bodyPr>
          <a:lstStyle/>
          <a:p>
            <a:r>
              <a:rPr lang="cs-CZ" dirty="0"/>
              <a:t>Močový měchýř (</a:t>
            </a:r>
            <a:r>
              <a:rPr lang="cs-CZ" dirty="0" err="1"/>
              <a:t>vesica</a:t>
            </a:r>
            <a:r>
              <a:rPr lang="cs-CZ" dirty="0"/>
              <a:t> </a:t>
            </a:r>
            <a:r>
              <a:rPr lang="cs-CZ" dirty="0" err="1"/>
              <a:t>urinaria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5868" y="620688"/>
            <a:ext cx="8928348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i="1" dirty="0" err="1"/>
              <a:t>Trigonum</a:t>
            </a:r>
            <a:r>
              <a:rPr lang="cs-CZ" sz="2000" b="1" i="1" dirty="0"/>
              <a:t> </a:t>
            </a:r>
            <a:r>
              <a:rPr lang="cs-CZ" sz="2000" b="1" i="1" dirty="0" err="1"/>
              <a:t>vesicae</a:t>
            </a:r>
            <a:r>
              <a:rPr lang="cs-CZ" sz="2000" b="1" i="1" dirty="0"/>
              <a:t> (</a:t>
            </a:r>
            <a:r>
              <a:rPr lang="cs-CZ" sz="2000" b="1" i="1" dirty="0" err="1"/>
              <a:t>Lietaudi</a:t>
            </a:r>
            <a:r>
              <a:rPr lang="cs-CZ" sz="2000" b="1" dirty="0"/>
              <a:t>)</a:t>
            </a:r>
            <a:r>
              <a:rPr lang="cs-CZ" sz="2000" dirty="0"/>
              <a:t> - trojúhelník 2,0 – 2,5 cm, vrcholy tvoří: </a:t>
            </a:r>
          </a:p>
          <a:p>
            <a:pPr marL="457200" indent="-457200">
              <a:buAutoNum type="arabicParenR"/>
            </a:pPr>
            <a:r>
              <a:rPr lang="cs-CZ" sz="2000" b="1" i="1" dirty="0"/>
              <a:t>ostia </a:t>
            </a:r>
            <a:r>
              <a:rPr lang="cs-CZ" sz="2000" b="1" i="1" dirty="0" err="1"/>
              <a:t>ureter</a:t>
            </a:r>
            <a:r>
              <a:rPr lang="cs-CZ" sz="2000" b="1" dirty="0" err="1"/>
              <a:t>um</a:t>
            </a:r>
            <a:r>
              <a:rPr lang="cs-CZ" sz="2000" dirty="0"/>
              <a:t> </a:t>
            </a:r>
          </a:p>
          <a:p>
            <a:pPr marL="457200" indent="-457200">
              <a:buAutoNum type="arabicParenR"/>
            </a:pPr>
            <a:r>
              <a:rPr lang="cs-CZ" sz="2000" b="1" i="1" dirty="0"/>
              <a:t>ostium </a:t>
            </a:r>
            <a:r>
              <a:rPr lang="cs-CZ" sz="2000" b="1" i="1" dirty="0" err="1"/>
              <a:t>urethrae</a:t>
            </a:r>
            <a:r>
              <a:rPr lang="cs-CZ" sz="2000" b="1" i="1" dirty="0"/>
              <a:t> </a:t>
            </a:r>
            <a:r>
              <a:rPr lang="cs-CZ" sz="2000" b="1" i="1" dirty="0" err="1"/>
              <a:t>internum</a:t>
            </a:r>
            <a:r>
              <a:rPr lang="cs-CZ" sz="2000" i="1" dirty="0"/>
              <a:t> </a:t>
            </a:r>
          </a:p>
          <a:p>
            <a:pPr marL="0" indent="0">
              <a:buNone/>
            </a:pPr>
            <a:r>
              <a:rPr lang="cs-CZ" sz="2000" dirty="0"/>
              <a:t>Mezi ostia </a:t>
            </a:r>
            <a:r>
              <a:rPr lang="cs-CZ" sz="2000" dirty="0" err="1"/>
              <a:t>ureterum</a:t>
            </a:r>
            <a:r>
              <a:rPr lang="cs-CZ" sz="2000" dirty="0"/>
              <a:t> a ostium </a:t>
            </a:r>
            <a:r>
              <a:rPr lang="cs-CZ" sz="2000" dirty="0" err="1"/>
              <a:t>urethrae</a:t>
            </a:r>
            <a:r>
              <a:rPr lang="cs-CZ" sz="2000" dirty="0"/>
              <a:t> </a:t>
            </a:r>
            <a:r>
              <a:rPr lang="cs-CZ" sz="2000" dirty="0" err="1"/>
              <a:t>int</a:t>
            </a:r>
            <a:r>
              <a:rPr lang="cs-CZ" sz="2000" dirty="0"/>
              <a:t>. → </a:t>
            </a:r>
            <a:r>
              <a:rPr lang="cs-CZ" sz="2000" b="1" dirty="0"/>
              <a:t>Bellovy snopce</a:t>
            </a:r>
            <a:r>
              <a:rPr lang="cs-CZ" sz="2000" dirty="0"/>
              <a:t> → z </a:t>
            </a:r>
            <a:r>
              <a:rPr lang="cs-CZ" sz="2000" dirty="0" err="1"/>
              <a:t>mediál</a:t>
            </a:r>
            <a:r>
              <a:rPr lang="cs-CZ" sz="2000" dirty="0"/>
              <a:t>. strany ohraničují </a:t>
            </a:r>
            <a:r>
              <a:rPr lang="cs-CZ" sz="2000" b="1" i="1" dirty="0" err="1"/>
              <a:t>fossae</a:t>
            </a:r>
            <a:r>
              <a:rPr lang="cs-CZ" sz="2000" b="1" i="1" dirty="0"/>
              <a:t> </a:t>
            </a:r>
            <a:r>
              <a:rPr lang="cs-CZ" sz="2000" b="1" i="1" dirty="0" err="1"/>
              <a:t>paratrigon</a:t>
            </a:r>
            <a:r>
              <a:rPr lang="cs-CZ" sz="2000" b="1" dirty="0" err="1"/>
              <a:t>ales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10242" name="Picture 2" descr="Související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598" y="2481014"/>
            <a:ext cx="6583416" cy="437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565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8640"/>
            <a:ext cx="3312368" cy="58326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/>
              <a:t>Kolem krčku močového měchýře je z cirkulární vrstvy svaloviny vytvořen </a:t>
            </a:r>
            <a:r>
              <a:rPr lang="cs-CZ" sz="2000" i="1" dirty="0"/>
              <a:t>m. </a:t>
            </a:r>
            <a:r>
              <a:rPr lang="cs-CZ" sz="2000" i="1" dirty="0" err="1"/>
              <a:t>sphincter</a:t>
            </a:r>
            <a:r>
              <a:rPr lang="cs-CZ" sz="2000" i="1" dirty="0"/>
              <a:t> </a:t>
            </a:r>
            <a:r>
              <a:rPr lang="cs-CZ" sz="2000" i="1" dirty="0" err="1"/>
              <a:t>vesicae</a:t>
            </a:r>
            <a:r>
              <a:rPr lang="cs-CZ" sz="2000" dirty="0"/>
              <a:t>, tato svalovina se liší od </a:t>
            </a:r>
            <a:r>
              <a:rPr lang="cs-CZ" sz="2000" i="1" dirty="0"/>
              <a:t>m. </a:t>
            </a:r>
            <a:r>
              <a:rPr lang="cs-CZ" sz="2000" i="1" dirty="0" err="1"/>
              <a:t>detrusor</a:t>
            </a:r>
            <a:r>
              <a:rPr lang="cs-CZ" sz="2000" dirty="0"/>
              <a:t>, svalovina svěračů se morfologicky i funkčně liší u žen a u žen:</a:t>
            </a:r>
          </a:p>
          <a:p>
            <a:pPr marL="0" indent="0" algn="just">
              <a:buNone/>
            </a:pPr>
            <a:r>
              <a:rPr lang="cs-CZ" sz="2000" dirty="0"/>
              <a:t>♂ Svalovina cervixu je kompletně cirkulární, obkružuje </a:t>
            </a:r>
            <a:r>
              <a:rPr lang="cs-CZ" sz="2000" dirty="0" err="1"/>
              <a:t>urethru</a:t>
            </a:r>
            <a:r>
              <a:rPr lang="cs-CZ" sz="2000" dirty="0"/>
              <a:t> až na prostatu = </a:t>
            </a:r>
            <a:r>
              <a:rPr lang="cs-CZ" sz="2000" dirty="0" err="1"/>
              <a:t>preprostatický</a:t>
            </a:r>
            <a:r>
              <a:rPr lang="cs-CZ" sz="2000" dirty="0"/>
              <a:t> sfinkter – m. </a:t>
            </a:r>
            <a:r>
              <a:rPr lang="cs-CZ" sz="2000" dirty="0" err="1"/>
              <a:t>sphincter</a:t>
            </a:r>
            <a:r>
              <a:rPr lang="cs-CZ" sz="2000" dirty="0"/>
              <a:t> </a:t>
            </a:r>
            <a:r>
              <a:rPr lang="cs-CZ" sz="2000" dirty="0" err="1"/>
              <a:t>urethrae</a:t>
            </a:r>
            <a:r>
              <a:rPr lang="cs-CZ" sz="2000" dirty="0"/>
              <a:t> internus</a:t>
            </a:r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9"/>
          <a:stretch/>
        </p:blipFill>
        <p:spPr bwMode="auto">
          <a:xfrm>
            <a:off x="3593928" y="550416"/>
            <a:ext cx="5518517" cy="431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51520" y="4709605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/>
              <a:t>♀ Svalovina cervixu je spirální, snopce svaloviny přecházejí až podélně do stěny </a:t>
            </a:r>
            <a:r>
              <a:rPr lang="cs-CZ" sz="2000" dirty="0" err="1"/>
              <a:t>urethry</a:t>
            </a:r>
            <a:r>
              <a:rPr lang="cs-CZ" sz="2000" dirty="0"/>
              <a:t>, nemá takovou roli v udržování kontinence. Teprve ve střední třetině délky </a:t>
            </a:r>
            <a:r>
              <a:rPr lang="cs-CZ" sz="2000" dirty="0" err="1"/>
              <a:t>urethry</a:t>
            </a:r>
            <a:r>
              <a:rPr lang="cs-CZ" sz="2000" dirty="0"/>
              <a:t> a dále kaudálně je hladká svalovina upravena jako vnitřní longitudinální a zevní cirkulární vrstva (</a:t>
            </a:r>
            <a:r>
              <a:rPr lang="cs-CZ" sz="2000" i="1" dirty="0"/>
              <a:t>m. </a:t>
            </a:r>
            <a:r>
              <a:rPr lang="cs-CZ" sz="2000" i="1" dirty="0" err="1"/>
              <a:t>sphincter</a:t>
            </a:r>
            <a:r>
              <a:rPr lang="cs-CZ" sz="2000" i="1" dirty="0"/>
              <a:t> </a:t>
            </a:r>
            <a:r>
              <a:rPr lang="cs-CZ" sz="2000" i="1" dirty="0" err="1"/>
              <a:t>urethrae</a:t>
            </a:r>
            <a:r>
              <a:rPr lang="cs-CZ" sz="2000" i="1" dirty="0"/>
              <a:t> internus</a:t>
            </a:r>
            <a:r>
              <a:rPr lang="cs-CZ" sz="2000" dirty="0"/>
              <a:t>). Příčně pruhovaná svalovina tvoří </a:t>
            </a:r>
            <a:r>
              <a:rPr lang="cs-CZ" sz="2000" i="1" dirty="0"/>
              <a:t>m. </a:t>
            </a:r>
            <a:r>
              <a:rPr lang="cs-CZ" sz="2000" i="1" dirty="0" err="1"/>
              <a:t>sphincter</a:t>
            </a:r>
            <a:r>
              <a:rPr lang="cs-CZ" sz="2000" i="1" dirty="0"/>
              <a:t> </a:t>
            </a:r>
            <a:r>
              <a:rPr lang="cs-CZ" sz="2000" i="1" dirty="0" err="1"/>
              <a:t>urethrae</a:t>
            </a:r>
            <a:r>
              <a:rPr lang="cs-CZ" sz="2000" i="1" dirty="0"/>
              <a:t> </a:t>
            </a:r>
            <a:r>
              <a:rPr lang="cs-CZ" sz="2000" i="1" dirty="0" err="1"/>
              <a:t>externus</a:t>
            </a:r>
            <a:r>
              <a:rPr lang="cs-CZ" sz="20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4275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625" y="18984"/>
            <a:ext cx="4629894" cy="616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8640"/>
            <a:ext cx="4968552" cy="612068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cs-CZ" b="1" dirty="0"/>
              <a:t>Mikce</a:t>
            </a:r>
          </a:p>
          <a:p>
            <a:pPr marL="0" indent="0">
              <a:buNone/>
            </a:pPr>
            <a:r>
              <a:rPr lang="cs-CZ" dirty="0"/>
              <a:t>= močení, vyprázdnění močového měchýře, řízeno reflexně z míchy, ale ovlivněno i CNS.</a:t>
            </a:r>
          </a:p>
          <a:p>
            <a:pPr>
              <a:buFontTx/>
              <a:buChar char="-"/>
            </a:pPr>
            <a:r>
              <a:rPr lang="cs-CZ" dirty="0"/>
              <a:t>Založeno na kontrakci </a:t>
            </a:r>
            <a:r>
              <a:rPr lang="cs-CZ" i="1" dirty="0"/>
              <a:t>m. </a:t>
            </a:r>
            <a:r>
              <a:rPr lang="cs-CZ" i="1" dirty="0" err="1"/>
              <a:t>detrusor</a:t>
            </a:r>
            <a:r>
              <a:rPr lang="cs-CZ" i="1" dirty="0"/>
              <a:t> </a:t>
            </a:r>
            <a:r>
              <a:rPr lang="cs-CZ" dirty="0"/>
              <a:t>za současné relaxace vnitřního a vnějšího svěrače </a:t>
            </a:r>
            <a:r>
              <a:rPr lang="cs-CZ" dirty="0" err="1"/>
              <a:t>urethry</a:t>
            </a:r>
            <a:r>
              <a:rPr lang="cs-CZ" dirty="0"/>
              <a:t> + relaxace pánevního dna. </a:t>
            </a:r>
          </a:p>
          <a:p>
            <a:pPr>
              <a:buFontTx/>
              <a:buChar char="-"/>
            </a:pPr>
            <a:r>
              <a:rPr lang="cs-CZ" dirty="0"/>
              <a:t>Pocit nucení na močení je vyvolán mechanoreceptory ve stěně moč. měchýře při naplnění asi 700 ml.</a:t>
            </a:r>
          </a:p>
          <a:p>
            <a:pPr>
              <a:buFontTx/>
              <a:buChar char="-"/>
            </a:pPr>
            <a:r>
              <a:rPr lang="cs-CZ" b="1" dirty="0"/>
              <a:t>Centra mikce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u="sng" dirty="0" err="1"/>
              <a:t>Pontinní</a:t>
            </a:r>
            <a:r>
              <a:rPr lang="cs-CZ" u="sng" dirty="0"/>
              <a:t> centrum </a:t>
            </a:r>
            <a:r>
              <a:rPr lang="cs-CZ" dirty="0"/>
              <a:t>na úrovni </a:t>
            </a:r>
            <a:r>
              <a:rPr lang="cs-CZ" dirty="0" err="1"/>
              <a:t>mozk</a:t>
            </a:r>
            <a:r>
              <a:rPr lang="cs-CZ" dirty="0"/>
              <a:t>. kmene, ovlivňuje </a:t>
            </a:r>
            <a:r>
              <a:rPr lang="cs-CZ" i="1" dirty="0"/>
              <a:t>m. </a:t>
            </a:r>
            <a:r>
              <a:rPr lang="cs-CZ" i="1" dirty="0" err="1"/>
              <a:t>sphincter</a:t>
            </a:r>
            <a:r>
              <a:rPr lang="cs-CZ" i="1" dirty="0"/>
              <a:t> </a:t>
            </a:r>
            <a:r>
              <a:rPr lang="cs-CZ" i="1" dirty="0" err="1"/>
              <a:t>externus</a:t>
            </a:r>
            <a:r>
              <a:rPr lang="cs-CZ" i="1" dirty="0"/>
              <a:t>.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u="sng" dirty="0"/>
              <a:t>Sakrální mícha</a:t>
            </a:r>
            <a:r>
              <a:rPr lang="cs-CZ" dirty="0"/>
              <a:t>, centrum v oblasti míšního </a:t>
            </a:r>
            <a:r>
              <a:rPr lang="cs-CZ" dirty="0" err="1"/>
              <a:t>konu</a:t>
            </a:r>
            <a:r>
              <a:rPr lang="cs-CZ" dirty="0"/>
              <a:t>, segment S2 – S4. , přes </a:t>
            </a:r>
            <a:r>
              <a:rPr lang="cs-CZ" i="1" dirty="0" err="1"/>
              <a:t>nn</a:t>
            </a:r>
            <a:r>
              <a:rPr lang="cs-CZ" i="1" dirty="0"/>
              <a:t>.</a:t>
            </a:r>
            <a:r>
              <a:rPr lang="cs-CZ" dirty="0"/>
              <a:t> </a:t>
            </a:r>
            <a:r>
              <a:rPr lang="cs-CZ" i="1" dirty="0" err="1"/>
              <a:t>pelvici</a:t>
            </a:r>
            <a:r>
              <a:rPr lang="cs-CZ" dirty="0"/>
              <a:t>  řídí </a:t>
            </a:r>
            <a:r>
              <a:rPr lang="cs-CZ" i="1" dirty="0"/>
              <a:t>m. </a:t>
            </a:r>
            <a:r>
              <a:rPr lang="cs-CZ" i="1" dirty="0" err="1"/>
              <a:t>detrusor</a:t>
            </a:r>
            <a:r>
              <a:rPr lang="cs-CZ" i="1" dirty="0"/>
              <a:t> </a:t>
            </a:r>
            <a:r>
              <a:rPr lang="cs-CZ" i="1" dirty="0" err="1"/>
              <a:t>vesiceae</a:t>
            </a:r>
            <a:r>
              <a:rPr lang="cs-CZ" i="1" dirty="0"/>
              <a:t> </a:t>
            </a:r>
            <a:r>
              <a:rPr lang="cs-CZ" i="1" dirty="0" err="1"/>
              <a:t>urinae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254083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0807"/>
            <a:ext cx="864096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/>
              <a:t>Ženská močová trubice (</a:t>
            </a:r>
            <a:r>
              <a:rPr lang="cs-CZ" sz="2800" b="1" i="1" dirty="0" err="1"/>
              <a:t>urethra</a:t>
            </a:r>
            <a:r>
              <a:rPr lang="cs-CZ" sz="2800" b="1" i="1" dirty="0"/>
              <a:t> feminina</a:t>
            </a:r>
            <a:r>
              <a:rPr lang="cs-CZ" sz="2800" b="1" dirty="0"/>
              <a:t>)</a:t>
            </a:r>
          </a:p>
          <a:p>
            <a:pPr marL="0" indent="0">
              <a:buNone/>
            </a:pPr>
            <a:r>
              <a:rPr lang="cs-CZ" sz="2000" b="1" dirty="0"/>
              <a:t>Od </a:t>
            </a:r>
            <a:r>
              <a:rPr lang="cs-CZ" sz="2000" b="1" i="1" dirty="0"/>
              <a:t>ostium </a:t>
            </a:r>
            <a:r>
              <a:rPr lang="cs-CZ" sz="2000" b="1" i="1" dirty="0" err="1"/>
              <a:t>urethrae</a:t>
            </a:r>
            <a:r>
              <a:rPr lang="cs-CZ" sz="2000" b="1" i="1" dirty="0"/>
              <a:t> </a:t>
            </a:r>
            <a:r>
              <a:rPr lang="cs-CZ" sz="2000" b="1" i="1" dirty="0" err="1"/>
              <a:t>internum</a:t>
            </a:r>
            <a:r>
              <a:rPr lang="cs-CZ" sz="2000" i="1" dirty="0"/>
              <a:t> </a:t>
            </a:r>
            <a:r>
              <a:rPr lang="cs-CZ" sz="2000" dirty="0"/>
              <a:t>ústí do </a:t>
            </a:r>
            <a:r>
              <a:rPr lang="cs-CZ" sz="2000" b="1" i="1" dirty="0"/>
              <a:t>ostium </a:t>
            </a:r>
            <a:r>
              <a:rPr lang="cs-CZ" sz="2000" b="1" i="1" dirty="0" err="1"/>
              <a:t>urethrae</a:t>
            </a:r>
            <a:r>
              <a:rPr lang="cs-CZ" sz="2000" b="1" i="1" dirty="0"/>
              <a:t> </a:t>
            </a:r>
            <a:r>
              <a:rPr lang="cs-CZ" sz="2000" b="1" i="1" dirty="0" err="1"/>
              <a:t>externum</a:t>
            </a:r>
            <a:r>
              <a:rPr lang="cs-CZ" sz="2000" i="1" dirty="0"/>
              <a:t> </a:t>
            </a:r>
            <a:r>
              <a:rPr lang="cs-CZ" sz="2000" dirty="0"/>
              <a:t>(na </a:t>
            </a:r>
            <a:r>
              <a:rPr lang="cs-CZ" sz="2000" i="1" dirty="0" err="1"/>
              <a:t>papilla</a:t>
            </a:r>
            <a:r>
              <a:rPr lang="cs-CZ" sz="2000" i="1" dirty="0"/>
              <a:t> </a:t>
            </a:r>
            <a:r>
              <a:rPr lang="cs-CZ" sz="2000" i="1" dirty="0" err="1"/>
              <a:t>urethralis</a:t>
            </a:r>
            <a:r>
              <a:rPr lang="cs-CZ" sz="2000" dirty="0"/>
              <a:t> mezi </a:t>
            </a:r>
            <a:r>
              <a:rPr lang="cs-CZ" sz="2000" i="1" dirty="0"/>
              <a:t>labia </a:t>
            </a:r>
            <a:r>
              <a:rPr lang="cs-CZ" sz="2000" i="1" dirty="0" err="1"/>
              <a:t>minora</a:t>
            </a:r>
            <a:r>
              <a:rPr lang="cs-CZ" sz="2000" i="1" dirty="0"/>
              <a:t> </a:t>
            </a:r>
            <a:r>
              <a:rPr lang="cs-CZ" sz="2000" i="1" dirty="0" err="1"/>
              <a:t>pudendi</a:t>
            </a:r>
            <a:r>
              <a:rPr lang="cs-CZ" sz="2000" i="1" dirty="0"/>
              <a:t>, </a:t>
            </a:r>
            <a:r>
              <a:rPr lang="cs-CZ" sz="2000" dirty="0"/>
              <a:t>2,0 – 2,5 cm pod </a:t>
            </a:r>
            <a:r>
              <a:rPr lang="cs-CZ" sz="2000" i="1" dirty="0" err="1"/>
              <a:t>clitorisem</a:t>
            </a:r>
            <a:r>
              <a:rPr lang="cs-CZ" sz="2000" i="1" dirty="0"/>
              <a:t>)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046" y="1556792"/>
            <a:ext cx="639206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-15731" y="1364823"/>
            <a:ext cx="29315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 indent="-180975"/>
            <a:r>
              <a:rPr lang="cs-CZ" sz="2000" b="1" i="1" dirty="0"/>
              <a:t>pars </a:t>
            </a:r>
            <a:r>
              <a:rPr lang="cs-CZ" sz="2000" b="1" i="1" dirty="0" err="1"/>
              <a:t>intramuralis</a:t>
            </a:r>
            <a:r>
              <a:rPr lang="cs-CZ" sz="2000" i="1" dirty="0"/>
              <a:t> </a:t>
            </a:r>
            <a:r>
              <a:rPr lang="cs-CZ" sz="2000" dirty="0"/>
              <a:t>– nejkratší, prochází stěnou měchýře</a:t>
            </a:r>
          </a:p>
          <a:p>
            <a:pPr marL="180975" lvl="1" indent="-180975"/>
            <a:r>
              <a:rPr lang="cs-CZ" sz="2000" b="1" i="1" dirty="0"/>
              <a:t>pars </a:t>
            </a:r>
            <a:r>
              <a:rPr lang="cs-CZ" sz="2000" b="1" i="1" dirty="0" err="1"/>
              <a:t>pelvina</a:t>
            </a:r>
            <a:r>
              <a:rPr lang="cs-CZ" sz="2000" i="1" dirty="0"/>
              <a:t> </a:t>
            </a:r>
            <a:r>
              <a:rPr lang="cs-CZ" sz="2000" dirty="0"/>
              <a:t>– 4/5 délky </a:t>
            </a:r>
            <a:r>
              <a:rPr lang="cs-CZ" sz="2000" dirty="0" err="1"/>
              <a:t>urethry</a:t>
            </a:r>
            <a:r>
              <a:rPr lang="cs-CZ" sz="2000" dirty="0"/>
              <a:t>, probíhá mezi měchýřem a </a:t>
            </a:r>
            <a:r>
              <a:rPr lang="cs-CZ" sz="2000" i="1" dirty="0" err="1"/>
              <a:t>diaphragma</a:t>
            </a:r>
            <a:r>
              <a:rPr lang="cs-CZ" sz="2000" i="1" dirty="0"/>
              <a:t> </a:t>
            </a:r>
            <a:r>
              <a:rPr lang="cs-CZ" sz="2000" i="1" dirty="0" err="1"/>
              <a:t>urogenitale</a:t>
            </a:r>
            <a:endParaRPr lang="cs-CZ" sz="2000" i="1" dirty="0"/>
          </a:p>
          <a:p>
            <a:pPr marL="180975" lvl="1" indent="-180975"/>
            <a:r>
              <a:rPr lang="cs-CZ" sz="2000" b="1" i="1" dirty="0"/>
              <a:t>pars </a:t>
            </a:r>
            <a:r>
              <a:rPr lang="cs-CZ" sz="2000" b="1" i="1" dirty="0" err="1"/>
              <a:t>perinealis</a:t>
            </a:r>
            <a:r>
              <a:rPr lang="cs-CZ" sz="2000" i="1" dirty="0"/>
              <a:t> </a:t>
            </a:r>
            <a:r>
              <a:rPr lang="cs-CZ" sz="2000" dirty="0"/>
              <a:t>– v </a:t>
            </a:r>
            <a:r>
              <a:rPr lang="cs-CZ" sz="2000" i="1" dirty="0" err="1"/>
              <a:t>diaphragma</a:t>
            </a:r>
            <a:r>
              <a:rPr lang="cs-CZ" sz="2000" i="1" dirty="0"/>
              <a:t> </a:t>
            </a:r>
            <a:r>
              <a:rPr lang="cs-CZ" sz="2000" i="1" dirty="0" err="1"/>
              <a:t>urogenit</a:t>
            </a:r>
            <a:r>
              <a:rPr lang="cs-CZ" sz="2000" dirty="0" err="1"/>
              <a:t>ale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06499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5" r="5513"/>
          <a:stretch/>
        </p:blipFill>
        <p:spPr bwMode="auto">
          <a:xfrm>
            <a:off x="5004048" y="476672"/>
            <a:ext cx="4139952" cy="599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07504" y="0"/>
            <a:ext cx="60486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i="1" dirty="0"/>
              <a:t>Mužská močová trubice (</a:t>
            </a:r>
            <a:r>
              <a:rPr lang="cs-CZ" b="1" i="1" dirty="0" err="1"/>
              <a:t>urethra</a:t>
            </a:r>
            <a:r>
              <a:rPr lang="cs-CZ" b="1" i="1" dirty="0"/>
              <a:t> </a:t>
            </a:r>
            <a:r>
              <a:rPr lang="cs-CZ" b="1" i="1" dirty="0" err="1"/>
              <a:t>masculina</a:t>
            </a:r>
            <a:r>
              <a:rPr lang="cs-CZ" b="1" i="1" dirty="0"/>
              <a:t>)</a:t>
            </a:r>
          </a:p>
          <a:p>
            <a:r>
              <a:rPr lang="cs-CZ" dirty="0"/>
              <a:t>Začíná v </a:t>
            </a:r>
            <a:r>
              <a:rPr lang="cs-CZ" b="1" dirty="0"/>
              <a:t> </a:t>
            </a:r>
            <a:r>
              <a:rPr lang="cs-CZ" b="1" i="1" dirty="0"/>
              <a:t>ostium </a:t>
            </a:r>
            <a:r>
              <a:rPr lang="cs-CZ" b="1" i="1" dirty="0" err="1"/>
              <a:t>urethrae</a:t>
            </a:r>
            <a:r>
              <a:rPr lang="cs-CZ" b="1" i="1" dirty="0"/>
              <a:t> </a:t>
            </a:r>
            <a:r>
              <a:rPr lang="cs-CZ" b="1" i="1" dirty="0" err="1"/>
              <a:t>internum</a:t>
            </a:r>
            <a:r>
              <a:rPr lang="cs-CZ" dirty="0"/>
              <a:t>, a ústí v </a:t>
            </a:r>
            <a:r>
              <a:rPr lang="cs-CZ" b="1" i="1" dirty="0"/>
              <a:t>ostium </a:t>
            </a:r>
            <a:r>
              <a:rPr lang="cs-CZ" b="1" i="1" dirty="0" err="1"/>
              <a:t>urethrae</a:t>
            </a:r>
            <a:r>
              <a:rPr lang="cs-CZ" b="1" i="1" dirty="0"/>
              <a:t> </a:t>
            </a:r>
            <a:r>
              <a:rPr lang="cs-CZ" b="1" i="1" dirty="0" err="1"/>
              <a:t>externum</a:t>
            </a:r>
            <a:r>
              <a:rPr lang="cs-CZ" i="1" dirty="0"/>
              <a:t> na </a:t>
            </a:r>
            <a:r>
              <a:rPr lang="cs-CZ" i="1" dirty="0" err="1"/>
              <a:t>glans</a:t>
            </a:r>
            <a:r>
              <a:rPr lang="cs-CZ" i="1" dirty="0"/>
              <a:t> penis;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úseky: </a:t>
            </a:r>
          </a:p>
          <a:p>
            <a:pPr marL="180975" lvl="1"/>
            <a:r>
              <a:rPr lang="cs-CZ" b="1" i="1" dirty="0"/>
              <a:t>pars </a:t>
            </a:r>
            <a:r>
              <a:rPr lang="cs-CZ" b="1" i="1" dirty="0" err="1"/>
              <a:t>intramuralis</a:t>
            </a:r>
            <a:r>
              <a:rPr lang="cs-CZ" i="1" dirty="0"/>
              <a:t> </a:t>
            </a:r>
            <a:r>
              <a:rPr lang="cs-CZ" dirty="0"/>
              <a:t>– prochází stěnou měchýře; hladká svalovina</a:t>
            </a:r>
          </a:p>
          <a:p>
            <a:pPr marL="180975" lvl="1"/>
            <a:r>
              <a:rPr lang="cs-CZ" b="1" i="1" dirty="0"/>
              <a:t>pars </a:t>
            </a:r>
            <a:r>
              <a:rPr lang="cs-CZ" b="1" i="1" dirty="0" err="1"/>
              <a:t>prostatica</a:t>
            </a:r>
            <a:r>
              <a:rPr lang="cs-CZ" i="1" dirty="0"/>
              <a:t>  -</a:t>
            </a:r>
            <a:r>
              <a:rPr lang="cs-CZ" b="1" i="1" dirty="0" err="1"/>
              <a:t>crista</a:t>
            </a:r>
            <a:r>
              <a:rPr lang="cs-CZ" b="1" i="1" dirty="0"/>
              <a:t> </a:t>
            </a:r>
            <a:r>
              <a:rPr lang="cs-CZ" b="1" i="1" dirty="0" err="1"/>
              <a:t>urethralis</a:t>
            </a:r>
            <a:r>
              <a:rPr lang="cs-CZ" i="1" dirty="0"/>
              <a:t> </a:t>
            </a:r>
            <a:r>
              <a:rPr lang="cs-CZ" dirty="0"/>
              <a:t>(na ní </a:t>
            </a:r>
            <a:r>
              <a:rPr lang="cs-CZ" i="1" dirty="0" err="1"/>
              <a:t>collicus</a:t>
            </a:r>
            <a:r>
              <a:rPr lang="cs-CZ" i="1" dirty="0"/>
              <a:t> </a:t>
            </a:r>
            <a:r>
              <a:rPr lang="cs-CZ" i="1" dirty="0" err="1"/>
              <a:t>semina</a:t>
            </a:r>
            <a:r>
              <a:rPr lang="cs-CZ" dirty="0" err="1"/>
              <a:t>lis</a:t>
            </a:r>
            <a:r>
              <a:rPr lang="cs-CZ" dirty="0"/>
              <a:t>) → </a:t>
            </a:r>
            <a:r>
              <a:rPr lang="cs-CZ" b="1" i="1" dirty="0" err="1"/>
              <a:t>frenulum</a:t>
            </a:r>
            <a:r>
              <a:rPr lang="cs-CZ" b="1" i="1" dirty="0"/>
              <a:t> </a:t>
            </a:r>
            <a:r>
              <a:rPr lang="cs-CZ" b="1" i="1" dirty="0" err="1"/>
              <a:t>urethrae</a:t>
            </a:r>
            <a:endParaRPr lang="cs-CZ" i="1" dirty="0"/>
          </a:p>
          <a:p>
            <a:pPr marL="180975" lvl="1"/>
            <a:r>
              <a:rPr lang="cs-CZ" b="1" i="1" dirty="0"/>
              <a:t>pars </a:t>
            </a:r>
            <a:r>
              <a:rPr lang="cs-CZ" b="1" i="1" dirty="0" err="1"/>
              <a:t>membranacea</a:t>
            </a:r>
            <a:r>
              <a:rPr lang="cs-CZ" i="1" dirty="0"/>
              <a:t> </a:t>
            </a:r>
            <a:r>
              <a:rPr lang="cs-CZ" dirty="0"/>
              <a:t>(1-2 cm) – skrze </a:t>
            </a:r>
            <a:r>
              <a:rPr lang="cs-CZ" i="1" dirty="0" err="1"/>
              <a:t>diaphragma</a:t>
            </a:r>
            <a:r>
              <a:rPr lang="cs-CZ" i="1" dirty="0"/>
              <a:t> </a:t>
            </a:r>
            <a:r>
              <a:rPr lang="cs-CZ" i="1" dirty="0" err="1"/>
              <a:t>urogenitale</a:t>
            </a:r>
            <a:r>
              <a:rPr lang="cs-CZ" i="1" dirty="0"/>
              <a:t> </a:t>
            </a:r>
          </a:p>
          <a:p>
            <a:pPr marL="180975" lvl="1"/>
            <a:r>
              <a:rPr lang="cs-CZ" b="1" i="1" dirty="0"/>
              <a:t>pars </a:t>
            </a:r>
            <a:r>
              <a:rPr lang="cs-CZ" b="1" i="1" dirty="0" err="1"/>
              <a:t>spongiosa</a:t>
            </a:r>
            <a:r>
              <a:rPr lang="cs-CZ" i="1" dirty="0"/>
              <a:t> </a:t>
            </a:r>
            <a:r>
              <a:rPr lang="cs-CZ" dirty="0"/>
              <a:t>– v </a:t>
            </a:r>
            <a:r>
              <a:rPr lang="cs-CZ" i="1" dirty="0"/>
              <a:t>corpus </a:t>
            </a:r>
            <a:r>
              <a:rPr lang="cs-CZ" i="1" dirty="0" err="1"/>
              <a:t>spongiosum</a:t>
            </a:r>
            <a:r>
              <a:rPr lang="cs-CZ" i="1" dirty="0"/>
              <a:t> penis</a:t>
            </a:r>
            <a:r>
              <a:rPr lang="cs-CZ" dirty="0"/>
              <a:t>; ústí zde </a:t>
            </a:r>
            <a:r>
              <a:rPr lang="cs-CZ" i="1" dirty="0" err="1"/>
              <a:t>gll</a:t>
            </a:r>
            <a:r>
              <a:rPr lang="cs-CZ" i="1" dirty="0"/>
              <a:t>. </a:t>
            </a:r>
            <a:r>
              <a:rPr lang="cs-CZ" i="1" dirty="0" err="1"/>
              <a:t>urethrales</a:t>
            </a:r>
            <a:r>
              <a:rPr lang="cs-CZ" i="1" dirty="0"/>
              <a:t> et </a:t>
            </a:r>
            <a:r>
              <a:rPr lang="cs-CZ" i="1" dirty="0" err="1"/>
              <a:t>bulbourethrales</a:t>
            </a:r>
            <a:r>
              <a:rPr lang="cs-CZ" i="1" dirty="0"/>
              <a:t> (</a:t>
            </a:r>
            <a:r>
              <a:rPr lang="cs-CZ" i="1" dirty="0" err="1"/>
              <a:t>Cowperi</a:t>
            </a:r>
            <a:r>
              <a:rPr lang="cs-CZ" i="1" dirty="0"/>
              <a:t>)</a:t>
            </a:r>
          </a:p>
          <a:p>
            <a:r>
              <a:rPr lang="cs-CZ" dirty="0"/>
              <a:t>2 zakřivení: </a:t>
            </a:r>
          </a:p>
          <a:p>
            <a:pPr marL="88900" lvl="1"/>
            <a:r>
              <a:rPr lang="cs-CZ" b="1" i="1" dirty="0" err="1"/>
              <a:t>curvatura</a:t>
            </a:r>
            <a:r>
              <a:rPr lang="cs-CZ" b="1" i="1" dirty="0"/>
              <a:t> </a:t>
            </a:r>
            <a:r>
              <a:rPr lang="cs-CZ" b="1" i="1" dirty="0" err="1"/>
              <a:t>subpubica</a:t>
            </a:r>
            <a:r>
              <a:rPr lang="cs-CZ" i="1" dirty="0"/>
              <a:t> </a:t>
            </a:r>
            <a:r>
              <a:rPr lang="cs-CZ" dirty="0"/>
              <a:t>– konkavitou obrácena </a:t>
            </a:r>
            <a:r>
              <a:rPr lang="cs-CZ" dirty="0" err="1"/>
              <a:t>ventrokraniálně</a:t>
            </a:r>
            <a:endParaRPr lang="cs-CZ" dirty="0"/>
          </a:p>
          <a:p>
            <a:pPr marL="88900" lvl="1"/>
            <a:r>
              <a:rPr lang="cs-CZ" b="1" i="1" dirty="0" err="1"/>
              <a:t>curvatura</a:t>
            </a:r>
            <a:r>
              <a:rPr lang="cs-CZ" b="1" i="1" dirty="0"/>
              <a:t> </a:t>
            </a:r>
            <a:r>
              <a:rPr lang="cs-CZ" b="1" i="1" dirty="0" err="1"/>
              <a:t>praepubica</a:t>
            </a:r>
            <a:r>
              <a:rPr lang="cs-CZ" i="1" dirty="0"/>
              <a:t> </a:t>
            </a:r>
            <a:r>
              <a:rPr lang="cs-CZ" dirty="0"/>
              <a:t>– konkavitou obrácena </a:t>
            </a:r>
            <a:r>
              <a:rPr lang="cs-CZ" dirty="0" err="1"/>
              <a:t>dorzokaudálně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13922" b="25692"/>
          <a:stretch/>
        </p:blipFill>
        <p:spPr bwMode="auto">
          <a:xfrm>
            <a:off x="179512" y="3864134"/>
            <a:ext cx="4683714" cy="29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76310" r="56426" b="2800"/>
          <a:stretch/>
        </p:blipFill>
        <p:spPr bwMode="auto">
          <a:xfrm>
            <a:off x="4193713" y="4106915"/>
            <a:ext cx="1944216" cy="10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4" t="76310" b="2800"/>
          <a:stretch/>
        </p:blipFill>
        <p:spPr bwMode="auto">
          <a:xfrm>
            <a:off x="4211960" y="5661248"/>
            <a:ext cx="2341857" cy="10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317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21602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3500" b="1" dirty="0"/>
              <a:t>Základní histologická stavba močových cest</a:t>
            </a:r>
          </a:p>
          <a:p>
            <a:r>
              <a:rPr lang="cs-CZ" i="1" dirty="0"/>
              <a:t>Tunica </a:t>
            </a:r>
            <a:r>
              <a:rPr lang="cs-CZ" i="1" dirty="0" err="1"/>
              <a:t>mucosa</a:t>
            </a:r>
            <a:r>
              <a:rPr lang="cs-CZ" i="1" dirty="0"/>
              <a:t>  </a:t>
            </a:r>
            <a:r>
              <a:rPr lang="cs-CZ" dirty="0"/>
              <a:t>- tvořená přechodným epitelem (</a:t>
            </a:r>
            <a:r>
              <a:rPr lang="cs-CZ" dirty="0" err="1"/>
              <a:t>urotel</a:t>
            </a:r>
            <a:r>
              <a:rPr lang="cs-CZ" dirty="0"/>
              <a:t>), pouze na konci je mnohovrstevný </a:t>
            </a:r>
            <a:r>
              <a:rPr lang="cs-CZ" dirty="0" err="1"/>
              <a:t>dlaždicovitý</a:t>
            </a:r>
            <a:r>
              <a:rPr lang="cs-CZ" dirty="0"/>
              <a:t>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50325" y="6309320"/>
            <a:ext cx="1515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Močový epitel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5" y="2276872"/>
            <a:ext cx="425166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392841" y="2032555"/>
            <a:ext cx="44996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Urotel</a:t>
            </a:r>
            <a:r>
              <a:rPr lang="cs-CZ" sz="2400" dirty="0"/>
              <a:t> = močový epitel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Vystýlá cesty vedoucí z ledvin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Je přítomen v kalíšcích, pánvičce, močovodu, močovém měchýři a močové trubici.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Ze 3 – 6 vrstev, buňky jsou polyploidní či dvoujaderné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Urotel</a:t>
            </a:r>
            <a:r>
              <a:rPr lang="cs-CZ" sz="2400" dirty="0"/>
              <a:t> umožňuje natažení, zejména v oblasti moč. měchýře</a:t>
            </a:r>
          </a:p>
        </p:txBody>
      </p:sp>
    </p:spTree>
    <p:extLst>
      <p:ext uri="{BB962C8B-B14F-4D97-AF65-F5344CB8AC3E}">
        <p14:creationId xmlns:p14="http://schemas.microsoft.com/office/powerpoint/2010/main" val="2794106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3240360"/>
          </a:xfrm>
        </p:spPr>
        <p:txBody>
          <a:bodyPr>
            <a:normAutofit/>
          </a:bodyPr>
          <a:lstStyle/>
          <a:p>
            <a:r>
              <a:rPr lang="cs-CZ" sz="2800" i="1" dirty="0"/>
              <a:t>Tunica </a:t>
            </a:r>
            <a:r>
              <a:rPr lang="cs-CZ" sz="2800" i="1" dirty="0" err="1"/>
              <a:t>muscularis</a:t>
            </a:r>
            <a:r>
              <a:rPr lang="cs-CZ" sz="2800" i="1" dirty="0"/>
              <a:t> </a:t>
            </a:r>
            <a:r>
              <a:rPr lang="cs-CZ" sz="2800" dirty="0"/>
              <a:t>– dvě vrstvy, tři jsou pouze v močovém měchýři. Vnitřní vrstvá je cirkulární, vnější longitudinální, 3. vrstva v močovém měchýři (vnitřní) je síťovitě uspořádaná a tvoří </a:t>
            </a:r>
            <a:r>
              <a:rPr lang="cs-CZ" sz="2800" i="1" dirty="0"/>
              <a:t>m. </a:t>
            </a:r>
            <a:r>
              <a:rPr lang="cs-CZ" sz="2800" i="1" dirty="0" err="1"/>
              <a:t>detrusor</a:t>
            </a:r>
            <a:r>
              <a:rPr lang="cs-CZ" sz="2800" dirty="0"/>
              <a:t>.</a:t>
            </a:r>
          </a:p>
          <a:p>
            <a:r>
              <a:rPr lang="cs-CZ" sz="2800" dirty="0"/>
              <a:t>Před vstupem do močového měchýře se nachází zesílená smyčka – ureterová pochva, která brání zpětnému navracení moči do močovodů. </a:t>
            </a:r>
          </a:p>
          <a:p>
            <a:endParaRPr lang="cs-CZ" sz="28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39" t="-15258" r="11939" b="15258"/>
          <a:stretch/>
        </p:blipFill>
        <p:spPr bwMode="auto">
          <a:xfrm>
            <a:off x="1115616" y="2761609"/>
            <a:ext cx="3039349" cy="405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4"/>
          <a:stretch/>
        </p:blipFill>
        <p:spPr bwMode="auto">
          <a:xfrm>
            <a:off x="4499992" y="3422554"/>
            <a:ext cx="2732788" cy="341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232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208823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sz="3500" b="1" dirty="0"/>
              <a:t>Základní histologická stavba močových cest</a:t>
            </a:r>
          </a:p>
          <a:p>
            <a:r>
              <a:rPr lang="cs-CZ" i="1" dirty="0"/>
              <a:t>Tunica </a:t>
            </a:r>
            <a:r>
              <a:rPr lang="cs-CZ" i="1" dirty="0" err="1"/>
              <a:t>serosa</a:t>
            </a:r>
            <a:r>
              <a:rPr lang="cs-CZ" i="1" dirty="0"/>
              <a:t> </a:t>
            </a:r>
            <a:r>
              <a:rPr lang="cs-CZ" dirty="0"/>
              <a:t>– kraniálně je močový měchýř krytý pobřišnicí, dorzálně tvoří záhyb mezi dělohou nebo konečníkem.</a:t>
            </a:r>
          </a:p>
          <a:p>
            <a:r>
              <a:rPr lang="cs-CZ" i="1" dirty="0"/>
              <a:t>Tunica </a:t>
            </a:r>
            <a:r>
              <a:rPr lang="cs-CZ" i="1" dirty="0" err="1"/>
              <a:t>adventicia</a:t>
            </a:r>
            <a:r>
              <a:rPr lang="cs-CZ" i="1" dirty="0"/>
              <a:t> </a:t>
            </a:r>
            <a:r>
              <a:rPr lang="cs-CZ" dirty="0"/>
              <a:t>– řídké vazivo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7" y="2298128"/>
            <a:ext cx="6552728" cy="453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>
          <a:xfrm>
            <a:off x="5076058" y="3269448"/>
            <a:ext cx="28803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 flipV="1">
            <a:off x="5508104" y="6552652"/>
            <a:ext cx="288030" cy="3053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232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640" y="3617640"/>
            <a:ext cx="324036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03192" y="3615546"/>
            <a:ext cx="9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Pravá ledvina bývá posunutá níže</a:t>
            </a:r>
          </a:p>
          <a:p>
            <a:r>
              <a:rPr lang="cs-CZ" sz="2000" i="1" dirty="0"/>
              <a:t>Hilum </a:t>
            </a:r>
            <a:r>
              <a:rPr lang="cs-CZ" sz="2000" i="1" dirty="0" err="1"/>
              <a:t>renale</a:t>
            </a:r>
            <a:r>
              <a:rPr lang="cs-CZ" sz="2000" i="1" dirty="0"/>
              <a:t> </a:t>
            </a:r>
            <a:r>
              <a:rPr lang="cs-CZ" sz="2000" dirty="0"/>
              <a:t>se </a:t>
            </a:r>
            <a:r>
              <a:rPr lang="cs-CZ" sz="2000" dirty="0" err="1"/>
              <a:t>skeletotopicky</a:t>
            </a:r>
            <a:r>
              <a:rPr lang="cs-CZ" sz="2000" dirty="0"/>
              <a:t> promítá do úrovně L1.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665" y="188640"/>
            <a:ext cx="5024311" cy="370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cs-CZ" dirty="0"/>
              <a:t>Ledviny (</a:t>
            </a:r>
            <a:r>
              <a:rPr lang="cs-CZ" i="1" dirty="0" err="1"/>
              <a:t>Rene</a:t>
            </a:r>
            <a:r>
              <a:rPr lang="cs-CZ" dirty="0" err="1"/>
              <a:t>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22" y="476672"/>
            <a:ext cx="4355976" cy="3312368"/>
          </a:xfrm>
        </p:spPr>
        <p:txBody>
          <a:bodyPr>
            <a:normAutofit/>
          </a:bodyPr>
          <a:lstStyle/>
          <a:p>
            <a:r>
              <a:rPr lang="cs-CZ" sz="2000" dirty="0"/>
              <a:t>Párový orgán fazolovitého tvaru uložený po obou stranách bederní páteře (</a:t>
            </a:r>
            <a:r>
              <a:rPr lang="cs-CZ" sz="2000" dirty="0" err="1"/>
              <a:t>retroperitoneálně</a:t>
            </a:r>
            <a:r>
              <a:rPr lang="cs-CZ" sz="2000" dirty="0"/>
              <a:t>) ve výšce Th12–L2.</a:t>
            </a:r>
          </a:p>
          <a:p>
            <a:r>
              <a:rPr lang="cs-CZ" sz="2000" dirty="0"/>
              <a:t>Horní třetina leží na bránici, dolní dvě třetiny na </a:t>
            </a:r>
            <a:r>
              <a:rPr lang="cs-CZ" sz="2000" i="1" dirty="0"/>
              <a:t>m. </a:t>
            </a:r>
            <a:r>
              <a:rPr lang="cs-CZ" sz="2000" i="1" dirty="0" err="1"/>
              <a:t>quadratus</a:t>
            </a:r>
            <a:r>
              <a:rPr lang="cs-CZ" sz="2000" i="1" dirty="0"/>
              <a:t> </a:t>
            </a:r>
            <a:r>
              <a:rPr lang="cs-CZ" sz="2000" i="1" dirty="0" err="1"/>
              <a:t>lumborum</a:t>
            </a:r>
            <a:endParaRPr lang="cs-CZ" sz="2000" i="1" dirty="0"/>
          </a:p>
          <a:p>
            <a:r>
              <a:rPr lang="cs-CZ" sz="2000" dirty="0"/>
              <a:t>Rozměry ledviny jsou (délka) 10–12 cm X (šířka) 5–6 cm X (tloušťka) 3,5–4 cm. </a:t>
            </a:r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4693" y="4281561"/>
            <a:ext cx="5880914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/>
              <a:t>Transplantace ledvin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Vhodná pro pacienty s chronickým selháním ledvin (</a:t>
            </a:r>
            <a:r>
              <a:rPr lang="cs-CZ" dirty="0" err="1"/>
              <a:t>polycystické</a:t>
            </a:r>
            <a:r>
              <a:rPr lang="cs-CZ" dirty="0"/>
              <a:t> ledviny, diabetes typu I. apod.),  preferována před dialýzou.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Dárce může být živý člověk (většinou příbuzný) nebo mrtvý se prodělanou mozkovou smrtí, čekací lhůta 1 rok.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95 % přežije 1. rok, 15 % jsou opakované transplantace.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Nutná imunosuprese.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Transplantovaná ledvina je v levé jámě kyčelní.</a:t>
            </a:r>
          </a:p>
        </p:txBody>
      </p:sp>
    </p:spTree>
    <p:extLst>
      <p:ext uri="{BB962C8B-B14F-4D97-AF65-F5344CB8AC3E}">
        <p14:creationId xmlns:p14="http://schemas.microsoft.com/office/powerpoint/2010/main" val="1176560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0"/>
            <a:ext cx="9036496" cy="2520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900" dirty="0"/>
              <a:t>Funkce ledvin:</a:t>
            </a:r>
          </a:p>
          <a:p>
            <a:r>
              <a:rPr lang="cs-CZ" sz="1900" dirty="0"/>
              <a:t>Udržení homeostázy - osmoregulace, odstraňování odpadních (resp. toxických) a přebytečných látek z organismu</a:t>
            </a:r>
          </a:p>
          <a:p>
            <a:r>
              <a:rPr lang="cs-CZ" sz="1900" dirty="0"/>
              <a:t>Udržení acidobazické rovnováhy</a:t>
            </a:r>
          </a:p>
          <a:p>
            <a:r>
              <a:rPr lang="cs-CZ" sz="1900" dirty="0"/>
              <a:t>Endokrinní regulace</a:t>
            </a:r>
          </a:p>
          <a:p>
            <a:r>
              <a:rPr lang="cs-CZ" sz="1900" dirty="0"/>
              <a:t>Regulace objemu a tlaku vody</a:t>
            </a:r>
          </a:p>
          <a:p>
            <a:r>
              <a:rPr lang="cs-CZ" sz="1900" dirty="0"/>
              <a:t>Odváděné látky: voda, ionty solí (např. chloridy, fosfáty, sulfáty, ...), produkty metabolismu dusíkatých látek, dále zbytky léčiv, přebytečné množství vitaminů.</a:t>
            </a:r>
          </a:p>
          <a:p>
            <a:r>
              <a:rPr lang="cs-CZ" sz="1900" dirty="0"/>
              <a:t>Moč by neměla obsahovat krev, bílkoviny, cukr, leukocyty, dusitany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96951"/>
            <a:ext cx="6768752" cy="371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205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kidney fas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725" y="3876674"/>
            <a:ext cx="4824536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-34627"/>
            <a:ext cx="4608512" cy="620688"/>
          </a:xfrm>
        </p:spPr>
        <p:txBody>
          <a:bodyPr>
            <a:noAutofit/>
          </a:bodyPr>
          <a:lstStyle/>
          <a:p>
            <a:r>
              <a:rPr lang="cs-CZ" sz="3600" dirty="0"/>
              <a:t>Obaly ledvin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34" y="548680"/>
            <a:ext cx="4554066" cy="5904656"/>
          </a:xfrm>
        </p:spPr>
        <p:txBody>
          <a:bodyPr>
            <a:noAutofit/>
          </a:bodyPr>
          <a:lstStyle/>
          <a:p>
            <a:r>
              <a:rPr lang="cs-CZ" sz="2000" b="1" i="1" dirty="0"/>
              <a:t>Corpus </a:t>
            </a:r>
            <a:r>
              <a:rPr lang="cs-CZ" sz="2000" b="1" i="1" dirty="0" err="1"/>
              <a:t>adiposum</a:t>
            </a:r>
            <a:r>
              <a:rPr lang="cs-CZ" sz="2000" b="1" i="1" dirty="0"/>
              <a:t> </a:t>
            </a:r>
            <a:r>
              <a:rPr lang="cs-CZ" sz="2000" b="1" i="1" dirty="0" err="1"/>
              <a:t>pararenale</a:t>
            </a:r>
            <a:r>
              <a:rPr lang="cs-CZ" sz="2000" b="1" dirty="0"/>
              <a:t>:</a:t>
            </a:r>
          </a:p>
          <a:p>
            <a:pPr marL="355600" indent="0">
              <a:buNone/>
            </a:pPr>
            <a:r>
              <a:rPr lang="cs-CZ" sz="2000" dirty="0"/>
              <a:t>tuková tkáň kolem ledviny, mezi lamina </a:t>
            </a:r>
            <a:r>
              <a:rPr lang="cs-CZ" sz="2000" i="1" dirty="0" err="1"/>
              <a:t>retrorenalis</a:t>
            </a:r>
            <a:r>
              <a:rPr lang="cs-CZ" sz="2000" i="1" dirty="0"/>
              <a:t> </a:t>
            </a:r>
            <a:r>
              <a:rPr lang="cs-CZ" sz="2000" i="1" dirty="0" err="1"/>
              <a:t>fasciae</a:t>
            </a:r>
            <a:r>
              <a:rPr lang="cs-CZ" sz="2000" i="1" dirty="0"/>
              <a:t> r</a:t>
            </a:r>
            <a:r>
              <a:rPr lang="cs-CZ" sz="2000" dirty="0"/>
              <a:t>. a </a:t>
            </a:r>
            <a:r>
              <a:rPr lang="cs-CZ" sz="2000" i="1" dirty="0"/>
              <a:t>fascia </a:t>
            </a:r>
            <a:r>
              <a:rPr lang="cs-CZ" sz="2000" i="1" dirty="0" err="1"/>
              <a:t>transversalis</a:t>
            </a:r>
            <a:endParaRPr lang="cs-CZ" sz="2000" i="1" dirty="0"/>
          </a:p>
          <a:p>
            <a:pPr marL="355600" indent="0">
              <a:buNone/>
            </a:pPr>
            <a:endParaRPr lang="cs-CZ" sz="2000" i="1" dirty="0"/>
          </a:p>
          <a:p>
            <a:r>
              <a:rPr lang="cs-CZ" sz="2000" b="1" i="1" dirty="0"/>
              <a:t>Fascia </a:t>
            </a:r>
            <a:r>
              <a:rPr lang="cs-CZ" sz="2000" b="1" i="1" dirty="0" err="1"/>
              <a:t>renalis</a:t>
            </a:r>
            <a:r>
              <a:rPr lang="cs-CZ" sz="2000" b="1" i="1" dirty="0"/>
              <a:t> </a:t>
            </a:r>
            <a:r>
              <a:rPr lang="cs-CZ" sz="2000" b="1" i="1" dirty="0" err="1"/>
              <a:t>Gerotae</a:t>
            </a:r>
            <a:r>
              <a:rPr lang="cs-CZ" sz="2000" b="1" dirty="0"/>
              <a:t>:</a:t>
            </a:r>
          </a:p>
          <a:p>
            <a:pPr marL="355600" indent="0">
              <a:buNone/>
            </a:pPr>
            <a:r>
              <a:rPr lang="cs-CZ" sz="2000" dirty="0"/>
              <a:t>Ze 2 plotének, kaudálně se nespojují a ledvina tak se tak může uvolnit, pokračování </a:t>
            </a:r>
            <a:r>
              <a:rPr lang="cs-CZ" sz="2000" i="1" dirty="0"/>
              <a:t>fascia </a:t>
            </a:r>
            <a:r>
              <a:rPr lang="cs-CZ" sz="2000" i="1" dirty="0" err="1"/>
              <a:t>transversalis</a:t>
            </a:r>
            <a:endParaRPr lang="cs-CZ" sz="2000" i="1" dirty="0"/>
          </a:p>
          <a:p>
            <a:pPr marL="1076325" indent="-266700">
              <a:buFont typeface="Courier New" panose="02070309020205020404" pitchFamily="49" charset="0"/>
              <a:buChar char="o"/>
            </a:pPr>
            <a:r>
              <a:rPr lang="cs-CZ" sz="2000" b="1" i="1" dirty="0"/>
              <a:t>Lamina </a:t>
            </a:r>
            <a:r>
              <a:rPr lang="cs-CZ" sz="2000" b="1" i="1" dirty="0" err="1"/>
              <a:t>prerenalis</a:t>
            </a:r>
            <a:r>
              <a:rPr lang="cs-CZ" sz="2000" b="1" i="1" dirty="0"/>
              <a:t> </a:t>
            </a:r>
            <a:r>
              <a:rPr lang="cs-CZ" sz="2000" b="1" i="1" dirty="0" err="1"/>
              <a:t>fasciae</a:t>
            </a:r>
            <a:r>
              <a:rPr lang="cs-CZ" sz="2000" b="1" i="1" dirty="0"/>
              <a:t> </a:t>
            </a:r>
            <a:r>
              <a:rPr lang="cs-CZ" sz="2000" b="1" i="1" dirty="0" err="1"/>
              <a:t>renalis</a:t>
            </a:r>
            <a:r>
              <a:rPr lang="cs-CZ" sz="2000" b="1" i="1" dirty="0"/>
              <a:t> </a:t>
            </a:r>
            <a:r>
              <a:rPr lang="cs-CZ" sz="2000" b="1" i="1" dirty="0" err="1"/>
              <a:t>Toldti</a:t>
            </a:r>
            <a:endParaRPr lang="cs-CZ" sz="2000" b="1" i="1" dirty="0"/>
          </a:p>
          <a:p>
            <a:pPr marL="1076325" indent="-266700">
              <a:buFont typeface="Courier New" panose="02070309020205020404" pitchFamily="49" charset="0"/>
              <a:buChar char="o"/>
            </a:pPr>
            <a:r>
              <a:rPr lang="cs-CZ" sz="2000" b="1" i="1" dirty="0"/>
              <a:t>Lamina </a:t>
            </a:r>
            <a:r>
              <a:rPr lang="cs-CZ" sz="2000" b="1" i="1" dirty="0" err="1"/>
              <a:t>retrorenalis</a:t>
            </a:r>
            <a:r>
              <a:rPr lang="cs-CZ" sz="2000" b="1" i="1" dirty="0"/>
              <a:t> </a:t>
            </a:r>
            <a:r>
              <a:rPr lang="cs-CZ" sz="2000" b="1" i="1" dirty="0" err="1"/>
              <a:t>fasciae</a:t>
            </a:r>
            <a:r>
              <a:rPr lang="cs-CZ" sz="2000" b="1" i="1" dirty="0"/>
              <a:t> </a:t>
            </a:r>
            <a:r>
              <a:rPr lang="cs-CZ" sz="2000" b="1" i="1" dirty="0" err="1"/>
              <a:t>renalis</a:t>
            </a:r>
            <a:r>
              <a:rPr lang="cs-CZ" sz="2000" b="1" i="1" dirty="0"/>
              <a:t> </a:t>
            </a:r>
            <a:r>
              <a:rPr lang="cs-CZ" sz="2000" b="1" i="1" dirty="0" err="1"/>
              <a:t>Zuckerkandeli</a:t>
            </a:r>
            <a:endParaRPr lang="cs-CZ" sz="2000" b="1" i="1" dirty="0"/>
          </a:p>
          <a:p>
            <a:r>
              <a:rPr lang="cs-CZ" sz="2000" b="1" i="1" dirty="0" err="1"/>
              <a:t>Capsula</a:t>
            </a:r>
            <a:r>
              <a:rPr lang="cs-CZ" sz="2000" b="1" i="1" dirty="0"/>
              <a:t> </a:t>
            </a:r>
            <a:r>
              <a:rPr lang="cs-CZ" sz="2000" b="1" i="1" dirty="0" err="1"/>
              <a:t>adiposi</a:t>
            </a:r>
            <a:endParaRPr lang="cs-CZ" sz="2000" b="1" i="1" dirty="0"/>
          </a:p>
          <a:p>
            <a:r>
              <a:rPr lang="cs-CZ" sz="2000" b="1" i="1" dirty="0" err="1"/>
              <a:t>Capsula</a:t>
            </a:r>
            <a:r>
              <a:rPr lang="cs-CZ" sz="2000" b="1" i="1" dirty="0"/>
              <a:t> </a:t>
            </a:r>
            <a:r>
              <a:rPr lang="cs-CZ" sz="2000" b="1" i="1" dirty="0" err="1"/>
              <a:t>fibrosa</a:t>
            </a:r>
            <a:endParaRPr lang="cs-CZ" sz="20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046" y="44624"/>
            <a:ext cx="428774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481152" y="242437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cs-CZ" sz="1600" b="1" dirty="0"/>
              <a:t>Ren </a:t>
            </a:r>
            <a:r>
              <a:rPr lang="cs-CZ" sz="1600" b="1" dirty="0" err="1"/>
              <a:t>migrans</a:t>
            </a:r>
            <a:r>
              <a:rPr lang="cs-CZ" sz="1600" b="1" dirty="0"/>
              <a:t> =</a:t>
            </a:r>
            <a:r>
              <a:rPr lang="cs-CZ" sz="1600" dirty="0"/>
              <a:t>. „bloudivá ledvina“. Abnormální pokles ledviny do pánve jako důsledek jejího nedostatečného upevnění např. po velkém zhubnutí. </a:t>
            </a:r>
          </a:p>
          <a:p>
            <a:pPr algn="just"/>
            <a:r>
              <a:rPr lang="cs-CZ" sz="1600" dirty="0"/>
              <a:t>Následné ohnutí močovodu může znemožnit odtok moči a vyvolat bolesti kolikového charakteru.</a:t>
            </a:r>
          </a:p>
        </p:txBody>
      </p:sp>
    </p:spTree>
    <p:extLst>
      <p:ext uri="{BB962C8B-B14F-4D97-AF65-F5344CB8AC3E}">
        <p14:creationId xmlns:p14="http://schemas.microsoft.com/office/powerpoint/2010/main" val="1931817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299" y="620688"/>
            <a:ext cx="436965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cs-CZ" dirty="0"/>
              <a:t>Vnější stavba a dělení ledviny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85" y="548680"/>
            <a:ext cx="5904656" cy="4525963"/>
          </a:xfrm>
        </p:spPr>
        <p:txBody>
          <a:bodyPr>
            <a:normAutofit/>
          </a:bodyPr>
          <a:lstStyle/>
          <a:p>
            <a:r>
              <a:rPr lang="cs-CZ" sz="2800" b="1" i="1" dirty="0"/>
              <a:t>Facies </a:t>
            </a:r>
            <a:r>
              <a:rPr lang="cs-CZ" sz="2800" b="1" i="1" dirty="0" err="1"/>
              <a:t>anterior</a:t>
            </a:r>
            <a:r>
              <a:rPr lang="cs-CZ" sz="2800" b="1" i="1" dirty="0"/>
              <a:t> </a:t>
            </a:r>
            <a:r>
              <a:rPr lang="cs-CZ" sz="2800" dirty="0"/>
              <a:t>– přední plocha</a:t>
            </a:r>
          </a:p>
          <a:p>
            <a:r>
              <a:rPr lang="cs-CZ" sz="2800" b="1" i="1" dirty="0"/>
              <a:t>Facies </a:t>
            </a:r>
            <a:r>
              <a:rPr lang="cs-CZ" sz="2800" b="1" i="1" dirty="0" err="1"/>
              <a:t>posterior</a:t>
            </a:r>
            <a:r>
              <a:rPr lang="cs-CZ" sz="2800" b="1" i="1" dirty="0"/>
              <a:t> </a:t>
            </a:r>
            <a:r>
              <a:rPr lang="cs-CZ" sz="2800" dirty="0"/>
              <a:t>– zadní plocha</a:t>
            </a:r>
          </a:p>
          <a:p>
            <a:r>
              <a:rPr lang="cs-CZ" sz="2800" b="1" i="1" dirty="0" err="1"/>
              <a:t>Extremitas</a:t>
            </a:r>
            <a:r>
              <a:rPr lang="cs-CZ" sz="2800" b="1" i="1" dirty="0"/>
              <a:t> superior </a:t>
            </a:r>
            <a:r>
              <a:rPr lang="cs-CZ" sz="2800" dirty="0"/>
              <a:t>– horní pól</a:t>
            </a:r>
          </a:p>
          <a:p>
            <a:r>
              <a:rPr lang="cs-CZ" sz="2800" b="1" i="1" dirty="0" err="1"/>
              <a:t>Extremitas</a:t>
            </a:r>
            <a:r>
              <a:rPr lang="cs-CZ" sz="2800" b="1" i="1" dirty="0"/>
              <a:t> inferior </a:t>
            </a:r>
            <a:r>
              <a:rPr lang="cs-CZ" sz="2800" dirty="0"/>
              <a:t>– dolní pól</a:t>
            </a:r>
          </a:p>
          <a:p>
            <a:r>
              <a:rPr lang="cs-CZ" sz="2800" b="1" i="1" dirty="0" err="1"/>
              <a:t>Margo</a:t>
            </a:r>
            <a:r>
              <a:rPr lang="cs-CZ" sz="2800" b="1" i="1" dirty="0"/>
              <a:t> </a:t>
            </a:r>
            <a:r>
              <a:rPr lang="cs-CZ" sz="2800" b="1" i="1" dirty="0" err="1"/>
              <a:t>lateralis</a:t>
            </a:r>
            <a:r>
              <a:rPr lang="cs-CZ" sz="2800" b="1" i="1" dirty="0"/>
              <a:t> et </a:t>
            </a:r>
            <a:r>
              <a:rPr lang="cs-CZ" sz="2800" b="1" i="1" dirty="0" err="1"/>
              <a:t>med</a:t>
            </a:r>
            <a:r>
              <a:rPr lang="cs-CZ" sz="2800" b="1" dirty="0" err="1"/>
              <a:t>ialis</a:t>
            </a:r>
            <a:endParaRPr lang="cs-CZ" sz="2800" b="1" dirty="0"/>
          </a:p>
          <a:p>
            <a:r>
              <a:rPr lang="cs-CZ" sz="2800" b="1" i="1" dirty="0"/>
              <a:t>Na </a:t>
            </a:r>
            <a:r>
              <a:rPr lang="cs-CZ" sz="2800" b="1" i="1" dirty="0" err="1"/>
              <a:t>margo</a:t>
            </a:r>
            <a:r>
              <a:rPr lang="cs-CZ" sz="2800" b="1" i="1" dirty="0"/>
              <a:t> </a:t>
            </a:r>
            <a:r>
              <a:rPr lang="cs-CZ" sz="2800" b="1" i="1" dirty="0" err="1"/>
              <a:t>medialis</a:t>
            </a:r>
            <a:r>
              <a:rPr lang="cs-CZ" sz="2800" b="1" i="1" dirty="0"/>
              <a:t> - hilum </a:t>
            </a:r>
            <a:r>
              <a:rPr lang="cs-CZ" sz="2800" b="1" i="1" dirty="0" err="1"/>
              <a:t>renale</a:t>
            </a:r>
            <a:r>
              <a:rPr lang="cs-CZ" sz="2800" b="1" i="1" dirty="0"/>
              <a:t> = ledvinná branka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091758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2434</TotalTime>
  <Words>2247</Words>
  <Application>Microsoft Office PowerPoint</Application>
  <PresentationFormat>Předvádění na obrazovce (4:3)</PresentationFormat>
  <Paragraphs>197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Courier New</vt:lpstr>
      <vt:lpstr>Motiv systému Office</vt:lpstr>
      <vt:lpstr>Vylučovací soustava Močový systém</vt:lpstr>
      <vt:lpstr>Prezentace aplikace PowerPoint</vt:lpstr>
      <vt:lpstr>Prezentace aplikace PowerPoint</vt:lpstr>
      <vt:lpstr>Prezentace aplikace PowerPoint</vt:lpstr>
      <vt:lpstr>Prezentace aplikace PowerPoint</vt:lpstr>
      <vt:lpstr>Ledviny (Renes)</vt:lpstr>
      <vt:lpstr>Prezentace aplikace PowerPoint</vt:lpstr>
      <vt:lpstr>Obaly ledvin</vt:lpstr>
      <vt:lpstr>Vnější stavba a dělení ledviny</vt:lpstr>
      <vt:lpstr>Vnější stavba a dělení ledviny</vt:lpstr>
      <vt:lpstr>Vnitřní stavba ledviny</vt:lpstr>
      <vt:lpstr>Dřeň ledvinová (medulla renalis) </vt:lpstr>
      <vt:lpstr>Nefron</vt:lpstr>
      <vt:lpstr>Nefron</vt:lpstr>
      <vt:lpstr>Syntopie ledvin</vt:lpstr>
      <vt:lpstr>Prezentace aplikace PowerPoint</vt:lpstr>
      <vt:lpstr>Prezentace aplikace PowerPoint</vt:lpstr>
      <vt:lpstr>Intrarenální vývodné cesty močové</vt:lpstr>
      <vt:lpstr>Prezentace aplikace PowerPoint</vt:lpstr>
      <vt:lpstr>Pánvička a kalichy (Pelvis renalis et calices renales)</vt:lpstr>
      <vt:lpstr>Močovod (ureter)</vt:lpstr>
      <vt:lpstr>Močový měchýř (vesica urinaria)</vt:lpstr>
      <vt:lpstr>Močový měchýř (vesica urinaria)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muni</dc:creator>
  <cp:lastModifiedBy>Kristýna Brzobohatá</cp:lastModifiedBy>
  <cp:revision>50</cp:revision>
  <cp:lastPrinted>2020-03-17T10:43:20Z</cp:lastPrinted>
  <dcterms:created xsi:type="dcterms:W3CDTF">2018-11-08T16:02:33Z</dcterms:created>
  <dcterms:modified xsi:type="dcterms:W3CDTF">2022-03-08T08:35:06Z</dcterms:modified>
</cp:coreProperties>
</file>