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9"/>
  </p:notesMasterIdLst>
  <p:handoutMasterIdLst>
    <p:handoutMasterId r:id="rId30"/>
  </p:handoutMasterIdLst>
  <p:sldIdLst>
    <p:sldId id="634" r:id="rId2"/>
    <p:sldId id="480" r:id="rId3"/>
    <p:sldId id="495" r:id="rId4"/>
    <p:sldId id="635" r:id="rId5"/>
    <p:sldId id="636" r:id="rId6"/>
    <p:sldId id="483" r:id="rId7"/>
    <p:sldId id="484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3" r:id="rId16"/>
    <p:sldId id="494" r:id="rId17"/>
    <p:sldId id="449" r:id="rId18"/>
    <p:sldId id="458" r:id="rId19"/>
    <p:sldId id="459" r:id="rId20"/>
    <p:sldId id="462" r:id="rId21"/>
    <p:sldId id="463" r:id="rId22"/>
    <p:sldId id="464" r:id="rId23"/>
    <p:sldId id="465" r:id="rId24"/>
    <p:sldId id="466" r:id="rId25"/>
    <p:sldId id="451" r:id="rId26"/>
    <p:sldId id="502" r:id="rId27"/>
    <p:sldId id="504" r:id="rId2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296EF9"/>
    <a:srgbClr val="000000"/>
    <a:srgbClr val="3F7DF9"/>
    <a:srgbClr val="E3DDD1"/>
    <a:srgbClr val="B39F81"/>
    <a:srgbClr val="BEAD9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72" autoAdjust="0"/>
    <p:restoredTop sz="94684" autoAdjust="0"/>
  </p:normalViewPr>
  <p:slideViewPr>
    <p:cSldViewPr>
      <p:cViewPr varScale="1">
        <p:scale>
          <a:sx n="108" d="100"/>
          <a:sy n="10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F:\SAS%202015_16\casova%20rada(Automaticky%20ulo&#382;eno)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A8-48A8-B7CA-884216AF5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475968"/>
        <c:axId val="413477504"/>
      </c:lineChart>
      <c:catAx>
        <c:axId val="413475968"/>
        <c:scaling>
          <c:orientation val="minMax"/>
        </c:scaling>
        <c:delete val="0"/>
        <c:axPos val="b"/>
        <c:majorTickMark val="out"/>
        <c:minorTickMark val="none"/>
        <c:tickLblPos val="nextTo"/>
        <c:crossAx val="413477504"/>
        <c:crosses val="autoZero"/>
        <c:auto val="1"/>
        <c:lblAlgn val="ctr"/>
        <c:lblOffset val="100"/>
        <c:noMultiLvlLbl val="0"/>
      </c:catAx>
      <c:valAx>
        <c:axId val="41347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34759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7-467E-A5A5-C88E56AD2778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6.3333333333333544</c:v>
                </c:pt>
                <c:pt idx="4">
                  <c:v>7.3333333333333544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10.666666666666709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7-467E-A5A5-C88E56AD2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065792"/>
        <c:axId val="414067328"/>
      </c:lineChart>
      <c:catAx>
        <c:axId val="414065792"/>
        <c:scaling>
          <c:orientation val="minMax"/>
        </c:scaling>
        <c:delete val="0"/>
        <c:axPos val="b"/>
        <c:majorTickMark val="out"/>
        <c:minorTickMark val="none"/>
        <c:tickLblPos val="nextTo"/>
        <c:crossAx val="414067328"/>
        <c:crosses val="autoZero"/>
        <c:auto val="1"/>
        <c:lblAlgn val="ctr"/>
        <c:lblOffset val="100"/>
        <c:noMultiLvlLbl val="0"/>
      </c:catAx>
      <c:valAx>
        <c:axId val="41406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40657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F6-4494-8281-ECEAA6F3A5E6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6.3333333333333544</c:v>
                </c:pt>
                <c:pt idx="4">
                  <c:v>7.3333333333333544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10.666666666666709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F6-4494-8281-ECEAA6F3A5E6}"/>
            </c:ext>
          </c:extLst>
        </c:ser>
        <c:ser>
          <c:idx val="3"/>
          <c:order val="2"/>
          <c:marker>
            <c:symbol val="none"/>
          </c:marker>
          <c:val>
            <c:numRef>
              <c:f>List1!$D$1:$D$20</c:f>
              <c:numCache>
                <c:formatCode>General</c:formatCode>
                <c:ptCount val="20"/>
                <c:pt idx="2" formatCode="0.0">
                  <c:v>8.2000000000000011</c:v>
                </c:pt>
                <c:pt idx="3" formatCode="0.0">
                  <c:v>8.4</c:v>
                </c:pt>
                <c:pt idx="4" formatCode="0.0">
                  <c:v>8.8000000000000007</c:v>
                </c:pt>
                <c:pt idx="5" formatCode="0.0">
                  <c:v>9</c:v>
                </c:pt>
                <c:pt idx="6" formatCode="0.0">
                  <c:v>9.8000000000000007</c:v>
                </c:pt>
                <c:pt idx="7" formatCode="0.0">
                  <c:v>11.4</c:v>
                </c:pt>
                <c:pt idx="8" formatCode="0.0">
                  <c:v>10.6</c:v>
                </c:pt>
                <c:pt idx="9" formatCode="0.0">
                  <c:v>9</c:v>
                </c:pt>
                <c:pt idx="10" formatCode="0.0">
                  <c:v>9.2000000000000011</c:v>
                </c:pt>
                <c:pt idx="11" formatCode="0.0">
                  <c:v>10</c:v>
                </c:pt>
                <c:pt idx="12" formatCode="0.0">
                  <c:v>9.2000000000000011</c:v>
                </c:pt>
                <c:pt idx="13" formatCode="0.0">
                  <c:v>9.4</c:v>
                </c:pt>
                <c:pt idx="14" formatCode="0.0">
                  <c:v>10.6</c:v>
                </c:pt>
                <c:pt idx="15" formatCode="0.0">
                  <c:v>10.4</c:v>
                </c:pt>
                <c:pt idx="16" formatCode="0.0">
                  <c:v>8.8000000000000007</c:v>
                </c:pt>
                <c:pt idx="17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F6-4494-8281-ECEAA6F3A5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279936"/>
        <c:axId val="414285824"/>
      </c:lineChart>
      <c:catAx>
        <c:axId val="41427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414285824"/>
        <c:crosses val="autoZero"/>
        <c:auto val="1"/>
        <c:lblAlgn val="ctr"/>
        <c:lblOffset val="100"/>
        <c:noMultiLvlLbl val="0"/>
      </c:catAx>
      <c:valAx>
        <c:axId val="41428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42799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41-41A7-99BC-D655B8F85D0E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6.3333333333333552</c:v>
                </c:pt>
                <c:pt idx="4">
                  <c:v>7.3333333333333552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10.66666666666671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41-41A7-99BC-D655B8F85D0E}"/>
            </c:ext>
          </c:extLst>
        </c:ser>
        <c:ser>
          <c:idx val="3"/>
          <c:order val="2"/>
          <c:marker>
            <c:symbol val="none"/>
          </c:marker>
          <c:val>
            <c:numRef>
              <c:f>List1!$D$1:$D$20</c:f>
              <c:numCache>
                <c:formatCode>General</c:formatCode>
                <c:ptCount val="20"/>
                <c:pt idx="2" formatCode="0.0">
                  <c:v>8.2000000000000011</c:v>
                </c:pt>
                <c:pt idx="3" formatCode="0.0">
                  <c:v>8.4</c:v>
                </c:pt>
                <c:pt idx="4" formatCode="0.0">
                  <c:v>8.8000000000000007</c:v>
                </c:pt>
                <c:pt idx="5" formatCode="0.0">
                  <c:v>9</c:v>
                </c:pt>
                <c:pt idx="6" formatCode="0.0">
                  <c:v>9.8000000000000007</c:v>
                </c:pt>
                <c:pt idx="7" formatCode="0.0">
                  <c:v>11.4</c:v>
                </c:pt>
                <c:pt idx="8" formatCode="0.0">
                  <c:v>10.6</c:v>
                </c:pt>
                <c:pt idx="9" formatCode="0.0">
                  <c:v>9</c:v>
                </c:pt>
                <c:pt idx="10" formatCode="0.0">
                  <c:v>9.2000000000000011</c:v>
                </c:pt>
                <c:pt idx="11" formatCode="0.0">
                  <c:v>10</c:v>
                </c:pt>
                <c:pt idx="12" formatCode="0.0">
                  <c:v>9.2000000000000011</c:v>
                </c:pt>
                <c:pt idx="13" formatCode="0.0">
                  <c:v>9.4</c:v>
                </c:pt>
                <c:pt idx="14" formatCode="0.0">
                  <c:v>10.6</c:v>
                </c:pt>
                <c:pt idx="15" formatCode="0.0">
                  <c:v>10.4</c:v>
                </c:pt>
                <c:pt idx="16" formatCode="0.0">
                  <c:v>8.8000000000000007</c:v>
                </c:pt>
                <c:pt idx="17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41-41A7-99BC-D655B8F85D0E}"/>
            </c:ext>
          </c:extLst>
        </c:ser>
        <c:ser>
          <c:idx val="4"/>
          <c:order val="3"/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List1!$E$1:$E$20</c:f>
              <c:numCache>
                <c:formatCode>General</c:formatCode>
                <c:ptCount val="20"/>
                <c:pt idx="3" formatCode="0.0">
                  <c:v>9.4285714285713631</c:v>
                </c:pt>
                <c:pt idx="4" formatCode="0.0">
                  <c:v>9.2857142857142865</c:v>
                </c:pt>
                <c:pt idx="5" formatCode="0.0">
                  <c:v>9</c:v>
                </c:pt>
                <c:pt idx="6" formatCode="0.0">
                  <c:v>9.7142857142857135</c:v>
                </c:pt>
                <c:pt idx="7" formatCode="0.0">
                  <c:v>9.8571428571429127</c:v>
                </c:pt>
                <c:pt idx="8" formatCode="0.0">
                  <c:v>10</c:v>
                </c:pt>
                <c:pt idx="9" formatCode="0.0">
                  <c:v>9.8571428571429127</c:v>
                </c:pt>
                <c:pt idx="10" formatCode="0.0">
                  <c:v>9.8571428571429127</c:v>
                </c:pt>
                <c:pt idx="11" formatCode="0.0">
                  <c:v>9.8571428571429127</c:v>
                </c:pt>
                <c:pt idx="12" formatCode="0.0">
                  <c:v>9.5714285714285712</c:v>
                </c:pt>
                <c:pt idx="13" formatCode="0.0">
                  <c:v>9.4285714285713631</c:v>
                </c:pt>
                <c:pt idx="14" formatCode="0.0">
                  <c:v>9.7142857142857135</c:v>
                </c:pt>
                <c:pt idx="15" formatCode="0.0">
                  <c:v>9.7142857142857135</c:v>
                </c:pt>
                <c:pt idx="16" formatCode="0.0">
                  <c:v>9.5714285714285712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41-41A7-99BC-D655B8F85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646272"/>
        <c:axId val="414647808"/>
      </c:lineChart>
      <c:catAx>
        <c:axId val="414646272"/>
        <c:scaling>
          <c:orientation val="minMax"/>
        </c:scaling>
        <c:delete val="0"/>
        <c:axPos val="b"/>
        <c:majorTickMark val="out"/>
        <c:minorTickMark val="none"/>
        <c:tickLblPos val="nextTo"/>
        <c:crossAx val="414647808"/>
        <c:crosses val="autoZero"/>
        <c:auto val="1"/>
        <c:lblAlgn val="ctr"/>
        <c:lblOffset val="100"/>
        <c:noMultiLvlLbl val="0"/>
      </c:catAx>
      <c:valAx>
        <c:axId val="41464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46462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9D-43D2-A2E8-E6C2D739E96C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6.3333333333333552</c:v>
                </c:pt>
                <c:pt idx="4">
                  <c:v>7.3333333333333552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10.66666666666671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9D-43D2-A2E8-E6C2D739E96C}"/>
            </c:ext>
          </c:extLst>
        </c:ser>
        <c:ser>
          <c:idx val="3"/>
          <c:order val="2"/>
          <c:marker>
            <c:symbol val="none"/>
          </c:marker>
          <c:val>
            <c:numRef>
              <c:f>List1!$D$1:$D$20</c:f>
              <c:numCache>
                <c:formatCode>General</c:formatCode>
                <c:ptCount val="20"/>
                <c:pt idx="2" formatCode="0.0">
                  <c:v>8.2000000000000011</c:v>
                </c:pt>
                <c:pt idx="3" formatCode="0.0">
                  <c:v>8.4</c:v>
                </c:pt>
                <c:pt idx="4" formatCode="0.0">
                  <c:v>8.8000000000000007</c:v>
                </c:pt>
                <c:pt idx="5" formatCode="0.0">
                  <c:v>9</c:v>
                </c:pt>
                <c:pt idx="6" formatCode="0.0">
                  <c:v>9.8000000000000007</c:v>
                </c:pt>
                <c:pt idx="7" formatCode="0.0">
                  <c:v>11.4</c:v>
                </c:pt>
                <c:pt idx="8" formatCode="0.0">
                  <c:v>10.6</c:v>
                </c:pt>
                <c:pt idx="9" formatCode="0.0">
                  <c:v>9</c:v>
                </c:pt>
                <c:pt idx="10" formatCode="0.0">
                  <c:v>9.2000000000000011</c:v>
                </c:pt>
                <c:pt idx="11" formatCode="0.0">
                  <c:v>10</c:v>
                </c:pt>
                <c:pt idx="12" formatCode="0.0">
                  <c:v>9.2000000000000011</c:v>
                </c:pt>
                <c:pt idx="13" formatCode="0.0">
                  <c:v>9.4</c:v>
                </c:pt>
                <c:pt idx="14" formatCode="0.0">
                  <c:v>10.6</c:v>
                </c:pt>
                <c:pt idx="15" formatCode="0.0">
                  <c:v>10.4</c:v>
                </c:pt>
                <c:pt idx="16" formatCode="0.0">
                  <c:v>8.8000000000000007</c:v>
                </c:pt>
                <c:pt idx="17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9D-43D2-A2E8-E6C2D739E96C}"/>
            </c:ext>
          </c:extLst>
        </c:ser>
        <c:ser>
          <c:idx val="4"/>
          <c:order val="3"/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List1!$E$1:$E$20</c:f>
              <c:numCache>
                <c:formatCode>General</c:formatCode>
                <c:ptCount val="20"/>
                <c:pt idx="3" formatCode="0.0">
                  <c:v>9.4285714285713631</c:v>
                </c:pt>
                <c:pt idx="4" formatCode="0.0">
                  <c:v>9.2857142857142865</c:v>
                </c:pt>
                <c:pt idx="5" formatCode="0.0">
                  <c:v>9</c:v>
                </c:pt>
                <c:pt idx="6" formatCode="0.0">
                  <c:v>9.7142857142857135</c:v>
                </c:pt>
                <c:pt idx="7" formatCode="0.0">
                  <c:v>9.8571428571429127</c:v>
                </c:pt>
                <c:pt idx="8" formatCode="0.0">
                  <c:v>10</c:v>
                </c:pt>
                <c:pt idx="9" formatCode="0.0">
                  <c:v>9.8571428571429127</c:v>
                </c:pt>
                <c:pt idx="10" formatCode="0.0">
                  <c:v>9.8571428571429127</c:v>
                </c:pt>
                <c:pt idx="11" formatCode="0.0">
                  <c:v>9.8571428571429127</c:v>
                </c:pt>
                <c:pt idx="12" formatCode="0.0">
                  <c:v>9.5714285714285712</c:v>
                </c:pt>
                <c:pt idx="13" formatCode="0.0">
                  <c:v>9.4285714285713631</c:v>
                </c:pt>
                <c:pt idx="14" formatCode="0.0">
                  <c:v>9.7142857142857135</c:v>
                </c:pt>
                <c:pt idx="15" formatCode="0.0">
                  <c:v>9.7142857142857135</c:v>
                </c:pt>
                <c:pt idx="16" formatCode="0.0">
                  <c:v>9.5714285714285712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9D-43D2-A2E8-E6C2D739E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250304"/>
        <c:axId val="415251840"/>
      </c:lineChart>
      <c:catAx>
        <c:axId val="415250304"/>
        <c:scaling>
          <c:orientation val="minMax"/>
        </c:scaling>
        <c:delete val="0"/>
        <c:axPos val="b"/>
        <c:majorTickMark val="out"/>
        <c:minorTickMark val="none"/>
        <c:tickLblPos val="nextTo"/>
        <c:crossAx val="415251840"/>
        <c:crosses val="autoZero"/>
        <c:auto val="1"/>
        <c:lblAlgn val="ctr"/>
        <c:lblOffset val="100"/>
        <c:noMultiLvlLbl val="0"/>
      </c:catAx>
      <c:valAx>
        <c:axId val="415251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52503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69-427C-B8F3-3363036897A0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6.3333333333333552</c:v>
                </c:pt>
                <c:pt idx="4">
                  <c:v>7.3333333333333552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10.66666666666671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69-427C-B8F3-3363036897A0}"/>
            </c:ext>
          </c:extLst>
        </c:ser>
        <c:ser>
          <c:idx val="3"/>
          <c:order val="2"/>
          <c:marker>
            <c:symbol val="none"/>
          </c:marker>
          <c:val>
            <c:numRef>
              <c:f>List1!$D$1:$D$20</c:f>
              <c:numCache>
                <c:formatCode>General</c:formatCode>
                <c:ptCount val="20"/>
                <c:pt idx="2" formatCode="0.0">
                  <c:v>8.2000000000000011</c:v>
                </c:pt>
                <c:pt idx="3" formatCode="0.0">
                  <c:v>8.4</c:v>
                </c:pt>
                <c:pt idx="4" formatCode="0.0">
                  <c:v>8.8000000000000007</c:v>
                </c:pt>
                <c:pt idx="5" formatCode="0.0">
                  <c:v>9</c:v>
                </c:pt>
                <c:pt idx="6" formatCode="0.0">
                  <c:v>9.8000000000000007</c:v>
                </c:pt>
                <c:pt idx="7" formatCode="0.0">
                  <c:v>11.4</c:v>
                </c:pt>
                <c:pt idx="8" formatCode="0.0">
                  <c:v>10.6</c:v>
                </c:pt>
                <c:pt idx="9" formatCode="0.0">
                  <c:v>9</c:v>
                </c:pt>
                <c:pt idx="10" formatCode="0.0">
                  <c:v>9.2000000000000011</c:v>
                </c:pt>
                <c:pt idx="11" formatCode="0.0">
                  <c:v>10</c:v>
                </c:pt>
                <c:pt idx="12" formatCode="0.0">
                  <c:v>9.2000000000000011</c:v>
                </c:pt>
                <c:pt idx="13" formatCode="0.0">
                  <c:v>9.4</c:v>
                </c:pt>
                <c:pt idx="14" formatCode="0.0">
                  <c:v>10.6</c:v>
                </c:pt>
                <c:pt idx="15" formatCode="0.0">
                  <c:v>10.4</c:v>
                </c:pt>
                <c:pt idx="16" formatCode="0.0">
                  <c:v>8.8000000000000007</c:v>
                </c:pt>
                <c:pt idx="17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69-427C-B8F3-3363036897A0}"/>
            </c:ext>
          </c:extLst>
        </c:ser>
        <c:ser>
          <c:idx val="4"/>
          <c:order val="3"/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List1!$E$1:$E$20</c:f>
              <c:numCache>
                <c:formatCode>General</c:formatCode>
                <c:ptCount val="20"/>
                <c:pt idx="3" formatCode="0.0">
                  <c:v>9.4285714285713631</c:v>
                </c:pt>
                <c:pt idx="4" formatCode="0.0">
                  <c:v>9.2857142857142865</c:v>
                </c:pt>
                <c:pt idx="5" formatCode="0.0">
                  <c:v>9</c:v>
                </c:pt>
                <c:pt idx="6" formatCode="0.0">
                  <c:v>9.7142857142857135</c:v>
                </c:pt>
                <c:pt idx="7" formatCode="0.0">
                  <c:v>9.8571428571429127</c:v>
                </c:pt>
                <c:pt idx="8" formatCode="0.0">
                  <c:v>10</c:v>
                </c:pt>
                <c:pt idx="9" formatCode="0.0">
                  <c:v>9.8571428571429127</c:v>
                </c:pt>
                <c:pt idx="10" formatCode="0.0">
                  <c:v>9.8571428571429127</c:v>
                </c:pt>
                <c:pt idx="11" formatCode="0.0">
                  <c:v>9.8571428571429127</c:v>
                </c:pt>
                <c:pt idx="12" formatCode="0.0">
                  <c:v>9.5714285714285712</c:v>
                </c:pt>
                <c:pt idx="13" formatCode="0.0">
                  <c:v>9.4285714285713631</c:v>
                </c:pt>
                <c:pt idx="14" formatCode="0.0">
                  <c:v>9.7142857142857135</c:v>
                </c:pt>
                <c:pt idx="15" formatCode="0.0">
                  <c:v>9.7142857142857135</c:v>
                </c:pt>
                <c:pt idx="16" formatCode="0.0">
                  <c:v>9.5714285714285712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69-427C-B8F3-336303689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6112640"/>
        <c:axId val="416114176"/>
      </c:lineChart>
      <c:catAx>
        <c:axId val="41611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416114176"/>
        <c:crosses val="autoZero"/>
        <c:auto val="1"/>
        <c:lblAlgn val="ctr"/>
        <c:lblOffset val="100"/>
        <c:noMultiLvlLbl val="0"/>
      </c:catAx>
      <c:valAx>
        <c:axId val="41611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1126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296EF9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D9-4CB1-92ED-B298448A7DE1}"/>
            </c:ext>
          </c:extLst>
        </c:ser>
        <c:ser>
          <c:idx val="1"/>
          <c:order val="1"/>
          <c:spPr>
            <a:ln>
              <a:solidFill>
                <a:srgbClr val="FF0066"/>
              </a:solidFill>
            </a:ln>
          </c:spPr>
          <c:marker>
            <c:symbol val="none"/>
          </c:marker>
          <c:val>
            <c:numRef>
              <c:f>List1!$B$1:$B$20</c:f>
              <c:numCache>
                <c:formatCode>0.0</c:formatCode>
                <c:ptCount val="20"/>
                <c:pt idx="1">
                  <c:v>10</c:v>
                </c:pt>
                <c:pt idx="2">
                  <c:v>8.6666666666666767</c:v>
                </c:pt>
                <c:pt idx="3">
                  <c:v>6.3333333333333552</c:v>
                </c:pt>
                <c:pt idx="4">
                  <c:v>7.3333333333333552</c:v>
                </c:pt>
                <c:pt idx="5">
                  <c:v>10</c:v>
                </c:pt>
                <c:pt idx="6">
                  <c:v>11.333333333333334</c:v>
                </c:pt>
                <c:pt idx="7">
                  <c:v>11</c:v>
                </c:pt>
                <c:pt idx="8">
                  <c:v>10.66666666666671</c:v>
                </c:pt>
                <c:pt idx="9">
                  <c:v>10</c:v>
                </c:pt>
                <c:pt idx="10">
                  <c:v>8.6666666666666767</c:v>
                </c:pt>
                <c:pt idx="11">
                  <c:v>7.666666666666667</c:v>
                </c:pt>
                <c:pt idx="12">
                  <c:v>10</c:v>
                </c:pt>
                <c:pt idx="13">
                  <c:v>11</c:v>
                </c:pt>
                <c:pt idx="14">
                  <c:v>10.333333333333334</c:v>
                </c:pt>
                <c:pt idx="15">
                  <c:v>9.6666666666666767</c:v>
                </c:pt>
                <c:pt idx="16">
                  <c:v>9.6666666666666767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D9-4CB1-92ED-B298448A7DE1}"/>
            </c:ext>
          </c:extLst>
        </c:ser>
        <c:ser>
          <c:idx val="3"/>
          <c:order val="2"/>
          <c:marker>
            <c:symbol val="none"/>
          </c:marker>
          <c:val>
            <c:numRef>
              <c:f>List1!$D$1:$D$20</c:f>
              <c:numCache>
                <c:formatCode>General</c:formatCode>
                <c:ptCount val="20"/>
                <c:pt idx="2" formatCode="0.0">
                  <c:v>8.2000000000000011</c:v>
                </c:pt>
                <c:pt idx="3" formatCode="0.0">
                  <c:v>8.4</c:v>
                </c:pt>
                <c:pt idx="4" formatCode="0.0">
                  <c:v>8.8000000000000007</c:v>
                </c:pt>
                <c:pt idx="5" formatCode="0.0">
                  <c:v>9</c:v>
                </c:pt>
                <c:pt idx="6" formatCode="0.0">
                  <c:v>9.8000000000000007</c:v>
                </c:pt>
                <c:pt idx="7" formatCode="0.0">
                  <c:v>11.4</c:v>
                </c:pt>
                <c:pt idx="8" formatCode="0.0">
                  <c:v>10.6</c:v>
                </c:pt>
                <c:pt idx="9" formatCode="0.0">
                  <c:v>9</c:v>
                </c:pt>
                <c:pt idx="10" formatCode="0.0">
                  <c:v>9.2000000000000011</c:v>
                </c:pt>
                <c:pt idx="11" formatCode="0.0">
                  <c:v>10</c:v>
                </c:pt>
                <c:pt idx="12" formatCode="0.0">
                  <c:v>9.2000000000000011</c:v>
                </c:pt>
                <c:pt idx="13" formatCode="0.0">
                  <c:v>9.4</c:v>
                </c:pt>
                <c:pt idx="14" formatCode="0.0">
                  <c:v>10.6</c:v>
                </c:pt>
                <c:pt idx="15" formatCode="0.0">
                  <c:v>10.4</c:v>
                </c:pt>
                <c:pt idx="16" formatCode="0.0">
                  <c:v>8.8000000000000007</c:v>
                </c:pt>
                <c:pt idx="17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D9-4CB1-92ED-B298448A7DE1}"/>
            </c:ext>
          </c:extLst>
        </c:ser>
        <c:ser>
          <c:idx val="4"/>
          <c:order val="3"/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List1!$E$1:$E$20</c:f>
              <c:numCache>
                <c:formatCode>General</c:formatCode>
                <c:ptCount val="20"/>
                <c:pt idx="3" formatCode="0.0">
                  <c:v>9.4285714285713631</c:v>
                </c:pt>
                <c:pt idx="4" formatCode="0.0">
                  <c:v>9.2857142857142865</c:v>
                </c:pt>
                <c:pt idx="5" formatCode="0.0">
                  <c:v>9</c:v>
                </c:pt>
                <c:pt idx="6" formatCode="0.0">
                  <c:v>9.7142857142857135</c:v>
                </c:pt>
                <c:pt idx="7" formatCode="0.0">
                  <c:v>9.8571428571429127</c:v>
                </c:pt>
                <c:pt idx="8" formatCode="0.0">
                  <c:v>10</c:v>
                </c:pt>
                <c:pt idx="9" formatCode="0.0">
                  <c:v>9.8571428571429127</c:v>
                </c:pt>
                <c:pt idx="10" formatCode="0.0">
                  <c:v>9.8571428571429127</c:v>
                </c:pt>
                <c:pt idx="11" formatCode="0.0">
                  <c:v>9.8571428571429127</c:v>
                </c:pt>
                <c:pt idx="12" formatCode="0.0">
                  <c:v>9.5714285714285712</c:v>
                </c:pt>
                <c:pt idx="13" formatCode="0.0">
                  <c:v>9.4285714285713631</c:v>
                </c:pt>
                <c:pt idx="14" formatCode="0.0">
                  <c:v>9.7142857142857135</c:v>
                </c:pt>
                <c:pt idx="15" formatCode="0.0">
                  <c:v>9.7142857142857135</c:v>
                </c:pt>
                <c:pt idx="16" formatCode="0.0">
                  <c:v>9.5714285714285712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D9-4CB1-92ED-B298448A7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6311168"/>
        <c:axId val="416312704"/>
      </c:lineChart>
      <c:catAx>
        <c:axId val="416311168"/>
        <c:scaling>
          <c:orientation val="minMax"/>
        </c:scaling>
        <c:delete val="0"/>
        <c:axPos val="b"/>
        <c:majorTickMark val="out"/>
        <c:minorTickMark val="none"/>
        <c:tickLblPos val="nextTo"/>
        <c:crossAx val="416312704"/>
        <c:crosses val="autoZero"/>
        <c:auto val="1"/>
        <c:lblAlgn val="ctr"/>
        <c:lblOffset val="100"/>
        <c:noMultiLvlLbl val="0"/>
      </c:catAx>
      <c:valAx>
        <c:axId val="416312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311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1"/>
          <c:spPr>
            <a:ln>
              <a:solidFill>
                <a:srgbClr val="0070C0"/>
              </a:solidFill>
            </a:ln>
          </c:spPr>
          <c:marker>
            <c:symbol val="none"/>
          </c:marker>
          <c:val>
            <c:numRef>
              <c:f>List1!$A$1:$A$20</c:f>
              <c:numCache>
                <c:formatCode>General</c:formatCode>
                <c:ptCount val="20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7</c:v>
                </c:pt>
                <c:pt idx="11">
                  <c:v>6</c:v>
                </c:pt>
                <c:pt idx="12">
                  <c:v>10</c:v>
                </c:pt>
                <c:pt idx="13">
                  <c:v>14</c:v>
                </c:pt>
                <c:pt idx="14">
                  <c:v>9</c:v>
                </c:pt>
                <c:pt idx="15">
                  <c:v>8</c:v>
                </c:pt>
                <c:pt idx="16">
                  <c:v>12</c:v>
                </c:pt>
                <c:pt idx="17">
                  <c:v>9</c:v>
                </c:pt>
                <c:pt idx="18">
                  <c:v>6</c:v>
                </c:pt>
                <c:pt idx="1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F3-4554-9BA3-3739E51A81A8}"/>
            </c:ext>
          </c:extLst>
        </c:ser>
        <c:ser>
          <c:idx val="2"/>
          <c:order val="2"/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List1!$E$1:$E$20</c:f>
              <c:numCache>
                <c:formatCode>General</c:formatCode>
                <c:ptCount val="20"/>
                <c:pt idx="3" formatCode="0.0">
                  <c:v>9.4285714285713791</c:v>
                </c:pt>
                <c:pt idx="4" formatCode="0.0">
                  <c:v>9.2857142857142865</c:v>
                </c:pt>
                <c:pt idx="5" formatCode="0.0">
                  <c:v>9</c:v>
                </c:pt>
                <c:pt idx="6" formatCode="0.0">
                  <c:v>9.7142857142857135</c:v>
                </c:pt>
                <c:pt idx="7" formatCode="0.0">
                  <c:v>9.857142857142895</c:v>
                </c:pt>
                <c:pt idx="8" formatCode="0.0">
                  <c:v>10</c:v>
                </c:pt>
                <c:pt idx="9" formatCode="0.0">
                  <c:v>9.857142857142895</c:v>
                </c:pt>
                <c:pt idx="10" formatCode="0.0">
                  <c:v>9.857142857142895</c:v>
                </c:pt>
                <c:pt idx="11" formatCode="0.0">
                  <c:v>9.857142857142895</c:v>
                </c:pt>
                <c:pt idx="12" formatCode="0.0">
                  <c:v>9.5714285714285712</c:v>
                </c:pt>
                <c:pt idx="13" formatCode="0.0">
                  <c:v>9.4285714285713791</c:v>
                </c:pt>
                <c:pt idx="14" formatCode="0.0">
                  <c:v>9.7142857142857135</c:v>
                </c:pt>
                <c:pt idx="15" formatCode="0.0">
                  <c:v>9.7142857142857135</c:v>
                </c:pt>
                <c:pt idx="16" formatCode="0.0">
                  <c:v>9.5714285714285712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F3-4554-9BA3-3739E51A81A8}"/>
            </c:ext>
          </c:extLst>
        </c:ser>
        <c:ser>
          <c:idx val="0"/>
          <c:order val="0"/>
          <c:spPr>
            <a:ln>
              <a:solidFill>
                <a:srgbClr val="F10FB0"/>
              </a:solidFill>
            </a:ln>
          </c:spPr>
          <c:marker>
            <c:symbol val="none"/>
          </c:marker>
          <c:val>
            <c:numRef>
              <c:f>List1!$F$1:$F$17</c:f>
              <c:numCache>
                <c:formatCode>General</c:formatCode>
                <c:ptCount val="17"/>
                <c:pt idx="3" formatCode="0.0">
                  <c:v>-0.85714285714285765</c:v>
                </c:pt>
                <c:pt idx="4" formatCode="0.0">
                  <c:v>-1.8571428571428572</c:v>
                </c:pt>
                <c:pt idx="5" formatCode="0.0">
                  <c:v>-0.71428571428571463</c:v>
                </c:pt>
                <c:pt idx="6" formatCode="0.0">
                  <c:v>-0.28571428571428703</c:v>
                </c:pt>
                <c:pt idx="7" formatCode="0.0">
                  <c:v>-3.8571428571428572</c:v>
                </c:pt>
                <c:pt idx="8" formatCode="0.0">
                  <c:v>-2.2857142857142856</c:v>
                </c:pt>
                <c:pt idx="9" formatCode="0.0">
                  <c:v>0.71428571428571463</c:v>
                </c:pt>
                <c:pt idx="10" formatCode="0.0">
                  <c:v>-1.2857142857142803</c:v>
                </c:pt>
                <c:pt idx="11" formatCode="0.0">
                  <c:v>-2.7142857142857144</c:v>
                </c:pt>
                <c:pt idx="12" formatCode="0.0">
                  <c:v>-0.71428571428571463</c:v>
                </c:pt>
                <c:pt idx="13" formatCode="0.0">
                  <c:v>0</c:v>
                </c:pt>
                <c:pt idx="14" formatCode="0.0">
                  <c:v>-2.8571428571428572</c:v>
                </c:pt>
                <c:pt idx="15" formatCode="0.0">
                  <c:v>-2.8571428571428572</c:v>
                </c:pt>
                <c:pt idx="16" formatCode="0.0">
                  <c:v>0.42857142857142855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F3-4554-9BA3-3739E51A8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6974720"/>
        <c:axId val="416976256"/>
      </c:lineChart>
      <c:catAx>
        <c:axId val="416974720"/>
        <c:scaling>
          <c:orientation val="minMax"/>
        </c:scaling>
        <c:delete val="0"/>
        <c:axPos val="b"/>
        <c:majorTickMark val="out"/>
        <c:minorTickMark val="none"/>
        <c:tickLblPos val="nextTo"/>
        <c:crossAx val="416976256"/>
        <c:crosses val="autoZero"/>
        <c:auto val="1"/>
        <c:lblAlgn val="ctr"/>
        <c:lblOffset val="100"/>
        <c:noMultiLvlLbl val="0"/>
      </c:catAx>
      <c:valAx>
        <c:axId val="416976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9747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C4CD01D-7A4F-4EA6-8E2A-78F0801A74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1527E27-B3BF-4C1C-A59E-B240595F30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F6257B-0E27-45F0-B86D-17E90EA9054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F135FA71-4E75-499A-83BA-951678D0C1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DBA78C5-1301-44E2-A063-8B67ECA5FE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CD0B5A5-1EE5-4EEE-AB8A-15649BDB9F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883A3F1-8E68-4123-A70D-E0A0AE409E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153552F-DFBA-4EB1-82D7-5203CA52AD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B26DD039-80A3-42AE-8350-A09D97AC21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/>
              <a:t>Klepnutím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5EEF3F1E-4C74-4507-987E-93405BEDC8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3339E30B-4BC7-4E18-939D-25D142E47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>
                <a:latin typeface="Arial" panose="020B0604020202020204" pitchFamily="34" charset="0"/>
              </a:defRPr>
            </a:lvl1pPr>
          </a:lstStyle>
          <a:p>
            <a:fld id="{60B71F56-BF40-48BE-8657-0F04627C3757}" type="slidenum">
              <a:rPr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472C8F-7FE5-4B72-A182-66F6A6ED8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35545D-471D-4481-B8A8-E71817A19754}" type="slidenum">
              <a:rPr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56DBECF-F3E4-441A-AD1A-DE4D2D5644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EEB5D9-A6CB-46AF-8DE4-7AD2215D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9">
            <a:extLst>
              <a:ext uri="{FF2B5EF4-FFF2-40B4-BE49-F238E27FC236}">
                <a16:creationId xmlns:a16="http://schemas.microsoft.com/office/drawing/2014/main" id="{65517F67-1C3F-49F8-A207-E744A17A6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62">
            <a:extLst>
              <a:ext uri="{FF2B5EF4-FFF2-40B4-BE49-F238E27FC236}">
                <a16:creationId xmlns:a16="http://schemas.microsoft.com/office/drawing/2014/main" id="{2712A0C8-1762-474D-8137-A6FB71083D1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73 w 21600"/>
              <a:gd name="T13" fmla="*/ 3173 h 21600"/>
              <a:gd name="T14" fmla="*/ 18427 w 21600"/>
              <a:gd name="T15" fmla="*/ 1842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51">
            <a:extLst>
              <a:ext uri="{FF2B5EF4-FFF2-40B4-BE49-F238E27FC236}">
                <a16:creationId xmlns:a16="http://schemas.microsoft.com/office/drawing/2014/main" id="{4B148682-E058-484B-A8BA-26F72B860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3713"/>
            <a:ext cx="9144000" cy="22320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54" descr="logo-IBA">
            <a:extLst>
              <a:ext uri="{FF2B5EF4-FFF2-40B4-BE49-F238E27FC236}">
                <a16:creationId xmlns:a16="http://schemas.microsoft.com/office/drawing/2014/main" id="{E8DD7B76-A0EA-4767-BBCF-F8AB585A5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56">
            <a:extLst>
              <a:ext uri="{FF2B5EF4-FFF2-40B4-BE49-F238E27FC236}">
                <a16:creationId xmlns:a16="http://schemas.microsoft.com/office/drawing/2014/main" id="{ADA7BB90-C23F-4C90-9B44-5B61FAC41DA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31794" y="2659857"/>
            <a:ext cx="4429125" cy="3952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43 w 21600"/>
              <a:gd name="T13" fmla="*/ 4543 h 21600"/>
              <a:gd name="T14" fmla="*/ 17057 w 21600"/>
              <a:gd name="T15" fmla="*/ 1705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86" y="21600"/>
                </a:lnTo>
                <a:lnTo>
                  <a:pt x="161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DDD4C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AutoShape 59">
            <a:extLst>
              <a:ext uri="{FF2B5EF4-FFF2-40B4-BE49-F238E27FC236}">
                <a16:creationId xmlns:a16="http://schemas.microsoft.com/office/drawing/2014/main" id="{B1475C08-193D-4499-AB00-473DFD962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10" name="Picture 67" descr="logo-MU">
            <a:extLst>
              <a:ext uri="{FF2B5EF4-FFF2-40B4-BE49-F238E27FC236}">
                <a16:creationId xmlns:a16="http://schemas.microsoft.com/office/drawing/2014/main" id="{D35A2C58-2FAF-4021-9DE6-3FF687645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0063"/>
            <a:ext cx="87153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1">
            <a:extLst>
              <a:ext uri="{FF2B5EF4-FFF2-40B4-BE49-F238E27FC236}">
                <a16:creationId xmlns:a16="http://schemas.microsoft.com/office/drawing/2014/main" id="{7042866B-166C-403D-B57E-31DDE095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286500"/>
            <a:ext cx="4857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altLang="cs-CZ">
                <a:solidFill>
                  <a:schemeClr val="bg1"/>
                </a:solidFill>
              </a:rPr>
              <a:t>© Institut biostatistiky a analýz</a:t>
            </a:r>
            <a:endParaRPr lang="en-US" altLang="cs-CZ">
              <a:solidFill>
                <a:schemeClr val="bg1"/>
              </a:solidFill>
            </a:endParaRPr>
          </a:p>
        </p:txBody>
      </p:sp>
      <p:sp>
        <p:nvSpPr>
          <p:cNvPr id="12" name="Line 75">
            <a:extLst>
              <a:ext uri="{FF2B5EF4-FFF2-40B4-BE49-F238E27FC236}">
                <a16:creationId xmlns:a16="http://schemas.microsoft.com/office/drawing/2014/main" id="{CE1FF871-93C7-4F7E-B37F-EF5979068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5334000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958911CE-CF7B-404A-AF75-F781E8DDEA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188" y="5403850"/>
            <a:ext cx="89392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Oval 77">
            <a:extLst>
              <a:ext uri="{FF2B5EF4-FFF2-40B4-BE49-F238E27FC236}">
                <a16:creationId xmlns:a16="http://schemas.microsoft.com/office/drawing/2014/main" id="{672E44C8-B691-4928-9414-5CDF01A0C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chemeClr val="tx2"/>
          </a:solidFill>
          <a:ln w="28575">
            <a:solidFill>
              <a:srgbClr val="EEA32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358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823913" y="1916114"/>
            <a:ext cx="7493000" cy="1973263"/>
          </a:xfrm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58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074865" y="4292602"/>
            <a:ext cx="4994275" cy="100806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0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5" name="Rectangle 44">
            <a:extLst>
              <a:ext uri="{FF2B5EF4-FFF2-40B4-BE49-F238E27FC236}">
                <a16:creationId xmlns:a16="http://schemas.microsoft.com/office/drawing/2014/main" id="{3CBE3FA0-405A-4369-8DA3-2871FBE10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2875" y="6286500"/>
            <a:ext cx="1619250" cy="4556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46">
            <a:extLst>
              <a:ext uri="{FF2B5EF4-FFF2-40B4-BE49-F238E27FC236}">
                <a16:creationId xmlns:a16="http://schemas.microsoft.com/office/drawing/2014/main" id="{6DAEE87C-3375-452E-9BCB-6C8B60009B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72313" y="6286500"/>
            <a:ext cx="1919287" cy="428625"/>
          </a:xfrm>
        </p:spPr>
        <p:txBody>
          <a:bodyPr/>
          <a:lstStyle>
            <a:lvl1pPr>
              <a:defRPr sz="1400" b="0"/>
            </a:lvl1pPr>
          </a:lstStyle>
          <a:p>
            <a:fld id="{9DAC5426-FCAC-4FFD-B43D-9B37EF8AD6D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020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381000" y="381000"/>
            <a:ext cx="8382000" cy="56403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27EAA4-3285-43F4-AB22-8A52146D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5288" y="6092825"/>
            <a:ext cx="1296987" cy="287338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CBFE54-389C-495C-AD7D-A04DDD0179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96188" y="6092825"/>
            <a:ext cx="1166812" cy="288925"/>
          </a:xfrm>
        </p:spPr>
        <p:txBody>
          <a:bodyPr/>
          <a:lstStyle>
            <a:lvl1pPr>
              <a:defRPr/>
            </a:lvl1pPr>
          </a:lstStyle>
          <a:p>
            <a:fld id="{EBEDB57C-7877-4884-B4D8-307E4F0385F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A6714-B507-406C-BA9C-05319EBFD3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381750"/>
            <a:ext cx="9144000" cy="3238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cs-CZ"/>
              <a:t>ÚSTAV BIOMEDICÍNSKÉHO INŽENÝRSTVÍ </a:t>
            </a:r>
            <a:r>
              <a:rPr lang="cs-CZ">
                <a:cs typeface="Arial" pitchFamily="34" charset="0"/>
              </a:rPr>
              <a:t>• ČESKÉ VYSOKÉ UČENÍ TECHNICKÉ V PRAZE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3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normalizeH="0" baseline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536018" cy="5167329"/>
          </a:xfrm>
        </p:spPr>
        <p:txBody>
          <a:bodyPr/>
          <a:lstStyle>
            <a:lvl1pPr>
              <a:defRPr b="0" i="0" baseline="0"/>
            </a:lvl1pPr>
            <a:lvl2pPr>
              <a:defRPr b="0" i="0" baseline="0"/>
            </a:lvl2pPr>
            <a:lvl3pPr>
              <a:defRPr b="0" i="0" baseline="0"/>
            </a:lvl3pPr>
            <a:lvl4pPr>
              <a:defRPr b="0" i="0" baseline="0"/>
            </a:lvl4pPr>
            <a:lvl5pPr>
              <a:defRPr b="0" i="0" baseline="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35CDF91C-FE06-4BD5-A504-E592587CB3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CC0BF-AF91-409B-A689-D72FE989A7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8004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0033" y="1285860"/>
            <a:ext cx="4133879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5" y="1285860"/>
            <a:ext cx="4214841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5C113917-5036-4821-A971-67F002C62FC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B533F-1C37-4993-BF3E-6F26FDFEA9D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968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Rectangle 49">
            <a:extLst>
              <a:ext uri="{FF2B5EF4-FFF2-40B4-BE49-F238E27FC236}">
                <a16:creationId xmlns:a16="http://schemas.microsoft.com/office/drawing/2014/main" id="{50091E6E-54EC-4A71-B905-3D84F97C4F9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74969-1B78-41B7-9B42-76C191CBB7D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2667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>
            <a:extLst>
              <a:ext uri="{FF2B5EF4-FFF2-40B4-BE49-F238E27FC236}">
                <a16:creationId xmlns:a16="http://schemas.microsoft.com/office/drawing/2014/main" id="{6A0F06DD-4087-420A-BC45-4363A2F4EA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C77CE-1763-45AA-B8A8-CD05EFC1ACB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5882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"/>
            <a:ext cx="8572560" cy="6429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6D7E1C7-75DA-4911-A127-DA09D8909D1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23D86-C4B0-4024-9D4B-77F88B4309D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50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E9838B1-AD5D-4ED4-8E10-ACFEF6D445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F54F1-A213-4F92-A48B-3F0CBD1C39D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196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F75232BB-0A6B-47FE-8326-106810F82F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80F231-1A63-49C4-B453-35BC342BBDF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3937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04038" y="61914"/>
            <a:ext cx="2171700" cy="631983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5765" y="61914"/>
            <a:ext cx="6365875" cy="631983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48D35199-CD48-4BD2-90B3-F90FF91E07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1543F7-AA65-4A46-B18B-4C2BCD38DB4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4075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 descr="levy-panel-IBA-se-zavojem">
            <a:extLst>
              <a:ext uri="{FF2B5EF4-FFF2-40B4-BE49-F238E27FC236}">
                <a16:creationId xmlns:a16="http://schemas.microsoft.com/office/drawing/2014/main" id="{A9C89677-19D7-4EE3-B07F-5DD17996C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2"/>
          <a:stretch>
            <a:fillRect/>
          </a:stretch>
        </p:blipFill>
        <p:spPr bwMode="auto">
          <a:xfrm>
            <a:off x="0" y="0"/>
            <a:ext cx="1692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63">
            <a:extLst>
              <a:ext uri="{FF2B5EF4-FFF2-40B4-BE49-F238E27FC236}">
                <a16:creationId xmlns:a16="http://schemas.microsoft.com/office/drawing/2014/main" id="{9FAD294C-8DC6-4832-8D9F-551A2F1A7D9C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6638925"/>
            <a:ext cx="7537450" cy="219075"/>
            <a:chOff x="1338" y="4156"/>
            <a:chExt cx="4067" cy="164"/>
          </a:xfrm>
        </p:grpSpPr>
        <p:sp>
          <p:nvSpPr>
            <p:cNvPr id="1039" name="Freeform 61">
              <a:extLst>
                <a:ext uri="{FF2B5EF4-FFF2-40B4-BE49-F238E27FC236}">
                  <a16:creationId xmlns:a16="http://schemas.microsoft.com/office/drawing/2014/main" id="{2EE7ED70-DF41-4648-8C84-FBF818B4B584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338" y="4156"/>
              <a:ext cx="3175" cy="164"/>
            </a:xfrm>
            <a:custGeom>
              <a:avLst/>
              <a:gdLst>
                <a:gd name="T0" fmla="*/ 0 w 7562"/>
                <a:gd name="T1" fmla="*/ 0 h 1440"/>
                <a:gd name="T2" fmla="*/ 0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0 w 7562"/>
                <a:gd name="T41" fmla="*/ 0 h 1440"/>
                <a:gd name="T42" fmla="*/ 0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62">
              <a:extLst>
                <a:ext uri="{FF2B5EF4-FFF2-40B4-BE49-F238E27FC236}">
                  <a16:creationId xmlns:a16="http://schemas.microsoft.com/office/drawing/2014/main" id="{A730A4A7-68AD-4D61-BD4D-E525310B7631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4332" y="4156"/>
              <a:ext cx="1073" cy="164"/>
            </a:xfrm>
            <a:custGeom>
              <a:avLst/>
              <a:gdLst>
                <a:gd name="T0" fmla="*/ 0 w 7562"/>
                <a:gd name="T1" fmla="*/ 0 h 1440"/>
                <a:gd name="T2" fmla="*/ 0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0 w 7562"/>
                <a:gd name="T41" fmla="*/ 0 h 1440"/>
                <a:gd name="T42" fmla="*/ 0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65" name="Rectangle 49">
            <a:extLst>
              <a:ext uri="{FF2B5EF4-FFF2-40B4-BE49-F238E27FC236}">
                <a16:creationId xmlns:a16="http://schemas.microsoft.com/office/drawing/2014/main" id="{4227ADD1-EA7A-4682-95BB-62E67CF70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99238"/>
            <a:ext cx="5016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fld id="{B0321819-55DF-40D0-B9D1-4067E62A7AC4}" type="slidenum">
              <a:rPr lang="en-US" altLang="cs-CZ"/>
              <a:pPr/>
              <a:t>‹#›</a:t>
            </a:fld>
            <a:endParaRPr lang="en-US" altLang="cs-CZ"/>
          </a:p>
        </p:txBody>
      </p:sp>
      <p:pic>
        <p:nvPicPr>
          <p:cNvPr id="1029" name="Picture 52" descr="logo-IBA-transparent">
            <a:extLst>
              <a:ext uri="{FF2B5EF4-FFF2-40B4-BE49-F238E27FC236}">
                <a16:creationId xmlns:a16="http://schemas.microsoft.com/office/drawing/2014/main" id="{8B125CD5-4DF8-490B-8AF3-4C94443EF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602413"/>
            <a:ext cx="2524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6">
            <a:extLst>
              <a:ext uri="{FF2B5EF4-FFF2-40B4-BE49-F238E27FC236}">
                <a16:creationId xmlns:a16="http://schemas.microsoft.com/office/drawing/2014/main" id="{C93BCA51-E65B-455D-AEF8-E4D29F45C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4438"/>
            <a:ext cx="8501062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4861" name="Rectangle 45">
            <a:extLst>
              <a:ext uri="{FF2B5EF4-FFF2-40B4-BE49-F238E27FC236}">
                <a16:creationId xmlns:a16="http://schemas.microsoft.com/office/drawing/2014/main" id="{73E8D81C-C14A-44FC-B1C6-43F8C1004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6413" y="61913"/>
            <a:ext cx="8494712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Klepnutím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 </a:t>
            </a:r>
            <a:r>
              <a:rPr lang="en-US" dirty="0" err="1"/>
              <a:t>předlohy</a:t>
            </a:r>
            <a:r>
              <a:rPr lang="en-US" dirty="0"/>
              <a:t> </a:t>
            </a:r>
            <a:r>
              <a:rPr lang="en-US" dirty="0" err="1"/>
              <a:t>nadpisů</a:t>
            </a:r>
            <a:endParaRPr lang="en-US" dirty="0"/>
          </a:p>
        </p:txBody>
      </p:sp>
      <p:sp>
        <p:nvSpPr>
          <p:cNvPr id="1032" name="Line 60">
            <a:extLst>
              <a:ext uri="{FF2B5EF4-FFF2-40B4-BE49-F238E27FC236}">
                <a16:creationId xmlns:a16="http://schemas.microsoft.com/office/drawing/2014/main" id="{AF809AD6-B8BF-4909-B4E4-75DB253144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625" y="357188"/>
            <a:ext cx="0" cy="69215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55">
            <a:extLst>
              <a:ext uri="{FF2B5EF4-FFF2-40B4-BE49-F238E27FC236}">
                <a16:creationId xmlns:a16="http://schemas.microsoft.com/office/drawing/2014/main" id="{6A886B81-7957-47D7-A0B7-08BA3912B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" y="1071563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34" name="Group 69">
            <a:extLst>
              <a:ext uri="{FF2B5EF4-FFF2-40B4-BE49-F238E27FC236}">
                <a16:creationId xmlns:a16="http://schemas.microsoft.com/office/drawing/2014/main" id="{396697D7-391B-4498-98EA-0AC804B8DF49}"/>
              </a:ext>
            </a:extLst>
          </p:cNvPr>
          <p:cNvGrpSpPr>
            <a:grpSpLocks/>
          </p:cNvGrpSpPr>
          <p:nvPr/>
        </p:nvGrpSpPr>
        <p:grpSpPr bwMode="auto">
          <a:xfrm>
            <a:off x="123825" y="1071563"/>
            <a:ext cx="9020175" cy="206375"/>
            <a:chOff x="78" y="506"/>
            <a:chExt cx="5682" cy="130"/>
          </a:xfrm>
        </p:grpSpPr>
        <p:sp>
          <p:nvSpPr>
            <p:cNvPr id="1037" name="Line 65">
              <a:extLst>
                <a:ext uri="{FF2B5EF4-FFF2-40B4-BE49-F238E27FC236}">
                  <a16:creationId xmlns:a16="http://schemas.microsoft.com/office/drawing/2014/main" id="{A5E752BA-7719-474A-89C5-91D7DA5298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" y="571"/>
              <a:ext cx="5631" cy="0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Oval 66">
              <a:extLst>
                <a:ext uri="{FF2B5EF4-FFF2-40B4-BE49-F238E27FC236}">
                  <a16:creationId xmlns:a16="http://schemas.microsoft.com/office/drawing/2014/main" id="{59415ADA-D2E0-46A1-94AC-E143B5DAB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" y="506"/>
              <a:ext cx="130" cy="13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rgbClr val="EEA32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pic>
        <p:nvPicPr>
          <p:cNvPr id="1035" name="Picture 67" descr="logo-MU">
            <a:extLst>
              <a:ext uri="{FF2B5EF4-FFF2-40B4-BE49-F238E27FC236}">
                <a16:creationId xmlns:a16="http://schemas.microsoft.com/office/drawing/2014/main" id="{03C52FDA-C0F7-4245-B0CE-F336DF91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400" y="6588125"/>
            <a:ext cx="263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0">
            <a:extLst>
              <a:ext uri="{FF2B5EF4-FFF2-40B4-BE49-F238E27FC236}">
                <a16:creationId xmlns:a16="http://schemas.microsoft.com/office/drawing/2014/main" id="{F07C7717-4F33-4446-879D-F4FA94E47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6670675"/>
            <a:ext cx="2852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cs-CZ" altLang="cs-CZ" sz="1000">
                <a:solidFill>
                  <a:schemeClr val="bg1"/>
                </a:solidFill>
              </a:rPr>
              <a:t>© Institut biostatistiky a analýz</a:t>
            </a:r>
            <a:endParaRPr lang="en-US" altLang="cs-CZ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7" r:id="rId1"/>
    <p:sldLayoutId id="2147484669" r:id="rId2"/>
    <p:sldLayoutId id="2147484670" r:id="rId3"/>
    <p:sldLayoutId id="2147484671" r:id="rId4"/>
    <p:sldLayoutId id="2147484672" r:id="rId5"/>
    <p:sldLayoutId id="2147484673" r:id="rId6"/>
    <p:sldLayoutId id="2147484674" r:id="rId7"/>
    <p:sldLayoutId id="2147484675" r:id="rId8"/>
    <p:sldLayoutId id="2147484676" r:id="rId9"/>
    <p:sldLayoutId id="2147484678" r:id="rId10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þ"/>
        <a:defRPr sz="28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80000"/>
        <a:buFont typeface="Wingdings" panose="05000000000000000000" pitchFamily="2" charset="2"/>
        <a:buChar char="è"/>
        <a:defRPr sz="2400">
          <a:solidFill>
            <a:schemeClr val="tx1"/>
          </a:solidFill>
          <a:latin typeface="+mn-lt"/>
          <a:cs typeface="Arial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Arial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Arial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rgbClr val="DDD4C6"/>
        </a:buClr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emf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png"/><Relationship Id="rId5" Type="http://schemas.openxmlformats.org/officeDocument/2006/relationships/image" Target="../media/image21.emf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4.emf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png"/><Relationship Id="rId5" Type="http://schemas.openxmlformats.org/officeDocument/2006/relationships/image" Target="../media/image26.emf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png"/><Relationship Id="rId5" Type="http://schemas.openxmlformats.org/officeDocument/2006/relationships/image" Target="../media/image28.emf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E0BED45-AB6C-42EA-B212-F5FD808992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0" y="1857375"/>
            <a:ext cx="8239125" cy="1930400"/>
          </a:xfrm>
        </p:spPr>
        <p:txBody>
          <a:bodyPr/>
          <a:lstStyle/>
          <a:p>
            <a:pPr eaLnBrk="1" hangingPunct="1"/>
            <a:r>
              <a:rPr lang="cs-CZ" altLang="cs-CZ" sz="4800"/>
              <a:t>ČASOVÉ ŘADY </a:t>
            </a:r>
            <a:endParaRPr lang="cs-CZ" altLang="cs-CZ" sz="40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257D0E-8489-4CDB-91BE-BBA7E0A113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28813" y="4076700"/>
            <a:ext cx="6858000" cy="235743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latin typeface="Arial" pitchFamily="34" charset="0"/>
              </a:rPr>
              <a:t>Mgr. et Mgr. Jiří Kalina, PhD.</a:t>
            </a:r>
          </a:p>
          <a:p>
            <a:pPr eaLnBrk="1" hangingPunct="1">
              <a:defRPr/>
            </a:pPr>
            <a:r>
              <a:rPr lang="cs-CZ" sz="2400" b="1" dirty="0">
                <a:latin typeface="Arial" pitchFamily="34" charset="0"/>
              </a:rPr>
              <a:t>prof. Ing. Jiří Holčík, CSc.</a:t>
            </a:r>
          </a:p>
          <a:p>
            <a:pPr eaLnBrk="1" hangingPunct="1">
              <a:defRPr/>
            </a:pPr>
            <a:endParaRPr lang="en-US" b="1" dirty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b="1" dirty="0">
                <a:latin typeface="Arial" pitchFamily="34" charset="0"/>
              </a:rPr>
              <a:t>UKB, </a:t>
            </a:r>
            <a:r>
              <a:rPr lang="cs-CZ" b="1" dirty="0">
                <a:latin typeface="Arial" pitchFamily="34" charset="0"/>
              </a:rPr>
              <a:t>pavilon D29 (</a:t>
            </a:r>
            <a:r>
              <a:rPr lang="cs-CZ" b="1" dirty="0" err="1">
                <a:latin typeface="Arial" pitchFamily="34" charset="0"/>
              </a:rPr>
              <a:t>Recetox</a:t>
            </a:r>
            <a:r>
              <a:rPr lang="cs-CZ" b="1" dirty="0">
                <a:latin typeface="Arial" pitchFamily="34" charset="0"/>
              </a:rPr>
              <a:t>)</a:t>
            </a:r>
            <a:r>
              <a:rPr lang="en-US" b="1" dirty="0">
                <a:latin typeface="Arial" pitchFamily="34" charset="0"/>
              </a:rPr>
              <a:t>, </a:t>
            </a:r>
            <a:r>
              <a:rPr lang="cs-CZ" b="1" dirty="0">
                <a:latin typeface="Arial" pitchFamily="34" charset="0"/>
              </a:rPr>
              <a:t>kancelář 123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cs-CZ" b="1" dirty="0">
                <a:latin typeface="Arial" pitchFamily="34" charset="0"/>
              </a:rPr>
              <a:t>kalina</a:t>
            </a:r>
            <a:r>
              <a:rPr lang="en-US" b="1" dirty="0">
                <a:latin typeface="Arial" pitchFamily="34" charset="0"/>
              </a:rPr>
              <a:t>@</a:t>
            </a:r>
            <a:r>
              <a:rPr lang="cs-CZ" b="1" dirty="0">
                <a:latin typeface="Arial" pitchFamily="34" charset="0"/>
              </a:rPr>
              <a:t>mail</a:t>
            </a:r>
            <a:r>
              <a:rPr lang="en-US" b="1" dirty="0">
                <a:latin typeface="Arial" pitchFamily="34" charset="0"/>
              </a:rPr>
              <a:t>.muni.cz</a:t>
            </a:r>
            <a:endParaRPr lang="cs-CZ" sz="1200" b="1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2">
            <a:extLst>
              <a:ext uri="{FF2B5EF4-FFF2-40B4-BE49-F238E27FC236}">
                <a16:creationId xmlns:a16="http://schemas.microsoft.com/office/drawing/2014/main" id="{EFADAB3D-E3EE-4BC9-8FC6-4EDE5592A9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6083" name="TextovéPole 6">
            <a:extLst>
              <a:ext uri="{FF2B5EF4-FFF2-40B4-BE49-F238E27FC236}">
                <a16:creationId xmlns:a16="http://schemas.microsoft.com/office/drawing/2014/main" id="{34F5D176-F3D8-4911-B5F1-429B38C57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6084" name="TextovéPole 7">
            <a:extLst>
              <a:ext uri="{FF2B5EF4-FFF2-40B4-BE49-F238E27FC236}">
                <a16:creationId xmlns:a16="http://schemas.microsoft.com/office/drawing/2014/main" id="{1AC3815D-E0EA-44FF-828C-C726B8FCD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744663"/>
            <a:ext cx="85248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6085" name="TextovéPole 12">
            <a:extLst>
              <a:ext uri="{FF2B5EF4-FFF2-40B4-BE49-F238E27FC236}">
                <a16:creationId xmlns:a16="http://schemas.microsoft.com/office/drawing/2014/main" id="{CA52AF62-2535-4DE1-B3FA-C829EE456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46086" name="TextovéPole 15">
            <a:extLst>
              <a:ext uri="{FF2B5EF4-FFF2-40B4-BE49-F238E27FC236}">
                <a16:creationId xmlns:a16="http://schemas.microsoft.com/office/drawing/2014/main" id="{5B0EE6F8-24E3-4EBF-8807-04FAD6E5F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1985963"/>
            <a:ext cx="7207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8,2 8,4 8,8 9,0 9,8 11,4 10,6 9,0 9,2 10,0 9,2 9,4 10,6 10,4 8,8 8,8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1F4BF19F-3B09-4B2B-856A-9C51F238D93A}"/>
              </a:ext>
            </a:extLst>
          </p:cNvPr>
          <p:cNvSpPr txBox="1">
            <a:spLocks/>
          </p:cNvSpPr>
          <p:nvPr/>
        </p:nvSpPr>
        <p:spPr bwMode="auto">
          <a:xfrm>
            <a:off x="2200275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5</a:t>
            </a:r>
          </a:p>
        </p:txBody>
      </p:sp>
      <p:sp>
        <p:nvSpPr>
          <p:cNvPr id="46088" name="TextovéPole 17">
            <a:extLst>
              <a:ext uri="{FF2B5EF4-FFF2-40B4-BE49-F238E27FC236}">
                <a16:creationId xmlns:a16="http://schemas.microsoft.com/office/drawing/2014/main" id="{C96AD2F0-7DD2-4624-A382-DDB5F39C2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2227263"/>
            <a:ext cx="6492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CD9ABE2F-FBD2-4245-896C-8DF8D1226A5E}"/>
              </a:ext>
            </a:extLst>
          </p:cNvPr>
          <p:cNvSpPr txBox="1">
            <a:spLocks/>
          </p:cNvSpPr>
          <p:nvPr/>
        </p:nvSpPr>
        <p:spPr bwMode="auto">
          <a:xfrm>
            <a:off x="3059113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7</a:t>
            </a:r>
          </a:p>
        </p:txBody>
      </p:sp>
      <p:sp>
        <p:nvSpPr>
          <p:cNvPr id="46090" name="TextovéPole 11">
            <a:extLst>
              <a:ext uri="{FF2B5EF4-FFF2-40B4-BE49-F238E27FC236}">
                <a16:creationId xmlns:a16="http://schemas.microsoft.com/office/drawing/2014/main" id="{6524E594-FFBB-494C-98F6-572EDB297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724525"/>
            <a:ext cx="475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a</a:t>
            </a:r>
            <a:r>
              <a:rPr lang="cs-CZ" altLang="cs-CZ" sz="1800"/>
              <a:t> = (1/7, 1/7, 1/7, 1/7, 1/7 , 1/7, 1/7)</a:t>
            </a:r>
            <a:endParaRPr lang="cs-CZ" altLang="cs-CZ" sz="1800" b="1"/>
          </a:p>
        </p:txBody>
      </p:sp>
      <p:pic>
        <p:nvPicPr>
          <p:cNvPr id="46091" name="Picture 2">
            <a:extLst>
              <a:ext uri="{FF2B5EF4-FFF2-40B4-BE49-F238E27FC236}">
                <a16:creationId xmlns:a16="http://schemas.microsoft.com/office/drawing/2014/main" id="{27CE5471-3099-4CF6-9DF9-294CE1B41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976438"/>
            <a:ext cx="4824413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C37C63C4-6A8C-405F-998C-6EB2D341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sah 2">
            <a:extLst>
              <a:ext uri="{FF2B5EF4-FFF2-40B4-BE49-F238E27FC236}">
                <a16:creationId xmlns:a16="http://schemas.microsoft.com/office/drawing/2014/main" id="{F7F5C9D8-60C9-4AFD-9F26-6B8E25F5AC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7107" name="TextovéPole 6">
            <a:extLst>
              <a:ext uri="{FF2B5EF4-FFF2-40B4-BE49-F238E27FC236}">
                <a16:creationId xmlns:a16="http://schemas.microsoft.com/office/drawing/2014/main" id="{6C365630-AEED-40DF-BE3D-669035C48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7108" name="TextovéPole 7">
            <a:extLst>
              <a:ext uri="{FF2B5EF4-FFF2-40B4-BE49-F238E27FC236}">
                <a16:creationId xmlns:a16="http://schemas.microsoft.com/office/drawing/2014/main" id="{9D209F9B-BC1E-485B-9FC6-DB9E0D39F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744663"/>
            <a:ext cx="85248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7109" name="TextovéPole 12">
            <a:extLst>
              <a:ext uri="{FF2B5EF4-FFF2-40B4-BE49-F238E27FC236}">
                <a16:creationId xmlns:a16="http://schemas.microsoft.com/office/drawing/2014/main" id="{6E7D2B40-4DC5-4957-9C5E-C2C64DC4E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47110" name="TextovéPole 15">
            <a:extLst>
              <a:ext uri="{FF2B5EF4-FFF2-40B4-BE49-F238E27FC236}">
                <a16:creationId xmlns:a16="http://schemas.microsoft.com/office/drawing/2014/main" id="{83FB5D52-737D-4101-B5BB-6B9E51331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1985963"/>
            <a:ext cx="7207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8,2 8,4 8,8 9,0 9,8 11,4 10,6 9,0 9,2 10,0 9,2 9,4 10,6 10,4 8,8 8,8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8B91A310-51CA-4014-96BE-C1AEE7BBEE97}"/>
              </a:ext>
            </a:extLst>
          </p:cNvPr>
          <p:cNvSpPr txBox="1">
            <a:spLocks/>
          </p:cNvSpPr>
          <p:nvPr/>
        </p:nvSpPr>
        <p:spPr bwMode="auto">
          <a:xfrm>
            <a:off x="2200275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5</a:t>
            </a:r>
          </a:p>
        </p:txBody>
      </p:sp>
      <p:sp>
        <p:nvSpPr>
          <p:cNvPr id="47112" name="TextovéPole 17">
            <a:extLst>
              <a:ext uri="{FF2B5EF4-FFF2-40B4-BE49-F238E27FC236}">
                <a16:creationId xmlns:a16="http://schemas.microsoft.com/office/drawing/2014/main" id="{93739214-DDE5-46E1-9901-AF6924B9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2227263"/>
            <a:ext cx="6492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09E9C31C-1247-46E8-8648-B61089DEDA5A}"/>
              </a:ext>
            </a:extLst>
          </p:cNvPr>
          <p:cNvSpPr txBox="1">
            <a:spLocks/>
          </p:cNvSpPr>
          <p:nvPr/>
        </p:nvSpPr>
        <p:spPr bwMode="auto">
          <a:xfrm>
            <a:off x="3059113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7</a:t>
            </a:r>
          </a:p>
        </p:txBody>
      </p:sp>
      <p:graphicFrame>
        <p:nvGraphicFramePr>
          <p:cNvPr id="20" name="Graf 19">
            <a:extLst>
              <a:ext uri="{FF2B5EF4-FFF2-40B4-BE49-F238E27FC236}">
                <a16:creationId xmlns:a16="http://schemas.microsoft.com/office/drawing/2014/main" id="{E63BCA53-12CD-430F-9DDE-6091C34E0B39}"/>
              </a:ext>
            </a:extLst>
          </p:cNvPr>
          <p:cNvGraphicFramePr/>
          <p:nvPr/>
        </p:nvGraphicFramePr>
        <p:xfrm>
          <a:off x="4283968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115" name="TextovéPole 11">
            <a:extLst>
              <a:ext uri="{FF2B5EF4-FFF2-40B4-BE49-F238E27FC236}">
                <a16:creationId xmlns:a16="http://schemas.microsoft.com/office/drawing/2014/main" id="{6AD43BA4-99D0-425A-9E4F-ABAF1BDE1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724525"/>
            <a:ext cx="475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a</a:t>
            </a:r>
            <a:r>
              <a:rPr lang="cs-CZ" altLang="cs-CZ" sz="1800"/>
              <a:t> = (1/7, 1/7, 1/7, 1/7, 1/7 , 1/7, 1/7)</a:t>
            </a:r>
            <a:endParaRPr lang="cs-CZ" altLang="cs-CZ" sz="1800" b="1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6C2ACC9A-0756-4659-B66C-6FE797A1C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2F78E11-9B45-4D67-9C10-C69E234F2BD9}"/>
              </a:ext>
            </a:extLst>
          </p:cNvPr>
          <p:cNvGraphicFramePr/>
          <p:nvPr/>
        </p:nvGraphicFramePr>
        <p:xfrm>
          <a:off x="467544" y="1988840"/>
          <a:ext cx="41044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8131" name="Picture 2">
            <a:extLst>
              <a:ext uri="{FF2B5EF4-FFF2-40B4-BE49-F238E27FC236}">
                <a16:creationId xmlns:a16="http://schemas.microsoft.com/office/drawing/2014/main" id="{275E4A4F-7534-461C-88DB-938D822B9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970088"/>
            <a:ext cx="371792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2" name="Zástupný symbol pro obsah 2">
            <a:extLst>
              <a:ext uri="{FF2B5EF4-FFF2-40B4-BE49-F238E27FC236}">
                <a16:creationId xmlns:a16="http://schemas.microsoft.com/office/drawing/2014/main" id="{C444A711-FE36-4DF5-AC2B-085425236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56338" y="5157788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9C644B0-19A1-4A82-B3FB-CC9A714D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569C01A-F47B-45D2-8659-63AB4768A69F}"/>
              </a:ext>
            </a:extLst>
          </p:cNvPr>
          <p:cNvGraphicFramePr/>
          <p:nvPr/>
        </p:nvGraphicFramePr>
        <p:xfrm>
          <a:off x="467544" y="1988840"/>
          <a:ext cx="41044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9155" name="Picture 2">
            <a:extLst>
              <a:ext uri="{FF2B5EF4-FFF2-40B4-BE49-F238E27FC236}">
                <a16:creationId xmlns:a16="http://schemas.microsoft.com/office/drawing/2014/main" id="{856F844D-7891-4D5B-BA9A-CCE4822E0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775" y="1982788"/>
            <a:ext cx="3736975" cy="287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2DEE6B9-D3D8-47D3-A741-49F7FEBEFB67}"/>
              </a:ext>
            </a:extLst>
          </p:cNvPr>
          <p:cNvSpPr txBox="1">
            <a:spLocks/>
          </p:cNvSpPr>
          <p:nvPr/>
        </p:nvSpPr>
        <p:spPr bwMode="auto">
          <a:xfrm>
            <a:off x="6256338" y="515302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5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E8C3C77C-35EF-4420-B73F-10B3CE988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B3E125D-285A-4D26-BED5-EAAF9F63731A}"/>
              </a:ext>
            </a:extLst>
          </p:cNvPr>
          <p:cNvGraphicFramePr/>
          <p:nvPr/>
        </p:nvGraphicFramePr>
        <p:xfrm>
          <a:off x="467544" y="1988840"/>
          <a:ext cx="41044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0179" name="Picture 2">
            <a:extLst>
              <a:ext uri="{FF2B5EF4-FFF2-40B4-BE49-F238E27FC236}">
                <a16:creationId xmlns:a16="http://schemas.microsoft.com/office/drawing/2014/main" id="{C28629F5-CB30-4952-9F59-F801BF9C3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992313"/>
            <a:ext cx="3744912" cy="28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93C38-4703-400D-87FF-23B98660316E}"/>
              </a:ext>
            </a:extLst>
          </p:cNvPr>
          <p:cNvSpPr txBox="1">
            <a:spLocks/>
          </p:cNvSpPr>
          <p:nvPr/>
        </p:nvSpPr>
        <p:spPr bwMode="auto">
          <a:xfrm>
            <a:off x="6256338" y="515302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7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C0B7E148-1FE9-435F-BC2E-B92AAA0B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>
            <a:extLst>
              <a:ext uri="{FF2B5EF4-FFF2-40B4-BE49-F238E27FC236}">
                <a16:creationId xmlns:a16="http://schemas.microsoft.com/office/drawing/2014/main" id="{04B7A603-8BDA-4B34-BC33-735D210E44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51203" name="TextovéPole 6">
            <a:extLst>
              <a:ext uri="{FF2B5EF4-FFF2-40B4-BE49-F238E27FC236}">
                <a16:creationId xmlns:a16="http://schemas.microsoft.com/office/drawing/2014/main" id="{CB15F527-0296-4C64-B585-3CEB0B888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51204" name="TextovéPole 7">
            <a:extLst>
              <a:ext uri="{FF2B5EF4-FFF2-40B4-BE49-F238E27FC236}">
                <a16:creationId xmlns:a16="http://schemas.microsoft.com/office/drawing/2014/main" id="{19AE079A-69ED-439E-A577-70C0C1EA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744663"/>
            <a:ext cx="85248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05" name="TextovéPole 12">
            <a:extLst>
              <a:ext uri="{FF2B5EF4-FFF2-40B4-BE49-F238E27FC236}">
                <a16:creationId xmlns:a16="http://schemas.microsoft.com/office/drawing/2014/main" id="{4691D4C9-2C7A-4ED5-AD84-48AF13663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51206" name="TextovéPole 17">
            <a:extLst>
              <a:ext uri="{FF2B5EF4-FFF2-40B4-BE49-F238E27FC236}">
                <a16:creationId xmlns:a16="http://schemas.microsoft.com/office/drawing/2014/main" id="{45729E93-D94B-425C-A73D-2CFA2701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4413" y="2227263"/>
            <a:ext cx="6492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D2E0EC66-406A-48CF-BC78-7FB3D905F0F6}"/>
              </a:ext>
            </a:extLst>
          </p:cNvPr>
          <p:cNvSpPr txBox="1">
            <a:spLocks/>
          </p:cNvSpPr>
          <p:nvPr/>
        </p:nvSpPr>
        <p:spPr bwMode="auto">
          <a:xfrm>
            <a:off x="2698750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7</a:t>
            </a:r>
          </a:p>
        </p:txBody>
      </p:sp>
      <p:sp>
        <p:nvSpPr>
          <p:cNvPr id="51208" name="TextovéPole 11">
            <a:extLst>
              <a:ext uri="{FF2B5EF4-FFF2-40B4-BE49-F238E27FC236}">
                <a16:creationId xmlns:a16="http://schemas.microsoft.com/office/drawing/2014/main" id="{723E780C-E518-495E-8137-847E08BE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313" y="5722938"/>
            <a:ext cx="5265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a</a:t>
            </a:r>
            <a:r>
              <a:rPr lang="cs-CZ" altLang="cs-CZ" sz="1800" dirty="0"/>
              <a:t> = (1/7, -1/7, -1/7,  1/7, -1/7, -1/7,  1/7)</a:t>
            </a:r>
            <a:endParaRPr lang="cs-CZ" altLang="cs-CZ" sz="1800" b="1" dirty="0"/>
          </a:p>
        </p:txBody>
      </p:sp>
      <p:sp>
        <p:nvSpPr>
          <p:cNvPr id="51209" name="TextovéPole 17">
            <a:extLst>
              <a:ext uri="{FF2B5EF4-FFF2-40B4-BE49-F238E27FC236}">
                <a16:creationId xmlns:a16="http://schemas.microsoft.com/office/drawing/2014/main" id="{FE0C376D-4C2E-44FA-BED7-8089BAF8A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538" y="2222500"/>
            <a:ext cx="612775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-1,9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-3,9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0,4</a:t>
            </a:r>
          </a:p>
        </p:txBody>
      </p:sp>
      <p:pic>
        <p:nvPicPr>
          <p:cNvPr id="51210" name="Picture 2">
            <a:extLst>
              <a:ext uri="{FF2B5EF4-FFF2-40B4-BE49-F238E27FC236}">
                <a16:creationId xmlns:a16="http://schemas.microsoft.com/office/drawing/2014/main" id="{C739BF92-767E-4025-8A40-AF2051283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1989138"/>
            <a:ext cx="480377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Nadpis 1">
            <a:extLst>
              <a:ext uri="{FF2B5EF4-FFF2-40B4-BE49-F238E27FC236}">
                <a16:creationId xmlns:a16="http://schemas.microsoft.com/office/drawing/2014/main" id="{F9DD20F0-CA31-4A21-9357-2CD43B31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sah 2">
            <a:extLst>
              <a:ext uri="{FF2B5EF4-FFF2-40B4-BE49-F238E27FC236}">
                <a16:creationId xmlns:a16="http://schemas.microsoft.com/office/drawing/2014/main" id="{1045701C-7BF1-4B2A-BB96-A27489689E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52227" name="TextovéPole 6">
            <a:extLst>
              <a:ext uri="{FF2B5EF4-FFF2-40B4-BE49-F238E27FC236}">
                <a16:creationId xmlns:a16="http://schemas.microsoft.com/office/drawing/2014/main" id="{473FBCB3-AB2E-482A-B571-F3B318739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52228" name="TextovéPole 7">
            <a:extLst>
              <a:ext uri="{FF2B5EF4-FFF2-40B4-BE49-F238E27FC236}">
                <a16:creationId xmlns:a16="http://schemas.microsoft.com/office/drawing/2014/main" id="{6033101A-AB20-48A9-9AA2-084FCF58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744663"/>
            <a:ext cx="85248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2229" name="TextovéPole 12">
            <a:extLst>
              <a:ext uri="{FF2B5EF4-FFF2-40B4-BE49-F238E27FC236}">
                <a16:creationId xmlns:a16="http://schemas.microsoft.com/office/drawing/2014/main" id="{C2E35EA9-B845-44EB-B2B7-AF2134BF6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52230" name="TextovéPole 17">
            <a:extLst>
              <a:ext uri="{FF2B5EF4-FFF2-40B4-BE49-F238E27FC236}">
                <a16:creationId xmlns:a16="http://schemas.microsoft.com/office/drawing/2014/main" id="{C4E3C64B-ACB6-4D63-9946-34979A2EA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4413" y="2227263"/>
            <a:ext cx="6492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9,6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0D2990F4-618E-46DE-B1DE-CFC24C99D6DB}"/>
              </a:ext>
            </a:extLst>
          </p:cNvPr>
          <p:cNvSpPr txBox="1">
            <a:spLocks/>
          </p:cNvSpPr>
          <p:nvPr/>
        </p:nvSpPr>
        <p:spPr bwMode="auto">
          <a:xfrm>
            <a:off x="2698750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7</a:t>
            </a:r>
          </a:p>
        </p:txBody>
      </p:sp>
      <p:sp>
        <p:nvSpPr>
          <p:cNvPr id="52232" name="TextovéPole 11">
            <a:extLst>
              <a:ext uri="{FF2B5EF4-FFF2-40B4-BE49-F238E27FC236}">
                <a16:creationId xmlns:a16="http://schemas.microsoft.com/office/drawing/2014/main" id="{CC2855BA-15C2-4054-8958-3C8FEF2EF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722938"/>
            <a:ext cx="5184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a</a:t>
            </a:r>
            <a:r>
              <a:rPr lang="cs-CZ" altLang="cs-CZ" sz="1800"/>
              <a:t> = (1/7, -1/7, -1/7, 1/7, -1/7 , -1/7, 1/7)</a:t>
            </a:r>
            <a:endParaRPr lang="cs-CZ" altLang="cs-CZ" sz="1800" b="1"/>
          </a:p>
        </p:txBody>
      </p:sp>
      <p:sp>
        <p:nvSpPr>
          <p:cNvPr id="52233" name="TextovéPole 17">
            <a:extLst>
              <a:ext uri="{FF2B5EF4-FFF2-40B4-BE49-F238E27FC236}">
                <a16:creationId xmlns:a16="http://schemas.microsoft.com/office/drawing/2014/main" id="{D307E963-E31C-4DD0-8768-D18887C72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538" y="2222500"/>
            <a:ext cx="612775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-1,9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-3,9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-2,9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0,4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35C7EDB4-20BE-4770-A4D8-E8FDE593F48B}"/>
              </a:ext>
            </a:extLst>
          </p:cNvPr>
          <p:cNvGraphicFramePr/>
          <p:nvPr/>
        </p:nvGraphicFramePr>
        <p:xfrm>
          <a:off x="4283968" y="2060848"/>
          <a:ext cx="4572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F76A7BDC-4436-446A-8711-4D480FC4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DC992-4866-4E00-9220-AD6C28E54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1. řádu</a:t>
            </a:r>
          </a:p>
        </p:txBody>
      </p:sp>
      <p:sp>
        <p:nvSpPr>
          <p:cNvPr id="53251" name="Zástupný symbol pro obsah 2">
            <a:extLst>
              <a:ext uri="{FF2B5EF4-FFF2-40B4-BE49-F238E27FC236}">
                <a16:creationId xmlns:a16="http://schemas.microsoft.com/office/drawing/2014/main" id="{9F9F9268-40BB-42B2-93C5-066CF6FAB0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r>
              <a:rPr lang="cs-CZ" altLang="cs-CZ" sz="2400" dirty="0"/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	</a:t>
            </a:r>
            <a:r>
              <a:rPr lang="cs-CZ" altLang="cs-CZ" sz="2000" dirty="0"/>
              <a:t>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– 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 err="1"/>
              <a:t>-T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= x(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= x(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+ 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 err="1"/>
              <a:t>-T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</a:t>
            </a:r>
          </a:p>
          <a:p>
            <a:pPr>
              <a:spcBef>
                <a:spcPts val="2400"/>
              </a:spcBef>
            </a:pPr>
            <a:r>
              <a:rPr lang="cs-CZ" altLang="cs-CZ" sz="2400" dirty="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	</a:t>
            </a:r>
            <a:r>
              <a:rPr lang="cs-CZ" altLang="cs-CZ" sz="2000" dirty="0"/>
              <a:t>Y(z) – Y(z).z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 = X(z)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Y(z)(1–z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) = X(z)</a:t>
            </a:r>
          </a:p>
        </p:txBody>
      </p:sp>
      <p:graphicFrame>
        <p:nvGraphicFramePr>
          <p:cNvPr id="53252" name="Object 3">
            <a:extLst>
              <a:ext uri="{FF2B5EF4-FFF2-40B4-BE49-F238E27FC236}">
                <a16:creationId xmlns:a16="http://schemas.microsoft.com/office/drawing/2014/main" id="{667BAF6A-CDA5-4CEC-B2C7-70BBAAEAF5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024921"/>
              </p:ext>
            </p:extLst>
          </p:nvPr>
        </p:nvGraphicFramePr>
        <p:xfrm>
          <a:off x="900113" y="4437062"/>
          <a:ext cx="345598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Rovnice" r:id="rId3" imgW="1828800" imgH="419100" progId="Equation.3">
                  <p:embed/>
                </p:oleObj>
              </mc:Choice>
              <mc:Fallback>
                <p:oleObj name="Rovnice" r:id="rId3" imgW="18288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437062"/>
                        <a:ext cx="345598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3" name="Picture 4">
            <a:extLst>
              <a:ext uri="{FF2B5EF4-FFF2-40B4-BE49-F238E27FC236}">
                <a16:creationId xmlns:a16="http://schemas.microsoft.com/office/drawing/2014/main" id="{62980D28-4E68-41EC-BF82-03D50A0F1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573463"/>
            <a:ext cx="458470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4" name="Picture 12">
            <a:extLst>
              <a:ext uri="{FF2B5EF4-FFF2-40B4-BE49-F238E27FC236}">
                <a16:creationId xmlns:a16="http://schemas.microsoft.com/office/drawing/2014/main" id="{7049910C-A2BB-42E6-9A8B-A888B75A1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2863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B634EE55-845E-40D8-ABC5-20256356F3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098012"/>
              </p:ext>
            </p:extLst>
          </p:nvPr>
        </p:nvGraphicFramePr>
        <p:xfrm>
          <a:off x="1765348" y="5373216"/>
          <a:ext cx="2262091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Image" r:id="rId7" imgW="4812480" imgH="2603160" progId="Photoshop.Image.12">
                  <p:embed/>
                </p:oleObj>
              </mc:Choice>
              <mc:Fallback>
                <p:oleObj name="Image" r:id="rId7" imgW="4812480" imgH="260316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5348" y="5373216"/>
                        <a:ext cx="2262091" cy="122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8D317-46EA-42BD-947A-12F3FC8A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1. řádu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C84A14F9-9BF7-40DC-8220-D849C239C0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r>
              <a:rPr lang="cs-CZ" altLang="cs-CZ" sz="2400" dirty="0"/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	</a:t>
            </a:r>
            <a:r>
              <a:rPr lang="cs-CZ" altLang="cs-CZ" sz="2000" dirty="0"/>
              <a:t>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</a:t>
            </a:r>
            <a:r>
              <a:rPr lang="cs-CZ" altLang="cs-CZ" sz="2000" dirty="0">
                <a:solidFill>
                  <a:srgbClr val="FF0000"/>
                </a:solidFill>
              </a:rPr>
              <a:t>+</a:t>
            </a:r>
            <a:r>
              <a:rPr lang="cs-CZ" altLang="cs-CZ" sz="2000" dirty="0"/>
              <a:t> 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 err="1"/>
              <a:t>-T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= x(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= x(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 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 y(</a:t>
            </a:r>
            <a:r>
              <a:rPr lang="cs-CZ" altLang="cs-CZ" sz="2000" dirty="0" err="1"/>
              <a:t>nT</a:t>
            </a:r>
            <a:r>
              <a:rPr lang="cs-CZ" altLang="cs-CZ" sz="2000" baseline="-25000" dirty="0" err="1"/>
              <a:t>vz</a:t>
            </a:r>
            <a:r>
              <a:rPr lang="cs-CZ" altLang="cs-CZ" sz="2000" dirty="0" err="1"/>
              <a:t>-T</a:t>
            </a:r>
            <a:r>
              <a:rPr lang="cs-CZ" altLang="cs-CZ" sz="2000" baseline="-25000" dirty="0" err="1"/>
              <a:t>vz</a:t>
            </a:r>
            <a:r>
              <a:rPr lang="cs-CZ" altLang="cs-CZ" sz="2000" dirty="0"/>
              <a:t>)</a:t>
            </a:r>
          </a:p>
          <a:p>
            <a:endParaRPr lang="cs-CZ" altLang="cs-CZ" sz="2400" dirty="0"/>
          </a:p>
          <a:p>
            <a:r>
              <a:rPr lang="cs-CZ" altLang="cs-CZ" sz="2400" dirty="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	</a:t>
            </a:r>
            <a:r>
              <a:rPr lang="cs-CZ" altLang="cs-CZ" sz="2000" dirty="0"/>
              <a:t>Y(z) </a:t>
            </a:r>
            <a:r>
              <a:rPr lang="cs-CZ" altLang="cs-CZ" sz="2000" dirty="0">
                <a:solidFill>
                  <a:srgbClr val="FF0000"/>
                </a:solidFill>
              </a:rPr>
              <a:t>+</a:t>
            </a:r>
            <a:r>
              <a:rPr lang="cs-CZ" altLang="cs-CZ" sz="2000" dirty="0"/>
              <a:t> Y(z).z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 = X(z)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Y(z)(1</a:t>
            </a:r>
            <a:r>
              <a:rPr lang="cs-CZ" altLang="cs-CZ" sz="2000" dirty="0">
                <a:solidFill>
                  <a:srgbClr val="FF0000"/>
                </a:solidFill>
              </a:rPr>
              <a:t>+</a:t>
            </a:r>
            <a:r>
              <a:rPr lang="cs-CZ" altLang="cs-CZ" sz="2000" dirty="0"/>
              <a:t>z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) = X(z)</a:t>
            </a:r>
          </a:p>
        </p:txBody>
      </p:sp>
      <p:graphicFrame>
        <p:nvGraphicFramePr>
          <p:cNvPr id="54276" name="Object 3">
            <a:extLst>
              <a:ext uri="{FF2B5EF4-FFF2-40B4-BE49-F238E27FC236}">
                <a16:creationId xmlns:a16="http://schemas.microsoft.com/office/drawing/2014/main" id="{946E75D2-4E08-4B6A-AA61-957EA7C628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797425"/>
          <a:ext cx="345598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Rovnice" r:id="rId3" imgW="1828800" imgH="419100" progId="Equation.3">
                  <p:embed/>
                </p:oleObj>
              </mc:Choice>
              <mc:Fallback>
                <p:oleObj name="Rovnice" r:id="rId3" imgW="18288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97425"/>
                        <a:ext cx="345598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277" name="Picture 4">
            <a:extLst>
              <a:ext uri="{FF2B5EF4-FFF2-40B4-BE49-F238E27FC236}">
                <a16:creationId xmlns:a16="http://schemas.microsoft.com/office/drawing/2014/main" id="{9416BD21-FE0F-46FF-A4AD-BC02A1342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463"/>
            <a:ext cx="45720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10">
            <a:extLst>
              <a:ext uri="{FF2B5EF4-FFF2-40B4-BE49-F238E27FC236}">
                <a16:creationId xmlns:a16="http://schemas.microsoft.com/office/drawing/2014/main" id="{2E590F5C-D358-4CDE-86B9-565A9ECD1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43ACE-C7B2-4423-8E2C-9793386D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1. řádu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947FFDE7-ADC4-4397-B4B3-923856E5E9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r>
              <a:rPr lang="cs-CZ" altLang="cs-CZ" sz="2400"/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) 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 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 = x(nT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y(nT</a:t>
            </a:r>
            <a:r>
              <a:rPr lang="cs-CZ" altLang="cs-CZ" sz="2000" baseline="-25000"/>
              <a:t>vz</a:t>
            </a:r>
            <a:r>
              <a:rPr lang="cs-CZ" altLang="cs-CZ" sz="2000"/>
              <a:t>) = x(nT</a:t>
            </a:r>
            <a:r>
              <a:rPr lang="cs-CZ" altLang="cs-CZ" sz="2000" baseline="-25000"/>
              <a:t>vz</a:t>
            </a:r>
            <a:r>
              <a:rPr lang="cs-CZ" altLang="cs-CZ" sz="2000"/>
              <a:t>) </a:t>
            </a:r>
            <a:r>
              <a:rPr lang="cs-CZ" altLang="cs-CZ" sz="2000">
                <a:solidFill>
                  <a:srgbClr val="FF0000"/>
                </a:solidFill>
              </a:rPr>
              <a:t>-</a:t>
            </a:r>
            <a:r>
              <a:rPr lang="cs-CZ" altLang="cs-CZ" sz="2000"/>
              <a:t> 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endParaRPr lang="cs-CZ" altLang="cs-CZ" sz="2400"/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Y(z) 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 Y(z).z</a:t>
            </a:r>
            <a:r>
              <a:rPr lang="cs-CZ" altLang="cs-CZ" sz="2000" baseline="30000"/>
              <a:t>-1</a:t>
            </a:r>
            <a:r>
              <a:rPr lang="cs-CZ" altLang="cs-CZ" sz="2000"/>
              <a:t> = X(z)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Y(z)(1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z</a:t>
            </a:r>
            <a:r>
              <a:rPr lang="cs-CZ" altLang="cs-CZ" sz="2000" baseline="30000"/>
              <a:t>-1</a:t>
            </a:r>
            <a:r>
              <a:rPr lang="cs-CZ" altLang="cs-CZ" sz="2000"/>
              <a:t>) = X(z)</a:t>
            </a:r>
          </a:p>
        </p:txBody>
      </p:sp>
      <p:graphicFrame>
        <p:nvGraphicFramePr>
          <p:cNvPr id="55300" name="Object 3">
            <a:extLst>
              <a:ext uri="{FF2B5EF4-FFF2-40B4-BE49-F238E27FC236}">
                <a16:creationId xmlns:a16="http://schemas.microsoft.com/office/drawing/2014/main" id="{DAB17D66-F8C9-4088-8C04-D0385C4AFB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437063"/>
          <a:ext cx="34559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Rovnice" r:id="rId3" imgW="1828800" imgH="419100" progId="Equation.3">
                  <p:embed/>
                </p:oleObj>
              </mc:Choice>
              <mc:Fallback>
                <p:oleObj name="Rovnice" r:id="rId3" imgW="18288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437063"/>
                        <a:ext cx="345598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01" name="Picture 3">
            <a:extLst>
              <a:ext uri="{FF2B5EF4-FFF2-40B4-BE49-F238E27FC236}">
                <a16:creationId xmlns:a16="http://schemas.microsoft.com/office/drawing/2014/main" id="{0E22FC32-22CF-4792-9CCA-612D24207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29000"/>
            <a:ext cx="4068763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2" name="Picture 10">
            <a:extLst>
              <a:ext uri="{FF2B5EF4-FFF2-40B4-BE49-F238E27FC236}">
                <a16:creationId xmlns:a16="http://schemas.microsoft.com/office/drawing/2014/main" id="{89F51754-4439-4049-84C9-B49DF556B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>
            <a:extLst>
              <a:ext uri="{FF2B5EF4-FFF2-40B4-BE49-F238E27FC236}">
                <a16:creationId xmlns:a16="http://schemas.microsoft.com/office/drawing/2014/main" id="{8FBF3AF7-8E2B-4199-B5F1-9C28373BBC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535987" cy="5746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cs-CZ" sz="2400"/>
              <a:t>{</a:t>
            </a:r>
            <a:r>
              <a:rPr lang="cs-CZ" altLang="cs-CZ" sz="2400"/>
              <a:t>10 12 8 6 5 11 14 9 10 13 7 6 10 14 9 8 12 9 6 9</a:t>
            </a:r>
            <a:r>
              <a:rPr lang="en-US" altLang="cs-CZ" sz="2400"/>
              <a:t>}</a:t>
            </a:r>
            <a:r>
              <a:rPr lang="cs-CZ" altLang="cs-CZ" sz="2400"/>
              <a:t> 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3A2B42E-5223-4622-8F68-5F4C0998D42F}"/>
              </a:ext>
            </a:extLst>
          </p:cNvPr>
          <p:cNvGraphicFramePr/>
          <p:nvPr/>
        </p:nvGraphicFramePr>
        <p:xfrm>
          <a:off x="2267744" y="2996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650B7B13-47B3-4C4C-947E-0D756C24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104AC-5F4F-4C8A-A00F-38F49103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1. řádu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D7D5415D-BA01-475C-B2A4-D7611233AA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2400"/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) 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 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 = 2x(nT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y(nT</a:t>
            </a:r>
            <a:r>
              <a:rPr lang="cs-CZ" altLang="cs-CZ" sz="2000" baseline="-25000"/>
              <a:t>vz</a:t>
            </a:r>
            <a:r>
              <a:rPr lang="cs-CZ" altLang="cs-CZ" sz="2000"/>
              <a:t>) = 2x(nT</a:t>
            </a:r>
            <a:r>
              <a:rPr lang="cs-CZ" altLang="cs-CZ" sz="2000" baseline="-25000"/>
              <a:t>vz</a:t>
            </a:r>
            <a:r>
              <a:rPr lang="cs-CZ" altLang="cs-CZ" sz="2000"/>
              <a:t>) </a:t>
            </a:r>
            <a:r>
              <a:rPr lang="cs-CZ" altLang="cs-CZ" sz="2000">
                <a:solidFill>
                  <a:srgbClr val="FF0000"/>
                </a:solidFill>
              </a:rPr>
              <a:t>-</a:t>
            </a:r>
            <a:r>
              <a:rPr lang="cs-CZ" altLang="cs-CZ" sz="2000"/>
              <a:t> 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endParaRPr lang="cs-CZ" altLang="cs-CZ" sz="2400"/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Y(z) 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 Y(z).z</a:t>
            </a:r>
            <a:r>
              <a:rPr lang="cs-CZ" altLang="cs-CZ" sz="2000" baseline="30000"/>
              <a:t>-1</a:t>
            </a:r>
            <a:r>
              <a:rPr lang="cs-CZ" altLang="cs-CZ" sz="2000"/>
              <a:t> = 2X(z)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Y(z)(1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z</a:t>
            </a:r>
            <a:r>
              <a:rPr lang="cs-CZ" altLang="cs-CZ" sz="2000" baseline="30000"/>
              <a:t>-1</a:t>
            </a:r>
            <a:r>
              <a:rPr lang="cs-CZ" altLang="cs-CZ" sz="2000"/>
              <a:t>) = 2X(z)</a:t>
            </a:r>
          </a:p>
        </p:txBody>
      </p:sp>
      <p:graphicFrame>
        <p:nvGraphicFramePr>
          <p:cNvPr id="56324" name="Object 3">
            <a:extLst>
              <a:ext uri="{FF2B5EF4-FFF2-40B4-BE49-F238E27FC236}">
                <a16:creationId xmlns:a16="http://schemas.microsoft.com/office/drawing/2014/main" id="{3366091F-F051-421B-BFEF-B1BC26BB12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437063"/>
          <a:ext cx="34559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Rovnice" r:id="rId3" imgW="1828800" imgH="419100" progId="Equation.3">
                  <p:embed/>
                </p:oleObj>
              </mc:Choice>
              <mc:Fallback>
                <p:oleObj name="Rovnice" r:id="rId3" imgW="18288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437063"/>
                        <a:ext cx="345598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325" name="Picture 3">
            <a:extLst>
              <a:ext uri="{FF2B5EF4-FFF2-40B4-BE49-F238E27FC236}">
                <a16:creationId xmlns:a16="http://schemas.microsoft.com/office/drawing/2014/main" id="{2333923E-08D4-446F-A516-D41D9E2BE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36938"/>
            <a:ext cx="40687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10">
            <a:extLst>
              <a:ext uri="{FF2B5EF4-FFF2-40B4-BE49-F238E27FC236}">
                <a16:creationId xmlns:a16="http://schemas.microsoft.com/office/drawing/2014/main" id="{58F9A851-1D3F-48F9-B234-15C65D31C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8105A-3FCD-450A-B4BF-C266677AE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1. řádu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7CA51D5D-E68A-4163-8100-5597A77A83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altLang="cs-CZ" sz="2400"/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  <a:r>
              <a:rPr lang="cs-CZ" altLang="cs-CZ" sz="2000">
                <a:solidFill>
                  <a:srgbClr val="FF0000"/>
                </a:solidFill>
              </a:rPr>
              <a:t>+0,9</a:t>
            </a:r>
            <a:r>
              <a:rPr lang="cs-CZ" altLang="cs-CZ" sz="2000"/>
              <a:t>.y(nT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)=1,9.x(nT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)=1,9.x(nT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  <a:r>
              <a:rPr lang="cs-CZ" altLang="cs-CZ" sz="2000">
                <a:solidFill>
                  <a:srgbClr val="FF0000"/>
                </a:solidFill>
              </a:rPr>
              <a:t>–0,9.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endParaRPr lang="cs-CZ" altLang="cs-CZ" sz="2400"/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Y(z) </a:t>
            </a:r>
            <a:r>
              <a:rPr lang="cs-CZ" altLang="cs-CZ" sz="2000">
                <a:solidFill>
                  <a:srgbClr val="FF0000"/>
                </a:solidFill>
              </a:rPr>
              <a:t>+</a:t>
            </a:r>
            <a:r>
              <a:rPr lang="cs-CZ" altLang="cs-CZ" sz="2000"/>
              <a:t> </a:t>
            </a:r>
            <a:r>
              <a:rPr lang="cs-CZ" altLang="cs-CZ" sz="2000">
                <a:solidFill>
                  <a:srgbClr val="FF0000"/>
                </a:solidFill>
              </a:rPr>
              <a:t>0,9</a:t>
            </a:r>
            <a:r>
              <a:rPr lang="cs-CZ" altLang="cs-CZ" sz="2000"/>
              <a:t>.Y(z).z</a:t>
            </a:r>
            <a:r>
              <a:rPr lang="cs-CZ" altLang="cs-CZ" sz="2000" baseline="30000"/>
              <a:t>-1</a:t>
            </a:r>
            <a:r>
              <a:rPr lang="cs-CZ" altLang="cs-CZ" sz="2000"/>
              <a:t> = 1,9.X(z)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Y(z)(1</a:t>
            </a:r>
            <a:r>
              <a:rPr lang="cs-CZ" altLang="cs-CZ" sz="2000">
                <a:solidFill>
                  <a:srgbClr val="FF0000"/>
                </a:solidFill>
              </a:rPr>
              <a:t>+0,9.</a:t>
            </a:r>
            <a:r>
              <a:rPr lang="cs-CZ" altLang="cs-CZ" sz="2000"/>
              <a:t>z</a:t>
            </a:r>
            <a:r>
              <a:rPr lang="cs-CZ" altLang="cs-CZ" sz="2000" baseline="30000"/>
              <a:t>-1</a:t>
            </a:r>
            <a:r>
              <a:rPr lang="cs-CZ" altLang="cs-CZ" sz="2000"/>
              <a:t>) = 1,9.X(z)</a:t>
            </a:r>
          </a:p>
        </p:txBody>
      </p:sp>
      <p:graphicFrame>
        <p:nvGraphicFramePr>
          <p:cNvPr id="57348" name="Object 3">
            <a:extLst>
              <a:ext uri="{FF2B5EF4-FFF2-40B4-BE49-F238E27FC236}">
                <a16:creationId xmlns:a16="http://schemas.microsoft.com/office/drawing/2014/main" id="{FABA59B1-D9A2-4DD9-9E94-FB418F5112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4437063"/>
          <a:ext cx="4152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Rovnice" r:id="rId3" imgW="2197100" imgH="419100" progId="Equation.3">
                  <p:embed/>
                </p:oleObj>
              </mc:Choice>
              <mc:Fallback>
                <p:oleObj name="Rovnice" r:id="rId3" imgW="21971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437063"/>
                        <a:ext cx="41529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49" name="Picture 3">
            <a:extLst>
              <a:ext uri="{FF2B5EF4-FFF2-40B4-BE49-F238E27FC236}">
                <a16:creationId xmlns:a16="http://schemas.microsoft.com/office/drawing/2014/main" id="{12FB82D6-4FC0-482F-A12D-2BE2EE2ED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975" y="3429000"/>
            <a:ext cx="40513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10">
            <a:extLst>
              <a:ext uri="{FF2B5EF4-FFF2-40B4-BE49-F238E27FC236}">
                <a16:creationId xmlns:a16="http://schemas.microsoft.com/office/drawing/2014/main" id="{CD21DF9F-260B-417D-95EA-D53749675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F7E4D-467B-4F44-A166-5B7FF7F0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2. řádu</a:t>
            </a:r>
          </a:p>
        </p:txBody>
      </p:sp>
      <p:sp>
        <p:nvSpPr>
          <p:cNvPr id="32772" name="Zástupný symbol pro obsah 2">
            <a:extLst>
              <a:ext uri="{FF2B5EF4-FFF2-40B4-BE49-F238E27FC236}">
                <a16:creationId xmlns:a16="http://schemas.microsoft.com/office/drawing/2014/main" id="{7E8C63F8-52F0-4F7A-B56A-E161606BF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4792662" cy="36544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dirty="0">
                <a:cs typeface="Arial" charset="0"/>
              </a:rPr>
              <a:t>diferenční rovnice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>
                <a:cs typeface="Arial" charset="0"/>
              </a:rPr>
              <a:t>	</a:t>
            </a:r>
            <a:r>
              <a:rPr lang="cs-CZ" sz="2000" dirty="0">
                <a:cs typeface="Arial" charset="0"/>
              </a:rPr>
              <a:t>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)=2.x(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	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)=2.x(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)–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spcBef>
                <a:spcPts val="2400"/>
              </a:spcBef>
              <a:defRPr/>
            </a:pPr>
            <a:r>
              <a:rPr 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400" dirty="0">
                <a:cs typeface="Arial" charset="0"/>
              </a:rPr>
              <a:t>	</a:t>
            </a:r>
            <a:r>
              <a:rPr lang="cs-CZ" sz="2000" dirty="0">
                <a:cs typeface="Arial" charset="0"/>
              </a:rPr>
              <a:t>Y(z) 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Y</a:t>
            </a:r>
            <a:r>
              <a:rPr lang="cs-CZ" sz="2000" dirty="0">
                <a:cs typeface="Arial" charset="0"/>
              </a:rPr>
              <a:t>(z).z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 = 2.X(z)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	Y(z)(1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</a:t>
            </a:r>
            <a:r>
              <a:rPr lang="cs-CZ" sz="2000" dirty="0">
                <a:cs typeface="Arial" charset="0"/>
              </a:rPr>
              <a:t>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) = 2.X(z)</a:t>
            </a:r>
          </a:p>
        </p:txBody>
      </p:sp>
      <p:pic>
        <p:nvPicPr>
          <p:cNvPr id="58372" name="Picture 3">
            <a:extLst>
              <a:ext uri="{FF2B5EF4-FFF2-40B4-BE49-F238E27FC236}">
                <a16:creationId xmlns:a16="http://schemas.microsoft.com/office/drawing/2014/main" id="{63092494-9E29-4F8B-9EF8-AE840BDB9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29000"/>
            <a:ext cx="4038600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10">
            <a:extLst>
              <a:ext uri="{FF2B5EF4-FFF2-40B4-BE49-F238E27FC236}">
                <a16:creationId xmlns:a16="http://schemas.microsoft.com/office/drawing/2014/main" id="{E5EA3D23-F7E5-4123-8FC6-5A004C059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11">
            <a:extLst>
              <a:ext uri="{FF2B5EF4-FFF2-40B4-BE49-F238E27FC236}">
                <a16:creationId xmlns:a16="http://schemas.microsoft.com/office/drawing/2014/main" id="{876F8E89-80E4-4BBC-9614-3ACC83262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280694"/>
            <a:ext cx="3730625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A8F85B68-76EC-45BF-9066-EDB77D5E86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920106"/>
              </p:ext>
            </p:extLst>
          </p:nvPr>
        </p:nvGraphicFramePr>
        <p:xfrm>
          <a:off x="522704" y="5373216"/>
          <a:ext cx="2262091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Image" r:id="rId6" imgW="4812480" imgH="2603160" progId="Photoshop.Image.12">
                  <p:embed/>
                </p:oleObj>
              </mc:Choice>
              <mc:Fallback>
                <p:oleObj name="Image" r:id="rId6" imgW="4812480" imgH="2603160" progId="Photoshop.Image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B634EE55-845E-40D8-ABC5-20256356F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704" y="5373216"/>
                        <a:ext cx="2262091" cy="122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0">
            <a:extLst>
              <a:ext uri="{FF2B5EF4-FFF2-40B4-BE49-F238E27FC236}">
                <a16:creationId xmlns:a16="http://schemas.microsoft.com/office/drawing/2014/main" id="{2ACB3ADB-6901-4816-B06D-A1E8C3362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2A6374E-4647-4790-B7A0-530A98C2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2. řádu</a:t>
            </a:r>
          </a:p>
        </p:txBody>
      </p:sp>
      <p:sp>
        <p:nvSpPr>
          <p:cNvPr id="32772" name="Zástupný symbol pro obsah 2">
            <a:extLst>
              <a:ext uri="{FF2B5EF4-FFF2-40B4-BE49-F238E27FC236}">
                <a16:creationId xmlns:a16="http://schemas.microsoft.com/office/drawing/2014/main" id="{36C07EBF-4317-464E-8D50-DC6F29BB9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50" y="1214438"/>
            <a:ext cx="5078413" cy="3149600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cs typeface="Arial" charset="0"/>
              </a:rPr>
              <a:t>diferenční rovnice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+0,81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)=1,81x(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)=1,81x(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)–0,81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  <a:p>
            <a:pPr>
              <a:defRPr/>
            </a:pPr>
            <a:r>
              <a:rPr 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400" dirty="0">
                <a:cs typeface="Arial" charset="0"/>
              </a:rPr>
              <a:t>	</a:t>
            </a:r>
            <a:r>
              <a:rPr lang="cs-CZ" sz="2000" dirty="0">
                <a:cs typeface="Arial" charset="0"/>
              </a:rPr>
              <a:t>Y(z) 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+ 0,81.Y</a:t>
            </a:r>
            <a:r>
              <a:rPr lang="cs-CZ" sz="2000" dirty="0">
                <a:cs typeface="Arial" charset="0"/>
              </a:rPr>
              <a:t>(z).z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 = 1,81.X(z)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	Y(z)(1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+ 0,81.</a:t>
            </a:r>
            <a:r>
              <a:rPr lang="cs-CZ" sz="2000" dirty="0">
                <a:cs typeface="Arial" charset="0"/>
              </a:rPr>
              <a:t>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) = 1,81.X(z)</a:t>
            </a:r>
          </a:p>
        </p:txBody>
      </p:sp>
      <p:pic>
        <p:nvPicPr>
          <p:cNvPr id="59397" name="Picture 3">
            <a:extLst>
              <a:ext uri="{FF2B5EF4-FFF2-40B4-BE49-F238E27FC236}">
                <a16:creationId xmlns:a16="http://schemas.microsoft.com/office/drawing/2014/main" id="{FFB3AD1F-0830-4798-9213-9A3FABA69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29000"/>
            <a:ext cx="4032250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9">
            <a:extLst>
              <a:ext uri="{FF2B5EF4-FFF2-40B4-BE49-F238E27FC236}">
                <a16:creationId xmlns:a16="http://schemas.microsoft.com/office/drawing/2014/main" id="{B542E99A-C61E-427A-ADCD-FC72BFFC1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4581525"/>
            <a:ext cx="36766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0">
            <a:extLst>
              <a:ext uri="{FF2B5EF4-FFF2-40B4-BE49-F238E27FC236}">
                <a16:creationId xmlns:a16="http://schemas.microsoft.com/office/drawing/2014/main" id="{333914FB-E2FD-4091-81B6-2D07383D5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14450"/>
            <a:ext cx="355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106A20D-280F-4E51-A07E-2E78605A1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 </a:t>
            </a:r>
            <a:r>
              <a:rPr lang="en-US" sz="3200" dirty="0"/>
              <a:t>2</a:t>
            </a:r>
            <a:r>
              <a:rPr lang="cs-CZ" sz="3200" dirty="0"/>
              <a:t>. řádu</a:t>
            </a:r>
          </a:p>
        </p:txBody>
      </p:sp>
      <p:sp>
        <p:nvSpPr>
          <p:cNvPr id="32772" name="Zástupný symbol pro obsah 2">
            <a:extLst>
              <a:ext uri="{FF2B5EF4-FFF2-40B4-BE49-F238E27FC236}">
                <a16:creationId xmlns:a16="http://schemas.microsoft.com/office/drawing/2014/main" id="{649F03F1-927D-4A6D-B3D5-4D8314BF5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50" y="1214438"/>
            <a:ext cx="5078413" cy="3149600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cs typeface="Arial" charset="0"/>
              </a:rPr>
              <a:t>diferenční rovnice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+1,23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)=2,23x(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y(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)=2,23x(</a:t>
            </a:r>
            <a:r>
              <a:rPr lang="cs-CZ" sz="2000" dirty="0" err="1">
                <a:cs typeface="Arial" charset="0"/>
              </a:rPr>
              <a:t>nT</a:t>
            </a:r>
            <a:r>
              <a:rPr lang="cs-CZ" altLang="cs-CZ" sz="2000" baseline="-25000" dirty="0" err="1">
                <a:cs typeface="Arial" charset="0"/>
              </a:rPr>
              <a:t>vz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)–1,23</a:t>
            </a:r>
            <a:r>
              <a:rPr lang="cs-CZ" sz="2000" dirty="0">
                <a:cs typeface="Arial" charset="0"/>
              </a:rPr>
              <a:t>y(nT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-</a:t>
            </a:r>
            <a:r>
              <a:rPr lang="cs-CZ" sz="2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T</a:t>
            </a:r>
            <a:r>
              <a:rPr lang="cs-CZ" altLang="cs-CZ" sz="2000" baseline="-25000" dirty="0">
                <a:cs typeface="Arial" charset="0"/>
              </a:rPr>
              <a:t>vz</a:t>
            </a:r>
            <a:r>
              <a:rPr lang="cs-CZ" sz="2000" dirty="0">
                <a:cs typeface="Arial" charset="0"/>
              </a:rPr>
              <a:t>)</a:t>
            </a:r>
          </a:p>
          <a:p>
            <a:pPr>
              <a:defRPr/>
            </a:pPr>
            <a:r>
              <a:rPr 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400" dirty="0">
                <a:cs typeface="Arial" charset="0"/>
              </a:rPr>
              <a:t>	</a:t>
            </a:r>
            <a:r>
              <a:rPr lang="cs-CZ" sz="2000" dirty="0">
                <a:cs typeface="Arial" charset="0"/>
              </a:rPr>
              <a:t>Y(z) 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+ 1,23.Y</a:t>
            </a:r>
            <a:r>
              <a:rPr lang="cs-CZ" sz="2000" dirty="0">
                <a:cs typeface="Arial" charset="0"/>
              </a:rPr>
              <a:t>(z).z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 = </a:t>
            </a:r>
            <a:r>
              <a:rPr lang="cs-CZ" sz="2000" dirty="0" err="1"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,23.X(z)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>
                <a:cs typeface="Arial" charset="0"/>
              </a:rPr>
              <a:t>	Y(z)(1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+ </a:t>
            </a:r>
            <a:r>
              <a:rPr lang="cs-CZ" sz="2000" dirty="0" err="1">
                <a:solidFill>
                  <a:schemeClr val="accent4"/>
                </a:solidFill>
                <a:cs typeface="Arial" charset="0"/>
              </a:rPr>
              <a:t>1</a:t>
            </a:r>
            <a:r>
              <a:rPr lang="cs-CZ" sz="2000" dirty="0">
                <a:solidFill>
                  <a:schemeClr val="accent4"/>
                </a:solidFill>
                <a:cs typeface="Arial" charset="0"/>
              </a:rPr>
              <a:t>,23.</a:t>
            </a:r>
            <a:r>
              <a:rPr lang="cs-CZ" sz="2000" dirty="0">
                <a:cs typeface="Arial" charset="0"/>
              </a:rPr>
              <a:t>z</a:t>
            </a:r>
            <a:r>
              <a:rPr lang="cs-CZ" sz="2000" baseline="30000" dirty="0">
                <a:cs typeface="Arial" charset="0"/>
              </a:rPr>
              <a:t>-</a:t>
            </a:r>
            <a:r>
              <a:rPr lang="cs-CZ" sz="2000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) = </a:t>
            </a:r>
            <a:r>
              <a:rPr lang="cs-CZ" sz="2000" dirty="0" err="1">
                <a:cs typeface="Arial" charset="0"/>
              </a:rPr>
              <a:t>2</a:t>
            </a:r>
            <a:r>
              <a:rPr lang="cs-CZ" sz="2000" dirty="0">
                <a:cs typeface="Arial" charset="0"/>
              </a:rPr>
              <a:t>,23.X(z)</a:t>
            </a:r>
          </a:p>
        </p:txBody>
      </p:sp>
      <p:pic>
        <p:nvPicPr>
          <p:cNvPr id="60421" name="Picture 4">
            <a:extLst>
              <a:ext uri="{FF2B5EF4-FFF2-40B4-BE49-F238E27FC236}">
                <a16:creationId xmlns:a16="http://schemas.microsoft.com/office/drawing/2014/main" id="{9E112B24-617A-43E3-9783-FFBFC1147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29000"/>
            <a:ext cx="403225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2" name="Picture 9">
            <a:extLst>
              <a:ext uri="{FF2B5EF4-FFF2-40B4-BE49-F238E27FC236}">
                <a16:creationId xmlns:a16="http://schemas.microsoft.com/office/drawing/2014/main" id="{4DD677BB-3167-4FB1-828B-E5581080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05300"/>
            <a:ext cx="39243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FF23C-36FE-42A6-AB74-6A71D9F0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/>
              <a:t>autoregresivní</a:t>
            </a:r>
            <a:r>
              <a:rPr lang="cs-CZ" sz="3200" dirty="0"/>
              <a:t> člen</a:t>
            </a:r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50922EB4-2D9B-4BAA-968E-69ACEC040F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cs-CZ" sz="2400"/>
              <a:t>diferenční rovnice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y(nT</a:t>
            </a:r>
            <a:r>
              <a:rPr lang="cs-CZ" altLang="cs-CZ" sz="2000" baseline="-25000"/>
              <a:t>vz</a:t>
            </a:r>
            <a:r>
              <a:rPr lang="cs-CZ" altLang="cs-CZ" sz="2000"/>
              <a:t>) – a</a:t>
            </a:r>
            <a:r>
              <a:rPr lang="cs-CZ" altLang="cs-CZ" sz="2000" baseline="-25000"/>
              <a:t>1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 - … - a</a:t>
            </a:r>
            <a:r>
              <a:rPr lang="cs-CZ" altLang="cs-CZ" sz="2000" baseline="-25000"/>
              <a:t>m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-mT</a:t>
            </a:r>
            <a:r>
              <a:rPr lang="cs-CZ" altLang="cs-CZ" sz="2000" baseline="-25000"/>
              <a:t>vz</a:t>
            </a:r>
            <a:r>
              <a:rPr lang="cs-CZ" altLang="cs-CZ" sz="2000"/>
              <a:t>) = b</a:t>
            </a:r>
            <a:r>
              <a:rPr lang="cs-CZ" altLang="cs-CZ" sz="2000" baseline="-25000"/>
              <a:t>0</a:t>
            </a:r>
            <a:r>
              <a:rPr lang="cs-CZ" altLang="cs-CZ" sz="2000"/>
              <a:t>x(nT</a:t>
            </a:r>
            <a:r>
              <a:rPr lang="cs-CZ" altLang="cs-CZ" sz="2000" baseline="-25000"/>
              <a:t>vz</a:t>
            </a:r>
            <a:r>
              <a:rPr lang="cs-CZ" altLang="cs-CZ" sz="20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y(nT</a:t>
            </a:r>
            <a:r>
              <a:rPr lang="cs-CZ" altLang="cs-CZ" sz="2000" baseline="-25000"/>
              <a:t>vz</a:t>
            </a:r>
            <a:r>
              <a:rPr lang="cs-CZ" altLang="cs-CZ" sz="2000"/>
              <a:t>) = b</a:t>
            </a:r>
            <a:r>
              <a:rPr lang="cs-CZ" altLang="cs-CZ" sz="2000" baseline="-25000"/>
              <a:t>0</a:t>
            </a:r>
            <a:r>
              <a:rPr lang="cs-CZ" altLang="cs-CZ" sz="2000"/>
              <a:t>x(nT</a:t>
            </a:r>
            <a:r>
              <a:rPr lang="cs-CZ" altLang="cs-CZ" sz="2000" baseline="-25000"/>
              <a:t>vz</a:t>
            </a:r>
            <a:r>
              <a:rPr lang="cs-CZ" altLang="cs-CZ" sz="2000"/>
              <a:t>) + a</a:t>
            </a:r>
            <a:r>
              <a:rPr lang="cs-CZ" altLang="cs-CZ" sz="2000" baseline="-25000"/>
              <a:t>1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-T</a:t>
            </a:r>
            <a:r>
              <a:rPr lang="cs-CZ" altLang="cs-CZ" sz="2000" baseline="-25000"/>
              <a:t>vz</a:t>
            </a:r>
            <a:r>
              <a:rPr lang="cs-CZ" altLang="cs-CZ" sz="2000"/>
              <a:t>) + … + a</a:t>
            </a:r>
            <a:r>
              <a:rPr lang="cs-CZ" altLang="cs-CZ" sz="2000" baseline="-25000"/>
              <a:t>m</a:t>
            </a:r>
            <a:r>
              <a:rPr lang="cs-CZ" altLang="cs-CZ" sz="2000"/>
              <a:t>y(nT</a:t>
            </a:r>
            <a:r>
              <a:rPr lang="cs-CZ" altLang="cs-CZ" sz="2000" baseline="-25000"/>
              <a:t>vz</a:t>
            </a:r>
            <a:r>
              <a:rPr lang="cs-CZ" altLang="cs-CZ" sz="2000"/>
              <a:t>-mT</a:t>
            </a:r>
            <a:r>
              <a:rPr lang="cs-CZ" altLang="cs-CZ" sz="2000" baseline="-25000"/>
              <a:t>vz</a:t>
            </a:r>
            <a:r>
              <a:rPr lang="cs-CZ" altLang="cs-CZ" sz="2000"/>
              <a:t>) </a:t>
            </a:r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000"/>
              <a:t>Y(z) – a</a:t>
            </a:r>
            <a:r>
              <a:rPr lang="cs-CZ" altLang="cs-CZ" sz="2000" baseline="-25000"/>
              <a:t>1</a:t>
            </a:r>
            <a:r>
              <a:rPr lang="cs-CZ" altLang="cs-CZ" sz="2000"/>
              <a:t>Y(z).z</a:t>
            </a:r>
            <a:r>
              <a:rPr lang="cs-CZ" altLang="cs-CZ" sz="2000" baseline="30000"/>
              <a:t>-1</a:t>
            </a:r>
            <a:r>
              <a:rPr lang="cs-CZ" altLang="cs-CZ" sz="2000"/>
              <a:t> -…- a</a:t>
            </a:r>
            <a:r>
              <a:rPr lang="cs-CZ" altLang="cs-CZ" sz="2000" baseline="-25000"/>
              <a:t>m</a:t>
            </a:r>
            <a:r>
              <a:rPr lang="cs-CZ" altLang="cs-CZ" sz="2000"/>
              <a:t>Y(z).z</a:t>
            </a:r>
            <a:r>
              <a:rPr lang="cs-CZ" altLang="cs-CZ" sz="2000" baseline="30000"/>
              <a:t>-m</a:t>
            </a:r>
            <a:r>
              <a:rPr lang="cs-CZ" altLang="cs-CZ" sz="2000"/>
              <a:t> = b</a:t>
            </a:r>
            <a:r>
              <a:rPr lang="cs-CZ" altLang="cs-CZ" sz="2000" baseline="-25000"/>
              <a:t>0</a:t>
            </a:r>
            <a:r>
              <a:rPr lang="cs-CZ" altLang="cs-CZ" sz="2000"/>
              <a:t>X(z)</a:t>
            </a: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</a:p>
          <a:p>
            <a:endParaRPr lang="cs-CZ" altLang="cs-CZ"/>
          </a:p>
        </p:txBody>
      </p:sp>
      <p:graphicFrame>
        <p:nvGraphicFramePr>
          <p:cNvPr id="61444" name="Object 3">
            <a:extLst>
              <a:ext uri="{FF2B5EF4-FFF2-40B4-BE49-F238E27FC236}">
                <a16:creationId xmlns:a16="http://schemas.microsoft.com/office/drawing/2014/main" id="{0E8B0B0E-E6A5-4A46-83EC-CEA836ECBF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3500438"/>
          <a:ext cx="4967287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Rovnice" r:id="rId3" imgW="2895600" imgH="1587500" progId="Equation.3">
                  <p:embed/>
                </p:oleObj>
              </mc:Choice>
              <mc:Fallback>
                <p:oleObj name="Rovnice" r:id="rId3" imgW="2895600" imgH="1587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500438"/>
                        <a:ext cx="4967287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251F0-B349-4A3D-9443-EAB3C46D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souhrn</a:t>
            </a:r>
            <a:endParaRPr lang="en-GB" dirty="0"/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F476D54E-9792-48AF-8353-9A700D9B19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en-GB" altLang="en-US"/>
              <a:t>MA stru</a:t>
            </a:r>
            <a:r>
              <a:rPr lang="cs-CZ" altLang="en-US"/>
              <a:t>k</a:t>
            </a:r>
            <a:r>
              <a:rPr lang="en-GB" altLang="en-US"/>
              <a:t>tur</a:t>
            </a:r>
            <a:r>
              <a:rPr lang="cs-CZ" altLang="en-US"/>
              <a:t>y jsou vhodnější v případech, kdy je třeba filtrovat/modelovat data s relativně širším propustným pásmem</a:t>
            </a:r>
            <a:r>
              <a:rPr lang="en-GB" altLang="en-US"/>
              <a:t>;</a:t>
            </a:r>
          </a:p>
          <a:p>
            <a:r>
              <a:rPr lang="en-GB" altLang="en-US"/>
              <a:t>AR stru</a:t>
            </a:r>
            <a:r>
              <a:rPr lang="cs-CZ" altLang="en-US"/>
              <a:t>k</a:t>
            </a:r>
            <a:r>
              <a:rPr lang="en-GB" altLang="en-US"/>
              <a:t>tur</a:t>
            </a:r>
            <a:r>
              <a:rPr lang="cs-CZ" altLang="en-US"/>
              <a:t>y jsou vhodnější v případech, kdy je třeba filtrovat/modelovat data s relativně užším propustným pásmem</a:t>
            </a:r>
            <a:r>
              <a:rPr lang="en-GB" altLang="en-US"/>
              <a:t>;</a:t>
            </a:r>
          </a:p>
          <a:p>
            <a:r>
              <a:rPr lang="cs-CZ" altLang="en-US"/>
              <a:t>základní formy popisu lineárních systémů (frekvenční charakteristiky, rozložení nulových bodů a pólů, impulzní charakteristika, ….) jsou vhodné pro získání základní představy o jejich frekvenčních vlastnostech</a:t>
            </a:r>
            <a:r>
              <a:rPr lang="en-GB" altLang="en-US"/>
              <a:t>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CFBF7-E9AB-472A-9C18-0992BBFB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souhrn</a:t>
            </a:r>
            <a:endParaRPr lang="en-GB" dirty="0"/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FF304E61-3F77-4151-9CDF-7AAD908B15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en-US"/>
              <a:t>mají-li lineární filtry symetrickou/ /antisymetrickou impulzní charakteristiku, mají lineární fázovou charakteristiku, tj. nezavádějí fázové zkreslení;</a:t>
            </a:r>
          </a:p>
          <a:p>
            <a:r>
              <a:rPr lang="cs-CZ" altLang="en-US"/>
              <a:t>(anti)symetrická impulzní charakteristika lze lépe zajistit pro MA systémy, proto jsou tyto systémy pro filtraci (odstranění nežádoucích složek) časové řady preferovanější;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sah 6">
            <a:extLst>
              <a:ext uri="{FF2B5EF4-FFF2-40B4-BE49-F238E27FC236}">
                <a16:creationId xmlns:a16="http://schemas.microsoft.com/office/drawing/2014/main" id="{BA521DEA-1DCB-4EEE-9CD0-4B5D39D2C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1709737"/>
          </a:xfrm>
        </p:spPr>
        <p:txBody>
          <a:bodyPr/>
          <a:lstStyle/>
          <a:p>
            <a:r>
              <a:rPr lang="cs-CZ" altLang="cs-CZ"/>
              <a:t>průměr:</a:t>
            </a:r>
          </a:p>
          <a:p>
            <a:endParaRPr lang="cs-CZ" altLang="cs-CZ"/>
          </a:p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graphicFrame>
        <p:nvGraphicFramePr>
          <p:cNvPr id="38915" name="Object 2">
            <a:extLst>
              <a:ext uri="{FF2B5EF4-FFF2-40B4-BE49-F238E27FC236}">
                <a16:creationId xmlns:a16="http://schemas.microsoft.com/office/drawing/2014/main" id="{414E724D-7FB9-464F-9580-4B0045B881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1844675"/>
          <a:ext cx="51435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Rovnice" r:id="rId3" imgW="2540000" imgH="431800" progId="Equation.3">
                  <p:embed/>
                </p:oleObj>
              </mc:Choice>
              <mc:Fallback>
                <p:oleObj name="Rovnice" r:id="rId3" imgW="25400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844675"/>
                        <a:ext cx="51435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6" name="Picture 7">
            <a:extLst>
              <a:ext uri="{FF2B5EF4-FFF2-40B4-BE49-F238E27FC236}">
                <a16:creationId xmlns:a16="http://schemas.microsoft.com/office/drawing/2014/main" id="{52EAC7C2-C4C4-4FF3-9788-8F13D7870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13" y="2989263"/>
            <a:ext cx="45910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03C349B7-A89C-45F6-BB9D-FEC21E7D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23364C9-A18E-4787-8B75-9495C40DF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913" y="2780928"/>
            <a:ext cx="5714286" cy="3809524"/>
          </a:xfrm>
          <a:prstGeom prst="rect">
            <a:avLst/>
          </a:prstGeom>
        </p:spPr>
      </p:pic>
      <p:sp>
        <p:nvSpPr>
          <p:cNvPr id="39938" name="Zástupný symbol pro obsah 2">
            <a:extLst>
              <a:ext uri="{FF2B5EF4-FFF2-40B4-BE49-F238E27FC236}">
                <a16:creationId xmlns:a16="http://schemas.microsoft.com/office/drawing/2014/main" id="{51072A37-DD89-4561-9E98-A0ECD56B02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12065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x</a:t>
            </a:r>
            <a:r>
              <a:rPr lang="cs-CZ" altLang="cs-CZ" sz="2000" dirty="0"/>
              <a:t>&lt;-c(</a:t>
            </a:r>
            <a:r>
              <a:rPr lang="en-US" altLang="cs-CZ" sz="2000" dirty="0"/>
              <a:t>10</a:t>
            </a:r>
            <a:r>
              <a:rPr lang="cs-CZ" altLang="cs-CZ" sz="2000" dirty="0"/>
              <a:t>,</a:t>
            </a:r>
            <a:r>
              <a:rPr lang="en-US" altLang="cs-CZ" sz="2000" dirty="0"/>
              <a:t>12</a:t>
            </a:r>
            <a:r>
              <a:rPr lang="cs-CZ" altLang="cs-CZ" sz="2000" dirty="0"/>
              <a:t>,</a:t>
            </a:r>
            <a:r>
              <a:rPr lang="en-US" altLang="cs-CZ" sz="2000" dirty="0"/>
              <a:t>8</a:t>
            </a:r>
            <a:r>
              <a:rPr lang="cs-CZ" altLang="cs-CZ" sz="2000" dirty="0"/>
              <a:t>,</a:t>
            </a:r>
            <a:r>
              <a:rPr lang="en-US" altLang="cs-CZ" sz="2000" dirty="0"/>
              <a:t>6</a:t>
            </a:r>
            <a:r>
              <a:rPr lang="cs-CZ" altLang="cs-CZ" sz="2000" dirty="0"/>
              <a:t>,</a:t>
            </a:r>
            <a:r>
              <a:rPr lang="en-US" altLang="cs-CZ" sz="2000" dirty="0"/>
              <a:t>5</a:t>
            </a:r>
            <a:r>
              <a:rPr lang="cs-CZ" altLang="cs-CZ" sz="2000" dirty="0"/>
              <a:t>,</a:t>
            </a:r>
            <a:r>
              <a:rPr lang="en-US" altLang="cs-CZ" sz="2000" dirty="0"/>
              <a:t>11</a:t>
            </a:r>
            <a:r>
              <a:rPr lang="cs-CZ" altLang="cs-CZ" sz="2000" dirty="0"/>
              <a:t>,</a:t>
            </a:r>
            <a:r>
              <a:rPr lang="en-US" altLang="cs-CZ" sz="2000" dirty="0"/>
              <a:t>14</a:t>
            </a:r>
            <a:r>
              <a:rPr lang="cs-CZ" altLang="cs-CZ" sz="2000" dirty="0"/>
              <a:t>,</a:t>
            </a:r>
            <a:r>
              <a:rPr lang="en-US" altLang="cs-CZ" sz="2000" dirty="0"/>
              <a:t>9</a:t>
            </a:r>
            <a:r>
              <a:rPr lang="cs-CZ" altLang="cs-CZ" sz="2000" dirty="0"/>
              <a:t>,</a:t>
            </a:r>
            <a:r>
              <a:rPr lang="en-US" altLang="cs-CZ" sz="2000" dirty="0"/>
              <a:t>10</a:t>
            </a:r>
            <a:r>
              <a:rPr lang="cs-CZ" altLang="cs-CZ" sz="2000" dirty="0"/>
              <a:t>,</a:t>
            </a:r>
            <a:r>
              <a:rPr lang="en-US" altLang="cs-CZ" sz="2000" dirty="0"/>
              <a:t>13</a:t>
            </a:r>
            <a:r>
              <a:rPr lang="cs-CZ" altLang="cs-CZ" sz="2000" dirty="0"/>
              <a:t>,</a:t>
            </a:r>
            <a:r>
              <a:rPr lang="en-US" altLang="cs-CZ" sz="2000" dirty="0"/>
              <a:t>7</a:t>
            </a:r>
            <a:r>
              <a:rPr lang="cs-CZ" altLang="cs-CZ" sz="2000" dirty="0"/>
              <a:t>,</a:t>
            </a:r>
            <a:r>
              <a:rPr lang="en-US" altLang="cs-CZ" sz="2000" dirty="0"/>
              <a:t>6</a:t>
            </a:r>
            <a:r>
              <a:rPr lang="cs-CZ" altLang="cs-CZ" sz="2000" dirty="0"/>
              <a:t>,</a:t>
            </a:r>
            <a:r>
              <a:rPr lang="en-US" altLang="cs-CZ" sz="2000" dirty="0"/>
              <a:t>10</a:t>
            </a:r>
            <a:r>
              <a:rPr lang="cs-CZ" altLang="cs-CZ" sz="2000" dirty="0"/>
              <a:t>,</a:t>
            </a:r>
            <a:r>
              <a:rPr lang="en-US" altLang="cs-CZ" sz="2000" dirty="0"/>
              <a:t>14</a:t>
            </a:r>
            <a:r>
              <a:rPr lang="cs-CZ" altLang="cs-CZ" sz="2000" dirty="0"/>
              <a:t>,</a:t>
            </a:r>
            <a:r>
              <a:rPr lang="en-US" altLang="cs-CZ" sz="2000" dirty="0"/>
              <a:t>9</a:t>
            </a:r>
            <a:r>
              <a:rPr lang="cs-CZ" altLang="cs-CZ" sz="2000" dirty="0"/>
              <a:t>,</a:t>
            </a:r>
            <a:r>
              <a:rPr lang="en-US" altLang="cs-CZ" sz="2000" dirty="0"/>
              <a:t>8</a:t>
            </a:r>
            <a:r>
              <a:rPr lang="cs-CZ" altLang="cs-CZ" sz="2000" dirty="0"/>
              <a:t>,</a:t>
            </a:r>
            <a:r>
              <a:rPr lang="en-US" altLang="cs-CZ" sz="2000" dirty="0"/>
              <a:t>12</a:t>
            </a:r>
            <a:r>
              <a:rPr lang="cs-CZ" altLang="cs-CZ" sz="2000" dirty="0"/>
              <a:t>,</a:t>
            </a:r>
            <a:r>
              <a:rPr lang="en-US" altLang="cs-CZ" sz="2000" dirty="0"/>
              <a:t>9</a:t>
            </a:r>
            <a:r>
              <a:rPr lang="cs-CZ" altLang="cs-CZ" sz="2000" dirty="0"/>
              <a:t>,</a:t>
            </a:r>
            <a:r>
              <a:rPr lang="en-US" altLang="cs-CZ" sz="2000" dirty="0"/>
              <a:t>6</a:t>
            </a:r>
            <a:r>
              <a:rPr lang="cs-CZ" altLang="cs-CZ" sz="2000" dirty="0"/>
              <a:t>,</a:t>
            </a:r>
            <a:r>
              <a:rPr lang="en-US" altLang="cs-CZ" sz="2000" dirty="0"/>
              <a:t>9</a:t>
            </a:r>
            <a:r>
              <a:rPr lang="cs-CZ" altLang="cs-CZ" sz="2000" dirty="0"/>
              <a:t>)</a:t>
            </a:r>
            <a:endParaRPr lang="en-US" altLang="cs-CZ" sz="20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y</a:t>
            </a:r>
            <a:r>
              <a:rPr lang="cs-CZ" altLang="cs-CZ" sz="2000" dirty="0"/>
              <a:t>&lt;-</a:t>
            </a:r>
            <a:r>
              <a:rPr lang="cs-CZ" altLang="cs-CZ" sz="2000" dirty="0" err="1"/>
              <a:t>abs</a:t>
            </a:r>
            <a:r>
              <a:rPr lang="cs-CZ" altLang="cs-CZ" sz="2000" dirty="0"/>
              <a:t>(</a:t>
            </a:r>
            <a:r>
              <a:rPr lang="en-US" altLang="cs-CZ" sz="2000" dirty="0" err="1"/>
              <a:t>fft</a:t>
            </a:r>
            <a:r>
              <a:rPr lang="en-US" altLang="cs-CZ" sz="2000" dirty="0"/>
              <a:t>(x)</a:t>
            </a:r>
            <a:r>
              <a:rPr lang="cs-CZ" altLang="cs-CZ" sz="2000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plot(0:(length(x)-1),</a:t>
            </a:r>
            <a:r>
              <a:rPr lang="en-US" altLang="cs-CZ" sz="2000" dirty="0" err="1"/>
              <a:t>y,cex</a:t>
            </a:r>
            <a:r>
              <a:rPr lang="en-US" altLang="cs-CZ" sz="2000" dirty="0"/>
              <a:t>=0)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for(</a:t>
            </a:r>
            <a:r>
              <a:rPr lang="en-US" altLang="cs-CZ" sz="2000" dirty="0" err="1"/>
              <a:t>i</a:t>
            </a:r>
            <a:r>
              <a:rPr lang="en-US" altLang="cs-CZ" sz="2000" dirty="0"/>
              <a:t> in 0:(length(x)-1))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  lines(c(</a:t>
            </a:r>
            <a:r>
              <a:rPr lang="en-US" altLang="cs-CZ" sz="2000" dirty="0" err="1"/>
              <a:t>i,i</a:t>
            </a:r>
            <a:r>
              <a:rPr lang="en-US" altLang="cs-CZ" sz="2000" dirty="0"/>
              <a:t>),c(0,y[i+1]),</a:t>
            </a:r>
            <a:r>
              <a:rPr lang="en-US" altLang="cs-CZ" sz="2000" dirty="0" err="1"/>
              <a:t>lwd</a:t>
            </a:r>
            <a:r>
              <a:rPr lang="en-US" altLang="cs-CZ" sz="2000" dirty="0"/>
              <a:t>=3,col="black")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C73F888-5174-4A69-B188-68E2674EA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44624"/>
            <a:ext cx="7453312" cy="938212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F506951-4EB6-4702-949A-3593931DC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913" y="2780928"/>
            <a:ext cx="5714286" cy="3809524"/>
          </a:xfrm>
          <a:prstGeom prst="rect">
            <a:avLst/>
          </a:prstGeom>
        </p:spPr>
      </p:pic>
      <p:sp>
        <p:nvSpPr>
          <p:cNvPr id="40962" name="Zástupný symbol pro obsah 2">
            <a:extLst>
              <a:ext uri="{FF2B5EF4-FFF2-40B4-BE49-F238E27FC236}">
                <a16:creationId xmlns:a16="http://schemas.microsoft.com/office/drawing/2014/main" id="{34D147D2-4F72-418A-B033-B19127465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12065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x&lt;-c(10,12,8,6,5,11,14,9,10,13,7,6,10,14,9,8,12,9,6,9)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y&lt;-abs(</a:t>
            </a:r>
            <a:r>
              <a:rPr lang="en-US" altLang="cs-CZ" sz="2000" dirty="0" err="1"/>
              <a:t>fft</a:t>
            </a:r>
            <a:r>
              <a:rPr lang="en-US" altLang="cs-CZ" sz="2000" dirty="0"/>
              <a:t>(x))/20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plot(0:(length(x)-1),</a:t>
            </a:r>
            <a:r>
              <a:rPr lang="en-US" altLang="cs-CZ" sz="2000" dirty="0" err="1"/>
              <a:t>y,cex</a:t>
            </a:r>
            <a:r>
              <a:rPr lang="en-US" altLang="cs-CZ" sz="2000" dirty="0"/>
              <a:t>=0)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for(</a:t>
            </a:r>
            <a:r>
              <a:rPr lang="en-US" altLang="cs-CZ" sz="2000" dirty="0" err="1"/>
              <a:t>i</a:t>
            </a:r>
            <a:r>
              <a:rPr lang="en-US" altLang="cs-CZ" sz="2000" dirty="0"/>
              <a:t> in 0:(length(x)-1))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  lines(c(</a:t>
            </a:r>
            <a:r>
              <a:rPr lang="en-US" altLang="cs-CZ" sz="2000" dirty="0" err="1"/>
              <a:t>i,i</a:t>
            </a:r>
            <a:r>
              <a:rPr lang="en-US" altLang="cs-CZ" sz="2000" dirty="0"/>
              <a:t>),c(0,y[i+1]),</a:t>
            </a:r>
            <a:r>
              <a:rPr lang="en-US" altLang="cs-CZ" sz="2000" dirty="0" err="1"/>
              <a:t>lwd</a:t>
            </a:r>
            <a:r>
              <a:rPr lang="en-US" altLang="cs-CZ" sz="2000" dirty="0"/>
              <a:t>=3,col="black")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B000EFC-9AED-468D-A1FA-48F9B392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44624"/>
            <a:ext cx="7453312" cy="938212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>
            <a:extLst>
              <a:ext uri="{FF2B5EF4-FFF2-40B4-BE49-F238E27FC236}">
                <a16:creationId xmlns:a16="http://schemas.microsoft.com/office/drawing/2014/main" id="{4ACF0374-C6E8-4791-9EEC-6D26DEB04A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1152525" cy="5762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1987" name="TextovéPole 6">
            <a:extLst>
              <a:ext uri="{FF2B5EF4-FFF2-40B4-BE49-F238E27FC236}">
                <a16:creationId xmlns:a16="http://schemas.microsoft.com/office/drawing/2014/main" id="{D41FBBC5-A10B-49B7-ACD6-FF22CFA7A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1988" name="TextovéPole 7">
            <a:extLst>
              <a:ext uri="{FF2B5EF4-FFF2-40B4-BE49-F238E27FC236}">
                <a16:creationId xmlns:a16="http://schemas.microsoft.com/office/drawing/2014/main" id="{3D2987AB-A6CA-41D0-8858-515A5E7BE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663" y="1744663"/>
            <a:ext cx="6508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71CB2034-2A47-4688-9D7D-90C372D4767B}"/>
              </a:ext>
            </a:extLst>
          </p:cNvPr>
          <p:cNvGraphicFramePr/>
          <p:nvPr/>
        </p:nvGraphicFramePr>
        <p:xfrm>
          <a:off x="4283968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990" name="TextovéPole 12">
            <a:extLst>
              <a:ext uri="{FF2B5EF4-FFF2-40B4-BE49-F238E27FC236}">
                <a16:creationId xmlns:a16="http://schemas.microsoft.com/office/drawing/2014/main" id="{C28610A6-8FBA-4552-BC50-94DFE0EE5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302DE9EC-F2DA-4377-9DCD-E1FA60F8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sah 2">
            <a:extLst>
              <a:ext uri="{FF2B5EF4-FFF2-40B4-BE49-F238E27FC236}">
                <a16:creationId xmlns:a16="http://schemas.microsoft.com/office/drawing/2014/main" id="{8FC39353-82A8-4B34-ABA4-626341F60D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1152525" cy="5762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3011" name="TextovéPole 6">
            <a:extLst>
              <a:ext uri="{FF2B5EF4-FFF2-40B4-BE49-F238E27FC236}">
                <a16:creationId xmlns:a16="http://schemas.microsoft.com/office/drawing/2014/main" id="{DA22BF61-1F69-41BE-8E8E-D0E00AAB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3012" name="TextovéPole 7">
            <a:extLst>
              <a:ext uri="{FF2B5EF4-FFF2-40B4-BE49-F238E27FC236}">
                <a16:creationId xmlns:a16="http://schemas.microsoft.com/office/drawing/2014/main" id="{A3BDF55D-C09E-4BF0-B2FC-E00DC1948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663" y="1744663"/>
            <a:ext cx="6508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</p:txBody>
      </p:sp>
      <p:sp>
        <p:nvSpPr>
          <p:cNvPr id="43013" name="TextovéPole 12">
            <a:extLst>
              <a:ext uri="{FF2B5EF4-FFF2-40B4-BE49-F238E27FC236}">
                <a16:creationId xmlns:a16="http://schemas.microsoft.com/office/drawing/2014/main" id="{200178E3-3D30-4DB6-927E-23D241035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35FA48DE-EC98-4AE4-8196-49E9D379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5C3B6D1-D4F6-4D76-81DA-549C1F133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569775"/>
              </p:ext>
            </p:extLst>
          </p:nvPr>
        </p:nvGraphicFramePr>
        <p:xfrm>
          <a:off x="3203848" y="2564904"/>
          <a:ext cx="4884178" cy="3654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8" name="Image" r:id="rId3" imgW="6399720" imgH="4787280" progId="Photoshop.Image.12">
                  <p:embed/>
                </p:oleObj>
              </mc:Choice>
              <mc:Fallback>
                <p:oleObj name="Image" r:id="rId3" imgW="6399720" imgH="47872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2564904"/>
                        <a:ext cx="4884178" cy="3654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73760A00-7BF7-43C2-AE83-FAFF6ED6F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628800"/>
            <a:ext cx="665956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0" i="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0" i="0" baseline="0">
                <a:solidFill>
                  <a:schemeClr val="tx1"/>
                </a:solidFill>
                <a:latin typeface="+mn-lt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844550">
              <a:buFont typeface="Wingdings" panose="05000000000000000000" pitchFamily="2" charset="2"/>
              <a:buNone/>
              <a:tabLst>
                <a:tab pos="4038600" algn="l"/>
              </a:tabLst>
            </a:pPr>
            <a:r>
              <a:rPr lang="cs-CZ" altLang="cs-CZ" sz="1800" kern="0" dirty="0">
                <a:solidFill>
                  <a:srgbClr val="C00000"/>
                </a:solidFill>
              </a:rPr>
              <a:t>y(n) = [x(n+1)+x(n)+x(n–1)]/3	H(z) = (z+1+z</a:t>
            </a:r>
            <a:r>
              <a:rPr lang="cs-CZ" altLang="cs-CZ" sz="1800" kern="0" baseline="30000" dirty="0">
                <a:solidFill>
                  <a:srgbClr val="C00000"/>
                </a:solidFill>
              </a:rPr>
              <a:t>-1</a:t>
            </a:r>
            <a:r>
              <a:rPr lang="cs-CZ" altLang="cs-CZ" sz="1800" kern="0" dirty="0">
                <a:solidFill>
                  <a:srgbClr val="C00000"/>
                </a:solidFill>
              </a:rPr>
              <a:t>)/3</a:t>
            </a:r>
          </a:p>
          <a:p>
            <a:pPr marL="0" indent="0" defTabSz="844550">
              <a:buNone/>
              <a:tabLst>
                <a:tab pos="4038600" algn="l"/>
              </a:tabLst>
            </a:pPr>
            <a:r>
              <a:rPr lang="cs-CZ" altLang="cs-CZ" sz="1800" kern="0" dirty="0">
                <a:solidFill>
                  <a:srgbClr val="0070C0"/>
                </a:solidFill>
              </a:rPr>
              <a:t>y(n) = [x(n)+x(n–1)+x(n–2)]/3	H(z) = (1+z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-1</a:t>
            </a:r>
            <a:r>
              <a:rPr lang="cs-CZ" altLang="cs-CZ" sz="1800" kern="0" dirty="0">
                <a:solidFill>
                  <a:srgbClr val="0070C0"/>
                </a:solidFill>
              </a:rPr>
              <a:t>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-2</a:t>
            </a:r>
            <a:r>
              <a:rPr lang="cs-CZ" altLang="cs-CZ" sz="1800" kern="0" dirty="0">
                <a:solidFill>
                  <a:srgbClr val="0070C0"/>
                </a:solidFill>
              </a:rPr>
              <a:t>)/3</a:t>
            </a:r>
          </a:p>
          <a:p>
            <a:pPr marL="0" indent="0" defTabSz="844550">
              <a:buFont typeface="Wingdings" panose="05000000000000000000" pitchFamily="2" charset="2"/>
              <a:buNone/>
              <a:tabLst>
                <a:tab pos="4127500" algn="l"/>
              </a:tabLst>
            </a:pPr>
            <a:endParaRPr lang="cs-CZ" altLang="cs-CZ" sz="180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2">
            <a:extLst>
              <a:ext uri="{FF2B5EF4-FFF2-40B4-BE49-F238E27FC236}">
                <a16:creationId xmlns:a16="http://schemas.microsoft.com/office/drawing/2014/main" id="{318EB644-CC71-4DB3-813B-7BD658B010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4035" name="TextovéPole 6">
            <a:extLst>
              <a:ext uri="{FF2B5EF4-FFF2-40B4-BE49-F238E27FC236}">
                <a16:creationId xmlns:a16="http://schemas.microsoft.com/office/drawing/2014/main" id="{206553BF-1CFB-48EC-B0AA-75FAB34EB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4036" name="TextovéPole 7">
            <a:extLst>
              <a:ext uri="{FF2B5EF4-FFF2-40B4-BE49-F238E27FC236}">
                <a16:creationId xmlns:a16="http://schemas.microsoft.com/office/drawing/2014/main" id="{8F8284F2-2437-4A9B-ADAB-4BA03CDBE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663" y="1744663"/>
            <a:ext cx="650875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4037" name="TextovéPole 12">
            <a:extLst>
              <a:ext uri="{FF2B5EF4-FFF2-40B4-BE49-F238E27FC236}">
                <a16:creationId xmlns:a16="http://schemas.microsoft.com/office/drawing/2014/main" id="{595D5E3C-3C53-416F-803F-436E4EE52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44038" name="TextovéPole 15">
            <a:extLst>
              <a:ext uri="{FF2B5EF4-FFF2-40B4-BE49-F238E27FC236}">
                <a16:creationId xmlns:a16="http://schemas.microsoft.com/office/drawing/2014/main" id="{45D64819-CC26-4368-A62A-340D171C6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1993900"/>
            <a:ext cx="7207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8,2 8,4 8,8 9,0 9,8 11,4 10,6 9,0 9,2 10,0 9,2 9,4 10,6 10,4 8,8 8,8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E6244C11-595C-4F94-ADC9-3DE55EC52DD5}"/>
              </a:ext>
            </a:extLst>
          </p:cNvPr>
          <p:cNvSpPr txBox="1">
            <a:spLocks/>
          </p:cNvSpPr>
          <p:nvPr/>
        </p:nvSpPr>
        <p:spPr bwMode="auto">
          <a:xfrm>
            <a:off x="2200275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5</a:t>
            </a:r>
          </a:p>
        </p:txBody>
      </p:sp>
      <p:sp>
        <p:nvSpPr>
          <p:cNvPr id="44040" name="TextovéPole 9">
            <a:extLst>
              <a:ext uri="{FF2B5EF4-FFF2-40B4-BE49-F238E27FC236}">
                <a16:creationId xmlns:a16="http://schemas.microsoft.com/office/drawing/2014/main" id="{57D94010-2449-4118-93F9-75BEBAF79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6176963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a</a:t>
            </a:r>
            <a:r>
              <a:rPr lang="cs-CZ" altLang="cs-CZ" sz="1800" dirty="0"/>
              <a:t> = (1/5, 1/5, 1/5, 1/5, 1/5)</a:t>
            </a:r>
            <a:endParaRPr lang="cs-CZ" altLang="cs-CZ" sz="1800" b="1" dirty="0"/>
          </a:p>
        </p:txBody>
      </p:sp>
      <p:pic>
        <p:nvPicPr>
          <p:cNvPr id="44041" name="Picture 2">
            <a:extLst>
              <a:ext uri="{FF2B5EF4-FFF2-40B4-BE49-F238E27FC236}">
                <a16:creationId xmlns:a16="http://schemas.microsoft.com/office/drawing/2014/main" id="{F7AF1762-7E45-4188-AC5F-92CF215DB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4"/>
            <a:ext cx="4873603" cy="36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Nadpis 1">
            <a:extLst>
              <a:ext uri="{FF2B5EF4-FFF2-40B4-BE49-F238E27FC236}">
                <a16:creationId xmlns:a16="http://schemas.microsoft.com/office/drawing/2014/main" id="{CEC0B2A1-8D2A-414D-81C9-AF81F514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95678F4-9C29-4474-A24B-8E1AA1D4D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1624059"/>
            <a:ext cx="665956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0" i="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0" i="0" baseline="0">
                <a:solidFill>
                  <a:schemeClr val="tx1"/>
                </a:solidFill>
                <a:latin typeface="+mn-lt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844550">
              <a:buNone/>
              <a:tabLst>
                <a:tab pos="4038600" algn="l"/>
              </a:tabLst>
            </a:pPr>
            <a:r>
              <a:rPr lang="cs-CZ" altLang="cs-CZ" sz="1800" kern="0" dirty="0">
                <a:solidFill>
                  <a:srgbClr val="0070C0"/>
                </a:solidFill>
              </a:rPr>
              <a:t>y(n) = [x(n)+x(n–1)+x(n–2)+x(n–3)+x(n–4)]/5</a:t>
            </a:r>
          </a:p>
          <a:p>
            <a:pPr marL="0" indent="0" defTabSz="844550">
              <a:buNone/>
              <a:tabLst>
                <a:tab pos="4038600" algn="l"/>
              </a:tabLst>
            </a:pPr>
            <a:r>
              <a:rPr lang="cs-CZ" altLang="cs-CZ" sz="1800" kern="0" dirty="0">
                <a:solidFill>
                  <a:srgbClr val="0070C0"/>
                </a:solidFill>
              </a:rPr>
              <a:t>H(z) = (1+z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-1</a:t>
            </a:r>
            <a:r>
              <a:rPr lang="cs-CZ" altLang="cs-CZ" sz="1800" kern="0" dirty="0">
                <a:solidFill>
                  <a:srgbClr val="0070C0"/>
                </a:solidFill>
              </a:rPr>
              <a:t>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-2</a:t>
            </a:r>
            <a:r>
              <a:rPr lang="cs-CZ" altLang="cs-CZ" sz="1800" kern="0" dirty="0">
                <a:solidFill>
                  <a:srgbClr val="0070C0"/>
                </a:solidFill>
              </a:rPr>
              <a:t>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-3</a:t>
            </a:r>
            <a:r>
              <a:rPr lang="cs-CZ" altLang="cs-CZ" sz="1800" kern="0" dirty="0">
                <a:solidFill>
                  <a:srgbClr val="0070C0"/>
                </a:solidFill>
              </a:rPr>
              <a:t>+z</a:t>
            </a:r>
            <a:r>
              <a:rPr lang="cs-CZ" altLang="cs-CZ" sz="1800" kern="0" baseline="30000" dirty="0">
                <a:solidFill>
                  <a:srgbClr val="0070C0"/>
                </a:solidFill>
              </a:rPr>
              <a:t>-4</a:t>
            </a:r>
            <a:r>
              <a:rPr lang="cs-CZ" altLang="cs-CZ" sz="1800" kern="0" dirty="0">
                <a:solidFill>
                  <a:srgbClr val="0070C0"/>
                </a:solidFill>
              </a:rPr>
              <a:t>)/5</a:t>
            </a:r>
          </a:p>
          <a:p>
            <a:pPr marL="0" indent="0" defTabSz="844550">
              <a:buFont typeface="Wingdings" panose="05000000000000000000" pitchFamily="2" charset="2"/>
              <a:buNone/>
              <a:tabLst>
                <a:tab pos="4127500" algn="l"/>
              </a:tabLst>
            </a:pPr>
            <a:endParaRPr lang="cs-CZ" altLang="cs-CZ" sz="1800" kern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sah 2">
            <a:extLst>
              <a:ext uri="{FF2B5EF4-FFF2-40B4-BE49-F238E27FC236}">
                <a16:creationId xmlns:a16="http://schemas.microsoft.com/office/drawing/2014/main" id="{5E10335C-D839-4B28-9028-2C97EBB064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936625" cy="431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m = 3</a:t>
            </a:r>
          </a:p>
        </p:txBody>
      </p:sp>
      <p:sp>
        <p:nvSpPr>
          <p:cNvPr id="45059" name="TextovéPole 6">
            <a:extLst>
              <a:ext uri="{FF2B5EF4-FFF2-40B4-BE49-F238E27FC236}">
                <a16:creationId xmlns:a16="http://schemas.microsoft.com/office/drawing/2014/main" id="{CF3DAE51-EDD7-41BF-80B6-EF54D12E2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98600"/>
            <a:ext cx="5762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</p:txBody>
      </p:sp>
      <p:sp>
        <p:nvSpPr>
          <p:cNvPr id="45060" name="TextovéPole 7">
            <a:extLst>
              <a:ext uri="{FF2B5EF4-FFF2-40B4-BE49-F238E27FC236}">
                <a16:creationId xmlns:a16="http://schemas.microsoft.com/office/drawing/2014/main" id="{E6DA8302-35A1-4CD6-B05A-380F4AF79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663" y="1744663"/>
            <a:ext cx="650875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10,3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5061" name="TextovéPole 12">
            <a:extLst>
              <a:ext uri="{FF2B5EF4-FFF2-40B4-BE49-F238E27FC236}">
                <a16:creationId xmlns:a16="http://schemas.microsoft.com/office/drawing/2014/main" id="{E0B8F526-F9AA-4FF9-8464-EC6F97553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06538"/>
            <a:ext cx="503238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10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11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12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13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14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15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16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17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18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19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20</a:t>
            </a:r>
          </a:p>
        </p:txBody>
      </p:sp>
      <p:sp>
        <p:nvSpPr>
          <p:cNvPr id="45062" name="TextovéPole 15">
            <a:extLst>
              <a:ext uri="{FF2B5EF4-FFF2-40B4-BE49-F238E27FC236}">
                <a16:creationId xmlns:a16="http://schemas.microsoft.com/office/drawing/2014/main" id="{89BBB93A-5177-49A8-92EC-E45343563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1993900"/>
            <a:ext cx="7207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8,2 8,4 8,8 9,0 9,8 11,4 10,6 9,0 9,2 10,0 9,2 9,4 10,6 10,4 8,8 8,8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C503F8AC-366E-43EA-84A3-9E3ECE858B5B}"/>
              </a:ext>
            </a:extLst>
          </p:cNvPr>
          <p:cNvSpPr txBox="1">
            <a:spLocks/>
          </p:cNvSpPr>
          <p:nvPr/>
        </p:nvSpPr>
        <p:spPr bwMode="auto">
          <a:xfrm>
            <a:off x="2200275" y="1196975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cs-CZ" kern="0" dirty="0">
                <a:latin typeface="+mn-lt"/>
              </a:rPr>
              <a:t>m = 5</a:t>
            </a:r>
          </a:p>
        </p:txBody>
      </p:sp>
      <p:graphicFrame>
        <p:nvGraphicFramePr>
          <p:cNvPr id="21" name="Graf 20">
            <a:extLst>
              <a:ext uri="{FF2B5EF4-FFF2-40B4-BE49-F238E27FC236}">
                <a16:creationId xmlns:a16="http://schemas.microsoft.com/office/drawing/2014/main" id="{FE118444-FE4D-435C-84D1-0E454D3FE8EA}"/>
              </a:ext>
            </a:extLst>
          </p:cNvPr>
          <p:cNvGraphicFramePr/>
          <p:nvPr/>
        </p:nvGraphicFramePr>
        <p:xfrm>
          <a:off x="4283968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065" name="TextovéPole 9">
            <a:extLst>
              <a:ext uri="{FF2B5EF4-FFF2-40B4-BE49-F238E27FC236}">
                <a16:creationId xmlns:a16="http://schemas.microsoft.com/office/drawing/2014/main" id="{309598A6-C726-43D8-86CE-31E63A0DE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72293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a</a:t>
            </a:r>
            <a:r>
              <a:rPr lang="cs-CZ" altLang="cs-CZ" sz="1800"/>
              <a:t> = (1/5, 1/5, 1/5, 1/5, 1/5)</a:t>
            </a:r>
            <a:endParaRPr lang="cs-CZ" altLang="cs-CZ" sz="1800" b="1"/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76074E27-57AD-467F-A4B1-FB19FF59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MA </a:t>
            </a:r>
            <a:r>
              <a:rPr lang="en-GB" sz="2800" dirty="0" err="1"/>
              <a:t>filtr</a:t>
            </a:r>
            <a:r>
              <a:rPr lang="cs-CZ" sz="2800" dirty="0"/>
              <a:t> s rovnoměrnými vahami</a:t>
            </a:r>
            <a:br>
              <a:rPr lang="en-GB" sz="2800" dirty="0"/>
            </a:br>
            <a:r>
              <a:rPr lang="cs-CZ" sz="2000" dirty="0"/>
              <a:t>příklad</a:t>
            </a:r>
            <a:endParaRPr lang="en-GB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S IBA predn1">
  <a:themeElements>
    <a:clrScheme name="Balónky 11">
      <a:dk1>
        <a:srgbClr val="292929"/>
      </a:dk1>
      <a:lt1>
        <a:srgbClr val="FFFFFF"/>
      </a:lt1>
      <a:dk2>
        <a:srgbClr val="C49654"/>
      </a:dk2>
      <a:lt2>
        <a:srgbClr val="000000"/>
      </a:lt2>
      <a:accent1>
        <a:srgbClr val="A38B69"/>
      </a:accent1>
      <a:accent2>
        <a:srgbClr val="EBF7FF"/>
      </a:accent2>
      <a:accent3>
        <a:srgbClr val="FFFFFF"/>
      </a:accent3>
      <a:accent4>
        <a:srgbClr val="212121"/>
      </a:accent4>
      <a:accent5>
        <a:srgbClr val="CEC4B9"/>
      </a:accent5>
      <a:accent6>
        <a:srgbClr val="D5E0E7"/>
      </a:accent6>
      <a:hlink>
        <a:srgbClr val="0C419A"/>
      </a:hlink>
      <a:folHlink>
        <a:srgbClr val="7DA7FB"/>
      </a:folHlink>
    </a:clrScheme>
    <a:fontScheme name="Balónky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0">
        <a:dk1>
          <a:srgbClr val="292929"/>
        </a:dk1>
        <a:lt1>
          <a:srgbClr val="FFFFFF"/>
        </a:lt1>
        <a:dk2>
          <a:srgbClr val="C49654"/>
        </a:dk2>
        <a:lt2>
          <a:srgbClr val="B2B2B2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1">
        <a:dk1>
          <a:srgbClr val="292929"/>
        </a:dk1>
        <a:lt1>
          <a:srgbClr val="FFFFFF"/>
        </a:lt1>
        <a:dk2>
          <a:srgbClr val="C49654"/>
        </a:dk2>
        <a:lt2>
          <a:srgbClr val="000000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Balónky 11">
    <a:dk1>
      <a:srgbClr val="292929"/>
    </a:dk1>
    <a:lt1>
      <a:srgbClr val="FFFFFF"/>
    </a:lt1>
    <a:dk2>
      <a:srgbClr val="C49654"/>
    </a:dk2>
    <a:lt2>
      <a:srgbClr val="000000"/>
    </a:lt2>
    <a:accent1>
      <a:srgbClr val="A38B69"/>
    </a:accent1>
    <a:accent2>
      <a:srgbClr val="EBF7FF"/>
    </a:accent2>
    <a:accent3>
      <a:srgbClr val="FFFFFF"/>
    </a:accent3>
    <a:accent4>
      <a:srgbClr val="212121"/>
    </a:accent4>
    <a:accent5>
      <a:srgbClr val="CEC4B9"/>
    </a:accent5>
    <a:accent6>
      <a:srgbClr val="D5E0E7"/>
    </a:accent6>
    <a:hlink>
      <a:srgbClr val="0C419A"/>
    </a:hlink>
    <a:folHlink>
      <a:srgbClr val="7DA7FB"/>
    </a:folHlink>
  </a:clrScheme>
  <a:fontScheme name="Balónky">
    <a:majorFont>
      <a:latin typeface="Georgi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BS IBA predn1</Template>
  <TotalTime>8743</TotalTime>
  <Words>2047</Words>
  <Application>Microsoft Office PowerPoint</Application>
  <PresentationFormat>Předvádění na obrazovce (4:3)</PresentationFormat>
  <Paragraphs>695</Paragraphs>
  <Slides>27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Arial Rounded MT Bold</vt:lpstr>
      <vt:lpstr>Georgia</vt:lpstr>
      <vt:lpstr>Verdana</vt:lpstr>
      <vt:lpstr>Wingdings</vt:lpstr>
      <vt:lpstr>BS IBA predn1</vt:lpstr>
      <vt:lpstr>Rovnice</vt:lpstr>
      <vt:lpstr>Adobe Photoshop Image</vt:lpstr>
      <vt:lpstr>ČASOVÉ ŘADY 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MA filtr s rovnoměrnými vahami příklad</vt:lpstr>
      <vt:lpstr>autoregresivní člen 1. řádu</vt:lpstr>
      <vt:lpstr>autoregresivní člen 1. řádu</vt:lpstr>
      <vt:lpstr>autoregresivní člen 1. řádu</vt:lpstr>
      <vt:lpstr>autoregresivní člen 1. řádu</vt:lpstr>
      <vt:lpstr>autoregresivní člen 1. řádu</vt:lpstr>
      <vt:lpstr>autoregresivní člen 2. řádu</vt:lpstr>
      <vt:lpstr>autoregresivní člen 2. řádu</vt:lpstr>
      <vt:lpstr>autoregresivní člen 2. řádu</vt:lpstr>
      <vt:lpstr>autoregresivní člen</vt:lpstr>
      <vt:lpstr>souhrn</vt:lpstr>
      <vt:lpstr>souhrn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A ANALÝZA BIOSIGNÁLŮ  I.</dc:title>
  <dc:creator>admin</dc:creator>
  <cp:lastModifiedBy>Jiří Kalina</cp:lastModifiedBy>
  <cp:revision>191</cp:revision>
  <cp:lastPrinted>2021-01-04T10:28:15Z</cp:lastPrinted>
  <dcterms:created xsi:type="dcterms:W3CDTF">2008-01-29T10:34:59Z</dcterms:created>
  <dcterms:modified xsi:type="dcterms:W3CDTF">2022-04-25T07:44:08Z</dcterms:modified>
</cp:coreProperties>
</file>