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33" r:id="rId3"/>
    <p:sldId id="334" r:id="rId4"/>
    <p:sldId id="325" r:id="rId5"/>
    <p:sldId id="315" r:id="rId6"/>
    <p:sldId id="305" r:id="rId7"/>
    <p:sldId id="306" r:id="rId8"/>
    <p:sldId id="307" r:id="rId9"/>
    <p:sldId id="316" r:id="rId10"/>
    <p:sldId id="308" r:id="rId11"/>
    <p:sldId id="317" r:id="rId12"/>
    <p:sldId id="318" r:id="rId13"/>
    <p:sldId id="326" r:id="rId14"/>
    <p:sldId id="327" r:id="rId15"/>
    <p:sldId id="329" r:id="rId16"/>
    <p:sldId id="332" r:id="rId17"/>
    <p:sldId id="330" r:id="rId18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CE00"/>
    <a:srgbClr val="EFDEA9"/>
    <a:srgbClr val="66737C"/>
    <a:srgbClr val="C4CDD6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06.03.2022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288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06.03.2022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90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/>
              <a:t>Datab</a:t>
            </a:r>
            <a:r>
              <a:rPr lang="cs-CZ" sz="2800" dirty="0" err="1"/>
              <a:t>ázové</a:t>
            </a:r>
            <a:r>
              <a:rPr lang="cs-CZ" sz="2800" dirty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/>
              <a:t>Lekce 3</a:t>
            </a:r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</a:t>
            </a:r>
            <a:r>
              <a:rPr lang="cs-CZ" dirty="0"/>
              <a:t> - </a:t>
            </a:r>
            <a:r>
              <a:rPr lang="cs-CZ" dirty="0" err="1"/>
              <a:t>ag</a:t>
            </a:r>
            <a:r>
              <a:rPr lang="en-US" dirty="0"/>
              <a:t>g</a:t>
            </a:r>
            <a:r>
              <a:rPr lang="cs-CZ" dirty="0" err="1"/>
              <a:t>rega</a:t>
            </a:r>
            <a:r>
              <a:rPr lang="en-US" dirty="0" err="1"/>
              <a:t>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971600" y="1484784"/>
            <a:ext cx="717696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Zjistěte</a:t>
            </a:r>
            <a:r>
              <a:rPr lang="en-US" dirty="0"/>
              <a:t> / compute from table student</a:t>
            </a:r>
            <a:endParaRPr lang="cs-CZ" dirty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en-US" dirty="0"/>
              <a:t>Po</a:t>
            </a:r>
            <a:r>
              <a:rPr lang="cs-CZ" dirty="0"/>
              <a:t>č</a:t>
            </a:r>
            <a:r>
              <a:rPr lang="en-US" dirty="0"/>
              <a:t>et </a:t>
            </a:r>
            <a:r>
              <a:rPr lang="cs-CZ" dirty="0"/>
              <a:t>jednotlivých křestních jmen v tabulce student</a:t>
            </a:r>
            <a:br>
              <a:rPr lang="en-US" dirty="0"/>
            </a:br>
            <a:r>
              <a:rPr lang="en-US" dirty="0"/>
              <a:t>   List of unique </a:t>
            </a:r>
            <a:r>
              <a:rPr lang="en-US" dirty="0" err="1"/>
              <a:t>firstnames</a:t>
            </a:r>
            <a:r>
              <a:rPr lang="en-US" dirty="0"/>
              <a:t> and number of students </a:t>
            </a:r>
            <a:endParaRPr lang="cs-CZ" dirty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Průměrný věk studenta</a:t>
            </a:r>
            <a:r>
              <a:rPr lang="en-US" dirty="0"/>
              <a:t>, </a:t>
            </a:r>
            <a:r>
              <a:rPr lang="en-US" dirty="0" err="1"/>
              <a:t>sou</a:t>
            </a:r>
            <a:r>
              <a:rPr lang="cs-CZ" dirty="0"/>
              <a:t>čet věků</a:t>
            </a:r>
            <a:br>
              <a:rPr lang="en-US" dirty="0"/>
            </a:br>
            <a:r>
              <a:rPr lang="en-US" dirty="0"/>
              <a:t>   Average age of student, sum of age for all students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cs-CZ" dirty="0"/>
              <a:t>Počet studentů a p</a:t>
            </a:r>
            <a:r>
              <a:rPr lang="en-US" dirty="0"/>
              <a:t>r</a:t>
            </a:r>
            <a:r>
              <a:rPr lang="cs-CZ" dirty="0" err="1"/>
              <a:t>ůměrný</a:t>
            </a:r>
            <a:r>
              <a:rPr lang="cs-CZ" dirty="0"/>
              <a:t> věk studenta podle sloupce </a:t>
            </a:r>
            <a:r>
              <a:rPr lang="en-US" dirty="0" err="1"/>
              <a:t>stupen</a:t>
            </a:r>
            <a:br>
              <a:rPr lang="en-US" dirty="0"/>
            </a:br>
            <a:r>
              <a:rPr lang="en-US" dirty="0"/>
              <a:t>  Number of students and average age group by study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    </a:t>
            </a:r>
            <a:r>
              <a:rPr lang="en-US" dirty="0" err="1"/>
              <a:t>ponechte</a:t>
            </a:r>
            <a:r>
              <a:rPr lang="en-US" dirty="0"/>
              <a:t> </a:t>
            </a:r>
            <a:r>
              <a:rPr lang="cs-CZ" dirty="0"/>
              <a:t>pouze skupiny</a:t>
            </a:r>
            <a:r>
              <a:rPr lang="en-US" dirty="0"/>
              <a:t>, </a:t>
            </a:r>
            <a:r>
              <a:rPr lang="en-US" dirty="0" err="1"/>
              <a:t>kter</a:t>
            </a:r>
            <a:r>
              <a:rPr lang="cs-CZ" dirty="0"/>
              <a:t>é mají víc jak 3 studenty</a:t>
            </a:r>
            <a:endParaRPr lang="en-US" dirty="0"/>
          </a:p>
          <a:p>
            <a:pPr lvl="2"/>
            <a:r>
              <a:rPr lang="en-US" dirty="0"/>
              <a:t>Result filter for groups with minimum 3 students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411760" y="5301208"/>
            <a:ext cx="3246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WHERE x HAVING</a:t>
            </a:r>
          </a:p>
        </p:txBody>
      </p:sp>
    </p:spTree>
    <p:extLst>
      <p:ext uri="{BB962C8B-B14F-4D97-AF65-F5344CB8AC3E}">
        <p14:creationId xmlns:p14="http://schemas.microsoft.com/office/powerpoint/2010/main" val="3515867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189427" y="2276872"/>
            <a:ext cx="189526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SELECT </a:t>
            </a:r>
            <a:endParaRPr lang="en-U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FROM</a:t>
            </a:r>
            <a:endParaRPr lang="cs-CZ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WHERE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GROUP BY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HAVING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ORDER BY</a:t>
            </a:r>
          </a:p>
        </p:txBody>
      </p:sp>
    </p:spTree>
    <p:extLst>
      <p:ext uri="{BB962C8B-B14F-4D97-AF65-F5344CB8AC3E}">
        <p14:creationId xmlns:p14="http://schemas.microsoft.com/office/powerpoint/2010/main" val="2794745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 </a:t>
            </a:r>
            <a:r>
              <a:rPr lang="en-US" dirty="0" err="1"/>
              <a:t>dat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457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</a:t>
            </a:r>
            <a:r>
              <a:rPr lang="cs-CZ" dirty="0"/>
              <a:t>/export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cs-CZ" dirty="0"/>
              <a:t> z/do textového souboru</a:t>
            </a:r>
            <a:r>
              <a:rPr lang="en-US" dirty="0"/>
              <a:t>/file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3123"/>
            <a:ext cx="8651304" cy="4320133"/>
          </a:xfrm>
        </p:spPr>
        <p:txBody>
          <a:bodyPr/>
          <a:lstStyle/>
          <a:p>
            <a:r>
              <a:rPr lang="cs-CZ" sz="2000" dirty="0"/>
              <a:t>Příkaz</a:t>
            </a:r>
            <a:r>
              <a:rPr lang="en-US" sz="2000" dirty="0"/>
              <a:t>/command</a:t>
            </a:r>
            <a:r>
              <a:rPr lang="cs-CZ" sz="2000" dirty="0"/>
              <a:t> COPY  FROM/TO</a:t>
            </a:r>
            <a:endParaRPr lang="en-US" sz="2000" dirty="0"/>
          </a:p>
          <a:p>
            <a:pPr lvl="1"/>
            <a:r>
              <a:rPr lang="en-US" sz="1600" dirty="0"/>
              <a:t>Ve Windows n</a:t>
            </a:r>
            <a:r>
              <a:rPr lang="cs-CZ" sz="1600" dirty="0" err="1"/>
              <a:t>astavit</a:t>
            </a:r>
            <a:r>
              <a:rPr lang="cs-CZ" sz="1600" dirty="0"/>
              <a:t> oprávnění na složku pro NETWORK_SERVICE</a:t>
            </a:r>
            <a:br>
              <a:rPr lang="en-US" sz="1600" dirty="0"/>
            </a:br>
            <a:r>
              <a:rPr lang="en-US" sz="1600" dirty="0"/>
              <a:t>Set permission for source folder on disk for system user </a:t>
            </a:r>
            <a:r>
              <a:rPr lang="cs-CZ" sz="1600" dirty="0"/>
              <a:t>NETWORK_SERVICE</a:t>
            </a:r>
            <a:endParaRPr lang="en-US" sz="2000" dirty="0"/>
          </a:p>
          <a:p>
            <a:r>
              <a:rPr lang="en-US" sz="2000" dirty="0"/>
              <a:t>Export </a:t>
            </a:r>
            <a:r>
              <a:rPr lang="en-US" sz="2000" dirty="0" err="1"/>
              <a:t>dat</a:t>
            </a:r>
            <a:endParaRPr lang="cs-CZ" sz="2000" dirty="0"/>
          </a:p>
          <a:p>
            <a:r>
              <a:rPr lang="cs-CZ" sz="1800" dirty="0"/>
              <a:t>COPY student TO 'c:\</a:t>
            </a:r>
            <a:r>
              <a:rPr lang="cs-CZ" sz="1800" dirty="0" err="1"/>
              <a:t>aa</a:t>
            </a:r>
            <a:r>
              <a:rPr lang="cs-CZ" sz="1800" dirty="0"/>
              <a:t>\student.txt‘</a:t>
            </a:r>
            <a:r>
              <a:rPr lang="en-US" sz="1800" dirty="0"/>
              <a:t> --export all data from table to a file</a:t>
            </a:r>
            <a:endParaRPr lang="cs-CZ" sz="1800" dirty="0"/>
          </a:p>
          <a:p>
            <a:r>
              <a:rPr lang="cs-CZ" sz="1800" dirty="0"/>
              <a:t>COPY (SELECT </a:t>
            </a:r>
            <a:r>
              <a:rPr lang="cs-CZ" sz="1800" dirty="0" err="1"/>
              <a:t>uco</a:t>
            </a:r>
            <a:r>
              <a:rPr lang="cs-CZ" sz="1800" dirty="0"/>
              <a:t>, </a:t>
            </a:r>
            <a:r>
              <a:rPr lang="en-US" sz="1800" dirty="0" err="1"/>
              <a:t>firstname</a:t>
            </a:r>
            <a:r>
              <a:rPr lang="cs-CZ" sz="1800" dirty="0"/>
              <a:t> FROM student) TO</a:t>
            </a:r>
            <a:r>
              <a:rPr lang="en-US" sz="1800" dirty="0"/>
              <a:t> </a:t>
            </a:r>
            <a:r>
              <a:rPr lang="cs-CZ" sz="1800" dirty="0"/>
              <a:t>'c:\</a:t>
            </a:r>
            <a:r>
              <a:rPr lang="cs-CZ" sz="1800" dirty="0" err="1"/>
              <a:t>aa</a:t>
            </a:r>
            <a:r>
              <a:rPr lang="cs-CZ" sz="1800" dirty="0"/>
              <a:t>\student_jmena.txt‘</a:t>
            </a:r>
            <a:br>
              <a:rPr lang="en-US" sz="1800" dirty="0"/>
            </a:br>
            <a:r>
              <a:rPr lang="en-US" sz="1800" dirty="0"/>
              <a:t>export result of SQL to a file</a:t>
            </a:r>
            <a:endParaRPr lang="cs-CZ" sz="1800" dirty="0"/>
          </a:p>
          <a:p>
            <a:endParaRPr lang="en-US" sz="2000" dirty="0"/>
          </a:p>
          <a:p>
            <a:r>
              <a:rPr lang="en-US" sz="2000" dirty="0"/>
              <a:t>Import </a:t>
            </a:r>
            <a:r>
              <a:rPr lang="en-US" sz="2000" dirty="0" err="1"/>
              <a:t>dat</a:t>
            </a:r>
            <a:endParaRPr lang="en-US" sz="2000" dirty="0"/>
          </a:p>
          <a:p>
            <a:r>
              <a:rPr lang="cs-CZ" sz="2000" dirty="0"/>
              <a:t>COPY </a:t>
            </a:r>
            <a:r>
              <a:rPr lang="cs-CZ" sz="2000" dirty="0" err="1"/>
              <a:t>patients</a:t>
            </a:r>
            <a:r>
              <a:rPr lang="cs-CZ" sz="2000" dirty="0"/>
              <a:t> FROM 'c:/</a:t>
            </a:r>
            <a:r>
              <a:rPr lang="cs-CZ" sz="2000" dirty="0" err="1"/>
              <a:t>Users</a:t>
            </a:r>
            <a:r>
              <a:rPr lang="cs-CZ" sz="2000" dirty="0"/>
              <a:t>/student/</a:t>
            </a:r>
            <a:r>
              <a:rPr lang="cs-CZ" sz="2000" dirty="0" err="1"/>
              <a:t>Documents</a:t>
            </a:r>
            <a:r>
              <a:rPr lang="cs-CZ" sz="2000" dirty="0"/>
              <a:t>/data/patients.txt' NULL '' ENCODING 'UTF8';</a:t>
            </a:r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P</a:t>
            </a:r>
            <a:r>
              <a:rPr lang="cs-CZ" sz="2000" dirty="0" err="1">
                <a:solidFill>
                  <a:srgbClr val="FF0000"/>
                </a:solidFill>
              </a:rPr>
              <a:t>řed</a:t>
            </a:r>
            <a:r>
              <a:rPr lang="cs-CZ" sz="2000" dirty="0">
                <a:solidFill>
                  <a:srgbClr val="FF0000"/>
                </a:solidFill>
              </a:rPr>
              <a:t> importem musí tabulka existovat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Table must exists before import</a:t>
            </a:r>
            <a:endParaRPr lang="cs-CZ" sz="2000" dirty="0">
              <a:solidFill>
                <a:srgbClr val="FF0000"/>
              </a:solidFill>
            </a:endParaRPr>
          </a:p>
          <a:p>
            <a:endParaRPr lang="en-US" sz="2000" dirty="0"/>
          </a:p>
          <a:p>
            <a:r>
              <a:rPr lang="cs-CZ" sz="1600" b="1" dirty="0"/>
              <a:t>https://www.postgresql.org/docs/current/static/sql-copy.html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en-US" sz="2000" dirty="0"/>
          </a:p>
          <a:p>
            <a:pPr marL="0" indent="0">
              <a:buNone/>
            </a:pPr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Databázové systémy a SQL</a:t>
            </a:r>
          </a:p>
        </p:txBody>
      </p:sp>
    </p:spTree>
    <p:extLst>
      <p:ext uri="{BB962C8B-B14F-4D97-AF65-F5344CB8AC3E}">
        <p14:creationId xmlns:p14="http://schemas.microsoft.com/office/powerpoint/2010/main" val="2044433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 </a:t>
            </a:r>
            <a:r>
              <a:rPr lang="en-US" dirty="0" err="1"/>
              <a:t>dat</a:t>
            </a:r>
            <a:r>
              <a:rPr lang="en-US" dirty="0"/>
              <a:t> z </a:t>
            </a:r>
            <a:r>
              <a:rPr lang="en-US" dirty="0" err="1"/>
              <a:t>textov</a:t>
            </a:r>
            <a:r>
              <a:rPr lang="cs-CZ" dirty="0" err="1"/>
              <a:t>ých</a:t>
            </a:r>
            <a:r>
              <a:rPr lang="cs-CZ" dirty="0"/>
              <a:t> souborů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08610" y="1193107"/>
            <a:ext cx="7544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COPY </a:t>
            </a:r>
            <a:r>
              <a:rPr lang="cs-CZ" dirty="0" err="1"/>
              <a:t>patients</a:t>
            </a:r>
            <a:r>
              <a:rPr lang="cs-CZ" dirty="0"/>
              <a:t> FROM 'Z:/DBM/patients.txt' NULL '' ENCODING 'UTF8';</a:t>
            </a:r>
          </a:p>
        </p:txBody>
      </p:sp>
      <p:sp>
        <p:nvSpPr>
          <p:cNvPr id="6" name="Zaoblený obdélníkový bublinový popisek 5"/>
          <p:cNvSpPr/>
          <p:nvPr/>
        </p:nvSpPr>
        <p:spPr>
          <a:xfrm>
            <a:off x="323528" y="2932558"/>
            <a:ext cx="2088951" cy="648072"/>
          </a:xfrm>
          <a:prstGeom prst="wedgeRoundRectCallout">
            <a:avLst>
              <a:gd name="adj1" fmla="val 26509"/>
              <a:gd name="adj2" fmla="val -2306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Cílová tabulka</a:t>
            </a:r>
          </a:p>
        </p:txBody>
      </p:sp>
      <p:sp>
        <p:nvSpPr>
          <p:cNvPr id="7" name="Zaoblený obdélníkový bublinový popisek 6"/>
          <p:cNvSpPr/>
          <p:nvPr/>
        </p:nvSpPr>
        <p:spPr>
          <a:xfrm>
            <a:off x="2556495" y="2932558"/>
            <a:ext cx="2088951" cy="648072"/>
          </a:xfrm>
          <a:prstGeom prst="wedgeRoundRectCallout">
            <a:avLst>
              <a:gd name="adj1" fmla="val 11304"/>
              <a:gd name="adj2" fmla="val -23961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Zdrojový soubor</a:t>
            </a:r>
          </a:p>
        </p:txBody>
      </p:sp>
      <p:sp>
        <p:nvSpPr>
          <p:cNvPr id="8" name="Zaoblený obdélníkový bublinový popisek 7"/>
          <p:cNvSpPr/>
          <p:nvPr/>
        </p:nvSpPr>
        <p:spPr>
          <a:xfrm>
            <a:off x="4789463" y="2924944"/>
            <a:ext cx="1654746" cy="648072"/>
          </a:xfrm>
          <a:prstGeom prst="wedgeRoundRectCallout">
            <a:avLst>
              <a:gd name="adj1" fmla="val -232"/>
              <a:gd name="adj2" fmla="val -23657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Podoba NULL</a:t>
            </a:r>
          </a:p>
        </p:txBody>
      </p:sp>
      <p:sp>
        <p:nvSpPr>
          <p:cNvPr id="9" name="Zaoblený obdélníkový bublinový popisek 8"/>
          <p:cNvSpPr/>
          <p:nvPr/>
        </p:nvSpPr>
        <p:spPr>
          <a:xfrm>
            <a:off x="6697981" y="2934964"/>
            <a:ext cx="1654746" cy="648072"/>
          </a:xfrm>
          <a:prstGeom prst="wedgeRoundRectCallout">
            <a:avLst>
              <a:gd name="adj1" fmla="val -28783"/>
              <a:gd name="adj2" fmla="val -2306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Kódování češtiny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79512" y="3789040"/>
            <a:ext cx="787914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Další parametry příkazu COPY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/>
              <a:t>FORMAT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/>
              <a:t>Selects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data </a:t>
            </a:r>
            <a:r>
              <a:rPr lang="cs-CZ" altLang="cs-CZ" dirty="0" err="1"/>
              <a:t>format</a:t>
            </a:r>
            <a:r>
              <a:rPr lang="cs-CZ" altLang="cs-CZ" dirty="0"/>
              <a:t> to </a:t>
            </a:r>
            <a:r>
              <a:rPr lang="cs-CZ" altLang="cs-CZ" dirty="0" err="1"/>
              <a:t>be</a:t>
            </a:r>
            <a:r>
              <a:rPr lang="cs-CZ" altLang="cs-CZ" dirty="0"/>
              <a:t> </a:t>
            </a:r>
            <a:r>
              <a:rPr lang="cs-CZ" altLang="cs-CZ" dirty="0" err="1"/>
              <a:t>read</a:t>
            </a:r>
            <a:r>
              <a:rPr lang="cs-CZ" altLang="cs-CZ" dirty="0"/>
              <a:t> </a:t>
            </a:r>
            <a:r>
              <a:rPr lang="cs-CZ" altLang="cs-CZ" dirty="0" err="1"/>
              <a:t>or</a:t>
            </a:r>
            <a:r>
              <a:rPr lang="cs-CZ" altLang="cs-CZ" dirty="0"/>
              <a:t> </a:t>
            </a:r>
            <a:r>
              <a:rPr lang="cs-CZ" altLang="cs-CZ" dirty="0" err="1"/>
              <a:t>written</a:t>
            </a:r>
            <a:r>
              <a:rPr lang="cs-CZ" altLang="cs-CZ" dirty="0"/>
              <a:t>: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/>
              <a:t>	text, </a:t>
            </a:r>
            <a:r>
              <a:rPr lang="cs-CZ" altLang="cs-CZ" dirty="0" err="1"/>
              <a:t>csv</a:t>
            </a:r>
            <a:r>
              <a:rPr lang="cs-CZ" altLang="cs-CZ" dirty="0"/>
              <a:t> (</a:t>
            </a:r>
            <a:r>
              <a:rPr lang="cs-CZ" altLang="cs-CZ" dirty="0" err="1"/>
              <a:t>Comma</a:t>
            </a:r>
            <a:r>
              <a:rPr lang="cs-CZ" altLang="cs-CZ" dirty="0"/>
              <a:t> </a:t>
            </a:r>
            <a:r>
              <a:rPr lang="cs-CZ" altLang="cs-CZ" dirty="0" err="1"/>
              <a:t>Separated</a:t>
            </a:r>
            <a:r>
              <a:rPr lang="cs-CZ" altLang="cs-CZ" dirty="0"/>
              <a:t> </a:t>
            </a:r>
            <a:r>
              <a:rPr lang="cs-CZ" altLang="cs-CZ" dirty="0" err="1"/>
              <a:t>Values</a:t>
            </a:r>
            <a:r>
              <a:rPr lang="cs-CZ" altLang="cs-CZ" dirty="0"/>
              <a:t>), </a:t>
            </a:r>
            <a:r>
              <a:rPr lang="cs-CZ" altLang="cs-CZ" dirty="0" err="1"/>
              <a:t>or</a:t>
            </a:r>
            <a:r>
              <a:rPr lang="cs-CZ" altLang="cs-CZ" dirty="0"/>
              <a:t> </a:t>
            </a:r>
            <a:r>
              <a:rPr lang="cs-CZ" altLang="cs-CZ" dirty="0" err="1"/>
              <a:t>binary</a:t>
            </a:r>
            <a:r>
              <a:rPr lang="cs-CZ" altLang="cs-CZ" dirty="0"/>
              <a:t>. </a:t>
            </a:r>
            <a:r>
              <a:rPr lang="cs-CZ" altLang="cs-CZ" dirty="0" err="1"/>
              <a:t>The</a:t>
            </a:r>
            <a:r>
              <a:rPr lang="cs-CZ" altLang="cs-CZ" dirty="0"/>
              <a:t> default </a:t>
            </a:r>
            <a:r>
              <a:rPr lang="cs-CZ" altLang="cs-CZ" dirty="0" err="1"/>
              <a:t>is</a:t>
            </a:r>
            <a:r>
              <a:rPr lang="cs-CZ" altLang="cs-CZ" dirty="0"/>
              <a:t> text.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79512" y="4941168"/>
            <a:ext cx="880241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/>
              <a:t>DELIMITER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/>
              <a:t>Specifies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character</a:t>
            </a:r>
            <a:r>
              <a:rPr lang="cs-CZ" altLang="cs-CZ" dirty="0"/>
              <a:t> </a:t>
            </a:r>
            <a:r>
              <a:rPr lang="cs-CZ" altLang="cs-CZ" dirty="0" err="1"/>
              <a:t>that</a:t>
            </a:r>
            <a:r>
              <a:rPr lang="cs-CZ" altLang="cs-CZ" dirty="0"/>
              <a:t> </a:t>
            </a:r>
            <a:r>
              <a:rPr lang="cs-CZ" altLang="cs-CZ" dirty="0" err="1"/>
              <a:t>separates</a:t>
            </a:r>
            <a:r>
              <a:rPr lang="cs-CZ" altLang="cs-CZ" dirty="0"/>
              <a:t> </a:t>
            </a:r>
            <a:r>
              <a:rPr lang="cs-CZ" altLang="cs-CZ" dirty="0" err="1"/>
              <a:t>columns</a:t>
            </a:r>
            <a:r>
              <a:rPr lang="cs-CZ" altLang="cs-CZ" dirty="0"/>
              <a:t> </a:t>
            </a:r>
            <a:r>
              <a:rPr lang="cs-CZ" altLang="cs-CZ" dirty="0" err="1"/>
              <a:t>within</a:t>
            </a:r>
            <a:r>
              <a:rPr lang="cs-CZ" altLang="cs-CZ" dirty="0"/>
              <a:t> </a:t>
            </a:r>
            <a:r>
              <a:rPr lang="cs-CZ" altLang="cs-CZ" dirty="0" err="1"/>
              <a:t>each</a:t>
            </a:r>
            <a:r>
              <a:rPr lang="cs-CZ" altLang="cs-CZ" dirty="0"/>
              <a:t> </a:t>
            </a:r>
            <a:r>
              <a:rPr lang="cs-CZ" altLang="cs-CZ" dirty="0" err="1"/>
              <a:t>row</a:t>
            </a:r>
            <a:r>
              <a:rPr lang="cs-CZ" altLang="cs-CZ" dirty="0"/>
              <a:t> (line)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file</a:t>
            </a:r>
            <a:r>
              <a:rPr lang="cs-CZ" altLang="cs-CZ" dirty="0"/>
              <a:t>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/>
              <a:t>The</a:t>
            </a:r>
            <a:r>
              <a:rPr lang="cs-CZ" altLang="cs-CZ" dirty="0"/>
              <a:t> default </a:t>
            </a:r>
            <a:r>
              <a:rPr lang="cs-CZ" altLang="cs-CZ" dirty="0" err="1"/>
              <a:t>is</a:t>
            </a:r>
            <a:r>
              <a:rPr lang="cs-CZ" altLang="cs-CZ" dirty="0"/>
              <a:t> a </a:t>
            </a:r>
            <a:r>
              <a:rPr lang="cs-CZ" altLang="cs-CZ" dirty="0" err="1"/>
              <a:t>tab</a:t>
            </a:r>
            <a:r>
              <a:rPr lang="cs-CZ" altLang="cs-CZ" dirty="0"/>
              <a:t> </a:t>
            </a:r>
            <a:r>
              <a:rPr lang="cs-CZ" altLang="cs-CZ" dirty="0" err="1"/>
              <a:t>character</a:t>
            </a:r>
            <a:r>
              <a:rPr lang="cs-CZ" altLang="cs-CZ" dirty="0"/>
              <a:t> in text </a:t>
            </a:r>
            <a:r>
              <a:rPr lang="cs-CZ" altLang="cs-CZ" dirty="0" err="1"/>
              <a:t>format</a:t>
            </a:r>
            <a:r>
              <a:rPr lang="cs-CZ" altLang="cs-CZ" dirty="0"/>
              <a:t>, a </a:t>
            </a:r>
            <a:r>
              <a:rPr lang="cs-CZ" altLang="cs-CZ" dirty="0" err="1"/>
              <a:t>comma</a:t>
            </a:r>
            <a:r>
              <a:rPr lang="cs-CZ" altLang="cs-CZ" dirty="0"/>
              <a:t> in CSV </a:t>
            </a:r>
            <a:r>
              <a:rPr lang="cs-CZ" altLang="cs-CZ" dirty="0" err="1"/>
              <a:t>format</a:t>
            </a:r>
            <a:r>
              <a:rPr lang="cs-CZ" altLang="cs-CZ" dirty="0"/>
              <a:t>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/>
              <a:t>This</a:t>
            </a:r>
            <a:r>
              <a:rPr lang="cs-CZ" altLang="cs-CZ" dirty="0"/>
              <a:t> </a:t>
            </a:r>
            <a:r>
              <a:rPr lang="cs-CZ" altLang="cs-CZ" dirty="0" err="1"/>
              <a:t>must</a:t>
            </a:r>
            <a:r>
              <a:rPr lang="cs-CZ" altLang="cs-CZ" dirty="0"/>
              <a:t> </a:t>
            </a:r>
            <a:r>
              <a:rPr lang="cs-CZ" altLang="cs-CZ" dirty="0" err="1"/>
              <a:t>be</a:t>
            </a:r>
            <a:r>
              <a:rPr lang="cs-CZ" altLang="cs-CZ" dirty="0"/>
              <a:t> a single </a:t>
            </a:r>
            <a:r>
              <a:rPr lang="cs-CZ" altLang="cs-CZ" dirty="0" err="1"/>
              <a:t>one</a:t>
            </a:r>
            <a:r>
              <a:rPr lang="cs-CZ" altLang="cs-CZ" dirty="0"/>
              <a:t>-byte </a:t>
            </a:r>
            <a:r>
              <a:rPr lang="cs-CZ" altLang="cs-CZ" dirty="0" err="1"/>
              <a:t>character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11306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Řádkový klient PSQL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115666" y="1196752"/>
            <a:ext cx="705678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Spuštění z příkazové řádky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učebně: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/>
              <a:t>psql</a:t>
            </a:r>
            <a:r>
              <a:rPr lang="cs-CZ" dirty="0"/>
              <a:t> -h 147.251.145.6 -U </a:t>
            </a:r>
            <a:r>
              <a:rPr lang="cs-CZ" dirty="0" err="1"/>
              <a:t>studentucebna</a:t>
            </a:r>
            <a:r>
              <a:rPr lang="cs-CZ" dirty="0"/>
              <a:t>  -d </a:t>
            </a:r>
            <a:r>
              <a:rPr lang="cs-CZ" dirty="0" err="1"/>
              <a:t>ucebnarcx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Na vlastním </a:t>
            </a:r>
            <a:r>
              <a:rPr lang="cs-CZ" dirty="0" err="1"/>
              <a:t>počítačí</a:t>
            </a:r>
            <a:r>
              <a:rPr lang="cs-CZ" dirty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dirty="0"/>
              <a:t>psql -h localhost -U postgres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Příkaz </a:t>
            </a:r>
            <a:r>
              <a:rPr lang="en-US" dirty="0">
                <a:solidFill>
                  <a:srgbClr val="FF0000"/>
                </a:solidFill>
              </a:rPr>
              <a:t>\</a:t>
            </a:r>
            <a:r>
              <a:rPr lang="en-US" dirty="0"/>
              <a:t>copy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Plat</a:t>
            </a:r>
            <a:r>
              <a:rPr lang="cs-CZ" dirty="0"/>
              <a:t>í stejné parametry jako v případě COPY příkazu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Nevyžaduje oprávnění </a:t>
            </a:r>
            <a:r>
              <a:rPr lang="cs-CZ" dirty="0" err="1"/>
              <a:t>superuser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6978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Import - </a:t>
            </a:r>
            <a:r>
              <a:rPr lang="cs-CZ" dirty="0" err="1"/>
              <a:t>task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555776" y="1124744"/>
            <a:ext cx="3518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Import data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en-US" dirty="0"/>
              <a:t>the </a:t>
            </a:r>
            <a:r>
              <a:rPr lang="cs-CZ" dirty="0" err="1"/>
              <a:t>file</a:t>
            </a:r>
            <a:r>
              <a:rPr lang="cs-CZ" dirty="0"/>
              <a:t> ukol.csv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991085"/>
            <a:ext cx="28648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 err="1"/>
              <a:t>Read</a:t>
            </a:r>
            <a:r>
              <a:rPr lang="cs-CZ" dirty="0"/>
              <a:t> </a:t>
            </a:r>
            <a:r>
              <a:rPr lang="cs-CZ" dirty="0" err="1"/>
              <a:t>header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file</a:t>
            </a:r>
            <a:endParaRPr lang="cs-CZ" dirty="0"/>
          </a:p>
          <a:p>
            <a:pPr marL="342900" indent="-342900">
              <a:buAutoNum type="arabicPeriod"/>
            </a:pPr>
            <a:r>
              <a:rPr lang="cs-CZ" dirty="0" err="1"/>
              <a:t>Create</a:t>
            </a:r>
            <a:r>
              <a:rPr lang="cs-CZ" dirty="0"/>
              <a:t> table</a:t>
            </a:r>
          </a:p>
          <a:p>
            <a:pPr marL="342900" indent="-342900">
              <a:buAutoNum type="arabicPeriod"/>
            </a:pPr>
            <a:r>
              <a:rPr lang="cs-CZ" dirty="0"/>
              <a:t>Import data</a:t>
            </a:r>
          </a:p>
        </p:txBody>
      </p:sp>
      <p:sp>
        <p:nvSpPr>
          <p:cNvPr id="7" name="Obdélník 6"/>
          <p:cNvSpPr/>
          <p:nvPr/>
        </p:nvSpPr>
        <p:spPr>
          <a:xfrm>
            <a:off x="467544" y="3143548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row</a:t>
            </a:r>
            <a:r>
              <a:rPr lang="cs-CZ" dirty="0"/>
              <a:t>:</a:t>
            </a:r>
          </a:p>
          <a:p>
            <a:r>
              <a:rPr lang="cs-CZ" dirty="0"/>
              <a:t>id;datnar;datdg;datumrti;rc;lecbaporadi;lecbaod;lecbado;druhlecby;zaver;leu</a:t>
            </a:r>
          </a:p>
        </p:txBody>
      </p:sp>
    </p:spTree>
    <p:extLst>
      <p:ext uri="{BB962C8B-B14F-4D97-AF65-F5344CB8AC3E}">
        <p14:creationId xmlns:p14="http://schemas.microsoft.com/office/powerpoint/2010/main" val="3631865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292080" y="1626318"/>
            <a:ext cx="259156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CREATE TABLE </a:t>
            </a:r>
            <a:r>
              <a:rPr lang="cs-CZ" dirty="0" err="1"/>
              <a:t>ukol</a:t>
            </a:r>
            <a:endParaRPr lang="cs-CZ" dirty="0"/>
          </a:p>
          <a:p>
            <a:r>
              <a:rPr lang="cs-CZ" dirty="0"/>
              <a:t>(</a:t>
            </a:r>
          </a:p>
          <a:p>
            <a:r>
              <a:rPr lang="cs-CZ" dirty="0"/>
              <a:t>id text,</a:t>
            </a:r>
          </a:p>
          <a:p>
            <a:r>
              <a:rPr lang="cs-CZ" dirty="0" err="1"/>
              <a:t>datnar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</a:t>
            </a:r>
          </a:p>
          <a:p>
            <a:r>
              <a:rPr lang="cs-CZ" dirty="0" err="1"/>
              <a:t>datdg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</a:t>
            </a:r>
          </a:p>
          <a:p>
            <a:r>
              <a:rPr lang="cs-CZ" dirty="0" err="1"/>
              <a:t>datumrti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 </a:t>
            </a:r>
          </a:p>
          <a:p>
            <a:r>
              <a:rPr lang="cs-CZ" dirty="0" err="1"/>
              <a:t>rc</a:t>
            </a:r>
            <a:r>
              <a:rPr lang="cs-CZ" dirty="0"/>
              <a:t> text,</a:t>
            </a:r>
          </a:p>
          <a:p>
            <a:r>
              <a:rPr lang="cs-CZ" dirty="0" err="1"/>
              <a:t>lecbaporadi</a:t>
            </a:r>
            <a:r>
              <a:rPr lang="cs-CZ" dirty="0"/>
              <a:t> text, </a:t>
            </a:r>
          </a:p>
          <a:p>
            <a:r>
              <a:rPr lang="cs-CZ" dirty="0" err="1"/>
              <a:t>lecbaod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</a:t>
            </a:r>
          </a:p>
          <a:p>
            <a:r>
              <a:rPr lang="cs-CZ" dirty="0" err="1"/>
              <a:t>lecbado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</a:t>
            </a:r>
          </a:p>
          <a:p>
            <a:r>
              <a:rPr lang="cs-CZ" dirty="0" err="1"/>
              <a:t>druhlecby</a:t>
            </a:r>
            <a:r>
              <a:rPr lang="cs-CZ" dirty="0"/>
              <a:t> text, </a:t>
            </a:r>
          </a:p>
          <a:p>
            <a:r>
              <a:rPr lang="cs-CZ" dirty="0" err="1"/>
              <a:t>zaver</a:t>
            </a:r>
            <a:r>
              <a:rPr lang="cs-CZ" dirty="0"/>
              <a:t> text,</a:t>
            </a:r>
          </a:p>
          <a:p>
            <a:r>
              <a:rPr lang="cs-CZ" dirty="0" err="1"/>
              <a:t>leu</a:t>
            </a:r>
            <a:r>
              <a:rPr lang="cs-CZ" dirty="0"/>
              <a:t> text</a:t>
            </a:r>
          </a:p>
          <a:p>
            <a:r>
              <a:rPr lang="cs-CZ" dirty="0"/>
              <a:t>);</a:t>
            </a:r>
          </a:p>
        </p:txBody>
      </p:sp>
      <p:sp>
        <p:nvSpPr>
          <p:cNvPr id="6" name="Obdélník 5"/>
          <p:cNvSpPr/>
          <p:nvPr/>
        </p:nvSpPr>
        <p:spPr>
          <a:xfrm>
            <a:off x="1187624" y="1626318"/>
            <a:ext cx="34563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CREATE TABLE </a:t>
            </a:r>
            <a:r>
              <a:rPr lang="cs-CZ" dirty="0" err="1"/>
              <a:t>ukol</a:t>
            </a:r>
            <a:endParaRPr lang="cs-CZ" dirty="0"/>
          </a:p>
          <a:p>
            <a:r>
              <a:rPr lang="cs-CZ" dirty="0"/>
              <a:t>(</a:t>
            </a:r>
          </a:p>
          <a:p>
            <a:r>
              <a:rPr lang="cs-CZ" dirty="0"/>
              <a:t>id text,</a:t>
            </a:r>
          </a:p>
          <a:p>
            <a:r>
              <a:rPr lang="cs-CZ" dirty="0" err="1"/>
              <a:t>datnar</a:t>
            </a:r>
            <a:r>
              <a:rPr lang="cs-CZ" dirty="0"/>
              <a:t> </a:t>
            </a:r>
            <a:r>
              <a:rPr lang="en-US" dirty="0"/>
              <a:t>text</a:t>
            </a:r>
            <a:r>
              <a:rPr lang="cs-CZ" dirty="0"/>
              <a:t>,</a:t>
            </a:r>
          </a:p>
          <a:p>
            <a:r>
              <a:rPr lang="cs-CZ" dirty="0" err="1"/>
              <a:t>datdg</a:t>
            </a:r>
            <a:r>
              <a:rPr lang="cs-CZ" dirty="0"/>
              <a:t> </a:t>
            </a:r>
            <a:r>
              <a:rPr lang="en-US" dirty="0"/>
              <a:t>text</a:t>
            </a:r>
            <a:r>
              <a:rPr lang="cs-CZ" dirty="0"/>
              <a:t>,</a:t>
            </a:r>
          </a:p>
          <a:p>
            <a:r>
              <a:rPr lang="cs-CZ" dirty="0" err="1"/>
              <a:t>datumrti</a:t>
            </a:r>
            <a:r>
              <a:rPr lang="cs-CZ" dirty="0"/>
              <a:t> </a:t>
            </a:r>
            <a:r>
              <a:rPr lang="en-US" dirty="0"/>
              <a:t>text</a:t>
            </a:r>
            <a:r>
              <a:rPr lang="cs-CZ" dirty="0"/>
              <a:t>, </a:t>
            </a:r>
          </a:p>
          <a:p>
            <a:r>
              <a:rPr lang="cs-CZ" dirty="0" err="1"/>
              <a:t>rc</a:t>
            </a:r>
            <a:r>
              <a:rPr lang="cs-CZ" dirty="0"/>
              <a:t> text,</a:t>
            </a:r>
          </a:p>
          <a:p>
            <a:r>
              <a:rPr lang="cs-CZ" dirty="0" err="1"/>
              <a:t>lecbaporadi</a:t>
            </a:r>
            <a:r>
              <a:rPr lang="cs-CZ" dirty="0"/>
              <a:t> text, </a:t>
            </a:r>
          </a:p>
          <a:p>
            <a:r>
              <a:rPr lang="cs-CZ" dirty="0" err="1"/>
              <a:t>lecbaod</a:t>
            </a:r>
            <a:r>
              <a:rPr lang="cs-CZ" dirty="0"/>
              <a:t> </a:t>
            </a:r>
            <a:r>
              <a:rPr lang="en-US" dirty="0"/>
              <a:t>text</a:t>
            </a:r>
            <a:r>
              <a:rPr lang="cs-CZ" dirty="0"/>
              <a:t>,</a:t>
            </a:r>
          </a:p>
          <a:p>
            <a:r>
              <a:rPr lang="cs-CZ" dirty="0" err="1"/>
              <a:t>lecbado</a:t>
            </a:r>
            <a:r>
              <a:rPr lang="cs-CZ" dirty="0"/>
              <a:t> </a:t>
            </a:r>
            <a:r>
              <a:rPr lang="en-US" dirty="0"/>
              <a:t>text</a:t>
            </a:r>
            <a:r>
              <a:rPr lang="cs-CZ" dirty="0"/>
              <a:t>,</a:t>
            </a:r>
          </a:p>
          <a:p>
            <a:r>
              <a:rPr lang="cs-CZ" dirty="0" err="1"/>
              <a:t>druhlecby</a:t>
            </a:r>
            <a:r>
              <a:rPr lang="cs-CZ" dirty="0"/>
              <a:t> text, </a:t>
            </a:r>
          </a:p>
          <a:p>
            <a:r>
              <a:rPr lang="cs-CZ" dirty="0" err="1"/>
              <a:t>zaver</a:t>
            </a:r>
            <a:r>
              <a:rPr lang="cs-CZ" dirty="0"/>
              <a:t> text,</a:t>
            </a:r>
          </a:p>
          <a:p>
            <a:r>
              <a:rPr lang="cs-CZ" dirty="0" err="1"/>
              <a:t>leu</a:t>
            </a:r>
            <a:r>
              <a:rPr lang="cs-CZ" dirty="0"/>
              <a:t> text</a:t>
            </a:r>
          </a:p>
          <a:p>
            <a:r>
              <a:rPr lang="cs-CZ" dirty="0"/>
              <a:t>);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187624" y="1124744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Import raw data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111750" y="1124744"/>
            <a:ext cx="3698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Import “clean” data without header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539552" y="6093296"/>
            <a:ext cx="820891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/>
              <a:t>COPY </a:t>
            </a:r>
            <a:r>
              <a:rPr lang="cs-CZ" sz="1100" dirty="0" err="1"/>
              <a:t>ukol</a:t>
            </a:r>
            <a:r>
              <a:rPr lang="cs-CZ" sz="1100" dirty="0"/>
              <a:t> FROM 'c:/</a:t>
            </a:r>
            <a:r>
              <a:rPr lang="cs-CZ" sz="1100" dirty="0" err="1"/>
              <a:t>aa</a:t>
            </a:r>
            <a:r>
              <a:rPr lang="cs-CZ" sz="1100" dirty="0"/>
              <a:t>/ukol.csv ' DELIMITER ';' NULL '' ENCODING 'UTF8';</a:t>
            </a:r>
          </a:p>
        </p:txBody>
      </p:sp>
    </p:spTree>
    <p:extLst>
      <p:ext uri="{BB962C8B-B14F-4D97-AF65-F5344CB8AC3E}">
        <p14:creationId xmlns:p14="http://schemas.microsoft.com/office/powerpoint/2010/main" val="620417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Logical</a:t>
            </a:r>
            <a:r>
              <a:rPr lang="cs-CZ" dirty="0"/>
              <a:t> </a:t>
            </a:r>
            <a:r>
              <a:rPr lang="cs-CZ" dirty="0" err="1"/>
              <a:t>operators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317211" y="1568866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AND, OR, NOT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1403648" y="2038878"/>
          <a:ext cx="60960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AND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</a:rPr>
                        <a:t>TRUE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</a:rPr>
                        <a:t>FALSE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1403648" y="3645024"/>
          <a:ext cx="60960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OR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</a:rPr>
                        <a:t>TRUE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</a:rPr>
                        <a:t>FALSE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1329506" y="5118209"/>
            <a:ext cx="23372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NOT TRUE = FALSE</a:t>
            </a:r>
          </a:p>
          <a:p>
            <a:r>
              <a:rPr lang="cs-CZ" dirty="0"/>
              <a:t>NOT FALSE = TRUE</a:t>
            </a:r>
          </a:p>
          <a:p>
            <a:r>
              <a:rPr lang="cs-CZ" dirty="0"/>
              <a:t>NOT NULL = </a:t>
            </a:r>
            <a:r>
              <a:rPr lang="cs-CZ" dirty="0" err="1"/>
              <a:t>NULL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207523" y="5327136"/>
            <a:ext cx="3608680" cy="369332"/>
          </a:xfrm>
          <a:prstGeom prst="rect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AND se </a:t>
            </a:r>
            <a:r>
              <a:rPr lang="en-US" b="1" dirty="0" err="1"/>
              <a:t>vyhodnocuje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cs-CZ" b="1" dirty="0" err="1">
                <a:solidFill>
                  <a:srgbClr val="FF0000"/>
                </a:solidFill>
              </a:rPr>
              <a:t>řed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OR !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400556" y="1066500"/>
            <a:ext cx="5271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WHERE </a:t>
            </a:r>
            <a:r>
              <a:rPr lang="en-US" dirty="0" err="1"/>
              <a:t>firstname</a:t>
            </a:r>
            <a:r>
              <a:rPr lang="en-US" dirty="0"/>
              <a:t>= ‘Jan’ AND </a:t>
            </a:r>
            <a:r>
              <a:rPr lang="en-US" dirty="0" err="1"/>
              <a:t>lastname</a:t>
            </a:r>
            <a:r>
              <a:rPr lang="en-US" dirty="0"/>
              <a:t>= ‘Nov</a:t>
            </a:r>
            <a:r>
              <a:rPr lang="cs-CZ" dirty="0" err="1"/>
              <a:t>ák</a:t>
            </a:r>
            <a:r>
              <a:rPr lang="en-US" dirty="0"/>
              <a:t>’ 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1146747" y="6053713"/>
            <a:ext cx="70257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https://www.postgresql.org/docs/10/static/functions-logical.html</a:t>
            </a:r>
          </a:p>
        </p:txBody>
      </p:sp>
      <p:pic>
        <p:nvPicPr>
          <p:cNvPr id="12" name="Zvuk 11">
            <a:hlinkClick r:id="" action="ppaction://media"/>
            <a:extLst>
              <a:ext uri="{FF2B5EF4-FFF2-40B4-BE49-F238E27FC236}">
                <a16:creationId xmlns:a16="http://schemas.microsoft.com/office/drawing/2014/main" id="{EEE8358F-B62E-45CE-AC25-6B9A8521848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521700" y="6235700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23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3"/>
    </mc:Choice>
    <mc:Fallback xmlns="">
      <p:transition spd="slow" advTm="70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Logical</a:t>
            </a:r>
            <a:r>
              <a:rPr lang="cs-CZ" dirty="0"/>
              <a:t> </a:t>
            </a:r>
            <a:r>
              <a:rPr lang="cs-CZ" dirty="0" err="1"/>
              <a:t>operators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700808"/>
            <a:ext cx="212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X  AND FALSE =</a:t>
            </a:r>
            <a:r>
              <a:rPr lang="en-US" dirty="0"/>
              <a:t>&gt;</a:t>
            </a:r>
            <a:r>
              <a:rPr lang="cs-CZ" dirty="0"/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699792" y="1700808"/>
            <a:ext cx="90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FALSE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27584" y="2132856"/>
            <a:ext cx="1898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X  OR TRUE =</a:t>
            </a:r>
            <a:r>
              <a:rPr lang="en-US" dirty="0"/>
              <a:t>&gt;</a:t>
            </a:r>
            <a:r>
              <a:rPr lang="cs-CZ" dirty="0"/>
              <a:t>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699792" y="2132856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TRUE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27584" y="2564904"/>
            <a:ext cx="3856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FALSE  AND FALSE OR TRUE =</a:t>
            </a:r>
            <a:r>
              <a:rPr lang="en-US" b="1" dirty="0"/>
              <a:t>&gt;</a:t>
            </a:r>
            <a:r>
              <a:rPr lang="cs-CZ" b="1" dirty="0"/>
              <a:t>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407029" y="256490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TRUE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27584" y="2996952"/>
            <a:ext cx="3938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FALSE  AND (FALSE OR TRUE) =</a:t>
            </a:r>
            <a:r>
              <a:rPr lang="en-US" dirty="0"/>
              <a:t>&gt;</a:t>
            </a:r>
            <a:r>
              <a:rPr lang="cs-CZ" dirty="0"/>
              <a:t> 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499992" y="2996952"/>
            <a:ext cx="90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FALSE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827584" y="3719921"/>
            <a:ext cx="4946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5 &gt; 1  AND NULL IS NOT NULL  OR 1 </a:t>
            </a:r>
            <a:r>
              <a:rPr lang="en-US" dirty="0"/>
              <a:t>= 1 =&gt; </a:t>
            </a:r>
            <a:r>
              <a:rPr lang="cs-CZ" dirty="0"/>
              <a:t>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605341" y="3725526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TRUE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421432" y="4934793"/>
            <a:ext cx="6380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lastname</a:t>
            </a:r>
            <a:r>
              <a:rPr lang="cs-CZ" dirty="0"/>
              <a:t> </a:t>
            </a:r>
            <a:r>
              <a:rPr lang="en-US" dirty="0"/>
              <a:t>= ‘</a:t>
            </a:r>
            <a:r>
              <a:rPr lang="cs-CZ" dirty="0"/>
              <a:t>Novák</a:t>
            </a:r>
            <a:r>
              <a:rPr lang="en-US" dirty="0"/>
              <a:t>’ AND </a:t>
            </a:r>
            <a:r>
              <a:rPr lang="cs-CZ" dirty="0" err="1"/>
              <a:t>firstname</a:t>
            </a:r>
            <a:r>
              <a:rPr lang="en-US" dirty="0"/>
              <a:t>= ‘Ji</a:t>
            </a:r>
            <a:r>
              <a:rPr lang="cs-CZ" dirty="0"/>
              <a:t>ří</a:t>
            </a:r>
            <a:r>
              <a:rPr lang="en-US" dirty="0"/>
              <a:t>’ OR </a:t>
            </a:r>
            <a:r>
              <a:rPr lang="cs-CZ" dirty="0" err="1"/>
              <a:t>firstname</a:t>
            </a:r>
            <a:r>
              <a:rPr lang="en-US" dirty="0"/>
              <a:t>= ‘Jan’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827584" y="4508548"/>
            <a:ext cx="3570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DELETE FROM student WHERE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421432" y="5842428"/>
            <a:ext cx="6534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lastname</a:t>
            </a:r>
            <a:r>
              <a:rPr lang="en-US" dirty="0"/>
              <a:t>= ‘</a:t>
            </a:r>
            <a:r>
              <a:rPr lang="cs-CZ" dirty="0"/>
              <a:t>Novák</a:t>
            </a:r>
            <a:r>
              <a:rPr lang="en-US" dirty="0"/>
              <a:t>’ AND </a:t>
            </a:r>
            <a:r>
              <a:rPr lang="cs-CZ" b="1" dirty="0">
                <a:solidFill>
                  <a:srgbClr val="FF0000"/>
                </a:solidFill>
              </a:rPr>
              <a:t>(</a:t>
            </a:r>
            <a:r>
              <a:rPr lang="cs-CZ" dirty="0" err="1"/>
              <a:t>firstname</a:t>
            </a:r>
            <a:r>
              <a:rPr lang="en-US" dirty="0"/>
              <a:t>= ‘Ji</a:t>
            </a:r>
            <a:r>
              <a:rPr lang="cs-CZ" dirty="0"/>
              <a:t>ří</a:t>
            </a:r>
            <a:r>
              <a:rPr lang="en-US" dirty="0"/>
              <a:t>’ OR </a:t>
            </a:r>
            <a:r>
              <a:rPr lang="cs-CZ" dirty="0" err="1"/>
              <a:t>firstname</a:t>
            </a:r>
            <a:r>
              <a:rPr lang="cs-CZ" dirty="0"/>
              <a:t> </a:t>
            </a:r>
            <a:r>
              <a:rPr lang="en-US" dirty="0"/>
              <a:t>= ‘Jan’</a:t>
            </a:r>
            <a:r>
              <a:rPr lang="cs-CZ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427427" y="539375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22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Conditional</a:t>
            </a:r>
            <a:r>
              <a:rPr lang="cs-CZ" dirty="0"/>
              <a:t> </a:t>
            </a:r>
            <a:r>
              <a:rPr lang="cs-CZ" dirty="0" err="1"/>
              <a:t>expression</a:t>
            </a:r>
            <a:r>
              <a:rPr lang="cs-CZ" dirty="0"/>
              <a:t> CASE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552" y="980728"/>
            <a:ext cx="48484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CASE WHEN </a:t>
            </a:r>
            <a:r>
              <a:rPr lang="en-US" dirty="0" err="1"/>
              <a:t>podminka</a:t>
            </a:r>
            <a:r>
              <a:rPr lang="en-US" dirty="0"/>
              <a:t> THEN </a:t>
            </a:r>
            <a:r>
              <a:rPr lang="en-US" dirty="0" err="1"/>
              <a:t>vysledek</a:t>
            </a:r>
            <a:endParaRPr lang="en-US" dirty="0"/>
          </a:p>
          <a:p>
            <a:pPr lvl="2"/>
            <a:r>
              <a:rPr lang="en-US" dirty="0"/>
              <a:t>WHEN podminka2 THEN </a:t>
            </a:r>
            <a:r>
              <a:rPr lang="en-US" dirty="0" err="1"/>
              <a:t>vysledek</a:t>
            </a:r>
            <a:r>
              <a:rPr lang="en-US" dirty="0"/>
              <a:t> 2</a:t>
            </a:r>
          </a:p>
          <a:p>
            <a:pPr lvl="2"/>
            <a:r>
              <a:rPr lang="en-US" dirty="0"/>
              <a:t>ELSE </a:t>
            </a:r>
            <a:r>
              <a:rPr lang="en-US" dirty="0" err="1"/>
              <a:t>vysledek</a:t>
            </a:r>
            <a:r>
              <a:rPr lang="en-US" dirty="0"/>
              <a:t> 3 END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916832"/>
            <a:ext cx="56294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/>
              <a:t> ELSE nepovinné, 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cs-CZ" dirty="0"/>
              <a:t>Vyhodnocování </a:t>
            </a:r>
            <a:r>
              <a:rPr lang="cs-CZ" b="1" dirty="0"/>
              <a:t>končí na první splněné podmínce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cs-CZ" dirty="0"/>
              <a:t>Všechny výsledky musí být stejného datového typu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3068960"/>
            <a:ext cx="510595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Příklad</a:t>
            </a:r>
            <a:r>
              <a:rPr lang="en-US" b="1" dirty="0"/>
              <a:t>:</a:t>
            </a:r>
            <a:endParaRPr lang="cs-CZ" b="1" dirty="0"/>
          </a:p>
          <a:p>
            <a:r>
              <a:rPr lang="en-US" dirty="0"/>
              <a:t>SELECT    </a:t>
            </a:r>
            <a:r>
              <a:rPr lang="en-US" dirty="0" err="1"/>
              <a:t>vek</a:t>
            </a:r>
            <a:r>
              <a:rPr lang="en-US" dirty="0"/>
              <a:t>, </a:t>
            </a:r>
            <a:endParaRPr lang="cs-CZ" dirty="0"/>
          </a:p>
          <a:p>
            <a:r>
              <a:rPr lang="cs-CZ" dirty="0"/>
              <a:t>      </a:t>
            </a:r>
            <a:r>
              <a:rPr lang="en-US" dirty="0"/>
              <a:t>CASE WHEN </a:t>
            </a:r>
            <a:r>
              <a:rPr lang="en-US" dirty="0" err="1"/>
              <a:t>vek</a:t>
            </a:r>
            <a:r>
              <a:rPr lang="en-US" dirty="0"/>
              <a:t> IS NULL THEN '</a:t>
            </a:r>
            <a:r>
              <a:rPr lang="en-US" dirty="0" err="1"/>
              <a:t>neznamo</a:t>
            </a:r>
            <a:r>
              <a:rPr lang="en-US" dirty="0"/>
              <a:t>'</a:t>
            </a:r>
          </a:p>
          <a:p>
            <a:r>
              <a:rPr lang="en-US" dirty="0"/>
              <a:t>   	   WHEN </a:t>
            </a:r>
            <a:r>
              <a:rPr lang="en-US" dirty="0" err="1"/>
              <a:t>vek</a:t>
            </a:r>
            <a:r>
              <a:rPr lang="en-US" dirty="0"/>
              <a:t> &lt; </a:t>
            </a:r>
            <a:r>
              <a:rPr lang="cs-CZ" dirty="0"/>
              <a:t>2</a:t>
            </a:r>
            <a:r>
              <a:rPr lang="en-US" dirty="0"/>
              <a:t>0 THEN '</a:t>
            </a:r>
            <a:r>
              <a:rPr lang="en-US" dirty="0" err="1"/>
              <a:t>kat</a:t>
            </a:r>
            <a:r>
              <a:rPr lang="en-US" dirty="0"/>
              <a:t> &lt; </a:t>
            </a:r>
            <a:r>
              <a:rPr lang="cs-CZ" dirty="0"/>
              <a:t>2</a:t>
            </a:r>
            <a:r>
              <a:rPr lang="en-US" dirty="0"/>
              <a:t>0'</a:t>
            </a:r>
          </a:p>
          <a:p>
            <a:r>
              <a:rPr lang="en-US" dirty="0"/>
              <a:t>   	   WHEN </a:t>
            </a:r>
            <a:r>
              <a:rPr lang="en-US" dirty="0" err="1"/>
              <a:t>vek</a:t>
            </a:r>
            <a:r>
              <a:rPr lang="en-US" dirty="0"/>
              <a:t> &lt; </a:t>
            </a:r>
            <a:r>
              <a:rPr lang="cs-CZ" dirty="0"/>
              <a:t>25</a:t>
            </a:r>
            <a:r>
              <a:rPr lang="en-US" dirty="0"/>
              <a:t> THEN '</a:t>
            </a:r>
            <a:r>
              <a:rPr lang="en-US" dirty="0" err="1"/>
              <a:t>kat</a:t>
            </a:r>
            <a:r>
              <a:rPr lang="en-US" dirty="0"/>
              <a:t> </a:t>
            </a:r>
            <a:r>
              <a:rPr lang="cs-CZ" dirty="0"/>
              <a:t>2</a:t>
            </a:r>
            <a:r>
              <a:rPr lang="en-US" dirty="0"/>
              <a:t>0-</a:t>
            </a:r>
            <a:r>
              <a:rPr lang="cs-CZ" dirty="0"/>
              <a:t>24</a:t>
            </a:r>
            <a:r>
              <a:rPr lang="en-US" dirty="0"/>
              <a:t>'	</a:t>
            </a:r>
          </a:p>
          <a:p>
            <a:r>
              <a:rPr lang="en-US" dirty="0"/>
              <a:t>   	   WHEN </a:t>
            </a:r>
            <a:r>
              <a:rPr lang="en-US" dirty="0" err="1"/>
              <a:t>vek</a:t>
            </a:r>
            <a:r>
              <a:rPr lang="en-US" dirty="0"/>
              <a:t> &lt; </a:t>
            </a:r>
            <a:r>
              <a:rPr lang="cs-CZ" dirty="0"/>
              <a:t>30</a:t>
            </a:r>
            <a:r>
              <a:rPr lang="en-US" dirty="0"/>
              <a:t> THEN '</a:t>
            </a:r>
            <a:r>
              <a:rPr lang="en-US" dirty="0" err="1"/>
              <a:t>kat</a:t>
            </a:r>
            <a:r>
              <a:rPr lang="en-US" dirty="0"/>
              <a:t> </a:t>
            </a:r>
            <a:r>
              <a:rPr lang="cs-CZ" dirty="0"/>
              <a:t>25</a:t>
            </a:r>
            <a:r>
              <a:rPr lang="en-US" dirty="0"/>
              <a:t>-</a:t>
            </a:r>
            <a:r>
              <a:rPr lang="cs-CZ" dirty="0"/>
              <a:t>29</a:t>
            </a:r>
            <a:r>
              <a:rPr lang="en-US" dirty="0"/>
              <a:t>'	 </a:t>
            </a:r>
          </a:p>
          <a:p>
            <a:r>
              <a:rPr lang="en-US" dirty="0"/>
              <a:t>   	ELSE  '</a:t>
            </a:r>
            <a:r>
              <a:rPr lang="en-US" dirty="0" err="1"/>
              <a:t>kat</a:t>
            </a:r>
            <a:r>
              <a:rPr lang="en-US" dirty="0"/>
              <a:t> </a:t>
            </a:r>
            <a:r>
              <a:rPr lang="cs-CZ" dirty="0"/>
              <a:t>30</a:t>
            </a:r>
            <a:r>
              <a:rPr lang="en-US" dirty="0"/>
              <a:t> a </a:t>
            </a:r>
            <a:r>
              <a:rPr lang="en-US" dirty="0" err="1"/>
              <a:t>starsi</a:t>
            </a:r>
            <a:r>
              <a:rPr lang="en-US" dirty="0"/>
              <a:t>' END </a:t>
            </a:r>
            <a:r>
              <a:rPr lang="en-US" dirty="0" err="1"/>
              <a:t>kategorie</a:t>
            </a:r>
            <a:endParaRPr lang="en-US" dirty="0"/>
          </a:p>
          <a:p>
            <a:r>
              <a:rPr lang="en-US" dirty="0"/>
              <a:t>FROM</a:t>
            </a:r>
          </a:p>
          <a:p>
            <a:r>
              <a:rPr lang="cs-CZ" dirty="0"/>
              <a:t>student</a:t>
            </a:r>
            <a:endParaRPr lang="en-US" b="1" dirty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7" name="Obdélník 6"/>
          <p:cNvSpPr/>
          <p:nvPr/>
        </p:nvSpPr>
        <p:spPr>
          <a:xfrm>
            <a:off x="539552" y="5821526"/>
            <a:ext cx="81888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https://www.postgresql.org/docs/10/static/functions-conditional.html</a:t>
            </a:r>
          </a:p>
        </p:txBody>
      </p:sp>
    </p:spTree>
    <p:extLst>
      <p:ext uri="{BB962C8B-B14F-4D97-AF65-F5344CB8AC3E}">
        <p14:creationId xmlns:p14="http://schemas.microsoft.com/office/powerpoint/2010/main" val="3316197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BY, HAVING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err="1"/>
              <a:t>Agregace</a:t>
            </a:r>
            <a:endParaRPr lang="cs-CZ" sz="2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336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GROUP BY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A67505-4F17-4E5F-83BF-2C3D6B405118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22533" name="TextovéPole 4"/>
          <p:cNvSpPr txBox="1">
            <a:spLocks noChangeArrowheads="1"/>
          </p:cNvSpPr>
          <p:nvPr/>
        </p:nvSpPr>
        <p:spPr bwMode="auto">
          <a:xfrm>
            <a:off x="611188" y="1341438"/>
            <a:ext cx="833657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/>
              <a:t>Seskupen</a:t>
            </a:r>
            <a:r>
              <a:rPr lang="cs-CZ" dirty="0"/>
              <a:t>í položek</a:t>
            </a:r>
          </a:p>
          <a:p>
            <a:endParaRPr lang="cs-CZ" dirty="0"/>
          </a:p>
          <a:p>
            <a:r>
              <a:rPr lang="cs-CZ" dirty="0"/>
              <a:t>SELECT </a:t>
            </a:r>
            <a:r>
              <a:rPr lang="en-US" dirty="0"/>
              <a:t>     </a:t>
            </a:r>
            <a:r>
              <a:rPr lang="cs-CZ" dirty="0"/>
              <a:t>sloupec, COUNT</a:t>
            </a:r>
            <a:r>
              <a:rPr lang="en-US" dirty="0"/>
              <a:t>(*), MAX(sloupec2), MIN(sloupec2) FROM </a:t>
            </a:r>
            <a:r>
              <a:rPr lang="en-US" dirty="0" err="1"/>
              <a:t>tabulka</a:t>
            </a:r>
            <a:endParaRPr lang="en-US" dirty="0"/>
          </a:p>
          <a:p>
            <a:r>
              <a:rPr lang="en-US" b="1" dirty="0"/>
              <a:t>GROUP BY </a:t>
            </a:r>
            <a:r>
              <a:rPr lang="en-US" dirty="0" err="1"/>
              <a:t>sloupec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cs-CZ" dirty="0"/>
              <a:t>SELECT </a:t>
            </a:r>
            <a:r>
              <a:rPr lang="en-US" dirty="0"/>
              <a:t>     </a:t>
            </a:r>
            <a:r>
              <a:rPr lang="cs-CZ" dirty="0"/>
              <a:t>sloupec, COUNT</a:t>
            </a:r>
            <a:r>
              <a:rPr lang="en-US" dirty="0"/>
              <a:t>(*), MAX(sloupec2), MIN(sloupec2) FROM </a:t>
            </a:r>
            <a:r>
              <a:rPr lang="en-US" dirty="0" err="1"/>
              <a:t>tabulka</a:t>
            </a:r>
            <a:endParaRPr lang="en-US" dirty="0"/>
          </a:p>
          <a:p>
            <a:r>
              <a:rPr lang="en-US" dirty="0"/>
              <a:t>WHERE sloupec2 &gt; 1 and …</a:t>
            </a:r>
          </a:p>
          <a:p>
            <a:r>
              <a:rPr lang="en-US" b="1" dirty="0"/>
              <a:t>GROUP BY </a:t>
            </a:r>
            <a:r>
              <a:rPr lang="en-US" dirty="0" err="1"/>
              <a:t>sloupec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cs-CZ" dirty="0"/>
              <a:t>SELECT </a:t>
            </a:r>
            <a:r>
              <a:rPr lang="en-US" dirty="0"/>
              <a:t>     </a:t>
            </a:r>
            <a:r>
              <a:rPr lang="cs-CZ" dirty="0"/>
              <a:t>sloupec, COUNT</a:t>
            </a:r>
            <a:r>
              <a:rPr lang="en-US" dirty="0"/>
              <a:t>(*), MAX(sloupec2), MIN(sloupec2) FROM </a:t>
            </a:r>
            <a:r>
              <a:rPr lang="en-US" dirty="0" err="1"/>
              <a:t>tabulka</a:t>
            </a:r>
            <a:endParaRPr lang="en-US" dirty="0"/>
          </a:p>
          <a:p>
            <a:r>
              <a:rPr lang="en-US" b="1" dirty="0"/>
              <a:t>GROUP BY </a:t>
            </a:r>
            <a:r>
              <a:rPr lang="en-US" dirty="0" err="1"/>
              <a:t>sloupec</a:t>
            </a:r>
            <a:endParaRPr lang="en-US" dirty="0"/>
          </a:p>
          <a:p>
            <a:r>
              <a:rPr lang="en-US" b="1" dirty="0"/>
              <a:t>HAVING</a:t>
            </a:r>
            <a:r>
              <a:rPr lang="en-US" dirty="0"/>
              <a:t> count(*) &gt; 1</a:t>
            </a:r>
          </a:p>
          <a:p>
            <a:r>
              <a:rPr lang="en-US" dirty="0"/>
              <a:t> 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633960" y="5301208"/>
            <a:ext cx="66023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https://www.postgresql.org/docs/10/static/tutorial-agg.html</a:t>
            </a:r>
          </a:p>
        </p:txBody>
      </p:sp>
    </p:spTree>
    <p:extLst>
      <p:ext uri="{BB962C8B-B14F-4D97-AF65-F5344CB8AC3E}">
        <p14:creationId xmlns:p14="http://schemas.microsoft.com/office/powerpoint/2010/main" val="573879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cs-CZ" dirty="0" err="1"/>
              <a:t>gregační</a:t>
            </a:r>
            <a:r>
              <a:rPr lang="cs-CZ" dirty="0"/>
              <a:t> funkce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862643"/>
              </p:ext>
            </p:extLst>
          </p:nvPr>
        </p:nvGraphicFramePr>
        <p:xfrm>
          <a:off x="1475656" y="1988840"/>
          <a:ext cx="6096000" cy="2966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4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Funkce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Popis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Pozn</a:t>
                      </a:r>
                      <a:r>
                        <a:rPr lang="en-US" dirty="0"/>
                        <a:t>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COUNT(</a:t>
                      </a:r>
                      <a:r>
                        <a:rPr lang="en-US" dirty="0"/>
                        <a:t>*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AVG(</a:t>
                      </a:r>
                      <a:r>
                        <a:rPr lang="en-US" dirty="0" err="1"/>
                        <a:t>sloupec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/>
                        <a:t>Aritmetický</a:t>
                      </a:r>
                      <a:r>
                        <a:rPr lang="cs-CZ" baseline="0" dirty="0"/>
                        <a:t> p</a:t>
                      </a:r>
                      <a:r>
                        <a:rPr lang="cs-CZ" dirty="0"/>
                        <a:t>růměr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MIN(</a:t>
                      </a:r>
                      <a:r>
                        <a:rPr lang="en-US" dirty="0" err="1"/>
                        <a:t>sloupec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Minimum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MAX(</a:t>
                      </a:r>
                      <a:r>
                        <a:rPr lang="en-US" dirty="0" err="1"/>
                        <a:t>sloupec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Maximum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STDDEV(</a:t>
                      </a:r>
                      <a:r>
                        <a:rPr lang="en-US" dirty="0" err="1"/>
                        <a:t>sloupec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Směrodatná odchylka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SUM(</a:t>
                      </a:r>
                      <a:r>
                        <a:rPr lang="en-US" dirty="0" err="1"/>
                        <a:t>sloupec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Suma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MEDIAN(</a:t>
                      </a:r>
                      <a:r>
                        <a:rPr lang="en-US" dirty="0" err="1"/>
                        <a:t>sloupec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Medián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ORACLE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6124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COUNT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69F11-2EB6-4D17-BC14-57CBFFD3BC87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31749" name="TextovéPole 4"/>
          <p:cNvSpPr txBox="1">
            <a:spLocks noChangeArrowheads="1"/>
          </p:cNvSpPr>
          <p:nvPr/>
        </p:nvSpPr>
        <p:spPr bwMode="auto">
          <a:xfrm>
            <a:off x="971600" y="1052736"/>
            <a:ext cx="743472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dirty="0"/>
          </a:p>
          <a:p>
            <a:r>
              <a:rPr lang="cs-CZ" dirty="0"/>
              <a:t>SELECT    </a:t>
            </a:r>
            <a:r>
              <a:rPr lang="cs-CZ" b="1" dirty="0"/>
              <a:t>COUNT</a:t>
            </a:r>
            <a:r>
              <a:rPr lang="en-US" b="1" dirty="0"/>
              <a:t>(*)</a:t>
            </a:r>
            <a:r>
              <a:rPr lang="en-US" dirty="0"/>
              <a:t>, </a:t>
            </a:r>
            <a:r>
              <a:rPr lang="cs-CZ" dirty="0"/>
              <a:t>  </a:t>
            </a:r>
            <a:r>
              <a:rPr lang="en-US" dirty="0"/>
              <a:t>--v</a:t>
            </a:r>
            <a:r>
              <a:rPr lang="cs-CZ" dirty="0" err="1"/>
              <a:t>šechny</a:t>
            </a:r>
            <a:r>
              <a:rPr lang="cs-CZ" dirty="0"/>
              <a:t> řádky</a:t>
            </a:r>
            <a:endParaRPr lang="en-US" dirty="0"/>
          </a:p>
          <a:p>
            <a:r>
              <a:rPr lang="en-US" dirty="0"/>
              <a:t>	   </a:t>
            </a:r>
            <a:r>
              <a:rPr lang="cs-CZ" dirty="0"/>
              <a:t> </a:t>
            </a:r>
            <a:r>
              <a:rPr lang="en-US" b="1" dirty="0"/>
              <a:t>COUNT(</a:t>
            </a:r>
            <a:r>
              <a:rPr lang="en-US" b="1" dirty="0" err="1"/>
              <a:t>sloupec</a:t>
            </a:r>
            <a:r>
              <a:rPr lang="en-US" b="1" dirty="0"/>
              <a:t>)</a:t>
            </a:r>
            <a:r>
              <a:rPr lang="en-US" dirty="0"/>
              <a:t>,</a:t>
            </a:r>
            <a:r>
              <a:rPr lang="cs-CZ" dirty="0"/>
              <a:t> -- všechny NOT NULL řádky</a:t>
            </a:r>
            <a:endParaRPr lang="en-US" dirty="0"/>
          </a:p>
          <a:p>
            <a:r>
              <a:rPr lang="en-US" dirty="0"/>
              <a:t>	 </a:t>
            </a:r>
            <a:r>
              <a:rPr lang="cs-CZ" dirty="0"/>
              <a:t>   </a:t>
            </a:r>
            <a:r>
              <a:rPr lang="en-US" b="1" dirty="0"/>
              <a:t>COUNT(DISTINCT </a:t>
            </a:r>
            <a:r>
              <a:rPr lang="en-US" b="1" dirty="0" err="1"/>
              <a:t>sloupec</a:t>
            </a:r>
            <a:r>
              <a:rPr lang="en-US" b="1" dirty="0"/>
              <a:t>)</a:t>
            </a:r>
            <a:r>
              <a:rPr lang="cs-CZ" b="1" dirty="0"/>
              <a:t> </a:t>
            </a:r>
            <a:r>
              <a:rPr lang="cs-CZ" dirty="0"/>
              <a:t>-- počet unikátních hodnot</a:t>
            </a:r>
            <a:endParaRPr lang="en-US" dirty="0"/>
          </a:p>
          <a:p>
            <a:endParaRPr lang="cs-CZ" dirty="0"/>
          </a:p>
          <a:p>
            <a:r>
              <a:rPr lang="en-US" dirty="0"/>
              <a:t>FROM </a:t>
            </a:r>
            <a:r>
              <a:rPr lang="en-US" dirty="0" err="1"/>
              <a:t>tabulka</a:t>
            </a:r>
            <a:r>
              <a:rPr lang="en-US" dirty="0"/>
              <a:t>;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SELECT COUNT</a:t>
            </a:r>
            <a:r>
              <a:rPr lang="en-US" dirty="0"/>
              <a:t>(*), COUNT(</a:t>
            </a:r>
            <a:r>
              <a:rPr lang="cs-CZ" dirty="0" err="1"/>
              <a:t>firstname</a:t>
            </a:r>
            <a:r>
              <a:rPr lang="en-US" dirty="0"/>
              <a:t>), COUNT(DISTINCT </a:t>
            </a:r>
            <a:r>
              <a:rPr lang="cs-CZ" dirty="0" err="1"/>
              <a:t>firstname</a:t>
            </a:r>
            <a:r>
              <a:rPr lang="en-US" dirty="0"/>
              <a:t>)</a:t>
            </a:r>
          </a:p>
          <a:p>
            <a:r>
              <a:rPr lang="en-US" dirty="0"/>
              <a:t>FROM student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695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MODIFIKÁTOR DISTINCT / DISTINCT </a:t>
            </a:r>
            <a:r>
              <a:rPr lang="cs-CZ" dirty="0" err="1"/>
              <a:t>Clause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69F11-2EB6-4D17-BC14-57CBFFD3BC87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31749" name="TextovéPole 4"/>
          <p:cNvSpPr txBox="1">
            <a:spLocks noChangeArrowheads="1"/>
          </p:cNvSpPr>
          <p:nvPr/>
        </p:nvSpPr>
        <p:spPr bwMode="auto">
          <a:xfrm>
            <a:off x="247650" y="1341438"/>
            <a:ext cx="898643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SELECT DISTINCT sloupec1 FROM tabulka</a:t>
            </a:r>
            <a:r>
              <a:rPr lang="en-US" dirty="0"/>
              <a:t>; -- </a:t>
            </a:r>
            <a:r>
              <a:rPr lang="en-US" dirty="0" err="1"/>
              <a:t>unik</a:t>
            </a:r>
            <a:r>
              <a:rPr lang="cs-CZ" dirty="0" err="1"/>
              <a:t>átní</a:t>
            </a:r>
            <a:r>
              <a:rPr lang="cs-CZ" dirty="0"/>
              <a:t> hodnoty sloupce</a:t>
            </a:r>
          </a:p>
          <a:p>
            <a:r>
              <a:rPr lang="cs-CZ" dirty="0"/>
              <a:t>SELECT DISTINCT sloupec1, sloupec2 FROM tabulka</a:t>
            </a:r>
            <a:r>
              <a:rPr lang="en-US" dirty="0"/>
              <a:t>;</a:t>
            </a:r>
            <a:r>
              <a:rPr lang="cs-CZ" dirty="0"/>
              <a:t> </a:t>
            </a:r>
            <a:r>
              <a:rPr lang="en-US" dirty="0"/>
              <a:t>--</a:t>
            </a:r>
            <a:r>
              <a:rPr lang="cs-CZ" dirty="0"/>
              <a:t> unikátní kombinace sloupců</a:t>
            </a:r>
          </a:p>
          <a:p>
            <a:endParaRPr lang="cs-CZ" dirty="0"/>
          </a:p>
          <a:p>
            <a:r>
              <a:rPr lang="en-US" dirty="0"/>
              <a:t>SELECT DISTINCT </a:t>
            </a:r>
            <a:r>
              <a:rPr lang="cs-CZ" dirty="0" err="1"/>
              <a:t>lastname</a:t>
            </a:r>
            <a:r>
              <a:rPr lang="cs-CZ" dirty="0"/>
              <a:t> </a:t>
            </a:r>
            <a:r>
              <a:rPr lang="en-US" dirty="0"/>
              <a:t>FROM student</a:t>
            </a:r>
          </a:p>
          <a:p>
            <a:endParaRPr lang="en-US" dirty="0"/>
          </a:p>
          <a:p>
            <a:r>
              <a:rPr lang="en-US" dirty="0"/>
              <a:t>SELECT </a:t>
            </a:r>
            <a:r>
              <a:rPr lang="cs-CZ" dirty="0" err="1"/>
              <a:t>lastname</a:t>
            </a:r>
            <a:r>
              <a:rPr lang="cs-CZ" dirty="0"/>
              <a:t> </a:t>
            </a:r>
            <a:r>
              <a:rPr lang="en-US" dirty="0"/>
              <a:t>FROM student </a:t>
            </a:r>
          </a:p>
          <a:p>
            <a:r>
              <a:rPr lang="en-US" dirty="0"/>
              <a:t>GROUP BY </a:t>
            </a:r>
            <a:r>
              <a:rPr lang="cs-CZ" dirty="0" err="1"/>
              <a:t>lastname</a:t>
            </a:r>
            <a:r>
              <a:rPr lang="cs-CZ" dirty="0"/>
              <a:t> </a:t>
            </a:r>
            <a:endParaRPr lang="en-US" dirty="0"/>
          </a:p>
          <a:p>
            <a:endParaRPr lang="en-US" dirty="0"/>
          </a:p>
          <a:p>
            <a:r>
              <a:rPr lang="en-US" dirty="0"/>
              <a:t>SELECT DISTINCT sex, </a:t>
            </a:r>
            <a:r>
              <a:rPr lang="cs-CZ" dirty="0" err="1"/>
              <a:t>lastname</a:t>
            </a:r>
            <a:r>
              <a:rPr lang="cs-CZ" dirty="0"/>
              <a:t> </a:t>
            </a:r>
            <a:r>
              <a:rPr lang="en-US" dirty="0"/>
              <a:t>FROM student</a:t>
            </a:r>
          </a:p>
          <a:p>
            <a:endParaRPr lang="en-US" dirty="0"/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9920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3799</TotalTime>
  <Words>1227</Words>
  <Application>Microsoft Office PowerPoint</Application>
  <PresentationFormat>Předvádění na obrazovce (4:3)</PresentationFormat>
  <Paragraphs>256</Paragraphs>
  <Slides>17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Logical operators</vt:lpstr>
      <vt:lpstr>Logical operators</vt:lpstr>
      <vt:lpstr>Conditional expression CASE</vt:lpstr>
      <vt:lpstr>GROUP BY, HAVING</vt:lpstr>
      <vt:lpstr>GROUP BY</vt:lpstr>
      <vt:lpstr>Agregační funkce</vt:lpstr>
      <vt:lpstr>COUNT</vt:lpstr>
      <vt:lpstr>MODIFIKÁTOR DISTINCT / DISTINCT Clause</vt:lpstr>
      <vt:lpstr>Task - aggregation</vt:lpstr>
      <vt:lpstr>SELECT</vt:lpstr>
      <vt:lpstr>Import dat</vt:lpstr>
      <vt:lpstr>Import/export dat z/do textového souboru/file</vt:lpstr>
      <vt:lpstr>Import dat z textových souborů</vt:lpstr>
      <vt:lpstr>Řádkový klient PSQL</vt:lpstr>
      <vt:lpstr>Import - task</vt:lpstr>
      <vt:lpstr>Prezentace aplikace PowerPoint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Klimeš Daniel RNDr. Ph.D.</cp:lastModifiedBy>
  <cp:revision>393</cp:revision>
  <dcterms:created xsi:type="dcterms:W3CDTF">2011-01-19T10:31:11Z</dcterms:created>
  <dcterms:modified xsi:type="dcterms:W3CDTF">2022-03-06T16:38:13Z</dcterms:modified>
</cp:coreProperties>
</file>