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8" r:id="rId3"/>
    <p:sldId id="302" r:id="rId4"/>
    <p:sldId id="320" r:id="rId5"/>
    <p:sldId id="324" r:id="rId6"/>
    <p:sldId id="321" r:id="rId7"/>
    <p:sldId id="322" r:id="rId8"/>
    <p:sldId id="338" r:id="rId9"/>
    <p:sldId id="329" r:id="rId10"/>
    <p:sldId id="330" r:id="rId11"/>
    <p:sldId id="331" r:id="rId12"/>
    <p:sldId id="332" r:id="rId13"/>
    <p:sldId id="333" r:id="rId14"/>
    <p:sldId id="334" r:id="rId15"/>
    <p:sldId id="340" r:id="rId16"/>
    <p:sldId id="336" r:id="rId17"/>
    <p:sldId id="337" r:id="rId18"/>
    <p:sldId id="341" r:id="rId19"/>
    <p:sldId id="343" r:id="rId20"/>
    <p:sldId id="342" r:id="rId21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</a:t>
            </a:r>
            <a:r>
              <a:rPr lang="en-US" dirty="0"/>
              <a:t>4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SELECT – více tabulek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03656"/>
              </p:ext>
            </p:extLst>
          </p:nvPr>
        </p:nvGraphicFramePr>
        <p:xfrm>
          <a:off x="395536" y="1196752"/>
          <a:ext cx="4032447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65856"/>
              </p:ext>
            </p:extLst>
          </p:nvPr>
        </p:nvGraphicFramePr>
        <p:xfrm>
          <a:off x="4572000" y="1772816"/>
          <a:ext cx="403244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Spojování tabulek = </a:t>
            </a:r>
            <a:r>
              <a:rPr lang="cs-CZ" dirty="0" err="1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vnitřní – </a:t>
            </a:r>
            <a:r>
              <a:rPr lang="cs-CZ" b="1" dirty="0" err="1"/>
              <a:t>inner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 – jen spojitelné řádky</a:t>
            </a:r>
            <a:r>
              <a:rPr lang="en-US" dirty="0"/>
              <a:t> 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vnější – </a:t>
            </a:r>
            <a:r>
              <a:rPr lang="cs-CZ" dirty="0" err="1"/>
              <a:t>outer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en-US" dirty="0"/>
              <a:t> - </a:t>
            </a:r>
            <a:r>
              <a:rPr lang="cs-CZ" dirty="0"/>
              <a:t> </a:t>
            </a:r>
            <a:r>
              <a:rPr lang="cs-CZ" b="1" dirty="0" err="1"/>
              <a:t>left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, </a:t>
            </a:r>
            <a:r>
              <a:rPr lang="cs-CZ" b="1" dirty="0" err="1"/>
              <a:t>right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en-US" dirty="0"/>
              <a:t>, </a:t>
            </a:r>
            <a:r>
              <a:rPr lang="en-US" b="1" dirty="0"/>
              <a:t>full</a:t>
            </a:r>
            <a:r>
              <a:rPr lang="en-US" dirty="0"/>
              <a:t> join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	všechny řádky jedné tabulky + </a:t>
            </a:r>
            <a:r>
              <a:rPr lang="cs-CZ" dirty="0" err="1"/>
              <a:t>napojitelné</a:t>
            </a:r>
            <a:r>
              <a:rPr lang="cs-CZ" dirty="0"/>
              <a:t> řádky druhé tabulky</a:t>
            </a:r>
          </a:p>
          <a:p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050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JOIN - syntaxe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/>
              <a:t>Vnit</a:t>
            </a:r>
            <a:r>
              <a:rPr lang="cs-CZ" b="1" u="sng" dirty="0" err="1"/>
              <a:t>řní</a:t>
            </a:r>
            <a:r>
              <a:rPr lang="cs-CZ" b="1" u="sng" dirty="0"/>
              <a:t> spojení</a:t>
            </a:r>
            <a:r>
              <a:rPr lang="en-US" b="1" u="sng" dirty="0"/>
              <a:t> / Inner join</a:t>
            </a:r>
            <a:endParaRPr lang="cs-CZ" b="1" u="sng" dirty="0"/>
          </a:p>
          <a:p>
            <a:endParaRPr lang="en-US" b="1" u="sng" dirty="0"/>
          </a:p>
          <a:p>
            <a:endParaRPr lang="en-US" sz="1600" dirty="0"/>
          </a:p>
          <a:p>
            <a:r>
              <a:rPr lang="en-US" sz="1600" dirty="0"/>
              <a:t>SELECT * FROM </a:t>
            </a:r>
            <a:r>
              <a:rPr lang="en-US" sz="1600" dirty="0" err="1"/>
              <a:t>pacient</a:t>
            </a:r>
            <a:r>
              <a:rPr lang="en-US" sz="1600" dirty="0"/>
              <a:t> </a:t>
            </a:r>
            <a:r>
              <a:rPr lang="en-US" sz="1600" b="1" dirty="0"/>
              <a:t>JOIN</a:t>
            </a:r>
            <a:r>
              <a:rPr lang="en-US" sz="1600" dirty="0"/>
              <a:t> </a:t>
            </a:r>
            <a:r>
              <a:rPr lang="en-US" sz="1600" dirty="0" err="1"/>
              <a:t>vysetreni</a:t>
            </a:r>
            <a:r>
              <a:rPr lang="en-US" sz="1600" dirty="0"/>
              <a:t> </a:t>
            </a:r>
            <a:r>
              <a:rPr lang="en-US" sz="1600" b="1" dirty="0"/>
              <a:t>ON</a:t>
            </a:r>
            <a:r>
              <a:rPr lang="en-US" sz="1600" dirty="0"/>
              <a:t> </a:t>
            </a:r>
            <a:r>
              <a:rPr lang="cs-CZ" sz="1600" dirty="0"/>
              <a:t>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66981"/>
              </p:ext>
            </p:extLst>
          </p:nvPr>
        </p:nvGraphicFramePr>
        <p:xfrm>
          <a:off x="575556" y="336576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56584858-A236-4B90-83D5-2DA37F1D9CB2}"/>
              </a:ext>
            </a:extLst>
          </p:cNvPr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Alternativní varianta</a:t>
            </a:r>
          </a:p>
          <a:p>
            <a:r>
              <a:rPr lang="cs-CZ" sz="1600" dirty="0"/>
              <a:t>SELECT * FROM tabulka1, tabulka2 WHERE tabulka1.sloupec = </a:t>
            </a:r>
            <a:r>
              <a:rPr lang="en-US" sz="1600" dirty="0"/>
              <a:t>tabulka2.sloupec</a:t>
            </a: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SELECT * FROM pacient, </a:t>
            </a:r>
            <a:r>
              <a:rPr lang="cs-CZ" sz="1600" dirty="0" err="1"/>
              <a:t>vysetreni</a:t>
            </a:r>
            <a:r>
              <a:rPr lang="cs-CZ" sz="1600" dirty="0"/>
              <a:t> WHERE pacient.id_pacienta = </a:t>
            </a:r>
            <a:r>
              <a:rPr lang="cs-CZ" sz="1600" dirty="0" err="1"/>
              <a:t>vysetreni.id_pacienta</a:t>
            </a:r>
            <a:endParaRPr lang="cs-CZ" sz="16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0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OUTER JOIN – syntaxe 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/>
              <a:t>Vn</a:t>
            </a:r>
            <a:r>
              <a:rPr lang="cs-CZ" b="1" u="sng" dirty="0" err="1"/>
              <a:t>ější</a:t>
            </a:r>
            <a:r>
              <a:rPr lang="cs-CZ" b="1" u="sng" dirty="0"/>
              <a:t> spojení</a:t>
            </a:r>
          </a:p>
          <a:p>
            <a:endParaRPr lang="en-US" b="1" u="sng" dirty="0"/>
          </a:p>
          <a:p>
            <a:r>
              <a:rPr lang="cs-CZ" sz="1600" dirty="0"/>
              <a:t>SELECT * FROM tabulka1 </a:t>
            </a:r>
            <a:r>
              <a:rPr lang="cs-CZ" sz="1600" b="1" dirty="0"/>
              <a:t>LEFT JOIN </a:t>
            </a:r>
            <a:r>
              <a:rPr lang="cs-CZ" sz="1600" dirty="0"/>
              <a:t>tabulka2 ON tabulka1.sloupec = </a:t>
            </a:r>
            <a:r>
              <a:rPr lang="en-US" sz="1600" dirty="0"/>
              <a:t>tabulka2.sloupec</a:t>
            </a:r>
            <a:endParaRPr lang="cs-CZ" sz="1600" dirty="0"/>
          </a:p>
          <a:p>
            <a:r>
              <a:rPr lang="cs-CZ" sz="1600" dirty="0"/>
              <a:t>SELECT * FROM pacient </a:t>
            </a:r>
            <a:r>
              <a:rPr lang="cs-CZ" sz="1600" b="1" dirty="0"/>
              <a:t>LEFT JOIN </a:t>
            </a:r>
            <a:r>
              <a:rPr lang="cs-CZ" sz="1600" dirty="0" err="1"/>
              <a:t>vysetreni</a:t>
            </a:r>
            <a:r>
              <a:rPr lang="cs-CZ" sz="1600" dirty="0"/>
              <a:t> ON 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98038"/>
              </p:ext>
            </p:extLst>
          </p:nvPr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cs-CZ" dirty="0" err="1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ORACLE varianta</a:t>
            </a:r>
          </a:p>
          <a:p>
            <a:r>
              <a:rPr lang="cs-CZ" sz="1600" dirty="0"/>
              <a:t>SELECT * FROM tabulka1, tabulka2 WHERE tabulka1.sloupec = </a:t>
            </a:r>
            <a:r>
              <a:rPr lang="en-US" sz="1600" dirty="0"/>
              <a:t>tabulka2.sloupec</a:t>
            </a:r>
            <a:r>
              <a:rPr lang="cs-CZ" sz="1600" b="1" dirty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/>
              <a:t>SELECT * FROM pacient, </a:t>
            </a:r>
            <a:r>
              <a:rPr lang="cs-CZ" sz="1600" dirty="0" err="1"/>
              <a:t>vysetreni</a:t>
            </a:r>
            <a:r>
              <a:rPr lang="cs-CZ" sz="1600" dirty="0"/>
              <a:t> WHERE 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  <a:r>
              <a:rPr lang="cs-CZ" sz="1600" b="1" dirty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9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Task</a:t>
            </a: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800"/>
              <a:t>Daniel Klimeš, </a:t>
            </a:r>
            <a:r>
              <a:rPr lang="en-US" sz="800"/>
              <a:t>Datab</a:t>
            </a:r>
            <a:r>
              <a:rPr lang="cs-CZ" sz="800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z="1000" smtClean="0"/>
              <a:pPr>
                <a:defRPr/>
              </a:pPr>
              <a:t>13</a:t>
            </a:fld>
            <a:endParaRPr lang="cs-CZ" sz="100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1124744"/>
            <a:ext cx="52842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studenty zapsané do alespoň jednoho předmětu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400" i="1" dirty="0"/>
              <a:t>Select students with one or more registered subjects </a:t>
            </a:r>
            <a:endParaRPr lang="cs-CZ" sz="1600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1748813"/>
            <a:ext cx="56096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studenty s vybraným předmět</a:t>
            </a:r>
            <a:r>
              <a:rPr lang="en-US" sz="1600" dirty="0" err="1"/>
              <a:t>em</a:t>
            </a:r>
            <a:r>
              <a:rPr lang="cs-CZ" sz="1600" dirty="0"/>
              <a:t>/předměty</a:t>
            </a:r>
            <a:endParaRPr lang="en-US" sz="1600" dirty="0"/>
          </a:p>
          <a:p>
            <a:r>
              <a:rPr lang="en-US" sz="1400" i="1" dirty="0"/>
              <a:t>Select all</a:t>
            </a:r>
            <a:r>
              <a:rPr lang="cs-CZ" sz="1400" i="1" dirty="0"/>
              <a:t> </a:t>
            </a:r>
            <a:r>
              <a:rPr lang="en-US" sz="1400" i="1" dirty="0"/>
              <a:t>students with a given registered subject</a:t>
            </a:r>
            <a:endParaRPr lang="cs-CZ" sz="1400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3186716"/>
            <a:ext cx="57330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předměty a k nim počet zapsaných studentů</a:t>
            </a:r>
            <a:endParaRPr lang="en-US" sz="1600" dirty="0"/>
          </a:p>
          <a:p>
            <a:r>
              <a:rPr lang="en-US" sz="1400" i="1" dirty="0"/>
              <a:t>Select </a:t>
            </a:r>
            <a:r>
              <a:rPr lang="cs-CZ" sz="1400" i="1" dirty="0"/>
              <a:t> </a:t>
            </a:r>
            <a:r>
              <a:rPr lang="en-US" sz="1400" i="1" dirty="0"/>
              <a:t>all subject with number of registered students</a:t>
            </a:r>
            <a:endParaRPr lang="cs-CZ" sz="14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3821106"/>
            <a:ext cx="35192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učící učitele a jeho předměty</a:t>
            </a:r>
            <a:endParaRPr lang="en-US" sz="1600" dirty="0"/>
          </a:p>
          <a:p>
            <a:r>
              <a:rPr lang="en-US" sz="1400" i="1" dirty="0"/>
              <a:t>Select teachers and their subjects</a:t>
            </a:r>
            <a:endParaRPr lang="cs-CZ" sz="16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7497" y="2454937"/>
            <a:ext cx="33028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</a:t>
            </a:r>
            <a:r>
              <a:rPr lang="cs-CZ" sz="1600" dirty="0" err="1"/>
              <a:t>ypište</a:t>
            </a:r>
            <a:r>
              <a:rPr lang="cs-CZ" sz="1600" dirty="0"/>
              <a:t> své jméno a své předměty</a:t>
            </a:r>
            <a:endParaRPr lang="en-US" sz="1600" dirty="0"/>
          </a:p>
          <a:p>
            <a:r>
              <a:rPr lang="en-US" sz="1400" i="1" dirty="0"/>
              <a:t>Select your name with your subjects</a:t>
            </a:r>
            <a:endParaRPr lang="cs-CZ" sz="1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4463864"/>
            <a:ext cx="34391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učící učitele a jeho studenty</a:t>
            </a:r>
            <a:endParaRPr lang="en-US" sz="1600" dirty="0"/>
          </a:p>
          <a:p>
            <a:r>
              <a:rPr lang="en-US" sz="1400" i="1" dirty="0"/>
              <a:t>Select teachers and their students</a:t>
            </a:r>
            <a:endParaRPr lang="cs-CZ" sz="1400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5058966"/>
            <a:ext cx="834831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učitele a počet jeho studentů</a:t>
            </a:r>
            <a:endParaRPr lang="en-US" sz="1600" dirty="0"/>
          </a:p>
          <a:p>
            <a:r>
              <a:rPr lang="en-US" sz="1400" i="1" dirty="0"/>
              <a:t>Select all teachers and their number of </a:t>
            </a:r>
            <a:r>
              <a:rPr lang="en-US" sz="1400" i="1" dirty="0" smtClean="0"/>
              <a:t>students</a:t>
            </a:r>
          </a:p>
          <a:p>
            <a:endParaRPr lang="en-US" sz="1400" i="1" dirty="0"/>
          </a:p>
          <a:p>
            <a:r>
              <a:rPr lang="en-US" sz="1600" dirty="0"/>
              <a:t>V</a:t>
            </a:r>
            <a:r>
              <a:rPr lang="cs-CZ" sz="1600" dirty="0" err="1"/>
              <a:t>ypište</a:t>
            </a:r>
            <a:r>
              <a:rPr lang="cs-CZ" sz="1600" dirty="0"/>
              <a:t> učitele, kteří neučí žádný </a:t>
            </a:r>
            <a:r>
              <a:rPr lang="cs-CZ" sz="1600" dirty="0" smtClean="0"/>
              <a:t>předmět / studenty, kteří nemají zapsaný žádný předmět</a:t>
            </a:r>
          </a:p>
          <a:p>
            <a:endParaRPr lang="cs-CZ" sz="1600" dirty="0"/>
          </a:p>
          <a:p>
            <a:r>
              <a:rPr lang="cs-CZ" sz="1600" dirty="0"/>
              <a:t>Vypište </a:t>
            </a:r>
            <a:r>
              <a:rPr lang="cs-CZ" sz="1600" dirty="0" smtClean="0"/>
              <a:t>studenty, kteří mají zapsané víc jak 2 předměty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68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 diagram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Petr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Šikovný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Levá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Spojení sloupců = JOIN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3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</a:t>
            </a:r>
            <a:r>
              <a:rPr lang="en-US" b="1" dirty="0"/>
              <a:t>EXCEPT </a:t>
            </a:r>
            <a:r>
              <a:rPr lang="cs-CZ" b="1" dirty="0"/>
              <a:t> 	Rozdíl množin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cs-CZ" b="1" dirty="0"/>
              <a:t>MINUS 	Rozdíl množin</a:t>
            </a:r>
            <a:r>
              <a:rPr lang="en-US" b="1" dirty="0"/>
              <a:t> (ORACLE)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Operace s dotazy, které vrací stejnou datovou strukturu (stejné sloupce)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sloupec FROM tabulka</a:t>
            </a:r>
          </a:p>
          <a:p>
            <a:r>
              <a:rPr lang="cs-CZ" b="1" dirty="0"/>
              <a:t>UNION</a:t>
            </a:r>
          </a:p>
          <a:p>
            <a:r>
              <a:rPr lang="cs-CZ" dirty="0"/>
              <a:t>SELECT sloupec FROM tabulka2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/>
              <a:t>Počet s</a:t>
            </a:r>
            <a:r>
              <a:rPr lang="en-US" dirty="0" err="1"/>
              <a:t>loupc</a:t>
            </a:r>
            <a:r>
              <a:rPr lang="cs-CZ" dirty="0"/>
              <a:t>ů</a:t>
            </a:r>
            <a:r>
              <a:rPr lang="en-US" dirty="0"/>
              <a:t> </a:t>
            </a:r>
            <a:r>
              <a:rPr lang="en-US" dirty="0" err="1"/>
              <a:t>prvn</a:t>
            </a:r>
            <a:r>
              <a:rPr lang="cs-CZ" dirty="0" err="1"/>
              <a:t>ího</a:t>
            </a:r>
            <a:r>
              <a:rPr lang="cs-CZ" dirty="0"/>
              <a:t> a druhého dotazu musí být stejný </a:t>
            </a:r>
          </a:p>
          <a:p>
            <a:r>
              <a:rPr lang="cs-CZ" dirty="0"/>
              <a:t>a musí být stejného datového typu</a:t>
            </a:r>
          </a:p>
        </p:txBody>
      </p:sp>
    </p:spTree>
    <p:extLst>
      <p:ext uri="{BB962C8B-B14F-4D97-AF65-F5344CB8AC3E}">
        <p14:creationId xmlns:p14="http://schemas.microsoft.com/office/powerpoint/2010/main" val="1380113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61520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Vypište seznam všech studentů a učitelů (jméno, příjmení)</a:t>
            </a:r>
            <a:endParaRPr lang="en-US" dirty="0"/>
          </a:p>
          <a:p>
            <a:r>
              <a:rPr lang="en-US" sz="1600" i="1" dirty="0"/>
              <a:t>Select </a:t>
            </a:r>
            <a:r>
              <a:rPr lang="en-US" sz="1600" i="1" dirty="0" err="1"/>
              <a:t>firstname</a:t>
            </a:r>
            <a:r>
              <a:rPr lang="en-US" sz="1600" i="1" dirty="0"/>
              <a:t> and </a:t>
            </a:r>
            <a:r>
              <a:rPr lang="en-US" sz="1600" i="1" dirty="0" err="1"/>
              <a:t>lastname</a:t>
            </a:r>
            <a:r>
              <a:rPr lang="en-US" sz="1600" i="1" dirty="0"/>
              <a:t> of students and teachers</a:t>
            </a:r>
            <a:endParaRPr lang="cs-CZ" sz="16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8136" y="1951107"/>
            <a:ext cx="8520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Přidejte jednoho učitele mezi studenty a vyzkoušejte všechny množinové operace</a:t>
            </a:r>
          </a:p>
          <a:p>
            <a:r>
              <a:rPr lang="cs-CZ" dirty="0"/>
              <a:t>(průnik, rozdíl) </a:t>
            </a:r>
            <a:endParaRPr lang="en-US" dirty="0"/>
          </a:p>
          <a:p>
            <a:r>
              <a:rPr lang="en-US" sz="1600" i="1" dirty="0"/>
              <a:t>Add a copy of one row from table teacher to student and try all set functions 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144181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412776"/>
            <a:ext cx="4012637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Rozbalte skript3_data.zip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Spusťte skript3.sql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Podívejte se na následující cvičení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3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736169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cs-CZ" sz="1600" b="1" dirty="0" smtClean="0"/>
              <a:t>Zjistěte počet pacientů v jednotlivých  studiích</a:t>
            </a:r>
            <a:endParaRPr lang="en-US" sz="1600" b="1" dirty="0" smtClean="0"/>
          </a:p>
          <a:p>
            <a:r>
              <a:rPr lang="en-US" sz="1600" i="1" dirty="0" smtClean="0"/>
              <a:t>How many patients are enrolled in each study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Zjistěte počet pacientů dle pohlaví v jednotlivých  studiích</a:t>
            </a:r>
            <a:endParaRPr lang="en-US" sz="1600" b="1" dirty="0" smtClean="0"/>
          </a:p>
          <a:p>
            <a:r>
              <a:rPr lang="en-US" sz="1600" i="1" dirty="0"/>
              <a:t>How many patients are enrolled in each </a:t>
            </a:r>
            <a:r>
              <a:rPr lang="en-US" sz="1600" i="1" dirty="0" smtClean="0"/>
              <a:t>study grouped by sex 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sex</a:t>
            </a:r>
            <a:r>
              <a:rPr lang="cs-CZ" sz="1600" dirty="0" smtClean="0"/>
              <a:t>, </a:t>
            </a:r>
            <a:r>
              <a:rPr lang="en-US" sz="1600" dirty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Zjistěte počet zapojených pracovišť do jednotlivých studií</a:t>
            </a:r>
          </a:p>
          <a:p>
            <a:r>
              <a:rPr lang="en-US" sz="1600" i="1" dirty="0" smtClean="0"/>
              <a:t>How many sites participate in each study?</a:t>
            </a:r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sites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Vypište pracoviště zapojená do více studií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sites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which</a:t>
            </a:r>
            <a:r>
              <a:rPr lang="cs-CZ" sz="1600" i="1" dirty="0" smtClean="0"/>
              <a:t>  </a:t>
            </a:r>
            <a:r>
              <a:rPr lang="cs-CZ" sz="1600" i="1" dirty="0" err="1" smtClean="0"/>
              <a:t>participate</a:t>
            </a:r>
            <a:r>
              <a:rPr lang="cs-CZ" sz="1600" i="1" dirty="0" smtClean="0"/>
              <a:t> in more </a:t>
            </a:r>
            <a:r>
              <a:rPr lang="cs-CZ" sz="1600" i="1" dirty="0" err="1" smtClean="0"/>
              <a:t>than</a:t>
            </a:r>
            <a:r>
              <a:rPr lang="cs-CZ" sz="1600" i="1" dirty="0" smtClean="0"/>
              <a:t> 1 study</a:t>
            </a:r>
          </a:p>
          <a:p>
            <a:r>
              <a:rPr lang="cs-CZ" sz="1600" dirty="0" smtClean="0"/>
              <a:t>	SITE, počet studií</a:t>
            </a:r>
          </a:p>
          <a:p>
            <a:endParaRPr lang="cs-CZ" sz="1600" dirty="0" smtClean="0"/>
          </a:p>
          <a:p>
            <a:r>
              <a:rPr lang="cs-CZ" sz="1600" b="1" dirty="0" smtClean="0"/>
              <a:t>Vypište všechny studie a počet zařazených pacientů v jednotlivých letech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studies</a:t>
            </a:r>
            <a:r>
              <a:rPr lang="cs-CZ" sz="1600" i="1" dirty="0" smtClean="0"/>
              <a:t> and </a:t>
            </a:r>
            <a:r>
              <a:rPr lang="cs-CZ" sz="1600" i="1" dirty="0" err="1" smtClean="0"/>
              <a:t>number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enrolled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patients</a:t>
            </a:r>
            <a:r>
              <a:rPr lang="cs-CZ" sz="1600" i="1" dirty="0" smtClean="0"/>
              <a:t> in </a:t>
            </a:r>
            <a:r>
              <a:rPr lang="cs-CZ" sz="1600" i="1" dirty="0" err="1" smtClean="0"/>
              <a:t>each</a:t>
            </a:r>
            <a:r>
              <a:rPr lang="cs-CZ" sz="1600" i="1" dirty="0" smtClean="0"/>
              <a:t> </a:t>
            </a:r>
            <a:r>
              <a:rPr lang="cs-CZ" sz="1600" i="1" dirty="0" err="1"/>
              <a:t>y</a:t>
            </a:r>
            <a:r>
              <a:rPr lang="cs-CZ" sz="1600" i="1" dirty="0" err="1" smtClean="0"/>
              <a:t>ear</a:t>
            </a:r>
            <a:endParaRPr lang="cs-CZ" sz="1600" i="1" dirty="0" smtClean="0"/>
          </a:p>
          <a:p>
            <a:r>
              <a:rPr lang="cs-CZ" sz="1600" dirty="0" smtClean="0"/>
              <a:t>	STUDY_NAME, rok(DATE_OF_ENROLLMENT)</a:t>
            </a:r>
            <a:r>
              <a:rPr lang="en-US" sz="1600" dirty="0" smtClean="0"/>
              <a:t>, </a:t>
            </a:r>
            <a:r>
              <a:rPr lang="en-US" sz="1600" dirty="0" err="1" smtClean="0"/>
              <a:t>po</a:t>
            </a:r>
            <a:r>
              <a:rPr lang="cs-CZ" sz="1600" dirty="0" smtClean="0"/>
              <a:t>čet pacientů</a:t>
            </a:r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1569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  <a:r>
              <a:rPr lang="en-US" dirty="0"/>
              <a:t> / more tables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552237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20738"/>
              </p:ext>
            </p:extLst>
          </p:nvPr>
        </p:nvGraphicFramePr>
        <p:xfrm>
          <a:off x="5076058" y="3016116"/>
          <a:ext cx="3888555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ExamDate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ExamResult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Vazby</a:t>
            </a:r>
            <a:r>
              <a:rPr lang="en-US" dirty="0"/>
              <a:t>/ Relationships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1204617"/>
            <a:ext cx="4833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= tabulky/tables</a:t>
            </a:r>
          </a:p>
          <a:p>
            <a:endParaRPr lang="en-US" dirty="0"/>
          </a:p>
          <a:p>
            <a:r>
              <a:rPr lang="en-US" dirty="0"/>
              <a:t>RELATIONSHIP = </a:t>
            </a:r>
            <a:r>
              <a:rPr lang="en-US" dirty="0" err="1"/>
              <a:t>vazba</a:t>
            </a:r>
            <a:endParaRPr lang="cs-CZ" dirty="0"/>
          </a:p>
          <a:p>
            <a:endParaRPr lang="cs-CZ" dirty="0"/>
          </a:p>
          <a:p>
            <a:r>
              <a:rPr lang="cs-CZ" dirty="0"/>
              <a:t>E-R diagramy = datové modely</a:t>
            </a:r>
            <a:r>
              <a:rPr lang="en-US" dirty="0"/>
              <a:t> (data models)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3212976"/>
            <a:ext cx="71309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1:1 –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cs-CZ" dirty="0"/>
              <a:t>řádek tabulky A má vazbu s jedním řádkem tabulky B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cs-CZ" b="1" dirty="0"/>
              <a:t>1:n – k jednomu řádku tabulky A se váže 0 až N řádků tabulky B</a:t>
            </a:r>
            <a:r>
              <a:rPr lang="en-US" b="1" dirty="0"/>
              <a:t/>
            </a:r>
            <a:br>
              <a:rPr lang="en-US" b="1" dirty="0"/>
            </a:br>
            <a:endParaRPr lang="cs-CZ" b="1" dirty="0"/>
          </a:p>
          <a:p>
            <a:r>
              <a:rPr lang="cs-CZ" dirty="0"/>
              <a:t>m:n – k jednomu řádku tabulky A se váže 0 až N řádků tabulky B</a:t>
            </a:r>
          </a:p>
          <a:p>
            <a:r>
              <a:rPr lang="cs-CZ" dirty="0"/>
              <a:t>         </a:t>
            </a:r>
            <a:r>
              <a:rPr lang="cs-CZ" b="1" dirty="0"/>
              <a:t>ale zároveň </a:t>
            </a:r>
            <a:r>
              <a:rPr lang="cs-CZ" dirty="0"/>
              <a:t>k jednomu řádku z B se váže 0 až N řádků A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endParaRPr lang="cs-CZ" dirty="0"/>
          </a:p>
          <a:p>
            <a:r>
              <a:rPr lang="cs-CZ" b="1" dirty="0"/>
              <a:t>	</a:t>
            </a:r>
          </a:p>
          <a:p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681945"/>
            <a:ext cx="141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Typ</a:t>
            </a:r>
            <a:r>
              <a:rPr lang="cs-CZ" dirty="0"/>
              <a:t>y vazeb</a:t>
            </a:r>
            <a:r>
              <a:rPr lang="en-US" dirty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 diagram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  <p:sp>
        <p:nvSpPr>
          <p:cNvPr id="7" name="Obdélníkový bublinový popisek 6"/>
          <p:cNvSpPr/>
          <p:nvPr/>
        </p:nvSpPr>
        <p:spPr>
          <a:xfrm>
            <a:off x="323528" y="4797152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1:n</a:t>
            </a:r>
          </a:p>
        </p:txBody>
      </p:sp>
      <p:sp>
        <p:nvSpPr>
          <p:cNvPr id="8" name="Obdélníkový bublinový popisek 7"/>
          <p:cNvSpPr/>
          <p:nvPr/>
        </p:nvSpPr>
        <p:spPr>
          <a:xfrm>
            <a:off x="7812485" y="2636912"/>
            <a:ext cx="1152128" cy="432048"/>
          </a:xfrm>
          <a:prstGeom prst="wedgeRectCallout">
            <a:avLst>
              <a:gd name="adj1" fmla="val -72198"/>
              <a:gd name="adj2" fmla="val 16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1:n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6156176" y="2409401"/>
            <a:ext cx="1152128" cy="432048"/>
          </a:xfrm>
          <a:prstGeom prst="wedgeRectCallout">
            <a:avLst>
              <a:gd name="adj1" fmla="val -123160"/>
              <a:gd name="adj2" fmla="val 284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n:1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15932" y="5504721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Vidlička = dětská závislá tabulka</a:t>
            </a:r>
          </a:p>
        </p:txBody>
      </p:sp>
      <p:cxnSp>
        <p:nvCxnSpPr>
          <p:cNvPr id="11" name="Přímá spojnice se šipkou 10"/>
          <p:cNvCxnSpPr>
            <a:stCxn id="10" idx="0"/>
          </p:cNvCxnSpPr>
          <p:nvPr/>
        </p:nvCxnSpPr>
        <p:spPr>
          <a:xfrm flipV="1">
            <a:off x="2076072" y="3254110"/>
            <a:ext cx="1199784" cy="225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076072" y="3504908"/>
            <a:ext cx="2711952" cy="19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3"/>
          </p:cNvCxnSpPr>
          <p:nvPr/>
        </p:nvCxnSpPr>
        <p:spPr>
          <a:xfrm flipV="1">
            <a:off x="3336212" y="4823574"/>
            <a:ext cx="3324020" cy="113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092280" y="114720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teacher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399577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tvorby datového modelu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340768"/>
            <a:ext cx="712879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Definice entit (tabulek)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Stanovení primárních klíčů všech tabulek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Tvorba vazeb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Migrace primárního klíče rodičovské tabulky do dětské tabulky</a:t>
            </a:r>
            <a:endParaRPr lang="en-US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Ci</a:t>
            </a:r>
            <a:r>
              <a:rPr lang="cs-CZ" b="1" dirty="0" err="1"/>
              <a:t>zí</a:t>
            </a:r>
            <a:r>
              <a:rPr lang="cs-CZ" b="1" dirty="0"/>
              <a:t> klíč může, ale nemusí být součástí primárního klíče dětské tabulky</a:t>
            </a:r>
          </a:p>
        </p:txBody>
      </p:sp>
    </p:spTree>
    <p:extLst>
      <p:ext uri="{BB962C8B-B14F-4D97-AF65-F5344CB8AC3E}">
        <p14:creationId xmlns:p14="http://schemas.microsoft.com/office/powerpoint/2010/main" val="908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r>
              <a:rPr lang="cs-CZ" dirty="0"/>
              <a:t>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052736"/>
            <a:ext cx="533511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 smtClean="0"/>
              <a:t>Spusťte skript2.sql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Vytvořte </a:t>
            </a:r>
            <a:r>
              <a:rPr lang="cs-CZ" sz="1600" dirty="0"/>
              <a:t>si vlastní předmět (řádek v tabulce předmět)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vytvořit předmět s neexistujícím UCO_</a:t>
            </a:r>
            <a:r>
              <a:rPr lang="en-US" sz="1600" dirty="0"/>
              <a:t>teacher</a:t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Přihlaste se do zvolených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/>
              <a:t>Odhlašte</a:t>
            </a:r>
            <a:r>
              <a:rPr lang="cs-CZ" sz="1600" dirty="0"/>
              <a:t> se ze všech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Přihlaste se do </a:t>
            </a:r>
            <a:r>
              <a:rPr lang="cs-CZ" sz="1600" b="1" dirty="0"/>
              <a:t>všech</a:t>
            </a:r>
            <a:r>
              <a:rPr lang="cs-CZ" sz="1600" dirty="0"/>
              <a:t> dostupných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smazat všechny učitele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138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Dotazování více tabulek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1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Petr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Šikovný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Levá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sloupců = JOIN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4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1162</Words>
  <Application>Microsoft Office PowerPoint</Application>
  <PresentationFormat>Předvádění na obrazovce (4:3)</PresentationFormat>
  <Paragraphs>350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Práce s více tabulkami</vt:lpstr>
      <vt:lpstr>Práce s více tabulkami / more tables</vt:lpstr>
      <vt:lpstr>Vazby/ Relationships</vt:lpstr>
      <vt:lpstr>ER diagram</vt:lpstr>
      <vt:lpstr>Postup tvorby datového modelu</vt:lpstr>
      <vt:lpstr>Task 1</vt:lpstr>
      <vt:lpstr>Dotazování více tabulek</vt:lpstr>
      <vt:lpstr>Práce s více tabulkami</vt:lpstr>
      <vt:lpstr>SELECT – více tabulek</vt:lpstr>
      <vt:lpstr>JOIN - syntaxe</vt:lpstr>
      <vt:lpstr>OUTER JOIN – syntaxe  </vt:lpstr>
      <vt:lpstr>Task</vt:lpstr>
      <vt:lpstr>ER diagram</vt:lpstr>
      <vt:lpstr>Práce s více tabulkami</vt:lpstr>
      <vt:lpstr>Množinové operace</vt:lpstr>
      <vt:lpstr>Task</vt:lpstr>
      <vt:lpstr>Another data model</vt:lpstr>
      <vt:lpstr>Homework</vt:lpstr>
      <vt:lpstr>Cvičení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392</cp:revision>
  <dcterms:created xsi:type="dcterms:W3CDTF">2011-01-19T10:31:11Z</dcterms:created>
  <dcterms:modified xsi:type="dcterms:W3CDTF">2021-03-31T07:54:43Z</dcterms:modified>
</cp:coreProperties>
</file>