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9" r:id="rId3"/>
    <p:sldId id="307" r:id="rId4"/>
    <p:sldId id="314" r:id="rId5"/>
    <p:sldId id="343" r:id="rId6"/>
    <p:sldId id="344" r:id="rId7"/>
    <p:sldId id="308" r:id="rId8"/>
    <p:sldId id="345" r:id="rId9"/>
    <p:sldId id="346" r:id="rId10"/>
    <p:sldId id="309" r:id="rId11"/>
    <p:sldId id="392" r:id="rId12"/>
    <p:sldId id="347" r:id="rId13"/>
    <p:sldId id="348" r:id="rId14"/>
    <p:sldId id="349" r:id="rId15"/>
    <p:sldId id="391" r:id="rId16"/>
    <p:sldId id="350" r:id="rId17"/>
    <p:sldId id="370" r:id="rId18"/>
    <p:sldId id="371" r:id="rId19"/>
    <p:sldId id="372" r:id="rId20"/>
    <p:sldId id="373" r:id="rId21"/>
    <p:sldId id="353" r:id="rId22"/>
    <p:sldId id="375" r:id="rId23"/>
    <p:sldId id="384" r:id="rId24"/>
    <p:sldId id="376" r:id="rId25"/>
    <p:sldId id="377" r:id="rId26"/>
    <p:sldId id="385" r:id="rId27"/>
    <p:sldId id="380" r:id="rId28"/>
    <p:sldId id="382" r:id="rId29"/>
    <p:sldId id="381" r:id="rId30"/>
    <p:sldId id="383" r:id="rId31"/>
    <p:sldId id="386" r:id="rId32"/>
    <p:sldId id="374" r:id="rId33"/>
    <p:sldId id="369" r:id="rId34"/>
    <p:sldId id="318" r:id="rId3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ECCE00"/>
    <a:srgbClr val="EFDEA9"/>
    <a:srgbClr val="66737C"/>
    <a:srgbClr val="C4C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</a:t>
            </a:r>
            <a:r>
              <a:rPr lang="en-US" dirty="0"/>
              <a:t>5</a:t>
            </a:r>
            <a:r>
              <a:rPr lang="cs-CZ" dirty="0"/>
              <a:t> – Vnořené dotazy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3679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/>
              <a:t>Varianty:</a:t>
            </a:r>
          </a:p>
          <a:p>
            <a:r>
              <a:rPr lang="cs-CZ" sz="2000" b="1" dirty="0"/>
              <a:t>      A)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/>
            <a:r>
              <a:rPr lang="cs-CZ" sz="2000" dirty="0"/>
              <a:t>	zanořený dotaz musí vrátit </a:t>
            </a:r>
            <a:r>
              <a:rPr lang="cs-CZ" sz="2000" b="1" dirty="0"/>
              <a:t>právě 1 řádek a 1 sloupec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1 </a:t>
            </a:r>
            <a:r>
              <a:rPr lang="cs-CZ" sz="2000" i="1" dirty="0" err="1"/>
              <a:t>row</a:t>
            </a:r>
            <a:r>
              <a:rPr lang="cs-CZ" sz="2000" i="1" dirty="0"/>
              <a:t> and 1 </a:t>
            </a:r>
            <a:r>
              <a:rPr lang="cs-CZ" sz="2000" i="1" dirty="0" err="1"/>
              <a:t>column</a:t>
            </a:r>
            <a:endParaRPr lang="cs-CZ" sz="2000" i="1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r>
              <a:rPr lang="cs-CZ" sz="2000" b="1" dirty="0"/>
              <a:t>B)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r>
              <a:rPr lang="cs-CZ" sz="2000" dirty="0"/>
              <a:t>	zanořený dotaz musí vrátit </a:t>
            </a:r>
            <a:r>
              <a:rPr lang="cs-CZ" sz="2000" b="1" dirty="0"/>
              <a:t>1 sloupec a libovolný počet řádků 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1 </a:t>
            </a:r>
            <a:r>
              <a:rPr lang="cs-CZ" sz="2000" i="1" dirty="0" err="1"/>
              <a:t>column</a:t>
            </a:r>
            <a:r>
              <a:rPr lang="cs-CZ" sz="2000" i="1" dirty="0"/>
              <a:t> and 0 – n </a:t>
            </a:r>
            <a:r>
              <a:rPr lang="cs-CZ" sz="2000" i="1" dirty="0" err="1"/>
              <a:t>rows</a:t>
            </a:r>
            <a:r>
              <a:rPr lang="cs-CZ" sz="2000" i="1" dirty="0"/>
              <a:t> </a:t>
            </a:r>
          </a:p>
          <a:p>
            <a:pPr lvl="1"/>
            <a:endParaRPr lang="cs-CZ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2413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/>
              <a:t>Varianty:</a:t>
            </a:r>
          </a:p>
          <a:p>
            <a:endParaRPr lang="cs-CZ" sz="2000" b="1" dirty="0"/>
          </a:p>
          <a:p>
            <a:pPr lvl="1"/>
            <a:endParaRPr lang="cs-CZ" sz="2000" b="1" dirty="0"/>
          </a:p>
          <a:p>
            <a:pPr lvl="1"/>
            <a:r>
              <a:rPr lang="cs-CZ" sz="2000" b="1" dirty="0"/>
              <a:t>C)</a:t>
            </a:r>
          </a:p>
          <a:p>
            <a:pPr lvl="1">
              <a:buFont typeface="Arial" pitchFamily="34" charset="0"/>
              <a:buChar char="•"/>
            </a:pP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/>
              <a:t>…</a:t>
            </a:r>
            <a:endParaRPr lang="cs-CZ" sz="2000" dirty="0"/>
          </a:p>
          <a:p>
            <a:pPr lvl="2"/>
            <a:r>
              <a:rPr lang="cs-CZ" sz="2000" dirty="0"/>
              <a:t>zanořený dotaz může vracet </a:t>
            </a:r>
            <a:r>
              <a:rPr lang="cs-CZ" sz="2000" b="1" dirty="0"/>
              <a:t>libovolný počet řádků i sloupců</a:t>
            </a:r>
          </a:p>
          <a:p>
            <a:pPr lvl="2"/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can</a:t>
            </a:r>
            <a:r>
              <a:rPr lang="cs-CZ" sz="2000" i="1" dirty="0"/>
              <a:t> return 0 – n </a:t>
            </a:r>
            <a:r>
              <a:rPr lang="cs-CZ" sz="2000" i="1" dirty="0" err="1"/>
              <a:t>rows</a:t>
            </a:r>
            <a:r>
              <a:rPr lang="cs-CZ" sz="2000" i="1" dirty="0"/>
              <a:t>, </a:t>
            </a:r>
            <a:r>
              <a:rPr lang="cs-CZ" sz="2000" i="1" dirty="0" err="1"/>
              <a:t>columns</a:t>
            </a:r>
            <a:r>
              <a:rPr lang="cs-CZ" sz="2000" i="1" dirty="0"/>
              <a:t> are </a:t>
            </a:r>
            <a:r>
              <a:rPr lang="cs-CZ" sz="2000" i="1" dirty="0" err="1"/>
              <a:t>irrelevant</a:t>
            </a:r>
            <a:r>
              <a:rPr lang="cs-CZ" sz="2000" i="1" dirty="0"/>
              <a:t> </a:t>
            </a:r>
          </a:p>
          <a:p>
            <a:pPr lvl="2"/>
            <a:endParaRPr lang="cs-CZ" sz="2000" b="1" dirty="0"/>
          </a:p>
          <a:p>
            <a:pPr lvl="2"/>
            <a:endParaRPr lang="cs-CZ" sz="2000" dirty="0"/>
          </a:p>
          <a:p>
            <a:pPr lvl="1"/>
            <a:r>
              <a:rPr lang="cs-CZ" sz="2000" dirty="0"/>
              <a:t>Zanořené dotazy se obvykle propojují s nadřazeným dotazem </a:t>
            </a:r>
          </a:p>
          <a:p>
            <a:pPr lvl="1"/>
            <a:r>
              <a:rPr lang="cs-CZ" sz="2000" dirty="0"/>
              <a:t>pomocí podmínky v sekci WHERE</a:t>
            </a:r>
          </a:p>
          <a:p>
            <a:pPr lvl="1"/>
            <a:r>
              <a:rPr lang="cs-CZ" sz="2000" i="1" dirty="0" err="1"/>
              <a:t>Subqueries</a:t>
            </a:r>
            <a:r>
              <a:rPr lang="cs-CZ" sz="2000" i="1" dirty="0"/>
              <a:t> </a:t>
            </a:r>
            <a:r>
              <a:rPr lang="en-US" sz="2000" i="1" dirty="0"/>
              <a:t>usually contain a parent-related condition</a:t>
            </a:r>
            <a:r>
              <a:rPr lang="cs-CZ" sz="2000" i="1" dirty="0"/>
              <a:t> </a:t>
            </a:r>
            <a:r>
              <a:rPr lang="cs-CZ" sz="2000" i="1" dirty="0" err="1"/>
              <a:t>after</a:t>
            </a:r>
            <a:r>
              <a:rPr lang="cs-CZ" sz="2000" i="1" dirty="0"/>
              <a:t> WHERE</a:t>
            </a:r>
          </a:p>
        </p:txBody>
      </p:sp>
    </p:spTree>
    <p:extLst>
      <p:ext uri="{BB962C8B-B14F-4D97-AF65-F5344CB8AC3E}">
        <p14:creationId xmlns:p14="http://schemas.microsoft.com/office/powerpoint/2010/main" val="2192571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(SELECT</a:t>
            </a:r>
            <a:r>
              <a:rPr lang="cs-CZ" dirty="0"/>
              <a:t> …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1271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/>
              <a:t>Varianty:</a:t>
            </a:r>
          </a:p>
          <a:p>
            <a:r>
              <a:rPr lang="cs-CZ" sz="2000" b="1" dirty="0"/>
              <a:t>A)</a:t>
            </a:r>
          </a:p>
          <a:p>
            <a:endParaRPr lang="cs-CZ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/>
            <a:r>
              <a:rPr lang="cs-CZ" sz="2000" dirty="0"/>
              <a:t>	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/>
              <a:t>Example</a:t>
            </a:r>
            <a:r>
              <a:rPr lang="cs-CZ" dirty="0"/>
              <a:t>: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err="1"/>
              <a:t>patients</a:t>
            </a:r>
            <a:r>
              <a:rPr lang="cs-CZ" dirty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WHERE </a:t>
            </a:r>
            <a:r>
              <a:rPr lang="cs-CZ" b="1" dirty="0" err="1"/>
              <a:t>date_of_birth</a:t>
            </a:r>
            <a:r>
              <a:rPr lang="cs-CZ" b="1" dirty="0"/>
              <a:t> = (SELECT MAX(</a:t>
            </a:r>
            <a:r>
              <a:rPr lang="cs-CZ" b="1" dirty="0" err="1"/>
              <a:t>date_of_birth</a:t>
            </a:r>
            <a:r>
              <a:rPr lang="cs-CZ" b="1" dirty="0"/>
              <a:t>) FROM </a:t>
            </a:r>
            <a:r>
              <a:rPr lang="cs-CZ" b="1" dirty="0" err="1"/>
              <a:t>patients</a:t>
            </a:r>
            <a:r>
              <a:rPr lang="cs-CZ" b="1" dirty="0"/>
              <a:t>)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/>
              <a:t>ANY/IN/ALL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676839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/>
              <a:t>Varianty:</a:t>
            </a:r>
          </a:p>
          <a:p>
            <a:r>
              <a:rPr lang="cs-CZ" sz="2000" b="1" dirty="0"/>
              <a:t>B)</a:t>
            </a:r>
          </a:p>
          <a:p>
            <a:endParaRPr lang="cs-CZ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501008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/>
              <a:t>Example</a:t>
            </a:r>
            <a:r>
              <a:rPr lang="cs-CZ" dirty="0"/>
              <a:t>: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* FROM student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WHERE </a:t>
            </a:r>
            <a:r>
              <a:rPr lang="cs-CZ" b="1" dirty="0" err="1"/>
              <a:t>uco</a:t>
            </a:r>
            <a:r>
              <a:rPr lang="cs-CZ" b="1" dirty="0"/>
              <a:t> = </a:t>
            </a:r>
            <a:r>
              <a:rPr lang="cs-CZ" b="1" dirty="0">
                <a:solidFill>
                  <a:srgbClr val="E20000"/>
                </a:solidFill>
              </a:rPr>
              <a:t>ANY</a:t>
            </a:r>
            <a:r>
              <a:rPr lang="cs-CZ" b="1" dirty="0"/>
              <a:t> 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				</a:t>
            </a:r>
            <a:r>
              <a:rPr lang="cs-CZ" b="1" dirty="0" err="1"/>
              <a:t>predmet_id</a:t>
            </a:r>
            <a:r>
              <a:rPr lang="cs-CZ" b="1" dirty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* FROM student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>
                <a:solidFill>
                  <a:srgbClr val="E20000"/>
                </a:solidFill>
              </a:rPr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				</a:t>
            </a:r>
            <a:r>
              <a:rPr lang="cs-CZ" b="1" dirty="0" err="1"/>
              <a:t>predmet_id</a:t>
            </a:r>
            <a:r>
              <a:rPr lang="cs-CZ" b="1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r>
              <a:rPr lang="cs-CZ" dirty="0"/>
              <a:t>EXISTS/NOT EXISTS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57633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/>
              <a:t>Varianty:</a:t>
            </a:r>
          </a:p>
          <a:p>
            <a:endParaRPr lang="cs-CZ" sz="2000" b="1" dirty="0"/>
          </a:p>
          <a:p>
            <a:r>
              <a:rPr lang="cs-CZ" sz="2000" b="1" dirty="0"/>
              <a:t>C)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/>
              <a:t>…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err="1"/>
              <a:t>Example</a:t>
            </a:r>
            <a:r>
              <a:rPr lang="cs-CZ" b="1" dirty="0"/>
              <a:t>:</a:t>
            </a:r>
          </a:p>
          <a:p>
            <a:pPr>
              <a:lnSpc>
                <a:spcPct val="150000"/>
              </a:lnSpc>
            </a:pPr>
            <a:r>
              <a:rPr lang="en-US" dirty="0"/>
              <a:t>SELECT * FROM student s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b="1" dirty="0"/>
              <a:t>WHERE 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/>
          </a:p>
          <a:p>
            <a:pPr>
              <a:lnSpc>
                <a:spcPct val="150000"/>
              </a:lnSpc>
            </a:pPr>
            <a:r>
              <a:rPr lang="cs-CZ" b="1" dirty="0"/>
              <a:t>			</a:t>
            </a:r>
            <a:r>
              <a:rPr lang="en-US" b="1" dirty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		</a:t>
            </a:r>
            <a:r>
              <a:rPr lang="en-US" b="1" dirty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762938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student WHERE  birthdate  = (</a:t>
            </a:r>
          </a:p>
          <a:p>
            <a:r>
              <a:rPr lang="en-US" dirty="0"/>
              <a:t>      SELECT MAX(birthdate) FROM student);</a:t>
            </a:r>
          </a:p>
          <a:p>
            <a:endParaRPr lang="en-US" dirty="0"/>
          </a:p>
          <a:p>
            <a:r>
              <a:rPr lang="en-US" dirty="0"/>
              <a:t>SELECT * FROM student WHERE</a:t>
            </a:r>
          </a:p>
          <a:p>
            <a:r>
              <a:rPr lang="en-US" dirty="0"/>
              <a:t>	 birthdate &gt;= ALL (</a:t>
            </a:r>
            <a:endParaRPr lang="cs-CZ" dirty="0"/>
          </a:p>
          <a:p>
            <a:r>
              <a:rPr lang="cs-CZ" dirty="0"/>
              <a:t>      SELECT</a:t>
            </a:r>
            <a:r>
              <a:rPr lang="en-US" dirty="0"/>
              <a:t> birthdate </a:t>
            </a:r>
            <a:r>
              <a:rPr lang="cs-CZ" dirty="0"/>
              <a:t>FROM</a:t>
            </a:r>
            <a:r>
              <a:rPr lang="en-US" dirty="0"/>
              <a:t> student);</a:t>
            </a:r>
          </a:p>
          <a:p>
            <a:endParaRPr lang="en-US" dirty="0"/>
          </a:p>
          <a:p>
            <a:r>
              <a:rPr lang="en-US" dirty="0"/>
              <a:t>SELECT * FROM student tab1 WHERE  NOT EXISTS  (</a:t>
            </a:r>
            <a:endParaRPr lang="cs-CZ" dirty="0"/>
          </a:p>
          <a:p>
            <a:r>
              <a:rPr lang="cs-CZ" dirty="0"/>
              <a:t>     SELECT</a:t>
            </a:r>
            <a:r>
              <a:rPr lang="en-US" dirty="0"/>
              <a:t>  * </a:t>
            </a:r>
            <a:r>
              <a:rPr lang="cs-CZ" dirty="0"/>
              <a:t>FROM</a:t>
            </a:r>
            <a:r>
              <a:rPr lang="en-US" dirty="0"/>
              <a:t> student tab2 </a:t>
            </a:r>
          </a:p>
          <a:p>
            <a:r>
              <a:rPr lang="en-US" dirty="0"/>
              <a:t>     WHERE tab2.</a:t>
            </a:r>
            <a:r>
              <a:rPr lang="cs-CZ" dirty="0"/>
              <a:t> </a:t>
            </a:r>
            <a:r>
              <a:rPr lang="en-US" dirty="0"/>
              <a:t>birthdate &gt; tab1. birthdate);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Nejmladší </a:t>
            </a:r>
            <a:r>
              <a:rPr lang="en-US" b="1" dirty="0"/>
              <a:t>student</a:t>
            </a:r>
            <a:r>
              <a:rPr lang="cs-CZ" b="1" dirty="0"/>
              <a:t>/ </a:t>
            </a:r>
            <a:r>
              <a:rPr lang="en-US" b="1" dirty="0"/>
              <a:t>you</a:t>
            </a:r>
            <a:r>
              <a:rPr lang="cs-CZ" b="1" dirty="0" err="1"/>
              <a:t>ngest</a:t>
            </a:r>
            <a:r>
              <a:rPr lang="cs-CZ" b="1" dirty="0"/>
              <a:t> student</a:t>
            </a:r>
            <a:r>
              <a:rPr lang="cs-CZ" dirty="0"/>
              <a:t>: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27584" y="4797152"/>
            <a:ext cx="7934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Pozor na NULL hodnoty !</a:t>
            </a:r>
          </a:p>
          <a:p>
            <a:r>
              <a:rPr lang="cs-CZ" b="1" i="1" dirty="0" err="1"/>
              <a:t>Beware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NULLs</a:t>
            </a:r>
            <a:r>
              <a:rPr lang="cs-CZ" b="1" i="1" dirty="0"/>
              <a:t> in data</a:t>
            </a:r>
            <a:endParaRPr lang="en-US" b="1" i="1" dirty="0"/>
          </a:p>
          <a:p>
            <a:endParaRPr lang="en-US" b="1" i="1" dirty="0"/>
          </a:p>
          <a:p>
            <a:r>
              <a:rPr lang="en-US" b="1" dirty="0"/>
              <a:t>Task: P</a:t>
            </a:r>
            <a:r>
              <a:rPr lang="cs-CZ" b="1" dirty="0" err="1"/>
              <a:t>řepište</a:t>
            </a:r>
            <a:r>
              <a:rPr lang="cs-CZ" b="1" dirty="0"/>
              <a:t> na nejstarší studenty </a:t>
            </a:r>
            <a:r>
              <a:rPr lang="cs-CZ" b="1" i="1" dirty="0"/>
              <a:t>/ </a:t>
            </a:r>
            <a:r>
              <a:rPr lang="cs-CZ" b="1" i="1" dirty="0" err="1"/>
              <a:t>rewrite</a:t>
            </a:r>
            <a:r>
              <a:rPr lang="cs-CZ" b="1" i="1" dirty="0"/>
              <a:t> </a:t>
            </a:r>
            <a:r>
              <a:rPr lang="cs-CZ" b="1" i="1" dirty="0" err="1"/>
              <a:t>queries</a:t>
            </a:r>
            <a:r>
              <a:rPr lang="cs-CZ" b="1" i="1" dirty="0"/>
              <a:t> to </a:t>
            </a:r>
            <a:r>
              <a:rPr lang="cs-CZ" b="1" i="1" dirty="0" err="1"/>
              <a:t>oldest</a:t>
            </a:r>
            <a:r>
              <a:rPr lang="cs-CZ" b="1" i="1" dirty="0"/>
              <a:t> </a:t>
            </a:r>
            <a:r>
              <a:rPr lang="cs-CZ" b="1" i="1" dirty="0" err="1"/>
              <a:t>students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06936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Subdotazy</a:t>
            </a:r>
            <a:r>
              <a:rPr lang="cs-CZ" dirty="0"/>
              <a:t> SQL</a:t>
            </a:r>
            <a:r>
              <a:rPr lang="en-US" dirty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err="1"/>
              <a:t>Task</a:t>
            </a:r>
            <a:r>
              <a:rPr lang="cs-CZ" sz="2000" b="1" dirty="0"/>
              <a:t>:</a:t>
            </a:r>
          </a:p>
          <a:p>
            <a:endParaRPr lang="cs-CZ" sz="2000" b="1" dirty="0"/>
          </a:p>
          <a:p>
            <a:r>
              <a:rPr lang="cs-CZ" sz="2000" dirty="0"/>
              <a:t>Vypište seznam studentů, kteří nemají registrovaný žádný předmět.</a:t>
            </a:r>
          </a:p>
          <a:p>
            <a:endParaRPr lang="cs-CZ" sz="2000" dirty="0"/>
          </a:p>
          <a:p>
            <a:r>
              <a:rPr lang="cs-CZ" sz="2000" i="1" dirty="0" err="1"/>
              <a:t>Select</a:t>
            </a:r>
            <a:r>
              <a:rPr lang="cs-CZ" sz="2000" i="1" dirty="0"/>
              <a:t> </a:t>
            </a:r>
            <a:r>
              <a:rPr lang="cs-CZ" sz="2000" i="1" dirty="0" err="1"/>
              <a:t>all</a:t>
            </a:r>
            <a:r>
              <a:rPr lang="cs-CZ" sz="2000" i="1" dirty="0"/>
              <a:t> </a:t>
            </a:r>
            <a:r>
              <a:rPr lang="cs-CZ" sz="2000" i="1" dirty="0" err="1"/>
              <a:t>students</a:t>
            </a:r>
            <a:r>
              <a:rPr lang="cs-CZ" sz="2000" i="1" dirty="0"/>
              <a:t>, </a:t>
            </a:r>
            <a:r>
              <a:rPr lang="cs-CZ" sz="2000" i="1" dirty="0" err="1"/>
              <a:t>who</a:t>
            </a:r>
            <a:r>
              <a:rPr lang="cs-CZ" sz="2000" i="1" dirty="0"/>
              <a:t> </a:t>
            </a:r>
            <a:r>
              <a:rPr lang="cs-CZ" sz="2000" i="1" dirty="0" err="1"/>
              <a:t>have</a:t>
            </a:r>
            <a:r>
              <a:rPr lang="cs-CZ" sz="2000" i="1" dirty="0"/>
              <a:t> no </a:t>
            </a:r>
            <a:r>
              <a:rPr lang="cs-CZ" sz="2000" i="1" dirty="0" err="1"/>
              <a:t>registered</a:t>
            </a:r>
            <a:r>
              <a:rPr lang="cs-CZ" sz="2000" i="1" dirty="0"/>
              <a:t> </a:t>
            </a:r>
            <a:r>
              <a:rPr lang="cs-CZ" sz="2000" i="1" dirty="0" err="1"/>
              <a:t>subject</a:t>
            </a:r>
            <a:endParaRPr lang="cs-CZ" sz="2000" i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Subdotazy</a:t>
            </a:r>
            <a:r>
              <a:rPr lang="cs-CZ" dirty="0"/>
              <a:t> SQL</a:t>
            </a:r>
            <a:r>
              <a:rPr lang="en-US" dirty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Vypište seznam studentů, kteří nemají registrovaný žádný předmět.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cs-CZ" dirty="0"/>
              <a:t>		SELECT * FROM </a:t>
            </a:r>
            <a:r>
              <a:rPr lang="cs-CZ" dirty="0" err="1"/>
              <a:t>vyuka</a:t>
            </a:r>
            <a:r>
              <a:rPr lang="cs-CZ" dirty="0"/>
              <a:t> v </a:t>
            </a:r>
          </a:p>
          <a:p>
            <a:pPr>
              <a:lnSpc>
                <a:spcPct val="150000"/>
              </a:lnSpc>
            </a:pPr>
            <a:r>
              <a:rPr lang="cs-CZ" dirty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	);</a:t>
            </a:r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/ </a:t>
            </a:r>
            <a:r>
              <a:rPr lang="cs-CZ" dirty="0" err="1"/>
              <a:t>Task</a:t>
            </a:r>
            <a:r>
              <a:rPr lang="cs-CZ" dirty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/>
              <a:t>CVIČENÍ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r>
              <a:rPr lang="cs-CZ" dirty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755576" y="627063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Najděte všechny učitele, kteří nevyučují žádný předmět.</a:t>
            </a:r>
            <a:endParaRPr lang="en-US" sz="2000" dirty="0"/>
          </a:p>
          <a:p>
            <a:endParaRPr lang="cs-CZ" sz="2000" dirty="0"/>
          </a:p>
          <a:p>
            <a:r>
              <a:rPr lang="cs-CZ" sz="2000" i="1" dirty="0"/>
              <a:t>SELECT </a:t>
            </a:r>
            <a:r>
              <a:rPr lang="cs-CZ" sz="2000" i="1" dirty="0" err="1"/>
              <a:t>all</a:t>
            </a:r>
            <a:r>
              <a:rPr lang="cs-CZ" sz="2000" i="1" dirty="0"/>
              <a:t> </a:t>
            </a:r>
            <a:r>
              <a:rPr lang="cs-CZ" sz="2000" i="1" dirty="0" err="1"/>
              <a:t>teachers</a:t>
            </a:r>
            <a:r>
              <a:rPr lang="cs-CZ" sz="2000" i="1" dirty="0"/>
              <a:t>, </a:t>
            </a:r>
            <a:r>
              <a:rPr lang="cs-CZ" sz="2000" i="1" dirty="0" err="1"/>
              <a:t>who</a:t>
            </a:r>
            <a:r>
              <a:rPr lang="cs-CZ" sz="2000" i="1" dirty="0"/>
              <a:t> </a:t>
            </a:r>
            <a:r>
              <a:rPr lang="cs-CZ" sz="2000" i="1" dirty="0" err="1"/>
              <a:t>teach</a:t>
            </a:r>
            <a:r>
              <a:rPr lang="cs-CZ" sz="2000" i="1" dirty="0"/>
              <a:t> no </a:t>
            </a:r>
            <a:r>
              <a:rPr lang="cs-CZ" sz="2000" i="1" dirty="0" err="1"/>
              <a:t>subject</a:t>
            </a:r>
            <a:endParaRPr lang="cs-CZ" sz="2000" i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d</a:t>
            </a:r>
            <a:r>
              <a:rPr lang="cs-CZ" dirty="0" err="1"/>
              <a:t>at</a:t>
            </a:r>
            <a:r>
              <a:rPr lang="en-US" dirty="0"/>
              <a:t>a</a:t>
            </a:r>
            <a:r>
              <a:rPr lang="cs-CZ" dirty="0"/>
              <a:t> model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patients</a:t>
            </a:r>
            <a:r>
              <a:rPr lang="cs-CZ" dirty="0"/>
              <a:t> – studie</a:t>
            </a:r>
            <a:r>
              <a:rPr lang="en-US" dirty="0"/>
              <a:t>s</a:t>
            </a:r>
            <a:r>
              <a:rPr lang="cs-CZ" dirty="0"/>
              <a:t> m-n =&gt; „</a:t>
            </a:r>
            <a:r>
              <a:rPr lang="cs-CZ" dirty="0" err="1"/>
              <a:t>mezitabulka</a:t>
            </a:r>
            <a:r>
              <a:rPr lang="cs-CZ" dirty="0"/>
              <a:t>“ PATIENT_STUDY</a:t>
            </a:r>
          </a:p>
          <a:p>
            <a:r>
              <a:rPr lang="cs-CZ" dirty="0" err="1"/>
              <a:t>studi</a:t>
            </a:r>
            <a:r>
              <a:rPr lang="en-US" dirty="0" err="1"/>
              <a:t>es</a:t>
            </a:r>
            <a:r>
              <a:rPr lang="cs-CZ" dirty="0"/>
              <a:t> – </a:t>
            </a:r>
            <a:r>
              <a:rPr lang="en-US" dirty="0"/>
              <a:t>sites</a:t>
            </a:r>
            <a:r>
              <a:rPr lang="cs-CZ" dirty="0"/>
              <a:t> m-n =&gt; „</a:t>
            </a:r>
            <a:r>
              <a:rPr lang="cs-CZ" dirty="0" err="1"/>
              <a:t>mezitabulka</a:t>
            </a:r>
            <a:r>
              <a:rPr lang="cs-CZ" dirty="0"/>
              <a:t>“ STUDIES_SITES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6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r>
              <a:rPr lang="cs-CZ" dirty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Najděte všechny učitele, kteří nevyučují žádný předmět.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teacher u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	SELECT * FROM </a:t>
            </a:r>
            <a:r>
              <a:rPr lang="en-US" dirty="0" err="1"/>
              <a:t>predmet</a:t>
            </a:r>
            <a:r>
              <a:rPr lang="en-US" dirty="0"/>
              <a:t> p </a:t>
            </a:r>
          </a:p>
          <a:p>
            <a:pPr>
              <a:lnSpc>
                <a:spcPct val="150000"/>
              </a:lnSpc>
            </a:pPr>
            <a:r>
              <a:rPr lang="en-US" dirty="0"/>
              <a:t>		WHERE </a:t>
            </a:r>
            <a:r>
              <a:rPr lang="en-US" dirty="0" err="1"/>
              <a:t>u.teacher_uco</a:t>
            </a:r>
            <a:r>
              <a:rPr lang="en-US" dirty="0"/>
              <a:t>=</a:t>
            </a:r>
            <a:r>
              <a:rPr lang="en-US" dirty="0" err="1"/>
              <a:t>p.teacher_uco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všechny studenty, kteří mají zapsaný předmět Databáze v biomedicíně i Černou magii. (</a:t>
            </a:r>
            <a:r>
              <a:rPr lang="cs-CZ" sz="2000" dirty="0" err="1"/>
              <a:t>predmet_id</a:t>
            </a:r>
            <a:r>
              <a:rPr lang="cs-CZ" sz="2000" dirty="0"/>
              <a:t> 1 a 10)</a:t>
            </a:r>
            <a:endParaRPr lang="en-US" sz="2000" dirty="0"/>
          </a:p>
          <a:p>
            <a:endParaRPr lang="en-US" sz="2000" dirty="0"/>
          </a:p>
          <a:p>
            <a:r>
              <a:rPr lang="en-US" sz="2000" i="1" dirty="0"/>
              <a:t>Select all students, who have registered subjects </a:t>
            </a:r>
            <a:r>
              <a:rPr lang="cs-CZ" sz="2000" i="1" dirty="0" err="1"/>
              <a:t>predmet_id</a:t>
            </a:r>
            <a:r>
              <a:rPr lang="cs-CZ" sz="2000" i="1" dirty="0"/>
              <a:t> </a:t>
            </a:r>
            <a:r>
              <a:rPr lang="en-US" sz="2000" i="1" dirty="0"/>
              <a:t> = </a:t>
            </a:r>
            <a:r>
              <a:rPr lang="cs-CZ" sz="2000" i="1" dirty="0"/>
              <a:t>1 a</a:t>
            </a:r>
            <a:r>
              <a:rPr lang="en-US" sz="2000" i="1" dirty="0" err="1"/>
              <a:t>nd</a:t>
            </a:r>
            <a:r>
              <a:rPr lang="en-US" sz="2000" i="1" dirty="0"/>
              <a:t> </a:t>
            </a:r>
            <a:r>
              <a:rPr lang="cs-CZ" sz="2000" i="1" dirty="0"/>
              <a:t>10</a:t>
            </a:r>
            <a:r>
              <a:rPr lang="en-US" sz="2000" i="1" dirty="0"/>
              <a:t> - both</a:t>
            </a:r>
          </a:p>
          <a:p>
            <a:endParaRPr lang="cs-CZ" sz="2000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všechny studenty, kteří mají zapsaný předmět Databáze v biomedicíně i Černou magii. (</a:t>
            </a:r>
            <a:r>
              <a:rPr lang="cs-CZ" sz="2000" dirty="0" err="1"/>
              <a:t>predmet_id</a:t>
            </a:r>
            <a:r>
              <a:rPr lang="cs-CZ" sz="2000" dirty="0"/>
              <a:t> 1 a 10)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Variant</a:t>
            </a:r>
            <a:r>
              <a:rPr lang="cs-CZ" dirty="0"/>
              <a:t>a</a:t>
            </a:r>
            <a:r>
              <a:rPr lang="en-US" dirty="0"/>
              <a:t> 1</a:t>
            </a:r>
            <a:r>
              <a:rPr lang="cs-CZ" dirty="0"/>
              <a:t>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/>
              <a:t>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všechny studenty, kteří mají zapsaný předmět Databáze v biomedicíně i Černou magii. (</a:t>
            </a:r>
            <a:r>
              <a:rPr lang="cs-CZ" sz="2000" dirty="0" err="1"/>
              <a:t>predmet_id</a:t>
            </a:r>
            <a:r>
              <a:rPr lang="cs-CZ" sz="2000" dirty="0"/>
              <a:t> 1 a 10)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Variant</a:t>
            </a:r>
            <a:r>
              <a:rPr lang="cs-CZ" dirty="0"/>
              <a:t>a</a:t>
            </a:r>
            <a:r>
              <a:rPr lang="en-US" dirty="0"/>
              <a:t> 2)</a:t>
            </a:r>
            <a:r>
              <a:rPr lang="cs-CZ" dirty="0"/>
              <a:t>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/>
              <a:t>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všechny studenty, kteří mají zapsaný předmět Databáze v biomedicíně (</a:t>
            </a:r>
            <a:r>
              <a:rPr lang="cs-CZ" sz="2000" dirty="0" err="1"/>
              <a:t>predmet_id</a:t>
            </a:r>
            <a:r>
              <a:rPr lang="cs-CZ" sz="2000" dirty="0"/>
              <a:t> 1), ale nemají zapsanou Černou magii (</a:t>
            </a:r>
            <a:r>
              <a:rPr lang="cs-CZ" sz="2000" dirty="0" err="1"/>
              <a:t>predmet_id</a:t>
            </a:r>
            <a:r>
              <a:rPr lang="cs-CZ" sz="2000" dirty="0"/>
              <a:t> 10). </a:t>
            </a:r>
            <a:endParaRPr lang="en-US" sz="2000" dirty="0"/>
          </a:p>
          <a:p>
            <a:endParaRPr lang="en-US" sz="2000" dirty="0"/>
          </a:p>
          <a:p>
            <a:r>
              <a:rPr lang="en-US" sz="2000" i="1" dirty="0"/>
              <a:t>Select all students, who have registered subjects </a:t>
            </a:r>
            <a:r>
              <a:rPr lang="cs-CZ" sz="2000" i="1" dirty="0" err="1"/>
              <a:t>predmet_id</a:t>
            </a:r>
            <a:r>
              <a:rPr lang="cs-CZ" sz="2000" i="1" dirty="0"/>
              <a:t> </a:t>
            </a:r>
            <a:r>
              <a:rPr lang="en-US" sz="2000" i="1" dirty="0"/>
              <a:t> = </a:t>
            </a:r>
            <a:r>
              <a:rPr lang="cs-CZ" sz="2000" b="1" i="1" dirty="0"/>
              <a:t>1 </a:t>
            </a:r>
            <a:r>
              <a:rPr lang="en-US" sz="2000" b="1" i="1" dirty="0"/>
              <a:t>but not </a:t>
            </a:r>
            <a:r>
              <a:rPr lang="en-US" sz="2000" i="1" dirty="0"/>
              <a:t> </a:t>
            </a:r>
            <a:r>
              <a:rPr lang="en-US" sz="2000" i="1" dirty="0" err="1"/>
              <a:t>predmet_id</a:t>
            </a:r>
            <a:r>
              <a:rPr lang="en-US" sz="2000" i="1" dirty="0"/>
              <a:t> = </a:t>
            </a:r>
            <a:r>
              <a:rPr lang="cs-CZ" sz="2000" i="1" dirty="0"/>
              <a:t>10</a:t>
            </a:r>
            <a:r>
              <a:rPr lang="en-US" sz="2000" i="1" dirty="0"/>
              <a:t> </a:t>
            </a:r>
          </a:p>
          <a:p>
            <a:endParaRPr lang="cs-CZ" sz="2000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všechny studenty, kteří mají zapsaný předmět Databáze v biomedicíně (</a:t>
            </a:r>
            <a:r>
              <a:rPr lang="cs-CZ" sz="2000" dirty="0" err="1"/>
              <a:t>predmet_id</a:t>
            </a:r>
            <a:r>
              <a:rPr lang="cs-CZ" sz="2000" dirty="0"/>
              <a:t> 1), ale nemají zapsanou Černou magii (</a:t>
            </a:r>
            <a:r>
              <a:rPr lang="cs-CZ" sz="2000" dirty="0" err="1"/>
              <a:t>predmet_id</a:t>
            </a:r>
            <a:r>
              <a:rPr lang="cs-CZ" sz="2000" dirty="0"/>
              <a:t> 10). 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Variant</a:t>
            </a:r>
            <a:r>
              <a:rPr lang="cs-CZ" dirty="0"/>
              <a:t>a</a:t>
            </a:r>
            <a:r>
              <a:rPr lang="en-US" dirty="0"/>
              <a:t> 1)</a:t>
            </a:r>
            <a:r>
              <a:rPr lang="cs-CZ" dirty="0"/>
              <a:t>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dirty="0"/>
              <a:t>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NOT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všechny studenty, kteří mají zapsaný předmět Databáze v biomedicíně (</a:t>
            </a:r>
            <a:r>
              <a:rPr lang="cs-CZ" sz="2000" dirty="0" err="1"/>
              <a:t>predmet_id</a:t>
            </a:r>
            <a:r>
              <a:rPr lang="cs-CZ" sz="2000" dirty="0"/>
              <a:t> 1), ale nemají zapsanou Černou magii (</a:t>
            </a:r>
            <a:r>
              <a:rPr lang="cs-CZ" sz="2000" dirty="0" err="1"/>
              <a:t>predmet_id</a:t>
            </a:r>
            <a:r>
              <a:rPr lang="cs-CZ" sz="2000" dirty="0"/>
              <a:t> 10). 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Variant</a:t>
            </a:r>
            <a:r>
              <a:rPr lang="cs-CZ" dirty="0"/>
              <a:t>a</a:t>
            </a:r>
            <a:r>
              <a:rPr lang="en-US" dirty="0"/>
              <a:t> 2)  </a:t>
            </a:r>
          </a:p>
          <a:p>
            <a:pPr>
              <a:lnSpc>
                <a:spcPct val="150000"/>
              </a:lnSpc>
            </a:pPr>
            <a:r>
              <a:rPr lang="en-US" dirty="0"/>
              <a:t>SELECT 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všechna pracoviště, která v roce 2010 nezařadila do studie žádného pacienta.</a:t>
            </a:r>
            <a:endParaRPr lang="en-US" sz="2000" dirty="0"/>
          </a:p>
          <a:p>
            <a:endParaRPr lang="en-US" sz="2000" i="1" dirty="0"/>
          </a:p>
          <a:p>
            <a:r>
              <a:rPr lang="en-US" sz="2000" i="1" dirty="0"/>
              <a:t>Select all sites, which had no enrolled patient in year 2010</a:t>
            </a:r>
            <a:endParaRPr lang="cs-CZ" sz="2000" i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všechna pracoviště, která v roce 2010 nezařadila do studie žádného pacienta.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všechna pracoviště, která zařadila pacienta naposledy v  roce 2010.</a:t>
            </a:r>
            <a:endParaRPr lang="en-US" sz="2000" dirty="0"/>
          </a:p>
          <a:p>
            <a:r>
              <a:rPr lang="en-US" sz="2000" i="1" dirty="0"/>
              <a:t>Select all sites, which enrolled last patient in 2010</a:t>
            </a:r>
            <a:endParaRPr lang="cs-CZ" sz="2000" i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Poddotazy</a:t>
            </a:r>
            <a:r>
              <a:rPr lang="cs-CZ" dirty="0"/>
              <a:t> SQL / </a:t>
            </a:r>
            <a:r>
              <a:rPr lang="cs-CZ" dirty="0" err="1"/>
              <a:t>subquery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 / </a:t>
            </a:r>
            <a:r>
              <a:rPr lang="cs-CZ" sz="2400" b="1" dirty="0" err="1"/>
              <a:t>Subqueries</a:t>
            </a:r>
            <a:endParaRPr lang="cs-CZ" sz="24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cs-CZ" sz="2000" dirty="0"/>
              <a:t>uzavřené v kulatých závorkách </a:t>
            </a:r>
            <a:r>
              <a:rPr lang="cs-CZ" sz="2000" b="1" dirty="0"/>
              <a:t>() / </a:t>
            </a:r>
            <a:r>
              <a:rPr lang="cs-CZ" sz="2000" i="1" dirty="0" err="1"/>
              <a:t>enclosed</a:t>
            </a:r>
            <a:r>
              <a:rPr lang="cs-CZ" sz="2000" i="1" dirty="0"/>
              <a:t> in </a:t>
            </a:r>
            <a:r>
              <a:rPr lang="cs-CZ" sz="2000" i="1" dirty="0" err="1"/>
              <a:t>brackets</a:t>
            </a:r>
            <a:endParaRPr lang="cs-CZ" sz="2000" i="1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err="1"/>
              <a:t>poddotazem</a:t>
            </a:r>
            <a:r>
              <a:rPr lang="cs-CZ" sz="2000" dirty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/>
          </a:p>
          <a:p>
            <a:r>
              <a:rPr lang="cs-CZ" sz="2400" b="1" dirty="0"/>
              <a:t>SELECT</a:t>
            </a:r>
            <a:r>
              <a:rPr lang="en-US" sz="2400" b="1" dirty="0"/>
              <a:t>    </a:t>
            </a:r>
            <a:r>
              <a:rPr lang="en-US" sz="2400" dirty="0"/>
              <a:t> </a:t>
            </a:r>
            <a:r>
              <a:rPr lang="cs-CZ" sz="2400" dirty="0" err="1"/>
              <a:t>column</a:t>
            </a:r>
            <a:endParaRPr lang="en-US" sz="2400" dirty="0"/>
          </a:p>
          <a:p>
            <a:r>
              <a:rPr lang="en-US" sz="2400" b="1" dirty="0"/>
              <a:t>FROM</a:t>
            </a:r>
            <a:r>
              <a:rPr lang="en-US" sz="2400" dirty="0"/>
              <a:t>         </a:t>
            </a:r>
            <a:r>
              <a:rPr lang="cs-CZ" sz="2400" dirty="0"/>
              <a:t>table</a:t>
            </a:r>
            <a:endParaRPr lang="en-US" sz="2400" dirty="0"/>
          </a:p>
          <a:p>
            <a:r>
              <a:rPr lang="en-US" sz="2400" b="1" dirty="0"/>
              <a:t>WHERE</a:t>
            </a:r>
            <a:r>
              <a:rPr lang="en-US" sz="2400" dirty="0"/>
              <a:t>      </a:t>
            </a:r>
            <a:r>
              <a:rPr lang="cs-CZ" sz="2400" dirty="0" err="1"/>
              <a:t>condition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GROUP BY</a:t>
            </a:r>
          </a:p>
          <a:p>
            <a:r>
              <a:rPr lang="en-US" sz="2400" dirty="0"/>
              <a:t>HAVING</a:t>
            </a:r>
          </a:p>
          <a:p>
            <a:r>
              <a:rPr lang="en-US" sz="2400" dirty="0"/>
              <a:t>ORDER</a:t>
            </a:r>
            <a:r>
              <a:rPr lang="cs-CZ" sz="2400" dirty="0"/>
              <a:t> BY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cs-CZ" sz="2400" dirty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cs-CZ" sz="2400" dirty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cs-CZ" sz="2400" dirty="0"/>
              <a:t>v sekci WHERE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1029393" y="65010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všechna pracoviště, která zařadila pacienta naposledy v  roce 2010.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1] 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Vypište všechna pracoviště, která zařadila pacienta naposledy v  roce 2010.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2] 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/>
              <a:t>MAX(EXTRACT(YEAR FROM </a:t>
            </a:r>
            <a:r>
              <a:rPr lang="en-US" dirty="0" err="1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FROM 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ON </a:t>
            </a:r>
            <a:r>
              <a:rPr lang="en-US" dirty="0" err="1"/>
              <a:t>s.site_id</a:t>
            </a:r>
            <a:r>
              <a:rPr lang="en-US" dirty="0"/>
              <a:t>=</a:t>
            </a:r>
            <a:r>
              <a:rPr lang="en-US" dirty="0" err="1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/>
              <a:t>GROUP 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HAVING MAX(EXTRACT(YEAR FROM </a:t>
            </a:r>
            <a:r>
              <a:rPr lang="en-US" dirty="0" err="1"/>
              <a:t>ps.date_of_enrollment</a:t>
            </a:r>
            <a:r>
              <a:rPr lang="en-US" dirty="0"/>
              <a:t>))=2010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Najděte předměty, kam se přihlásil alespoň jeden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studentů.</a:t>
            </a:r>
            <a:endParaRPr lang="en-US" sz="2000" dirty="0"/>
          </a:p>
          <a:p>
            <a:endParaRPr lang="en-US" sz="2000" dirty="0"/>
          </a:p>
          <a:p>
            <a:r>
              <a:rPr lang="en-US" sz="2000" i="1" dirty="0"/>
              <a:t>Find and select all subjects with minimal one male as student and add column with all registered students to given subject</a:t>
            </a:r>
            <a:endParaRPr lang="cs-CZ" sz="2000" i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r>
              <a:rPr lang="cs-CZ" dirty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Najděte 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studentů.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WHERE 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s2 JOIN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cs-CZ" dirty="0"/>
              <a:t>	ON s2.uco 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WHERE s2.sex = 'muž' 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dirty="0"/>
              <a:t> Zjistěte počet pacientů v jednotlivých  studiích po pracovištích a dle pohlaví </a:t>
            </a:r>
          </a:p>
          <a:p>
            <a:r>
              <a:rPr lang="cs-CZ" dirty="0"/>
              <a:t>	STUDY_NAME, SITE, SEX, počet pacientů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/>
              <a:t>Subdotazy</a:t>
            </a:r>
            <a:r>
              <a:rPr lang="cs-CZ" dirty="0"/>
              <a:t> SQL</a:t>
            </a:r>
            <a:r>
              <a:rPr lang="en-US" dirty="0"/>
              <a:t> - m</a:t>
            </a:r>
            <a:r>
              <a:rPr lang="cs-CZ" dirty="0" err="1"/>
              <a:t>ísto</a:t>
            </a:r>
            <a:r>
              <a:rPr lang="cs-CZ" dirty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Vnořený dotaz na pozici sloupce musí vrátit právě jeden řádek a právě jeden sloupec!</a:t>
            </a:r>
          </a:p>
          <a:p>
            <a:r>
              <a:rPr lang="cs-CZ" sz="2000" i="1" dirty="0" err="1"/>
              <a:t>This</a:t>
            </a:r>
            <a:r>
              <a:rPr lang="cs-CZ" sz="2000" i="1" dirty="0"/>
              <a:t> type a 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</a:t>
            </a:r>
            <a:r>
              <a:rPr lang="cs-CZ" sz="2000" i="1" dirty="0" err="1"/>
              <a:t>one</a:t>
            </a:r>
            <a:r>
              <a:rPr lang="cs-CZ" sz="2000" i="1" dirty="0"/>
              <a:t> </a:t>
            </a:r>
            <a:r>
              <a:rPr lang="cs-CZ" sz="2000" i="1" dirty="0" err="1"/>
              <a:t>row</a:t>
            </a:r>
            <a:r>
              <a:rPr lang="cs-CZ" sz="2000" i="1" dirty="0"/>
              <a:t> and </a:t>
            </a:r>
            <a:r>
              <a:rPr lang="cs-CZ" sz="2000" i="1" dirty="0" err="1"/>
              <a:t>one</a:t>
            </a:r>
            <a:r>
              <a:rPr lang="cs-CZ" sz="2000" i="1" dirty="0"/>
              <a:t> </a:t>
            </a:r>
            <a:r>
              <a:rPr lang="cs-CZ" sz="2000" i="1" dirty="0" err="1"/>
              <a:t>column</a:t>
            </a:r>
            <a:endParaRPr lang="cs-CZ" sz="2000" i="1" dirty="0"/>
          </a:p>
          <a:p>
            <a:endParaRPr lang="cs-CZ" sz="2000" b="1" dirty="0"/>
          </a:p>
          <a:p>
            <a:pPr>
              <a:lnSpc>
                <a:spcPct val="150000"/>
              </a:lnSpc>
            </a:pPr>
            <a:r>
              <a:rPr lang="cs-CZ" sz="2000" dirty="0"/>
              <a:t>SELECT COUNT(</a:t>
            </a:r>
            <a:r>
              <a:rPr lang="cs-CZ" sz="2000" dirty="0" err="1"/>
              <a:t>student_uco</a:t>
            </a:r>
            <a:r>
              <a:rPr lang="cs-CZ" sz="2000" dirty="0"/>
              <a:t>),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	</a:t>
            </a:r>
            <a:r>
              <a:rPr lang="cs-CZ" sz="2000" b="1" dirty="0"/>
              <a:t>(SELECT COUNT (*) FROM student)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FROM </a:t>
            </a:r>
            <a:r>
              <a:rPr lang="cs-CZ" sz="2000" dirty="0" err="1"/>
              <a:t>vyuka</a:t>
            </a:r>
            <a:r>
              <a:rPr lang="cs-CZ" sz="2000" dirty="0"/>
              <a:t>;</a:t>
            </a:r>
          </a:p>
          <a:p>
            <a:endParaRPr lang="cs-CZ" sz="2000" b="1" dirty="0"/>
          </a:p>
          <a:p>
            <a:pPr>
              <a:lnSpc>
                <a:spcPct val="150000"/>
              </a:lnSpc>
            </a:pPr>
            <a:r>
              <a:rPr lang="cs-CZ" dirty="0"/>
              <a:t>SELECT</a:t>
            </a:r>
            <a:r>
              <a:rPr lang="en-US" dirty="0"/>
              <a:t> COUNT(</a:t>
            </a:r>
            <a:r>
              <a:rPr lang="en-US" dirty="0" err="1"/>
              <a:t>patient_id</a:t>
            </a:r>
            <a:r>
              <a:rPr lang="en-US" dirty="0"/>
              <a:t>),</a:t>
            </a:r>
            <a:r>
              <a:rPr lang="cs-CZ" dirty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en-US" b="1" dirty="0"/>
              <a:t>(SELECT COUNT</a:t>
            </a:r>
            <a:r>
              <a:rPr lang="cs-CZ" b="1" dirty="0"/>
              <a:t>  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 patients) </a:t>
            </a:r>
          </a:p>
          <a:p>
            <a:pPr>
              <a:lnSpc>
                <a:spcPct val="150000"/>
              </a:lnSpc>
            </a:pPr>
            <a:r>
              <a:rPr lang="cs-CZ" dirty="0"/>
              <a:t>FROM</a:t>
            </a:r>
            <a:r>
              <a:rPr lang="en-US" dirty="0"/>
              <a:t> </a:t>
            </a:r>
            <a:r>
              <a:rPr lang="en-US" dirty="0" err="1"/>
              <a:t>patient_study</a:t>
            </a:r>
            <a:r>
              <a:rPr lang="cs-CZ" dirty="0"/>
              <a:t>;</a:t>
            </a:r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/>
              <a:t>Subdotazy</a:t>
            </a:r>
            <a:r>
              <a:rPr lang="cs-CZ" dirty="0"/>
              <a:t> SQL</a:t>
            </a:r>
            <a:r>
              <a:rPr lang="en-US" dirty="0"/>
              <a:t> - m</a:t>
            </a:r>
            <a:r>
              <a:rPr lang="cs-CZ" dirty="0" err="1"/>
              <a:t>ísto</a:t>
            </a:r>
            <a:r>
              <a:rPr lang="cs-CZ" dirty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který vrátí seznam </a:t>
            </a:r>
            <a:r>
              <a:rPr lang="en-US" sz="2000" dirty="0"/>
              <a:t>v</a:t>
            </a:r>
            <a:r>
              <a:rPr lang="cs-CZ" sz="2000" dirty="0"/>
              <a:t>šech studentů, </a:t>
            </a:r>
            <a:br>
              <a:rPr lang="cs-CZ" sz="2000" dirty="0"/>
            </a:br>
            <a:r>
              <a:rPr lang="cs-CZ" sz="2000" dirty="0"/>
              <a:t>počet jejich registrovaných předmětů </a:t>
            </a:r>
            <a:br>
              <a:rPr lang="cs-CZ" sz="2000" dirty="0"/>
            </a:br>
            <a:r>
              <a:rPr lang="cs-CZ" sz="2000" dirty="0"/>
              <a:t>a kolik je to procent ze všech dostupných předmětů.</a:t>
            </a:r>
          </a:p>
          <a:p>
            <a:endParaRPr lang="cs-CZ" sz="2000" dirty="0"/>
          </a:p>
          <a:p>
            <a:r>
              <a:rPr lang="cs-CZ" sz="2000" i="1" dirty="0" err="1"/>
              <a:t>Create</a:t>
            </a:r>
            <a:r>
              <a:rPr lang="cs-CZ" sz="2000" i="1" dirty="0"/>
              <a:t> a </a:t>
            </a:r>
            <a:r>
              <a:rPr lang="cs-CZ" sz="2000" i="1" dirty="0" err="1"/>
              <a:t>query</a:t>
            </a:r>
            <a:r>
              <a:rPr lang="cs-CZ" sz="2000" i="1" dirty="0"/>
              <a:t>, </a:t>
            </a:r>
            <a:r>
              <a:rPr lang="cs-CZ" sz="2000" i="1" dirty="0" err="1"/>
              <a:t>which</a:t>
            </a:r>
            <a:r>
              <a:rPr lang="cs-CZ" sz="2000" i="1" dirty="0"/>
              <a:t> return a list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all</a:t>
            </a:r>
            <a:r>
              <a:rPr lang="cs-CZ" sz="2000" i="1" dirty="0"/>
              <a:t> </a:t>
            </a:r>
            <a:r>
              <a:rPr lang="cs-CZ" sz="2000" i="1" dirty="0" err="1"/>
              <a:t>students</a:t>
            </a:r>
            <a:r>
              <a:rPr lang="cs-CZ" sz="2000" i="1" dirty="0"/>
              <a:t> </a:t>
            </a:r>
            <a:r>
              <a:rPr lang="cs-CZ" sz="2000" i="1" dirty="0" err="1"/>
              <a:t>with</a:t>
            </a:r>
            <a:r>
              <a:rPr lang="cs-CZ" sz="2000" i="1" dirty="0"/>
              <a:t> </a:t>
            </a:r>
            <a:r>
              <a:rPr lang="cs-CZ" sz="2000" i="1" dirty="0" err="1"/>
              <a:t>number</a:t>
            </a:r>
            <a:r>
              <a:rPr lang="cs-CZ" sz="2000" i="1" dirty="0"/>
              <a:t> </a:t>
            </a:r>
            <a:r>
              <a:rPr lang="cs-CZ" sz="2000" i="1" dirty="0" err="1"/>
              <a:t>their</a:t>
            </a:r>
            <a:r>
              <a:rPr lang="cs-CZ" sz="2000" i="1" dirty="0"/>
              <a:t> </a:t>
            </a:r>
            <a:r>
              <a:rPr lang="cs-CZ" sz="2000" i="1" dirty="0" err="1"/>
              <a:t>registered</a:t>
            </a:r>
            <a:r>
              <a:rPr lang="cs-CZ" sz="2000" i="1" dirty="0"/>
              <a:t> </a:t>
            </a:r>
            <a:r>
              <a:rPr lang="cs-CZ" sz="2000" i="1" dirty="0" err="1"/>
              <a:t>subjects</a:t>
            </a:r>
            <a:r>
              <a:rPr lang="cs-CZ" sz="2000" i="1" dirty="0"/>
              <a:t> and </a:t>
            </a:r>
            <a:r>
              <a:rPr lang="cs-CZ" sz="2000" i="1" dirty="0" err="1"/>
              <a:t>compute</a:t>
            </a:r>
            <a:r>
              <a:rPr lang="cs-CZ" sz="2000" i="1" dirty="0"/>
              <a:t> </a:t>
            </a:r>
            <a:r>
              <a:rPr lang="cs-CZ" sz="2000" i="1" dirty="0" err="1"/>
              <a:t>percent</a:t>
            </a:r>
            <a:r>
              <a:rPr lang="cs-CZ" sz="2000" i="1" dirty="0"/>
              <a:t> </a:t>
            </a:r>
            <a:r>
              <a:rPr lang="cs-CZ" sz="2000" i="1" dirty="0" err="1"/>
              <a:t>from</a:t>
            </a:r>
            <a:r>
              <a:rPr lang="cs-CZ" sz="2000" i="1" dirty="0"/>
              <a:t> </a:t>
            </a:r>
            <a:r>
              <a:rPr lang="cs-CZ" sz="2000" i="1" dirty="0" err="1"/>
              <a:t>all</a:t>
            </a:r>
            <a:r>
              <a:rPr lang="cs-CZ" sz="2000" i="1" dirty="0"/>
              <a:t> </a:t>
            </a:r>
            <a:r>
              <a:rPr lang="cs-CZ" sz="2000" i="1" dirty="0" err="1"/>
              <a:t>subjects</a:t>
            </a:r>
            <a:r>
              <a:rPr lang="cs-CZ" sz="2000" i="1" dirty="0"/>
              <a:t> (= </a:t>
            </a:r>
            <a:r>
              <a:rPr lang="cs-CZ" sz="2000" i="1" dirty="0" err="1"/>
              <a:t>all</a:t>
            </a:r>
            <a:r>
              <a:rPr lang="cs-CZ" sz="2000" i="1" dirty="0"/>
              <a:t> </a:t>
            </a:r>
            <a:r>
              <a:rPr lang="cs-CZ" sz="2000" i="1" dirty="0" err="1"/>
              <a:t>rows</a:t>
            </a:r>
            <a:r>
              <a:rPr lang="cs-CZ" sz="2000" i="1" dirty="0"/>
              <a:t> </a:t>
            </a:r>
            <a:r>
              <a:rPr lang="cs-CZ" sz="2000" i="1" dirty="0" err="1"/>
              <a:t>from</a:t>
            </a:r>
            <a:r>
              <a:rPr lang="cs-CZ" sz="2000" i="1" dirty="0"/>
              <a:t> table </a:t>
            </a:r>
            <a:r>
              <a:rPr lang="cs-CZ" sz="2000" i="1" dirty="0" err="1"/>
              <a:t>předmet</a:t>
            </a:r>
            <a:r>
              <a:rPr lang="cs-CZ" sz="2000" i="1" dirty="0"/>
              <a:t>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/>
              <a:t>Subdotazy</a:t>
            </a:r>
            <a:r>
              <a:rPr lang="cs-CZ" dirty="0"/>
              <a:t> SQL</a:t>
            </a:r>
            <a:r>
              <a:rPr lang="en-US" dirty="0"/>
              <a:t> - m</a:t>
            </a:r>
            <a:r>
              <a:rPr lang="cs-CZ" dirty="0" err="1"/>
              <a:t>ísto</a:t>
            </a:r>
            <a:r>
              <a:rPr lang="cs-CZ" dirty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který vrátí seznam </a:t>
            </a:r>
            <a:r>
              <a:rPr lang="en-US" sz="2000" dirty="0"/>
              <a:t>v</a:t>
            </a:r>
            <a:r>
              <a:rPr lang="cs-CZ" sz="2000" dirty="0"/>
              <a:t>šech studentů, </a:t>
            </a:r>
            <a:br>
              <a:rPr lang="cs-CZ" sz="2000" dirty="0"/>
            </a:br>
            <a:r>
              <a:rPr lang="cs-CZ" sz="2000" dirty="0"/>
              <a:t>počet jejich registrovaných předmětů </a:t>
            </a:r>
            <a:br>
              <a:rPr lang="cs-CZ" sz="2000" dirty="0"/>
            </a:br>
            <a:r>
              <a:rPr lang="cs-CZ" sz="2000" dirty="0"/>
              <a:t>a kolik je to procent ze všech dostupných předmětů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COUNT(</a:t>
            </a:r>
            <a:r>
              <a:rPr lang="cs-CZ" dirty="0" err="1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ROUND(100.0 * (COUNT(</a:t>
            </a:r>
            <a:r>
              <a:rPr lang="cs-CZ" dirty="0" err="1"/>
              <a:t>v.predmet_id</a:t>
            </a:r>
            <a:r>
              <a:rPr lang="cs-CZ" dirty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(SELECT COUNT(*) FROM </a:t>
            </a:r>
            <a:r>
              <a:rPr lang="cs-CZ" b="1" dirty="0" err="1"/>
              <a:t>predmet</a:t>
            </a:r>
            <a:r>
              <a:rPr lang="cs-CZ" b="1" dirty="0"/>
              <a:t>) 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FROM student s </a:t>
            </a:r>
            <a:r>
              <a:rPr lang="en-US" dirty="0"/>
              <a:t>LEFT </a:t>
            </a:r>
            <a:r>
              <a:rPr lang="cs-CZ" dirty="0"/>
              <a:t>JOIN </a:t>
            </a:r>
            <a:r>
              <a:rPr lang="cs-CZ" dirty="0" err="1"/>
              <a:t>vyuka</a:t>
            </a:r>
            <a:r>
              <a:rPr lang="cs-CZ" dirty="0"/>
              <a:t> v </a:t>
            </a:r>
          </a:p>
          <a:p>
            <a:pPr>
              <a:lnSpc>
                <a:spcPct val="150000"/>
              </a:lnSpc>
            </a:pPr>
            <a:r>
              <a:rPr lang="cs-CZ" dirty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/>
              <a:t>Pod</a:t>
            </a:r>
            <a:r>
              <a:rPr lang="en-US" sz="2000" dirty="0" err="1"/>
              <a:t>dotaz</a:t>
            </a:r>
            <a:r>
              <a:rPr lang="en-US" sz="2000" dirty="0"/>
              <a:t> na </a:t>
            </a:r>
            <a:r>
              <a:rPr lang="en-US" sz="2000" dirty="0" err="1"/>
              <a:t>pozici</a:t>
            </a:r>
            <a:r>
              <a:rPr lang="en-US" sz="2000" dirty="0"/>
              <a:t> FROM </a:t>
            </a:r>
            <a:r>
              <a:rPr lang="en-US" sz="2000" dirty="0" err="1"/>
              <a:t>nahrazuje</a:t>
            </a:r>
            <a:r>
              <a:rPr lang="en-US" sz="2000" dirty="0"/>
              <a:t> </a:t>
            </a:r>
            <a:r>
              <a:rPr lang="en-US" sz="2000" dirty="0" err="1"/>
              <a:t>tabulku</a:t>
            </a:r>
            <a:r>
              <a:rPr lang="cs-CZ" sz="2000" dirty="0"/>
              <a:t>.</a:t>
            </a:r>
          </a:p>
          <a:p>
            <a:r>
              <a:rPr lang="cs-CZ" sz="2000" dirty="0"/>
              <a:t>V </a:t>
            </a:r>
            <a:r>
              <a:rPr lang="cs-CZ" sz="2000" dirty="0" err="1"/>
              <a:t>postgreSQL</a:t>
            </a:r>
            <a:r>
              <a:rPr lang="cs-CZ" sz="2000" dirty="0"/>
              <a:t> musí být </a:t>
            </a:r>
            <a:r>
              <a:rPr lang="cs-CZ" sz="2000" dirty="0" err="1"/>
              <a:t>poddotaz</a:t>
            </a:r>
            <a:r>
              <a:rPr lang="cs-CZ" sz="2000" dirty="0"/>
              <a:t> na pozici tabulky </a:t>
            </a:r>
            <a:r>
              <a:rPr lang="cs-CZ" sz="2000" b="1" dirty="0"/>
              <a:t>VŽDY</a:t>
            </a:r>
            <a:r>
              <a:rPr lang="cs-CZ" sz="2000" dirty="0"/>
              <a:t> pojmenován!</a:t>
            </a:r>
          </a:p>
          <a:p>
            <a:endParaRPr lang="cs-CZ" sz="2000" dirty="0"/>
          </a:p>
          <a:p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instead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a </a:t>
            </a:r>
            <a:r>
              <a:rPr lang="cs-CZ" sz="2000" i="1" dirty="0" err="1"/>
              <a:t>name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table </a:t>
            </a:r>
            <a:r>
              <a:rPr lang="cs-CZ" sz="2000" i="1" dirty="0" err="1"/>
              <a:t>must</a:t>
            </a:r>
            <a:r>
              <a:rPr lang="cs-CZ" sz="2000" i="1" dirty="0"/>
              <a:t> </a:t>
            </a:r>
            <a:r>
              <a:rPr lang="cs-CZ" sz="2000" i="1" dirty="0" err="1"/>
              <a:t>have</a:t>
            </a:r>
            <a:r>
              <a:rPr lang="cs-CZ" sz="2000" i="1" dirty="0"/>
              <a:t> a </a:t>
            </a:r>
            <a:r>
              <a:rPr lang="cs-CZ" sz="2000" i="1" dirty="0" err="1">
                <a:solidFill>
                  <a:srgbClr val="FF0000"/>
                </a:solidFill>
              </a:rPr>
              <a:t>name</a:t>
            </a:r>
            <a:r>
              <a:rPr lang="cs-CZ" sz="2000" i="1" dirty="0">
                <a:solidFill>
                  <a:srgbClr val="FF0000"/>
                </a:solidFill>
              </a:rPr>
              <a:t>/</a:t>
            </a:r>
            <a:r>
              <a:rPr lang="cs-CZ" sz="2000" i="1" dirty="0" err="1">
                <a:solidFill>
                  <a:srgbClr val="FF0000"/>
                </a:solidFill>
              </a:rPr>
              <a:t>acronym</a:t>
            </a:r>
            <a:endParaRPr lang="en-US" sz="2000" i="1" dirty="0">
              <a:solidFill>
                <a:srgbClr val="FF0000"/>
              </a:solidFill>
            </a:endParaRPr>
          </a:p>
          <a:p>
            <a:endParaRPr lang="cs-CZ" sz="2000" dirty="0"/>
          </a:p>
          <a:p>
            <a:endParaRPr lang="cs-CZ" sz="2000" dirty="0"/>
          </a:p>
          <a:p>
            <a:pPr>
              <a:lnSpc>
                <a:spcPct val="150000"/>
              </a:lnSpc>
            </a:pPr>
            <a:r>
              <a:rPr lang="en-US" dirty="0"/>
              <a:t>SELECT  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study_id, COUNT</a:t>
            </a:r>
            <a:r>
              <a:rPr lang="en-US" b="1" dirty="0"/>
              <a:t>(</a:t>
            </a:r>
            <a:r>
              <a:rPr lang="cs-CZ" b="1" dirty="0" err="1"/>
              <a:t>patient_id</a:t>
            </a:r>
            <a:r>
              <a:rPr lang="en-US" b="1" dirty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   FROM </a:t>
            </a:r>
            <a:r>
              <a:rPr lang="en-US" b="1" dirty="0" err="1"/>
              <a:t>patient_study</a:t>
            </a:r>
            <a:r>
              <a:rPr lang="en-US" b="1" dirty="0"/>
              <a:t> GROUP BY </a:t>
            </a:r>
            <a:r>
              <a:rPr lang="en-US" b="1" dirty="0" err="1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/>
              <a:t>    </a:t>
            </a:r>
            <a:r>
              <a:rPr lang="en-US" b="1" dirty="0"/>
              <a:t>)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který vrátí seznam studentů, kteří jsou registrováni do více než jednoho předmětu.</a:t>
            </a:r>
          </a:p>
          <a:p>
            <a:endParaRPr lang="cs-CZ" sz="2000" dirty="0"/>
          </a:p>
          <a:p>
            <a:r>
              <a:rPr lang="cs-CZ" sz="2000" i="1" dirty="0" err="1"/>
              <a:t>Create</a:t>
            </a:r>
            <a:r>
              <a:rPr lang="cs-CZ" sz="2000" i="1" dirty="0"/>
              <a:t> a </a:t>
            </a:r>
            <a:r>
              <a:rPr lang="cs-CZ" sz="2000" i="1" dirty="0" err="1"/>
              <a:t>query</a:t>
            </a:r>
            <a:r>
              <a:rPr lang="cs-CZ" sz="2000" i="1" dirty="0"/>
              <a:t>, </a:t>
            </a:r>
            <a:r>
              <a:rPr lang="cs-CZ" sz="2000" i="1" dirty="0" err="1"/>
              <a:t>which</a:t>
            </a:r>
            <a:r>
              <a:rPr lang="cs-CZ" sz="2000" i="1" dirty="0"/>
              <a:t> </a:t>
            </a:r>
            <a:r>
              <a:rPr lang="cs-CZ" sz="2000" i="1" dirty="0" err="1"/>
              <a:t>select</a:t>
            </a:r>
            <a:r>
              <a:rPr lang="cs-CZ" sz="2000" i="1" dirty="0"/>
              <a:t> list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students</a:t>
            </a:r>
            <a:r>
              <a:rPr lang="cs-CZ" sz="2000" i="1" dirty="0"/>
              <a:t> </a:t>
            </a:r>
            <a:r>
              <a:rPr lang="cs-CZ" sz="2000" i="1" dirty="0" err="1"/>
              <a:t>registered</a:t>
            </a:r>
            <a:r>
              <a:rPr lang="cs-CZ" sz="2000" i="1" dirty="0"/>
              <a:t> in more </a:t>
            </a:r>
            <a:r>
              <a:rPr lang="cs-CZ" sz="2000" i="1" dirty="0" err="1"/>
              <a:t>than</a:t>
            </a:r>
            <a:r>
              <a:rPr lang="cs-CZ" sz="2000" i="1" dirty="0"/>
              <a:t> 1 </a:t>
            </a:r>
            <a:r>
              <a:rPr lang="cs-CZ" sz="2000" i="1" dirty="0" err="1"/>
              <a:t>subject</a:t>
            </a:r>
            <a:endParaRPr lang="cs-CZ" sz="2000" i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/>
              <a:t>CVIČENÍ:</a:t>
            </a:r>
          </a:p>
          <a:p>
            <a:endParaRPr lang="cs-CZ" sz="2000" b="1" dirty="0"/>
          </a:p>
          <a:p>
            <a:r>
              <a:rPr lang="cs-CZ" sz="2000" b="1" dirty="0"/>
              <a:t>Varianta 1 (variant </a:t>
            </a:r>
            <a:r>
              <a:rPr lang="cs-CZ" sz="2000" b="1" dirty="0" err="1"/>
              <a:t>with</a:t>
            </a:r>
            <a:r>
              <a:rPr lang="cs-CZ" sz="2000" b="1" dirty="0"/>
              <a:t> </a:t>
            </a:r>
            <a:r>
              <a:rPr lang="cs-CZ" sz="2000" b="1" dirty="0" err="1"/>
              <a:t>subquery</a:t>
            </a:r>
            <a:r>
              <a:rPr lang="cs-CZ" sz="2000" b="1" dirty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826768" y="1988840"/>
            <a:ext cx="84250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) 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/>
              <a:t>pocet</a:t>
            </a:r>
            <a:r>
              <a:rPr lang="cs-CZ" dirty="0"/>
              <a:t>&gt;1;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cs-CZ" b="1" dirty="0"/>
              <a:t>Varianta 2 (variant </a:t>
            </a:r>
            <a:r>
              <a:rPr lang="cs-CZ" b="1" dirty="0" err="1"/>
              <a:t>with</a:t>
            </a:r>
            <a:r>
              <a:rPr lang="cs-CZ" b="1" dirty="0"/>
              <a:t> HAVING)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s.firstname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11226</TotalTime>
  <Words>2430</Words>
  <Application>Microsoft Office PowerPoint</Application>
  <PresentationFormat>Předvádění na obrazovce (4:3)</PresentationFormat>
  <Paragraphs>416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Another data model</vt:lpstr>
      <vt:lpstr>Poddotazy SQL / subquery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Vnořený dotaz za WHERE</vt:lpstr>
      <vt:lpstr>Subdotazy SQL - Vnořený dotaz za WHERE </vt:lpstr>
      <vt:lpstr>Subdotazy SQL - Vnořený dotaz za WHERE </vt:lpstr>
      <vt:lpstr>Cvičení / Task 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Homework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Klimeš Daniel RNDr. Ph.D.</cp:lastModifiedBy>
  <cp:revision>465</cp:revision>
  <dcterms:created xsi:type="dcterms:W3CDTF">2011-01-19T10:31:11Z</dcterms:created>
  <dcterms:modified xsi:type="dcterms:W3CDTF">2022-03-27T19:10:07Z</dcterms:modified>
</cp:coreProperties>
</file>