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sldIdLst>
    <p:sldId id="279" r:id="rId2"/>
    <p:sldId id="280" r:id="rId3"/>
    <p:sldId id="264" r:id="rId4"/>
    <p:sldId id="285" r:id="rId5"/>
    <p:sldId id="284" r:id="rId6"/>
    <p:sldId id="286" r:id="rId7"/>
    <p:sldId id="287" r:id="rId8"/>
    <p:sldId id="275" r:id="rId9"/>
    <p:sldId id="289" r:id="rId10"/>
    <p:sldId id="276" r:id="rId11"/>
    <p:sldId id="270" r:id="rId12"/>
    <p:sldId id="278" r:id="rId13"/>
    <p:sldId id="271" r:id="rId14"/>
    <p:sldId id="272" r:id="rId15"/>
    <p:sldId id="291" r:id="rId16"/>
    <p:sldId id="269" r:id="rId17"/>
    <p:sldId id="258" r:id="rId18"/>
    <p:sldId id="266" r:id="rId19"/>
    <p:sldId id="274" r:id="rId20"/>
    <p:sldId id="267" r:id="rId21"/>
    <p:sldId id="268" r:id="rId22"/>
    <p:sldId id="265" r:id="rId23"/>
    <p:sldId id="292" r:id="rId24"/>
    <p:sldId id="293" r:id="rId25"/>
    <p:sldId id="294" r:id="rId26"/>
    <p:sldId id="295" r:id="rId27"/>
    <p:sldId id="296" r:id="rId28"/>
  </p:sldIdLst>
  <p:sldSz cx="9144000" cy="6858000" type="screen4x3"/>
  <p:notesSz cx="6858000" cy="9144000"/>
  <p:defaultTextStyle>
    <a:defPPr>
      <a:defRPr lang="cs-CZ"/>
    </a:defPPr>
    <a:lvl1pPr algn="l" rtl="0" fontAlgn="base">
      <a:spcBef>
        <a:spcPct val="0"/>
      </a:spcBef>
      <a:spcAft>
        <a:spcPct val="0"/>
      </a:spcAft>
      <a:defRPr sz="16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16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16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16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2"/>
    <p:restoredTop sz="94624"/>
  </p:normalViewPr>
  <p:slideViewPr>
    <p:cSldViewPr>
      <p:cViewPr varScale="1">
        <p:scale>
          <a:sx n="90" d="100"/>
          <a:sy n="90" d="100"/>
        </p:scale>
        <p:origin x="149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7BDF9-2ECD-F049-A22D-475BAF11B952}" type="datetimeFigureOut">
              <a:rPr lang="cs-CZ" smtClean="0"/>
              <a:t>13.02.2022</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F0FC3-7001-4849-BD31-02F84BD80BC6}" type="slidenum">
              <a:rPr lang="cs-CZ" smtClean="0"/>
              <a:t>‹#›</a:t>
            </a:fld>
            <a:endParaRPr lang="cs-CZ"/>
          </a:p>
        </p:txBody>
      </p:sp>
    </p:spTree>
    <p:extLst>
      <p:ext uri="{BB962C8B-B14F-4D97-AF65-F5344CB8AC3E}">
        <p14:creationId xmlns:p14="http://schemas.microsoft.com/office/powerpoint/2010/main" val="3492263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7CF0FC3-7001-4849-BD31-02F84BD80BC6}" type="slidenum">
              <a:rPr lang="cs-CZ" smtClean="0"/>
              <a:t>25</a:t>
            </a:fld>
            <a:endParaRPr lang="cs-CZ"/>
          </a:p>
        </p:txBody>
      </p:sp>
    </p:spTree>
    <p:extLst>
      <p:ext uri="{BB962C8B-B14F-4D97-AF65-F5344CB8AC3E}">
        <p14:creationId xmlns:p14="http://schemas.microsoft.com/office/powerpoint/2010/main" val="3506775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3314" name="Rectangle 2"/>
          <p:cNvSpPr>
            <a:spLocks noGrp="1" noChangeArrowheads="1"/>
          </p:cNvSpPr>
          <p:nvPr>
            <p:ph type="ctrTitle" sz="quarter"/>
          </p:nvPr>
        </p:nvSpPr>
        <p:spPr>
          <a:xfrm>
            <a:off x="685800" y="1676400"/>
            <a:ext cx="7772400" cy="1828800"/>
          </a:xfrm>
        </p:spPr>
        <p:txBody>
          <a:bodyPr/>
          <a:lstStyle>
            <a:lvl1pPr>
              <a:defRPr/>
            </a:lvl1pPr>
          </a:lstStyle>
          <a:p>
            <a:pPr lvl="0"/>
            <a:r>
              <a:rPr lang="cs-CZ" altLang="cs-CZ" noProof="0"/>
              <a:t>Klepnutím lze upravit styl předlohy nadpisů.</a:t>
            </a:r>
          </a:p>
        </p:txBody>
      </p:sp>
      <p:sp>
        <p:nvSpPr>
          <p:cNvPr id="133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altLang="cs-CZ" noProof="0"/>
              <a:t>Klepnutím lze upravit styl předlohy podnadpisů.</a:t>
            </a:r>
          </a:p>
        </p:txBody>
      </p:sp>
      <p:sp>
        <p:nvSpPr>
          <p:cNvPr id="4" name="Rectangle 4">
            <a:extLst>
              <a:ext uri="{FF2B5EF4-FFF2-40B4-BE49-F238E27FC236}">
                <a16:creationId xmlns:a16="http://schemas.microsoft.com/office/drawing/2014/main" id="{BAD7D94C-1D83-2C45-B10F-D416E4297F12}"/>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06FD8932-7838-1948-B82A-D00DAEA3DD97}"/>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C15E7F99-0B24-9D41-8F77-0E645489E3A5}"/>
              </a:ext>
            </a:extLst>
          </p:cNvPr>
          <p:cNvSpPr>
            <a:spLocks noGrp="1" noChangeArrowheads="1"/>
          </p:cNvSpPr>
          <p:nvPr>
            <p:ph type="sldNum" sz="quarter" idx="12"/>
          </p:nvPr>
        </p:nvSpPr>
        <p:spPr>
          <a:ln/>
        </p:spPr>
        <p:txBody>
          <a:bodyPr/>
          <a:lstStyle>
            <a:lvl1pPr>
              <a:defRPr/>
            </a:lvl1pPr>
          </a:lstStyle>
          <a:p>
            <a:fld id="{2B946939-1F15-5D47-9208-D78D47FF439C}" type="slidenum">
              <a:rPr lang="cs-CZ" altLang="cs-CZ"/>
              <a:pPr/>
              <a:t>‹#›</a:t>
            </a:fld>
            <a:endParaRPr lang="cs-CZ" altLang="cs-CZ"/>
          </a:p>
        </p:txBody>
      </p:sp>
    </p:spTree>
    <p:extLst>
      <p:ext uri="{BB962C8B-B14F-4D97-AF65-F5344CB8AC3E}">
        <p14:creationId xmlns:p14="http://schemas.microsoft.com/office/powerpoint/2010/main" val="15163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E2979819-FFED-8A42-A950-06D4FF3FDAA8}"/>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79A4E0B1-C2D8-3B45-B5E8-D7FA321CF1E8}"/>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99CA6805-15C5-F14D-A7A3-352266E7D7CF}"/>
              </a:ext>
            </a:extLst>
          </p:cNvPr>
          <p:cNvSpPr>
            <a:spLocks noGrp="1" noChangeArrowheads="1"/>
          </p:cNvSpPr>
          <p:nvPr>
            <p:ph type="sldNum" sz="quarter" idx="12"/>
          </p:nvPr>
        </p:nvSpPr>
        <p:spPr>
          <a:ln/>
        </p:spPr>
        <p:txBody>
          <a:bodyPr/>
          <a:lstStyle>
            <a:lvl1pPr>
              <a:defRPr/>
            </a:lvl1pPr>
          </a:lstStyle>
          <a:p>
            <a:fld id="{5D746513-B42E-6D47-A43C-45CDC23B58A8}" type="slidenum">
              <a:rPr lang="cs-CZ" altLang="cs-CZ"/>
              <a:pPr/>
              <a:t>‹#›</a:t>
            </a:fld>
            <a:endParaRPr lang="cs-CZ" altLang="cs-CZ"/>
          </a:p>
        </p:txBody>
      </p:sp>
    </p:spTree>
    <p:extLst>
      <p:ext uri="{BB962C8B-B14F-4D97-AF65-F5344CB8AC3E}">
        <p14:creationId xmlns:p14="http://schemas.microsoft.com/office/powerpoint/2010/main" val="266482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381000"/>
            <a:ext cx="2057400" cy="571500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381000"/>
            <a:ext cx="6019800" cy="57150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9AA6435D-51F8-B843-98C6-A434216731C0}"/>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042BBA50-381C-4A4D-B2E0-77B9B2EE95C0}"/>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AE41F4AF-2A5D-554F-88FD-EDEE8A003201}"/>
              </a:ext>
            </a:extLst>
          </p:cNvPr>
          <p:cNvSpPr>
            <a:spLocks noGrp="1" noChangeArrowheads="1"/>
          </p:cNvSpPr>
          <p:nvPr>
            <p:ph type="sldNum" sz="quarter" idx="12"/>
          </p:nvPr>
        </p:nvSpPr>
        <p:spPr>
          <a:ln/>
        </p:spPr>
        <p:txBody>
          <a:bodyPr/>
          <a:lstStyle>
            <a:lvl1pPr>
              <a:defRPr/>
            </a:lvl1pPr>
          </a:lstStyle>
          <a:p>
            <a:fld id="{F5C13FD8-C69E-6A4B-ABA9-F3678DFE25E7}" type="slidenum">
              <a:rPr lang="cs-CZ" altLang="cs-CZ"/>
              <a:pPr/>
              <a:t>‹#›</a:t>
            </a:fld>
            <a:endParaRPr lang="cs-CZ" altLang="cs-CZ"/>
          </a:p>
        </p:txBody>
      </p:sp>
    </p:spTree>
    <p:extLst>
      <p:ext uri="{BB962C8B-B14F-4D97-AF65-F5344CB8AC3E}">
        <p14:creationId xmlns:p14="http://schemas.microsoft.com/office/powerpoint/2010/main" val="267361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7F64A652-7AE8-7148-8A44-091E18223006}"/>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4DDDBF88-3758-824F-9529-DFB0D2AEF1AF}"/>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AEE83837-FA7E-DD46-8936-64BE406189A8}"/>
              </a:ext>
            </a:extLst>
          </p:cNvPr>
          <p:cNvSpPr>
            <a:spLocks noGrp="1" noChangeArrowheads="1"/>
          </p:cNvSpPr>
          <p:nvPr>
            <p:ph type="sldNum" sz="quarter" idx="12"/>
          </p:nvPr>
        </p:nvSpPr>
        <p:spPr>
          <a:ln/>
        </p:spPr>
        <p:txBody>
          <a:bodyPr/>
          <a:lstStyle>
            <a:lvl1pPr>
              <a:defRPr/>
            </a:lvl1pPr>
          </a:lstStyle>
          <a:p>
            <a:fld id="{5B19FFF2-1F3E-594C-8026-43670656FA9A}" type="slidenum">
              <a:rPr lang="cs-CZ" altLang="cs-CZ"/>
              <a:pPr/>
              <a:t>‹#›</a:t>
            </a:fld>
            <a:endParaRPr lang="cs-CZ" altLang="cs-CZ"/>
          </a:p>
        </p:txBody>
      </p:sp>
    </p:spTree>
    <p:extLst>
      <p:ext uri="{BB962C8B-B14F-4D97-AF65-F5344CB8AC3E}">
        <p14:creationId xmlns:p14="http://schemas.microsoft.com/office/powerpoint/2010/main" val="110830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a:extLst>
              <a:ext uri="{FF2B5EF4-FFF2-40B4-BE49-F238E27FC236}">
                <a16:creationId xmlns:a16="http://schemas.microsoft.com/office/drawing/2014/main" id="{05CA6F80-5F28-AD46-87DA-4D9276E78088}"/>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8EF2112D-AC05-494F-87E9-210F3E17B676}"/>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67A5F05B-B1FB-7F48-A46A-4E7E2BC25591}"/>
              </a:ext>
            </a:extLst>
          </p:cNvPr>
          <p:cNvSpPr>
            <a:spLocks noGrp="1" noChangeArrowheads="1"/>
          </p:cNvSpPr>
          <p:nvPr>
            <p:ph type="sldNum" sz="quarter" idx="12"/>
          </p:nvPr>
        </p:nvSpPr>
        <p:spPr>
          <a:ln/>
        </p:spPr>
        <p:txBody>
          <a:bodyPr/>
          <a:lstStyle>
            <a:lvl1pPr>
              <a:defRPr/>
            </a:lvl1pPr>
          </a:lstStyle>
          <a:p>
            <a:fld id="{CF8B186A-5FF5-DF48-94E4-B48219838256}" type="slidenum">
              <a:rPr lang="cs-CZ" altLang="cs-CZ"/>
              <a:pPr/>
              <a:t>‹#›</a:t>
            </a:fld>
            <a:endParaRPr lang="cs-CZ" altLang="cs-CZ"/>
          </a:p>
        </p:txBody>
      </p:sp>
    </p:spTree>
    <p:extLst>
      <p:ext uri="{BB962C8B-B14F-4D97-AF65-F5344CB8AC3E}">
        <p14:creationId xmlns:p14="http://schemas.microsoft.com/office/powerpoint/2010/main" val="237799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151733DC-C7D3-1744-AD19-1B5B191E2525}"/>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5BA93A0B-DC48-7149-9C45-6B72B0F7BE1A}"/>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EE7B0C59-80E4-8846-B112-8E47A2D3DF96}"/>
              </a:ext>
            </a:extLst>
          </p:cNvPr>
          <p:cNvSpPr>
            <a:spLocks noGrp="1" noChangeArrowheads="1"/>
          </p:cNvSpPr>
          <p:nvPr>
            <p:ph type="sldNum" sz="quarter" idx="12"/>
          </p:nvPr>
        </p:nvSpPr>
        <p:spPr>
          <a:ln/>
        </p:spPr>
        <p:txBody>
          <a:bodyPr/>
          <a:lstStyle>
            <a:lvl1pPr>
              <a:defRPr/>
            </a:lvl1pPr>
          </a:lstStyle>
          <a:p>
            <a:fld id="{F58787D7-8FD6-4C4E-A392-F958B0BCF143}" type="slidenum">
              <a:rPr lang="cs-CZ" altLang="cs-CZ"/>
              <a:pPr/>
              <a:t>‹#›</a:t>
            </a:fld>
            <a:endParaRPr lang="cs-CZ" altLang="cs-CZ"/>
          </a:p>
        </p:txBody>
      </p:sp>
    </p:spTree>
    <p:extLst>
      <p:ext uri="{BB962C8B-B14F-4D97-AF65-F5344CB8AC3E}">
        <p14:creationId xmlns:p14="http://schemas.microsoft.com/office/powerpoint/2010/main" val="383274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E8ED7D21-BBE7-E34D-82FD-606E9813F69A}"/>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a:extLst>
              <a:ext uri="{FF2B5EF4-FFF2-40B4-BE49-F238E27FC236}">
                <a16:creationId xmlns:a16="http://schemas.microsoft.com/office/drawing/2014/main" id="{7A99B9D6-FAB4-7848-9C0F-ABA37B22F6FD}"/>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a:extLst>
              <a:ext uri="{FF2B5EF4-FFF2-40B4-BE49-F238E27FC236}">
                <a16:creationId xmlns:a16="http://schemas.microsoft.com/office/drawing/2014/main" id="{6A2B5AB4-CD1C-EC48-81B9-B73CEAA9CF07}"/>
              </a:ext>
            </a:extLst>
          </p:cNvPr>
          <p:cNvSpPr>
            <a:spLocks noGrp="1" noChangeArrowheads="1"/>
          </p:cNvSpPr>
          <p:nvPr>
            <p:ph type="sldNum" sz="quarter" idx="12"/>
          </p:nvPr>
        </p:nvSpPr>
        <p:spPr>
          <a:ln/>
        </p:spPr>
        <p:txBody>
          <a:bodyPr/>
          <a:lstStyle>
            <a:lvl1pPr>
              <a:defRPr/>
            </a:lvl1pPr>
          </a:lstStyle>
          <a:p>
            <a:fld id="{ADDC186F-EBD6-2741-83EE-8AA47C63AA0E}" type="slidenum">
              <a:rPr lang="cs-CZ" altLang="cs-CZ"/>
              <a:pPr/>
              <a:t>‹#›</a:t>
            </a:fld>
            <a:endParaRPr lang="cs-CZ" altLang="cs-CZ"/>
          </a:p>
        </p:txBody>
      </p:sp>
    </p:spTree>
    <p:extLst>
      <p:ext uri="{BB962C8B-B14F-4D97-AF65-F5344CB8AC3E}">
        <p14:creationId xmlns:p14="http://schemas.microsoft.com/office/powerpoint/2010/main" val="1521509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a:extLst>
              <a:ext uri="{FF2B5EF4-FFF2-40B4-BE49-F238E27FC236}">
                <a16:creationId xmlns:a16="http://schemas.microsoft.com/office/drawing/2014/main" id="{53B257BD-1F69-8246-BCEC-0774BA1DC293}"/>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a:extLst>
              <a:ext uri="{FF2B5EF4-FFF2-40B4-BE49-F238E27FC236}">
                <a16:creationId xmlns:a16="http://schemas.microsoft.com/office/drawing/2014/main" id="{7CAE33A3-60EC-6D4D-8B0E-DEF176ADEBE0}"/>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a:extLst>
              <a:ext uri="{FF2B5EF4-FFF2-40B4-BE49-F238E27FC236}">
                <a16:creationId xmlns:a16="http://schemas.microsoft.com/office/drawing/2014/main" id="{373D6186-7486-7B47-AAB6-159FA82D3DBA}"/>
              </a:ext>
            </a:extLst>
          </p:cNvPr>
          <p:cNvSpPr>
            <a:spLocks noGrp="1" noChangeArrowheads="1"/>
          </p:cNvSpPr>
          <p:nvPr>
            <p:ph type="sldNum" sz="quarter" idx="12"/>
          </p:nvPr>
        </p:nvSpPr>
        <p:spPr>
          <a:ln/>
        </p:spPr>
        <p:txBody>
          <a:bodyPr/>
          <a:lstStyle>
            <a:lvl1pPr>
              <a:defRPr/>
            </a:lvl1pPr>
          </a:lstStyle>
          <a:p>
            <a:fld id="{E89F270B-0F61-A34F-B7D3-7A479857A463}" type="slidenum">
              <a:rPr lang="cs-CZ" altLang="cs-CZ"/>
              <a:pPr/>
              <a:t>‹#›</a:t>
            </a:fld>
            <a:endParaRPr lang="cs-CZ" altLang="cs-CZ"/>
          </a:p>
        </p:txBody>
      </p:sp>
    </p:spTree>
    <p:extLst>
      <p:ext uri="{BB962C8B-B14F-4D97-AF65-F5344CB8AC3E}">
        <p14:creationId xmlns:p14="http://schemas.microsoft.com/office/powerpoint/2010/main" val="347950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C5FBD2-E05C-0947-9EF3-1D3DF53406C6}"/>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a:extLst>
              <a:ext uri="{FF2B5EF4-FFF2-40B4-BE49-F238E27FC236}">
                <a16:creationId xmlns:a16="http://schemas.microsoft.com/office/drawing/2014/main" id="{B2B1AFD8-5F70-C94F-95BD-7AAD78F51CC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a:extLst>
              <a:ext uri="{FF2B5EF4-FFF2-40B4-BE49-F238E27FC236}">
                <a16:creationId xmlns:a16="http://schemas.microsoft.com/office/drawing/2014/main" id="{95D71FCC-1A94-1944-9442-D51E6C12E687}"/>
              </a:ext>
            </a:extLst>
          </p:cNvPr>
          <p:cNvSpPr>
            <a:spLocks noGrp="1" noChangeArrowheads="1"/>
          </p:cNvSpPr>
          <p:nvPr>
            <p:ph type="sldNum" sz="quarter" idx="12"/>
          </p:nvPr>
        </p:nvSpPr>
        <p:spPr>
          <a:ln/>
        </p:spPr>
        <p:txBody>
          <a:bodyPr/>
          <a:lstStyle>
            <a:lvl1pPr>
              <a:defRPr/>
            </a:lvl1pPr>
          </a:lstStyle>
          <a:p>
            <a:fld id="{82E267B4-B949-D546-A990-55F02777EC78}" type="slidenum">
              <a:rPr lang="cs-CZ" altLang="cs-CZ"/>
              <a:pPr/>
              <a:t>‹#›</a:t>
            </a:fld>
            <a:endParaRPr lang="cs-CZ" altLang="cs-CZ"/>
          </a:p>
        </p:txBody>
      </p:sp>
    </p:spTree>
    <p:extLst>
      <p:ext uri="{BB962C8B-B14F-4D97-AF65-F5344CB8AC3E}">
        <p14:creationId xmlns:p14="http://schemas.microsoft.com/office/powerpoint/2010/main" val="194256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a:extLst>
              <a:ext uri="{FF2B5EF4-FFF2-40B4-BE49-F238E27FC236}">
                <a16:creationId xmlns:a16="http://schemas.microsoft.com/office/drawing/2014/main" id="{DF36DB5E-0D27-444A-9B8D-B0D87EA8CD14}"/>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42273F4D-A5EA-9C4F-ADED-5DC122544122}"/>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061D7AF2-57CA-904A-952A-6829A510AAC5}"/>
              </a:ext>
            </a:extLst>
          </p:cNvPr>
          <p:cNvSpPr>
            <a:spLocks noGrp="1" noChangeArrowheads="1"/>
          </p:cNvSpPr>
          <p:nvPr>
            <p:ph type="sldNum" sz="quarter" idx="12"/>
          </p:nvPr>
        </p:nvSpPr>
        <p:spPr>
          <a:ln/>
        </p:spPr>
        <p:txBody>
          <a:bodyPr/>
          <a:lstStyle>
            <a:lvl1pPr>
              <a:defRPr/>
            </a:lvl1pPr>
          </a:lstStyle>
          <a:p>
            <a:fld id="{A28EEEAD-3C6E-B84A-B8E9-0A8F9848FC77}" type="slidenum">
              <a:rPr lang="cs-CZ" altLang="cs-CZ"/>
              <a:pPr/>
              <a:t>‹#›</a:t>
            </a:fld>
            <a:endParaRPr lang="cs-CZ" altLang="cs-CZ"/>
          </a:p>
        </p:txBody>
      </p:sp>
    </p:spTree>
    <p:extLst>
      <p:ext uri="{BB962C8B-B14F-4D97-AF65-F5344CB8AC3E}">
        <p14:creationId xmlns:p14="http://schemas.microsoft.com/office/powerpoint/2010/main" val="372040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a:extLst>
              <a:ext uri="{FF2B5EF4-FFF2-40B4-BE49-F238E27FC236}">
                <a16:creationId xmlns:a16="http://schemas.microsoft.com/office/drawing/2014/main" id="{48795E55-EF25-0F45-A627-4BC4B58478C4}"/>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DF91D5AE-BA48-9146-B440-50737150FA33}"/>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224162D3-8EC2-C244-A62B-F28289E5F6B8}"/>
              </a:ext>
            </a:extLst>
          </p:cNvPr>
          <p:cNvSpPr>
            <a:spLocks noGrp="1" noChangeArrowheads="1"/>
          </p:cNvSpPr>
          <p:nvPr>
            <p:ph type="sldNum" sz="quarter" idx="12"/>
          </p:nvPr>
        </p:nvSpPr>
        <p:spPr>
          <a:ln/>
        </p:spPr>
        <p:txBody>
          <a:bodyPr/>
          <a:lstStyle>
            <a:lvl1pPr>
              <a:defRPr/>
            </a:lvl1pPr>
          </a:lstStyle>
          <a:p>
            <a:fld id="{C80B1707-3D84-544D-A777-955EF8B85749}" type="slidenum">
              <a:rPr lang="cs-CZ" altLang="cs-CZ"/>
              <a:pPr/>
              <a:t>‹#›</a:t>
            </a:fld>
            <a:endParaRPr lang="cs-CZ" altLang="cs-CZ"/>
          </a:p>
        </p:txBody>
      </p:sp>
    </p:spTree>
    <p:extLst>
      <p:ext uri="{BB962C8B-B14F-4D97-AF65-F5344CB8AC3E}">
        <p14:creationId xmlns:p14="http://schemas.microsoft.com/office/powerpoint/2010/main" val="466431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EAB7BE2-C826-AE4A-B500-107A4CCD6E61}"/>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2291" name="Rectangle 3">
            <a:extLst>
              <a:ext uri="{FF2B5EF4-FFF2-40B4-BE49-F238E27FC236}">
                <a16:creationId xmlns:a16="http://schemas.microsoft.com/office/drawing/2014/main" id="{D18A9000-0A76-EE4C-93C3-90EE02A5DBAA}"/>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2292" name="Rectangle 4">
            <a:extLst>
              <a:ext uri="{FF2B5EF4-FFF2-40B4-BE49-F238E27FC236}">
                <a16:creationId xmlns:a16="http://schemas.microsoft.com/office/drawing/2014/main" id="{14E5D3A5-A02B-A342-BF69-BD52953622F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cs-CZ" altLang="cs-CZ"/>
          </a:p>
        </p:txBody>
      </p:sp>
      <p:sp>
        <p:nvSpPr>
          <p:cNvPr id="12293" name="Rectangle 5">
            <a:extLst>
              <a:ext uri="{FF2B5EF4-FFF2-40B4-BE49-F238E27FC236}">
                <a16:creationId xmlns:a16="http://schemas.microsoft.com/office/drawing/2014/main" id="{856FB319-9276-CB40-8869-1F6753D499B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cs-CZ" altLang="cs-CZ"/>
          </a:p>
        </p:txBody>
      </p:sp>
      <p:sp>
        <p:nvSpPr>
          <p:cNvPr id="12294" name="Rectangle 6">
            <a:extLst>
              <a:ext uri="{FF2B5EF4-FFF2-40B4-BE49-F238E27FC236}">
                <a16:creationId xmlns:a16="http://schemas.microsoft.com/office/drawing/2014/main" id="{17AABEC7-743F-3340-A348-00F18F4938D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B4D53991-861C-7243-829A-6249B826817A}" type="slidenum">
              <a:rPr lang="cs-CZ" altLang="cs-CZ"/>
              <a:pPr/>
              <a:t>‹#›</a:t>
            </a:fld>
            <a:endParaRPr lang="cs-CZ" altLang="cs-CZ"/>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ndex.php?title=R._L._Burch&amp;action=edit&amp;redlink=1" TargetMode="External"/><Relationship Id="rId2" Type="http://schemas.openxmlformats.org/officeDocument/2006/relationships/hyperlink" Target="https://en.wikipedia.org/wiki/W._M._S._Russel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agri.cz/public/web/mze/ministerstvo-zemedelstvi/"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svscr.cz/" TargetMode="External"/><Relationship Id="rId2" Type="http://schemas.openxmlformats.org/officeDocument/2006/relationships/hyperlink" Target="https://www.vfu.cz/files/2390_65_vystup.pdf" TargetMode="External"/><Relationship Id="rId1" Type="http://schemas.openxmlformats.org/officeDocument/2006/relationships/slideLayout" Target="../slideLayouts/slideLayout7.xml"/><Relationship Id="rId4" Type="http://schemas.openxmlformats.org/officeDocument/2006/relationships/hyperlink" Target="http://eagri.cz/public/web/mze/legislativa/pravni-predpisy-mz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eagri.cz/public/web/mze/legislativa/pravni-predpisy-mze/tematicky-prehled/Legislativa-MZe_uplna-zneni_zakon-1992-246-viceoblasti.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59731A3-0FFB-D14F-8FCF-1B4336BD73A2}"/>
              </a:ext>
            </a:extLst>
          </p:cNvPr>
          <p:cNvSpPr txBox="1"/>
          <p:nvPr/>
        </p:nvSpPr>
        <p:spPr>
          <a:xfrm>
            <a:off x="1902808" y="1412776"/>
            <a:ext cx="5338384" cy="3108543"/>
          </a:xfrm>
          <a:prstGeom prst="rect">
            <a:avLst/>
          </a:prstGeom>
          <a:noFill/>
        </p:spPr>
        <p:txBody>
          <a:bodyPr wrap="none" rtlCol="0">
            <a:spAutoFit/>
          </a:bodyPr>
          <a:lstStyle/>
          <a:p>
            <a:pPr algn="ctr"/>
            <a:r>
              <a:rPr lang="cs-CZ" sz="4000" dirty="0">
                <a:latin typeface="Calibri" panose="020F0502020204030204" pitchFamily="34" charset="0"/>
                <a:cs typeface="Calibri" panose="020F0502020204030204" pitchFamily="34" charset="0"/>
              </a:rPr>
              <a:t>Laboratorní zvířata</a:t>
            </a:r>
          </a:p>
          <a:p>
            <a:pPr algn="ctr"/>
            <a:endParaRPr lang="cs-CZ" sz="3200" dirty="0">
              <a:latin typeface="Calibri" panose="020F0502020204030204" pitchFamily="34" charset="0"/>
              <a:cs typeface="Calibri" panose="020F0502020204030204" pitchFamily="34" charset="0"/>
            </a:endParaRPr>
          </a:p>
          <a:p>
            <a:pPr algn="ctr"/>
            <a:endParaRPr lang="cs-CZ" sz="3200" dirty="0">
              <a:latin typeface="Calibri" panose="020F0502020204030204" pitchFamily="34" charset="0"/>
              <a:cs typeface="Calibri" panose="020F0502020204030204" pitchFamily="34" charset="0"/>
            </a:endParaRPr>
          </a:p>
          <a:p>
            <a:pPr algn="ctr"/>
            <a:endParaRPr lang="cs-CZ" sz="3200" dirty="0">
              <a:latin typeface="Calibri" panose="020F0502020204030204" pitchFamily="34" charset="0"/>
              <a:cs typeface="Calibri" panose="020F0502020204030204" pitchFamily="34" charset="0"/>
            </a:endParaRPr>
          </a:p>
          <a:p>
            <a:pPr algn="ctr"/>
            <a:endParaRPr lang="cs-CZ" sz="3200" dirty="0">
              <a:latin typeface="Calibri" panose="020F0502020204030204" pitchFamily="34" charset="0"/>
              <a:cs typeface="Calibri" panose="020F0502020204030204" pitchFamily="34" charset="0"/>
            </a:endParaRPr>
          </a:p>
          <a:p>
            <a:pPr algn="ctr"/>
            <a:r>
              <a:rPr lang="cs-CZ" sz="2800" dirty="0">
                <a:latin typeface="Calibri" panose="020F0502020204030204" pitchFamily="34" charset="0"/>
                <a:cs typeface="Calibri" panose="020F0502020204030204" pitchFamily="34" charset="0"/>
              </a:rPr>
              <a:t>MVDr. Mgr. Monika Dušková, Ph.D. </a:t>
            </a:r>
          </a:p>
        </p:txBody>
      </p:sp>
    </p:spTree>
    <p:extLst>
      <p:ext uri="{BB962C8B-B14F-4D97-AF65-F5344CB8AC3E}">
        <p14:creationId xmlns:p14="http://schemas.microsoft.com/office/powerpoint/2010/main" val="2826595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CB02A99-CCDD-254E-BB2F-E7050282453B}"/>
              </a:ext>
            </a:extLst>
          </p:cNvPr>
          <p:cNvSpPr>
            <a:spLocks noGrp="1" noChangeArrowheads="1"/>
          </p:cNvSpPr>
          <p:nvPr>
            <p:ph type="title"/>
          </p:nvPr>
        </p:nvSpPr>
        <p:spPr/>
        <p:txBody>
          <a:bodyPr/>
          <a:lstStyle/>
          <a:p>
            <a:pPr eaLnBrk="1" hangingPunct="1">
              <a:defRPr/>
            </a:pPr>
            <a:r>
              <a:rPr lang="cs-CZ" altLang="cs-CZ" sz="2800" b="1" dirty="0">
                <a:solidFill>
                  <a:schemeClr val="tx1"/>
                </a:solidFill>
                <a:effectLst/>
                <a:latin typeface="Calibri" panose="020F0502020204030204" pitchFamily="34" charset="0"/>
                <a:cs typeface="Calibri" panose="020F0502020204030204" pitchFamily="34" charset="0"/>
              </a:rPr>
              <a:t>Zákon 246/1992 Sb., na ochranu zvířat proti týrání </a:t>
            </a:r>
            <a:br>
              <a:rPr lang="cs-CZ" altLang="cs-CZ" sz="3200" b="1" dirty="0">
                <a:solidFill>
                  <a:srgbClr val="FF3300"/>
                </a:solidFill>
                <a:effectLst/>
              </a:rPr>
            </a:br>
            <a:br>
              <a:rPr lang="cs-CZ" altLang="cs-CZ" sz="2000" b="1" dirty="0">
                <a:solidFill>
                  <a:srgbClr val="FF3300"/>
                </a:solidFill>
              </a:rPr>
            </a:br>
            <a:endParaRPr lang="cs-CZ" altLang="cs-CZ" sz="2000" b="1" dirty="0">
              <a:solidFill>
                <a:srgbClr val="FF3300"/>
              </a:solidFill>
            </a:endParaRPr>
          </a:p>
        </p:txBody>
      </p:sp>
      <p:sp>
        <p:nvSpPr>
          <p:cNvPr id="34819" name="Rectangle 3">
            <a:extLst>
              <a:ext uri="{FF2B5EF4-FFF2-40B4-BE49-F238E27FC236}">
                <a16:creationId xmlns:a16="http://schemas.microsoft.com/office/drawing/2014/main" id="{8BE21E11-9422-0B4D-B739-347F333BF91A}"/>
              </a:ext>
            </a:extLst>
          </p:cNvPr>
          <p:cNvSpPr>
            <a:spLocks noGrp="1" noChangeArrowheads="1"/>
          </p:cNvSpPr>
          <p:nvPr>
            <p:ph type="body" idx="1"/>
          </p:nvPr>
        </p:nvSpPr>
        <p:spPr>
          <a:xfrm>
            <a:off x="179388" y="1484313"/>
            <a:ext cx="8507412" cy="4611687"/>
          </a:xfrm>
        </p:spPr>
        <p:txBody>
          <a:bodyPr/>
          <a:lstStyle/>
          <a:p>
            <a:pPr eaLnBrk="1" hangingPunct="1">
              <a:spcBef>
                <a:spcPct val="0"/>
              </a:spcBef>
              <a:buClrTx/>
              <a:buSzTx/>
              <a:buFontTx/>
              <a:buNone/>
              <a:defRPr/>
            </a:pPr>
            <a:r>
              <a:rPr lang="en-US" altLang="cs-CZ" sz="2000" b="1" dirty="0">
                <a:solidFill>
                  <a:schemeClr val="hlink"/>
                </a:solidFill>
                <a:latin typeface="Calibri" panose="020F0502020204030204" pitchFamily="34" charset="0"/>
                <a:cs typeface="Calibri" panose="020F0502020204030204" pitchFamily="34" charset="0"/>
              </a:rPr>
              <a:t>§</a:t>
            </a:r>
            <a:r>
              <a:rPr lang="cs-CZ" altLang="cs-CZ" sz="2000" b="1" dirty="0">
                <a:solidFill>
                  <a:schemeClr val="hlink"/>
                </a:solidFill>
                <a:latin typeface="Calibri" panose="020F0502020204030204" pitchFamily="34" charset="0"/>
                <a:cs typeface="Calibri" panose="020F0502020204030204" pitchFamily="34" charset="0"/>
              </a:rPr>
              <a:t> 2: Zakazuje se týrání zvířat.</a:t>
            </a:r>
          </a:p>
          <a:p>
            <a:pPr eaLnBrk="1" hangingPunct="1">
              <a:spcBef>
                <a:spcPct val="0"/>
              </a:spcBef>
              <a:buClrTx/>
              <a:buSzTx/>
              <a:buFontTx/>
              <a:buNone/>
              <a:defRPr/>
            </a:pPr>
            <a:endParaRPr lang="cs-CZ" altLang="cs-CZ" sz="2000" b="1" dirty="0">
              <a:solidFill>
                <a:schemeClr val="hlink"/>
              </a:solidFill>
              <a:latin typeface="Calibri" panose="020F0502020204030204" pitchFamily="34" charset="0"/>
              <a:cs typeface="Calibri" panose="020F0502020204030204" pitchFamily="34" charset="0"/>
            </a:endParaRPr>
          </a:p>
          <a:p>
            <a:pPr eaLnBrk="1" hangingPunct="1">
              <a:spcBef>
                <a:spcPct val="0"/>
              </a:spcBef>
              <a:buClrTx/>
              <a:buSzTx/>
              <a:buFontTx/>
              <a:buNone/>
              <a:defRPr/>
            </a:pPr>
            <a:r>
              <a:rPr lang="cs-CZ" altLang="cs-CZ" sz="2000" b="1" dirty="0">
                <a:solidFill>
                  <a:schemeClr val="hlink"/>
                </a:solidFill>
                <a:latin typeface="Calibri" panose="020F0502020204030204" pitchFamily="34" charset="0"/>
                <a:cs typeface="Calibri" panose="020F0502020204030204" pitchFamily="34" charset="0"/>
              </a:rPr>
              <a:t>        Zakazují se všechny formy propagace týrání zvířat</a:t>
            </a:r>
          </a:p>
          <a:p>
            <a:pPr eaLnBrk="1" hangingPunct="1">
              <a:spcBef>
                <a:spcPct val="0"/>
              </a:spcBef>
              <a:buClrTx/>
              <a:buSzTx/>
              <a:buFontTx/>
              <a:buNone/>
              <a:defRPr/>
            </a:pPr>
            <a:endParaRPr lang="cs-CZ" altLang="cs-CZ" sz="2000" b="1" dirty="0">
              <a:solidFill>
                <a:schemeClr val="hlink"/>
              </a:solidFill>
              <a:latin typeface="Calibri" panose="020F0502020204030204" pitchFamily="34" charset="0"/>
              <a:cs typeface="Calibri" panose="020F0502020204030204" pitchFamily="34" charset="0"/>
            </a:endParaRPr>
          </a:p>
          <a:p>
            <a:pPr eaLnBrk="1" hangingPunct="1">
              <a:spcBef>
                <a:spcPct val="0"/>
              </a:spcBef>
              <a:buClrTx/>
              <a:buSzTx/>
              <a:buFontTx/>
              <a:buNone/>
              <a:defRPr/>
            </a:pPr>
            <a:r>
              <a:rPr lang="en-US" altLang="cs-CZ" sz="2000" b="1" dirty="0">
                <a:solidFill>
                  <a:schemeClr val="hlink"/>
                </a:solidFill>
                <a:latin typeface="Calibri" panose="020F0502020204030204" pitchFamily="34" charset="0"/>
                <a:cs typeface="Calibri" panose="020F0502020204030204" pitchFamily="34" charset="0"/>
              </a:rPr>
              <a:t>§</a:t>
            </a:r>
            <a:r>
              <a:rPr lang="cs-CZ" altLang="cs-CZ" sz="2000" b="1" dirty="0">
                <a:solidFill>
                  <a:schemeClr val="hlink"/>
                </a:solidFill>
                <a:latin typeface="Calibri" panose="020F0502020204030204" pitchFamily="34" charset="0"/>
                <a:cs typeface="Calibri" panose="020F0502020204030204" pitchFamily="34" charset="0"/>
              </a:rPr>
              <a:t> 4: Za týrání se považuje (víc než 20 položek)</a:t>
            </a:r>
          </a:p>
          <a:p>
            <a:pPr eaLnBrk="1" hangingPunct="1">
              <a:spcBef>
                <a:spcPct val="0"/>
              </a:spcBef>
              <a:buClrTx/>
              <a:buSzTx/>
              <a:buFontTx/>
              <a:buNone/>
              <a:defRPr/>
            </a:pPr>
            <a:endParaRPr lang="cs-CZ" altLang="cs-CZ" sz="2000" dirty="0">
              <a:solidFill>
                <a:schemeClr val="hlink"/>
              </a:solidFill>
              <a:latin typeface="Calibri" panose="020F0502020204030204" pitchFamily="34" charset="0"/>
              <a:cs typeface="Calibri" panose="020F0502020204030204" pitchFamily="34" charset="0"/>
            </a:endParaRPr>
          </a:p>
          <a:p>
            <a:pPr eaLnBrk="1" hangingPunct="1">
              <a:buFont typeface="Wingdings" pitchFamily="2" charset="2"/>
              <a:buNone/>
              <a:defRPr/>
            </a:pPr>
            <a:r>
              <a:rPr lang="cs-CZ" altLang="cs-CZ" sz="2400" dirty="0">
                <a:effectLst/>
                <a:latin typeface="Calibri" panose="020F0502020204030204" pitchFamily="34" charset="0"/>
                <a:cs typeface="Calibri" panose="020F0502020204030204" pitchFamily="34" charset="0"/>
              </a:rPr>
              <a:t>a) </a:t>
            </a:r>
            <a:r>
              <a:rPr lang="cs-CZ" altLang="cs-CZ" sz="2000" dirty="0">
                <a:solidFill>
                  <a:schemeClr val="folHlink"/>
                </a:solidFill>
                <a:effectLst/>
                <a:latin typeface="Calibri" panose="020F0502020204030204" pitchFamily="34" charset="0"/>
                <a:cs typeface="Calibri" panose="020F0502020204030204" pitchFamily="34" charset="0"/>
              </a:rPr>
              <a:t>nutit zvíře k výkonům, které neodpovídají jeho fyzickému stavu a biologickým schopnostem</a:t>
            </a:r>
            <a:r>
              <a:rPr lang="cs-CZ" altLang="cs-CZ" sz="2000" dirty="0">
                <a:effectLst/>
                <a:latin typeface="Calibri" panose="020F0502020204030204" pitchFamily="34" charset="0"/>
                <a:cs typeface="Calibri" panose="020F0502020204030204" pitchFamily="34" charset="0"/>
              </a:rPr>
              <a:t> a prokazatelně překračují jeho síly,</a:t>
            </a:r>
          </a:p>
          <a:p>
            <a:pPr eaLnBrk="1" hangingPunct="1">
              <a:buFont typeface="Wingdings" pitchFamily="2" charset="2"/>
              <a:buNone/>
              <a:defRPr/>
            </a:pPr>
            <a:r>
              <a:rPr lang="cs-CZ" altLang="cs-CZ" sz="2000" dirty="0">
                <a:effectLst/>
                <a:latin typeface="Calibri" panose="020F0502020204030204" pitchFamily="34" charset="0"/>
                <a:cs typeface="Calibri" panose="020F0502020204030204" pitchFamily="34" charset="0"/>
              </a:rPr>
              <a:t> </a:t>
            </a:r>
          </a:p>
          <a:p>
            <a:pPr eaLnBrk="1" hangingPunct="1">
              <a:buFont typeface="Wingdings" pitchFamily="2" charset="2"/>
              <a:buNone/>
              <a:defRPr/>
            </a:pPr>
            <a:r>
              <a:rPr lang="cs-CZ" altLang="cs-CZ" sz="2000" dirty="0">
                <a:effectLst/>
                <a:latin typeface="Calibri" panose="020F0502020204030204" pitchFamily="34" charset="0"/>
                <a:cs typeface="Calibri" panose="020F0502020204030204" pitchFamily="34" charset="0"/>
              </a:rPr>
              <a:t>b) podrobit zvíře výcviku nebo veřejnému vystoupení anebo obdobnému účelu, je-li toto pro zvíře spojeno s bolestí, utrpením, zraněním nebo jiným poškozením, jakož i vychovávat, cvičit nebo účelově používat zvíře k agresivnímu chování vůči člověku nebo jiným zvířatům,</a:t>
            </a:r>
          </a:p>
          <a:p>
            <a:pPr eaLnBrk="1" hangingPunct="1">
              <a:spcBef>
                <a:spcPct val="0"/>
              </a:spcBef>
              <a:buClrTx/>
              <a:buSzTx/>
              <a:buFontTx/>
              <a:buNone/>
              <a:defRPr/>
            </a:pPr>
            <a:endParaRPr lang="cs-CZ" altLang="cs-CZ" sz="2000" dirty="0">
              <a:solidFill>
                <a:schemeClr val="hlink"/>
              </a:solidFill>
              <a:effectLst/>
              <a:latin typeface="Calibri" panose="020F0502020204030204" pitchFamily="34" charset="0"/>
              <a:cs typeface="Calibri" panose="020F0502020204030204" pitchFamily="34" charset="0"/>
            </a:endParaRPr>
          </a:p>
          <a:p>
            <a:pPr eaLnBrk="1" hangingPunct="1">
              <a:spcBef>
                <a:spcPct val="0"/>
              </a:spcBef>
              <a:buClrTx/>
              <a:buSzTx/>
              <a:buFontTx/>
              <a:buNone/>
              <a:defRPr/>
            </a:pPr>
            <a:endParaRPr lang="cs-CZ" altLang="cs-CZ" sz="2000" dirty="0">
              <a:solidFill>
                <a:schemeClr val="hlink"/>
              </a:solidFill>
              <a:effectLst/>
            </a:endParaRPr>
          </a:p>
          <a:p>
            <a:pPr eaLnBrk="1" hangingPunct="1">
              <a:spcBef>
                <a:spcPct val="0"/>
              </a:spcBef>
              <a:buClrTx/>
              <a:buSzTx/>
              <a:buFontTx/>
              <a:buNone/>
              <a:defRPr/>
            </a:pPr>
            <a:endParaRPr lang="cs-CZ" altLang="cs-CZ" sz="1800" b="1" dirty="0"/>
          </a:p>
          <a:p>
            <a:pPr eaLnBrk="1" hangingPunct="1">
              <a:defRPr/>
            </a:pPr>
            <a:endParaRPr lang="cs-CZ" altLang="cs-CZ" sz="1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D38D093-0647-8541-A193-C072F30B4760}"/>
              </a:ext>
            </a:extLst>
          </p:cNvPr>
          <p:cNvSpPr>
            <a:spLocks noGrp="1" noChangeArrowheads="1"/>
          </p:cNvSpPr>
          <p:nvPr>
            <p:ph type="title" idx="4294967295"/>
          </p:nvPr>
        </p:nvSpPr>
        <p:spPr>
          <a:xfrm>
            <a:off x="0" y="188913"/>
            <a:ext cx="8229600" cy="744537"/>
          </a:xfrm>
        </p:spPr>
        <p:txBody>
          <a:bodyPr/>
          <a:lstStyle/>
          <a:p>
            <a:pPr eaLnBrk="1" hangingPunct="1">
              <a:defRPr/>
            </a:pPr>
            <a:r>
              <a:rPr lang="cs-CZ" altLang="cs-CZ" sz="3200" dirty="0">
                <a:solidFill>
                  <a:schemeClr val="hlink"/>
                </a:solidFill>
              </a:rPr>
              <a:t> </a:t>
            </a:r>
          </a:p>
        </p:txBody>
      </p:sp>
      <p:sp>
        <p:nvSpPr>
          <p:cNvPr id="24579" name="Rectangle 3">
            <a:extLst>
              <a:ext uri="{FF2B5EF4-FFF2-40B4-BE49-F238E27FC236}">
                <a16:creationId xmlns:a16="http://schemas.microsoft.com/office/drawing/2014/main" id="{A2384093-36EF-5940-920A-CD2850C2AA38}"/>
              </a:ext>
            </a:extLst>
          </p:cNvPr>
          <p:cNvSpPr>
            <a:spLocks noGrp="1" noChangeArrowheads="1"/>
          </p:cNvSpPr>
          <p:nvPr>
            <p:ph type="body" idx="4294967295"/>
          </p:nvPr>
        </p:nvSpPr>
        <p:spPr>
          <a:xfrm>
            <a:off x="468313" y="333375"/>
            <a:ext cx="8229600" cy="6119813"/>
          </a:xfrm>
        </p:spPr>
        <p:txBody>
          <a:bodyPr/>
          <a:lstStyle/>
          <a:p>
            <a:pPr eaLnBrk="1" hangingPunct="1">
              <a:lnSpc>
                <a:spcPct val="80000"/>
              </a:lnSpc>
              <a:buFont typeface="Wingdings" pitchFamily="2" charset="2"/>
              <a:buNone/>
              <a:defRPr/>
            </a:pPr>
            <a:r>
              <a:rPr lang="cs-CZ" altLang="cs-CZ" sz="800" dirty="0"/>
              <a:t>	</a:t>
            </a:r>
          </a:p>
          <a:p>
            <a:pPr eaLnBrk="1" hangingPunct="1">
              <a:lnSpc>
                <a:spcPct val="80000"/>
              </a:lnSpc>
              <a:buFont typeface="Wingdings" pitchFamily="2" charset="2"/>
              <a:buNone/>
              <a:defRPr/>
            </a:pPr>
            <a:r>
              <a:rPr lang="cs-CZ" altLang="cs-CZ" sz="800" dirty="0"/>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c) z jiných než zdravotních důvodů</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1. </a:t>
            </a:r>
            <a:r>
              <a:rPr lang="cs-CZ" altLang="cs-CZ" sz="2000" dirty="0">
                <a:solidFill>
                  <a:schemeClr val="folHlink"/>
                </a:solidFill>
                <a:latin typeface="Calibri" panose="020F0502020204030204" pitchFamily="34" charset="0"/>
                <a:cs typeface="Calibri" panose="020F0502020204030204" pitchFamily="34" charset="0"/>
              </a:rPr>
              <a:t>omezovat výživu zvířete včetně jeho napájení,</a:t>
            </a:r>
            <a:r>
              <a:rPr lang="cs-CZ" altLang="cs-CZ" sz="2000" dirty="0">
                <a:latin typeface="Calibri" panose="020F0502020204030204" pitchFamily="34" charset="0"/>
                <a:cs typeface="Calibri" panose="020F0502020204030204" pitchFamily="34" charset="0"/>
              </a:rPr>
              <a:t> nestanoví-li zvláštní předpis jinak, 1f)</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2. podávat zvířeti potravu obsahující příměsi nebo předměty, které mu způsobují bolest, utrpení nebo jej jinak poškozují,</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3. </a:t>
            </a:r>
            <a:r>
              <a:rPr lang="cs-CZ" altLang="cs-CZ" sz="2000" dirty="0">
                <a:solidFill>
                  <a:schemeClr val="folHlink"/>
                </a:solidFill>
                <a:latin typeface="Calibri" panose="020F0502020204030204" pitchFamily="34" charset="0"/>
                <a:cs typeface="Calibri" panose="020F0502020204030204" pitchFamily="34" charset="0"/>
              </a:rPr>
              <a:t>omezovat bez nutnosti svobodu pohybu nutnou pro zvíře určitého druhu</a:t>
            </a:r>
            <a:r>
              <a:rPr lang="cs-CZ" altLang="cs-CZ" sz="2000" dirty="0">
                <a:latin typeface="Calibri" panose="020F0502020204030204" pitchFamily="34" charset="0"/>
                <a:cs typeface="Calibri" panose="020F0502020204030204" pitchFamily="34" charset="0"/>
              </a:rPr>
              <a:t>, pokud by omezování způsobilo utrpení zvířete,</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d) vydat slabé, nevyléčitelně nemocné, vyčerpané nebo staré zvíře, pro které je další přežívání spojeno s trvalou bolestí nebo utrpením, k jinému účelu než neodkladnému a bezbolestnému usmrcení,</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e) </a:t>
            </a:r>
            <a:r>
              <a:rPr lang="cs-CZ" altLang="cs-CZ" sz="2000" dirty="0">
                <a:solidFill>
                  <a:schemeClr val="folHlink"/>
                </a:solidFill>
                <a:latin typeface="Calibri" panose="020F0502020204030204" pitchFamily="34" charset="0"/>
                <a:cs typeface="Calibri" panose="020F0502020204030204" pitchFamily="34" charset="0"/>
              </a:rPr>
              <a:t>podávat zvířeti dopingové látky</a:t>
            </a:r>
            <a:r>
              <a:rPr lang="cs-CZ" altLang="cs-CZ" sz="2000" dirty="0">
                <a:latin typeface="Calibri" panose="020F0502020204030204" pitchFamily="34" charset="0"/>
                <a:cs typeface="Calibri" panose="020F0502020204030204" pitchFamily="34" charset="0"/>
              </a:rPr>
              <a:t> a jiné látky poškozující organismus s cílem změnit jeho výkon nebo vzhled,</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f) cvičit nebo zkoušet zvíře na jiném živém zvířeti, s výjimkou výcviku loveckého dravce 1e), používat jiných živých zvířat jako lákadel nebo nástrah, aniž by to vyžadoval lov 1d), štvát zvířata proti sobě, aniž by to vyžadoval lov, výcvik nebo použití ovčáckého nebo pasteveckého psa, příprava zvířete k jeho vypuštění do volné přírody nebo k činnosti uvedené v § 14 odst. 8,</a:t>
            </a:r>
          </a:p>
          <a:p>
            <a:pPr eaLnBrk="1" hangingPunct="1">
              <a:lnSpc>
                <a:spcPct val="80000"/>
              </a:lnSpc>
              <a:buFont typeface="Wingdings" pitchFamily="2" charset="2"/>
              <a:buNone/>
              <a:defRPr/>
            </a:pPr>
            <a:endParaRPr lang="cs-CZ" altLang="cs-CZ" sz="2000" dirty="0"/>
          </a:p>
          <a:p>
            <a:pPr eaLnBrk="1" hangingPunct="1">
              <a:lnSpc>
                <a:spcPct val="80000"/>
              </a:lnSpc>
              <a:buFont typeface="Wingdings" pitchFamily="2" charset="2"/>
              <a:buNone/>
              <a:defRPr/>
            </a:pPr>
            <a:endParaRPr lang="cs-CZ" altLang="cs-CZ"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a:extLst>
              <a:ext uri="{FF2B5EF4-FFF2-40B4-BE49-F238E27FC236}">
                <a16:creationId xmlns:a16="http://schemas.microsoft.com/office/drawing/2014/main" id="{A5151976-2D79-0E45-9F7C-0A78AAC6BD3A}"/>
              </a:ext>
            </a:extLst>
          </p:cNvPr>
          <p:cNvSpPr txBox="1">
            <a:spLocks noChangeArrowheads="1"/>
          </p:cNvSpPr>
          <p:nvPr/>
        </p:nvSpPr>
        <p:spPr bwMode="auto">
          <a:xfrm>
            <a:off x="287337" y="404664"/>
            <a:ext cx="856932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g) </a:t>
            </a:r>
            <a:r>
              <a:rPr lang="cs-CZ" altLang="cs-CZ" sz="2000" dirty="0">
                <a:solidFill>
                  <a:schemeClr val="folHlink"/>
                </a:solidFill>
                <a:effectLst>
                  <a:outerShdw blurRad="38100" dist="38100" dir="2700000" algn="tl">
                    <a:srgbClr val="000000"/>
                  </a:outerShdw>
                </a:effectLst>
                <a:latin typeface="Calibri" panose="020F0502020204030204" pitchFamily="34" charset="0"/>
                <a:cs typeface="Calibri" panose="020F0502020204030204" pitchFamily="34" charset="0"/>
              </a:rPr>
              <a:t>provádět chirurgické zákroky za účelem změny vzhledu nebo jiných vlastností zvířete</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 to i v případě, že by uvedené zákroky byly provedeny za použití prostředků pro celkové nebo místní znecitlivění, prostředků snižujících bolest nebo jiných metod, nejde-li o případy uvedené v § 7 odst. 3 a 4, zejména</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1. kupírovat uši, ničit hlasivky nebo používat jiných prostředků k omezení hlasitých projevů zvířat anebo z jiných než zdravotních důvodů amputovat drápy, zuby, jedové nebo pachové žlázy,</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2. z jiných než zdravotních důvodů řezat paroží nebo jeho části ve vývojové fázi živé tkáně,</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3. poškozovat kosti, svaly nebo nervy křídel ptáků starších 3 dnů tak, aby bylo zabráněno jejich létání,</a:t>
            </a: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h) používat podnětů, předmětů nebo bolest vyvolávajících pomůcek tak, že působí klinicky zjevné poranění nebo následné dlouhodobé klinicky prokazatelné negativní změny v činnosti nervové soustavy nebo jiných orgánových systémů zvířat,</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t>
            </a:r>
          </a:p>
          <a:p>
            <a:pPr>
              <a:defRPr/>
            </a:pPr>
            <a:endParaRPr lang="cs-CZ" altLang="cs-CZ"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E16B2080-908A-864A-B3BA-17A50BA42DC5}"/>
              </a:ext>
            </a:extLst>
          </p:cNvPr>
          <p:cNvSpPr>
            <a:spLocks noGrp="1" noChangeArrowheads="1"/>
          </p:cNvSpPr>
          <p:nvPr>
            <p:ph type="body" idx="4294967295"/>
          </p:nvPr>
        </p:nvSpPr>
        <p:spPr>
          <a:xfrm>
            <a:off x="611188" y="260350"/>
            <a:ext cx="8229600" cy="6597650"/>
          </a:xfrm>
        </p:spPr>
        <p:txBody>
          <a:bodyPr/>
          <a:lstStyle/>
          <a:p>
            <a:pPr eaLnBrk="1" hangingPunct="1">
              <a:lnSpc>
                <a:spcPct val="80000"/>
              </a:lnSpc>
              <a:defRPr/>
            </a:pPr>
            <a:endParaRPr lang="cs-CZ" altLang="cs-CZ" sz="1400" dirty="0"/>
          </a:p>
          <a:p>
            <a:pPr eaLnBrk="1" hangingPunct="1">
              <a:lnSpc>
                <a:spcPct val="80000"/>
              </a:lnSpc>
              <a:buFont typeface="Wingdings" pitchFamily="2" charset="2"/>
              <a:buNone/>
              <a:defRPr/>
            </a:pPr>
            <a:r>
              <a:rPr lang="cs-CZ" altLang="cs-CZ" sz="1400" dirty="0"/>
              <a:t> </a:t>
            </a:r>
          </a:p>
          <a:p>
            <a:pPr eaLnBrk="1" hangingPunct="1">
              <a:spcBef>
                <a:spcPct val="0"/>
              </a:spcBef>
              <a:buClrTx/>
              <a:buSzTx/>
              <a:buFontTx/>
              <a:buNone/>
              <a:defRPr/>
            </a:pPr>
            <a:r>
              <a:rPr lang="cs-CZ" altLang="cs-CZ" sz="2000" dirty="0">
                <a:latin typeface="Calibri" panose="020F0502020204030204" pitchFamily="34" charset="0"/>
                <a:cs typeface="Calibri" panose="020F0502020204030204" pitchFamily="34" charset="0"/>
              </a:rPr>
              <a:t>i)</a:t>
            </a:r>
            <a:r>
              <a:rPr lang="cs-CZ" altLang="cs-CZ" sz="2000" dirty="0">
                <a:solidFill>
                  <a:schemeClr val="folHlink"/>
                </a:solidFill>
                <a:latin typeface="Calibri" panose="020F0502020204030204" pitchFamily="34" charset="0"/>
                <a:cs typeface="Calibri" panose="020F0502020204030204" pitchFamily="34" charset="0"/>
              </a:rPr>
              <a:t> podávat zvířeti bez souhlasu veterinárního lékaře 1) veterinární léčiva a přípravky 2) s výjimkou těch, které jsou volně v prodeji,</a:t>
            </a:r>
            <a:r>
              <a:rPr lang="cs-CZ" altLang="cs-CZ" sz="2000" dirty="0">
                <a:latin typeface="Calibri" panose="020F0502020204030204" pitchFamily="34" charset="0"/>
                <a:cs typeface="Calibri" panose="020F0502020204030204" pitchFamily="34" charset="0"/>
              </a:rPr>
              <a:t> provádět krvavé zákroky, pokud nejsou prováděny osobou odborně způsobilou; 1f) za tyto zákroky se nepovažují </a:t>
            </a:r>
            <a:r>
              <a:rPr lang="cs-CZ" altLang="cs-CZ" sz="2000" dirty="0" err="1">
                <a:latin typeface="Calibri" panose="020F0502020204030204" pitchFamily="34" charset="0"/>
                <a:cs typeface="Calibri" panose="020F0502020204030204" pitchFamily="34" charset="0"/>
              </a:rPr>
              <a:t>paznehtářské</a:t>
            </a:r>
            <a:r>
              <a:rPr lang="cs-CZ" altLang="cs-CZ" sz="2000" dirty="0">
                <a:latin typeface="Calibri" panose="020F0502020204030204" pitchFamily="34" charset="0"/>
                <a:cs typeface="Calibri" panose="020F0502020204030204" pitchFamily="34" charset="0"/>
              </a:rPr>
              <a:t> a podkovářské úkony,</a:t>
            </a:r>
          </a:p>
          <a:p>
            <a:pPr eaLnBrk="1" hangingPunct="1">
              <a:lnSpc>
                <a:spcPct val="80000"/>
              </a:lnSpc>
              <a:buFont typeface="Wingdings" pitchFamily="2" charset="2"/>
              <a:buNone/>
              <a:defRPr/>
            </a:pPr>
            <a:endParaRPr lang="cs-CZ" altLang="cs-CZ" sz="2000" dirty="0">
              <a:latin typeface="Calibri" panose="020F0502020204030204" pitchFamily="34" charset="0"/>
              <a:cs typeface="Calibri" panose="020F0502020204030204" pitchFamily="34" charset="0"/>
            </a:endParaRP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j) vyvolávat bezdůvodně nepřiměřené působení stresových vlivů biologické, fyzikální nebo chemické povahy,</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k) chovat zvířata v nevhodných podmínkách nebo tak, aby si sama nebo vzájemně způsobovala utrpení,</a:t>
            </a:r>
          </a:p>
          <a:p>
            <a:pPr eaLnBrk="1" hangingPunct="1">
              <a:lnSpc>
                <a:spcPct val="80000"/>
              </a:lnSpc>
              <a:buFont typeface="Wingdings" pitchFamily="2" charset="2"/>
              <a:buNone/>
              <a:defRPr/>
            </a:pPr>
            <a:endParaRPr lang="cs-CZ" altLang="cs-CZ" sz="2000" dirty="0">
              <a:latin typeface="Calibri" panose="020F0502020204030204" pitchFamily="34" charset="0"/>
              <a:cs typeface="Calibri" panose="020F0502020204030204" pitchFamily="34" charset="0"/>
            </a:endParaRP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l) zasahovat do průběhu porodu způsobem, který neodpovídá obtížnosti porodu, zvyšuje bolest anebo poškozuje zdraví matky i mláděte,</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m) zacházet se zvířetem, přepravovat je nebo je pohánět způsobem, který vyvolává nepřiměřenou bolest, utrpení nebo poškození zdraví anebo vede k jeho neúměrnému fyzickému vyčerpání,</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27408B24-A02D-6A43-ADCB-D9059CD6F068}"/>
              </a:ext>
            </a:extLst>
          </p:cNvPr>
          <p:cNvSpPr>
            <a:spLocks noGrp="1" noChangeArrowheads="1"/>
          </p:cNvSpPr>
          <p:nvPr>
            <p:ph type="body" idx="4294967295"/>
          </p:nvPr>
        </p:nvSpPr>
        <p:spPr>
          <a:xfrm>
            <a:off x="359693" y="495895"/>
            <a:ext cx="8424614" cy="6336432"/>
          </a:xfrm>
        </p:spPr>
        <p:txBody>
          <a:bodyPr/>
          <a:lstStyle/>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n) používat k vázání nebo k jinému omezení pohybu zvířete prostředky, které zvířeti způsobují anebo lze předpokládat, že budou způsobovat, poranění, bolest nebo jiné poškození zdraví,</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o)</a:t>
            </a:r>
            <a:r>
              <a:rPr lang="cs-CZ" altLang="cs-CZ" sz="2000" dirty="0">
                <a:solidFill>
                  <a:schemeClr val="folHlink"/>
                </a:solidFill>
                <a:latin typeface="Calibri" panose="020F0502020204030204" pitchFamily="34" charset="0"/>
                <a:cs typeface="Calibri" panose="020F0502020204030204" pitchFamily="34" charset="0"/>
              </a:rPr>
              <a:t> usmrtit zvíře způsobem působícím nepřiměřenou bolest nebo utrpení</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p) </a:t>
            </a:r>
            <a:r>
              <a:rPr lang="cs-CZ" altLang="cs-CZ" sz="2000" dirty="0">
                <a:solidFill>
                  <a:schemeClr val="folHlink"/>
                </a:solidFill>
                <a:latin typeface="Calibri" panose="020F0502020204030204" pitchFamily="34" charset="0"/>
                <a:cs typeface="Calibri" panose="020F0502020204030204" pitchFamily="34" charset="0"/>
              </a:rPr>
              <a:t>překrmovat nebo krmit zvíře násilným způsobem, nejde-li o zákrok nezbytný k záchraně jeho života nebo zachování jeho zdraví,</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r) </a:t>
            </a:r>
            <a:r>
              <a:rPr lang="cs-CZ" altLang="cs-CZ" sz="2000" dirty="0">
                <a:solidFill>
                  <a:schemeClr val="folHlink"/>
                </a:solidFill>
                <a:latin typeface="Calibri" panose="020F0502020204030204" pitchFamily="34" charset="0"/>
                <a:cs typeface="Calibri" panose="020F0502020204030204" pitchFamily="34" charset="0"/>
              </a:rPr>
              <a:t>používat živá zvířata ke krmení těch druhů zvířat, u nichž z biologických důvodů není takový způsob výživy nutný,</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s)</a:t>
            </a:r>
            <a:r>
              <a:rPr lang="cs-CZ" altLang="cs-CZ" sz="2000" dirty="0">
                <a:solidFill>
                  <a:schemeClr val="folHlink"/>
                </a:solidFill>
                <a:latin typeface="Calibri" panose="020F0502020204030204" pitchFamily="34" charset="0"/>
                <a:cs typeface="Calibri" panose="020F0502020204030204" pitchFamily="34" charset="0"/>
              </a:rPr>
              <a:t> opustit zvíře s výjimkou zvířete volně žijícího s úmyslem se ho zbavit nebo zvíře vyhnat,</a:t>
            </a:r>
          </a:p>
          <a:p>
            <a:pPr eaLnBrk="1" hangingPunct="1">
              <a:lnSpc>
                <a:spcPct val="80000"/>
              </a:lnSpc>
              <a:buFont typeface="Wingdings" pitchFamily="2" charset="2"/>
              <a:buNone/>
              <a:defRPr/>
            </a:pPr>
            <a:endParaRPr lang="cs-CZ" altLang="cs-CZ" sz="2000" dirty="0">
              <a:solidFill>
                <a:schemeClr val="folHlink"/>
              </a:solidFill>
              <a:latin typeface="Calibri" panose="020F0502020204030204" pitchFamily="34" charset="0"/>
              <a:cs typeface="Calibri" panose="020F0502020204030204" pitchFamily="34" charset="0"/>
            </a:endParaRP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t) při manipulaci s živými rybami zbavovat ryby šupin nebo ploutví, vsouvat rybám prsty pod skřele do žáber nebo jim vtlačovat prsty do očnic anebo násilně vytlačovat jikry nebo mlíčí, pokud se nejedná o výzkum a umělý chov ryb a nejde-li o postup stanovený zákonem o rybářství a zákonem o ochraně přírody a krajiny 1g)</a:t>
            </a:r>
          </a:p>
          <a:p>
            <a:pPr eaLnBrk="1" hangingPunct="1">
              <a:lnSpc>
                <a:spcPct val="80000"/>
              </a:lnSpc>
              <a:buFont typeface="Wingdings" pitchFamily="2" charset="2"/>
              <a:buNone/>
              <a:defRPr/>
            </a:pPr>
            <a:endParaRPr lang="cs-CZ" altLang="cs-CZ" sz="2000" dirty="0">
              <a:solidFill>
                <a:schemeClr val="folHlink"/>
              </a:solidFill>
            </a:endParaRPr>
          </a:p>
          <a:p>
            <a:pPr eaLnBrk="1" hangingPunct="1">
              <a:lnSpc>
                <a:spcPct val="80000"/>
              </a:lnSpc>
              <a:buFont typeface="Wingdings" pitchFamily="2" charset="2"/>
              <a:buNone/>
              <a:defRPr/>
            </a:pPr>
            <a:r>
              <a:rPr lang="cs-CZ" altLang="cs-CZ" sz="2000" dirty="0"/>
              <a:t> </a:t>
            </a:r>
          </a:p>
          <a:p>
            <a:pPr eaLnBrk="1" hangingPunct="1">
              <a:lnSpc>
                <a:spcPct val="80000"/>
              </a:lnSpc>
              <a:buFont typeface="Wingdings" pitchFamily="2" charset="2"/>
              <a:buNone/>
              <a:defRPr/>
            </a:pPr>
            <a:endParaRPr lang="cs-CZ" altLang="cs-CZ" sz="2000" dirty="0"/>
          </a:p>
          <a:p>
            <a:pPr eaLnBrk="1" hangingPunct="1">
              <a:lnSpc>
                <a:spcPct val="80000"/>
              </a:lnSpc>
              <a:defRPr/>
            </a:pPr>
            <a:endParaRPr lang="cs-CZ" altLang="cs-CZ"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391D7A99-FB41-2E44-BF56-518341DA1FC5}"/>
              </a:ext>
            </a:extLst>
          </p:cNvPr>
          <p:cNvSpPr/>
          <p:nvPr/>
        </p:nvSpPr>
        <p:spPr>
          <a:xfrm>
            <a:off x="179512" y="920621"/>
            <a:ext cx="8712968" cy="5016758"/>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g) regulování populace zvířat v lidské péči a volně žijících zvířat; tím nejsou dotčena ustanovení zvláštních právních předpisů,</a:t>
            </a:r>
            <a:r>
              <a:rPr lang="cs-CZ" sz="2000" baseline="30000" dirty="0">
                <a:latin typeface="Calibri" panose="020F0502020204030204" pitchFamily="34" charset="0"/>
                <a:cs typeface="Calibri" panose="020F0502020204030204" pitchFamily="34" charset="0"/>
              </a:rPr>
              <a:t>2a)</a:t>
            </a:r>
            <a:r>
              <a:rPr lang="cs-CZ" sz="2000" dirty="0">
                <a:latin typeface="Calibri" panose="020F0502020204030204" pitchFamily="34" charset="0"/>
                <a:cs typeface="Calibri" panose="020F0502020204030204" pitchFamily="34" charset="0"/>
              </a:rPr>
              <a:t>,</a:t>
            </a:r>
            <a:r>
              <a:rPr lang="cs-CZ" sz="2000" baseline="30000" dirty="0">
                <a:latin typeface="Calibri" panose="020F0502020204030204" pitchFamily="34" charset="0"/>
                <a:cs typeface="Calibri" panose="020F0502020204030204" pitchFamily="34" charset="0"/>
              </a:rPr>
              <a:t> 2e)</a:t>
            </a:r>
            <a:r>
              <a:rPr lang="cs-CZ" sz="2000" dirty="0">
                <a:latin typeface="Calibri" panose="020F0502020204030204" pitchFamily="34" charset="0"/>
                <a:cs typeface="Calibri" panose="020F0502020204030204" pitchFamily="34" charset="0"/>
              </a:rPr>
              <a:t> regulováním populace zvířat se rozumí soubor soustavně prováděných preventivních opatření, která mají přispět k udržení populace v určité zdravotní a genetické kvalitě, zejména omezením nepřirozené nabídky potravních zdrojů a možností rozmnožování populace, a jejichž cílem je omezit rizika, která mohou vzniknout nárůstem populace v jejím teritoriu nebo rizika ohrožení populací volně žijících zvířat, a zabránit vzniku utrpení zvířat a nadměrných škod, zejména šíření nákaz nebo jiných nežádoucích vlivů,</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h) </a:t>
            </a:r>
            <a:r>
              <a:rPr lang="cs-CZ" sz="2000" dirty="0">
                <a:solidFill>
                  <a:srgbClr val="FFC000"/>
                </a:solidFill>
                <a:latin typeface="Calibri" panose="020F0502020204030204" pitchFamily="34" charset="0"/>
                <a:cs typeface="Calibri" panose="020F0502020204030204" pitchFamily="34" charset="0"/>
              </a:rPr>
              <a:t>deratizace</a:t>
            </a:r>
            <a:r>
              <a:rPr lang="cs-CZ" sz="2000" baseline="30000" dirty="0">
                <a:solidFill>
                  <a:srgbClr val="FFC000"/>
                </a:solidFill>
                <a:latin typeface="Calibri" panose="020F0502020204030204" pitchFamily="34" charset="0"/>
                <a:cs typeface="Calibri" panose="020F0502020204030204" pitchFamily="34" charset="0"/>
              </a:rPr>
              <a:t>2c)</a:t>
            </a:r>
            <a:r>
              <a:rPr lang="cs-CZ" sz="2000" dirty="0">
                <a:solidFill>
                  <a:srgbClr val="FFC000"/>
                </a:solidFill>
                <a:latin typeface="Calibri" panose="020F0502020204030204" pitchFamily="34" charset="0"/>
                <a:cs typeface="Calibri" panose="020F0502020204030204" pitchFamily="34" charset="0"/>
              </a:rPr>
              <a:t> a opatření v boji proti škodlivým organismům,</a:t>
            </a:r>
            <a:r>
              <a:rPr lang="cs-CZ" sz="2000" baseline="30000" dirty="0">
                <a:solidFill>
                  <a:srgbClr val="FFC000"/>
                </a:solidFill>
                <a:latin typeface="Calibri" panose="020F0502020204030204" pitchFamily="34" charset="0"/>
                <a:cs typeface="Calibri" panose="020F0502020204030204" pitchFamily="34" charset="0"/>
              </a:rPr>
              <a:t>2f)</a:t>
            </a:r>
          </a:p>
          <a:p>
            <a:endParaRPr lang="cs-CZ" sz="2000" dirty="0">
              <a:latin typeface="Calibri" panose="020F0502020204030204" pitchFamily="34" charset="0"/>
              <a:cs typeface="Calibri" panose="020F0502020204030204" pitchFamily="34" charset="0"/>
            </a:endParaRPr>
          </a:p>
          <a:p>
            <a:pPr marL="514350" indent="-514350">
              <a:buAutoNum type="romanLcParenR"/>
            </a:pPr>
            <a:r>
              <a:rPr lang="cs-CZ" sz="2000" dirty="0">
                <a:latin typeface="Calibri" panose="020F0502020204030204" pitchFamily="34" charset="0"/>
                <a:cs typeface="Calibri" panose="020F0502020204030204" pitchFamily="34" charset="0"/>
              </a:rPr>
              <a:t>uložené zvláštní opatření v případě nemožnosti identifikovat zvíře podle zvláštních právních předpisů,</a:t>
            </a:r>
            <a:r>
              <a:rPr lang="cs-CZ" sz="2000" baseline="30000" dirty="0">
                <a:latin typeface="Calibri" panose="020F0502020204030204" pitchFamily="34" charset="0"/>
                <a:cs typeface="Calibri" panose="020F0502020204030204" pitchFamily="34" charset="0"/>
              </a:rPr>
              <a:t>2g)</a:t>
            </a:r>
          </a:p>
          <a:p>
            <a:pPr marL="514350" indent="-514350">
              <a:buAutoNum type="romanLcParenR"/>
            </a:pPr>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j) depopulace</a:t>
            </a:r>
            <a:r>
              <a:rPr lang="cs-CZ" sz="2000" baseline="30000" dirty="0">
                <a:latin typeface="Calibri" panose="020F0502020204030204" pitchFamily="34" charset="0"/>
                <a:cs typeface="Calibri" panose="020F0502020204030204" pitchFamily="34" charset="0"/>
              </a:rPr>
              <a:t>11)</a:t>
            </a:r>
            <a:r>
              <a:rPr lang="cs-CZ"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98941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2DB1CB1-9EE4-F248-B6B8-3FE69FC1D684}"/>
              </a:ext>
            </a:extLst>
          </p:cNvPr>
          <p:cNvSpPr>
            <a:spLocks noGrp="1" noChangeArrowheads="1"/>
          </p:cNvSpPr>
          <p:nvPr>
            <p:ph type="title"/>
          </p:nvPr>
        </p:nvSpPr>
        <p:spPr>
          <a:xfrm>
            <a:off x="395288" y="188913"/>
            <a:ext cx="8229600" cy="1079500"/>
          </a:xfrm>
        </p:spPr>
        <p:txBody>
          <a:bodyPr/>
          <a:lstStyle/>
          <a:p>
            <a:pPr eaLnBrk="1" hangingPunct="1"/>
            <a:r>
              <a:rPr lang="cs-CZ" altLang="cs-CZ" sz="2800" b="1" dirty="0">
                <a:solidFill>
                  <a:schemeClr val="tx1"/>
                </a:solidFill>
                <a:effectLst/>
                <a:latin typeface="Calibri" panose="020F0502020204030204" pitchFamily="34" charset="0"/>
                <a:cs typeface="Calibri" panose="020F0502020204030204" pitchFamily="34" charset="0"/>
              </a:rPr>
              <a:t>Zákon 246/1992 Sb., na ochranu zvířat proti týrání, </a:t>
            </a:r>
            <a:endParaRPr lang="cs-CZ" altLang="cs-CZ" sz="4000" dirty="0">
              <a:solidFill>
                <a:schemeClr val="hlink"/>
              </a:solidFill>
              <a:effectLst/>
            </a:endParaRPr>
          </a:p>
        </p:txBody>
      </p:sp>
      <p:sp>
        <p:nvSpPr>
          <p:cNvPr id="23555" name="Rectangle 3">
            <a:extLst>
              <a:ext uri="{FF2B5EF4-FFF2-40B4-BE49-F238E27FC236}">
                <a16:creationId xmlns:a16="http://schemas.microsoft.com/office/drawing/2014/main" id="{9FD1A98C-9ECE-674F-8FA1-A35D398E9D6B}"/>
              </a:ext>
            </a:extLst>
          </p:cNvPr>
          <p:cNvSpPr>
            <a:spLocks noGrp="1" noChangeArrowheads="1"/>
          </p:cNvSpPr>
          <p:nvPr>
            <p:ph type="body" idx="1"/>
          </p:nvPr>
        </p:nvSpPr>
        <p:spPr>
          <a:xfrm>
            <a:off x="250825" y="1268413"/>
            <a:ext cx="8893175" cy="5589587"/>
          </a:xfrm>
        </p:spPr>
        <p:txBody>
          <a:bodyPr/>
          <a:lstStyle/>
          <a:p>
            <a:pPr eaLnBrk="1" hangingPunct="1">
              <a:lnSpc>
                <a:spcPct val="80000"/>
              </a:lnSpc>
              <a:defRPr/>
            </a:pPr>
            <a:r>
              <a:rPr lang="en-US" altLang="cs-CZ" sz="2000" b="1" dirty="0">
                <a:solidFill>
                  <a:srgbClr val="00B0F0"/>
                </a:solidFill>
                <a:effectLst/>
                <a:latin typeface="Calibri" panose="020F0502020204030204" pitchFamily="34" charset="0"/>
                <a:cs typeface="Calibri" panose="020F0502020204030204" pitchFamily="34" charset="0"/>
              </a:rPr>
              <a:t>§</a:t>
            </a:r>
            <a:r>
              <a:rPr lang="cs-CZ" altLang="cs-CZ" sz="2000" b="1" dirty="0">
                <a:solidFill>
                  <a:srgbClr val="00B0F0"/>
                </a:solidFill>
                <a:effectLst/>
                <a:latin typeface="Calibri" panose="020F0502020204030204" pitchFamily="34" charset="0"/>
                <a:cs typeface="Calibri" panose="020F0502020204030204" pitchFamily="34" charset="0"/>
              </a:rPr>
              <a:t> 5: </a:t>
            </a:r>
          </a:p>
          <a:p>
            <a:pPr marL="0" indent="0" eaLnBrk="1" hangingPunct="1">
              <a:lnSpc>
                <a:spcPct val="80000"/>
              </a:lnSpc>
              <a:buNone/>
              <a:defRPr/>
            </a:pPr>
            <a:r>
              <a:rPr lang="cs-CZ" altLang="cs-CZ" sz="2000"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Nikdo nesmí bez důvodu usmrtit zvíře.</a:t>
            </a:r>
          </a:p>
          <a:p>
            <a:pPr marL="0" indent="0" eaLnBrk="1" hangingPunct="1">
              <a:lnSpc>
                <a:spcPct val="80000"/>
              </a:lnSpc>
              <a:buNone/>
              <a:defRPr/>
            </a:pPr>
            <a:r>
              <a:rPr lang="cs-CZ" altLang="cs-CZ" sz="2000"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Důvodem k usmrcení je:</a:t>
            </a:r>
          </a:p>
          <a:p>
            <a:r>
              <a:rPr lang="cs-CZ" sz="2000" dirty="0">
                <a:effectLst/>
                <a:latin typeface="Calibri" panose="020F0502020204030204" pitchFamily="34" charset="0"/>
                <a:cs typeface="Calibri" panose="020F0502020204030204" pitchFamily="34" charset="0"/>
              </a:rPr>
              <a:t>a) </a:t>
            </a:r>
            <a:r>
              <a:rPr lang="cs-CZ" sz="2000" dirty="0">
                <a:solidFill>
                  <a:srgbClr val="FFC000"/>
                </a:solidFill>
                <a:effectLst/>
                <a:latin typeface="Calibri" panose="020F0502020204030204" pitchFamily="34" charset="0"/>
                <a:cs typeface="Calibri" panose="020F0502020204030204" pitchFamily="34" charset="0"/>
              </a:rPr>
              <a:t>využití produktů zvířete chovaného nebo drženého pro produkci potravin</a:t>
            </a:r>
            <a:r>
              <a:rPr lang="cs-CZ" sz="2000" dirty="0">
                <a:effectLst/>
                <a:latin typeface="Calibri" panose="020F0502020204030204" pitchFamily="34" charset="0"/>
                <a:cs typeface="Calibri" panose="020F0502020204030204" pitchFamily="34" charset="0"/>
              </a:rPr>
              <a:t>, vlny, kůže nebo jiných produktů,</a:t>
            </a:r>
          </a:p>
          <a:p>
            <a:r>
              <a:rPr lang="cs-CZ" sz="2000" dirty="0">
                <a:effectLst/>
                <a:latin typeface="Calibri" panose="020F0502020204030204" pitchFamily="34" charset="0"/>
                <a:cs typeface="Calibri" panose="020F0502020204030204" pitchFamily="34" charset="0"/>
              </a:rPr>
              <a:t>b) </a:t>
            </a:r>
            <a:r>
              <a:rPr lang="cs-CZ" sz="2000" dirty="0">
                <a:solidFill>
                  <a:srgbClr val="FFC000"/>
                </a:solidFill>
                <a:effectLst/>
                <a:latin typeface="Calibri" panose="020F0502020204030204" pitchFamily="34" charset="0"/>
                <a:cs typeface="Calibri" panose="020F0502020204030204" pitchFamily="34" charset="0"/>
              </a:rPr>
              <a:t>slabost, nevyléčitelná nemoc, těžké poranění, genetická nebo vrozená vada, celkové vyčerpání nebo stáří zvířete</a:t>
            </a:r>
            <a:r>
              <a:rPr lang="cs-CZ" sz="2000" dirty="0">
                <a:effectLst/>
                <a:latin typeface="Calibri" panose="020F0502020204030204" pitchFamily="34" charset="0"/>
                <a:cs typeface="Calibri" panose="020F0502020204030204" pitchFamily="34" charset="0"/>
              </a:rPr>
              <a:t>, jsou-li pro další přežívání spojeny s trvalým utrpením,</a:t>
            </a:r>
          </a:p>
          <a:p>
            <a:r>
              <a:rPr lang="cs-CZ" sz="2000" dirty="0">
                <a:effectLst/>
                <a:latin typeface="Calibri" panose="020F0502020204030204" pitchFamily="34" charset="0"/>
                <a:cs typeface="Calibri" panose="020F0502020204030204" pitchFamily="34" charset="0"/>
              </a:rPr>
              <a:t>c) </a:t>
            </a:r>
            <a:r>
              <a:rPr lang="cs-CZ" sz="2000" dirty="0">
                <a:solidFill>
                  <a:srgbClr val="FFC000"/>
                </a:solidFill>
                <a:effectLst/>
                <a:latin typeface="Calibri" panose="020F0502020204030204" pitchFamily="34" charset="0"/>
                <a:cs typeface="Calibri" panose="020F0502020204030204" pitchFamily="34" charset="0"/>
              </a:rPr>
              <a:t>bezprostřední ohrožení člověka zvířetem,</a:t>
            </a:r>
          </a:p>
          <a:p>
            <a:r>
              <a:rPr lang="cs-CZ" sz="2000" dirty="0">
                <a:effectLst/>
                <a:latin typeface="Calibri" panose="020F0502020204030204" pitchFamily="34" charset="0"/>
                <a:cs typeface="Calibri" panose="020F0502020204030204" pitchFamily="34" charset="0"/>
              </a:rPr>
              <a:t>d) výkon práva myslivosti a rybářství podle zvláštních předpisů,</a:t>
            </a:r>
            <a:r>
              <a:rPr lang="cs-CZ" sz="2000" baseline="30000" dirty="0">
                <a:effectLst/>
                <a:latin typeface="Calibri" panose="020F0502020204030204" pitchFamily="34" charset="0"/>
                <a:cs typeface="Calibri" panose="020F0502020204030204" pitchFamily="34" charset="0"/>
              </a:rPr>
              <a:t>2a)</a:t>
            </a:r>
            <a:endParaRPr lang="cs-CZ" sz="2000" dirty="0">
              <a:effectLst/>
              <a:latin typeface="Calibri" panose="020F0502020204030204" pitchFamily="34" charset="0"/>
              <a:cs typeface="Calibri" panose="020F0502020204030204" pitchFamily="34" charset="0"/>
            </a:endParaRPr>
          </a:p>
          <a:p>
            <a:r>
              <a:rPr lang="cs-CZ" sz="2000" dirty="0">
                <a:effectLst/>
                <a:latin typeface="Calibri" panose="020F0502020204030204" pitchFamily="34" charset="0"/>
                <a:cs typeface="Calibri" panose="020F0502020204030204" pitchFamily="34" charset="0"/>
              </a:rPr>
              <a:t>e) nařízené mimořádné veterinární</a:t>
            </a:r>
            <a:r>
              <a:rPr lang="cs-CZ" sz="2000" baseline="30000" dirty="0">
                <a:effectLst/>
                <a:latin typeface="Calibri" panose="020F0502020204030204" pitchFamily="34" charset="0"/>
                <a:cs typeface="Calibri" panose="020F0502020204030204" pitchFamily="34" charset="0"/>
              </a:rPr>
              <a:t>2b)</a:t>
            </a:r>
            <a:r>
              <a:rPr lang="cs-CZ" sz="2000" dirty="0">
                <a:effectLst/>
                <a:latin typeface="Calibri" panose="020F0502020204030204" pitchFamily="34" charset="0"/>
                <a:cs typeface="Calibri" panose="020F0502020204030204" pitchFamily="34" charset="0"/>
              </a:rPr>
              <a:t> nebo hygienické opatření</a:t>
            </a:r>
            <a:r>
              <a:rPr lang="cs-CZ" sz="2000" baseline="30000" dirty="0">
                <a:effectLst/>
                <a:latin typeface="Calibri" panose="020F0502020204030204" pitchFamily="34" charset="0"/>
                <a:cs typeface="Calibri" panose="020F0502020204030204" pitchFamily="34" charset="0"/>
              </a:rPr>
              <a:t>2c)</a:t>
            </a:r>
            <a:r>
              <a:rPr lang="cs-CZ" sz="2000" dirty="0">
                <a:effectLst/>
                <a:latin typeface="Calibri" panose="020F0502020204030204" pitchFamily="34" charset="0"/>
                <a:cs typeface="Calibri" panose="020F0502020204030204" pitchFamily="34" charset="0"/>
              </a:rPr>
              <a:t> při ochraně před nákazami,</a:t>
            </a:r>
            <a:r>
              <a:rPr lang="cs-CZ" sz="2000" baseline="30000" dirty="0">
                <a:effectLst/>
                <a:latin typeface="Calibri" panose="020F0502020204030204" pitchFamily="34" charset="0"/>
                <a:cs typeface="Calibri" panose="020F0502020204030204" pitchFamily="34" charset="0"/>
              </a:rPr>
              <a:t>2d)</a:t>
            </a:r>
            <a:r>
              <a:rPr lang="cs-CZ" sz="2000" dirty="0">
                <a:effectLst/>
                <a:latin typeface="Calibri" panose="020F0502020204030204" pitchFamily="34" charset="0"/>
                <a:cs typeface="Calibri" panose="020F0502020204030204" pitchFamily="34" charset="0"/>
              </a:rPr>
              <a:t> nebo simulační cvičení organizované Státní veterinární správou týkající se pohotovostních plánů pro případ výskytu nebezpečných nákaz a nemocí přenosných ze zvířat na člověka,</a:t>
            </a:r>
          </a:p>
          <a:p>
            <a:r>
              <a:rPr lang="cs-CZ" sz="2000" dirty="0">
                <a:effectLst/>
                <a:latin typeface="Calibri" panose="020F0502020204030204" pitchFamily="34" charset="0"/>
                <a:cs typeface="Calibri" panose="020F0502020204030204" pitchFamily="34" charset="0"/>
              </a:rPr>
              <a:t>f) </a:t>
            </a:r>
            <a:r>
              <a:rPr lang="cs-CZ" sz="2000" dirty="0">
                <a:solidFill>
                  <a:srgbClr val="FFC000"/>
                </a:solidFill>
                <a:effectLst/>
                <a:latin typeface="Calibri" panose="020F0502020204030204" pitchFamily="34" charset="0"/>
                <a:cs typeface="Calibri" panose="020F0502020204030204" pitchFamily="34" charset="0"/>
              </a:rPr>
              <a:t>ukončení pokusu na pokusném zvířeti</a:t>
            </a:r>
            <a:r>
              <a:rPr lang="cs-CZ" sz="2000" dirty="0">
                <a:effectLst/>
                <a:latin typeface="Calibri" panose="020F0502020204030204" pitchFamily="34" charset="0"/>
                <a:cs typeface="Calibri" panose="020F0502020204030204" pitchFamily="34" charset="0"/>
              </a:rPr>
              <a:t>, není-li v projektu pokusů stanoveno jinak,</a:t>
            </a:r>
          </a:p>
          <a:p>
            <a:pPr eaLnBrk="1" hangingPunct="1">
              <a:lnSpc>
                <a:spcPct val="80000"/>
              </a:lnSpc>
              <a:buFont typeface="Wingdings" pitchFamily="2" charset="2"/>
              <a:buNone/>
              <a:defRPr/>
            </a:pPr>
            <a:endParaRPr lang="cs-CZ" altLang="cs-CZ"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49A5C77-CB78-D64B-B82B-26D2FB19114F}"/>
              </a:ext>
            </a:extLst>
          </p:cNvPr>
          <p:cNvSpPr>
            <a:spLocks noGrp="1" noChangeArrowheads="1"/>
          </p:cNvSpPr>
          <p:nvPr>
            <p:ph type="title"/>
          </p:nvPr>
        </p:nvSpPr>
        <p:spPr>
          <a:xfrm>
            <a:off x="457200" y="332656"/>
            <a:ext cx="8229600" cy="864096"/>
          </a:xfrm>
        </p:spPr>
        <p:txBody>
          <a:bodyPr/>
          <a:lstStyle/>
          <a:p>
            <a:pPr eaLnBrk="1" hangingPunct="1">
              <a:defRPr/>
            </a:pPr>
            <a:r>
              <a:rPr lang="cs-CZ" altLang="cs-CZ" sz="2800" b="1" dirty="0">
                <a:solidFill>
                  <a:schemeClr val="tx1"/>
                </a:solidFill>
                <a:latin typeface="Calibri" panose="020F0502020204030204" pitchFamily="34" charset="0"/>
                <a:cs typeface="Calibri" panose="020F0502020204030204" pitchFamily="34" charset="0"/>
              </a:rPr>
              <a:t>Genetika laboratorních zvířat</a:t>
            </a:r>
          </a:p>
        </p:txBody>
      </p:sp>
      <p:sp>
        <p:nvSpPr>
          <p:cNvPr id="5123" name="Rectangle 3">
            <a:extLst>
              <a:ext uri="{FF2B5EF4-FFF2-40B4-BE49-F238E27FC236}">
                <a16:creationId xmlns:a16="http://schemas.microsoft.com/office/drawing/2014/main" id="{6EF4CF91-49EA-564D-9A65-C4E8807BBE26}"/>
              </a:ext>
            </a:extLst>
          </p:cNvPr>
          <p:cNvSpPr>
            <a:spLocks noGrp="1" noChangeArrowheads="1"/>
          </p:cNvSpPr>
          <p:nvPr>
            <p:ph type="body" idx="1"/>
          </p:nvPr>
        </p:nvSpPr>
        <p:spPr>
          <a:xfrm>
            <a:off x="475481" y="1341438"/>
            <a:ext cx="8229600" cy="5516562"/>
          </a:xfrm>
        </p:spPr>
        <p:txBody>
          <a:bodyPr/>
          <a:lstStyle/>
          <a:p>
            <a:pPr algn="just" eaLnBrk="1" hangingPunct="1">
              <a:lnSpc>
                <a:spcPct val="130000"/>
              </a:lnSpc>
              <a:buFont typeface="Wingdings" pitchFamily="2" charset="2"/>
              <a:buNone/>
              <a:defRPr/>
            </a:pPr>
            <a:r>
              <a:rPr lang="cs-CZ" altLang="cs-CZ" sz="2000" dirty="0">
                <a:latin typeface="Calibri" panose="020F0502020204030204" pitchFamily="34" charset="0"/>
                <a:cs typeface="Calibri" panose="020F0502020204030204" pitchFamily="34" charset="0"/>
              </a:rPr>
              <a:t>Z genetického hlediska rozlišujeme dvě základní skupiny:</a:t>
            </a:r>
          </a:p>
          <a:p>
            <a:pPr algn="just" eaLnBrk="1" hangingPunct="1">
              <a:lnSpc>
                <a:spcPct val="130000"/>
              </a:lnSpc>
              <a:buFont typeface="Wingdings" pitchFamily="2" charset="2"/>
              <a:buNone/>
              <a:defRPr/>
            </a:pPr>
            <a:r>
              <a:rPr lang="cs-CZ" altLang="cs-CZ" sz="2000" dirty="0">
                <a:solidFill>
                  <a:schemeClr val="folHlink"/>
                </a:solidFill>
                <a:latin typeface="Calibri" panose="020F0502020204030204" pitchFamily="34" charset="0"/>
                <a:cs typeface="Calibri" panose="020F0502020204030204" pitchFamily="34" charset="0"/>
              </a:rPr>
              <a:t>Geneticky definovaná – </a:t>
            </a:r>
            <a:r>
              <a:rPr lang="cs-CZ" altLang="cs-CZ" sz="2000" dirty="0" err="1">
                <a:solidFill>
                  <a:schemeClr val="folHlink"/>
                </a:solidFill>
                <a:latin typeface="Calibri" panose="020F0502020204030204" pitchFamily="34" charset="0"/>
                <a:cs typeface="Calibri" panose="020F0502020204030204" pitchFamily="34" charset="0"/>
              </a:rPr>
              <a:t>isogenní</a:t>
            </a:r>
            <a:r>
              <a:rPr lang="cs-CZ" altLang="cs-CZ" sz="2000" dirty="0">
                <a:latin typeface="Calibri" panose="020F0502020204030204" pitchFamily="34" charset="0"/>
                <a:cs typeface="Calibri" panose="020F0502020204030204" pitchFamily="34" charset="0"/>
              </a:rPr>
              <a:t> </a:t>
            </a:r>
          </a:p>
          <a:p>
            <a:pPr algn="just" eaLnBrk="1" hangingPunct="1">
              <a:lnSpc>
                <a:spcPct val="130000"/>
              </a:lnSpc>
              <a:buFont typeface="Wingdings" pitchFamily="2" charset="2"/>
              <a:buNone/>
              <a:defRPr/>
            </a:pPr>
            <a:r>
              <a:rPr lang="cs-CZ" altLang="cs-CZ" sz="2000" dirty="0" err="1">
                <a:latin typeface="Calibri" panose="020F0502020204030204" pitchFamily="34" charset="0"/>
                <a:cs typeface="Calibri" panose="020F0502020204030204" pitchFamily="34" charset="0"/>
              </a:rPr>
              <a:t>Inbrední</a:t>
            </a:r>
            <a:r>
              <a:rPr lang="cs-CZ" altLang="cs-CZ" sz="2000" dirty="0">
                <a:latin typeface="Calibri" panose="020F0502020204030204" pitchFamily="34" charset="0"/>
                <a:cs typeface="Calibri" panose="020F0502020204030204" pitchFamily="34" charset="0"/>
              </a:rPr>
              <a:t> kmeny – produkt příbuzenské plemenitby mezi bratrem a sestrou po více než 20 generací. </a:t>
            </a:r>
            <a:r>
              <a:rPr lang="cs-CZ" altLang="cs-CZ" sz="2000" dirty="0" err="1">
                <a:latin typeface="Calibri" panose="020F0502020204030204" pitchFamily="34" charset="0"/>
                <a:cs typeface="Calibri" panose="020F0502020204030204" pitchFamily="34" charset="0"/>
              </a:rPr>
              <a:t>Homozygotnost</a:t>
            </a:r>
            <a:r>
              <a:rPr lang="cs-CZ" altLang="cs-CZ" sz="2000" dirty="0">
                <a:latin typeface="Calibri" panose="020F0502020204030204" pitchFamily="34" charset="0"/>
                <a:cs typeface="Calibri" panose="020F0502020204030204" pitchFamily="34" charset="0"/>
              </a:rPr>
              <a:t> uvnitř kmene více než 98%. </a:t>
            </a:r>
          </a:p>
          <a:p>
            <a:pPr algn="just" eaLnBrk="1" hangingPunct="1">
              <a:lnSpc>
                <a:spcPct val="130000"/>
              </a:lnSpc>
              <a:buFont typeface="Wingdings" pitchFamily="2" charset="2"/>
              <a:buNone/>
              <a:defRPr/>
            </a:pPr>
            <a:r>
              <a:rPr lang="cs-CZ" altLang="cs-CZ" sz="2000" dirty="0">
                <a:solidFill>
                  <a:schemeClr val="folHlink"/>
                </a:solidFill>
                <a:latin typeface="Calibri" panose="020F0502020204030204" pitchFamily="34" charset="0"/>
                <a:cs typeface="Calibri" panose="020F0502020204030204" pitchFamily="34" charset="0"/>
              </a:rPr>
              <a:t>Geneticky nedefinovaná – </a:t>
            </a:r>
            <a:r>
              <a:rPr lang="cs-CZ" altLang="cs-CZ" sz="2000" dirty="0" err="1">
                <a:solidFill>
                  <a:schemeClr val="folHlink"/>
                </a:solidFill>
                <a:latin typeface="Calibri" panose="020F0502020204030204" pitchFamily="34" charset="0"/>
                <a:cs typeface="Calibri" panose="020F0502020204030204" pitchFamily="34" charset="0"/>
              </a:rPr>
              <a:t>neisogenní</a:t>
            </a:r>
            <a:endParaRPr lang="cs-CZ" altLang="cs-CZ" sz="2000" dirty="0">
              <a:solidFill>
                <a:schemeClr val="folHlink"/>
              </a:solidFill>
              <a:latin typeface="Calibri" panose="020F0502020204030204" pitchFamily="34" charset="0"/>
              <a:cs typeface="Calibri" panose="020F0502020204030204" pitchFamily="34" charset="0"/>
            </a:endParaRPr>
          </a:p>
          <a:p>
            <a:pPr algn="just" eaLnBrk="1" hangingPunct="1">
              <a:lnSpc>
                <a:spcPct val="130000"/>
              </a:lnSpc>
              <a:buFont typeface="Wingdings" pitchFamily="2" charset="2"/>
              <a:buNone/>
              <a:defRPr/>
            </a:pPr>
            <a:r>
              <a:rPr lang="cs-CZ" altLang="cs-CZ" sz="2000" dirty="0">
                <a:latin typeface="Calibri" panose="020F0502020204030204" pitchFamily="34" charset="0"/>
                <a:cs typeface="Calibri" panose="020F0502020204030204" pitchFamily="34" charset="0"/>
              </a:rPr>
              <a:t>Potomci skupiny zvířat geneticky heterogenních. Minimální příbuzenská plemenitba. Vlastnosti a využití: větší, odolnější, více plodní, levnější, toxikologické a farmakologické studie – kde potřebujeme vzorek „divoké populace“. Větší n. </a:t>
            </a:r>
          </a:p>
          <a:p>
            <a:pPr eaLnBrk="1" hangingPunct="1">
              <a:lnSpc>
                <a:spcPct val="150000"/>
              </a:lnSpc>
              <a:buFont typeface="Wingdings" pitchFamily="2" charset="2"/>
              <a:buNone/>
              <a:defRPr/>
            </a:pPr>
            <a:endParaRPr lang="cs-CZ" altLang="cs-CZ" sz="1600" dirty="0"/>
          </a:p>
          <a:p>
            <a:pPr eaLnBrk="1" hangingPunct="1">
              <a:lnSpc>
                <a:spcPct val="80000"/>
              </a:lnSpc>
              <a:defRPr/>
            </a:pPr>
            <a:endParaRPr lang="cs-CZ" altLang="cs-CZ" sz="1600" dirty="0"/>
          </a:p>
          <a:p>
            <a:pPr eaLnBrk="1" hangingPunct="1">
              <a:lnSpc>
                <a:spcPct val="80000"/>
              </a:lnSpc>
              <a:defRPr/>
            </a:pPr>
            <a:endParaRPr lang="cs-CZ" altLang="cs-CZ"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a:extLst>
              <a:ext uri="{FF2B5EF4-FFF2-40B4-BE49-F238E27FC236}">
                <a16:creationId xmlns:a16="http://schemas.microsoft.com/office/drawing/2014/main" id="{8DB05F13-1043-3649-A500-C9DD104DE75D}"/>
              </a:ext>
            </a:extLst>
          </p:cNvPr>
          <p:cNvSpPr>
            <a:spLocks noChangeArrowheads="1"/>
          </p:cNvSpPr>
          <p:nvPr/>
        </p:nvSpPr>
        <p:spPr bwMode="auto">
          <a:xfrm>
            <a:off x="499699" y="1196752"/>
            <a:ext cx="83518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cs-CZ" altLang="cs-CZ" sz="200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chovná </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chována a množena zvířata pro pokusné účely</a:t>
            </a:r>
          </a:p>
          <a:p>
            <a:pPr>
              <a:defRPr/>
            </a:pPr>
            <a:r>
              <a:rPr lang="cs-CZ" altLang="cs-CZ" sz="200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dodavatelská </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dodává za úplatu zvířata určená k pokusným účelům</a:t>
            </a:r>
          </a:p>
          <a:p>
            <a:pPr>
              <a:defRPr/>
            </a:pPr>
            <a:r>
              <a:rPr lang="cs-CZ" altLang="cs-CZ" sz="200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uživatelská</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 zvířata používána k pokusným účelům           </a:t>
            </a:r>
          </a:p>
          <a:p>
            <a:pPr>
              <a:defRPr/>
            </a:pPr>
            <a:endParaRPr lang="cs-CZ" altLang="cs-CZ" sz="2000" dirty="0">
              <a:solidFill>
                <a:schemeClr val="folHlink"/>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800" b="1" dirty="0">
                <a:effectLst>
                  <a:outerShdw blurRad="38100" dist="38100" dir="2700000" algn="tl">
                    <a:srgbClr val="000000"/>
                  </a:outerShdw>
                </a:effectLst>
                <a:latin typeface="Calibri" panose="020F0502020204030204" pitchFamily="34" charset="0"/>
                <a:cs typeface="Calibri" panose="020F0502020204030204" pitchFamily="34" charset="0"/>
              </a:rPr>
              <a:t>Typy objektů a prostor v zařízeních – systémy chovu</a:t>
            </a:r>
          </a:p>
          <a:p>
            <a:pPr>
              <a:defRPr/>
            </a:pPr>
            <a:endParaRPr lang="cs-CZ" altLang="cs-CZ" sz="2000" dirty="0">
              <a:solidFill>
                <a:schemeClr val="folHlink"/>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Otevřený</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t>
            </a:r>
            <a:r>
              <a:rPr lang="cs-CZ" altLang="cs-CZ" sz="2000" dirty="0">
                <a:solidFill>
                  <a:srgbClr val="00B0F0"/>
                </a:solidFill>
                <a:effectLst>
                  <a:outerShdw blurRad="38100" dist="38100" dir="2700000" algn="tl">
                    <a:srgbClr val="000000"/>
                  </a:outerShdw>
                </a:effectLst>
                <a:latin typeface="Calibri" panose="020F0502020204030204" pitchFamily="34" charset="0"/>
                <a:cs typeface="Calibri" panose="020F0502020204030204" pitchFamily="34" charset="0"/>
              </a:rPr>
              <a:t>-</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t>
            </a:r>
            <a:r>
              <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konvenční zvířata </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vstup i výstup zvířat, osob i materiálu je bez bariéry </a:t>
            </a:r>
            <a:endPar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endPar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Bariérový</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t>
            </a:r>
            <a:r>
              <a:rPr lang="cs-CZ" altLang="cs-CZ" sz="2000" dirty="0">
                <a:solidFill>
                  <a:srgbClr val="00B0F0"/>
                </a:solidFill>
                <a:effectLst>
                  <a:outerShdw blurRad="38100" dist="38100" dir="2700000" algn="tl">
                    <a:srgbClr val="000000"/>
                  </a:outerShdw>
                </a:effectLst>
                <a:latin typeface="Calibri" panose="020F0502020204030204" pitchFamily="34" charset="0"/>
                <a:cs typeface="Calibri" panose="020F0502020204030204" pitchFamily="34" charset="0"/>
              </a:rPr>
              <a:t>–</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t>
            </a:r>
            <a:r>
              <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SPF (</a:t>
            </a:r>
            <a:r>
              <a:rPr lang="cs-CZ" altLang="cs-CZ" sz="2000" dirty="0" err="1">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specific</a:t>
            </a:r>
            <a:r>
              <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cs-CZ" altLang="cs-CZ" sz="2000" dirty="0" err="1">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pathogen</a:t>
            </a:r>
            <a:r>
              <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 free) zvířata</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ochrana před průnikem nežádoucích vlivů z vnějšího prostředí </a:t>
            </a:r>
          </a:p>
          <a:p>
            <a:pPr>
              <a:defRPr/>
            </a:pPr>
            <a:endPar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Izolátorový</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t>
            </a:r>
            <a:r>
              <a:rPr lang="cs-CZ" altLang="cs-CZ" sz="2000" dirty="0">
                <a:solidFill>
                  <a:srgbClr val="00B0F0"/>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cs-CZ" altLang="cs-CZ" sz="2000" dirty="0" err="1">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gnotobiologická</a:t>
            </a:r>
            <a:r>
              <a:rPr lang="cs-CZ" altLang="cs-CZ" sz="2000" dirty="0">
                <a:solidFill>
                  <a:schemeClr val="hlink"/>
                </a:solidFill>
                <a:effectLst>
                  <a:outerShdw blurRad="38100" dist="38100" dir="2700000" algn="tl">
                    <a:srgbClr val="000000"/>
                  </a:outerShdw>
                </a:effectLst>
                <a:latin typeface="Calibri" panose="020F0502020204030204" pitchFamily="34" charset="0"/>
                <a:cs typeface="Calibri" panose="020F0502020204030204" pitchFamily="34" charset="0"/>
              </a:rPr>
              <a:t> zvířata</a:t>
            </a:r>
            <a:r>
              <a:rPr lang="cs-CZ" altLang="cs-CZ" sz="2000" dirty="0">
                <a:solidFill>
                  <a:schemeClr val="folHlink"/>
                </a:solidFill>
                <a:effectLst>
                  <a:outerShdw blurRad="38100" dist="38100" dir="2700000" algn="tl">
                    <a:srgbClr val="000000"/>
                  </a:outerShdw>
                </a:effectLst>
                <a:latin typeface="Calibri" panose="020F0502020204030204" pitchFamily="34" charset="0"/>
                <a:cs typeface="Calibri" panose="020F0502020204030204" pitchFamily="34" charset="0"/>
              </a:rPr>
              <a:t> </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prostor pro zvířata trvale a úplně oddělen od vnějšího prostředí a osob, které se zvířetem manipulují</a:t>
            </a:r>
          </a:p>
        </p:txBody>
      </p:sp>
      <p:sp>
        <p:nvSpPr>
          <p:cNvPr id="2" name="TextovéPole 1">
            <a:extLst>
              <a:ext uri="{FF2B5EF4-FFF2-40B4-BE49-F238E27FC236}">
                <a16:creationId xmlns:a16="http://schemas.microsoft.com/office/drawing/2014/main" id="{D3677E39-657A-0C42-8DBB-0BE648EA9F23}"/>
              </a:ext>
            </a:extLst>
          </p:cNvPr>
          <p:cNvSpPr txBox="1"/>
          <p:nvPr/>
        </p:nvSpPr>
        <p:spPr>
          <a:xfrm>
            <a:off x="499699" y="476672"/>
            <a:ext cx="8144602" cy="523220"/>
          </a:xfrm>
          <a:prstGeom prst="rect">
            <a:avLst/>
          </a:prstGeom>
          <a:noFill/>
        </p:spPr>
        <p:txBody>
          <a:bodyPr wrap="none" rtlCol="0">
            <a:spAutoFit/>
          </a:bodyPr>
          <a:lstStyle/>
          <a:p>
            <a:pPr>
              <a:defRPr/>
            </a:pPr>
            <a:r>
              <a:rPr lang="cs-CZ" altLang="cs-CZ" sz="2800" b="1" dirty="0">
                <a:effectLst>
                  <a:outerShdw blurRad="38100" dist="38100" dir="2700000" algn="tl">
                    <a:srgbClr val="000000"/>
                  </a:outerShdw>
                </a:effectLst>
                <a:latin typeface="Calibri" panose="020F0502020204030204" pitchFamily="34" charset="0"/>
                <a:cs typeface="Calibri" panose="020F0502020204030204" pitchFamily="34" charset="0"/>
              </a:rPr>
              <a:t>Zařízení ve kterých se manipuluje s pokusnými zvířaty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8E3F3A4-478D-4941-B9FC-CA1C7F1D0FF7}"/>
              </a:ext>
            </a:extLst>
          </p:cNvPr>
          <p:cNvSpPr>
            <a:spLocks noGrp="1" noChangeArrowheads="1"/>
          </p:cNvSpPr>
          <p:nvPr>
            <p:ph type="title"/>
          </p:nvPr>
        </p:nvSpPr>
        <p:spPr>
          <a:xfrm>
            <a:off x="427484" y="332656"/>
            <a:ext cx="8229600" cy="671736"/>
          </a:xfrm>
        </p:spPr>
        <p:txBody>
          <a:bodyPr/>
          <a:lstStyle/>
          <a:p>
            <a:pPr eaLnBrk="1" hangingPunct="1">
              <a:defRPr/>
            </a:pPr>
            <a:r>
              <a:rPr lang="cs-CZ" altLang="cs-CZ" sz="2800" b="1" dirty="0">
                <a:solidFill>
                  <a:schemeClr val="tx1"/>
                </a:solidFill>
                <a:latin typeface="Calibri" panose="020F0502020204030204" pitchFamily="34" charset="0"/>
                <a:cs typeface="Calibri" panose="020F0502020204030204" pitchFamily="34" charset="0"/>
              </a:rPr>
              <a:t>Pravidla pro provádění pokusů na zvířatech</a:t>
            </a:r>
            <a:endParaRPr lang="cs-CZ" altLang="cs-CZ" b="1" dirty="0"/>
          </a:p>
        </p:txBody>
      </p:sp>
      <p:sp>
        <p:nvSpPr>
          <p:cNvPr id="31747" name="Rectangle 3">
            <a:extLst>
              <a:ext uri="{FF2B5EF4-FFF2-40B4-BE49-F238E27FC236}">
                <a16:creationId xmlns:a16="http://schemas.microsoft.com/office/drawing/2014/main" id="{6E4D404C-3CF3-0E47-9A27-FDCEFCF8C3EA}"/>
              </a:ext>
            </a:extLst>
          </p:cNvPr>
          <p:cNvSpPr>
            <a:spLocks noGrp="1" noChangeArrowheads="1"/>
          </p:cNvSpPr>
          <p:nvPr>
            <p:ph type="body" idx="1"/>
          </p:nvPr>
        </p:nvSpPr>
        <p:spPr>
          <a:xfrm>
            <a:off x="427484" y="1268586"/>
            <a:ext cx="8229600" cy="5256212"/>
          </a:xfrm>
        </p:spPr>
        <p:txBody>
          <a:bodyPr/>
          <a:lstStyle/>
          <a:p>
            <a:pPr eaLnBrk="1" hangingPunct="1">
              <a:defRPr/>
            </a:pPr>
            <a:r>
              <a:rPr lang="cs-CZ" altLang="cs-CZ" sz="2000" dirty="0">
                <a:latin typeface="Calibri" panose="020F0502020204030204" pitchFamily="34" charset="0"/>
                <a:cs typeface="Calibri" panose="020F0502020204030204" pitchFamily="34" charset="0"/>
              </a:rPr>
              <a:t>Pokusy smí provádět jen uživatelské zařízení, kterému bylo uděleno oprávnění </a:t>
            </a:r>
            <a:r>
              <a:rPr lang="cs-CZ" altLang="cs-CZ" sz="2000" dirty="0">
                <a:solidFill>
                  <a:schemeClr val="folHlink"/>
                </a:solidFill>
                <a:latin typeface="Calibri" panose="020F0502020204030204" pitchFamily="34" charset="0"/>
                <a:cs typeface="Calibri" panose="020F0502020204030204" pitchFamily="34" charset="0"/>
              </a:rPr>
              <a:t>( akreditace</a:t>
            </a:r>
            <a:r>
              <a:rPr lang="cs-CZ" altLang="cs-CZ" sz="2000" dirty="0">
                <a:latin typeface="Calibri" panose="020F0502020204030204" pitchFamily="34" charset="0"/>
                <a:cs typeface="Calibri" panose="020F0502020204030204" pitchFamily="34" charset="0"/>
              </a:rPr>
              <a:t> </a:t>
            </a:r>
            <a:r>
              <a:rPr lang="cs-CZ" altLang="cs-CZ" sz="2000" dirty="0">
                <a:solidFill>
                  <a:schemeClr val="folHlink"/>
                </a:solidFill>
                <a:latin typeface="Calibri" panose="020F0502020204030204" pitchFamily="34" charset="0"/>
                <a:cs typeface="Calibri" panose="020F0502020204030204" pitchFamily="34" charset="0"/>
              </a:rPr>
              <a:t>)</a:t>
            </a:r>
            <a:r>
              <a:rPr lang="cs-CZ" altLang="cs-CZ" sz="2000" dirty="0">
                <a:latin typeface="Calibri" panose="020F0502020204030204" pitchFamily="34" charset="0"/>
                <a:cs typeface="Calibri" panose="020F0502020204030204" pitchFamily="34" charset="0"/>
              </a:rPr>
              <a:t> – uděluje MZE.</a:t>
            </a:r>
          </a:p>
          <a:p>
            <a:pPr eaLnBrk="1" hangingPunct="1">
              <a:defRPr/>
            </a:pPr>
            <a:endParaRPr lang="cs-CZ" altLang="cs-CZ" sz="2000" dirty="0">
              <a:latin typeface="Calibri" panose="020F0502020204030204" pitchFamily="34" charset="0"/>
              <a:cs typeface="Calibri" panose="020F0502020204030204" pitchFamily="34" charset="0"/>
            </a:endParaRPr>
          </a:p>
          <a:p>
            <a:pPr eaLnBrk="1" hangingPunct="1">
              <a:defRPr/>
            </a:pPr>
            <a:r>
              <a:rPr lang="cs-CZ" altLang="cs-CZ" sz="2000" dirty="0">
                <a:latin typeface="Calibri" panose="020F0502020204030204" pitchFamily="34" charset="0"/>
                <a:cs typeface="Calibri" panose="020F0502020204030204" pitchFamily="34" charset="0"/>
              </a:rPr>
              <a:t>Navrhovat pokusy a projekty pokusů a provádění pokusů na pokusných zvířatech jsou oprávněni lékaři, veterinární lékaři a osoby s jiným vysokoškolským vzděláním biologického směru, kteří absolvovali kurz odborné přípravy a získali </a:t>
            </a:r>
            <a:r>
              <a:rPr lang="cs-CZ" altLang="cs-CZ" sz="2000" dirty="0">
                <a:solidFill>
                  <a:srgbClr val="FFC000"/>
                </a:solidFill>
                <a:latin typeface="Calibri" panose="020F0502020204030204" pitchFamily="34" charset="0"/>
                <a:cs typeface="Calibri" panose="020F0502020204030204" pitchFamily="34" charset="0"/>
              </a:rPr>
              <a:t>osvědčení o odborné způsobilosti k navrhování pokusů a projektů pokusů. </a:t>
            </a:r>
            <a:r>
              <a:rPr lang="cs-CZ" altLang="cs-CZ" sz="2000" dirty="0">
                <a:latin typeface="Calibri" panose="020F0502020204030204" pitchFamily="34" charset="0"/>
                <a:cs typeface="Calibri" panose="020F0502020204030204" pitchFamily="34" charset="0"/>
              </a:rPr>
              <a:t>Vydává ministerstvo na dobu 7 let.  </a:t>
            </a:r>
          </a:p>
          <a:p>
            <a:pPr eaLnBrk="1" hangingPunct="1">
              <a:defRPr/>
            </a:pPr>
            <a:endParaRPr lang="cs-CZ" altLang="cs-CZ" sz="2000" dirty="0">
              <a:latin typeface="Calibri" panose="020F0502020204030204" pitchFamily="34" charset="0"/>
              <a:cs typeface="Calibri" panose="020F0502020204030204" pitchFamily="34" charset="0"/>
            </a:endParaRPr>
          </a:p>
          <a:p>
            <a:pPr eaLnBrk="1" hangingPunct="1">
              <a:defRPr/>
            </a:pPr>
            <a:r>
              <a:rPr lang="cs-CZ" altLang="cs-CZ" sz="2000" dirty="0">
                <a:latin typeface="Calibri" panose="020F0502020204030204" pitchFamily="34" charset="0"/>
                <a:cs typeface="Calibri" panose="020F0502020204030204" pitchFamily="34" charset="0"/>
              </a:rPr>
              <a:t>Manipulovat s pokusným zvířetem a provádět zákroky vymezené v </a:t>
            </a:r>
            <a:r>
              <a:rPr lang="cs-CZ" altLang="cs-CZ" sz="2000" dirty="0">
                <a:solidFill>
                  <a:schemeClr val="folHlink"/>
                </a:solidFill>
                <a:latin typeface="Calibri" panose="020F0502020204030204" pitchFamily="34" charset="0"/>
                <a:cs typeface="Calibri" panose="020F0502020204030204" pitchFamily="34" charset="0"/>
              </a:rPr>
              <a:t>projektu pokusu</a:t>
            </a:r>
            <a:r>
              <a:rPr lang="cs-CZ" altLang="cs-CZ" sz="2000" dirty="0">
                <a:latin typeface="Calibri" panose="020F0502020204030204" pitchFamily="34" charset="0"/>
                <a:cs typeface="Calibri" panose="020F0502020204030204" pitchFamily="34" charset="0"/>
              </a:rPr>
              <a:t> mohou pouze osoby, které získaly osvědčení o odborné způsobilosti nebo pracují pod dozorem této osoby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9F732403-2C09-1844-B5EE-0D2EB75A8C54}"/>
              </a:ext>
            </a:extLst>
          </p:cNvPr>
          <p:cNvSpPr/>
          <p:nvPr/>
        </p:nvSpPr>
        <p:spPr>
          <a:xfrm>
            <a:off x="467544" y="1196752"/>
            <a:ext cx="8424936" cy="3970318"/>
          </a:xfrm>
          <a:prstGeom prst="rect">
            <a:avLst/>
          </a:prstGeom>
        </p:spPr>
        <p:txBody>
          <a:bodyPr wrap="square">
            <a:spAutoFit/>
          </a:bodyPr>
          <a:lstStyle/>
          <a:p>
            <a:pPr eaLnBrk="1" hangingPunct="1">
              <a:buFont typeface="Wingdings" pitchFamily="2" charset="2"/>
              <a:buNone/>
              <a:defRPr/>
            </a:pPr>
            <a:r>
              <a:rPr lang="cs-CZ" altLang="cs-CZ" sz="2400" dirty="0">
                <a:solidFill>
                  <a:schemeClr val="folHlink"/>
                </a:solidFill>
                <a:latin typeface="Calibri" panose="020F0502020204030204" pitchFamily="34" charset="0"/>
                <a:cs typeface="Calibri" panose="020F0502020204030204" pitchFamily="34" charset="0"/>
              </a:rPr>
              <a:t>Vztah člověka ke zvířatům:</a:t>
            </a:r>
          </a:p>
          <a:p>
            <a:pPr eaLnBrk="1" hangingPunct="1">
              <a:buFont typeface="Wingdings" pitchFamily="2" charset="2"/>
              <a:buNone/>
              <a:defRPr/>
            </a:pPr>
            <a:endParaRPr lang="cs-CZ" altLang="cs-CZ" sz="2000" dirty="0">
              <a:solidFill>
                <a:schemeClr val="folHlink"/>
              </a:solidFill>
              <a:latin typeface="Calibri" panose="020F0502020204030204" pitchFamily="34" charset="0"/>
              <a:cs typeface="Calibri" panose="020F0502020204030204" pitchFamily="34" charset="0"/>
            </a:endParaRPr>
          </a:p>
          <a:p>
            <a:pPr algn="just" eaLnBrk="1" hangingPunct="1">
              <a:defRPr/>
            </a:pPr>
            <a:r>
              <a:rPr lang="cs-CZ" altLang="cs-CZ" sz="2000" dirty="0">
                <a:latin typeface="Calibri" panose="020F0502020204030204" pitchFamily="34" charset="0"/>
                <a:cs typeface="Calibri" panose="020F0502020204030204" pitchFamily="34" charset="0"/>
              </a:rPr>
              <a:t>Antropocentrické pojetí: hodnota zvířete je podřízena lidským cílům</a:t>
            </a:r>
          </a:p>
          <a:p>
            <a:pPr algn="just" eaLnBrk="1" hangingPunct="1">
              <a:defRPr/>
            </a:pPr>
            <a:r>
              <a:rPr lang="cs-CZ" altLang="cs-CZ" sz="2000" dirty="0">
                <a:latin typeface="Calibri" panose="020F0502020204030204" pitchFamily="34" charset="0"/>
                <a:cs typeface="Calibri" panose="020F0502020204030204" pitchFamily="34" charset="0"/>
              </a:rPr>
              <a:t>Biocentrické pojetí: všechny žijící bytosti mají svou vnitřní hodnotu</a:t>
            </a:r>
          </a:p>
          <a:p>
            <a:pPr algn="just" eaLnBrk="1" hangingPunct="1">
              <a:defRPr/>
            </a:pPr>
            <a:r>
              <a:rPr lang="cs-CZ" altLang="cs-CZ" sz="2000" dirty="0" err="1">
                <a:latin typeface="Calibri" panose="020F0502020204030204" pitchFamily="34" charset="0"/>
                <a:cs typeface="Calibri" panose="020F0502020204030204" pitchFamily="34" charset="0"/>
              </a:rPr>
              <a:t>Zoocentrické</a:t>
            </a:r>
            <a:r>
              <a:rPr lang="cs-CZ" altLang="cs-CZ" sz="2000" dirty="0">
                <a:latin typeface="Calibri" panose="020F0502020204030204" pitchFamily="34" charset="0"/>
                <a:cs typeface="Calibri" panose="020F0502020204030204" pitchFamily="34" charset="0"/>
              </a:rPr>
              <a:t> pojetí: opak antropocentrického pojetí </a:t>
            </a:r>
          </a:p>
          <a:p>
            <a:pPr algn="just" eaLnBrk="1" hangingPunct="1">
              <a:buFont typeface="Wingdings" pitchFamily="2" charset="2"/>
              <a:buNone/>
              <a:defRPr/>
            </a:pPr>
            <a:endParaRPr lang="cs-CZ" altLang="cs-CZ" sz="2000" dirty="0">
              <a:latin typeface="Calibri" panose="020F0502020204030204" pitchFamily="34" charset="0"/>
              <a:cs typeface="Calibri" panose="020F0502020204030204" pitchFamily="34" charset="0"/>
            </a:endParaRPr>
          </a:p>
          <a:p>
            <a:pPr algn="just" eaLnBrk="1" hangingPunct="1">
              <a:buNone/>
              <a:defRPr/>
            </a:pPr>
            <a:r>
              <a:rPr lang="cs-CZ" altLang="cs-CZ" sz="2000" dirty="0">
                <a:latin typeface="Calibri" panose="020F0502020204030204" pitchFamily="34" charset="0"/>
                <a:cs typeface="Calibri" panose="020F0502020204030204" pitchFamily="34" charset="0"/>
              </a:rPr>
              <a:t>1959 – </a:t>
            </a:r>
            <a:r>
              <a:rPr lang="cs-CZ" sz="2000" dirty="0">
                <a:latin typeface="Calibri" panose="020F0502020204030204" pitchFamily="34" charset="0"/>
                <a:cs typeface="Calibri" panose="020F0502020204030204" pitchFamily="34" charset="0"/>
                <a:hlinkClick r:id="rId2" tooltip="W. M. S. Russell"/>
              </a:rPr>
              <a:t>W. M. S. Russell</a:t>
            </a:r>
            <a:r>
              <a:rPr lang="cs-CZ" sz="2000" dirty="0">
                <a:latin typeface="Calibri" panose="020F0502020204030204" pitchFamily="34" charset="0"/>
                <a:cs typeface="Calibri" panose="020F0502020204030204" pitchFamily="34" charset="0"/>
              </a:rPr>
              <a:t> a </a:t>
            </a:r>
            <a:r>
              <a:rPr lang="cs-CZ" sz="2000" dirty="0">
                <a:latin typeface="Calibri" panose="020F0502020204030204" pitchFamily="34" charset="0"/>
                <a:cs typeface="Calibri" panose="020F0502020204030204" pitchFamily="34" charset="0"/>
                <a:hlinkClick r:id="rId3" tooltip="R. L. Burch (page does not exist)"/>
              </a:rPr>
              <a:t>R. L. Burch</a:t>
            </a:r>
            <a:r>
              <a:rPr lang="cs-CZ" sz="2000" dirty="0">
                <a:latin typeface="Calibri" panose="020F0502020204030204" pitchFamily="34" charset="0"/>
                <a:cs typeface="Calibri" panose="020F0502020204030204" pitchFamily="34" charset="0"/>
              </a:rPr>
              <a:t> </a:t>
            </a:r>
            <a:r>
              <a:rPr lang="cs-CZ" altLang="cs-CZ" sz="2000" dirty="0">
                <a:latin typeface="Calibri" panose="020F0502020204030204" pitchFamily="34" charset="0"/>
                <a:cs typeface="Calibri" panose="020F0502020204030204" pitchFamily="34" charset="0"/>
              </a:rPr>
              <a:t> publikovali ve své knize</a:t>
            </a:r>
          </a:p>
          <a:p>
            <a:pPr algn="just" eaLnBrk="1" hangingPunct="1">
              <a:buNone/>
              <a:defRPr/>
            </a:pPr>
            <a:r>
              <a:rPr lang="cs-CZ" altLang="cs-CZ" sz="2000" dirty="0">
                <a:latin typeface="Calibri" panose="020F0502020204030204" pitchFamily="34" charset="0"/>
                <a:cs typeface="Calibri" panose="020F0502020204030204" pitchFamily="34" charset="0"/>
              </a:rPr>
              <a:t> „</a:t>
            </a:r>
            <a:r>
              <a:rPr lang="cs-CZ" altLang="cs-CZ" sz="2000" dirty="0" err="1">
                <a:latin typeface="Calibri" panose="020F0502020204030204" pitchFamily="34" charset="0"/>
                <a:cs typeface="Calibri" panose="020F0502020204030204" pitchFamily="34" charset="0"/>
              </a:rPr>
              <a:t>The</a:t>
            </a:r>
            <a:r>
              <a:rPr lang="cs-CZ" altLang="cs-CZ" sz="2000" dirty="0">
                <a:latin typeface="Calibri" panose="020F0502020204030204" pitchFamily="34" charset="0"/>
                <a:cs typeface="Calibri" panose="020F0502020204030204" pitchFamily="34" charset="0"/>
              </a:rPr>
              <a:t> </a:t>
            </a:r>
            <a:r>
              <a:rPr lang="cs-CZ" altLang="cs-CZ" sz="2000" dirty="0" err="1">
                <a:latin typeface="Calibri" panose="020F0502020204030204" pitchFamily="34" charset="0"/>
                <a:cs typeface="Calibri" panose="020F0502020204030204" pitchFamily="34" charset="0"/>
              </a:rPr>
              <a:t>principles</a:t>
            </a:r>
            <a:r>
              <a:rPr lang="cs-CZ" altLang="cs-CZ" sz="2000" dirty="0">
                <a:latin typeface="Calibri" panose="020F0502020204030204" pitchFamily="34" charset="0"/>
                <a:cs typeface="Calibri" panose="020F0502020204030204" pitchFamily="34" charset="0"/>
              </a:rPr>
              <a:t> </a:t>
            </a:r>
            <a:r>
              <a:rPr lang="cs-CZ" altLang="cs-CZ" sz="2000" dirty="0" err="1">
                <a:latin typeface="Calibri" panose="020F0502020204030204" pitchFamily="34" charset="0"/>
                <a:cs typeface="Calibri" panose="020F0502020204030204" pitchFamily="34" charset="0"/>
              </a:rPr>
              <a:t>of</a:t>
            </a:r>
            <a:r>
              <a:rPr lang="cs-CZ" altLang="cs-CZ" sz="2000" dirty="0">
                <a:latin typeface="Calibri" panose="020F0502020204030204" pitchFamily="34" charset="0"/>
                <a:cs typeface="Calibri" panose="020F0502020204030204" pitchFamily="34" charset="0"/>
              </a:rPr>
              <a:t> </a:t>
            </a:r>
            <a:r>
              <a:rPr lang="cs-CZ" altLang="cs-CZ" sz="2000" dirty="0" err="1">
                <a:latin typeface="Calibri" panose="020F0502020204030204" pitchFamily="34" charset="0"/>
                <a:cs typeface="Calibri" panose="020F0502020204030204" pitchFamily="34" charset="0"/>
              </a:rPr>
              <a:t>humane</a:t>
            </a:r>
            <a:r>
              <a:rPr lang="cs-CZ" altLang="cs-CZ" sz="2000" dirty="0">
                <a:latin typeface="Calibri" panose="020F0502020204030204" pitchFamily="34" charset="0"/>
                <a:cs typeface="Calibri" panose="020F0502020204030204" pitchFamily="34" charset="0"/>
              </a:rPr>
              <a:t> </a:t>
            </a:r>
            <a:r>
              <a:rPr lang="cs-CZ" altLang="cs-CZ" sz="2000" dirty="0" err="1">
                <a:latin typeface="Calibri" panose="020F0502020204030204" pitchFamily="34" charset="0"/>
                <a:cs typeface="Calibri" panose="020F0502020204030204" pitchFamily="34" charset="0"/>
              </a:rPr>
              <a:t>experimental</a:t>
            </a:r>
            <a:r>
              <a:rPr lang="cs-CZ" altLang="cs-CZ" sz="2000" dirty="0">
                <a:latin typeface="Calibri" panose="020F0502020204030204" pitchFamily="34" charset="0"/>
                <a:cs typeface="Calibri" panose="020F0502020204030204" pitchFamily="34" charset="0"/>
              </a:rPr>
              <a:t> </a:t>
            </a:r>
            <a:r>
              <a:rPr lang="cs-CZ" altLang="cs-CZ" sz="2000" dirty="0" err="1">
                <a:latin typeface="Calibri" panose="020F0502020204030204" pitchFamily="34" charset="0"/>
                <a:cs typeface="Calibri" panose="020F0502020204030204" pitchFamily="34" charset="0"/>
              </a:rPr>
              <a:t>technique</a:t>
            </a:r>
            <a:r>
              <a:rPr lang="cs-CZ" altLang="cs-CZ" sz="2000" dirty="0">
                <a:latin typeface="Calibri" panose="020F0502020204030204" pitchFamily="34" charset="0"/>
                <a:cs typeface="Calibri" panose="020F0502020204030204" pitchFamily="34" charset="0"/>
              </a:rPr>
              <a:t>“ tzv. </a:t>
            </a:r>
          </a:p>
          <a:p>
            <a:pPr algn="just" eaLnBrk="1" hangingPunct="1">
              <a:buNone/>
              <a:defRPr/>
            </a:pPr>
            <a:endParaRPr lang="cs-CZ" altLang="cs-CZ" sz="2000" dirty="0">
              <a:latin typeface="Calibri" panose="020F0502020204030204" pitchFamily="34" charset="0"/>
              <a:cs typeface="Calibri" panose="020F0502020204030204" pitchFamily="34" charset="0"/>
            </a:endParaRPr>
          </a:p>
          <a:p>
            <a:pPr marL="0" indent="0" algn="just" eaLnBrk="1" hangingPunct="1">
              <a:buNone/>
              <a:defRPr/>
            </a:pPr>
            <a:r>
              <a:rPr lang="cs-CZ" altLang="cs-CZ" sz="2000" b="1" dirty="0">
                <a:solidFill>
                  <a:srgbClr val="FFC000"/>
                </a:solidFill>
                <a:latin typeface="Calibri" panose="020F0502020204030204" pitchFamily="34" charset="0"/>
                <a:cs typeface="Calibri" panose="020F0502020204030204" pitchFamily="34" charset="0"/>
              </a:rPr>
              <a:t>                                                  </a:t>
            </a:r>
            <a:r>
              <a:rPr lang="cs-CZ" altLang="cs-CZ" sz="2800" b="1" dirty="0">
                <a:solidFill>
                  <a:srgbClr val="FFC000"/>
                </a:solidFill>
                <a:latin typeface="Calibri" panose="020F0502020204030204" pitchFamily="34" charset="0"/>
                <a:cs typeface="Calibri" panose="020F0502020204030204" pitchFamily="34" charset="0"/>
              </a:rPr>
              <a:t> zásadu tří </a:t>
            </a:r>
            <a:r>
              <a:rPr lang="cs-CZ" altLang="cs-CZ" sz="2800" b="1" dirty="0" err="1">
                <a:solidFill>
                  <a:srgbClr val="FFC000"/>
                </a:solidFill>
                <a:latin typeface="Calibri" panose="020F0502020204030204" pitchFamily="34" charset="0"/>
                <a:cs typeface="Calibri" panose="020F0502020204030204" pitchFamily="34" charset="0"/>
              </a:rPr>
              <a:t>R</a:t>
            </a:r>
            <a:r>
              <a:rPr lang="cs-CZ" altLang="cs-CZ" sz="2800" b="1" dirty="0">
                <a:solidFill>
                  <a:srgbClr val="FFC000"/>
                </a:solidFill>
                <a:latin typeface="Calibri" panose="020F0502020204030204" pitchFamily="34" charset="0"/>
                <a:cs typeface="Calibri" panose="020F0502020204030204" pitchFamily="34" charset="0"/>
              </a:rPr>
              <a:t>: </a:t>
            </a:r>
          </a:p>
          <a:p>
            <a:pPr marL="0" indent="0" algn="just" eaLnBrk="1" hangingPunct="1">
              <a:buNone/>
              <a:defRPr/>
            </a:pPr>
            <a:r>
              <a:rPr lang="cs-CZ" altLang="cs-CZ" sz="2000" dirty="0">
                <a:latin typeface="Calibri" panose="020F0502020204030204" pitchFamily="34" charset="0"/>
                <a:cs typeface="Calibri" panose="020F0502020204030204" pitchFamily="34" charset="0"/>
              </a:rPr>
              <a:t>představuje v současné době prosazovaný odpovědný a rozumný přístup k používání zvířat v experimentu</a:t>
            </a:r>
          </a:p>
        </p:txBody>
      </p:sp>
      <p:sp>
        <p:nvSpPr>
          <p:cNvPr id="3" name="Obdélník 2">
            <a:extLst>
              <a:ext uri="{FF2B5EF4-FFF2-40B4-BE49-F238E27FC236}">
                <a16:creationId xmlns:a16="http://schemas.microsoft.com/office/drawing/2014/main" id="{F1149E6A-89A0-1949-9612-28FC163D2DFA}"/>
              </a:ext>
            </a:extLst>
          </p:cNvPr>
          <p:cNvSpPr/>
          <p:nvPr/>
        </p:nvSpPr>
        <p:spPr>
          <a:xfrm>
            <a:off x="2161405" y="476672"/>
            <a:ext cx="6005170" cy="523220"/>
          </a:xfrm>
          <a:prstGeom prst="rect">
            <a:avLst/>
          </a:prstGeom>
        </p:spPr>
        <p:txBody>
          <a:bodyPr wrap="none">
            <a:spAutoFit/>
          </a:bodyPr>
          <a:lstStyle/>
          <a:p>
            <a:r>
              <a:rPr lang="cs-CZ" altLang="cs-CZ" sz="2800" b="1" dirty="0">
                <a:solidFill>
                  <a:schemeClr val="hlink"/>
                </a:solidFill>
                <a:latin typeface="Calibri" panose="020F0502020204030204" pitchFamily="34" charset="0"/>
                <a:cs typeface="Calibri" panose="020F0502020204030204" pitchFamily="34" charset="0"/>
              </a:rPr>
              <a:t>Využití pokusných zvířat v experimentu</a:t>
            </a:r>
            <a:endParaRPr lang="cs-CZ" sz="2800" b="1" dirty="0"/>
          </a:p>
        </p:txBody>
      </p:sp>
      <p:sp>
        <p:nvSpPr>
          <p:cNvPr id="4" name="Obdélník 3">
            <a:extLst>
              <a:ext uri="{FF2B5EF4-FFF2-40B4-BE49-F238E27FC236}">
                <a16:creationId xmlns:a16="http://schemas.microsoft.com/office/drawing/2014/main" id="{89FF5B87-831D-C540-B659-D3FC9BC4678C}"/>
              </a:ext>
            </a:extLst>
          </p:cNvPr>
          <p:cNvSpPr/>
          <p:nvPr/>
        </p:nvSpPr>
        <p:spPr>
          <a:xfrm>
            <a:off x="755576" y="5425485"/>
            <a:ext cx="7488832" cy="986104"/>
          </a:xfrm>
          <a:prstGeom prst="rect">
            <a:avLst/>
          </a:prstGeom>
        </p:spPr>
        <p:txBody>
          <a:bodyPr wrap="square">
            <a:spAutoFit/>
          </a:bodyPr>
          <a:lstStyle/>
          <a:p>
            <a:pPr eaLnBrk="1" hangingPunct="1">
              <a:lnSpc>
                <a:spcPct val="80000"/>
              </a:lnSpc>
              <a:buFont typeface="Wingdings" pitchFamily="2" charset="2"/>
              <a:buNone/>
              <a:defRPr/>
            </a:pPr>
            <a:r>
              <a:rPr lang="cs-CZ" altLang="cs-CZ" sz="2400" dirty="0">
                <a:solidFill>
                  <a:schemeClr val="folHlink"/>
                </a:solidFill>
                <a:latin typeface="Calibri" panose="020F0502020204030204" pitchFamily="34" charset="0"/>
                <a:cs typeface="Calibri" panose="020F0502020204030204" pitchFamily="34" charset="0"/>
              </a:rPr>
              <a:t>               </a:t>
            </a:r>
            <a:r>
              <a:rPr lang="cs-CZ" altLang="cs-CZ" sz="2400" dirty="0" err="1">
                <a:solidFill>
                  <a:schemeClr val="folHlink"/>
                </a:solidFill>
                <a:latin typeface="Calibri" panose="020F0502020204030204" pitchFamily="34" charset="0"/>
                <a:cs typeface="Calibri" panose="020F0502020204030204" pitchFamily="34" charset="0"/>
              </a:rPr>
              <a:t>Replacement</a:t>
            </a:r>
            <a:r>
              <a:rPr lang="cs-CZ" altLang="cs-CZ" sz="2400" dirty="0">
                <a:solidFill>
                  <a:schemeClr val="folHlink"/>
                </a:solidFill>
                <a:latin typeface="Calibri" panose="020F0502020204030204" pitchFamily="34" charset="0"/>
                <a:cs typeface="Calibri" panose="020F0502020204030204" pitchFamily="34" charset="0"/>
              </a:rPr>
              <a:t>      </a:t>
            </a:r>
            <a:r>
              <a:rPr lang="cs-CZ" altLang="cs-CZ" sz="2400" dirty="0" err="1">
                <a:solidFill>
                  <a:schemeClr val="folHlink"/>
                </a:solidFill>
                <a:latin typeface="Calibri" panose="020F0502020204030204" pitchFamily="34" charset="0"/>
                <a:cs typeface="Calibri" panose="020F0502020204030204" pitchFamily="34" charset="0"/>
              </a:rPr>
              <a:t>Reduction</a:t>
            </a:r>
            <a:r>
              <a:rPr lang="cs-CZ" altLang="cs-CZ" sz="2400" dirty="0">
                <a:solidFill>
                  <a:schemeClr val="folHlink"/>
                </a:solidFill>
                <a:latin typeface="Calibri" panose="020F0502020204030204" pitchFamily="34" charset="0"/>
                <a:cs typeface="Calibri" panose="020F0502020204030204" pitchFamily="34" charset="0"/>
              </a:rPr>
              <a:t>        </a:t>
            </a:r>
            <a:r>
              <a:rPr lang="cs-CZ" altLang="cs-CZ" sz="2400" dirty="0" err="1">
                <a:solidFill>
                  <a:schemeClr val="folHlink"/>
                </a:solidFill>
                <a:latin typeface="Calibri" panose="020F0502020204030204" pitchFamily="34" charset="0"/>
                <a:cs typeface="Calibri" panose="020F0502020204030204" pitchFamily="34" charset="0"/>
              </a:rPr>
              <a:t>Refinement</a:t>
            </a:r>
            <a:r>
              <a:rPr lang="cs-CZ" altLang="cs-CZ" sz="2400" dirty="0">
                <a:solidFill>
                  <a:schemeClr val="folHlink"/>
                </a:solidFill>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400" dirty="0">
                <a:latin typeface="Calibri" panose="020F0502020204030204" pitchFamily="34" charset="0"/>
                <a:cs typeface="Calibri" panose="020F0502020204030204" pitchFamily="34" charset="0"/>
              </a:rPr>
              <a:t>  </a:t>
            </a:r>
          </a:p>
          <a:p>
            <a:pPr eaLnBrk="1" hangingPunct="1">
              <a:lnSpc>
                <a:spcPct val="80000"/>
              </a:lnSpc>
              <a:buFont typeface="Wingdings" pitchFamily="2" charset="2"/>
              <a:buNone/>
              <a:defRPr/>
            </a:pPr>
            <a:r>
              <a:rPr lang="cs-CZ" altLang="cs-CZ" sz="2400" dirty="0">
                <a:solidFill>
                  <a:srgbClr val="FFC000"/>
                </a:solidFill>
                <a:latin typeface="Calibri" panose="020F0502020204030204" pitchFamily="34" charset="0"/>
                <a:cs typeface="Calibri" panose="020F0502020204030204" pitchFamily="34" charset="0"/>
              </a:rPr>
              <a:t>                    Náhrada       Redukce počtu     Zjemnění</a:t>
            </a:r>
          </a:p>
        </p:txBody>
      </p:sp>
    </p:spTree>
    <p:extLst>
      <p:ext uri="{BB962C8B-B14F-4D97-AF65-F5344CB8AC3E}">
        <p14:creationId xmlns:p14="http://schemas.microsoft.com/office/powerpoint/2010/main" val="2188793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33EE0C9-80B1-F040-8567-51C614D57474}"/>
              </a:ext>
            </a:extLst>
          </p:cNvPr>
          <p:cNvSpPr>
            <a:spLocks noGrp="1" noChangeArrowheads="1"/>
          </p:cNvSpPr>
          <p:nvPr>
            <p:ph type="title"/>
          </p:nvPr>
        </p:nvSpPr>
        <p:spPr/>
        <p:txBody>
          <a:bodyPr/>
          <a:lstStyle/>
          <a:p>
            <a:pPr eaLnBrk="1" hangingPunct="1">
              <a:defRPr/>
            </a:pPr>
            <a:r>
              <a:rPr lang="cs-CZ" altLang="cs-CZ" sz="2800" b="1" dirty="0">
                <a:solidFill>
                  <a:schemeClr val="tx1"/>
                </a:solidFill>
                <a:latin typeface="Calibri" panose="020F0502020204030204" pitchFamily="34" charset="0"/>
                <a:cs typeface="Calibri" panose="020F0502020204030204" pitchFamily="34" charset="0"/>
              </a:rPr>
              <a:t>Proces povolování pokusu na zvířatech</a:t>
            </a:r>
            <a:br>
              <a:rPr lang="cs-CZ" altLang="cs-CZ" sz="3600" dirty="0">
                <a:solidFill>
                  <a:schemeClr val="folHlink"/>
                </a:solidFill>
              </a:rPr>
            </a:br>
            <a:endParaRPr lang="cs-CZ" altLang="cs-CZ" sz="3600" dirty="0">
              <a:solidFill>
                <a:schemeClr val="folHlink"/>
              </a:solidFill>
            </a:endParaRPr>
          </a:p>
        </p:txBody>
      </p:sp>
      <p:sp>
        <p:nvSpPr>
          <p:cNvPr id="21507" name="Rectangle 3">
            <a:extLst>
              <a:ext uri="{FF2B5EF4-FFF2-40B4-BE49-F238E27FC236}">
                <a16:creationId xmlns:a16="http://schemas.microsoft.com/office/drawing/2014/main" id="{A851CC28-628D-6841-9B25-A26A91D08D9A}"/>
              </a:ext>
            </a:extLst>
          </p:cNvPr>
          <p:cNvSpPr>
            <a:spLocks noGrp="1" noChangeArrowheads="1"/>
          </p:cNvSpPr>
          <p:nvPr>
            <p:ph type="body" idx="1"/>
          </p:nvPr>
        </p:nvSpPr>
        <p:spPr>
          <a:xfrm>
            <a:off x="457200" y="1484784"/>
            <a:ext cx="8229601" cy="4724400"/>
          </a:xfrm>
        </p:spPr>
        <p:txBody>
          <a:bodyPr/>
          <a:lstStyle/>
          <a:p>
            <a:pPr marL="0" indent="0" eaLnBrk="1" hangingPunct="1">
              <a:lnSpc>
                <a:spcPct val="80000"/>
              </a:lnSpc>
              <a:buNone/>
              <a:defRPr/>
            </a:pPr>
            <a:r>
              <a:rPr lang="cs-CZ" altLang="cs-CZ" sz="2000" dirty="0">
                <a:latin typeface="Calibri" panose="020F0502020204030204" pitchFamily="34" charset="0"/>
                <a:cs typeface="Calibri" panose="020F0502020204030204" pitchFamily="34" charset="0"/>
              </a:rPr>
              <a:t>Vědecký pracovník, který chce provádět pokusy na zvířatech, </a:t>
            </a:r>
            <a:r>
              <a:rPr lang="cs-CZ" altLang="cs-CZ" sz="2000" dirty="0">
                <a:solidFill>
                  <a:srgbClr val="FFC000"/>
                </a:solidFill>
                <a:latin typeface="Calibri" panose="020F0502020204030204" pitchFamily="34" charset="0"/>
                <a:cs typeface="Calibri" panose="020F0502020204030204" pitchFamily="34" charset="0"/>
              </a:rPr>
              <a:t>musí zajistit: </a:t>
            </a:r>
          </a:p>
          <a:p>
            <a:pPr eaLnBrk="1" hangingPunct="1">
              <a:lnSpc>
                <a:spcPct val="80000"/>
              </a:lnSpc>
              <a:defRPr/>
            </a:pPr>
            <a:endParaRPr lang="cs-CZ" altLang="cs-CZ" sz="2000" dirty="0">
              <a:solidFill>
                <a:schemeClr val="folHlink"/>
              </a:solidFill>
              <a:latin typeface="Calibri" panose="020F0502020204030204" pitchFamily="34" charset="0"/>
              <a:cs typeface="Calibri" panose="020F0502020204030204" pitchFamily="34" charset="0"/>
            </a:endParaRP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1/ absolvovat příslušné školení (kurz), aby získal osvědčení</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2/ akreditaci uživatelského zařízení</a:t>
            </a: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3/ schválený projekt pokusu </a:t>
            </a:r>
          </a:p>
          <a:p>
            <a:pPr eaLnBrk="1" hangingPunct="1">
              <a:lnSpc>
                <a:spcPct val="80000"/>
              </a:lnSpc>
              <a:buFont typeface="Wingdings" pitchFamily="2" charset="2"/>
              <a:buNone/>
              <a:defRPr/>
            </a:pPr>
            <a:endParaRPr lang="cs-CZ" altLang="cs-CZ" sz="2000" dirty="0">
              <a:latin typeface="Calibri" panose="020F0502020204030204" pitchFamily="34" charset="0"/>
              <a:cs typeface="Calibri" panose="020F0502020204030204" pitchFamily="34" charset="0"/>
            </a:endParaRPr>
          </a:p>
          <a:p>
            <a:pPr eaLnBrk="1" hangingPunct="1">
              <a:lnSpc>
                <a:spcPct val="80000"/>
              </a:lnSpc>
              <a:buFont typeface="Wingdings" pitchFamily="2" charset="2"/>
              <a:buNone/>
              <a:defRPr/>
            </a:pPr>
            <a:r>
              <a:rPr lang="cs-CZ" altLang="cs-CZ" sz="2000" dirty="0">
                <a:solidFill>
                  <a:schemeClr val="folHlink"/>
                </a:solidFill>
                <a:latin typeface="Calibri" panose="020F0502020204030204" pitchFamily="34" charset="0"/>
                <a:cs typeface="Calibri" panose="020F0502020204030204" pitchFamily="34" charset="0"/>
              </a:rPr>
              <a:t>Jak to udělat, kde sehnat formuláře a kam je poslat? </a:t>
            </a:r>
          </a:p>
          <a:p>
            <a:pPr eaLnBrk="1" hangingPunct="1">
              <a:lnSpc>
                <a:spcPct val="80000"/>
              </a:lnSpc>
              <a:buFont typeface="Wingdings" pitchFamily="2" charset="2"/>
              <a:buNone/>
              <a:defRPr/>
            </a:pPr>
            <a:endParaRPr lang="cs-CZ" altLang="cs-CZ" sz="2000" dirty="0">
              <a:solidFill>
                <a:schemeClr val="folHlink"/>
              </a:solidFill>
              <a:latin typeface="Calibri" panose="020F0502020204030204" pitchFamily="34" charset="0"/>
              <a:cs typeface="Calibri" panose="020F0502020204030204" pitchFamily="34" charset="0"/>
            </a:endParaRP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Ad 1/ přihlásit se na kurz, zaplatit, absolvovat, složit zkoušku (VFU) – </a:t>
            </a:r>
          </a:p>
          <a:p>
            <a:pPr eaLnBrk="1" hangingPunct="1">
              <a:lnSpc>
                <a:spcPct val="80000"/>
              </a:lnSpc>
              <a:buFont typeface="Wingdings" pitchFamily="2" charset="2"/>
              <a:buNone/>
              <a:defRPr/>
            </a:pPr>
            <a:r>
              <a:rPr lang="cs-CZ" altLang="cs-CZ" sz="2000" i="1" dirty="0">
                <a:latin typeface="Calibri" panose="020F0502020204030204" pitchFamily="34" charset="0"/>
                <a:cs typeface="Calibri" panose="020F0502020204030204" pitchFamily="34" charset="0"/>
              </a:rPr>
              <a:t>       aby mohl vůbec pracovat se zvířaty </a:t>
            </a:r>
          </a:p>
          <a:p>
            <a:pPr eaLnBrk="1" hangingPunct="1">
              <a:lnSpc>
                <a:spcPct val="80000"/>
              </a:lnSpc>
              <a:buFont typeface="Wingdings" pitchFamily="2" charset="2"/>
              <a:buNone/>
              <a:defRPr/>
            </a:pPr>
            <a:endParaRPr lang="cs-CZ" altLang="cs-CZ" sz="2000" i="1" dirty="0">
              <a:latin typeface="Calibri" panose="020F0502020204030204" pitchFamily="34" charset="0"/>
              <a:cs typeface="Calibri" panose="020F0502020204030204" pitchFamily="34" charset="0"/>
            </a:endParaRP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Ad 2/ žádost o akreditaci (na stránkách MZ) podá na MZ – </a:t>
            </a:r>
            <a:r>
              <a:rPr lang="cs-CZ" altLang="cs-CZ" sz="2000" i="1" dirty="0">
                <a:latin typeface="Calibri" panose="020F0502020204030204" pitchFamily="34" charset="0"/>
                <a:cs typeface="Calibri" panose="020F0502020204030204" pitchFamily="34" charset="0"/>
              </a:rPr>
              <a:t>aby měl prostory</a:t>
            </a:r>
          </a:p>
          <a:p>
            <a:pPr eaLnBrk="1" hangingPunct="1">
              <a:lnSpc>
                <a:spcPct val="80000"/>
              </a:lnSpc>
              <a:buFont typeface="Wingdings" pitchFamily="2" charset="2"/>
              <a:buNone/>
              <a:defRPr/>
            </a:pPr>
            <a:endParaRPr lang="cs-CZ" altLang="cs-CZ" sz="2000" i="1" dirty="0">
              <a:latin typeface="Calibri" panose="020F0502020204030204" pitchFamily="34" charset="0"/>
              <a:cs typeface="Calibri" panose="020F0502020204030204" pitchFamily="34" charset="0"/>
            </a:endParaRPr>
          </a:p>
          <a:p>
            <a:pPr eaLnBrk="1" hangingPunct="1">
              <a:lnSpc>
                <a:spcPct val="80000"/>
              </a:lnSpc>
              <a:buFont typeface="Wingdings" pitchFamily="2" charset="2"/>
              <a:buNone/>
              <a:defRPr/>
            </a:pPr>
            <a:r>
              <a:rPr lang="cs-CZ" altLang="cs-CZ" sz="2000" dirty="0">
                <a:latin typeface="Calibri" panose="020F0502020204030204" pitchFamily="34" charset="0"/>
                <a:cs typeface="Calibri" panose="020F0502020204030204" pitchFamily="34" charset="0"/>
              </a:rPr>
              <a:t>Ad 3/ formulář pro projekt pokusu (na stránkách MZ) podá odborné komisi </a:t>
            </a:r>
            <a:r>
              <a:rPr lang="cs-CZ" altLang="cs-CZ" sz="2000" i="1" dirty="0">
                <a:latin typeface="Calibri" panose="020F0502020204030204" pitchFamily="34" charset="0"/>
                <a:cs typeface="Calibri" panose="020F0502020204030204" pitchFamily="34" charset="0"/>
              </a:rPr>
              <a:t>– aby mohl dělat konkrétní pokus  </a:t>
            </a:r>
          </a:p>
          <a:p>
            <a:pPr eaLnBrk="1" hangingPunct="1">
              <a:lnSpc>
                <a:spcPct val="80000"/>
              </a:lnSpc>
              <a:defRPr/>
            </a:pPr>
            <a:endParaRPr lang="cs-CZ" altLang="cs-CZ" sz="2000"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a:extLst>
              <a:ext uri="{FF2B5EF4-FFF2-40B4-BE49-F238E27FC236}">
                <a16:creationId xmlns:a16="http://schemas.microsoft.com/office/drawing/2014/main" id="{4215E321-E995-CF4A-A705-9F1EEBAE5CB1}"/>
              </a:ext>
            </a:extLst>
          </p:cNvPr>
          <p:cNvSpPr txBox="1">
            <a:spLocks noChangeArrowheads="1"/>
          </p:cNvSpPr>
          <p:nvPr/>
        </p:nvSpPr>
        <p:spPr bwMode="auto">
          <a:xfrm>
            <a:off x="899592" y="332656"/>
            <a:ext cx="6932612"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cs-CZ" altLang="cs-CZ" sz="2400" dirty="0">
                <a:effectLst>
                  <a:outerShdw blurRad="38100" dist="38100" dir="2700000" algn="tl">
                    <a:srgbClr val="000000"/>
                  </a:outerShdw>
                </a:effectLst>
                <a:latin typeface="Calibri" panose="020F0502020204030204" pitchFamily="34" charset="0"/>
                <a:cs typeface="Calibri" panose="020F0502020204030204" pitchFamily="34" charset="0"/>
              </a:rPr>
              <a:t>Jak jdou kroky po sobě: </a:t>
            </a: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Uživatelské zařízení (akreditované) – tady bude probíhat pokus, např. univerzitní zvěřinec)</a:t>
            </a: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Vedoucí pokusu – </a:t>
            </a:r>
            <a:r>
              <a:rPr lang="cs-CZ" altLang="cs-CZ" sz="2000" dirty="0">
                <a:solidFill>
                  <a:schemeClr val="folHlink"/>
                </a:solidFill>
                <a:effectLst>
                  <a:outerShdw blurRad="38100" dist="38100" dir="2700000" algn="tl">
                    <a:srgbClr val="000000"/>
                  </a:outerShdw>
                </a:effectLst>
                <a:latin typeface="Calibri" panose="020F0502020204030204" pitchFamily="34" charset="0"/>
                <a:cs typeface="Calibri" panose="020F0502020204030204" pitchFamily="34" charset="0"/>
              </a:rPr>
              <a:t>návrh projektu pokusu</a:t>
            </a: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(formulář najdu na stránkách MZE)</a:t>
            </a: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Odborná komise uživatelského zařízení</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(aspoň 3 osoby)</a:t>
            </a: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Příslušný státní orgán </a:t>
            </a: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(např. Ministerstvo školství)</a:t>
            </a: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Schválený projekt pokusu</a:t>
            </a:r>
          </a:p>
          <a:p>
            <a:pPr>
              <a:defRPr/>
            </a:pPr>
            <a:endParaRPr lang="cs-CZ" altLang="cs-CZ" sz="1800" dirty="0">
              <a:effectLst>
                <a:outerShdw blurRad="38100" dist="38100" dir="2700000" algn="tl">
                  <a:srgbClr val="000000"/>
                </a:outerShdw>
              </a:effectLst>
            </a:endParaRPr>
          </a:p>
        </p:txBody>
      </p:sp>
      <p:sp>
        <p:nvSpPr>
          <p:cNvPr id="18435" name="Line 6">
            <a:extLst>
              <a:ext uri="{FF2B5EF4-FFF2-40B4-BE49-F238E27FC236}">
                <a16:creationId xmlns:a16="http://schemas.microsoft.com/office/drawing/2014/main" id="{BD29F42F-0396-7E40-8AD5-1888A83DA28C}"/>
              </a:ext>
            </a:extLst>
          </p:cNvPr>
          <p:cNvSpPr>
            <a:spLocks noChangeShapeType="1"/>
          </p:cNvSpPr>
          <p:nvPr/>
        </p:nvSpPr>
        <p:spPr bwMode="auto">
          <a:xfrm>
            <a:off x="2987824" y="4149080"/>
            <a:ext cx="0" cy="3603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2535" name="Text Box 7">
            <a:extLst>
              <a:ext uri="{FF2B5EF4-FFF2-40B4-BE49-F238E27FC236}">
                <a16:creationId xmlns:a16="http://schemas.microsoft.com/office/drawing/2014/main" id="{D1790E51-797C-5F4D-A097-6A8A5511D9F4}"/>
              </a:ext>
            </a:extLst>
          </p:cNvPr>
          <p:cNvSpPr txBox="1">
            <a:spLocks noChangeArrowheads="1"/>
          </p:cNvSpPr>
          <p:nvPr/>
        </p:nvSpPr>
        <p:spPr bwMode="auto">
          <a:xfrm>
            <a:off x="6012160" y="2975075"/>
            <a:ext cx="24701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altLang="cs-CZ" sz="1800" dirty="0">
                <a:effectLst>
                  <a:outerShdw blurRad="38100" dist="38100" dir="2700000" algn="tl">
                    <a:srgbClr val="000000"/>
                  </a:outerShdw>
                </a:effectLst>
              </a:rPr>
              <a:t>Orgán ochrany přírody</a:t>
            </a:r>
          </a:p>
          <a:p>
            <a:pPr>
              <a:defRPr/>
            </a:pPr>
            <a:r>
              <a:rPr lang="cs-CZ" altLang="cs-CZ" sz="1800" dirty="0">
                <a:effectLst>
                  <a:outerShdw blurRad="38100" dist="38100" dir="2700000" algn="tl">
                    <a:srgbClr val="000000"/>
                  </a:outerShdw>
                </a:effectLst>
              </a:rPr>
              <a:t>(volně žijící zvířata)</a:t>
            </a:r>
          </a:p>
        </p:txBody>
      </p:sp>
      <p:sp>
        <p:nvSpPr>
          <p:cNvPr id="18437" name="Line 9">
            <a:extLst>
              <a:ext uri="{FF2B5EF4-FFF2-40B4-BE49-F238E27FC236}">
                <a16:creationId xmlns:a16="http://schemas.microsoft.com/office/drawing/2014/main" id="{E5D0D3D3-79FF-014F-AC0A-3C2F2ECB71FE}"/>
              </a:ext>
            </a:extLst>
          </p:cNvPr>
          <p:cNvSpPr>
            <a:spLocks noChangeShapeType="1"/>
          </p:cNvSpPr>
          <p:nvPr/>
        </p:nvSpPr>
        <p:spPr bwMode="auto">
          <a:xfrm flipH="1">
            <a:off x="5004048" y="3284984"/>
            <a:ext cx="57606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cxnSp>
        <p:nvCxnSpPr>
          <p:cNvPr id="3" name="Přímá spojovací šipka 2">
            <a:extLst>
              <a:ext uri="{FF2B5EF4-FFF2-40B4-BE49-F238E27FC236}">
                <a16:creationId xmlns:a16="http://schemas.microsoft.com/office/drawing/2014/main" id="{4536DBA5-202B-9346-B323-B0A2C77AE22F}"/>
              </a:ext>
            </a:extLst>
          </p:cNvPr>
          <p:cNvCxnSpPr>
            <a:cxnSpLocks/>
          </p:cNvCxnSpPr>
          <p:nvPr/>
        </p:nvCxnSpPr>
        <p:spPr>
          <a:xfrm>
            <a:off x="2987824" y="1772816"/>
            <a:ext cx="0" cy="4320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ovací šipka 9">
            <a:extLst>
              <a:ext uri="{FF2B5EF4-FFF2-40B4-BE49-F238E27FC236}">
                <a16:creationId xmlns:a16="http://schemas.microsoft.com/office/drawing/2014/main" id="{2AE481FC-46AC-C94C-816A-A898C24FC1D2}"/>
              </a:ext>
            </a:extLst>
          </p:cNvPr>
          <p:cNvCxnSpPr>
            <a:cxnSpLocks/>
          </p:cNvCxnSpPr>
          <p:nvPr/>
        </p:nvCxnSpPr>
        <p:spPr>
          <a:xfrm>
            <a:off x="3003848" y="2969518"/>
            <a:ext cx="0" cy="4594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ovací šipka 10">
            <a:extLst>
              <a:ext uri="{FF2B5EF4-FFF2-40B4-BE49-F238E27FC236}">
                <a16:creationId xmlns:a16="http://schemas.microsoft.com/office/drawing/2014/main" id="{B5725B13-D17F-BD44-9835-B1940191123F}"/>
              </a:ext>
            </a:extLst>
          </p:cNvPr>
          <p:cNvCxnSpPr>
            <a:cxnSpLocks/>
          </p:cNvCxnSpPr>
          <p:nvPr/>
        </p:nvCxnSpPr>
        <p:spPr>
          <a:xfrm>
            <a:off x="2975273" y="5445224"/>
            <a:ext cx="0" cy="3600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a:extLst>
              <a:ext uri="{FF2B5EF4-FFF2-40B4-BE49-F238E27FC236}">
                <a16:creationId xmlns:a16="http://schemas.microsoft.com/office/drawing/2014/main" id="{B4CC0E1C-B410-D247-9F0A-309F9DEDC417}"/>
              </a:ext>
            </a:extLst>
          </p:cNvPr>
          <p:cNvSpPr txBox="1">
            <a:spLocks noChangeArrowheads="1"/>
          </p:cNvSpPr>
          <p:nvPr/>
        </p:nvSpPr>
        <p:spPr bwMode="auto">
          <a:xfrm>
            <a:off x="468313" y="188913"/>
            <a:ext cx="8499475"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defRPr/>
            </a:pPr>
            <a:r>
              <a:rPr lang="cs-CZ" altLang="cs-CZ" sz="2800" b="1" dirty="0">
                <a:effectLst>
                  <a:outerShdw blurRad="38100" dist="38100" dir="2700000" algn="tl">
                    <a:srgbClr val="000000"/>
                  </a:outerShdw>
                </a:effectLst>
                <a:latin typeface="Calibri" panose="020F0502020204030204" pitchFamily="34" charset="0"/>
                <a:cs typeface="Calibri" panose="020F0502020204030204" pitchFamily="34" charset="0"/>
              </a:rPr>
              <a:t>Informace k ochraně zvířat lze nalézt na stránkách </a:t>
            </a:r>
          </a:p>
          <a:p>
            <a:pPr>
              <a:lnSpc>
                <a:spcPct val="150000"/>
              </a:lnSpc>
              <a:defRPr/>
            </a:pPr>
            <a:r>
              <a:rPr lang="cs-CZ" altLang="cs-CZ" sz="2800" b="1" dirty="0">
                <a:effectLst>
                  <a:outerShdw blurRad="38100" dist="38100" dir="2700000" algn="tl">
                    <a:srgbClr val="000000"/>
                  </a:outerShdw>
                </a:effectLst>
                <a:latin typeface="Calibri" panose="020F0502020204030204" pitchFamily="34" charset="0"/>
                <a:cs typeface="Calibri" panose="020F0502020204030204" pitchFamily="34" charset="0"/>
              </a:rPr>
              <a:t>Ministerstva zemědělství: </a:t>
            </a:r>
          </a:p>
          <a:p>
            <a:pPr>
              <a:defRPr/>
            </a:pPr>
            <a:endParaRPr lang="cs-CZ" altLang="cs-CZ" sz="18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hlinkClick r:id="rId2"/>
              </a:rPr>
              <a:t>http://eagri.cz/public/web/mze/ministerstvo-zemedelstvi/</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a:t>
            </a:r>
          </a:p>
          <a:p>
            <a:pPr>
              <a:defRPr/>
            </a:pPr>
            <a:endPar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rozcestník </a:t>
            </a:r>
            <a:r>
              <a:rPr lang="cs-CZ" altLang="cs-CZ" sz="2000" dirty="0" err="1">
                <a:effectLst>
                  <a:outerShdw blurRad="38100" dist="38100" dir="2700000" algn="tl">
                    <a:srgbClr val="000000"/>
                  </a:outerShdw>
                </a:effectLst>
                <a:latin typeface="Calibri" panose="020F0502020204030204" pitchFamily="34" charset="0"/>
                <a:cs typeface="Calibri" panose="020F0502020204030204" pitchFamily="34" charset="0"/>
              </a:rPr>
              <a:t>eAGRI</a:t>
            </a:r>
            <a:r>
              <a:rPr lang="cs-CZ" altLang="cs-CZ" sz="2000" dirty="0">
                <a:effectLst>
                  <a:outerShdw blurRad="38100" dist="38100" dir="2700000" algn="tl">
                    <a:srgbClr val="000000"/>
                  </a:outerShdw>
                </a:effectLst>
                <a:latin typeface="Calibri" panose="020F0502020204030204" pitchFamily="34" charset="0"/>
                <a:cs typeface="Calibri" panose="020F0502020204030204" pitchFamily="34" charset="0"/>
              </a:rPr>
              <a:t> - Ochrana zvířat – Aktuální témata v ochraně zvířat – Pokusná zvířata – Projekty pokusů</a:t>
            </a:r>
          </a:p>
          <a:p>
            <a:pPr>
              <a:defRPr/>
            </a:pPr>
            <a:endParaRPr lang="cs-CZ" altLang="cs-CZ" dirty="0">
              <a:effectLst>
                <a:outerShdw blurRad="38100" dist="38100" dir="2700000" algn="tl">
                  <a:srgbClr val="000000"/>
                </a:outerShdw>
              </a:effectLst>
            </a:endParaRPr>
          </a:p>
          <a:p>
            <a:pPr>
              <a:defRPr/>
            </a:pPr>
            <a:endParaRPr lang="cs-CZ" altLang="cs-CZ" sz="2000" b="1" dirty="0">
              <a:solidFill>
                <a:srgbClr val="FFC000"/>
              </a:solidFill>
              <a:effectLst>
                <a:outerShdw blurRad="38100" dist="38100" dir="2700000" algn="tl">
                  <a:srgbClr val="000000">
                    <a:alpha val="43137"/>
                  </a:srgbClr>
                </a:outerShdw>
              </a:effectLst>
            </a:endParaRPr>
          </a:p>
          <a:p>
            <a:pPr>
              <a:defRPr/>
            </a:pPr>
            <a:endParaRPr lang="cs-CZ" altLang="cs-CZ" sz="1800" dirty="0"/>
          </a:p>
        </p:txBody>
      </p:sp>
      <p:sp>
        <p:nvSpPr>
          <p:cNvPr id="19459" name="Text Box 8">
            <a:extLst>
              <a:ext uri="{FF2B5EF4-FFF2-40B4-BE49-F238E27FC236}">
                <a16:creationId xmlns:a16="http://schemas.microsoft.com/office/drawing/2014/main" id="{2E99116A-B087-EC46-8FE8-54AD72ECA118}"/>
              </a:ext>
            </a:extLst>
          </p:cNvPr>
          <p:cNvSpPr txBox="1">
            <a:spLocks noChangeArrowheads="1"/>
          </p:cNvSpPr>
          <p:nvPr/>
        </p:nvSpPr>
        <p:spPr bwMode="auto">
          <a:xfrm>
            <a:off x="468313" y="2492375"/>
            <a:ext cx="8496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ahoma" panose="020B0604030504040204" pitchFamily="34" charset="0"/>
              </a:defRPr>
            </a:lvl1pPr>
            <a:lvl2pPr marL="742950" indent="-285750" eaLnBrk="0" hangingPunct="0">
              <a:defRPr sz="1600">
                <a:solidFill>
                  <a:schemeClr val="tx1"/>
                </a:solidFill>
                <a:latin typeface="Tahoma" panose="020B0604030504040204" pitchFamily="34" charset="0"/>
              </a:defRPr>
            </a:lvl2pPr>
            <a:lvl3pPr marL="1143000" indent="-228600" eaLnBrk="0" hangingPunct="0">
              <a:defRPr sz="1600">
                <a:solidFill>
                  <a:schemeClr val="tx1"/>
                </a:solidFill>
                <a:latin typeface="Tahoma" panose="020B0604030504040204" pitchFamily="34" charset="0"/>
              </a:defRPr>
            </a:lvl3pPr>
            <a:lvl4pPr marL="1600200" indent="-228600" eaLnBrk="0" hangingPunct="0">
              <a:defRPr sz="1600">
                <a:solidFill>
                  <a:schemeClr val="tx1"/>
                </a:solidFill>
                <a:latin typeface="Tahoma" panose="020B0604030504040204" pitchFamily="34" charset="0"/>
              </a:defRPr>
            </a:lvl4pPr>
            <a:lvl5pPr marL="2057400" indent="-228600" eaLnBrk="0" hangingPunct="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pPr eaLnBrk="1" hangingPunct="1"/>
            <a:r>
              <a:rPr lang="cs-CZ" altLang="cs-CZ" sz="2000"/>
              <a:t> </a:t>
            </a:r>
            <a:endParaRPr lang="cs-CZ" altLang="cs-CZ" sz="1800" b="1"/>
          </a:p>
        </p:txBody>
      </p:sp>
      <p:pic>
        <p:nvPicPr>
          <p:cNvPr id="3" name="Obrázek 2">
            <a:extLst>
              <a:ext uri="{FF2B5EF4-FFF2-40B4-BE49-F238E27FC236}">
                <a16:creationId xmlns:a16="http://schemas.microsoft.com/office/drawing/2014/main" id="{70118E3C-F646-584E-8FF2-508A362DD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020" y="3310802"/>
            <a:ext cx="6551959" cy="33525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4747C4AD-4F52-D848-810A-D06BC058E82D}"/>
              </a:ext>
            </a:extLst>
          </p:cNvPr>
          <p:cNvSpPr/>
          <p:nvPr/>
        </p:nvSpPr>
        <p:spPr>
          <a:xfrm>
            <a:off x="395536" y="1060053"/>
            <a:ext cx="8352928" cy="4678204"/>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Jedná se o možnost nahrazení zvířat jinými metodami a uspořádáním pokusů</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Vývoj alternativních metod navrhli už  Russell a </a:t>
            </a:r>
            <a:r>
              <a:rPr lang="cs-CZ" sz="2000" dirty="0" err="1">
                <a:latin typeface="Calibri" panose="020F0502020204030204" pitchFamily="34" charset="0"/>
                <a:cs typeface="Calibri" panose="020F0502020204030204" pitchFamily="34" charset="0"/>
              </a:rPr>
              <a:t>Burch</a:t>
            </a:r>
            <a:r>
              <a:rPr lang="cs-CZ" sz="2000" dirty="0">
                <a:latin typeface="Calibri" panose="020F0502020204030204" pitchFamily="34" charset="0"/>
                <a:cs typeface="Calibri" panose="020F0502020204030204" pitchFamily="34" charset="0"/>
              </a:rPr>
              <a:t> v r. 1959 v rámci 3R </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Cílem je zabránění/snížení používání zvířat v pokusech</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Umožňují sledovat vliv zkoumané látky na různých úrovních (molekulární, buněčná, tkáňová)</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Mohou poskytovat i finanční a časové  výhody</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Jsou v souladu s etickými požadavky společnosti</a:t>
            </a:r>
          </a:p>
          <a:p>
            <a:endParaRPr lang="cs-CZ" sz="2000" dirty="0">
              <a:latin typeface="Calibri" panose="020F0502020204030204" pitchFamily="34" charset="0"/>
              <a:cs typeface="Calibri" panose="020F0502020204030204" pitchFamily="34" charset="0"/>
            </a:endParaRPr>
          </a:p>
          <a:p>
            <a:endParaRPr lang="cs-CZ" sz="1800" dirty="0">
              <a:latin typeface="Calibri" panose="020F0502020204030204" pitchFamily="34" charset="0"/>
              <a:cs typeface="Calibri" panose="020F0502020204030204" pitchFamily="34" charset="0"/>
            </a:endParaRPr>
          </a:p>
          <a:p>
            <a:endParaRPr lang="cs-CZ" sz="2000" dirty="0">
              <a:latin typeface="Calibri" panose="020F0502020204030204" pitchFamily="34" charset="0"/>
              <a:cs typeface="Calibri" panose="020F0502020204030204" pitchFamily="34" charset="0"/>
            </a:endParaRPr>
          </a:p>
        </p:txBody>
      </p:sp>
      <p:sp>
        <p:nvSpPr>
          <p:cNvPr id="8" name="TextovéPole 7">
            <a:extLst>
              <a:ext uri="{FF2B5EF4-FFF2-40B4-BE49-F238E27FC236}">
                <a16:creationId xmlns:a16="http://schemas.microsoft.com/office/drawing/2014/main" id="{891A8036-DF94-4841-8C74-B843D6B86E4B}"/>
              </a:ext>
            </a:extLst>
          </p:cNvPr>
          <p:cNvSpPr txBox="1"/>
          <p:nvPr/>
        </p:nvSpPr>
        <p:spPr>
          <a:xfrm>
            <a:off x="2627784" y="290612"/>
            <a:ext cx="3279231" cy="1200329"/>
          </a:xfrm>
          <a:prstGeom prst="rect">
            <a:avLst/>
          </a:prstGeom>
          <a:noFill/>
        </p:spPr>
        <p:txBody>
          <a:bodyPr wrap="none" rtlCol="0">
            <a:spAutoFit/>
          </a:bodyPr>
          <a:lstStyle/>
          <a:p>
            <a:r>
              <a:rPr lang="cs-CZ" altLang="cs-CZ"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Alternativní metody:</a:t>
            </a:r>
          </a:p>
          <a:p>
            <a:r>
              <a:rPr lang="cs-CZ" altLang="cs-CZ"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endParaRPr lang="cs-CZ" dirty="0"/>
          </a:p>
        </p:txBody>
      </p:sp>
      <p:pic>
        <p:nvPicPr>
          <p:cNvPr id="5122" name="Picture 2" descr="Jsou pokusy na zvířatech opravdu nutné? - Ecoblog.cz">
            <a:extLst>
              <a:ext uri="{FF2B5EF4-FFF2-40B4-BE49-F238E27FC236}">
                <a16:creationId xmlns:a16="http://schemas.microsoft.com/office/drawing/2014/main" id="{D8105113-262C-EB49-81FE-041E5D9FE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961906"/>
            <a:ext cx="3219252" cy="255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40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E033DC1D-5B37-6E4A-A3E3-921C49D96B9F}"/>
              </a:ext>
            </a:extLst>
          </p:cNvPr>
          <p:cNvSpPr/>
          <p:nvPr/>
        </p:nvSpPr>
        <p:spPr>
          <a:xfrm>
            <a:off x="3419872" y="404664"/>
            <a:ext cx="3179845" cy="523220"/>
          </a:xfrm>
          <a:prstGeom prst="rect">
            <a:avLst/>
          </a:prstGeom>
        </p:spPr>
        <p:txBody>
          <a:bodyPr wrap="none">
            <a:spAutoFit/>
          </a:bodyPr>
          <a:lstStyle/>
          <a:p>
            <a:r>
              <a:rPr lang="cs-CZ" altLang="cs-CZ"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Alternativní metody</a:t>
            </a:r>
            <a:endParaRPr lang="cs-CZ" altLang="cs-CZ"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Obdélník 2">
            <a:extLst>
              <a:ext uri="{FF2B5EF4-FFF2-40B4-BE49-F238E27FC236}">
                <a16:creationId xmlns:a16="http://schemas.microsoft.com/office/drawing/2014/main" id="{0E13C774-346F-7342-8C8B-8BDAE4503F5A}"/>
              </a:ext>
            </a:extLst>
          </p:cNvPr>
          <p:cNvSpPr/>
          <p:nvPr/>
        </p:nvSpPr>
        <p:spPr>
          <a:xfrm>
            <a:off x="611560" y="1196752"/>
            <a:ext cx="8208912" cy="1631216"/>
          </a:xfrm>
          <a:prstGeom prst="rect">
            <a:avLst/>
          </a:prstGeom>
        </p:spPr>
        <p:txBody>
          <a:bodyPr wrap="square">
            <a:spAutoFit/>
          </a:bodyPr>
          <a:lstStyle/>
          <a:p>
            <a:r>
              <a:rPr lang="cs-CZ" sz="2000" b="1" dirty="0">
                <a:latin typeface="Calibri" panose="020F0502020204030204" pitchFamily="34" charset="0"/>
                <a:cs typeface="Calibri" panose="020F0502020204030204" pitchFamily="34" charset="0"/>
              </a:rPr>
              <a:t>Ukotveny v legislativě: </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EU SMĚRNICE RADY (86/609/EHS) o sbližování právních a správních předpisů členských států týkajících se ochrany zvířat používaných pro pokusné a jiné vědecké účely:</a:t>
            </a:r>
          </a:p>
        </p:txBody>
      </p:sp>
      <p:sp>
        <p:nvSpPr>
          <p:cNvPr id="4" name="Obdélník 3">
            <a:extLst>
              <a:ext uri="{FF2B5EF4-FFF2-40B4-BE49-F238E27FC236}">
                <a16:creationId xmlns:a16="http://schemas.microsoft.com/office/drawing/2014/main" id="{CF2D6894-5F83-414B-8B5A-D36AEDC587ED}"/>
              </a:ext>
            </a:extLst>
          </p:cNvPr>
          <p:cNvSpPr/>
          <p:nvPr/>
        </p:nvSpPr>
        <p:spPr>
          <a:xfrm>
            <a:off x="575556" y="3746449"/>
            <a:ext cx="7992888" cy="1015663"/>
          </a:xfrm>
          <a:prstGeom prst="rect">
            <a:avLst/>
          </a:prstGeom>
        </p:spPr>
        <p:txBody>
          <a:bodyPr wrap="square">
            <a:spAutoFit/>
          </a:bodyPr>
          <a:lstStyle/>
          <a:p>
            <a:r>
              <a:rPr lang="cs-CZ" sz="2000" dirty="0">
                <a:solidFill>
                  <a:srgbClr val="FFC000"/>
                </a:solidFill>
                <a:latin typeface="Calibri" panose="020F0502020204030204" pitchFamily="34" charset="0"/>
                <a:cs typeface="Calibri" panose="020F0502020204030204" pitchFamily="34" charset="0"/>
              </a:rPr>
              <a:t>Pokus nesmí být proveden, je-li pro dosažení žádaného výsledku k dispozici vědecky vyhovující, zastupitelná a proveditelná alternativa, při které nemusí být použito zvíře.</a:t>
            </a:r>
          </a:p>
        </p:txBody>
      </p:sp>
      <p:sp>
        <p:nvSpPr>
          <p:cNvPr id="5" name="Obdélník 4">
            <a:extLst>
              <a:ext uri="{FF2B5EF4-FFF2-40B4-BE49-F238E27FC236}">
                <a16:creationId xmlns:a16="http://schemas.microsoft.com/office/drawing/2014/main" id="{67827951-4654-EF44-B146-44BC6ADB32C7}"/>
              </a:ext>
            </a:extLst>
          </p:cNvPr>
          <p:cNvSpPr/>
          <p:nvPr/>
        </p:nvSpPr>
        <p:spPr>
          <a:xfrm>
            <a:off x="611585" y="2897068"/>
            <a:ext cx="7992888" cy="707886"/>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Zákon 246/1992 Sb., na ochranu zvířat proti týrání, ve znění pozdějších předpisů</a:t>
            </a:r>
          </a:p>
        </p:txBody>
      </p:sp>
      <p:sp>
        <p:nvSpPr>
          <p:cNvPr id="8" name="Obdélník 7">
            <a:extLst>
              <a:ext uri="{FF2B5EF4-FFF2-40B4-BE49-F238E27FC236}">
                <a16:creationId xmlns:a16="http://schemas.microsoft.com/office/drawing/2014/main" id="{71D7B781-6E9D-DE4E-BB55-2D91A9E811A7}"/>
              </a:ext>
            </a:extLst>
          </p:cNvPr>
          <p:cNvSpPr/>
          <p:nvPr/>
        </p:nvSpPr>
        <p:spPr>
          <a:xfrm>
            <a:off x="611561" y="5085184"/>
            <a:ext cx="8208911" cy="338554"/>
          </a:xfrm>
          <a:prstGeom prst="rect">
            <a:avLst/>
          </a:prstGeom>
        </p:spPr>
        <p:txBody>
          <a:bodyPr wrap="square">
            <a:spAutoFit/>
          </a:bodyPr>
          <a:lstStyle/>
          <a:p>
            <a:endParaRPr lang="cs-CZ" dirty="0"/>
          </a:p>
        </p:txBody>
      </p:sp>
    </p:spTree>
    <p:extLst>
      <p:ext uri="{BB962C8B-B14F-4D97-AF65-F5344CB8AC3E}">
        <p14:creationId xmlns:p14="http://schemas.microsoft.com/office/powerpoint/2010/main" val="4029124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F232333-79BF-3C4B-9E80-A15FBB97DA32}"/>
              </a:ext>
            </a:extLst>
          </p:cNvPr>
          <p:cNvSpPr/>
          <p:nvPr/>
        </p:nvSpPr>
        <p:spPr>
          <a:xfrm>
            <a:off x="179512" y="476672"/>
            <a:ext cx="8568952" cy="5016758"/>
          </a:xfrm>
          <a:prstGeom prst="rect">
            <a:avLst/>
          </a:prstGeom>
        </p:spPr>
        <p:txBody>
          <a:bodyPr wrap="square">
            <a:spAutoFit/>
          </a:bodyPr>
          <a:lstStyle/>
          <a:p>
            <a:r>
              <a:rPr lang="cs-CZ" sz="2000" b="1" dirty="0">
                <a:latin typeface="Calibri" panose="020F0502020204030204" pitchFamily="34" charset="0"/>
                <a:cs typeface="Calibri" panose="020F0502020204030204" pitchFamily="34" charset="0"/>
              </a:rPr>
              <a:t>Validace alternativních metod</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 proces ověřování správnosti a použitelnosti alternativní metody</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Evropské středisko pro validaci alternativních metod</a:t>
            </a:r>
          </a:p>
          <a:p>
            <a:endParaRPr lang="cs-CZ" sz="2000" dirty="0">
              <a:latin typeface="Calibri" panose="020F0502020204030204" pitchFamily="34" charset="0"/>
              <a:cs typeface="Calibri" panose="020F0502020204030204" pitchFamily="34" charset="0"/>
            </a:endParaRPr>
          </a:p>
          <a:p>
            <a:endParaRPr lang="cs-CZ" sz="2000" dirty="0">
              <a:latin typeface="Calibri" panose="020F0502020204030204" pitchFamily="34" charset="0"/>
              <a:cs typeface="Calibri" panose="020F0502020204030204" pitchFamily="34" charset="0"/>
            </a:endParaRPr>
          </a:p>
          <a:p>
            <a:r>
              <a:rPr lang="cs-CZ" sz="2000" b="1" u="sng" dirty="0">
                <a:latin typeface="Calibri" panose="020F0502020204030204" pitchFamily="34" charset="0"/>
                <a:cs typeface="Calibri" panose="020F0502020204030204" pitchFamily="34" charset="0"/>
              </a:rPr>
              <a:t>• ECVAM (Evropské středisko pro validaci alternativních metod, EU)</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 ICCVAM (</a:t>
            </a:r>
            <a:r>
              <a:rPr lang="cs-CZ" sz="2000" dirty="0" err="1">
                <a:latin typeface="Calibri" panose="020F0502020204030204" pitchFamily="34" charset="0"/>
                <a:cs typeface="Calibri" panose="020F0502020204030204" pitchFamily="34" charset="0"/>
              </a:rPr>
              <a:t>Interagency</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rPr>
              <a:t>Coordinating</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rPr>
              <a:t>Committee</a:t>
            </a:r>
            <a:r>
              <a:rPr lang="cs-CZ" sz="2000" dirty="0">
                <a:latin typeface="Calibri" panose="020F0502020204030204" pitchFamily="34" charset="0"/>
                <a:cs typeface="Calibri" panose="020F0502020204030204" pitchFamily="34" charset="0"/>
              </a:rPr>
              <a:t> on </a:t>
            </a:r>
            <a:r>
              <a:rPr lang="cs-CZ" sz="2000" dirty="0" err="1">
                <a:latin typeface="Calibri" panose="020F0502020204030204" pitchFamily="34" charset="0"/>
                <a:cs typeface="Calibri" panose="020F0502020204030204" pitchFamily="34" charset="0"/>
              </a:rPr>
              <a:t>the</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rPr>
              <a:t>validation</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rPr>
              <a:t>of</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rPr>
              <a:t>alternative</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rPr>
              <a:t>methods</a:t>
            </a:r>
            <a:r>
              <a:rPr lang="cs-CZ" sz="2000" dirty="0">
                <a:latin typeface="Calibri" panose="020F0502020204030204" pitchFamily="34" charset="0"/>
                <a:cs typeface="Calibri" panose="020F0502020204030204" pitchFamily="34" charset="0"/>
              </a:rPr>
              <a:t>, USA)</a:t>
            </a:r>
          </a:p>
          <a:p>
            <a:endParaRPr lang="cs-CZ" sz="2000" dirty="0">
              <a:latin typeface="Calibri" panose="020F0502020204030204" pitchFamily="34" charset="0"/>
              <a:cs typeface="Calibri" panose="020F0502020204030204" pitchFamily="34" charset="0"/>
            </a:endParaRPr>
          </a:p>
          <a:p>
            <a:endParaRPr lang="cs-CZ" sz="2000" dirty="0">
              <a:latin typeface="Calibri" panose="020F0502020204030204" pitchFamily="34" charset="0"/>
              <a:cs typeface="Calibri" panose="020F0502020204030204" pitchFamily="34" charset="0"/>
            </a:endParaRPr>
          </a:p>
          <a:p>
            <a:r>
              <a:rPr lang="cs-CZ" sz="2000" b="1" dirty="0">
                <a:solidFill>
                  <a:srgbClr val="FFC000"/>
                </a:solidFill>
                <a:latin typeface="Calibri" panose="020F0502020204030204" pitchFamily="34" charset="0"/>
                <a:cs typeface="Calibri" panose="020F0502020204030204" pitchFamily="34" charset="0"/>
              </a:rPr>
              <a:t>Při navrhování projektu pokusu (vyplňování formuláře) musíme prohledat databázi alternativních metod na stránkách ECVAM, jestli pro námi navrhovaný pokus neexistuje validovaná </a:t>
            </a:r>
            <a:r>
              <a:rPr lang="cs-CZ" sz="2000" b="1">
                <a:solidFill>
                  <a:srgbClr val="FFC000"/>
                </a:solidFill>
                <a:latin typeface="Calibri" panose="020F0502020204030204" pitchFamily="34" charset="0"/>
                <a:cs typeface="Calibri" panose="020F0502020204030204" pitchFamily="34" charset="0"/>
              </a:rPr>
              <a:t>alternatívní metoda. </a:t>
            </a:r>
            <a:endParaRPr lang="cs-CZ" sz="20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0752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EDF6826-E68A-C44E-B882-4E1E713BE54B}"/>
              </a:ext>
            </a:extLst>
          </p:cNvPr>
          <p:cNvSpPr/>
          <p:nvPr/>
        </p:nvSpPr>
        <p:spPr>
          <a:xfrm>
            <a:off x="179512" y="188640"/>
            <a:ext cx="8424936" cy="5878532"/>
          </a:xfrm>
          <a:prstGeom prst="rect">
            <a:avLst/>
          </a:prstGeom>
        </p:spPr>
        <p:txBody>
          <a:bodyPr wrap="square">
            <a:spAutoFit/>
          </a:bodyPr>
          <a:lstStyle/>
          <a:p>
            <a:r>
              <a:rPr lang="cs-CZ" sz="2800" b="1" dirty="0">
                <a:latin typeface="Calibri" panose="020F0502020204030204" pitchFamily="34" charset="0"/>
                <a:cs typeface="Calibri" panose="020F0502020204030204" pitchFamily="34" charset="0"/>
              </a:rPr>
              <a:t>       Alternativní metody – co si pod tím představit: </a:t>
            </a:r>
          </a:p>
          <a:p>
            <a:endParaRPr lang="cs-CZ" dirty="0"/>
          </a:p>
          <a:p>
            <a:endParaRPr lang="cs-CZ" dirty="0"/>
          </a:p>
          <a:p>
            <a:r>
              <a:rPr lang="cs-CZ" sz="2000" dirty="0">
                <a:latin typeface="Calibri" panose="020F0502020204030204" pitchFamily="34" charset="0"/>
                <a:cs typeface="Calibri" panose="020F0502020204030204" pitchFamily="34" charset="0"/>
              </a:rPr>
              <a:t>In </a:t>
            </a:r>
            <a:r>
              <a:rPr lang="cs-CZ" sz="2000" dirty="0" err="1">
                <a:latin typeface="Calibri" panose="020F0502020204030204" pitchFamily="34" charset="0"/>
                <a:cs typeface="Calibri" panose="020F0502020204030204" pitchFamily="34" charset="0"/>
              </a:rPr>
              <a:t>silico</a:t>
            </a:r>
            <a:r>
              <a:rPr lang="cs-CZ" sz="2000" dirty="0">
                <a:latin typeface="Calibri" panose="020F0502020204030204" pitchFamily="34" charset="0"/>
                <a:cs typeface="Calibri" panose="020F0502020204030204" pitchFamily="34" charset="0"/>
              </a:rPr>
              <a:t> modely</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 odhadují vlastnosti chemických látek na základě jejich fyzikálních a chemických vlastností</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 In vitro modely</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 používají buněčné linie nebo bakteriální testy</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Ex </a:t>
            </a:r>
            <a:r>
              <a:rPr lang="cs-CZ" sz="2000" dirty="0" err="1">
                <a:latin typeface="Calibri" panose="020F0502020204030204" pitchFamily="34" charset="0"/>
                <a:cs typeface="Calibri" panose="020F0502020204030204" pitchFamily="34" charset="0"/>
              </a:rPr>
              <a:t>vivo</a:t>
            </a:r>
            <a:r>
              <a:rPr lang="cs-CZ" sz="2000" dirty="0">
                <a:latin typeface="Calibri" panose="020F0502020204030204" pitchFamily="34" charset="0"/>
                <a:cs typeface="Calibri" panose="020F0502020204030204" pitchFamily="34" charset="0"/>
              </a:rPr>
              <a:t> modely</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rPr>
              <a:t>• používají části těla z ordinací nebo jatek a zahrnují například testy propustnosti s lidskou pokožkou nebo ex </a:t>
            </a:r>
            <a:r>
              <a:rPr lang="cs-CZ" sz="2000" dirty="0" err="1">
                <a:latin typeface="Calibri" panose="020F0502020204030204" pitchFamily="34" charset="0"/>
                <a:cs typeface="Calibri" panose="020F0502020204030204" pitchFamily="34" charset="0"/>
              </a:rPr>
              <a:t>vivo</a:t>
            </a:r>
            <a:r>
              <a:rPr lang="cs-CZ" sz="2000" dirty="0">
                <a:latin typeface="Calibri" panose="020F0502020204030204" pitchFamily="34" charset="0"/>
                <a:cs typeface="Calibri" panose="020F0502020204030204" pitchFamily="34" charset="0"/>
              </a:rPr>
              <a:t> testy podráždění očí</a:t>
            </a:r>
          </a:p>
          <a:p>
            <a:endParaRPr lang="cs-CZ" b="1" dirty="0"/>
          </a:p>
          <a:p>
            <a:r>
              <a:rPr lang="cs-CZ" sz="2000" b="1" dirty="0">
                <a:solidFill>
                  <a:srgbClr val="FFC000"/>
                </a:solidFill>
                <a:latin typeface="Calibri" panose="020F0502020204030204" pitchFamily="34" charset="0"/>
                <a:cs typeface="Calibri" panose="020F0502020204030204" pitchFamily="34" charset="0"/>
              </a:rPr>
              <a:t>Nevýhoda a důvod proč jsou i nadále nutné pokusy na zvířatech:</a:t>
            </a:r>
          </a:p>
          <a:p>
            <a:r>
              <a:rPr lang="cs-CZ" sz="2000" b="1" dirty="0">
                <a:solidFill>
                  <a:srgbClr val="FFC000"/>
                </a:solidFill>
                <a:latin typeface="Calibri" panose="020F0502020204030204" pitchFamily="34" charset="0"/>
                <a:cs typeface="Calibri" panose="020F0502020204030204" pitchFamily="34" charset="0"/>
              </a:rPr>
              <a:t>Alternativní metody nedokáží nahradit komplexnost celého organismu</a:t>
            </a:r>
          </a:p>
        </p:txBody>
      </p:sp>
    </p:spTree>
    <p:extLst>
      <p:ext uri="{BB962C8B-B14F-4D97-AF65-F5344CB8AC3E}">
        <p14:creationId xmlns:p14="http://schemas.microsoft.com/office/powerpoint/2010/main" val="3265097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047AAB93-1B89-B94D-BD54-4B8143F2861E}"/>
              </a:ext>
            </a:extLst>
          </p:cNvPr>
          <p:cNvSpPr/>
          <p:nvPr/>
        </p:nvSpPr>
        <p:spPr>
          <a:xfrm>
            <a:off x="899592" y="692696"/>
            <a:ext cx="6983771" cy="1631216"/>
          </a:xfrm>
          <a:prstGeom prst="rect">
            <a:avLst/>
          </a:prstGeom>
        </p:spPr>
        <p:txBody>
          <a:bodyPr wrap="none">
            <a:spAutoFit/>
          </a:bodyPr>
          <a:lstStyle/>
          <a:p>
            <a:r>
              <a:rPr lang="cs-CZ" sz="2000" dirty="0">
                <a:latin typeface="Calibri" panose="020F0502020204030204" pitchFamily="34" charset="0"/>
                <a:cs typeface="Calibri" panose="020F0502020204030204" pitchFamily="34" charset="0"/>
              </a:rPr>
              <a:t>Zdroje: </a:t>
            </a:r>
          </a:p>
          <a:p>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https://www.vfu.cz/files/2390_65_vystup.pdf</a:t>
            </a:r>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https://www.svscr.cz/</a:t>
            </a:r>
            <a:endParaRPr lang="cs-CZ" sz="2000" dirty="0">
              <a:latin typeface="Calibri" panose="020F0502020204030204" pitchFamily="34" charset="0"/>
              <a:cs typeface="Calibri" panose="020F0502020204030204" pitchFamily="34" charset="0"/>
            </a:endParaRPr>
          </a:p>
          <a:p>
            <a:r>
              <a:rPr lang="cs-CZ" sz="20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http://eagri.cz/public/web/mze/legislativa/pravni-predpisy-mze/</a:t>
            </a:r>
            <a:r>
              <a:rPr lang="cs-CZ"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1885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5F4B0C8C-3C2A-EC42-B448-C349749BCE12}"/>
              </a:ext>
            </a:extLst>
          </p:cNvPr>
          <p:cNvSpPr txBox="1">
            <a:spLocks noChangeArrowheads="1"/>
          </p:cNvSpPr>
          <p:nvPr/>
        </p:nvSpPr>
        <p:spPr bwMode="auto">
          <a:xfrm>
            <a:off x="250825" y="333375"/>
            <a:ext cx="864235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cs-CZ" altLang="cs-CZ" sz="2400" b="1" dirty="0">
                <a:solidFill>
                  <a:schemeClr val="hlin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Ochrana zvířat na úrovni právní</a:t>
            </a:r>
          </a:p>
          <a:p>
            <a:pPr eaLnBrk="1" hangingPunct="1">
              <a:spcBef>
                <a:spcPct val="0"/>
              </a:spcBef>
              <a:buClrTx/>
              <a:buSzTx/>
              <a:buFontTx/>
              <a:buNone/>
              <a:defRPr/>
            </a:pPr>
            <a:endParaRPr lang="cs-CZ" altLang="cs-CZ" sz="1800" dirty="0">
              <a:solidFill>
                <a:schemeClr val="hlin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spcBef>
                <a:spcPct val="0"/>
              </a:spcBef>
              <a:buClrTx/>
              <a:buSzTx/>
              <a:buFontTx/>
              <a:buChar char="•"/>
              <a:defRPr/>
            </a:pPr>
            <a:r>
              <a:rPr lang="cs-CZ" alt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alt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Právními předpisy na úrovni národní i nadnárodní jsou stanoveny povinné podmínky pro zabezpečení pohody zvířat. </a:t>
            </a:r>
          </a:p>
          <a:p>
            <a:pPr eaLnBrk="1" hangingPunct="1">
              <a:spcBef>
                <a:spcPct val="0"/>
              </a:spcBef>
              <a:buClrTx/>
              <a:buSzTx/>
              <a:buFontTx/>
              <a:buNone/>
              <a:defRPr/>
            </a:pPr>
            <a:endParaRPr lang="cs-CZ" alt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spcBef>
                <a:spcPct val="0"/>
              </a:spcBef>
              <a:buClrTx/>
              <a:buSzTx/>
              <a:buFontTx/>
              <a:buNone/>
              <a:defRPr/>
            </a:pPr>
            <a:r>
              <a:rPr lang="cs-CZ" altLang="cs-CZ" sz="2400" b="1" dirty="0">
                <a:solidFill>
                  <a:schemeClr val="hlin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Oblasti ochrany zvířat v právních předpisech</a:t>
            </a:r>
          </a:p>
          <a:p>
            <a:pPr eaLnBrk="1" hangingPunct="1">
              <a:spcBef>
                <a:spcPct val="0"/>
              </a:spcBef>
              <a:buClrTx/>
              <a:buSzTx/>
              <a:buFontTx/>
              <a:buNone/>
              <a:defRPr/>
            </a:pPr>
            <a:endParaRPr lang="cs-CZ" altLang="cs-CZ" sz="2400" b="1" dirty="0">
              <a:solidFill>
                <a:schemeClr val="hlin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spcBef>
                <a:spcPct val="0"/>
              </a:spcBef>
              <a:buClrTx/>
              <a:buSzTx/>
              <a:buFontTx/>
              <a:buChar char="•"/>
              <a:defRPr/>
            </a:pPr>
            <a:r>
              <a:rPr lang="cs-CZ" altLang="cs-CZ" sz="2000" b="1" dirty="0">
                <a:solidFill>
                  <a:schemeClr val="folHlin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Přímá ochrana zvířat</a:t>
            </a:r>
            <a:r>
              <a:rPr lang="cs-CZ" altLang="cs-CZ"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000" i="1" dirty="0">
                <a:latin typeface="Calibri" panose="020F0502020204030204" pitchFamily="34" charset="0"/>
                <a:cs typeface="Calibri" panose="020F0502020204030204" pitchFamily="34" charset="0"/>
              </a:rPr>
              <a:t>zahrnuje ochranu zvířat vymezenou právními předpisy, které vymezují, zakazují a postihují činnosti považované za týrání zvířat. </a:t>
            </a:r>
            <a:endParaRPr lang="cs-CZ" sz="2000" dirty="0">
              <a:latin typeface="Calibri" panose="020F0502020204030204" pitchFamily="34" charset="0"/>
              <a:cs typeface="Calibri" panose="020F0502020204030204" pitchFamily="34" charset="0"/>
            </a:endParaRPr>
          </a:p>
          <a:p>
            <a:pPr eaLnBrk="1" hangingPunct="1">
              <a:spcBef>
                <a:spcPct val="0"/>
              </a:spcBef>
              <a:buClrTx/>
              <a:buSzTx/>
              <a:buFontTx/>
              <a:buNone/>
              <a:defRPr/>
            </a:pPr>
            <a:endParaRPr lang="cs-CZ" alt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spcBef>
                <a:spcPct val="0"/>
              </a:spcBef>
              <a:buClrTx/>
              <a:buSzTx/>
              <a:buFontTx/>
              <a:buChar char="•"/>
              <a:defRPr/>
            </a:pPr>
            <a:r>
              <a:rPr lang="cs-CZ" altLang="cs-CZ" sz="2000" b="1" dirty="0">
                <a:solidFill>
                  <a:schemeClr val="folHlin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Nepřímá ochrana zvířat </a:t>
            </a:r>
            <a:r>
              <a:rPr lang="cs-CZ" sz="2000" i="1" dirty="0">
                <a:latin typeface="Calibri" panose="020F0502020204030204" pitchFamily="34" charset="0"/>
                <a:cs typeface="Calibri" panose="020F0502020204030204" pitchFamily="34" charset="0"/>
              </a:rPr>
              <a:t> zahrnuje předpisy, jejichž hlavním cílem není ochrana zvířat proti týrání, ale které svým obsahem přesto k ochraně zvířat přispívají. Jedná se o předpisy, které upravují zacházení se zvířaty při různých činnostech.  </a:t>
            </a:r>
            <a:endParaRPr lang="cs-CZ" altLang="cs-CZ" sz="2000" b="1" dirty="0">
              <a:solidFill>
                <a:schemeClr val="folHlin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spcBef>
                <a:spcPct val="0"/>
              </a:spcBef>
              <a:buClrTx/>
              <a:buSzTx/>
              <a:buFontTx/>
              <a:buNone/>
              <a:defRPr/>
            </a:pPr>
            <a:endParaRPr lang="cs-CZ" altLang="cs-CZ" sz="2000" dirty="0">
              <a:effectLst>
                <a:outerShdw blurRad="38100" dist="38100" dir="2700000" algn="tl">
                  <a:srgbClr val="000000">
                    <a:alpha val="43137"/>
                  </a:srgbClr>
                </a:outerShdw>
              </a:effectLst>
            </a:endParaRPr>
          </a:p>
          <a:p>
            <a:pPr eaLnBrk="1" hangingPunct="1">
              <a:spcBef>
                <a:spcPct val="0"/>
              </a:spcBef>
              <a:buClrTx/>
              <a:buSzTx/>
              <a:buFontTx/>
              <a:buNone/>
              <a:defRPr/>
            </a:pPr>
            <a:endParaRPr lang="cs-CZ" altLang="cs-CZ"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214FE07C-8598-874B-BA79-2292CCF2DDD1}"/>
              </a:ext>
            </a:extLst>
          </p:cNvPr>
          <p:cNvSpPr/>
          <p:nvPr/>
        </p:nvSpPr>
        <p:spPr>
          <a:xfrm>
            <a:off x="309836" y="1234544"/>
            <a:ext cx="8424936" cy="707886"/>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Nařízení Rady (ES) č. 1099/2009 ze dne 24. září 2009 o ochraně zvířat při usmrcování </a:t>
            </a:r>
            <a:endParaRPr lang="cs-CZ" sz="2000" i="0" dirty="0">
              <a:effectLst/>
              <a:latin typeface="Calibri" panose="020F0502020204030204" pitchFamily="34" charset="0"/>
              <a:cs typeface="Calibri" panose="020F0502020204030204" pitchFamily="34" charset="0"/>
            </a:endParaRPr>
          </a:p>
        </p:txBody>
      </p:sp>
      <p:sp>
        <p:nvSpPr>
          <p:cNvPr id="3" name="Obdélník 2">
            <a:extLst>
              <a:ext uri="{FF2B5EF4-FFF2-40B4-BE49-F238E27FC236}">
                <a16:creationId xmlns:a16="http://schemas.microsoft.com/office/drawing/2014/main" id="{E6D39AB0-9807-9443-BA05-A8BFCA6D23E1}"/>
              </a:ext>
            </a:extLst>
          </p:cNvPr>
          <p:cNvSpPr/>
          <p:nvPr/>
        </p:nvSpPr>
        <p:spPr>
          <a:xfrm>
            <a:off x="309836" y="2066945"/>
            <a:ext cx="8205464" cy="1015663"/>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Nařízení Rady (ES) č. 1/2005 ze dne 22. prosince 2004 o ochraně zvířat během přepravy a souvisejících činností a o změně směrnic 64/432/EHS a 93/119/ES a nařízení (ES) č. 1255/97</a:t>
            </a:r>
            <a:endParaRPr lang="cs-CZ" sz="2000" i="0" dirty="0">
              <a:effectLst/>
              <a:latin typeface="Calibri" panose="020F0502020204030204" pitchFamily="34" charset="0"/>
              <a:cs typeface="Calibri" panose="020F0502020204030204" pitchFamily="34" charset="0"/>
            </a:endParaRPr>
          </a:p>
        </p:txBody>
      </p:sp>
      <p:sp>
        <p:nvSpPr>
          <p:cNvPr id="5" name="Obdélník 4">
            <a:extLst>
              <a:ext uri="{FF2B5EF4-FFF2-40B4-BE49-F238E27FC236}">
                <a16:creationId xmlns:a16="http://schemas.microsoft.com/office/drawing/2014/main" id="{3C0B8D63-EEB7-EB4B-A80D-4724718D84E8}"/>
              </a:ext>
            </a:extLst>
          </p:cNvPr>
          <p:cNvSpPr/>
          <p:nvPr/>
        </p:nvSpPr>
        <p:spPr>
          <a:xfrm>
            <a:off x="332110" y="3128774"/>
            <a:ext cx="8183190" cy="1323439"/>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Nařízení Evropského Parlamentu a Rady (ES) č. 882/2004 ze dne 29. dubna 2004 o úředních kontrolách za účelem ověření dodržování právních předpisů týkajících se krmiv a potravin a pravidel o zdraví zvířat a dobrých životních podmínkách zvířat</a:t>
            </a:r>
            <a:endParaRPr lang="cs-CZ" sz="2000" i="0" dirty="0">
              <a:effectLst/>
              <a:latin typeface="Calibri" panose="020F0502020204030204" pitchFamily="34" charset="0"/>
              <a:cs typeface="Calibri" panose="020F0502020204030204" pitchFamily="34" charset="0"/>
            </a:endParaRPr>
          </a:p>
        </p:txBody>
      </p:sp>
      <p:sp>
        <p:nvSpPr>
          <p:cNvPr id="6" name="Obdélník 5">
            <a:extLst>
              <a:ext uri="{FF2B5EF4-FFF2-40B4-BE49-F238E27FC236}">
                <a16:creationId xmlns:a16="http://schemas.microsoft.com/office/drawing/2014/main" id="{E7E08EA1-F4E9-294A-AD90-0B24B7ABB9CA}"/>
              </a:ext>
            </a:extLst>
          </p:cNvPr>
          <p:cNvSpPr/>
          <p:nvPr/>
        </p:nvSpPr>
        <p:spPr>
          <a:xfrm>
            <a:off x="332110" y="4561628"/>
            <a:ext cx="8274645" cy="707886"/>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Nařízení Rady (ES) č. 1040/2003 ze dne 11. června 2003, kterým se mění nařízení (ES) č. 1255/97, pokud jde o použití míst zastávek</a:t>
            </a:r>
            <a:endParaRPr lang="cs-CZ" sz="2000" i="0" dirty="0">
              <a:effectLst/>
              <a:latin typeface="Calibri" panose="020F0502020204030204" pitchFamily="34" charset="0"/>
              <a:cs typeface="Calibri" panose="020F0502020204030204" pitchFamily="34" charset="0"/>
            </a:endParaRPr>
          </a:p>
        </p:txBody>
      </p:sp>
      <p:sp>
        <p:nvSpPr>
          <p:cNvPr id="7" name="Obdélník 6">
            <a:extLst>
              <a:ext uri="{FF2B5EF4-FFF2-40B4-BE49-F238E27FC236}">
                <a16:creationId xmlns:a16="http://schemas.microsoft.com/office/drawing/2014/main" id="{9FCB1EDC-0FE6-234E-942D-05BCC57F74E3}"/>
              </a:ext>
            </a:extLst>
          </p:cNvPr>
          <p:cNvSpPr/>
          <p:nvPr/>
        </p:nvSpPr>
        <p:spPr>
          <a:xfrm>
            <a:off x="383693" y="5350980"/>
            <a:ext cx="8274644" cy="1015663"/>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Nařízení Rady (ES) č. 1255/97 týkající se kritérií Společenství pro stanice zastavení při přepravě a měnící plán cesty, uvedené v příloze ke Směrnici 91/628/EHS</a:t>
            </a:r>
            <a:endParaRPr lang="cs-CZ" sz="2000" i="0" dirty="0">
              <a:effectLst/>
              <a:latin typeface="Calibri" panose="020F0502020204030204" pitchFamily="34" charset="0"/>
              <a:cs typeface="Calibri" panose="020F0502020204030204" pitchFamily="34" charset="0"/>
            </a:endParaRPr>
          </a:p>
        </p:txBody>
      </p:sp>
      <p:sp>
        <p:nvSpPr>
          <p:cNvPr id="8" name="TextovéPole 7">
            <a:extLst>
              <a:ext uri="{FF2B5EF4-FFF2-40B4-BE49-F238E27FC236}">
                <a16:creationId xmlns:a16="http://schemas.microsoft.com/office/drawing/2014/main" id="{4206BF96-6EEA-2944-BC4A-93F8BB8037A6}"/>
              </a:ext>
            </a:extLst>
          </p:cNvPr>
          <p:cNvSpPr txBox="1"/>
          <p:nvPr/>
        </p:nvSpPr>
        <p:spPr>
          <a:xfrm>
            <a:off x="1928071" y="387457"/>
            <a:ext cx="5287858" cy="523220"/>
          </a:xfrm>
          <a:prstGeom prst="rect">
            <a:avLst/>
          </a:prstGeom>
          <a:noFill/>
        </p:spPr>
        <p:txBody>
          <a:bodyPr wrap="none" rtlCol="0">
            <a:spAutoFit/>
          </a:bodyPr>
          <a:lstStyle/>
          <a:p>
            <a:r>
              <a:rPr lang="cs-CZ" sz="2800" b="1" dirty="0">
                <a:solidFill>
                  <a:srgbClr val="00B0F0"/>
                </a:solidFill>
                <a:latin typeface="Calibri" panose="020F0502020204030204" pitchFamily="34" charset="0"/>
                <a:cs typeface="Calibri" panose="020F0502020204030204" pitchFamily="34" charset="0"/>
              </a:rPr>
              <a:t>Přímá ochrana zvířat - předpisy EU</a:t>
            </a:r>
          </a:p>
        </p:txBody>
      </p:sp>
    </p:spTree>
    <p:extLst>
      <p:ext uri="{BB962C8B-B14F-4D97-AF65-F5344CB8AC3E}">
        <p14:creationId xmlns:p14="http://schemas.microsoft.com/office/powerpoint/2010/main" val="230493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12517578-7809-D245-A310-9FE768ACDA1D}"/>
              </a:ext>
            </a:extLst>
          </p:cNvPr>
          <p:cNvSpPr/>
          <p:nvPr/>
        </p:nvSpPr>
        <p:spPr>
          <a:xfrm>
            <a:off x="224034" y="1061366"/>
            <a:ext cx="8640960" cy="707886"/>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Vyhláška č. 208/2004 Sb., o minimálních standardech pro ochranu hospodářských zvířat</a:t>
            </a:r>
            <a:endParaRPr lang="cs-CZ" sz="2000" i="0" dirty="0">
              <a:effectLst/>
              <a:latin typeface="Calibri" panose="020F0502020204030204" pitchFamily="34" charset="0"/>
              <a:cs typeface="Calibri" panose="020F0502020204030204" pitchFamily="34" charset="0"/>
            </a:endParaRPr>
          </a:p>
        </p:txBody>
      </p:sp>
      <p:sp>
        <p:nvSpPr>
          <p:cNvPr id="3" name="Obdélník 2">
            <a:extLst>
              <a:ext uri="{FF2B5EF4-FFF2-40B4-BE49-F238E27FC236}">
                <a16:creationId xmlns:a16="http://schemas.microsoft.com/office/drawing/2014/main" id="{ADDC14DB-3A49-504A-B5C8-66D3E035EC1B}"/>
              </a:ext>
            </a:extLst>
          </p:cNvPr>
          <p:cNvSpPr/>
          <p:nvPr/>
        </p:nvSpPr>
        <p:spPr>
          <a:xfrm>
            <a:off x="224034" y="1870767"/>
            <a:ext cx="8168777" cy="892552"/>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Vyhláška č. 411/2008 Sb., o stanovení druhů zvířat vyžadujících zvláštní péči</a:t>
            </a:r>
          </a:p>
          <a:p>
            <a:pPr algn="just"/>
            <a:br>
              <a:rPr lang="cs-CZ" dirty="0">
                <a:solidFill>
                  <a:srgbClr val="333333"/>
                </a:solidFill>
                <a:latin typeface="Verdana" panose="020B0604030504040204" pitchFamily="34" charset="0"/>
              </a:rPr>
            </a:br>
            <a:endParaRPr lang="cs-CZ" b="0" i="0" dirty="0">
              <a:solidFill>
                <a:srgbClr val="333333"/>
              </a:solidFill>
              <a:effectLst/>
              <a:latin typeface="Verdana" panose="020B0604030504040204" pitchFamily="34" charset="0"/>
            </a:endParaRPr>
          </a:p>
        </p:txBody>
      </p:sp>
      <p:sp>
        <p:nvSpPr>
          <p:cNvPr id="4" name="Obdélník 3">
            <a:extLst>
              <a:ext uri="{FF2B5EF4-FFF2-40B4-BE49-F238E27FC236}">
                <a16:creationId xmlns:a16="http://schemas.microsoft.com/office/drawing/2014/main" id="{525B4E63-5EC9-B94D-8127-20E9551AE608}"/>
              </a:ext>
            </a:extLst>
          </p:cNvPr>
          <p:cNvSpPr/>
          <p:nvPr/>
        </p:nvSpPr>
        <p:spPr>
          <a:xfrm>
            <a:off x="295396" y="2428472"/>
            <a:ext cx="8168777" cy="400110"/>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Vyhláška č. 4/2009 Sb., o ochraně zvířat při přepravě</a:t>
            </a:r>
            <a:endParaRPr lang="cs-CZ" sz="2000" i="0" dirty="0">
              <a:effectLst/>
              <a:latin typeface="Calibri" panose="020F0502020204030204" pitchFamily="34" charset="0"/>
              <a:cs typeface="Calibri" panose="020F0502020204030204" pitchFamily="34" charset="0"/>
            </a:endParaRPr>
          </a:p>
        </p:txBody>
      </p:sp>
      <p:sp>
        <p:nvSpPr>
          <p:cNvPr id="5" name="Obdélník 4">
            <a:extLst>
              <a:ext uri="{FF2B5EF4-FFF2-40B4-BE49-F238E27FC236}">
                <a16:creationId xmlns:a16="http://schemas.microsoft.com/office/drawing/2014/main" id="{882DC15D-A53C-E042-BA3F-5F6439A3E2E1}"/>
              </a:ext>
            </a:extLst>
          </p:cNvPr>
          <p:cNvSpPr/>
          <p:nvPr/>
        </p:nvSpPr>
        <p:spPr>
          <a:xfrm>
            <a:off x="237799" y="3070393"/>
            <a:ext cx="8257877" cy="400110"/>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Vyhláška č. 114/2010 Sb., o ochraně handicapovaných zvířat při chovu</a:t>
            </a:r>
            <a:endParaRPr lang="cs-CZ" sz="2000" i="0" dirty="0">
              <a:effectLst/>
              <a:latin typeface="Calibri" panose="020F0502020204030204" pitchFamily="34" charset="0"/>
              <a:cs typeface="Calibri" panose="020F0502020204030204" pitchFamily="34" charset="0"/>
            </a:endParaRPr>
          </a:p>
        </p:txBody>
      </p:sp>
      <p:sp>
        <p:nvSpPr>
          <p:cNvPr id="6" name="Obdélník 5">
            <a:extLst>
              <a:ext uri="{FF2B5EF4-FFF2-40B4-BE49-F238E27FC236}">
                <a16:creationId xmlns:a16="http://schemas.microsoft.com/office/drawing/2014/main" id="{69B008E6-80A1-5147-BD13-F1D1CA5620EA}"/>
              </a:ext>
            </a:extLst>
          </p:cNvPr>
          <p:cNvSpPr/>
          <p:nvPr/>
        </p:nvSpPr>
        <p:spPr>
          <a:xfrm>
            <a:off x="251493" y="3616734"/>
            <a:ext cx="8113861" cy="400110"/>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Vyhláška č. 418/2012 Sb., o ochraně zvířat při usmrcování</a:t>
            </a:r>
            <a:endParaRPr lang="cs-CZ" sz="2000" i="0" dirty="0">
              <a:effectLst/>
              <a:latin typeface="Calibri" panose="020F0502020204030204" pitchFamily="34" charset="0"/>
              <a:cs typeface="Calibri" panose="020F0502020204030204" pitchFamily="34" charset="0"/>
            </a:endParaRPr>
          </a:p>
        </p:txBody>
      </p:sp>
      <p:sp>
        <p:nvSpPr>
          <p:cNvPr id="7" name="Obdélník 6">
            <a:extLst>
              <a:ext uri="{FF2B5EF4-FFF2-40B4-BE49-F238E27FC236}">
                <a16:creationId xmlns:a16="http://schemas.microsoft.com/office/drawing/2014/main" id="{F56464AC-B3AC-4E4B-810D-43F5923DF463}"/>
              </a:ext>
            </a:extLst>
          </p:cNvPr>
          <p:cNvSpPr/>
          <p:nvPr/>
        </p:nvSpPr>
        <p:spPr>
          <a:xfrm>
            <a:off x="282350" y="4191646"/>
            <a:ext cx="8257877" cy="400110"/>
          </a:xfrm>
          <a:prstGeom prst="rect">
            <a:avLst/>
          </a:prstGeom>
        </p:spPr>
        <p:txBody>
          <a:bodyPr wrap="square">
            <a:spAutoFit/>
          </a:bodyPr>
          <a:lstStyle/>
          <a:p>
            <a:r>
              <a:rPr lang="cs-CZ" sz="2000" b="1" dirty="0">
                <a:solidFill>
                  <a:srgbClr val="FFC000"/>
                </a:solidFill>
                <a:latin typeface="Calibri" panose="020F0502020204030204" pitchFamily="34" charset="0"/>
                <a:cs typeface="Calibri" panose="020F0502020204030204" pitchFamily="34" charset="0"/>
              </a:rPr>
              <a:t>Vyhláška č. 419/2012 Sb., o ochraně pokusných zvířat</a:t>
            </a:r>
            <a:endParaRPr lang="cs-CZ" sz="2000" b="1" i="0" dirty="0">
              <a:solidFill>
                <a:srgbClr val="FFC000"/>
              </a:solidFill>
              <a:effectLst/>
              <a:latin typeface="Calibri" panose="020F0502020204030204" pitchFamily="34" charset="0"/>
              <a:cs typeface="Calibri" panose="020F0502020204030204" pitchFamily="34" charset="0"/>
            </a:endParaRPr>
          </a:p>
        </p:txBody>
      </p:sp>
      <p:sp>
        <p:nvSpPr>
          <p:cNvPr id="8" name="Obdélník 7">
            <a:extLst>
              <a:ext uri="{FF2B5EF4-FFF2-40B4-BE49-F238E27FC236}">
                <a16:creationId xmlns:a16="http://schemas.microsoft.com/office/drawing/2014/main" id="{6ECC6ED6-25F8-1F4E-8DE7-D0CCF99F37F9}"/>
              </a:ext>
            </a:extLst>
          </p:cNvPr>
          <p:cNvSpPr/>
          <p:nvPr/>
        </p:nvSpPr>
        <p:spPr>
          <a:xfrm>
            <a:off x="251493" y="4783391"/>
            <a:ext cx="8502501" cy="400110"/>
          </a:xfrm>
          <a:prstGeom prst="rect">
            <a:avLst/>
          </a:prstGeom>
        </p:spPr>
        <p:txBody>
          <a:bodyPr wrap="square">
            <a:spAutoFit/>
          </a:bodyPr>
          <a:lstStyle/>
          <a:p>
            <a:r>
              <a:rPr lang="cs-CZ" sz="2000" b="1" dirty="0">
                <a:solidFill>
                  <a:srgbClr val="FFC000"/>
                </a:solidFill>
                <a:latin typeface="Calibri" panose="020F0502020204030204" pitchFamily="34" charset="0"/>
                <a:cs typeface="Calibri" panose="020F0502020204030204" pitchFamily="34" charset="0"/>
              </a:rPr>
              <a:t>Zákon České národní rady č. 246/1992 Sb., na ochranu zvířat proti týrání</a:t>
            </a:r>
            <a:endParaRPr lang="cs-CZ" sz="2000" b="1" i="0" dirty="0">
              <a:solidFill>
                <a:srgbClr val="FFC000"/>
              </a:solidFill>
              <a:effectLst/>
              <a:latin typeface="Calibri" panose="020F0502020204030204" pitchFamily="34" charset="0"/>
              <a:cs typeface="Calibri" panose="020F0502020204030204" pitchFamily="34" charset="0"/>
            </a:endParaRPr>
          </a:p>
        </p:txBody>
      </p:sp>
      <p:sp>
        <p:nvSpPr>
          <p:cNvPr id="9" name="Obdélník 8">
            <a:extLst>
              <a:ext uri="{FF2B5EF4-FFF2-40B4-BE49-F238E27FC236}">
                <a16:creationId xmlns:a16="http://schemas.microsoft.com/office/drawing/2014/main" id="{4348F112-4F2A-314D-B589-977C29053520}"/>
              </a:ext>
            </a:extLst>
          </p:cNvPr>
          <p:cNvSpPr/>
          <p:nvPr/>
        </p:nvSpPr>
        <p:spPr>
          <a:xfrm>
            <a:off x="295396" y="5347677"/>
            <a:ext cx="8458598" cy="400110"/>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Zákon č. 40/2009 Sb., trestní zákoník</a:t>
            </a:r>
            <a:endParaRPr lang="cs-CZ" sz="2000" i="0" dirty="0">
              <a:effectLst/>
              <a:latin typeface="Calibri" panose="020F0502020204030204" pitchFamily="34" charset="0"/>
              <a:cs typeface="Calibri" panose="020F0502020204030204" pitchFamily="34" charset="0"/>
            </a:endParaRPr>
          </a:p>
        </p:txBody>
      </p:sp>
      <p:sp>
        <p:nvSpPr>
          <p:cNvPr id="12" name="Obdélník 11">
            <a:extLst>
              <a:ext uri="{FF2B5EF4-FFF2-40B4-BE49-F238E27FC236}">
                <a16:creationId xmlns:a16="http://schemas.microsoft.com/office/drawing/2014/main" id="{12A79C61-8133-644A-B73A-4533A58460CE}"/>
              </a:ext>
            </a:extLst>
          </p:cNvPr>
          <p:cNvSpPr/>
          <p:nvPr/>
        </p:nvSpPr>
        <p:spPr>
          <a:xfrm>
            <a:off x="266301" y="5948297"/>
            <a:ext cx="8502501" cy="400110"/>
          </a:xfrm>
          <a:prstGeom prst="rect">
            <a:avLst/>
          </a:prstGeom>
        </p:spPr>
        <p:txBody>
          <a:bodyPr wrap="square">
            <a:spAutoFit/>
          </a:bodyPr>
          <a:lstStyle/>
          <a:p>
            <a:r>
              <a:rPr lang="cs-CZ" sz="2000" dirty="0">
                <a:latin typeface="Calibri" panose="020F0502020204030204" pitchFamily="34" charset="0"/>
                <a:cs typeface="Calibri" panose="020F0502020204030204" pitchFamily="34" charset="0"/>
              </a:rPr>
              <a:t>Vyhláška č. 346/2006 Sb., o stanovení bližších podmínek chovu a drezúry zvířat</a:t>
            </a:r>
            <a:endParaRPr lang="cs-CZ" sz="2000" i="0" dirty="0">
              <a:effectLst/>
              <a:latin typeface="Calibri" panose="020F0502020204030204" pitchFamily="34" charset="0"/>
              <a:cs typeface="Calibri" panose="020F0502020204030204" pitchFamily="34" charset="0"/>
            </a:endParaRPr>
          </a:p>
        </p:txBody>
      </p:sp>
      <p:sp>
        <p:nvSpPr>
          <p:cNvPr id="13" name="TextovéPole 12">
            <a:extLst>
              <a:ext uri="{FF2B5EF4-FFF2-40B4-BE49-F238E27FC236}">
                <a16:creationId xmlns:a16="http://schemas.microsoft.com/office/drawing/2014/main" id="{82523D90-AC4C-A44F-91BA-6BC5946D0E68}"/>
              </a:ext>
            </a:extLst>
          </p:cNvPr>
          <p:cNvSpPr txBox="1"/>
          <p:nvPr/>
        </p:nvSpPr>
        <p:spPr>
          <a:xfrm>
            <a:off x="1831563" y="246803"/>
            <a:ext cx="5342360" cy="523220"/>
          </a:xfrm>
          <a:prstGeom prst="rect">
            <a:avLst/>
          </a:prstGeom>
          <a:noFill/>
        </p:spPr>
        <p:txBody>
          <a:bodyPr wrap="none" rtlCol="0">
            <a:spAutoFit/>
          </a:bodyPr>
          <a:lstStyle/>
          <a:p>
            <a:r>
              <a:rPr lang="cs-CZ" sz="2800" b="1" dirty="0">
                <a:solidFill>
                  <a:srgbClr val="00B0F0"/>
                </a:solidFill>
                <a:latin typeface="Calibri" panose="020F0502020204030204" pitchFamily="34" charset="0"/>
                <a:cs typeface="Calibri" panose="020F0502020204030204" pitchFamily="34" charset="0"/>
              </a:rPr>
              <a:t>Přímá ochrana zvířat – předpisy ČR</a:t>
            </a:r>
          </a:p>
        </p:txBody>
      </p:sp>
    </p:spTree>
    <p:extLst>
      <p:ext uri="{BB962C8B-B14F-4D97-AF65-F5344CB8AC3E}">
        <p14:creationId xmlns:p14="http://schemas.microsoft.com/office/powerpoint/2010/main" val="115133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2FCE60DD-8845-1444-8683-E5167502C487}"/>
              </a:ext>
            </a:extLst>
          </p:cNvPr>
          <p:cNvSpPr/>
          <p:nvPr/>
        </p:nvSpPr>
        <p:spPr>
          <a:xfrm>
            <a:off x="395536" y="1145154"/>
            <a:ext cx="8208912" cy="5712846"/>
          </a:xfrm>
          <a:prstGeom prst="rect">
            <a:avLst/>
          </a:prstGeom>
        </p:spPr>
        <p:txBody>
          <a:bodyPr wrap="square">
            <a:spAutoFit/>
          </a:bodyPr>
          <a:lstStyle/>
          <a:p>
            <a:pPr>
              <a:lnSpc>
                <a:spcPts val="2000"/>
              </a:lnSpc>
            </a:pPr>
            <a:r>
              <a:rPr lang="cs-CZ" sz="2000" dirty="0">
                <a:solidFill>
                  <a:srgbClr val="FFC000"/>
                </a:solidFill>
                <a:latin typeface="Calibri" panose="020F0502020204030204" pitchFamily="34" charset="0"/>
                <a:cs typeface="Calibri" panose="020F0502020204030204" pitchFamily="34" charset="0"/>
              </a:rPr>
              <a:t>Zdraví zvířat</a:t>
            </a:r>
            <a:r>
              <a:rPr lang="cs-CZ" sz="2000" dirty="0">
                <a:latin typeface="Calibri" panose="020F0502020204030204" pitchFamily="34" charset="0"/>
                <a:cs typeface="Calibri" panose="020F0502020204030204" pitchFamily="34" charset="0"/>
              </a:rPr>
              <a:t>: Zákon č. 166/1999 Sb., o veterinární péči a o změně souvisejících zákonů (veterinární zákon)</a:t>
            </a:r>
          </a:p>
          <a:p>
            <a:pPr>
              <a:lnSpc>
                <a:spcPts val="2000"/>
              </a:lnSpc>
            </a:pPr>
            <a:endParaRPr lang="cs-CZ" sz="2000" dirty="0">
              <a:solidFill>
                <a:srgbClr val="FFC000"/>
              </a:solidFill>
              <a:latin typeface="Calibri" panose="020F0502020204030204" pitchFamily="34" charset="0"/>
              <a:cs typeface="Calibri" panose="020F0502020204030204" pitchFamily="34" charset="0"/>
            </a:endParaRPr>
          </a:p>
          <a:p>
            <a:pPr>
              <a:lnSpc>
                <a:spcPts val="2000"/>
              </a:lnSpc>
            </a:pPr>
            <a:r>
              <a:rPr lang="cs-CZ" sz="2000" dirty="0">
                <a:solidFill>
                  <a:srgbClr val="FFC000"/>
                </a:solidFill>
                <a:latin typeface="Calibri" panose="020F0502020204030204" pitchFamily="34" charset="0"/>
                <a:cs typeface="Calibri" panose="020F0502020204030204" pitchFamily="34" charset="0"/>
              </a:rPr>
              <a:t>Chov zvířat a obchodování se zvířaty </a:t>
            </a:r>
            <a:r>
              <a:rPr lang="cs-CZ" sz="2000" dirty="0">
                <a:latin typeface="Calibri" panose="020F0502020204030204" pitchFamily="34" charset="0"/>
                <a:cs typeface="Calibri" panose="020F0502020204030204" pitchFamily="34" charset="0"/>
              </a:rPr>
              <a:t>Vyhláška č. 448/2006 Sb., o provedení některých ustanovení plemenářského zákona</a:t>
            </a:r>
          </a:p>
          <a:p>
            <a:pPr>
              <a:lnSpc>
                <a:spcPts val="2000"/>
              </a:lnSpc>
            </a:pPr>
            <a:endParaRPr lang="cs-CZ" sz="2000" dirty="0">
              <a:solidFill>
                <a:srgbClr val="FFC000"/>
              </a:solidFill>
              <a:latin typeface="Calibri" panose="020F0502020204030204" pitchFamily="34" charset="0"/>
              <a:cs typeface="Calibri" panose="020F0502020204030204" pitchFamily="34" charset="0"/>
            </a:endParaRPr>
          </a:p>
          <a:p>
            <a:pPr>
              <a:lnSpc>
                <a:spcPts val="2000"/>
              </a:lnSpc>
            </a:pPr>
            <a:r>
              <a:rPr lang="cs-CZ" sz="2000" dirty="0">
                <a:solidFill>
                  <a:srgbClr val="FFC000"/>
                </a:solidFill>
                <a:latin typeface="Calibri" panose="020F0502020204030204" pitchFamily="34" charset="0"/>
                <a:cs typeface="Calibri" panose="020F0502020204030204" pitchFamily="34" charset="0"/>
              </a:rPr>
              <a:t>Krmiva</a:t>
            </a:r>
            <a:r>
              <a:rPr lang="cs-CZ" sz="2000" dirty="0">
                <a:latin typeface="Calibri" panose="020F0502020204030204" pitchFamily="34" charset="0"/>
                <a:cs typeface="Calibri" panose="020F0502020204030204" pitchFamily="34" charset="0"/>
              </a:rPr>
              <a:t> Zákon č. 91/1996 Sb., o krmivech</a:t>
            </a:r>
          </a:p>
          <a:p>
            <a:pPr>
              <a:lnSpc>
                <a:spcPts val="2000"/>
              </a:lnSpc>
            </a:pPr>
            <a:endParaRPr lang="cs-CZ" sz="2000" dirty="0">
              <a:solidFill>
                <a:srgbClr val="FFC000"/>
              </a:solidFill>
              <a:latin typeface="Calibri" panose="020F0502020204030204" pitchFamily="34" charset="0"/>
              <a:cs typeface="Calibri" panose="020F0502020204030204" pitchFamily="34" charset="0"/>
            </a:endParaRPr>
          </a:p>
          <a:p>
            <a:pPr>
              <a:lnSpc>
                <a:spcPts val="2000"/>
              </a:lnSpc>
            </a:pPr>
            <a:r>
              <a:rPr lang="cs-CZ" sz="2000" dirty="0">
                <a:solidFill>
                  <a:srgbClr val="FFC000"/>
                </a:solidFill>
                <a:latin typeface="Calibri" panose="020F0502020204030204" pitchFamily="34" charset="0"/>
                <a:cs typeface="Calibri" panose="020F0502020204030204" pitchFamily="34" charset="0"/>
              </a:rPr>
              <a:t>Rostlinolékařská péče </a:t>
            </a:r>
            <a:r>
              <a:rPr lang="cs-CZ" sz="2000" dirty="0">
                <a:latin typeface="Calibri" panose="020F0502020204030204" pitchFamily="34" charset="0"/>
                <a:cs typeface="Calibri" panose="020F0502020204030204" pitchFamily="34" charset="0"/>
              </a:rPr>
              <a:t>Zákon č. 91/1996 Sb., o krmivech</a:t>
            </a:r>
          </a:p>
          <a:p>
            <a:pPr>
              <a:lnSpc>
                <a:spcPts val="2000"/>
              </a:lnSpc>
            </a:pPr>
            <a:endParaRPr lang="cs-CZ" sz="2000" dirty="0">
              <a:latin typeface="Calibri" panose="020F0502020204030204" pitchFamily="34" charset="0"/>
              <a:cs typeface="Calibri" panose="020F0502020204030204" pitchFamily="34" charset="0"/>
            </a:endParaRPr>
          </a:p>
          <a:p>
            <a:pPr>
              <a:lnSpc>
                <a:spcPts val="2000"/>
              </a:lnSpc>
            </a:pPr>
            <a:r>
              <a:rPr lang="cs-CZ" sz="2000" dirty="0">
                <a:solidFill>
                  <a:srgbClr val="FFC000"/>
                </a:solidFill>
                <a:latin typeface="Calibri" panose="020F0502020204030204" pitchFamily="34" charset="0"/>
                <a:cs typeface="Calibri" panose="020F0502020204030204" pitchFamily="34" charset="0"/>
              </a:rPr>
              <a:t>Ochrana přírody a životního prostředí </a:t>
            </a:r>
            <a:r>
              <a:rPr lang="cs-CZ" sz="2000" dirty="0">
                <a:latin typeface="Calibri" panose="020F0502020204030204" pitchFamily="34" charset="0"/>
                <a:cs typeface="Calibri" panose="020F0502020204030204" pitchFamily="34" charset="0"/>
              </a:rPr>
              <a:t>Zákon č. 78/2004 Sb., o nakládání s geneticky modifikovanými organismy a genetickými produkty</a:t>
            </a:r>
          </a:p>
          <a:p>
            <a:pPr>
              <a:lnSpc>
                <a:spcPts val="2000"/>
              </a:lnSpc>
            </a:pPr>
            <a:endParaRPr lang="cs-CZ" sz="2000" dirty="0">
              <a:latin typeface="Calibri" panose="020F0502020204030204" pitchFamily="34" charset="0"/>
              <a:cs typeface="Calibri" panose="020F0502020204030204" pitchFamily="34" charset="0"/>
            </a:endParaRPr>
          </a:p>
          <a:p>
            <a:pPr>
              <a:lnSpc>
                <a:spcPts val="2000"/>
              </a:lnSpc>
            </a:pPr>
            <a:r>
              <a:rPr lang="cs-CZ" sz="2000" dirty="0">
                <a:solidFill>
                  <a:srgbClr val="FFC000"/>
                </a:solidFill>
                <a:latin typeface="Calibri" panose="020F0502020204030204" pitchFamily="34" charset="0"/>
                <a:cs typeface="Calibri" panose="020F0502020204030204" pitchFamily="34" charset="0"/>
              </a:rPr>
              <a:t>Myslivost a rybářství</a:t>
            </a:r>
            <a:r>
              <a:rPr lang="cs-CZ" sz="2000" dirty="0">
                <a:latin typeface="Calibri" panose="020F0502020204030204" pitchFamily="34" charset="0"/>
                <a:cs typeface="Calibri" panose="020F0502020204030204" pitchFamily="34" charset="0"/>
              </a:rPr>
              <a:t> Zákon č. 449/2001 Sb., o myslivosti</a:t>
            </a:r>
          </a:p>
          <a:p>
            <a:pPr>
              <a:lnSpc>
                <a:spcPts val="2000"/>
              </a:lnSpc>
            </a:pPr>
            <a:endParaRPr lang="cs-CZ" sz="2000" dirty="0">
              <a:latin typeface="Calibri" panose="020F0502020204030204" pitchFamily="34" charset="0"/>
              <a:cs typeface="Calibri" panose="020F0502020204030204" pitchFamily="34" charset="0"/>
            </a:endParaRPr>
          </a:p>
          <a:p>
            <a:pPr>
              <a:lnSpc>
                <a:spcPts val="2000"/>
              </a:lnSpc>
            </a:pPr>
            <a:r>
              <a:rPr lang="cs-CZ" sz="2000" dirty="0">
                <a:solidFill>
                  <a:srgbClr val="FFC000"/>
                </a:solidFill>
                <a:latin typeface="Calibri" panose="020F0502020204030204" pitchFamily="34" charset="0"/>
                <a:cs typeface="Calibri" panose="020F0502020204030204" pitchFamily="34" charset="0"/>
              </a:rPr>
              <a:t>Léčiva a chemické látky </a:t>
            </a:r>
            <a:r>
              <a:rPr lang="cs-CZ" sz="2000" dirty="0">
                <a:latin typeface="Calibri" panose="020F0502020204030204" pitchFamily="34" charset="0"/>
                <a:cs typeface="Calibri" panose="020F0502020204030204" pitchFamily="34" charset="0"/>
              </a:rPr>
              <a:t>Zákon č. 378/2007 Sb., o léčivech a o změnách některých souvisejících zákonů (zákon o léčivech)</a:t>
            </a:r>
          </a:p>
          <a:p>
            <a:pPr>
              <a:lnSpc>
                <a:spcPts val="2000"/>
              </a:lnSpc>
            </a:pPr>
            <a:endParaRPr lang="cs-CZ" sz="2000" dirty="0">
              <a:latin typeface="Calibri" panose="020F0502020204030204" pitchFamily="34" charset="0"/>
              <a:cs typeface="Calibri" panose="020F0502020204030204" pitchFamily="34" charset="0"/>
            </a:endParaRPr>
          </a:p>
          <a:p>
            <a:pPr>
              <a:lnSpc>
                <a:spcPts val="2000"/>
              </a:lnSpc>
            </a:pPr>
            <a:r>
              <a:rPr lang="cs-CZ" sz="2000" dirty="0">
                <a:solidFill>
                  <a:srgbClr val="FFC000"/>
                </a:solidFill>
                <a:latin typeface="Calibri" panose="020F0502020204030204" pitchFamily="34" charset="0"/>
                <a:cs typeface="Calibri" panose="020F0502020204030204" pitchFamily="34" charset="0"/>
              </a:rPr>
              <a:t>Ochrana veřejného zdraví </a:t>
            </a:r>
            <a:r>
              <a:rPr lang="cs-CZ" sz="2000" dirty="0">
                <a:latin typeface="Calibri" panose="020F0502020204030204" pitchFamily="34" charset="0"/>
                <a:cs typeface="Calibri" panose="020F0502020204030204" pitchFamily="34" charset="0"/>
              </a:rPr>
              <a:t>Zákon č. 258/2000 Sb., o ochraně veřejného zdraví a o změně některých souvisejících zákonů</a:t>
            </a:r>
          </a:p>
          <a:p>
            <a:pPr>
              <a:lnSpc>
                <a:spcPts val="2000"/>
              </a:lnSpc>
            </a:pPr>
            <a:br>
              <a:rPr lang="cs-CZ" dirty="0"/>
            </a:br>
            <a:endParaRPr lang="cs-CZ" dirty="0"/>
          </a:p>
        </p:txBody>
      </p:sp>
      <p:sp>
        <p:nvSpPr>
          <p:cNvPr id="3" name="TextovéPole 2">
            <a:extLst>
              <a:ext uri="{FF2B5EF4-FFF2-40B4-BE49-F238E27FC236}">
                <a16:creationId xmlns:a16="http://schemas.microsoft.com/office/drawing/2014/main" id="{1C6B229A-3005-4144-8F2B-35139831FA50}"/>
              </a:ext>
            </a:extLst>
          </p:cNvPr>
          <p:cNvSpPr txBox="1"/>
          <p:nvPr/>
        </p:nvSpPr>
        <p:spPr>
          <a:xfrm flipH="1">
            <a:off x="2735796" y="332656"/>
            <a:ext cx="3672408" cy="523220"/>
          </a:xfrm>
          <a:prstGeom prst="rect">
            <a:avLst/>
          </a:prstGeom>
          <a:noFill/>
        </p:spPr>
        <p:txBody>
          <a:bodyPr wrap="square" rtlCol="0">
            <a:spAutoFit/>
          </a:bodyPr>
          <a:lstStyle/>
          <a:p>
            <a:r>
              <a:rPr lang="cs-CZ" sz="2800" b="1" dirty="0">
                <a:solidFill>
                  <a:srgbClr val="00B0F0"/>
                </a:solidFill>
                <a:latin typeface="Calibri" panose="020F0502020204030204" pitchFamily="34" charset="0"/>
                <a:cs typeface="Calibri" panose="020F0502020204030204" pitchFamily="34" charset="0"/>
              </a:rPr>
              <a:t>Nepřímá ochrana zvířat</a:t>
            </a:r>
          </a:p>
        </p:txBody>
      </p:sp>
    </p:spTree>
    <p:extLst>
      <p:ext uri="{BB962C8B-B14F-4D97-AF65-F5344CB8AC3E}">
        <p14:creationId xmlns:p14="http://schemas.microsoft.com/office/powerpoint/2010/main" val="80467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9955C9C3-A12F-7543-9E61-C33E0D68B5CB}"/>
              </a:ext>
            </a:extLst>
          </p:cNvPr>
          <p:cNvGraphicFramePr>
            <a:graphicFrameLocks noGrp="1"/>
          </p:cNvGraphicFramePr>
          <p:nvPr>
            <p:extLst>
              <p:ext uri="{D42A27DB-BD31-4B8C-83A1-F6EECF244321}">
                <p14:modId xmlns:p14="http://schemas.microsoft.com/office/powerpoint/2010/main" val="76797933"/>
              </p:ext>
            </p:extLst>
          </p:nvPr>
        </p:nvGraphicFramePr>
        <p:xfrm>
          <a:off x="950219" y="1628800"/>
          <a:ext cx="3333750" cy="2499360"/>
        </p:xfrm>
        <a:graphic>
          <a:graphicData uri="http://schemas.openxmlformats.org/drawingml/2006/table">
            <a:tbl>
              <a:tblPr/>
              <a:tblGrid>
                <a:gridCol w="1666875">
                  <a:extLst>
                    <a:ext uri="{9D8B030D-6E8A-4147-A177-3AD203B41FA5}">
                      <a16:colId xmlns:a16="http://schemas.microsoft.com/office/drawing/2014/main" val="1624353025"/>
                    </a:ext>
                  </a:extLst>
                </a:gridCol>
                <a:gridCol w="1666875">
                  <a:extLst>
                    <a:ext uri="{9D8B030D-6E8A-4147-A177-3AD203B41FA5}">
                      <a16:colId xmlns:a16="http://schemas.microsoft.com/office/drawing/2014/main" val="1276088192"/>
                    </a:ext>
                  </a:extLst>
                </a:gridCol>
              </a:tblGrid>
              <a:tr h="368032">
                <a:tc>
                  <a:txBody>
                    <a:bodyPr/>
                    <a:lstStyle/>
                    <a:p>
                      <a:pPr algn="l" fontAlgn="t"/>
                      <a:r>
                        <a:rPr lang="cs-CZ" b="1">
                          <a:solidFill>
                            <a:srgbClr val="000000"/>
                          </a:solidFill>
                          <a:effectLst/>
                        </a:rPr>
                        <a:t>Typ předpisu:</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cs-CZ">
                          <a:solidFill>
                            <a:srgbClr val="000000"/>
                          </a:solidFill>
                          <a:effectLst/>
                        </a:rPr>
                        <a:t>Zákon</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577804321"/>
                  </a:ext>
                </a:extLst>
              </a:tr>
              <a:tr h="449590">
                <a:tc>
                  <a:txBody>
                    <a:bodyPr/>
                    <a:lstStyle/>
                    <a:p>
                      <a:pPr algn="l" fontAlgn="t"/>
                      <a:r>
                        <a:rPr lang="cs-CZ" b="1">
                          <a:solidFill>
                            <a:srgbClr val="000000"/>
                          </a:solidFill>
                          <a:effectLst/>
                        </a:rPr>
                        <a:t>Číslo předpisu:</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9E9E9"/>
                    </a:solidFill>
                  </a:tcPr>
                </a:tc>
                <a:tc>
                  <a:txBody>
                    <a:bodyPr/>
                    <a:lstStyle/>
                    <a:p>
                      <a:pPr algn="l" fontAlgn="t"/>
                      <a:r>
                        <a:rPr lang="cs-CZ">
                          <a:solidFill>
                            <a:srgbClr val="000000"/>
                          </a:solidFill>
                          <a:effectLst/>
                        </a:rPr>
                        <a:t>246/1992 Sb.</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9E9E9"/>
                    </a:solidFill>
                  </a:tcPr>
                </a:tc>
                <a:extLst>
                  <a:ext uri="{0D108BD9-81ED-4DB2-BD59-A6C34878D82A}">
                    <a16:rowId xmlns:a16="http://schemas.microsoft.com/office/drawing/2014/main" val="1853693085"/>
                  </a:ext>
                </a:extLst>
              </a:tr>
              <a:tr h="0">
                <a:tc>
                  <a:txBody>
                    <a:bodyPr/>
                    <a:lstStyle/>
                    <a:p>
                      <a:pPr algn="l" fontAlgn="t"/>
                      <a:r>
                        <a:rPr lang="cs-CZ" b="1">
                          <a:solidFill>
                            <a:srgbClr val="000000"/>
                          </a:solidFill>
                          <a:effectLst/>
                        </a:rPr>
                        <a:t>Datum schválení:</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cs-CZ" dirty="0">
                          <a:solidFill>
                            <a:srgbClr val="000000"/>
                          </a:solidFill>
                          <a:effectLst/>
                        </a:rPr>
                        <a:t>15.4.1992</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246404659"/>
                  </a:ext>
                </a:extLst>
              </a:tr>
              <a:tr h="208022">
                <a:tc>
                  <a:txBody>
                    <a:bodyPr/>
                    <a:lstStyle/>
                    <a:p>
                      <a:pPr algn="l" fontAlgn="t"/>
                      <a:r>
                        <a:rPr lang="cs-CZ" b="1">
                          <a:solidFill>
                            <a:srgbClr val="000000"/>
                          </a:solidFill>
                          <a:effectLst/>
                        </a:rPr>
                        <a:t>Datum účinnosti:</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9E9E9"/>
                    </a:solidFill>
                  </a:tcPr>
                </a:tc>
                <a:tc>
                  <a:txBody>
                    <a:bodyPr/>
                    <a:lstStyle/>
                    <a:p>
                      <a:pPr algn="l" fontAlgn="t"/>
                      <a:r>
                        <a:rPr lang="cs-CZ" dirty="0">
                          <a:solidFill>
                            <a:srgbClr val="000000"/>
                          </a:solidFill>
                          <a:effectLst/>
                        </a:rPr>
                        <a:t>29.5.1992</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9E9E9"/>
                    </a:solidFill>
                  </a:tcPr>
                </a:tc>
                <a:extLst>
                  <a:ext uri="{0D108BD9-81ED-4DB2-BD59-A6C34878D82A}">
                    <a16:rowId xmlns:a16="http://schemas.microsoft.com/office/drawing/2014/main" val="2120288939"/>
                  </a:ext>
                </a:extLst>
              </a:tr>
            </a:tbl>
          </a:graphicData>
        </a:graphic>
      </p:graphicFrame>
      <p:graphicFrame>
        <p:nvGraphicFramePr>
          <p:cNvPr id="3" name="Tabulka 2">
            <a:extLst>
              <a:ext uri="{FF2B5EF4-FFF2-40B4-BE49-F238E27FC236}">
                <a16:creationId xmlns:a16="http://schemas.microsoft.com/office/drawing/2014/main" id="{14683D9B-43B6-3040-8EB7-4E890BF24EFC}"/>
              </a:ext>
            </a:extLst>
          </p:cNvPr>
          <p:cNvGraphicFramePr>
            <a:graphicFrameLocks noGrp="1"/>
          </p:cNvGraphicFramePr>
          <p:nvPr>
            <p:extLst>
              <p:ext uri="{D42A27DB-BD31-4B8C-83A1-F6EECF244321}">
                <p14:modId xmlns:p14="http://schemas.microsoft.com/office/powerpoint/2010/main" val="3770867613"/>
              </p:ext>
            </p:extLst>
          </p:nvPr>
        </p:nvGraphicFramePr>
        <p:xfrm>
          <a:off x="4860032" y="1873744"/>
          <a:ext cx="3333750" cy="1555256"/>
        </p:xfrm>
        <a:graphic>
          <a:graphicData uri="http://schemas.openxmlformats.org/drawingml/2006/table">
            <a:tbl>
              <a:tblPr/>
              <a:tblGrid>
                <a:gridCol w="1666875">
                  <a:extLst>
                    <a:ext uri="{9D8B030D-6E8A-4147-A177-3AD203B41FA5}">
                      <a16:colId xmlns:a16="http://schemas.microsoft.com/office/drawing/2014/main" val="3595525076"/>
                    </a:ext>
                  </a:extLst>
                </a:gridCol>
                <a:gridCol w="1666875">
                  <a:extLst>
                    <a:ext uri="{9D8B030D-6E8A-4147-A177-3AD203B41FA5}">
                      <a16:colId xmlns:a16="http://schemas.microsoft.com/office/drawing/2014/main" val="3053483576"/>
                    </a:ext>
                  </a:extLst>
                </a:gridCol>
              </a:tblGrid>
              <a:tr h="388814">
                <a:tc>
                  <a:txBody>
                    <a:bodyPr/>
                    <a:lstStyle/>
                    <a:p>
                      <a:pPr algn="l" fontAlgn="t"/>
                      <a:r>
                        <a:rPr lang="cs-CZ" b="1">
                          <a:solidFill>
                            <a:srgbClr val="000000"/>
                          </a:solidFill>
                          <a:effectLst/>
                        </a:rPr>
                        <a:t>Zdroj:</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cs-CZ">
                          <a:solidFill>
                            <a:srgbClr val="000000"/>
                          </a:solidFill>
                          <a:effectLst/>
                        </a:rPr>
                        <a:t>Sbírka zákonů</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98397112"/>
                  </a:ext>
                </a:extLst>
              </a:tr>
              <a:tr h="388814">
                <a:tc>
                  <a:txBody>
                    <a:bodyPr/>
                    <a:lstStyle/>
                    <a:p>
                      <a:pPr algn="l" fontAlgn="t"/>
                      <a:r>
                        <a:rPr lang="cs-CZ" b="1" dirty="0">
                          <a:solidFill>
                            <a:srgbClr val="000000"/>
                          </a:solidFill>
                          <a:effectLst/>
                        </a:rPr>
                        <a:t>Částka:</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9E9E9"/>
                    </a:solidFill>
                  </a:tcPr>
                </a:tc>
                <a:tc>
                  <a:txBody>
                    <a:bodyPr/>
                    <a:lstStyle/>
                    <a:p>
                      <a:pPr algn="l" fontAlgn="t"/>
                      <a:r>
                        <a:rPr lang="cs-CZ">
                          <a:solidFill>
                            <a:srgbClr val="000000"/>
                          </a:solidFill>
                          <a:effectLst/>
                        </a:rPr>
                        <a:t>50/1992</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9E9E9"/>
                    </a:solidFill>
                  </a:tcPr>
                </a:tc>
                <a:extLst>
                  <a:ext uri="{0D108BD9-81ED-4DB2-BD59-A6C34878D82A}">
                    <a16:rowId xmlns:a16="http://schemas.microsoft.com/office/drawing/2014/main" val="3762875149"/>
                  </a:ext>
                </a:extLst>
              </a:tr>
              <a:tr h="388814">
                <a:tc>
                  <a:txBody>
                    <a:bodyPr/>
                    <a:lstStyle/>
                    <a:p>
                      <a:pPr algn="l" fontAlgn="t"/>
                      <a:r>
                        <a:rPr lang="cs-CZ" b="1" dirty="0">
                          <a:solidFill>
                            <a:srgbClr val="000000"/>
                          </a:solidFill>
                          <a:effectLst/>
                        </a:rPr>
                        <a:t>Ze dne:</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cs-CZ" dirty="0">
                          <a:solidFill>
                            <a:srgbClr val="000000"/>
                          </a:solidFill>
                          <a:effectLst/>
                        </a:rPr>
                        <a:t>29.5.1992</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9977658"/>
                  </a:ext>
                </a:extLst>
              </a:tr>
              <a:tr h="388814">
                <a:tc>
                  <a:txBody>
                    <a:bodyPr/>
                    <a:lstStyle/>
                    <a:p>
                      <a:pPr algn="l" fontAlgn="t"/>
                      <a:r>
                        <a:rPr lang="cs-CZ" b="1">
                          <a:solidFill>
                            <a:srgbClr val="000000"/>
                          </a:solidFill>
                          <a:effectLst/>
                        </a:rPr>
                        <a:t>Strana:</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9E9E9"/>
                    </a:solidFill>
                  </a:tcPr>
                </a:tc>
                <a:tc>
                  <a:txBody>
                    <a:bodyPr/>
                    <a:lstStyle/>
                    <a:p>
                      <a:pPr algn="l" fontAlgn="t"/>
                      <a:r>
                        <a:rPr lang="cs-CZ" dirty="0">
                          <a:solidFill>
                            <a:srgbClr val="000000"/>
                          </a:solidFill>
                          <a:effectLst/>
                        </a:rPr>
                        <a:t>1284</a:t>
                      </a:r>
                    </a:p>
                  </a:txBody>
                  <a:tcPr marL="47625" marR="95250" marT="38100" marB="381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9E9E9"/>
                    </a:solidFill>
                  </a:tcPr>
                </a:tc>
                <a:extLst>
                  <a:ext uri="{0D108BD9-81ED-4DB2-BD59-A6C34878D82A}">
                    <a16:rowId xmlns:a16="http://schemas.microsoft.com/office/drawing/2014/main" val="1647457225"/>
                  </a:ext>
                </a:extLst>
              </a:tr>
            </a:tbl>
          </a:graphicData>
        </a:graphic>
      </p:graphicFrame>
      <p:sp>
        <p:nvSpPr>
          <p:cNvPr id="4" name="Rectangle 1">
            <a:extLst>
              <a:ext uri="{FF2B5EF4-FFF2-40B4-BE49-F238E27FC236}">
                <a16:creationId xmlns:a16="http://schemas.microsoft.com/office/drawing/2014/main" id="{AA3A55F3-58DD-D442-A2BF-1675C53EA9F7}"/>
              </a:ext>
            </a:extLst>
          </p:cNvPr>
          <p:cNvSpPr>
            <a:spLocks noChangeArrowheads="1"/>
          </p:cNvSpPr>
          <p:nvPr/>
        </p:nvSpPr>
        <p:spPr bwMode="auto">
          <a:xfrm>
            <a:off x="243090" y="240932"/>
            <a:ext cx="8657819" cy="11974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19025"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cs-CZ" altLang="cs-CZ" sz="1800" b="1" i="0" u="none" strike="noStrike" cap="none" normalizeH="0" baseline="0" dirty="0">
                <a:ln>
                  <a:noFill/>
                </a:ln>
                <a:solidFill>
                  <a:srgbClr val="2E5D28"/>
                </a:solidFill>
                <a:effectLst/>
                <a:latin typeface="Verdana" panose="020B0604030504040204" pitchFamily="34" charset="0"/>
              </a:rPr>
              <a:t>Zákon </a:t>
            </a:r>
            <a:r>
              <a:rPr lang="cs-CZ" b="1" dirty="0"/>
              <a:t>Z</a:t>
            </a:r>
          </a:p>
          <a:p>
            <a:r>
              <a:rPr lang="cs-CZ" b="1" dirty="0" err="1"/>
              <a:t>ákon</a:t>
            </a:r>
            <a:r>
              <a:rPr lang="cs-CZ" b="1" dirty="0"/>
              <a:t> České národní rady č. 246/1992 Sb., na ochranu zvířat proti týrání</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a:ln>
                  <a:noFill/>
                </a:ln>
                <a:solidFill>
                  <a:srgbClr val="2E5D28"/>
                </a:solidFill>
                <a:effectLst/>
                <a:latin typeface="Verdana" panose="020B0604030504040204" pitchFamily="34" charset="0"/>
              </a:rPr>
              <a:t>České národní rady č. 246/1992 Sb., na ochranu zvířat proti týrání</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5" name="Obdélník 4">
            <a:extLst>
              <a:ext uri="{FF2B5EF4-FFF2-40B4-BE49-F238E27FC236}">
                <a16:creationId xmlns:a16="http://schemas.microsoft.com/office/drawing/2014/main" id="{7403A55D-B3BA-8A4E-BC55-DBB25957A5E4}"/>
              </a:ext>
            </a:extLst>
          </p:cNvPr>
          <p:cNvSpPr/>
          <p:nvPr/>
        </p:nvSpPr>
        <p:spPr>
          <a:xfrm>
            <a:off x="344240" y="4608979"/>
            <a:ext cx="8569815" cy="584775"/>
          </a:xfrm>
          <a:prstGeom prst="rect">
            <a:avLst/>
          </a:prstGeom>
        </p:spPr>
        <p:txBody>
          <a:bodyPr wrap="square">
            <a:spAutoFit/>
          </a:bodyPr>
          <a:lstStyle/>
          <a:p>
            <a:r>
              <a:rPr lang="cs-CZ" dirty="0">
                <a:hlinkClick r:id="rId2"/>
              </a:rPr>
              <a:t>http://eagri.cz/public/web/mze/legislativa/pravni-predpisy-mze/tematicky-prehled/Legislativa-MZe_uplna-zneni_zakon-1992-246-viceoblasti.html</a:t>
            </a:r>
            <a:r>
              <a:rPr lang="cs-CZ" dirty="0"/>
              <a:t> </a:t>
            </a:r>
          </a:p>
        </p:txBody>
      </p:sp>
    </p:spTree>
    <p:extLst>
      <p:ext uri="{BB962C8B-B14F-4D97-AF65-F5344CB8AC3E}">
        <p14:creationId xmlns:p14="http://schemas.microsoft.com/office/powerpoint/2010/main" val="381112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1222A48-9DB0-C941-B2D0-53B23A90FEA3}"/>
              </a:ext>
            </a:extLst>
          </p:cNvPr>
          <p:cNvSpPr>
            <a:spLocks noGrp="1" noChangeArrowheads="1"/>
          </p:cNvSpPr>
          <p:nvPr>
            <p:ph type="title"/>
          </p:nvPr>
        </p:nvSpPr>
        <p:spPr>
          <a:xfrm>
            <a:off x="457200" y="212452"/>
            <a:ext cx="8229600" cy="878160"/>
          </a:xfrm>
        </p:spPr>
        <p:txBody>
          <a:bodyPr/>
          <a:lstStyle/>
          <a:p>
            <a:pPr eaLnBrk="1" hangingPunct="1"/>
            <a:r>
              <a:rPr lang="cs-CZ" altLang="cs-CZ" sz="2800" b="1" dirty="0">
                <a:solidFill>
                  <a:schemeClr val="tx1"/>
                </a:solidFill>
                <a:effectLst/>
                <a:latin typeface="Calibri" panose="020F0502020204030204" pitchFamily="34" charset="0"/>
                <a:cs typeface="Calibri" panose="020F0502020204030204" pitchFamily="34" charset="0"/>
              </a:rPr>
              <a:t>Zákon 246/1992 Sb., na ochranu zvířat proti týrání</a:t>
            </a:r>
            <a:br>
              <a:rPr lang="cs-CZ" altLang="cs-CZ" sz="3200" b="1" dirty="0">
                <a:solidFill>
                  <a:srgbClr val="FF3300"/>
                </a:solidFill>
                <a:effectLst/>
              </a:rPr>
            </a:br>
            <a:endParaRPr lang="cs-CZ" altLang="cs-CZ" sz="3200" b="1" dirty="0">
              <a:solidFill>
                <a:srgbClr val="FF3300"/>
              </a:solidFill>
              <a:effectLst/>
            </a:endParaRPr>
          </a:p>
        </p:txBody>
      </p:sp>
      <p:sp>
        <p:nvSpPr>
          <p:cNvPr id="33795" name="Rectangle 3">
            <a:extLst>
              <a:ext uri="{FF2B5EF4-FFF2-40B4-BE49-F238E27FC236}">
                <a16:creationId xmlns:a16="http://schemas.microsoft.com/office/drawing/2014/main" id="{3A3C5EE8-6342-724C-884E-830A1E56453E}"/>
              </a:ext>
            </a:extLst>
          </p:cNvPr>
          <p:cNvSpPr>
            <a:spLocks noGrp="1" noChangeArrowheads="1"/>
          </p:cNvSpPr>
          <p:nvPr>
            <p:ph type="body" idx="1"/>
          </p:nvPr>
        </p:nvSpPr>
        <p:spPr>
          <a:xfrm>
            <a:off x="251520" y="908720"/>
            <a:ext cx="8712968" cy="5373687"/>
          </a:xfrm>
        </p:spPr>
        <p:txBody>
          <a:bodyPr/>
          <a:lstStyle/>
          <a:p>
            <a:pPr eaLnBrk="1" hangingPunct="1">
              <a:lnSpc>
                <a:spcPct val="80000"/>
              </a:lnSpc>
              <a:buFont typeface="Wingdings" pitchFamily="2" charset="2"/>
              <a:buNone/>
              <a:defRPr/>
            </a:pPr>
            <a:r>
              <a:rPr lang="cs-CZ" altLang="cs-CZ" sz="1600" b="1" dirty="0"/>
              <a:t> </a:t>
            </a:r>
          </a:p>
          <a:p>
            <a:pPr eaLnBrk="1" hangingPunct="1">
              <a:lnSpc>
                <a:spcPct val="80000"/>
              </a:lnSpc>
              <a:buNone/>
              <a:defRPr/>
            </a:pPr>
            <a:r>
              <a:rPr lang="cs-CZ" sz="2200" b="1" dirty="0">
                <a:solidFill>
                  <a:srgbClr val="00B0F0"/>
                </a:solidFill>
                <a:effectLst/>
                <a:latin typeface="Calibri" panose="020F0502020204030204" pitchFamily="34" charset="0"/>
                <a:cs typeface="Calibri" panose="020F0502020204030204" pitchFamily="34" charset="0"/>
              </a:rPr>
              <a:t>Účel zákona:</a:t>
            </a:r>
          </a:p>
          <a:p>
            <a:pPr eaLnBrk="1" hangingPunct="1">
              <a:buNone/>
              <a:defRPr/>
            </a:pPr>
            <a:r>
              <a:rPr lang="cs-CZ" sz="2000" dirty="0">
                <a:effectLst/>
                <a:latin typeface="Calibri" panose="020F0502020204030204" pitchFamily="34" charset="0"/>
                <a:cs typeface="Calibri" panose="020F0502020204030204" pitchFamily="34" charset="0"/>
              </a:rPr>
              <a:t>Účelem zákona je chránit zvířata, jež jsou živými tvory schopnými pociťovat bolest a utrpení, před týráním, poškozováním jejich zdraví a jejich usmrcením bez důvodu, pokud byly způsobeny, byť i z nedbalosti, člověkem.</a:t>
            </a:r>
          </a:p>
          <a:p>
            <a:pPr eaLnBrk="1" hangingPunct="1">
              <a:buNone/>
              <a:defRPr/>
            </a:pPr>
            <a:endParaRPr lang="cs-CZ" sz="2000" dirty="0">
              <a:effectLst/>
              <a:latin typeface="Calibri" panose="020F0502020204030204" pitchFamily="34" charset="0"/>
              <a:cs typeface="Calibri" panose="020F0502020204030204" pitchFamily="34" charset="0"/>
            </a:endParaRPr>
          </a:p>
          <a:p>
            <a:pPr eaLnBrk="1" hangingPunct="1">
              <a:buNone/>
              <a:defRPr/>
            </a:pPr>
            <a:r>
              <a:rPr lang="cs-CZ" altLang="cs-CZ" sz="2200" b="1" dirty="0">
                <a:solidFill>
                  <a:srgbClr val="00B0F0"/>
                </a:solidFill>
                <a:effectLst/>
                <a:latin typeface="Calibri" panose="020F0502020204030204" pitchFamily="34" charset="0"/>
                <a:cs typeface="Calibri" panose="020F0502020204030204" pitchFamily="34" charset="0"/>
              </a:rPr>
              <a:t>Definice vybraných pojmů:</a:t>
            </a:r>
          </a:p>
          <a:p>
            <a:pPr marL="0" indent="0">
              <a:buNone/>
            </a:pPr>
            <a:r>
              <a:rPr lang="cs-CZ" altLang="cs-CZ" sz="2000" b="1" dirty="0">
                <a:solidFill>
                  <a:srgbClr val="FFC000"/>
                </a:solidFill>
                <a:effectLst/>
                <a:latin typeface="Calibri" panose="020F0502020204030204" pitchFamily="34" charset="0"/>
                <a:cs typeface="Calibri" panose="020F0502020204030204" pitchFamily="34" charset="0"/>
              </a:rPr>
              <a:t>Zvíře: </a:t>
            </a:r>
            <a:r>
              <a:rPr lang="cs-CZ" sz="2000" b="1" dirty="0">
                <a:solidFill>
                  <a:srgbClr val="FFC000"/>
                </a:solidFill>
                <a:effectLst/>
                <a:latin typeface="Calibri" panose="020F0502020204030204" pitchFamily="34" charset="0"/>
                <a:cs typeface="Calibri" panose="020F0502020204030204" pitchFamily="34" charset="0"/>
              </a:rPr>
              <a:t> </a:t>
            </a:r>
            <a:r>
              <a:rPr lang="cs-CZ" sz="2000" dirty="0">
                <a:effectLst/>
                <a:latin typeface="Calibri" panose="020F0502020204030204" pitchFamily="34" charset="0"/>
                <a:cs typeface="Calibri" panose="020F0502020204030204" pitchFamily="34" charset="0"/>
              </a:rPr>
              <a:t>každý živý obratlovec, kromě člověka, nikoliv však plod nebo embryo,</a:t>
            </a:r>
            <a:endParaRPr lang="cs-CZ" altLang="cs-CZ" sz="2000" b="1" dirty="0">
              <a:solidFill>
                <a:srgbClr val="FFC000"/>
              </a:solidFill>
              <a:latin typeface="Calibri" panose="020F0502020204030204" pitchFamily="34" charset="0"/>
              <a:cs typeface="Calibri" panose="020F0502020204030204" pitchFamily="34" charset="0"/>
            </a:endParaRPr>
          </a:p>
          <a:p>
            <a:pPr eaLnBrk="1" hangingPunct="1">
              <a:buNone/>
              <a:defRPr/>
            </a:pPr>
            <a:r>
              <a:rPr lang="cs-CZ" sz="2000" b="1" dirty="0">
                <a:solidFill>
                  <a:srgbClr val="FFC000"/>
                </a:solidFill>
                <a:effectLst/>
                <a:latin typeface="Calibri" panose="020F0502020204030204" pitchFamily="34" charset="0"/>
                <a:cs typeface="Calibri" panose="020F0502020204030204" pitchFamily="34" charset="0"/>
              </a:rPr>
              <a:t>Pokus:  </a:t>
            </a:r>
            <a:r>
              <a:rPr lang="cs-CZ" sz="2000" dirty="0">
                <a:effectLst/>
                <a:latin typeface="Calibri" panose="020F0502020204030204" pitchFamily="34" charset="0"/>
                <a:cs typeface="Calibri" panose="020F0502020204030204" pitchFamily="34" charset="0"/>
              </a:rPr>
              <a:t>jakékoli invazivní či neinvazivní použití zvířete pro pokusné nebo jiné vědecké účely se známým nebo neznámým výsledkem nebo pro vzdělávací účely, které může zvířeti způsobit bolest, utrpení, strach nebo trvalé poškození nejméně o intenzitě odpovídající vpichu jehly podle běžné veterinární praxe. Pokusem se rozumí rovněž jakýkoli způsob jednání, který má nebo může vést k tomu, že se zvíře narodí nebo vylíhne nebo že vznikne a je zachována geneticky modifikovaná linie zvířete v takovém stavu; usmrcení zvířete pouze pro využití jeho orgánů nebo tkání se za pokus nepovažuje,</a:t>
            </a:r>
          </a:p>
          <a:p>
            <a:pPr marL="0" indent="0">
              <a:buNone/>
            </a:pPr>
            <a:endParaRPr lang="cs-CZ" altLang="cs-CZ"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A3AA151D-0373-4942-B9DB-1B3117EA40E8}"/>
              </a:ext>
            </a:extLst>
          </p:cNvPr>
          <p:cNvSpPr/>
          <p:nvPr/>
        </p:nvSpPr>
        <p:spPr>
          <a:xfrm>
            <a:off x="204118" y="344740"/>
            <a:ext cx="8760370" cy="2862322"/>
          </a:xfrm>
          <a:prstGeom prst="rect">
            <a:avLst/>
          </a:prstGeom>
        </p:spPr>
        <p:txBody>
          <a:bodyPr wrap="square">
            <a:spAutoFit/>
          </a:bodyPr>
          <a:lstStyle/>
          <a:p>
            <a:pPr marL="0" indent="0">
              <a:buNone/>
            </a:pPr>
            <a:r>
              <a:rPr lang="cs-CZ" sz="2000" dirty="0">
                <a:solidFill>
                  <a:srgbClr val="FFC000"/>
                </a:solidFill>
                <a:latin typeface="Calibri" panose="020F0502020204030204" pitchFamily="34" charset="0"/>
                <a:cs typeface="Calibri" panose="020F0502020204030204" pitchFamily="34" charset="0"/>
              </a:rPr>
              <a:t>Pokusné zvíře:</a:t>
            </a:r>
          </a:p>
          <a:p>
            <a:pPr marL="0" indent="0">
              <a:buNone/>
            </a:pPr>
            <a:r>
              <a:rPr lang="cs-CZ" sz="2000" dirty="0">
                <a:latin typeface="Calibri" panose="020F0502020204030204" pitchFamily="34" charset="0"/>
                <a:cs typeface="Calibri" panose="020F0502020204030204" pitchFamily="34" charset="0"/>
              </a:rPr>
              <a:t>1. živý obratlovec, který je nebo má být použit k pokusům, s výjimkou člověka, včetně samostatně se živících larválních forem a plodů savců od poslední třetiny jejich běžného vývoje, nebo</a:t>
            </a:r>
          </a:p>
          <a:p>
            <a:pPr marL="0" indent="0">
              <a:buNone/>
            </a:pPr>
            <a:r>
              <a:rPr lang="cs-CZ" sz="2000" dirty="0">
                <a:latin typeface="Calibri" panose="020F0502020204030204" pitchFamily="34" charset="0"/>
                <a:cs typeface="Calibri" panose="020F0502020204030204" pitchFamily="34" charset="0"/>
              </a:rPr>
              <a:t>2. živý hlavonožec, který je nebo má být použit k pokusům; za pokusné zvíře se považuje také zvíře, které je v ranějším stadiu vývoje, než je stadium uvedené v bodě 1, pokud má být zvířeti umožněno žít nad rámec tohoto stadia vývoje a v důsledku prováděných pokusů je pravděpodobné, že po dosažení tohoto stadia vývoje je postihne bolest, utrpení, strach nebo trvalé poškození,</a:t>
            </a:r>
          </a:p>
        </p:txBody>
      </p:sp>
      <p:pic>
        <p:nvPicPr>
          <p:cNvPr id="4098" name="Picture 2" descr="Mozky pokusných myší vykazovaly podobné změny jako mozky lidí postižených Alzheimerovou chorobou.">
            <a:extLst>
              <a:ext uri="{FF2B5EF4-FFF2-40B4-BE49-F238E27FC236}">
                <a16:creationId xmlns:a16="http://schemas.microsoft.com/office/drawing/2014/main" id="{8701D76C-9472-454B-B392-F446CC485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010" y="3609672"/>
            <a:ext cx="3510136" cy="29035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edci experimentovali s počtom rebier na pokusných myšiach.">
            <a:extLst>
              <a:ext uri="{FF2B5EF4-FFF2-40B4-BE49-F238E27FC236}">
                <a16:creationId xmlns:a16="http://schemas.microsoft.com/office/drawing/2014/main" id="{70E03D54-101F-2746-8CA9-A073A4CB1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61" y="3598212"/>
            <a:ext cx="3510136" cy="290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244700"/>
      </p:ext>
    </p:extLst>
  </p:cSld>
  <p:clrMapOvr>
    <a:masterClrMapping/>
  </p:clrMapOvr>
</p:sld>
</file>

<file path=ppt/theme/theme1.xml><?xml version="1.0" encoding="utf-8"?>
<a:theme xmlns:a="http://schemas.openxmlformats.org/drawingml/2006/main" name="Textura">
  <a:themeElements>
    <a:clrScheme name="Textur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a">
      <a:majorFont>
        <a:latin typeface="Tahoma"/>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a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a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a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a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a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a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a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1074</TotalTime>
  <Words>2885</Words>
  <Application>Microsoft Macintosh PowerPoint</Application>
  <PresentationFormat>Předvádění na obrazovce (4:3)</PresentationFormat>
  <Paragraphs>296</Paragraphs>
  <Slides>27</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27</vt:i4>
      </vt:variant>
    </vt:vector>
  </HeadingPairs>
  <TitlesOfParts>
    <vt:vector size="33" baseType="lpstr">
      <vt:lpstr>Arial</vt:lpstr>
      <vt:lpstr>Calibri</vt:lpstr>
      <vt:lpstr>Tahoma</vt:lpstr>
      <vt:lpstr>Verdana</vt:lpstr>
      <vt:lpstr>Wingdings</vt:lpstr>
      <vt:lpstr>Textura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Zákon 246/1992 Sb., na ochranu zvířat proti týrání </vt:lpstr>
      <vt:lpstr>Prezentace aplikace PowerPoint</vt:lpstr>
      <vt:lpstr>Zákon 246/1992 Sb., na ochranu zvířat proti týrání   </vt:lpstr>
      <vt:lpstr> </vt:lpstr>
      <vt:lpstr>Prezentace aplikace PowerPoint</vt:lpstr>
      <vt:lpstr>Prezentace aplikace PowerPoint</vt:lpstr>
      <vt:lpstr>Prezentace aplikace PowerPoint</vt:lpstr>
      <vt:lpstr>Prezentace aplikace PowerPoint</vt:lpstr>
      <vt:lpstr>Zákon 246/1992 Sb., na ochranu zvířat proti týrání, </vt:lpstr>
      <vt:lpstr>Genetika laboratorních zvířat</vt:lpstr>
      <vt:lpstr>Prezentace aplikace PowerPoint</vt:lpstr>
      <vt:lpstr>Pravidla pro provádění pokusů na zvířatech</vt:lpstr>
      <vt:lpstr>Proces povolování pokusu na zvířatech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PrF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Využití pokusných zvířat v experimentu</dc:title>
  <dc:creator>Uzivatel</dc:creator>
  <cp:lastModifiedBy>Monika Dušková</cp:lastModifiedBy>
  <cp:revision>69</cp:revision>
  <dcterms:created xsi:type="dcterms:W3CDTF">2006-12-13T20:52:21Z</dcterms:created>
  <dcterms:modified xsi:type="dcterms:W3CDTF">2022-02-13T22:10:07Z</dcterms:modified>
</cp:coreProperties>
</file>