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4" r:id="rId3"/>
  </p:sldMasterIdLst>
  <p:sldIdLst>
    <p:sldId id="294" r:id="rId4"/>
    <p:sldId id="328" r:id="rId5"/>
    <p:sldId id="270" r:id="rId6"/>
    <p:sldId id="269" r:id="rId7"/>
    <p:sldId id="331" r:id="rId8"/>
    <p:sldId id="329" r:id="rId9"/>
    <p:sldId id="33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57" r:id="rId34"/>
    <p:sldId id="258" r:id="rId35"/>
    <p:sldId id="261" r:id="rId36"/>
    <p:sldId id="264" r:id="rId37"/>
    <p:sldId id="265" r:id="rId38"/>
    <p:sldId id="266" r:id="rId39"/>
    <p:sldId id="267" r:id="rId40"/>
    <p:sldId id="268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6" d="100"/>
          <a:sy n="76" d="100"/>
        </p:scale>
        <p:origin x="8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D3C3-FB8E-4929-B814-0295B86BF9F0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91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6D839-6F75-4627-8320-F92877EDB8D4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09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D7E69-F4C8-4513-920B-CDC6B033A502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40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5D54E-3FA9-40D7-980A-529E5D9E3CF2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94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F3BA7-F467-4DCE-A553-87F67DBF2CBF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41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286E4-829E-467D-A8F1-462BA7442D6E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27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F7CB5-BC04-4CE9-85BE-B22A96BCC79A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43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EBA77-6B93-4C72-9609-3C962092837A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687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06604-69C1-4F38-9064-68AC7AE383D8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12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CAB95-3E13-4404-8549-9389710F31EA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56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67BC9-3999-4564-B823-F68D68210DA0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3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16147-E77C-4D09-BE67-7CFE57CAC545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96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676F0-2271-450F-8645-88F36895AE6C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84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39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8DF7382-EEB4-4657-B8AA-4CB3B799E4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579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ADF4B-1855-4DCD-AD60-739CFA6DA757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60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AF12F-1E9C-463A-BF8B-C982C35F22E7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67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1B120-8EB9-4BA8-9131-2210FFA1C50B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04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D0CCE-D92B-4313-B642-6F436980EBE7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50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76863-2C6E-46B3-807E-80603DD94499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58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1BB30-EE23-455E-A740-73E769D6D8E4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85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BC296-75D7-482F-A97E-AD83ACF26294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167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1E154-A62F-4CDF-AED8-57F75B600014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92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388A4-2C88-403A-8B1F-FE66A56873EA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264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09D1F-0C91-4231-B9E6-66C9B9D1C4A8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74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67180-A8E0-438C-ADD1-15C309790ED3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01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A4D22-EEB0-4AAE-90A4-9651A96CF644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8024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B93B0-827C-4BD8-B118-0C34B940E652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55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9BA1F-A8F5-4956-8EA2-595727C980D3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06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2816E-704C-4301-A944-A627EA0D2F2F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003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48E50-A03B-4B9A-A7BA-7D18D089B454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16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63ED2-5BFC-4FA7-A677-4B40F8E2C567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645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5BC5B-91EC-4022-BC67-51BADD4DDB02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487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125CF-68C7-4F5C-86FE-2AD7C1448593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84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A8E27-E088-479E-87C4-A3E4DFB363E5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420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A0928-7644-4ABF-81FF-BB9233AB566F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736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6E341-BD43-4E46-A775-168604CBCD7E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796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39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1BF6EA3-641F-4518-A0CA-21BB50FD235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980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D3C3-FB8E-4929-B814-0295B86BF9F0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33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16147-E77C-4D09-BE67-7CFE57CAC545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6809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388A4-2C88-403A-8B1F-FE66A56873EA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49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A8E27-E088-479E-87C4-A3E4DFB363E5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655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AFD7B-7E25-4C77-B733-5070824B821E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0619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52B2A-C795-4D81-8083-8A4BCB069299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22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38734-2286-4480-AB00-3276DDBBEA6F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86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AFD7B-7E25-4C77-B733-5070824B821E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2420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FFD51-B52B-4262-81EA-31872EC919C3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496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5E1B7-3ED4-4907-BAC3-85C4629179A2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63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6D839-6F75-4627-8320-F92877EDB8D4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098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D7E69-F4C8-4513-920B-CDC6B033A502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883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5D54E-3FA9-40D7-980A-529E5D9E3CF2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0650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F3BA7-F467-4DCE-A553-87F67DBF2CBF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15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286E4-829E-467D-A8F1-462BA7442D6E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769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F7CB5-BC04-4CE9-85BE-B22A96BCC79A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65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EBA77-6B93-4C72-9609-3C962092837A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210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06604-69C1-4F38-9064-68AC7AE383D8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7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52B2A-C795-4D81-8083-8A4BCB069299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07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CAB95-3E13-4404-8549-9389710F31EA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527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67BC9-3999-4564-B823-F68D68210DA0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7342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676F0-2271-450F-8645-88F36895AE6C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317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39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8DF7382-EEB4-4657-B8AA-4CB3B799E4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865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38734-2286-4480-AB00-3276DDBBEA6F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6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FFD51-B52B-4262-81EA-31872EC919C3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79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5E1B7-3ED4-4907-BAC3-85C4629179A2}" type="slidenum">
              <a:rPr lang="cs-CZ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1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F4F27"/>
            </a:gs>
            <a:gs pos="100000">
              <a:srgbClr val="001C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387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387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387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6BFBEA-7E9D-4321-9593-E2E98EC79B0F}" type="slidenum">
              <a:rPr lang="cs-CZ" altLang="cs-CZ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4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F4F27"/>
            </a:gs>
            <a:gs pos="100000">
              <a:srgbClr val="001C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387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387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387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5DBF11-1AEC-497D-8762-5BB68D2FF142}" type="slidenum">
              <a:rPr lang="cs-CZ" altLang="cs-CZ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8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F4F27"/>
            </a:gs>
            <a:gs pos="100000">
              <a:srgbClr val="001C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387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387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387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6BFBEA-7E9D-4321-9593-E2E98EC79B0F}" type="slidenum">
              <a:rPr lang="cs-CZ" altLang="cs-CZ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9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/index.php?title=Datei:Adult_deer_tick.jpg&amp;filetimestamp=20090828084927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3.jpeg"/><Relationship Id="rId5" Type="http://schemas.openxmlformats.org/officeDocument/2006/relationships/hyperlink" Target="http://de.wikipedia.org/w/index.php?title=Datei:Ixodes_hexagonus_(aka).jpg&amp;filetimestamp=20050910153953" TargetMode="Externa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35.xml"/><Relationship Id="rId16" Type="http://schemas.openxmlformats.org/officeDocument/2006/relationships/oleObject" Target="../embeddings/oleObject17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oleObject" Target="../embeddings/oleObject12.bin"/><Relationship Id="rId15" Type="http://schemas.openxmlformats.org/officeDocument/2006/relationships/image" Target="../media/image33.png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28.png"/><Relationship Id="rId9" Type="http://schemas.openxmlformats.org/officeDocument/2006/relationships/image" Target="../media/image35.jpeg"/><Relationship Id="rId14" Type="http://schemas.openxmlformats.org/officeDocument/2006/relationships/oleObject" Target="../embeddings/oleObject16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hyperlink" Target="http://ddd.cirbus.com/Images/ApodemusSylvaticus.jpg" TargetMode="Externa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4.png"/><Relationship Id="rId4" Type="http://schemas.openxmlformats.org/officeDocument/2006/relationships/oleObject" Target="../embeddings/oleObject20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22.bin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4365626"/>
            <a:ext cx="7086600" cy="754063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latin typeface="Arial Black" panose="020B0A04020102020204" pitchFamily="34" charset="0"/>
              </a:rPr>
              <a:t>Alena Ž</a:t>
            </a:r>
            <a:r>
              <a:rPr lang="en-GB" altLang="cs-CZ" sz="2400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ákovská</a:t>
            </a:r>
            <a:r>
              <a:rPr lang="cs-CZ" altLang="cs-CZ" sz="2400" dirty="0">
                <a:latin typeface="Arial Black" panose="020B0A04020102020204" pitchFamily="34" charset="0"/>
              </a:rPr>
              <a:t> </a:t>
            </a:r>
            <a:endParaRPr lang="cs-CZ" altLang="cs-CZ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276600" y="4495800"/>
            <a:ext cx="624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8181FF"/>
              </a:buClr>
              <a:buSzPct val="110000"/>
              <a:buFontTx/>
              <a:buNone/>
            </a:pPr>
            <a:r>
              <a:rPr lang="en-GB" altLang="cs-CZ" sz="2800">
                <a:solidFill>
                  <a:srgbClr val="FFFFF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endParaRPr lang="en-CA" altLang="cs-CZ" sz="180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 algn="ctr" fontAlgn="base">
              <a:spcAft>
                <a:spcPct val="0"/>
              </a:spcAft>
              <a:buClr>
                <a:srgbClr val="8181FF"/>
              </a:buClr>
              <a:buSzPct val="110000"/>
              <a:buFontTx/>
              <a:buNone/>
            </a:pPr>
            <a:endParaRPr lang="cs-CZ" altLang="cs-CZ" sz="1800">
              <a:solidFill>
                <a:srgbClr val="FFFFFF"/>
              </a:solidFill>
            </a:endParaRP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3000375" y="476250"/>
            <a:ext cx="62484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8181FF"/>
              </a:buClr>
              <a:buSzPct val="110000"/>
              <a:buFontTx/>
              <a:buNone/>
            </a:pPr>
            <a:r>
              <a:rPr lang="cs-CZ" altLang="cs-CZ" sz="4400" b="1" dirty="0">
                <a:solidFill>
                  <a:srgbClr val="8181FF"/>
                </a:solidFill>
                <a:cs typeface="Times New Roman" panose="02020603050405020304" pitchFamily="18" charset="0"/>
              </a:rPr>
              <a:t>Klíšťata, nebezpeční přenašeči bakterií a virů, prvoků: zaměřeno na původce onemocnění </a:t>
            </a:r>
            <a:r>
              <a:rPr lang="cs-CZ" altLang="cs-CZ" sz="4400" b="1" dirty="0" err="1">
                <a:solidFill>
                  <a:srgbClr val="8181FF"/>
                </a:solidFill>
                <a:cs typeface="Times New Roman" panose="02020603050405020304" pitchFamily="18" charset="0"/>
              </a:rPr>
              <a:t>Lymeská</a:t>
            </a:r>
            <a:r>
              <a:rPr lang="cs-CZ" altLang="cs-CZ" sz="4400" b="1" dirty="0">
                <a:solidFill>
                  <a:srgbClr val="8181FF"/>
                </a:solidFill>
                <a:cs typeface="Times New Roman" panose="02020603050405020304" pitchFamily="18" charset="0"/>
              </a:rPr>
              <a:t> </a:t>
            </a:r>
            <a:r>
              <a:rPr lang="cs-CZ" altLang="cs-CZ" sz="4400" b="1" dirty="0" err="1">
                <a:solidFill>
                  <a:srgbClr val="8181FF"/>
                </a:solidFill>
                <a:cs typeface="Times New Roman" panose="02020603050405020304" pitchFamily="18" charset="0"/>
              </a:rPr>
              <a:t>borrelióza</a:t>
            </a:r>
            <a:endParaRPr lang="cs-CZ" altLang="cs-CZ" sz="4400" b="1" dirty="0">
              <a:solidFill>
                <a:srgbClr val="8181FF"/>
              </a:solidFill>
              <a:cs typeface="Times New Roman" panose="02020603050405020304" pitchFamily="18" charset="0"/>
            </a:endParaRPr>
          </a:p>
        </p:txBody>
      </p:sp>
      <p:sp>
        <p:nvSpPr>
          <p:cNvPr id="5125" name="Oval 9" descr="znak-fak"/>
          <p:cNvSpPr>
            <a:spLocks noChangeArrowheads="1"/>
          </p:cNvSpPr>
          <p:nvPr/>
        </p:nvSpPr>
        <p:spPr bwMode="auto">
          <a:xfrm>
            <a:off x="9448800" y="152400"/>
            <a:ext cx="1066800" cy="1143000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400">
              <a:solidFill>
                <a:srgbClr val="FFFFFF"/>
              </a:solidFill>
            </a:endParaRPr>
          </a:p>
        </p:txBody>
      </p:sp>
      <p:sp>
        <p:nvSpPr>
          <p:cNvPr id="5126" name="Oval 11" descr="znak-MU"/>
          <p:cNvSpPr>
            <a:spLocks noChangeArrowheads="1"/>
          </p:cNvSpPr>
          <p:nvPr/>
        </p:nvSpPr>
        <p:spPr bwMode="auto">
          <a:xfrm>
            <a:off x="1676400" y="152400"/>
            <a:ext cx="990600" cy="1066800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62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205039" y="188913"/>
            <a:ext cx="7788275" cy="850900"/>
          </a:xfrm>
        </p:spPr>
        <p:txBody>
          <a:bodyPr/>
          <a:lstStyle/>
          <a:p>
            <a:pPr eaLnBrk="1" hangingPunct="1"/>
            <a:r>
              <a:rPr lang="cs-CZ" altLang="cs-CZ" i="1">
                <a:solidFill>
                  <a:schemeClr val="hlink"/>
                </a:solidFill>
              </a:rPr>
              <a:t>I</a:t>
            </a:r>
            <a:r>
              <a:rPr lang="cs-CZ" altLang="cs-CZ" i="1"/>
              <a:t>. ricinus</a:t>
            </a:r>
            <a:r>
              <a:rPr lang="cs-CZ" altLang="cs-CZ"/>
              <a:t>, Pisárky, Brno</a:t>
            </a:r>
          </a:p>
        </p:txBody>
      </p:sp>
      <p:graphicFrame>
        <p:nvGraphicFramePr>
          <p:cNvPr id="11267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5521326" y="1027113"/>
          <a:ext cx="5121275" cy="297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Rastrový obrázek" r:id="rId3" imgW="6761905" imgH="4095238" progId="Paint.Picture">
                  <p:embed/>
                </p:oleObj>
              </mc:Choice>
              <mc:Fallback>
                <p:oleObj name="Rastrový obrázek" r:id="rId3" imgW="6761905" imgH="4095238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1326" y="1027113"/>
                        <a:ext cx="5121275" cy="297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774825" y="1628775"/>
          <a:ext cx="1657350" cy="151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Rastrový obrázek" r:id="rId5" imgW="3801006" imgH="3323810" progId="Paint.Picture">
                  <p:embed/>
                </p:oleObj>
              </mc:Choice>
              <mc:Fallback>
                <p:oleObj name="Rastrový obrázek" r:id="rId5" imgW="3801006" imgH="3323810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5" y="1628775"/>
                        <a:ext cx="1657350" cy="151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5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3359151" y="4811714"/>
          <a:ext cx="1806575" cy="204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Rastrový obrázek" r:id="rId7" imgW="3277057" imgH="3971429" progId="Paint.Picture">
                  <p:embed/>
                </p:oleObj>
              </mc:Choice>
              <mc:Fallback>
                <p:oleObj name="Rastrový obrázek" r:id="rId7" imgW="3277057" imgH="3971429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1" y="4811714"/>
                        <a:ext cx="1806575" cy="204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648075" y="1412876"/>
          <a:ext cx="1727200" cy="187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Rastrový obrázek" r:id="rId9" imgW="1276190" imgH="1409897" progId="Paint.Picture">
                  <p:embed/>
                </p:oleObj>
              </mc:Choice>
              <mc:Fallback>
                <p:oleObj name="Rastrový obrázek" r:id="rId9" imgW="1276190" imgH="1409897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8075" y="1412876"/>
                        <a:ext cx="1727200" cy="187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1" name="Object 7"/>
          <p:cNvGraphicFramePr>
            <a:graphicFrameLocks noChangeAspect="1"/>
          </p:cNvGraphicFramePr>
          <p:nvPr/>
        </p:nvGraphicFramePr>
        <p:xfrm>
          <a:off x="5448300" y="4625976"/>
          <a:ext cx="2160588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Rastrový obrázek" r:id="rId11" imgW="4753639" imgH="4723810" progId="Paint.Picture">
                  <p:embed/>
                </p:oleObj>
              </mc:Choice>
              <mc:Fallback>
                <p:oleObj name="Rastrový obrázek" r:id="rId11" imgW="4753639" imgH="47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0" y="4625976"/>
                        <a:ext cx="2160588" cy="223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2" name="Object 8"/>
          <p:cNvGraphicFramePr>
            <a:graphicFrameLocks noChangeAspect="1"/>
          </p:cNvGraphicFramePr>
          <p:nvPr/>
        </p:nvGraphicFramePr>
        <p:xfrm>
          <a:off x="8328025" y="4652964"/>
          <a:ext cx="1938338" cy="220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Rastrový obrázek" r:id="rId13" imgW="4952381" imgH="5714286" progId="Paint.Picture">
                  <p:embed/>
                </p:oleObj>
              </mc:Choice>
              <mc:Fallback>
                <p:oleObj name="Rastrový obrázek" r:id="rId13" imgW="4952381" imgH="57142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8025" y="4652964"/>
                        <a:ext cx="1938338" cy="220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3" name="Object 9"/>
          <p:cNvGraphicFramePr>
            <a:graphicFrameLocks noChangeAspect="1"/>
          </p:cNvGraphicFramePr>
          <p:nvPr/>
        </p:nvGraphicFramePr>
        <p:xfrm>
          <a:off x="1524001" y="5129214"/>
          <a:ext cx="1547813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Rastrový obrázek" r:id="rId15" imgW="3476190" imgH="3343742" progId="Paint.Picture">
                  <p:embed/>
                </p:oleObj>
              </mc:Choice>
              <mc:Fallback>
                <p:oleObj name="Rastrový obrázek" r:id="rId15" imgW="3476190" imgH="334374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5129214"/>
                        <a:ext cx="1547813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1774825" y="4076701"/>
            <a:ext cx="8648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FFFFFF"/>
                </a:solidFill>
              </a:rPr>
              <a:t>Larva		nymfa		sameček	</a:t>
            </a:r>
            <a:r>
              <a:rPr lang="cs-CZ" altLang="cs-CZ" sz="2400" b="1">
                <a:solidFill>
                  <a:srgbClr val="000000"/>
                </a:solidFill>
              </a:rPr>
              <a:t>		</a:t>
            </a:r>
            <a:r>
              <a:rPr lang="cs-CZ" altLang="cs-CZ" sz="2400" b="1">
                <a:solidFill>
                  <a:srgbClr val="FFFFFF"/>
                </a:solidFill>
              </a:rPr>
              <a:t>samička</a:t>
            </a:r>
          </a:p>
        </p:txBody>
      </p:sp>
    </p:spTree>
    <p:extLst>
      <p:ext uri="{BB962C8B-B14F-4D97-AF65-F5344CB8AC3E}">
        <p14:creationId xmlns:p14="http://schemas.microsoft.com/office/powerpoint/2010/main" val="3154207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2205038"/>
          </a:xfrm>
        </p:spPr>
        <p:txBody>
          <a:bodyPr>
            <a:normAutofit fontScale="90000"/>
          </a:bodyPr>
          <a:lstStyle/>
          <a:p>
            <a:pPr algn="l">
              <a:buFontTx/>
              <a:buChar char="•"/>
              <a:defRPr/>
            </a:pPr>
            <a:br>
              <a:rPr lang="cs-CZ" sz="1200" dirty="0"/>
            </a:br>
            <a:r>
              <a:rPr lang="cs-CZ" sz="1200" dirty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</a:t>
            </a:r>
            <a:br>
              <a:rPr lang="cs-CZ" sz="1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2700" dirty="0"/>
              <a:t>Vlastní tělo klíštěte </a:t>
            </a:r>
            <a:r>
              <a:rPr lang="cs-CZ" sz="2700" b="1" dirty="0" err="1"/>
              <a:t>Idiosoma</a:t>
            </a:r>
            <a:br>
              <a:rPr lang="cs-CZ" sz="27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Obr. Samec klíštěte </a:t>
            </a:r>
            <a:r>
              <a:rPr lang="cs-CZ" sz="2200" i="1" dirty="0" err="1">
                <a:solidFill>
                  <a:schemeClr val="bg1"/>
                </a:solidFill>
              </a:rPr>
              <a:t>Ixodes</a:t>
            </a:r>
            <a:r>
              <a:rPr lang="cs-CZ" sz="2200" i="1" dirty="0">
                <a:solidFill>
                  <a:schemeClr val="bg1"/>
                </a:solidFill>
              </a:rPr>
              <a:t> </a:t>
            </a:r>
            <a:r>
              <a:rPr lang="cs-CZ" sz="2200" i="1" dirty="0" err="1">
                <a:solidFill>
                  <a:schemeClr val="bg1"/>
                </a:solidFill>
              </a:rPr>
              <a:t>ricinus</a:t>
            </a:r>
            <a:r>
              <a:rPr lang="cs-CZ" sz="2200" i="1" dirty="0">
                <a:solidFill>
                  <a:schemeClr val="bg1"/>
                </a:solidFill>
              </a:rPr>
              <a:t> </a:t>
            </a:r>
            <a:br>
              <a:rPr lang="cs-CZ" sz="2800" dirty="0">
                <a:solidFill>
                  <a:schemeClr val="bg1"/>
                </a:solidFill>
              </a:rPr>
            </a:br>
            <a:br>
              <a:rPr lang="cs-CZ" sz="1200" dirty="0">
                <a:solidFill>
                  <a:schemeClr val="bg1"/>
                </a:solidFill>
              </a:rPr>
            </a:br>
            <a:r>
              <a:rPr lang="cs-CZ" sz="1800" dirty="0">
                <a:solidFill>
                  <a:schemeClr val="bg1"/>
                </a:solidFill>
              </a:rPr>
              <a:t>silně </a:t>
            </a:r>
            <a:r>
              <a:rPr lang="cs-CZ" sz="1800" dirty="0" err="1">
                <a:solidFill>
                  <a:srgbClr val="99CC00"/>
                </a:solidFill>
              </a:rPr>
              <a:t>sklerotizovaný</a:t>
            </a:r>
            <a:r>
              <a:rPr lang="cs-CZ" sz="1800" dirty="0">
                <a:solidFill>
                  <a:schemeClr val="bg1"/>
                </a:solidFill>
              </a:rPr>
              <a:t> štít </a:t>
            </a:r>
            <a:r>
              <a:rPr lang="cs-CZ" sz="1800" b="1" i="1" dirty="0" err="1">
                <a:solidFill>
                  <a:schemeClr val="bg1"/>
                </a:solidFill>
              </a:rPr>
              <a:t>scutum</a:t>
            </a:r>
            <a:r>
              <a:rPr lang="cs-CZ" sz="1800" dirty="0">
                <a:solidFill>
                  <a:schemeClr val="bg1"/>
                </a:solidFill>
              </a:rPr>
              <a:t>-hard </a:t>
            </a:r>
            <a:r>
              <a:rPr lang="cs-CZ" sz="1800" dirty="0" err="1">
                <a:solidFill>
                  <a:schemeClr val="bg1"/>
                </a:solidFill>
              </a:rPr>
              <a:t>ticks</a:t>
            </a:r>
            <a:r>
              <a:rPr lang="cs-CZ" sz="1800" dirty="0">
                <a:solidFill>
                  <a:schemeClr val="bg1"/>
                </a:solidFill>
              </a:rPr>
              <a:t>.  </a:t>
            </a:r>
            <a:br>
              <a:rPr lang="cs-CZ" sz="1800" dirty="0">
                <a:solidFill>
                  <a:schemeClr val="bg1"/>
                </a:solidFill>
              </a:rPr>
            </a:br>
            <a:br>
              <a:rPr lang="cs-CZ" sz="1800" dirty="0">
                <a:solidFill>
                  <a:schemeClr val="bg1"/>
                </a:solidFill>
              </a:rPr>
            </a:br>
            <a:r>
              <a:rPr lang="cs-CZ" sz="1800" dirty="0">
                <a:solidFill>
                  <a:schemeClr val="bg1"/>
                </a:solidFill>
              </a:rPr>
              <a:t>Články bývají vyzbrojeny zubci, trny a ostny, které slouží klíštěti k přichycení k hostiteli. </a:t>
            </a:r>
            <a:br>
              <a:rPr lang="cs-CZ" sz="1800" dirty="0">
                <a:solidFill>
                  <a:schemeClr val="bg1"/>
                </a:solidFill>
              </a:rPr>
            </a:br>
            <a:r>
              <a:rPr lang="cs-CZ" sz="1800" b="1" i="1" dirty="0" err="1">
                <a:solidFill>
                  <a:schemeClr val="bg1"/>
                </a:solidFill>
              </a:rPr>
              <a:t>Hallerův</a:t>
            </a:r>
            <a:r>
              <a:rPr lang="cs-CZ" sz="1800" b="1" i="1" dirty="0">
                <a:solidFill>
                  <a:schemeClr val="bg1"/>
                </a:solidFill>
              </a:rPr>
              <a:t> orgán</a:t>
            </a:r>
            <a:r>
              <a:rPr lang="cs-CZ" sz="1800" dirty="0">
                <a:solidFill>
                  <a:schemeClr val="bg1"/>
                </a:solidFill>
              </a:rPr>
              <a:t> se smyslovými i čípky je velmi důležitým čichovým orgánem pro vyhledávání hostitele. </a:t>
            </a:r>
            <a:br>
              <a:rPr lang="cs-CZ" sz="1800" dirty="0">
                <a:solidFill>
                  <a:schemeClr val="bg1"/>
                </a:solidFill>
              </a:rPr>
            </a:br>
            <a:r>
              <a:rPr lang="cs-CZ" sz="1800" dirty="0">
                <a:solidFill>
                  <a:schemeClr val="bg1"/>
                </a:solidFill>
              </a:rPr>
              <a:t>CO</a:t>
            </a:r>
            <a:r>
              <a:rPr lang="cs-CZ" sz="1800" baseline="-25000" dirty="0">
                <a:solidFill>
                  <a:schemeClr val="bg1"/>
                </a:solidFill>
              </a:rPr>
              <a:t>2</a:t>
            </a:r>
            <a:r>
              <a:rPr lang="cs-CZ" sz="1800" dirty="0">
                <a:solidFill>
                  <a:schemeClr val="bg1"/>
                </a:solidFill>
              </a:rPr>
              <a:t>, t, světlo a stín, chemické látky</a:t>
            </a:r>
            <a:br>
              <a:rPr lang="cs-CZ" sz="1800" dirty="0">
                <a:solidFill>
                  <a:schemeClr val="bg1"/>
                </a:solidFill>
              </a:rPr>
            </a:br>
            <a:r>
              <a:rPr lang="cs-CZ" sz="1800" dirty="0">
                <a:solidFill>
                  <a:schemeClr val="bg1"/>
                </a:solidFill>
              </a:rPr>
              <a:t>Na břišní straně zadečku, po straně 4. páru nohou, je jeden pár dýchacích otvorů </a:t>
            </a:r>
            <a:r>
              <a:rPr lang="cs-CZ" sz="1800" b="1" i="1" dirty="0">
                <a:solidFill>
                  <a:schemeClr val="bg1"/>
                </a:solidFill>
              </a:rPr>
              <a:t>stigmat</a:t>
            </a: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2349501"/>
            <a:ext cx="9144000" cy="792163"/>
          </a:xfrm>
        </p:spPr>
        <p:txBody>
          <a:bodyPr/>
          <a:lstStyle/>
          <a:p>
            <a:pPr eaLnBrk="1" hangingPunct="1"/>
            <a:r>
              <a:rPr lang="cs-CZ" altLang="cs-CZ" sz="1400" b="1" i="1" u="sng" dirty="0" err="1">
                <a:solidFill>
                  <a:srgbClr val="FFC000"/>
                </a:solidFill>
              </a:rPr>
              <a:t>Idiosoma</a:t>
            </a:r>
            <a:endParaRPr lang="cs-CZ" altLang="cs-CZ" sz="1400" i="1" dirty="0">
              <a:solidFill>
                <a:srgbClr val="FFC000"/>
              </a:solidFill>
            </a:endParaRPr>
          </a:p>
          <a:p>
            <a:pPr eaLnBrk="1" hangingPunct="1"/>
            <a:r>
              <a:rPr lang="cs-CZ" altLang="cs-CZ" sz="1400" i="1" dirty="0"/>
              <a:t>1: končetiny s drápky, 2: řitní otvor, anální rýha 3: štít, 4: pohlavní otvor, 5: lopatky</a:t>
            </a:r>
          </a:p>
        </p:txBody>
      </p:sp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3098800" y="3068638"/>
          <a:ext cx="6597650" cy="364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r:id="rId3" imgW="7225397" imgH="3911111" progId="CorelPhotoPaint.Image.8">
                  <p:embed/>
                </p:oleObj>
              </mc:Choice>
              <mc:Fallback>
                <p:oleObj r:id="rId3" imgW="7225397" imgH="3911111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8800" y="3068638"/>
                        <a:ext cx="6597650" cy="364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8526" y="1"/>
            <a:ext cx="3317875" cy="1381125"/>
          </a:xfrm>
        </p:spPr>
      </p:pic>
    </p:spTree>
    <p:extLst>
      <p:ext uri="{BB962C8B-B14F-4D97-AF65-F5344CB8AC3E}">
        <p14:creationId xmlns:p14="http://schemas.microsoft.com/office/powerpoint/2010/main" val="341133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60350"/>
            <a:ext cx="7772400" cy="14922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2700" b="1" dirty="0"/>
              <a:t>Hlavička </a:t>
            </a:r>
            <a:r>
              <a:rPr lang="cs-CZ" sz="2700" b="1" dirty="0" err="1"/>
              <a:t>Gnathosoma</a:t>
            </a:r>
            <a:br>
              <a:rPr lang="cs-CZ" sz="2200" i="1" dirty="0"/>
            </a:br>
            <a:r>
              <a:rPr lang="cs-CZ" sz="2000" i="1" dirty="0">
                <a:solidFill>
                  <a:schemeClr val="bg1"/>
                </a:solidFill>
              </a:rPr>
              <a:t>Obr.: </a:t>
            </a:r>
            <a:r>
              <a:rPr lang="cs-CZ" sz="2000" i="1" dirty="0" err="1">
                <a:solidFill>
                  <a:schemeClr val="bg1"/>
                </a:solidFill>
              </a:rPr>
              <a:t>Gnathosoma</a:t>
            </a:r>
            <a:r>
              <a:rPr lang="cs-CZ" sz="2000" i="1" dirty="0">
                <a:solidFill>
                  <a:schemeClr val="bg1"/>
                </a:solidFill>
              </a:rPr>
              <a:t> samice </a:t>
            </a:r>
            <a:r>
              <a:rPr lang="cs-CZ" sz="2000" i="1" dirty="0" err="1">
                <a:solidFill>
                  <a:schemeClr val="bg1"/>
                </a:solidFill>
              </a:rPr>
              <a:t>Ixodes</a:t>
            </a:r>
            <a:r>
              <a:rPr lang="cs-CZ" sz="2000" i="1" dirty="0">
                <a:solidFill>
                  <a:schemeClr val="bg1"/>
                </a:solidFill>
              </a:rPr>
              <a:t> </a:t>
            </a:r>
            <a:r>
              <a:rPr lang="cs-CZ" sz="2000" i="1" dirty="0" err="1">
                <a:solidFill>
                  <a:schemeClr val="bg1"/>
                </a:solidFill>
              </a:rPr>
              <a:t>ricinus</a:t>
            </a:r>
            <a:r>
              <a:rPr lang="cs-CZ" sz="2000" i="1" dirty="0">
                <a:solidFill>
                  <a:schemeClr val="bg1"/>
                </a:solidFill>
              </a:rPr>
              <a:t> </a:t>
            </a:r>
            <a:br>
              <a:rPr lang="cs-CZ" sz="2000" i="1" dirty="0">
                <a:solidFill>
                  <a:schemeClr val="bg1"/>
                </a:solidFill>
              </a:rPr>
            </a:br>
            <a:r>
              <a:rPr lang="cs-CZ" sz="2000" i="1" dirty="0">
                <a:solidFill>
                  <a:schemeClr val="bg1"/>
                </a:solidFill>
              </a:rPr>
              <a:t>A: Dorzální strana, B: Ventrální strana</a:t>
            </a:r>
            <a:br>
              <a:rPr lang="cs-CZ" sz="2000" i="1" dirty="0">
                <a:solidFill>
                  <a:schemeClr val="bg1"/>
                </a:solidFill>
              </a:rPr>
            </a:br>
            <a:r>
              <a:rPr lang="cs-CZ" sz="2000" i="1" dirty="0">
                <a:solidFill>
                  <a:schemeClr val="bg1"/>
                </a:solidFill>
              </a:rPr>
              <a:t>1: smyslové plošky, 2: límec, 3: pouzdro chelicer, 4: chelicery, 5: chobotek 6: makadla</a:t>
            </a:r>
          </a:p>
        </p:txBody>
      </p:sp>
      <p:graphicFrame>
        <p:nvGraphicFramePr>
          <p:cNvPr id="13315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432175" y="2133600"/>
          <a:ext cx="5900738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r:id="rId3" imgW="3170021" imgH="2264735" progId="">
                  <p:embed/>
                </p:oleObj>
              </mc:Choice>
              <mc:Fallback>
                <p:oleObj r:id="rId3" imgW="3170021" imgH="2264735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2175" y="2133600"/>
                        <a:ext cx="5900738" cy="424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9147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1707173" y="476250"/>
            <a:ext cx="8229600" cy="633413"/>
          </a:xfrm>
        </p:spPr>
        <p:txBody>
          <a:bodyPr/>
          <a:lstStyle/>
          <a:p>
            <a:r>
              <a:rPr lang="cs-CZ" altLang="cs-CZ" sz="3200" dirty="0"/>
              <a:t>Slinné žlázy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367" y="1688123"/>
            <a:ext cx="9084321" cy="4693627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dirty="0"/>
              <a:t>Hrají významnou </a:t>
            </a:r>
            <a:r>
              <a:rPr lang="cs-CZ" dirty="0">
                <a:solidFill>
                  <a:srgbClr val="FFFF00"/>
                </a:solidFill>
              </a:rPr>
              <a:t>roli při přenosu patogenů</a:t>
            </a:r>
          </a:p>
          <a:p>
            <a:pPr>
              <a:defRPr/>
            </a:pPr>
            <a:r>
              <a:rPr lang="cs-CZ" dirty="0">
                <a:solidFill>
                  <a:srgbClr val="FFC000"/>
                </a:solidFill>
              </a:rPr>
              <a:t>Funkce: </a:t>
            </a:r>
            <a:r>
              <a:rPr lang="cs-CZ" dirty="0"/>
              <a:t>absorpce vzdušné vlhkosti, vyloučení přebytečné tekutiny pro zachování </a:t>
            </a:r>
            <a:r>
              <a:rPr lang="cs-CZ" dirty="0" err="1"/>
              <a:t>konc</a:t>
            </a:r>
            <a:r>
              <a:rPr lang="cs-CZ" dirty="0"/>
              <a:t>. krve, vylučování proteinů a lipidů, kontrolované dopaminem:</a:t>
            </a:r>
          </a:p>
          <a:p>
            <a:pPr marL="0" indent="0">
              <a:buNone/>
              <a:defRPr/>
            </a:pPr>
            <a:r>
              <a:rPr lang="cs-CZ" dirty="0"/>
              <a:t> a) sekrece prostaglandinu </a:t>
            </a:r>
            <a:r>
              <a:rPr lang="cs-CZ" dirty="0">
                <a:solidFill>
                  <a:srgbClr val="FFC000"/>
                </a:solidFill>
              </a:rPr>
              <a:t>PGE2</a:t>
            </a:r>
            <a:r>
              <a:rPr lang="cs-CZ" dirty="0"/>
              <a:t> (z </a:t>
            </a:r>
            <a:r>
              <a:rPr lang="cs-CZ" dirty="0" err="1"/>
              <a:t>kys</a:t>
            </a:r>
            <a:r>
              <a:rPr lang="cs-CZ" dirty="0"/>
              <a:t> arachidonové – </a:t>
            </a:r>
            <a:r>
              <a:rPr lang="cs-CZ" dirty="0" err="1"/>
              <a:t>zvýš</a:t>
            </a:r>
            <a:r>
              <a:rPr lang="cs-CZ" dirty="0"/>
              <a:t>. Vazodilatace</a:t>
            </a:r>
          </a:p>
          <a:p>
            <a:pPr marL="0" indent="0">
              <a:buNone/>
              <a:defRPr/>
            </a:pPr>
            <a:r>
              <a:rPr lang="cs-CZ" dirty="0"/>
              <a:t>b) Proteiny vázající se na </a:t>
            </a:r>
            <a:r>
              <a:rPr lang="cs-CZ" dirty="0" err="1"/>
              <a:t>IgG</a:t>
            </a:r>
            <a:endParaRPr lang="cs-CZ" dirty="0"/>
          </a:p>
          <a:p>
            <a:pPr marL="0" indent="0">
              <a:buNone/>
              <a:defRPr/>
            </a:pPr>
            <a:r>
              <a:rPr lang="cs-CZ" dirty="0"/>
              <a:t>c) Proteiny vázající se na </a:t>
            </a:r>
            <a:r>
              <a:rPr lang="cs-CZ" dirty="0">
                <a:solidFill>
                  <a:srgbClr val="FFC000"/>
                </a:solidFill>
              </a:rPr>
              <a:t>histamin</a:t>
            </a:r>
            <a:r>
              <a:rPr lang="cs-CZ" dirty="0"/>
              <a:t> (proti svědění)</a:t>
            </a:r>
          </a:p>
          <a:p>
            <a:pPr marL="0" indent="0">
              <a:buNone/>
              <a:defRPr/>
            </a:pPr>
            <a:r>
              <a:rPr lang="cs-CZ" dirty="0"/>
              <a:t>d) Proteiny způsobující inhibici funkce </a:t>
            </a:r>
            <a:r>
              <a:rPr lang="cs-CZ" dirty="0">
                <a:solidFill>
                  <a:srgbClr val="FFC000"/>
                </a:solidFill>
              </a:rPr>
              <a:t>C</a:t>
            </a:r>
          </a:p>
          <a:p>
            <a:pPr marL="0" indent="0">
              <a:buNone/>
              <a:defRPr/>
            </a:pPr>
            <a:r>
              <a:rPr lang="cs-CZ" dirty="0"/>
              <a:t>e) Proteiny proti shlukování </a:t>
            </a:r>
            <a:r>
              <a:rPr lang="cs-CZ" dirty="0">
                <a:solidFill>
                  <a:srgbClr val="FFC000"/>
                </a:solidFill>
              </a:rPr>
              <a:t>trombocytů</a:t>
            </a:r>
            <a:r>
              <a:rPr lang="cs-CZ" dirty="0"/>
              <a:t>, </a:t>
            </a:r>
            <a:r>
              <a:rPr lang="cs-CZ" dirty="0" err="1"/>
              <a:t>antikolaguancia</a:t>
            </a:r>
            <a:endParaRPr lang="cs-CZ" dirty="0"/>
          </a:p>
          <a:p>
            <a:pPr marL="0" indent="0">
              <a:buNone/>
              <a:defRPr/>
            </a:pPr>
            <a:r>
              <a:rPr lang="cs-CZ" dirty="0" err="1"/>
              <a:t>atd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700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0" y="-171450"/>
            <a:ext cx="54102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hlink"/>
                </a:solidFill>
              </a:rPr>
              <a:t>Klíště jako vektor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31950" y="765176"/>
            <a:ext cx="4103688" cy="3382963"/>
          </a:xfrm>
        </p:spPr>
        <p:txBody>
          <a:bodyPr/>
          <a:lstStyle/>
          <a:p>
            <a:pPr lvl="1" eaLnBrk="1" hangingPunct="1">
              <a:buFontTx/>
              <a:buChar char="•"/>
            </a:pPr>
            <a:r>
              <a:rPr lang="cs-CZ" altLang="cs-CZ" sz="2400" b="1">
                <a:solidFill>
                  <a:srgbClr val="99CC00"/>
                </a:solidFill>
              </a:rPr>
              <a:t>Evropa</a:t>
            </a:r>
            <a:r>
              <a:rPr lang="cs-CZ" altLang="cs-CZ" sz="2400" b="1">
                <a:solidFill>
                  <a:schemeClr val="accent2"/>
                </a:solidFill>
              </a:rPr>
              <a:t> </a:t>
            </a:r>
            <a:r>
              <a:rPr lang="cs-CZ" altLang="cs-CZ" sz="2400" b="1" i="1"/>
              <a:t>I. ricinus</a:t>
            </a:r>
            <a:r>
              <a:rPr lang="cs-CZ" altLang="cs-CZ" sz="2400" b="1"/>
              <a:t>  </a:t>
            </a:r>
          </a:p>
          <a:p>
            <a:pPr lvl="1" eaLnBrk="1" hangingPunct="1">
              <a:buFontTx/>
              <a:buChar char="•"/>
            </a:pPr>
            <a:r>
              <a:rPr lang="cs-CZ" altLang="cs-CZ" sz="2400" b="1">
                <a:solidFill>
                  <a:srgbClr val="FFC000"/>
                </a:solidFill>
              </a:rPr>
              <a:t>Asie </a:t>
            </a:r>
            <a:r>
              <a:rPr lang="cs-CZ" altLang="cs-CZ" sz="2400" b="1" i="1"/>
              <a:t>I. persulcatus,</a:t>
            </a:r>
            <a:r>
              <a:rPr lang="cs-CZ" altLang="cs-CZ" sz="2400" b="1"/>
              <a:t> </a:t>
            </a:r>
            <a:r>
              <a:rPr lang="cs-CZ" altLang="cs-CZ" sz="2400" b="1" i="1"/>
              <a:t>I. dammini </a:t>
            </a:r>
          </a:p>
          <a:p>
            <a:pPr lvl="1" eaLnBrk="1" hangingPunct="1">
              <a:buFontTx/>
              <a:buChar char="•"/>
            </a:pPr>
            <a:r>
              <a:rPr lang="cs-CZ" altLang="cs-CZ" sz="2400" b="1">
                <a:solidFill>
                  <a:srgbClr val="FFC000"/>
                </a:solidFill>
              </a:rPr>
              <a:t>S. Amerika</a:t>
            </a:r>
            <a:r>
              <a:rPr lang="cs-CZ" altLang="cs-CZ" sz="2400" b="1" i="1">
                <a:solidFill>
                  <a:srgbClr val="FFC000"/>
                </a:solidFill>
              </a:rPr>
              <a:t> </a:t>
            </a:r>
            <a:r>
              <a:rPr lang="cs-CZ" altLang="cs-CZ" sz="2400" b="1" i="1"/>
              <a:t>I. ricinus,</a:t>
            </a:r>
            <a:r>
              <a:rPr lang="cs-CZ" altLang="cs-CZ" sz="2400"/>
              <a:t> </a:t>
            </a:r>
            <a:r>
              <a:rPr lang="cs-CZ" altLang="cs-CZ" sz="2400" b="1" i="1"/>
              <a:t>I. scapularis</a:t>
            </a:r>
            <a:r>
              <a:rPr lang="cs-CZ" altLang="cs-CZ" sz="2400" b="1"/>
              <a:t>, </a:t>
            </a:r>
            <a:r>
              <a:rPr lang="cs-CZ" altLang="cs-CZ" sz="2400" b="1" i="1"/>
              <a:t>I. pacificus</a:t>
            </a:r>
            <a:r>
              <a:rPr lang="cs-CZ" altLang="cs-CZ" sz="2400" b="1"/>
              <a:t> </a:t>
            </a:r>
          </a:p>
          <a:p>
            <a:pPr lvl="1" eaLnBrk="1" hangingPunct="1">
              <a:buFontTx/>
              <a:buChar char="•"/>
            </a:pPr>
            <a:r>
              <a:rPr lang="cs-CZ" altLang="cs-CZ" sz="2400" b="1">
                <a:solidFill>
                  <a:srgbClr val="FFC000"/>
                </a:solidFill>
              </a:rPr>
              <a:t>Afrika</a:t>
            </a:r>
            <a:r>
              <a:rPr lang="cs-CZ" altLang="cs-CZ" sz="2400" b="1"/>
              <a:t> </a:t>
            </a:r>
            <a:r>
              <a:rPr lang="cs-CZ" altLang="cs-CZ" sz="2400" b="1" i="1"/>
              <a:t>I. ricinus</a:t>
            </a:r>
            <a:r>
              <a:rPr lang="cs-CZ" altLang="cs-CZ" sz="2400" b="1"/>
              <a:t> </a:t>
            </a:r>
          </a:p>
          <a:p>
            <a:pPr lvl="1" eaLnBrk="1" hangingPunct="1">
              <a:buFontTx/>
              <a:buChar char="•"/>
            </a:pPr>
            <a:r>
              <a:rPr lang="cs-CZ" altLang="cs-CZ" sz="2400" b="1">
                <a:solidFill>
                  <a:srgbClr val="FFC000"/>
                </a:solidFill>
              </a:rPr>
              <a:t>Austrálie </a:t>
            </a:r>
            <a:r>
              <a:rPr lang="cs-CZ" altLang="cs-CZ" sz="2400" b="1"/>
              <a:t>možná </a:t>
            </a:r>
            <a:r>
              <a:rPr lang="cs-CZ" altLang="cs-CZ" sz="2400" b="1" i="1"/>
              <a:t>I. holocyclus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175500" y="198439"/>
            <a:ext cx="3276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>
                <a:solidFill>
                  <a:srgbClr val="8181FF"/>
                </a:solidFill>
              </a:rPr>
              <a:t>Rozšíření klíšťat komplexu</a:t>
            </a:r>
            <a:r>
              <a:rPr lang="cs-CZ" altLang="cs-CZ" sz="2000" b="1" i="1">
                <a:solidFill>
                  <a:srgbClr val="8181FF"/>
                </a:solidFill>
              </a:rPr>
              <a:t> Ixodes, I. ricinus</a:t>
            </a:r>
            <a:r>
              <a:rPr lang="cs-CZ" altLang="cs-CZ" sz="2400" b="1" i="1">
                <a:solidFill>
                  <a:srgbClr val="8181FF"/>
                </a:solidFill>
              </a:rPr>
              <a:t> </a:t>
            </a:r>
            <a:r>
              <a:rPr lang="cs-CZ" altLang="cs-CZ" sz="2400" b="1">
                <a:solidFill>
                  <a:srgbClr val="8181FF"/>
                </a:solidFill>
              </a:rPr>
              <a:t> </a:t>
            </a:r>
          </a:p>
        </p:txBody>
      </p:sp>
      <p:graphicFrame>
        <p:nvGraphicFramePr>
          <p:cNvPr id="1434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5808663" y="1052514"/>
          <a:ext cx="4749800" cy="324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r:id="rId3" imgW="4361905" imgH="2561905" progId="CorelPhotoPaint.Image.8">
                  <p:embed/>
                </p:oleObj>
              </mc:Choice>
              <mc:Fallback>
                <p:oleObj r:id="rId3" imgW="4361905" imgH="2561905" progId="CorelPhotoPaint.Image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8663" y="1052514"/>
                        <a:ext cx="4749800" cy="324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2063750" y="5589588"/>
            <a:ext cx="641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919288" y="4476750"/>
            <a:ext cx="8748712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>
                <a:solidFill>
                  <a:srgbClr val="FFC000"/>
                </a:solidFill>
              </a:rPr>
              <a:t>Rozšíření klíštěte: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b="1" dirty="0" err="1">
                <a:solidFill>
                  <a:srgbClr val="FFFFFF"/>
                </a:solidFill>
              </a:rPr>
              <a:t>Nerovnoměrné,výskyt</a:t>
            </a:r>
            <a:r>
              <a:rPr lang="cs-CZ" sz="2000" b="1" dirty="0">
                <a:solidFill>
                  <a:srgbClr val="FFFFFF"/>
                </a:solidFill>
              </a:rPr>
              <a:t> typicky mozaikovitý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b="1" dirty="0">
                <a:solidFill>
                  <a:srgbClr val="FFFFFF"/>
                </a:solidFill>
              </a:rPr>
              <a:t>Rozhraní mezi lesními a lučními biotopy (lesní lemy, paseky, světliny)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b="1" dirty="0">
                <a:solidFill>
                  <a:srgbClr val="FFC000"/>
                </a:solidFill>
              </a:rPr>
              <a:t>Nepřítomnost:</a:t>
            </a:r>
            <a:r>
              <a:rPr lang="cs-CZ" sz="2000" b="1" dirty="0">
                <a:solidFill>
                  <a:srgbClr val="FFFFFF"/>
                </a:solidFill>
              </a:rPr>
              <a:t> sekundární smrkové lesy bez podrostu, rašeliniště,  horské smrkové lesy a horské louky </a:t>
            </a:r>
            <a:r>
              <a:rPr lang="cs-CZ" sz="1200" b="1" dirty="0">
                <a:solidFill>
                  <a:srgbClr val="FFFFFF"/>
                </a:solidFill>
              </a:rPr>
              <a:t>(Rosický, 1954).</a:t>
            </a:r>
          </a:p>
        </p:txBody>
      </p:sp>
    </p:spTree>
    <p:extLst>
      <p:ext uri="{BB962C8B-B14F-4D97-AF65-F5344CB8AC3E}">
        <p14:creationId xmlns:p14="http://schemas.microsoft.com/office/powerpoint/2010/main" val="1976535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2700" b="1">
                <a:solidFill>
                  <a:schemeClr val="accent1"/>
                </a:solidFill>
              </a:rPr>
              <a:t>Trojhostitelský vývojový cyklus </a:t>
            </a:r>
            <a:r>
              <a:rPr lang="cs-CZ" altLang="cs-CZ" sz="2700" i="1">
                <a:solidFill>
                  <a:schemeClr val="accent1"/>
                </a:solidFill>
              </a:rPr>
              <a:t>Ixodes ricinus </a:t>
            </a:r>
            <a:br>
              <a:rPr lang="cs-CZ" altLang="cs-CZ" sz="2700" i="1"/>
            </a:br>
            <a:endParaRPr lang="cs-CZ" altLang="cs-CZ" sz="2400" i="1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052513"/>
            <a:ext cx="8229600" cy="507365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cs-CZ" altLang="cs-CZ" sz="2400" b="1"/>
              <a:t>     Životní cyklus:</a:t>
            </a:r>
            <a:r>
              <a:rPr lang="cs-CZ" altLang="cs-CZ" sz="2400"/>
              <a:t> </a:t>
            </a:r>
            <a:r>
              <a:rPr lang="cs-CZ" altLang="cs-CZ" sz="2400" b="1">
                <a:solidFill>
                  <a:srgbClr val="FFC000"/>
                </a:solidFill>
              </a:rPr>
              <a:t>vajíčko - larva - nymfa – imago (1,5-3,5 let)</a:t>
            </a: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400">
              <a:solidFill>
                <a:srgbClr val="000000"/>
              </a:solidFill>
            </a:endParaRPr>
          </a:p>
        </p:txBody>
      </p:sp>
      <p:pic>
        <p:nvPicPr>
          <p:cNvPr id="15365" name="Zástupný symbol pro obsah 3" descr="C:\Users\Hana\Desktop\upraveno cyklus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1557338"/>
            <a:ext cx="7502525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ovéPole 1"/>
          <p:cNvSpPr txBox="1">
            <a:spLocks noChangeArrowheads="1"/>
          </p:cNvSpPr>
          <p:nvPr/>
        </p:nvSpPr>
        <p:spPr bwMode="auto">
          <a:xfrm>
            <a:off x="9045575" y="2195514"/>
            <a:ext cx="17399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>
                <a:solidFill>
                  <a:srgbClr val="FFFFFF"/>
                </a:solidFill>
              </a:rPr>
              <a:t>Ohniskovost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>
                <a:solidFill>
                  <a:srgbClr val="FFFFFF"/>
                </a:solidFill>
              </a:rPr>
              <a:t>Stěhování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>
                <a:solidFill>
                  <a:srgbClr val="FFFFFF"/>
                </a:solidFill>
              </a:rPr>
              <a:t>do vyšších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>
                <a:solidFill>
                  <a:srgbClr val="FFFFFF"/>
                </a:solidFill>
              </a:rPr>
              <a:t>Poloh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>
                <a:solidFill>
                  <a:srgbClr val="FFFFFF"/>
                </a:solidFill>
              </a:rPr>
              <a:t>1240 m.n.,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>
                <a:solidFill>
                  <a:srgbClr val="FFFFFF"/>
                </a:solidFill>
              </a:rPr>
              <a:t>1350 m.n.</a:t>
            </a:r>
          </a:p>
        </p:txBody>
      </p:sp>
    </p:spTree>
    <p:extLst>
      <p:ext uri="{BB962C8B-B14F-4D97-AF65-F5344CB8AC3E}">
        <p14:creationId xmlns:p14="http://schemas.microsoft.com/office/powerpoint/2010/main" val="2681246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09" name="Rectangle 85"/>
          <p:cNvSpPr>
            <a:spLocks noGrp="1" noChangeArrowheads="1"/>
          </p:cNvSpPr>
          <p:nvPr>
            <p:ph type="title"/>
          </p:nvPr>
        </p:nvSpPr>
        <p:spPr>
          <a:xfrm>
            <a:off x="1919288" y="0"/>
            <a:ext cx="8229600" cy="6921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2400" b="1" dirty="0" err="1">
                <a:solidFill>
                  <a:schemeClr val="accent1"/>
                </a:solidFill>
              </a:rPr>
              <a:t>Čeleď</a:t>
            </a:r>
            <a:r>
              <a:rPr lang="cs-CZ" sz="2400" b="1" i="1" dirty="0" err="1">
                <a:solidFill>
                  <a:schemeClr val="accent1"/>
                </a:solidFill>
              </a:rPr>
              <a:t>:klíšťatovití</a:t>
            </a:r>
            <a:r>
              <a:rPr lang="cs-CZ" sz="2400" b="1" i="1" dirty="0">
                <a:solidFill>
                  <a:schemeClr val="accent1"/>
                </a:solidFill>
              </a:rPr>
              <a:t> </a:t>
            </a:r>
            <a:r>
              <a:rPr lang="cs-CZ" sz="2400" b="1" i="1" dirty="0" err="1">
                <a:solidFill>
                  <a:schemeClr val="accent1"/>
                </a:solidFill>
              </a:rPr>
              <a:t>Ixodidae</a:t>
            </a:r>
            <a:br>
              <a:rPr lang="cs-CZ" sz="2000" b="1" i="1" dirty="0"/>
            </a:br>
            <a:r>
              <a:rPr lang="cs-CZ" sz="2000" b="1" dirty="0">
                <a:solidFill>
                  <a:schemeClr val="tx1"/>
                </a:solidFill>
              </a:rPr>
              <a:t>Druhy klíšťat přenášející mikroorganismy na člověka, v ČR i na světě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26803" name="Group 179"/>
          <p:cNvGraphicFramePr>
            <a:graphicFrameLocks noGrp="1"/>
          </p:cNvGraphicFramePr>
          <p:nvPr>
            <p:ph sz="half" idx="2"/>
          </p:nvPr>
        </p:nvGraphicFramePr>
        <p:xfrm>
          <a:off x="1739900" y="908050"/>
          <a:ext cx="8675688" cy="5251452"/>
        </p:xfrm>
        <a:graphic>
          <a:graphicData uri="http://schemas.openxmlformats.org/drawingml/2006/table">
            <a:tbl>
              <a:tblPr/>
              <a:tblGrid>
                <a:gridCol w="3196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9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9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99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Druh klíštěte</a:t>
                      </a:r>
                    </a:p>
                  </a:txBody>
                  <a:tcPr marL="91432" marR="91432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výskyt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Druh </a:t>
                      </a:r>
                      <a:r>
                        <a:rPr kumimoji="0" 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patogena</a:t>
                      </a: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-onemocnění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8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Ixodes</a:t>
                      </a: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ricinus</a:t>
                      </a: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(kl. ob.)</a:t>
                      </a:r>
                    </a:p>
                  </a:txBody>
                  <a:tcPr marL="91432" marR="91432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ČR, Evropa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Virus klíšťové encefalitidy a skupiny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Kemerovo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Borrelia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. s.l.,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Ehrlichia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phagocytophila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s.l.,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Coxiella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burnetii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Rickettsia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slovaca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R.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helvetica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Francisella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tularensis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Babesia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microti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2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Haemaphysalis</a:t>
                      </a: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concinna</a:t>
                      </a: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(kl. lužní)</a:t>
                      </a:r>
                    </a:p>
                  </a:txBody>
                  <a:tcPr marL="91432" marR="91432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ČR, SR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v. klíšťové encefalitidy, (v. CEE)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Rickettsia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sibirica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Francisella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tularensis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75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H. punctata (kl. stepní)</a:t>
                      </a:r>
                    </a:p>
                  </a:txBody>
                  <a:tcPr marL="91432" marR="91432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Evropa, sev. Afrika, Př. Asie, jižní a jihov. SR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v. CEE,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Bhandža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a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Tribeč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4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H. inermis (kl. lesostepní)</a:t>
                      </a:r>
                    </a:p>
                  </a:txBody>
                  <a:tcPr marL="91432" marR="91432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jižní, jihov. SR, jihovýchod Evropy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v. CEE, na člověku vzácně samice 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8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Dermacentor</a:t>
                      </a: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marginatus</a:t>
                      </a: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(piják stepní)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</a:txBody>
                  <a:tcPr marL="91432" marR="91432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jižní, jihových. SR, Eurasie 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člověka napadá zřídka v. CEE, CCHF,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Bhandža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;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Coxiella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burnetti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Rickettsia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sibirica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R.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slovaca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R.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conori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Fr.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Tularensis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41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Dermacentor</a:t>
                      </a: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reticulatus</a:t>
                      </a: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(piják lužní)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1432" marR="91432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ČR Dyje, Morava, Eurazie</a:t>
                      </a: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Na člověka vzácně. Viry CEE, OHF,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Rickettsia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sibirica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R.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conori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Francisella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tularensis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1432" marR="91432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7256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847850" y="836613"/>
          <a:ext cx="8496300" cy="2505076"/>
        </p:xfrm>
        <a:graphic>
          <a:graphicData uri="http://schemas.openxmlformats.org/drawingml/2006/table">
            <a:tbl>
              <a:tblPr/>
              <a:tblGrid>
                <a:gridCol w="3130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9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3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Dermacentor</a:t>
                      </a: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marginatus</a:t>
                      </a: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(piják stepní)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</a:txBody>
                  <a:tcPr marL="91433" marR="91433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jižní, jihových. SR, Eurasie </a:t>
                      </a:r>
                    </a:p>
                  </a:txBody>
                  <a:tcPr marL="91433" marR="9143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člověka napadá zřídka v. CEE, CCHF,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Bhandža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;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Coxiella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burnetti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Rickettsia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sibirica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R.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slovaca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R.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conori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Fr.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Tularensis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1433" marR="9143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1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Dermacentor</a:t>
                      </a: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reticulatus</a:t>
                      </a: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(piják lužní)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1433" marR="91433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ČR Dyje, Morava, Eurazie</a:t>
                      </a:r>
                    </a:p>
                  </a:txBody>
                  <a:tcPr marL="91433" marR="9143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Na člověka vzácně. Viry CEE, OHF, Rickettsia sibirica, R. conori, Francisella tularensis</a:t>
                      </a:r>
                    </a:p>
                  </a:txBody>
                  <a:tcPr marL="91433" marR="9143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7473">
                <a:tc>
                  <a:txBody>
                    <a:bodyPr/>
                    <a:lstStyle/>
                    <a:p>
                      <a:pPr marL="711200" marR="0" lvl="0" indent="-711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I. </a:t>
                      </a:r>
                      <a:r>
                        <a:rPr kumimoji="0" 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persulcatus</a:t>
                      </a: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I.scapularis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1433" marR="91433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Asie</a:t>
                      </a:r>
                    </a:p>
                  </a:txBody>
                  <a:tcPr marL="91433" marR="9143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Virus CEE, B.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Burgdorferi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s.l.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1433" marR="9143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847850" y="404813"/>
          <a:ext cx="8496300" cy="360362"/>
        </p:xfrm>
        <a:graphic>
          <a:graphicData uri="http://schemas.openxmlformats.org/drawingml/2006/table">
            <a:tbl>
              <a:tblPr/>
              <a:tblGrid>
                <a:gridCol w="3130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9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Druh klíštěte</a:t>
                      </a:r>
                    </a:p>
                  </a:txBody>
                  <a:tcPr marL="91433" marR="91433" marT="45755" marB="4575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výskyt</a:t>
                      </a:r>
                    </a:p>
                  </a:txBody>
                  <a:tcPr marL="91433" marR="91433"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Druh </a:t>
                      </a:r>
                      <a:r>
                        <a:rPr kumimoji="0" 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patogena</a:t>
                      </a: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-onemocnění</a:t>
                      </a:r>
                    </a:p>
                  </a:txBody>
                  <a:tcPr marL="91433" marR="91433"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2974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1"/>
          <p:cNvSpPr>
            <a:spLocks noGrp="1" noChangeArrowheads="1"/>
          </p:cNvSpPr>
          <p:nvPr>
            <p:ph type="title"/>
          </p:nvPr>
        </p:nvSpPr>
        <p:spPr>
          <a:xfrm>
            <a:off x="2276475" y="15398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/>
              <a:t>Nejčastější klíšťata</a:t>
            </a:r>
            <a:endParaRPr lang="en-GB" altLang="cs-CZ"/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7253288" y="3762376"/>
            <a:ext cx="3294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i="1">
                <a:solidFill>
                  <a:srgbClr val="FFC000"/>
                </a:solidFill>
              </a:rPr>
              <a:t>Dermacentor reticulatus</a:t>
            </a:r>
          </a:p>
        </p:txBody>
      </p:sp>
      <p:pic>
        <p:nvPicPr>
          <p:cNvPr id="23556" name="Picture 14" descr="Dermacentor marginatus (Schafzeck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060575"/>
            <a:ext cx="3005138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http://upload.wikimedia.org/wikipedia/commons/thumb/3/34/Adult_deer_tick.jpg/107px-Adult_deer_tick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1285876"/>
            <a:ext cx="229552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erwachsene Zecke (Ixodes hexagonus)">
            <a:hlinkClick r:id="rId5" tooltip="erwachsene Zecke (Ixodes hexagonus)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92314" y="549276"/>
            <a:ext cx="2238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5400000" rev="0"/>
            </a:camera>
            <a:lightRig rig="threePt" dir="t"/>
          </a:scene3d>
        </p:spPr>
      </p:pic>
      <p:pic>
        <p:nvPicPr>
          <p:cNvPr id="17" name="Picture 2" descr="erwachsene Zecke (Ixodes hexagonus)">
            <a:hlinkClick r:id="rId5" tooltip="erwachsene Zecke (Ixodes hexagonus)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92314" y="1192211"/>
            <a:ext cx="2238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23560" name="Obdélník 3"/>
          <p:cNvSpPr>
            <a:spLocks noChangeArrowheads="1"/>
          </p:cNvSpPr>
          <p:nvPr/>
        </p:nvSpPr>
        <p:spPr bwMode="auto">
          <a:xfrm>
            <a:off x="1992313" y="3762376"/>
            <a:ext cx="5472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i="1">
                <a:solidFill>
                  <a:srgbClr val="FFC000"/>
                </a:solidFill>
              </a:rPr>
              <a:t>Ixodes hexagonus   Ixodes scapularis </a:t>
            </a:r>
            <a:r>
              <a:rPr lang="cs-CZ" altLang="cs-CZ" sz="2000">
                <a:solidFill>
                  <a:srgbClr val="FFC000"/>
                </a:solidFill>
              </a:rPr>
              <a:t>USA</a:t>
            </a:r>
          </a:p>
        </p:txBody>
      </p:sp>
      <p:pic>
        <p:nvPicPr>
          <p:cNvPr id="2356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4257675"/>
            <a:ext cx="2722563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ovéPole 5"/>
          <p:cNvSpPr txBox="1">
            <a:spLocks noChangeArrowheads="1"/>
          </p:cNvSpPr>
          <p:nvPr/>
        </p:nvSpPr>
        <p:spPr bwMode="auto">
          <a:xfrm>
            <a:off x="3421063" y="6308726"/>
            <a:ext cx="3617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i="1">
                <a:solidFill>
                  <a:srgbClr val="FFC000"/>
                </a:solidFill>
              </a:rPr>
              <a:t>Haemaphysalis concinna</a:t>
            </a:r>
          </a:p>
        </p:txBody>
      </p:sp>
      <p:sp>
        <p:nvSpPr>
          <p:cNvPr id="23563" name="Obdélník 6"/>
          <p:cNvSpPr>
            <a:spLocks noChangeArrowheads="1"/>
          </p:cNvSpPr>
          <p:nvPr/>
        </p:nvSpPr>
        <p:spPr bwMode="auto">
          <a:xfrm>
            <a:off x="7035801" y="6280151"/>
            <a:ext cx="14525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000">
                <a:solidFill>
                  <a:srgbClr val="FFFFFF"/>
                </a:solidFill>
              </a:rPr>
              <a:t>https://www.google.com</a:t>
            </a:r>
          </a:p>
        </p:txBody>
      </p:sp>
    </p:spTree>
    <p:extLst>
      <p:ext uri="{BB962C8B-B14F-4D97-AF65-F5344CB8AC3E}">
        <p14:creationId xmlns:p14="http://schemas.microsoft.com/office/powerpoint/2010/main" val="3518214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4"/>
          <p:cNvSpPr>
            <a:spLocks noGrp="1" noChangeArrowheads="1"/>
          </p:cNvSpPr>
          <p:nvPr>
            <p:ph type="title"/>
          </p:nvPr>
        </p:nvSpPr>
        <p:spPr>
          <a:xfrm>
            <a:off x="1992313" y="417514"/>
            <a:ext cx="8229600" cy="490537"/>
          </a:xfrm>
        </p:spPr>
        <p:txBody>
          <a:bodyPr/>
          <a:lstStyle/>
          <a:p>
            <a:pPr eaLnBrk="1" hangingPunct="1"/>
            <a:r>
              <a:rPr lang="cs-CZ" altLang="cs-CZ" sz="2800" b="1">
                <a:solidFill>
                  <a:schemeClr val="accent1"/>
                </a:solidFill>
              </a:rPr>
              <a:t>Čeleď</a:t>
            </a:r>
            <a:r>
              <a:rPr lang="cs-CZ" altLang="cs-CZ" sz="2800" b="1" i="1">
                <a:solidFill>
                  <a:schemeClr val="accent1"/>
                </a:solidFill>
              </a:rPr>
              <a:t>: Klíšťákovití Argasidae</a:t>
            </a:r>
            <a:br>
              <a:rPr lang="cs-CZ" altLang="cs-CZ" sz="2800" b="1" i="1"/>
            </a:br>
            <a:endParaRPr lang="cs-CZ" altLang="cs-CZ" sz="2800" b="1">
              <a:solidFill>
                <a:schemeClr val="tx1"/>
              </a:solidFill>
            </a:endParaRPr>
          </a:p>
        </p:txBody>
      </p:sp>
      <p:sp>
        <p:nvSpPr>
          <p:cNvPr id="24579" name="Text Box 87"/>
          <p:cNvSpPr txBox="1">
            <a:spLocks noChangeArrowheads="1"/>
          </p:cNvSpPr>
          <p:nvPr/>
        </p:nvSpPr>
        <p:spPr bwMode="auto">
          <a:xfrm>
            <a:off x="1774826" y="908051"/>
            <a:ext cx="829627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800" b="1">
                <a:solidFill>
                  <a:srgbClr val="FFFF00"/>
                </a:solidFill>
              </a:rPr>
              <a:t>Životní cyklus:</a:t>
            </a:r>
            <a:r>
              <a:rPr lang="cs-CZ" altLang="cs-CZ" sz="2800">
                <a:solidFill>
                  <a:srgbClr val="FFFF00"/>
                </a:solidFill>
              </a:rPr>
              <a:t> </a:t>
            </a:r>
            <a:r>
              <a:rPr lang="cs-CZ" altLang="cs-CZ" sz="2800">
                <a:solidFill>
                  <a:srgbClr val="FFFFFF"/>
                </a:solidFill>
              </a:rPr>
              <a:t>vajíčko-larva, N1-N3 (N5)-imago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>
                <a:solidFill>
                  <a:srgbClr val="FFFFFF"/>
                </a:solidFill>
              </a:rPr>
              <a:t>Ústní ústrojí u dospělců na spodní straně těla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>
                <a:solidFill>
                  <a:srgbClr val="FFFFFF"/>
                </a:solidFill>
              </a:rPr>
              <a:t>Hřbetní štít chybí, integument </a:t>
            </a:r>
            <a:r>
              <a:rPr lang="cs-CZ" altLang="cs-CZ" sz="2800">
                <a:solidFill>
                  <a:srgbClr val="4F81BD"/>
                </a:solidFill>
              </a:rPr>
              <a:t>měkký-soft ticks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>
                <a:solidFill>
                  <a:srgbClr val="FFFFFF"/>
                </a:solidFill>
              </a:rPr>
              <a:t>Velký počet instarů nymf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>
                <a:solidFill>
                  <a:srgbClr val="FFFFFF"/>
                </a:solidFill>
              </a:rPr>
              <a:t>Noční, žijí ve škvírách stěn a podlahách lidských obydlí, v kurnících, holubnících, v přírodě v norách savců, v hnízdech ptáků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>
                <a:solidFill>
                  <a:srgbClr val="FFFFFF"/>
                </a:solidFill>
              </a:rPr>
              <a:t>Sají krátkodobě (minutu až pár hodin)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>
                <a:solidFill>
                  <a:srgbClr val="FFFFFF"/>
                </a:solidFill>
              </a:rPr>
              <a:t>Vydrží hladovět i několik let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>
                <a:solidFill>
                  <a:srgbClr val="FFFFFF"/>
                </a:solidFill>
              </a:rPr>
              <a:t>Několik snůšek vajíček za život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>
                <a:solidFill>
                  <a:srgbClr val="FFFFFF"/>
                </a:solidFill>
              </a:rPr>
              <a:t>Patogeny přenáší kromě slinami i koxální tekutinou z koxálních žlaz</a:t>
            </a:r>
          </a:p>
        </p:txBody>
      </p:sp>
    </p:spTree>
    <p:extLst>
      <p:ext uri="{BB962C8B-B14F-4D97-AF65-F5344CB8AC3E}">
        <p14:creationId xmlns:p14="http://schemas.microsoft.com/office/powerpoint/2010/main" val="909389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Zoonózy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Skupina onemocnění přenosných ve společenstvech zvířat, přenosná i na člověka.</a:t>
            </a:r>
          </a:p>
          <a:p>
            <a:r>
              <a:rPr lang="cs-CZ" dirty="0"/>
              <a:t>Zoonózy se vyznačují fenoménem přírodní </a:t>
            </a:r>
            <a:r>
              <a:rPr lang="cs-CZ" dirty="0" err="1"/>
              <a:t>ohniskovosti</a:t>
            </a:r>
            <a:r>
              <a:rPr lang="cs-CZ" dirty="0"/>
              <a:t>. Jedná se o nákazy kolující mezi volně žijícími zvířaty bez účasti člověka. Tento koloběh se uskutečňuje na zřetelně ohraničeném </a:t>
            </a:r>
            <a:r>
              <a:rPr lang="cs-CZ" dirty="0">
                <a:solidFill>
                  <a:srgbClr val="FFFF00"/>
                </a:solidFill>
              </a:rPr>
              <a:t>teritoriu</a:t>
            </a:r>
            <a:r>
              <a:rPr lang="cs-CZ" dirty="0"/>
              <a:t>, které je označováno jako </a:t>
            </a:r>
            <a:r>
              <a:rPr lang="cs-CZ" dirty="0">
                <a:solidFill>
                  <a:srgbClr val="FF0000"/>
                </a:solidFill>
              </a:rPr>
              <a:t>přírodní ohnisko nákazy</a:t>
            </a:r>
            <a:r>
              <a:rPr lang="cs-CZ" dirty="0"/>
              <a:t>. Jedná se o přesně definované ekologické podmínky, jejichž součástí jsou jak podmínky </a:t>
            </a:r>
            <a:r>
              <a:rPr lang="cs-CZ" dirty="0">
                <a:solidFill>
                  <a:srgbClr val="FF0000"/>
                </a:solidFill>
              </a:rPr>
              <a:t>biotické </a:t>
            </a:r>
            <a:r>
              <a:rPr lang="cs-CZ" dirty="0"/>
              <a:t>(které podmiňuje soubor všech </a:t>
            </a:r>
            <a:r>
              <a:rPr lang="cs-CZ" dirty="0" err="1"/>
              <a:t>mikro</a:t>
            </a:r>
            <a:r>
              <a:rPr lang="cs-CZ" dirty="0"/>
              <a:t> - a makroorganismů), tak podmínky </a:t>
            </a:r>
            <a:r>
              <a:rPr lang="cs-CZ" dirty="0">
                <a:solidFill>
                  <a:srgbClr val="FF0000"/>
                </a:solidFill>
              </a:rPr>
              <a:t>abiotické</a:t>
            </a:r>
            <a:r>
              <a:rPr lang="cs-CZ" dirty="0"/>
              <a:t> (především klimatické).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2798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2313" y="1"/>
            <a:ext cx="8229600" cy="993775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cs-CZ" sz="2800" b="1" dirty="0">
                <a:solidFill>
                  <a:srgbClr val="B41A60"/>
                </a:solidFill>
              </a:rPr>
            </a:br>
            <a:br>
              <a:rPr lang="cs-CZ" sz="2800" b="1" dirty="0">
                <a:solidFill>
                  <a:srgbClr val="B41A60"/>
                </a:solidFill>
              </a:rPr>
            </a:br>
            <a:r>
              <a:rPr lang="cs-CZ" sz="2800" b="1" dirty="0"/>
              <a:t>Druhy klíšťáků přenášející choroby na člověka v ČR i na světě</a:t>
            </a:r>
            <a:br>
              <a:rPr lang="cs-CZ" b="1" dirty="0"/>
            </a:br>
            <a:endParaRPr lang="cs-CZ" dirty="0"/>
          </a:p>
        </p:txBody>
      </p:sp>
      <p:graphicFrame>
        <p:nvGraphicFramePr>
          <p:cNvPr id="4" name="Zástupný symbol pro tabulku 3"/>
          <p:cNvGraphicFramePr>
            <a:graphicFrameLocks noGrp="1"/>
          </p:cNvGraphicFramePr>
          <p:nvPr>
            <p:ph type="tbl" idx="1"/>
          </p:nvPr>
        </p:nvGraphicFramePr>
        <p:xfrm>
          <a:off x="1919289" y="1052514"/>
          <a:ext cx="8435974" cy="2892424"/>
        </p:xfrm>
        <a:graphic>
          <a:graphicData uri="http://schemas.openxmlformats.org/drawingml/2006/table">
            <a:tbl>
              <a:tblPr/>
              <a:tblGrid>
                <a:gridCol w="3034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7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3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84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Druh </a:t>
                      </a: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klíšťáka</a:t>
                      </a: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92D05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1448" marR="91448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výskyt</a:t>
                      </a:r>
                    </a:p>
                  </a:txBody>
                  <a:tcPr marL="91448" marR="9144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Druh </a:t>
                      </a: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patogena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-onemocnění</a:t>
                      </a:r>
                    </a:p>
                  </a:txBody>
                  <a:tcPr marL="91448" marR="9144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Argas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vulgaris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(kl. ob.)</a:t>
                      </a:r>
                    </a:p>
                  </a:txBody>
                  <a:tcPr marL="91448" marR="91448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Zasahuje na Moravu, Slovensko, jižní 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Eurázie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1448" marR="9144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Parazitem ptáků, může sát i na člověku.  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Coxiella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burnetii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1448" marR="9144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Rod </a:t>
                      </a: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Ornothodoros</a:t>
                      </a: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1448" marR="91448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Afrika, 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Eurázie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, 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něktří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i  Americké kontinenty</a:t>
                      </a:r>
                    </a:p>
                  </a:txBody>
                  <a:tcPr marL="91448" marR="9144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Vektory endemických návratných horeček</a:t>
                      </a:r>
                    </a:p>
                  </a:txBody>
                  <a:tcPr marL="91448" marR="91448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5621" name="Picture 7" descr="http://t1.gstatic.com/images?q=tbn:ANd9GcTjb_9HIQ-5KsT25F5urX6ySIkxqf0WzBFSFBqaMnbjdsa6fsg9Y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4" y="4149726"/>
            <a:ext cx="16287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2" name="Obdélník 2"/>
          <p:cNvSpPr>
            <a:spLocks noChangeArrowheads="1"/>
          </p:cNvSpPr>
          <p:nvPr/>
        </p:nvSpPr>
        <p:spPr bwMode="auto">
          <a:xfrm>
            <a:off x="2403475" y="6127751"/>
            <a:ext cx="1919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i="1">
                <a:solidFill>
                  <a:srgbClr val="FFC000"/>
                </a:solidFill>
              </a:rPr>
              <a:t>Ornothodoros</a:t>
            </a:r>
          </a:p>
        </p:txBody>
      </p:sp>
      <p:pic>
        <p:nvPicPr>
          <p:cNvPr id="25623" name="Picture 6" descr="Argas reflexus (Taubenzecke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4203701"/>
            <a:ext cx="1439863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4" name="TextovéPole 10"/>
          <p:cNvSpPr txBox="1">
            <a:spLocks noChangeArrowheads="1"/>
          </p:cNvSpPr>
          <p:nvPr/>
        </p:nvSpPr>
        <p:spPr bwMode="auto">
          <a:xfrm>
            <a:off x="4697414" y="6137276"/>
            <a:ext cx="1982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i="1">
                <a:solidFill>
                  <a:srgbClr val="FFC000"/>
                </a:solidFill>
              </a:rPr>
              <a:t>Argas reflexus</a:t>
            </a:r>
          </a:p>
        </p:txBody>
      </p:sp>
      <p:sp>
        <p:nvSpPr>
          <p:cNvPr id="25625" name="Obdélník 7"/>
          <p:cNvSpPr>
            <a:spLocks noChangeArrowheads="1"/>
          </p:cNvSpPr>
          <p:nvPr/>
        </p:nvSpPr>
        <p:spPr bwMode="auto">
          <a:xfrm>
            <a:off x="6816725" y="6249988"/>
            <a:ext cx="16573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000">
                <a:solidFill>
                  <a:srgbClr val="FFFFFF"/>
                </a:solidFill>
              </a:rPr>
              <a:t>dedetizacao-consulte.com.br</a:t>
            </a:r>
          </a:p>
        </p:txBody>
      </p:sp>
    </p:spTree>
    <p:extLst>
      <p:ext uri="{BB962C8B-B14F-4D97-AF65-F5344CB8AC3E}">
        <p14:creationId xmlns:p14="http://schemas.microsoft.com/office/powerpoint/2010/main" val="1662953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54927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b="1" dirty="0"/>
              <a:t>Některé patogenní mikroorganismy přenášené klíšťaty</a:t>
            </a:r>
            <a:br>
              <a:rPr lang="cs-CZ" sz="4000" b="1" dirty="0"/>
            </a:br>
            <a:endParaRPr lang="en-GB" sz="4000" b="1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9504" y="1587955"/>
            <a:ext cx="10597017" cy="45370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 dirty="0"/>
              <a:t>Klíšťová encefalitida </a:t>
            </a:r>
            <a:r>
              <a:rPr lang="cs-CZ" altLang="cs-CZ" sz="1800" b="1" dirty="0"/>
              <a:t>(</a:t>
            </a:r>
            <a:r>
              <a:rPr lang="cs-CZ" altLang="cs-CZ" sz="1800" b="1" dirty="0" err="1"/>
              <a:t>flaviri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skupny</a:t>
            </a:r>
            <a:r>
              <a:rPr lang="cs-CZ" altLang="cs-CZ" sz="1800" b="1" dirty="0"/>
              <a:t> viru encefalitidy)</a:t>
            </a:r>
          </a:p>
          <a:p>
            <a:pPr>
              <a:lnSpc>
                <a:spcPct val="90000"/>
              </a:lnSpc>
            </a:pPr>
            <a:r>
              <a:rPr lang="cs-CZ" altLang="cs-CZ" sz="2800" b="1" dirty="0" err="1">
                <a:solidFill>
                  <a:srgbClr val="0070C0"/>
                </a:solidFill>
              </a:rPr>
              <a:t>Anaplasmóza</a:t>
            </a:r>
            <a:r>
              <a:rPr lang="cs-CZ" altLang="cs-CZ" sz="2800" b="1" dirty="0">
                <a:solidFill>
                  <a:srgbClr val="0070C0"/>
                </a:solidFill>
              </a:rPr>
              <a:t> (HGE) </a:t>
            </a:r>
            <a:r>
              <a:rPr lang="cs-CZ" altLang="cs-CZ" sz="2800" dirty="0">
                <a:solidFill>
                  <a:srgbClr val="0070C0"/>
                </a:solidFill>
              </a:rPr>
              <a:t>L</a:t>
            </a:r>
            <a:r>
              <a:rPr lang="cs-CZ" altLang="cs-CZ" sz="2800" b="1" dirty="0">
                <a:solidFill>
                  <a:srgbClr val="0070C0"/>
                </a:solidFill>
              </a:rPr>
              <a:t>idská </a:t>
            </a:r>
            <a:r>
              <a:rPr lang="cs-CZ" altLang="cs-CZ" sz="2800" b="1" dirty="0" err="1">
                <a:solidFill>
                  <a:srgbClr val="0070C0"/>
                </a:solidFill>
              </a:rPr>
              <a:t>granulocytární</a:t>
            </a:r>
            <a:r>
              <a:rPr lang="cs-CZ" altLang="cs-CZ" sz="2800" b="1" dirty="0">
                <a:solidFill>
                  <a:srgbClr val="0070C0"/>
                </a:solidFill>
              </a:rPr>
              <a:t> </a:t>
            </a:r>
            <a:r>
              <a:rPr lang="cs-CZ" altLang="cs-CZ" sz="1800" b="1" dirty="0">
                <a:solidFill>
                  <a:srgbClr val="0070C0"/>
                </a:solidFill>
              </a:rPr>
              <a:t>(</a:t>
            </a:r>
            <a:r>
              <a:rPr lang="cs-CZ" sz="1800" b="1" dirty="0" err="1">
                <a:solidFill>
                  <a:srgbClr val="0070C0"/>
                </a:solidFill>
              </a:rPr>
              <a:t>Anaplasma</a:t>
            </a:r>
            <a:r>
              <a:rPr lang="cs-CZ" sz="1800" b="1" dirty="0">
                <a:solidFill>
                  <a:srgbClr val="0070C0"/>
                </a:solidFill>
              </a:rPr>
              <a:t> </a:t>
            </a:r>
            <a:r>
              <a:rPr lang="cs-CZ" sz="1800" b="1" dirty="0" err="1">
                <a:solidFill>
                  <a:srgbClr val="0070C0"/>
                </a:solidFill>
              </a:rPr>
              <a:t>phagocytophylum</a:t>
            </a:r>
            <a:r>
              <a:rPr lang="cs-CZ" sz="1800" b="1" dirty="0">
                <a:solidFill>
                  <a:srgbClr val="0070C0"/>
                </a:solidFill>
              </a:rPr>
              <a:t>) </a:t>
            </a:r>
            <a:endParaRPr lang="cs-CZ" altLang="cs-CZ" sz="1800" b="1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800" b="1" dirty="0" err="1">
                <a:solidFill>
                  <a:srgbClr val="0070C0"/>
                </a:solidFill>
              </a:rPr>
              <a:t>Ehrlichióza</a:t>
            </a:r>
            <a:r>
              <a:rPr lang="cs-CZ" altLang="cs-CZ" sz="2800" b="1" dirty="0">
                <a:solidFill>
                  <a:srgbClr val="0070C0"/>
                </a:solidFill>
              </a:rPr>
              <a:t> (HME) Lidská </a:t>
            </a:r>
            <a:r>
              <a:rPr lang="cs-CZ" altLang="cs-CZ" sz="2800" b="1" dirty="0" err="1">
                <a:solidFill>
                  <a:srgbClr val="0070C0"/>
                </a:solidFill>
              </a:rPr>
              <a:t>monocytární</a:t>
            </a:r>
            <a:r>
              <a:rPr lang="cs-CZ" altLang="cs-CZ" sz="2800" b="1" dirty="0">
                <a:solidFill>
                  <a:srgbClr val="0070C0"/>
                </a:solidFill>
              </a:rPr>
              <a:t> (</a:t>
            </a:r>
            <a:r>
              <a:rPr lang="cs-CZ" altLang="cs-CZ" sz="1800" b="1" i="1" dirty="0" err="1">
                <a:solidFill>
                  <a:srgbClr val="0070C0"/>
                </a:solidFill>
              </a:rPr>
              <a:t>Ehrlichia</a:t>
            </a:r>
            <a:r>
              <a:rPr lang="cs-CZ" altLang="cs-CZ" sz="1800" b="1" i="1" dirty="0">
                <a:solidFill>
                  <a:srgbClr val="0070C0"/>
                </a:solidFill>
              </a:rPr>
              <a:t> </a:t>
            </a:r>
            <a:r>
              <a:rPr lang="cs-CZ" altLang="cs-CZ" sz="1800" b="1" i="1" dirty="0" err="1">
                <a:solidFill>
                  <a:srgbClr val="0070C0"/>
                </a:solidFill>
              </a:rPr>
              <a:t>chaffeensis</a:t>
            </a:r>
            <a:r>
              <a:rPr lang="cs-CZ" altLang="cs-CZ" sz="1800" b="1" dirty="0">
                <a:solidFill>
                  <a:srgbClr val="0070C0"/>
                </a:solidFill>
              </a:rPr>
              <a:t>)</a:t>
            </a:r>
            <a:endParaRPr lang="cs-CZ" altLang="cs-CZ" sz="2800" b="1" dirty="0">
              <a:solidFill>
                <a:srgbClr val="0070C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/>
              <a:t>Q horečka </a:t>
            </a:r>
            <a:r>
              <a:rPr lang="cs-CZ" altLang="cs-CZ" sz="1800" b="1" dirty="0"/>
              <a:t>(</a:t>
            </a:r>
            <a:r>
              <a:rPr lang="cs-CZ" altLang="cs-CZ" sz="1800" b="1" i="1" dirty="0" err="1">
                <a:solidFill>
                  <a:schemeClr val="bg1"/>
                </a:solidFill>
              </a:rPr>
              <a:t>Coxiella</a:t>
            </a:r>
            <a:r>
              <a:rPr lang="cs-CZ" altLang="cs-CZ" sz="1800" b="1" i="1" dirty="0">
                <a:solidFill>
                  <a:schemeClr val="bg1"/>
                </a:solidFill>
              </a:rPr>
              <a:t> </a:t>
            </a:r>
            <a:r>
              <a:rPr lang="cs-CZ" altLang="cs-CZ" sz="1800" b="1" i="1" dirty="0" err="1">
                <a:solidFill>
                  <a:schemeClr val="bg1"/>
                </a:solidFill>
              </a:rPr>
              <a:t>burnetii</a:t>
            </a:r>
            <a:r>
              <a:rPr lang="cs-CZ" altLang="cs-CZ" sz="1800" b="1" i="1" dirty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 err="1"/>
              <a:t>Riketsióza</a:t>
            </a:r>
            <a:r>
              <a:rPr lang="cs-CZ" altLang="cs-CZ" sz="2800" b="1" dirty="0"/>
              <a:t> </a:t>
            </a:r>
            <a:r>
              <a:rPr lang="cs-CZ" altLang="cs-CZ" sz="1800" b="1" i="1" dirty="0"/>
              <a:t>(</a:t>
            </a:r>
            <a:r>
              <a:rPr lang="cs-CZ" altLang="cs-CZ" sz="1800" b="1" i="1" dirty="0" err="1"/>
              <a:t>Rickettsia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slovaca</a:t>
            </a:r>
            <a:r>
              <a:rPr lang="cs-CZ" altLang="cs-CZ" sz="1800" b="1" i="1" dirty="0"/>
              <a:t>, R. </a:t>
            </a:r>
            <a:r>
              <a:rPr lang="cs-CZ" altLang="cs-CZ" sz="1800" b="1" i="1" dirty="0" err="1"/>
              <a:t>sibirica</a:t>
            </a:r>
            <a:r>
              <a:rPr lang="cs-CZ" altLang="cs-CZ" sz="1800" b="1" i="1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/>
              <a:t>Tularémie </a:t>
            </a:r>
            <a:r>
              <a:rPr lang="cs-CZ" altLang="cs-CZ" sz="1800" b="1" i="1" dirty="0"/>
              <a:t>(</a:t>
            </a:r>
            <a:r>
              <a:rPr lang="cs-CZ" altLang="cs-CZ" sz="1800" b="1" i="1" dirty="0" err="1"/>
              <a:t>Francisella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tularensis</a:t>
            </a:r>
            <a:r>
              <a:rPr lang="cs-CZ" altLang="cs-CZ" sz="1800" b="1" i="1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 err="1">
                <a:solidFill>
                  <a:srgbClr val="0070C0"/>
                </a:solidFill>
              </a:rPr>
              <a:t>Lymeská</a:t>
            </a:r>
            <a:r>
              <a:rPr lang="cs-CZ" altLang="cs-CZ" sz="2800" b="1" dirty="0">
                <a:solidFill>
                  <a:srgbClr val="0070C0"/>
                </a:solidFill>
              </a:rPr>
              <a:t> borelióza </a:t>
            </a:r>
            <a:r>
              <a:rPr lang="cs-CZ" altLang="cs-CZ" sz="1800" b="1" dirty="0">
                <a:solidFill>
                  <a:srgbClr val="0070C0"/>
                </a:solidFill>
              </a:rPr>
              <a:t>(</a:t>
            </a:r>
            <a:r>
              <a:rPr lang="cs-CZ" altLang="cs-CZ" sz="1800" b="1" i="1" dirty="0" err="1">
                <a:solidFill>
                  <a:srgbClr val="0070C0"/>
                </a:solidFill>
              </a:rPr>
              <a:t>Borrelia</a:t>
            </a:r>
            <a:r>
              <a:rPr lang="cs-CZ" altLang="cs-CZ" sz="1800" b="1" i="1" dirty="0">
                <a:solidFill>
                  <a:srgbClr val="0070C0"/>
                </a:solidFill>
              </a:rPr>
              <a:t> </a:t>
            </a:r>
            <a:r>
              <a:rPr lang="cs-CZ" altLang="cs-CZ" sz="1800" b="1" i="1" dirty="0" err="1">
                <a:solidFill>
                  <a:srgbClr val="0070C0"/>
                </a:solidFill>
              </a:rPr>
              <a:t>burgdorferi</a:t>
            </a:r>
            <a:r>
              <a:rPr lang="cs-CZ" altLang="cs-CZ" sz="1800" b="1" i="1" dirty="0">
                <a:solidFill>
                  <a:srgbClr val="0070C0"/>
                </a:solidFill>
              </a:rPr>
              <a:t> </a:t>
            </a:r>
            <a:r>
              <a:rPr lang="cs-CZ" altLang="cs-CZ" sz="1800" b="1" i="1" dirty="0" err="1">
                <a:solidFill>
                  <a:srgbClr val="0070C0"/>
                </a:solidFill>
              </a:rPr>
              <a:t>s.l</a:t>
            </a:r>
            <a:r>
              <a:rPr lang="cs-CZ" altLang="cs-CZ" sz="1800" b="1" dirty="0">
                <a:solidFill>
                  <a:srgbClr val="0070C0"/>
                </a:solidFill>
              </a:rPr>
              <a:t>.)</a:t>
            </a:r>
          </a:p>
          <a:p>
            <a:pPr>
              <a:lnSpc>
                <a:spcPct val="90000"/>
              </a:lnSpc>
            </a:pPr>
            <a:r>
              <a:rPr lang="cs-CZ" altLang="cs-CZ" sz="2800" b="1" dirty="0" err="1">
                <a:solidFill>
                  <a:srgbClr val="0070C0"/>
                </a:solidFill>
              </a:rPr>
              <a:t>Bartonellóza</a:t>
            </a:r>
            <a:r>
              <a:rPr lang="cs-CZ" altLang="cs-CZ" sz="2800" b="1" dirty="0">
                <a:solidFill>
                  <a:srgbClr val="0070C0"/>
                </a:solidFill>
              </a:rPr>
              <a:t> </a:t>
            </a:r>
            <a:r>
              <a:rPr lang="cs-CZ" altLang="cs-CZ" sz="1800" b="1" dirty="0">
                <a:solidFill>
                  <a:srgbClr val="0070C0"/>
                </a:solidFill>
              </a:rPr>
              <a:t>(</a:t>
            </a:r>
            <a:r>
              <a:rPr lang="cs-CZ" sz="1800" b="1" i="1" dirty="0" err="1">
                <a:solidFill>
                  <a:srgbClr val="0070C0"/>
                </a:solidFill>
              </a:rPr>
              <a:t>Bartonella</a:t>
            </a:r>
            <a:r>
              <a:rPr lang="cs-CZ" sz="1800" b="1" i="1" dirty="0">
                <a:solidFill>
                  <a:srgbClr val="0070C0"/>
                </a:solidFill>
              </a:rPr>
              <a:t> </a:t>
            </a:r>
            <a:r>
              <a:rPr lang="cs-CZ" sz="1800" b="1" i="1" dirty="0" err="1">
                <a:solidFill>
                  <a:srgbClr val="0070C0"/>
                </a:solidFill>
              </a:rPr>
              <a:t>henselae</a:t>
            </a:r>
            <a:r>
              <a:rPr lang="cs-CZ" sz="1800" b="1" i="1" dirty="0">
                <a:solidFill>
                  <a:srgbClr val="0070C0"/>
                </a:solidFill>
              </a:rPr>
              <a:t>)</a:t>
            </a:r>
            <a:endParaRPr lang="cs-CZ" altLang="cs-CZ" sz="1800" b="1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800" b="1" dirty="0">
                <a:solidFill>
                  <a:srgbClr val="0070C0"/>
                </a:solidFill>
              </a:rPr>
              <a:t>Lidská babezióza </a:t>
            </a:r>
            <a:r>
              <a:rPr lang="cs-CZ" sz="1800" dirty="0">
                <a:solidFill>
                  <a:srgbClr val="0070C0"/>
                </a:solidFill>
              </a:rPr>
              <a:t>Prvoci (</a:t>
            </a:r>
            <a:r>
              <a:rPr lang="cs-CZ" sz="1800" b="1" i="1" dirty="0" err="1">
                <a:solidFill>
                  <a:srgbClr val="0070C0"/>
                </a:solidFill>
              </a:rPr>
              <a:t>Babesia</a:t>
            </a:r>
            <a:r>
              <a:rPr lang="cs-CZ" sz="1800" b="1" i="1" dirty="0">
                <a:solidFill>
                  <a:srgbClr val="0070C0"/>
                </a:solidFill>
              </a:rPr>
              <a:t> </a:t>
            </a:r>
            <a:r>
              <a:rPr lang="cs-CZ" sz="1800" b="1" i="1" dirty="0" err="1">
                <a:solidFill>
                  <a:srgbClr val="0070C0"/>
                </a:solidFill>
              </a:rPr>
              <a:t>microti</a:t>
            </a:r>
            <a:r>
              <a:rPr lang="cs-CZ" sz="1800" b="1" i="1" dirty="0">
                <a:solidFill>
                  <a:srgbClr val="0070C0"/>
                </a:solidFill>
              </a:rPr>
              <a:t>. B. </a:t>
            </a:r>
            <a:r>
              <a:rPr lang="cs-CZ" sz="1800" b="1" i="1" dirty="0" err="1">
                <a:solidFill>
                  <a:srgbClr val="0070C0"/>
                </a:solidFill>
              </a:rPr>
              <a:t>divergens</a:t>
            </a:r>
            <a:r>
              <a:rPr lang="cs-CZ" sz="1800" dirty="0">
                <a:solidFill>
                  <a:srgbClr val="0070C0"/>
                </a:solidFill>
              </a:rPr>
              <a:t>) </a:t>
            </a:r>
          </a:p>
          <a:p>
            <a:pPr>
              <a:lnSpc>
                <a:spcPct val="90000"/>
              </a:lnSpc>
            </a:pPr>
            <a:endParaRPr lang="cs-CZ" altLang="cs-CZ" sz="2800" b="1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2800" b="1" dirty="0">
              <a:solidFill>
                <a:srgbClr val="0070C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GB" altLang="cs-CZ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267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B050"/>
            </a:gs>
            <a:gs pos="100000">
              <a:srgbClr val="001C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714433" y="543301"/>
            <a:ext cx="7200900" cy="6000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defRPr/>
            </a:pPr>
            <a:r>
              <a:rPr lang="cs-CZ" sz="3300" kern="0" dirty="0">
                <a:solidFill>
                  <a:srgbClr val="FFFFFF"/>
                </a:solidFill>
                <a:latin typeface="Comic Sans MS"/>
                <a:cs typeface="Arial"/>
              </a:rPr>
              <a:t>Počet pacientů některých zoonóz</a:t>
            </a:r>
            <a:endParaRPr lang="cs-CZ" sz="1350" kern="0" dirty="0">
              <a:solidFill>
                <a:srgbClr val="FFFFFF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9E1D014-6FD6-444B-BF5F-D22BA4573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147" y="1517302"/>
            <a:ext cx="11164743" cy="500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89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52400"/>
            <a:ext cx="8229600" cy="990600"/>
          </a:xfrm>
        </p:spPr>
        <p:txBody>
          <a:bodyPr/>
          <a:lstStyle/>
          <a:p>
            <a:pPr eaLnBrk="1" hangingPunct="1"/>
            <a:r>
              <a:rPr lang="cs-CZ" altLang="cs-CZ" sz="4000" b="1">
                <a:solidFill>
                  <a:schemeClr val="hlink"/>
                </a:solidFill>
              </a:rPr>
              <a:t>Lymeská borrelióza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3578" y="1628776"/>
            <a:ext cx="5784222" cy="4848224"/>
          </a:xfrm>
        </p:spPr>
        <p:txBody>
          <a:bodyPr/>
          <a:lstStyle/>
          <a:p>
            <a:pPr eaLnBrk="1" hangingPunct="1">
              <a:buClr>
                <a:schemeClr val="folHlink"/>
              </a:buClr>
            </a:pPr>
            <a:r>
              <a:rPr lang="cs-CZ" altLang="cs-CZ" sz="2400" dirty="0"/>
              <a:t>Vyvolává poruchy řady orgánů</a:t>
            </a:r>
          </a:p>
          <a:p>
            <a:pPr eaLnBrk="1" hangingPunct="1">
              <a:buClr>
                <a:schemeClr val="folHlink"/>
              </a:buClr>
            </a:pPr>
            <a:r>
              <a:rPr lang="cs-CZ" altLang="cs-CZ" sz="2400" dirty="0"/>
              <a:t>Výskyt v 50 státech celého světa</a:t>
            </a:r>
          </a:p>
          <a:p>
            <a:pPr eaLnBrk="1" hangingPunct="1">
              <a:buClr>
                <a:schemeClr val="folHlink"/>
              </a:buClr>
            </a:pPr>
            <a:r>
              <a:rPr lang="cs-CZ" altLang="cs-CZ" sz="2400" dirty="0"/>
              <a:t>V USA se uvádí 180.000 případů každým rokem </a:t>
            </a:r>
          </a:p>
          <a:p>
            <a:pPr eaLnBrk="1" hangingPunct="1">
              <a:buClr>
                <a:schemeClr val="folHlink"/>
              </a:buClr>
            </a:pPr>
            <a:r>
              <a:rPr lang="cs-CZ" altLang="cs-CZ" sz="2400" dirty="0"/>
              <a:t>V Evropě každoročně 50.000 případů</a:t>
            </a:r>
          </a:p>
          <a:p>
            <a:pPr eaLnBrk="1" hangingPunct="1">
              <a:buClr>
                <a:schemeClr val="folHlink"/>
              </a:buClr>
            </a:pPr>
            <a:r>
              <a:rPr lang="cs-CZ" altLang="cs-CZ" sz="2400" dirty="0"/>
              <a:t>V ČR každoročně kolem 3500 případů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28676" name="Obdélník 1"/>
          <p:cNvSpPr>
            <a:spLocks noChangeArrowheads="1"/>
          </p:cNvSpPr>
          <p:nvPr/>
        </p:nvSpPr>
        <p:spPr bwMode="auto">
          <a:xfrm>
            <a:off x="6681876" y="1919234"/>
            <a:ext cx="476654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>
                <a:solidFill>
                  <a:srgbClr val="FFFFFF"/>
                </a:solidFill>
              </a:rPr>
              <a:t>Podle WHO 2017 rozšiřující se epidemie globálních následků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>
                <a:solidFill>
                  <a:srgbClr val="FFFFFF"/>
                </a:solidFill>
              </a:rPr>
              <a:t>V USA každoročně 380.000 případů (6x více než HIV/AIDS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>
                <a:solidFill>
                  <a:srgbClr val="FFFFFF"/>
                </a:solidFill>
              </a:rPr>
              <a:t>V ČR průměrně 4000</a:t>
            </a:r>
          </a:p>
        </p:txBody>
      </p:sp>
    </p:spTree>
    <p:extLst>
      <p:ext uri="{BB962C8B-B14F-4D97-AF65-F5344CB8AC3E}">
        <p14:creationId xmlns:p14="http://schemas.microsoft.com/office/powerpoint/2010/main" val="2765522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06375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b="1">
                <a:solidFill>
                  <a:schemeClr val="hlink"/>
                </a:solidFill>
              </a:rPr>
              <a:t>Fotky našich izolátů </a:t>
            </a:r>
            <a:r>
              <a:rPr lang="cs-CZ" b="1" i="1">
                <a:solidFill>
                  <a:schemeClr val="hlink"/>
                </a:solidFill>
              </a:rPr>
              <a:t>B. afzelii</a:t>
            </a:r>
            <a:r>
              <a:rPr lang="cs-CZ">
                <a:solidFill>
                  <a:schemeClr val="hlink"/>
                </a:solidFill>
              </a:rPr>
              <a:t> </a:t>
            </a:r>
            <a:br>
              <a:rPr lang="cs-CZ">
                <a:solidFill>
                  <a:schemeClr val="hlink"/>
                </a:solidFill>
              </a:rPr>
            </a:br>
            <a:r>
              <a:rPr lang="cs-CZ" sz="2400">
                <a:solidFill>
                  <a:schemeClr val="tx1"/>
                </a:solidFill>
              </a:rPr>
              <a:t>Ústav histologie a embryologie, LF, Brno, rastrovací el. mikroskop</a:t>
            </a:r>
          </a:p>
        </p:txBody>
      </p:sp>
      <p:graphicFrame>
        <p:nvGraphicFramePr>
          <p:cNvPr id="29699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524001" y="1412876"/>
          <a:ext cx="1985963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" name="Rastrový obrázek" r:id="rId3" imgW="5533333" imgH="6106377" progId="Paint.Picture">
                  <p:embed/>
                </p:oleObj>
              </mc:Choice>
              <mc:Fallback>
                <p:oleObj name="Rastrový obrázek" r:id="rId3" imgW="5533333" imgH="6106377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1412876"/>
                        <a:ext cx="1985963" cy="223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0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311900" y="1412876"/>
          <a:ext cx="1944688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7" name="Rastrový obrázek" r:id="rId5" imgW="5296639" imgH="6668431" progId="Paint.Picture">
                  <p:embed/>
                </p:oleObj>
              </mc:Choice>
              <mc:Fallback>
                <p:oleObj name="Rastrový obrázek" r:id="rId5" imgW="5296639" imgH="6668431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1900" y="1412876"/>
                        <a:ext cx="1944688" cy="223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008439" y="4005264"/>
          <a:ext cx="1944687" cy="285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8" name="Rastrový obrázek" r:id="rId7" imgW="5296639" imgH="8066667" progId="Paint.Picture">
                  <p:embed/>
                </p:oleObj>
              </mc:Choice>
              <mc:Fallback>
                <p:oleObj name="Rastrový obrázek" r:id="rId7" imgW="5296639" imgH="8066667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9" y="4005264"/>
                        <a:ext cx="1944687" cy="285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2" name="Picture 6" descr="B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8850" y="4005264"/>
            <a:ext cx="2089150" cy="2852737"/>
          </a:xfrm>
        </p:spPr>
      </p:pic>
      <p:graphicFrame>
        <p:nvGraphicFramePr>
          <p:cNvPr id="29703" name="Object 7"/>
          <p:cNvGraphicFramePr>
            <a:graphicFrameLocks noChangeAspect="1"/>
          </p:cNvGraphicFramePr>
          <p:nvPr/>
        </p:nvGraphicFramePr>
        <p:xfrm>
          <a:off x="6311900" y="3967164"/>
          <a:ext cx="2027238" cy="289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9" name="Rastrový obrázek" r:id="rId10" imgW="4342857" imgH="6792273" progId="Paint.Picture">
                  <p:embed/>
                </p:oleObj>
              </mc:Choice>
              <mc:Fallback>
                <p:oleObj name="Rastrový obrázek" r:id="rId10" imgW="4342857" imgH="679227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1900" y="3967164"/>
                        <a:ext cx="2027238" cy="289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4" name="Object 8"/>
          <p:cNvGraphicFramePr>
            <a:graphicFrameLocks noChangeAspect="1"/>
          </p:cNvGraphicFramePr>
          <p:nvPr/>
        </p:nvGraphicFramePr>
        <p:xfrm>
          <a:off x="4008438" y="1412876"/>
          <a:ext cx="1943100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0" name="Rastrový obrázek" r:id="rId12" imgW="4753639" imgH="8888066" progId="Paint.Picture">
                  <p:embed/>
                </p:oleObj>
              </mc:Choice>
              <mc:Fallback>
                <p:oleObj name="Rastrový obrázek" r:id="rId12" imgW="4753639" imgH="88880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8" y="1412876"/>
                        <a:ext cx="1943100" cy="223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5" name="Object 9"/>
          <p:cNvGraphicFramePr>
            <a:graphicFrameLocks noChangeAspect="1"/>
          </p:cNvGraphicFramePr>
          <p:nvPr/>
        </p:nvGraphicFramePr>
        <p:xfrm>
          <a:off x="8616950" y="1412875"/>
          <a:ext cx="2051050" cy="223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1" name="Rastrový obrázek" r:id="rId14" imgW="5038095" imgH="8523810" progId="Paint.Picture">
                  <p:embed/>
                </p:oleObj>
              </mc:Choice>
              <mc:Fallback>
                <p:oleObj name="Rastrový obrázek" r:id="rId14" imgW="5038095" imgH="85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6950" y="1412875"/>
                        <a:ext cx="2051050" cy="223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6" name="Object 10"/>
          <p:cNvGraphicFramePr>
            <a:graphicFrameLocks noChangeAspect="1"/>
          </p:cNvGraphicFramePr>
          <p:nvPr/>
        </p:nvGraphicFramePr>
        <p:xfrm>
          <a:off x="1524001" y="4005264"/>
          <a:ext cx="2168525" cy="285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2" name="Rastrový obrázek" r:id="rId16" imgW="3723810" imgH="6980952" progId="Paint.Picture">
                  <p:embed/>
                </p:oleObj>
              </mc:Choice>
              <mc:Fallback>
                <p:oleObj name="Rastrový obrázek" r:id="rId16" imgW="3723810" imgH="69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4005264"/>
                        <a:ext cx="2168525" cy="285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7929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>
            <a:off x="2063750" y="357188"/>
            <a:ext cx="7772400" cy="1143000"/>
          </a:xfrm>
        </p:spPr>
        <p:txBody>
          <a:bodyPr/>
          <a:lstStyle/>
          <a:p>
            <a:r>
              <a:rPr lang="cs-CZ" altLang="cs-CZ"/>
              <a:t>Zástinová mikroskopie</a:t>
            </a:r>
            <a:br>
              <a:rPr lang="cs-CZ" altLang="cs-CZ"/>
            </a:br>
            <a:r>
              <a:rPr lang="cs-CZ" altLang="cs-CZ" sz="4000"/>
              <a:t>spirochety</a:t>
            </a:r>
          </a:p>
        </p:txBody>
      </p:sp>
      <p:sp>
        <p:nvSpPr>
          <p:cNvPr id="30723" name="Zástupný symbol pro obsah 2"/>
          <p:cNvSpPr>
            <a:spLocks noGrp="1"/>
          </p:cNvSpPr>
          <p:nvPr>
            <p:ph idx="1"/>
          </p:nvPr>
        </p:nvSpPr>
        <p:spPr>
          <a:xfrm>
            <a:off x="1992314" y="1981200"/>
            <a:ext cx="7989887" cy="4114800"/>
          </a:xfrm>
        </p:spPr>
        <p:txBody>
          <a:bodyPr/>
          <a:lstStyle/>
          <a:p>
            <a:r>
              <a:rPr lang="cs-CZ" altLang="cs-CZ"/>
              <a:t>DFM</a:t>
            </a:r>
            <a:endParaRPr lang="cs-CZ" altLang="cs-CZ">
              <a:solidFill>
                <a:srgbClr val="FF0000"/>
              </a:solidFill>
            </a:endParaRPr>
          </a:p>
        </p:txBody>
      </p:sp>
      <p:pic>
        <p:nvPicPr>
          <p:cNvPr id="30724" name="Obrázek 4" descr="E:\upraveno -boreli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1571625"/>
            <a:ext cx="278606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8" y="1355725"/>
            <a:ext cx="26416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Obrázek 3" descr="E:\upraveno -borel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4" y="3929064"/>
            <a:ext cx="417512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919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kumenty\bc práce\H Kucerova\fotky klistat spirochet, odchyty\hanka borreli\Klístata 2011\ovce\9 samice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"/>
            <a:ext cx="4144962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ovéPole 5"/>
          <p:cNvSpPr txBox="1">
            <a:spLocks noChangeArrowheads="1"/>
          </p:cNvSpPr>
          <p:nvPr/>
        </p:nvSpPr>
        <p:spPr bwMode="auto">
          <a:xfrm>
            <a:off x="3830639" y="3205164"/>
            <a:ext cx="9957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8181FF"/>
                </a:solidFill>
              </a:rPr>
              <a:t>Z ovcí</a:t>
            </a:r>
          </a:p>
        </p:txBody>
      </p:sp>
      <p:pic>
        <p:nvPicPr>
          <p:cNvPr id="31748" name="Picture 3" descr="C:\Dokumenty\bc práce\H Kucerova\fotky klistat spirochet, odchyty\hanka borreli\Klístata 2011\132 nymfa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"/>
            <a:ext cx="4144962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 descr="C:\Dokumenty\bc práce\H Kucerova\fotky klistat spirochet, odchyty\hanka borreli\Klístata 2011\171 samec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141664"/>
            <a:ext cx="4144962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ovéPole 9"/>
          <p:cNvSpPr txBox="1">
            <a:spLocks noChangeArrowheads="1"/>
          </p:cNvSpPr>
          <p:nvPr/>
        </p:nvSpPr>
        <p:spPr bwMode="auto">
          <a:xfrm>
            <a:off x="7680326" y="6396039"/>
            <a:ext cx="1552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Z klíštěte</a:t>
            </a:r>
          </a:p>
        </p:txBody>
      </p:sp>
      <p:pic>
        <p:nvPicPr>
          <p:cNvPr id="31751" name="Picture 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9199225"/>
            <a:ext cx="1493837" cy="6083300"/>
          </a:xfrm>
          <a:prstGeom prst="rect">
            <a:avLst/>
          </a:prstGeom>
          <a:noFill/>
          <a:ln w="127000">
            <a:solidFill>
              <a:srgbClr val="FD8C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6975" y="17830800"/>
            <a:ext cx="3024188" cy="12312650"/>
          </a:xfrm>
          <a:prstGeom prst="rect">
            <a:avLst/>
          </a:prstGeom>
          <a:noFill/>
          <a:ln w="127000">
            <a:solidFill>
              <a:srgbClr val="FD8C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Obrázek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141664"/>
            <a:ext cx="804863" cy="3557587"/>
          </a:xfrm>
          <a:prstGeom prst="rect">
            <a:avLst/>
          </a:prstGeom>
          <a:noFill/>
          <a:ln w="127000">
            <a:solidFill>
              <a:srgbClr val="FD8C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4" name="TextovéPole 17"/>
          <p:cNvSpPr txBox="1">
            <a:spLocks noChangeArrowheads="1"/>
          </p:cNvSpPr>
          <p:nvPr/>
        </p:nvSpPr>
        <p:spPr bwMode="auto">
          <a:xfrm>
            <a:off x="3143250" y="5013326"/>
            <a:ext cx="14166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8181FF"/>
                </a:solidFill>
              </a:rPr>
              <a:t>Z roztoče</a:t>
            </a:r>
          </a:p>
        </p:txBody>
      </p:sp>
    </p:spTree>
    <p:extLst>
      <p:ext uri="{BB962C8B-B14F-4D97-AF65-F5344CB8AC3E}">
        <p14:creationId xmlns:p14="http://schemas.microsoft.com/office/powerpoint/2010/main" val="4093478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11" descr="getAttachment?session=Q%DD%29%FDC%EC8RD%FE%A5%98%DB%D7a%AA%C2%DFK%A3A%FE%28eC%FB%C2%AA%F0%02%CE%AC%09%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8" r="17369"/>
          <a:stretch>
            <a:fillRect/>
          </a:stretch>
        </p:blipFill>
        <p:spPr bwMode="auto">
          <a:xfrm>
            <a:off x="1524001" y="1"/>
            <a:ext cx="4500563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Obrázek 12" descr="getAttachment?session=Q%DD%29%FDC%EC8RD%FE%A5%98%DB%D7a%AA%C2%DFK%A3A%FE%28e%24%F7%8E%CD%13%0Dh%89%09%7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9" t="23068"/>
          <a:stretch>
            <a:fillRect/>
          </a:stretch>
        </p:blipFill>
        <p:spPr bwMode="auto">
          <a:xfrm>
            <a:off x="5667376" y="2786064"/>
            <a:ext cx="5000625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ovéPole 4"/>
          <p:cNvSpPr txBox="1">
            <a:spLocks noChangeArrowheads="1"/>
          </p:cNvSpPr>
          <p:nvPr/>
        </p:nvSpPr>
        <p:spPr bwMode="auto">
          <a:xfrm>
            <a:off x="2782888" y="4508501"/>
            <a:ext cx="2246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8181FF"/>
                </a:solidFill>
              </a:rPr>
              <a:t>Z larev komárů</a:t>
            </a:r>
          </a:p>
        </p:txBody>
      </p:sp>
    </p:spTree>
    <p:extLst>
      <p:ext uri="{BB962C8B-B14F-4D97-AF65-F5344CB8AC3E}">
        <p14:creationId xmlns:p14="http://schemas.microsoft.com/office/powerpoint/2010/main" val="3191038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524001" y="1"/>
            <a:ext cx="745172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cs-CZ" sz="3600" b="1" i="1">
                <a:solidFill>
                  <a:srgbClr val="8181FF"/>
                </a:solidFill>
                <a:cs typeface="Times New Roman" panose="02020603050405020304" pitchFamily="18" charset="0"/>
              </a:rPr>
              <a:t>Borrelia burgdorferi </a:t>
            </a:r>
            <a:r>
              <a:rPr lang="cs-CZ" altLang="cs-CZ" sz="3600" b="1">
                <a:solidFill>
                  <a:srgbClr val="8181FF"/>
                </a:solidFill>
                <a:cs typeface="Times New Roman" panose="02020603050405020304" pitchFamily="18" charset="0"/>
              </a:rPr>
              <a:t>sensu lato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FFC000"/>
                </a:solidFill>
              </a:rPr>
              <a:t>21 definovaných příbuzných poddruhů</a:t>
            </a:r>
            <a:r>
              <a:rPr lang="cs-CZ" altLang="cs-CZ" sz="1800" b="1" i="1">
                <a:solidFill>
                  <a:srgbClr val="FFC000"/>
                </a:solidFill>
              </a:rPr>
              <a:t> „genomické skupiny“</a:t>
            </a:r>
            <a:endParaRPr lang="cs-CZ" altLang="cs-CZ" sz="1800">
              <a:solidFill>
                <a:srgbClr val="FFC000"/>
              </a:solidFill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930775" y="4005264"/>
            <a:ext cx="58674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800080"/>
              </a:buClr>
              <a:buFont typeface="Wingdings" panose="05000000000000000000" pitchFamily="2" charset="2"/>
              <a:buNone/>
            </a:pPr>
            <a:r>
              <a:rPr lang="de-DE" altLang="cs-CZ" sz="2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(9)V Evropě</a:t>
            </a:r>
            <a:r>
              <a:rPr lang="cs-CZ" altLang="cs-CZ" sz="2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altLang="cs-CZ" sz="2400" b="1" i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afzelii  +  B. garinii  </a:t>
            </a:r>
            <a:r>
              <a:rPr lang="en-GB" altLang="cs-CZ" sz="2400" b="1" i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B. b</a:t>
            </a:r>
            <a:r>
              <a:rPr lang="cs-CZ" altLang="cs-CZ" sz="2400" b="1" i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cs-CZ" sz="2400" b="1" i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400" b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sensu stricto</a:t>
            </a:r>
            <a:r>
              <a:rPr lang="cs-CZ" altLang="cs-CZ" sz="2400" b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bavariensis</a:t>
            </a:r>
            <a:r>
              <a:rPr lang="cs-CZ" altLang="cs-CZ" sz="2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méně časté </a:t>
            </a:r>
            <a:r>
              <a:rPr lang="cs-CZ" altLang="cs-CZ" sz="2400" b="1" i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valaisiana, B. lusitaniae, B. bissettii </a:t>
            </a:r>
            <a:r>
              <a:rPr lang="cs-CZ" altLang="cs-CZ" sz="2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</a:t>
            </a:r>
            <a:r>
              <a:rPr lang="cs-CZ" altLang="cs-CZ" sz="2400" b="1" i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mayonii, B. spielmanii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800080"/>
              </a:buClr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C000"/>
                </a:solidFill>
                <a:sym typeface="Symbol" panose="05050102010706020507" pitchFamily="18" charset="2"/>
              </a:rPr>
              <a:t>	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906589" y="917576"/>
            <a:ext cx="3024187" cy="69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2400" b="1" i="1">
                <a:solidFill>
                  <a:srgbClr val="FFFFFF"/>
                </a:solidFill>
                <a:cs typeface="Times New Roman" panose="02020603050405020304" pitchFamily="18" charset="0"/>
              </a:rPr>
              <a:t>u 13 genospecies vztah k LB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2400" b="1" i="1">
                <a:solidFill>
                  <a:srgbClr val="FFFFFF"/>
                </a:solidFill>
                <a:cs typeface="Times New Roman" panose="02020603050405020304" pitchFamily="18" charset="0"/>
              </a:rPr>
              <a:t>(6)V USA: B</a:t>
            </a:r>
            <a:r>
              <a:rPr lang="cs-CZ" altLang="cs-CZ" sz="2400" b="1" i="1">
                <a:solidFill>
                  <a:srgbClr val="FFC000"/>
                </a:solidFill>
                <a:cs typeface="Times New Roman" panose="02020603050405020304" pitchFamily="18" charset="0"/>
              </a:rPr>
              <a:t>. </a:t>
            </a:r>
            <a:r>
              <a:rPr lang="cs-CZ" altLang="cs-CZ" sz="2400" b="1" i="1">
                <a:solidFill>
                  <a:srgbClr val="FFFF00"/>
                </a:solidFill>
                <a:cs typeface="Times New Roman" panose="02020603050405020304" pitchFamily="18" charset="0"/>
              </a:rPr>
              <a:t>burgdorferi </a:t>
            </a:r>
            <a:r>
              <a:rPr lang="cs-CZ" altLang="cs-CZ" sz="2400" b="1">
                <a:solidFill>
                  <a:srgbClr val="FFFF00"/>
                </a:solidFill>
                <a:cs typeface="Times New Roman" panose="02020603050405020304" pitchFamily="18" charset="0"/>
              </a:rPr>
              <a:t>sensu stricto</a:t>
            </a:r>
            <a:r>
              <a:rPr lang="cs-CZ" altLang="cs-CZ" sz="2400" b="1" i="1">
                <a:solidFill>
                  <a:srgbClr val="FFFF00"/>
                </a:solidFill>
                <a:cs typeface="Times New Roman" panose="02020603050405020304" pitchFamily="18" charset="0"/>
              </a:rPr>
              <a:t>, vzácněji B. americana, B. andesonii, B. mayonii, B. kurtebachii a B. bissettii.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2400" b="1" i="1">
                <a:solidFill>
                  <a:srgbClr val="FFFFFF"/>
                </a:solidFill>
                <a:cs typeface="Times New Roman" panose="02020603050405020304" pitchFamily="18" charset="0"/>
              </a:rPr>
              <a:t>(4) V Asii a evropské části Ruské federace </a:t>
            </a:r>
            <a:r>
              <a:rPr lang="cs-CZ" altLang="cs-CZ" sz="2400" b="1" i="1">
                <a:solidFill>
                  <a:srgbClr val="FFFF00"/>
                </a:solidFill>
                <a:cs typeface="Times New Roman" panose="02020603050405020304" pitchFamily="18" charset="0"/>
              </a:rPr>
              <a:t>B. burgdorferi sensu stricto, B. garinii, B. afzelii a B. bavariensis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cs-CZ" altLang="cs-CZ" sz="2400" b="1" i="1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400" b="1" i="1">
              <a:solidFill>
                <a:srgbClr val="FFFFFF"/>
              </a:solidFill>
            </a:endParaRPr>
          </a:p>
        </p:txBody>
      </p:sp>
      <p:sp>
        <p:nvSpPr>
          <p:cNvPr id="34821" name="Text Box 11"/>
          <p:cNvSpPr txBox="1">
            <a:spLocks noChangeArrowheads="1"/>
          </p:cNvSpPr>
          <p:nvPr/>
        </p:nvSpPr>
        <p:spPr bwMode="auto">
          <a:xfrm>
            <a:off x="8651875" y="3573463"/>
            <a:ext cx="1620838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000">
                <a:solidFill>
                  <a:srgbClr val="FFFFFF"/>
                </a:solidFill>
                <a:latin typeface="Arial" panose="020B0604020202020204" pitchFamily="34" charset="0"/>
              </a:rPr>
              <a:t>Archiv AŽ</a:t>
            </a:r>
            <a:endParaRPr lang="cs-CZ" altLang="cs-CZ" sz="1000">
              <a:solidFill>
                <a:srgbClr val="FFFFFF"/>
              </a:solidFill>
            </a:endParaRPr>
          </a:p>
        </p:txBody>
      </p:sp>
      <p:pic>
        <p:nvPicPr>
          <p:cNvPr id="3482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6" y="781050"/>
            <a:ext cx="20097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857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1206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sz="4000" b="1" dirty="0">
                <a:solidFill>
                  <a:schemeClr val="accent4"/>
                </a:solidFill>
              </a:rPr>
              <a:t>Charakterizace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2400" y="981076"/>
            <a:ext cx="7391400" cy="3959225"/>
          </a:xfrm>
        </p:spPr>
        <p:txBody>
          <a:bodyPr/>
          <a:lstStyle/>
          <a:p>
            <a:pPr>
              <a:buClr>
                <a:srgbClr val="7DD7FF"/>
              </a:buClr>
            </a:pPr>
            <a:r>
              <a:rPr lang="cs-CZ" altLang="cs-CZ">
                <a:solidFill>
                  <a:srgbClr val="FFC000"/>
                </a:solidFill>
              </a:rPr>
              <a:t>Přežití v nepříznivých podmínkách</a:t>
            </a:r>
          </a:p>
          <a:p>
            <a:pPr>
              <a:buClr>
                <a:srgbClr val="7DD7FF"/>
              </a:buClr>
              <a:buFont typeface="Wingdings" panose="05000000000000000000" pitchFamily="2" charset="2"/>
              <a:buNone/>
            </a:pPr>
            <a:r>
              <a:rPr lang="cs-CZ" altLang="cs-CZ" sz="2400">
                <a:solidFill>
                  <a:srgbClr val="7DD7FF"/>
                </a:solidFill>
              </a:rPr>
              <a:t>    </a:t>
            </a:r>
            <a:r>
              <a:rPr lang="cs-CZ" altLang="cs-CZ" sz="2400">
                <a:solidFill>
                  <a:srgbClr val="92D050"/>
                </a:solidFill>
              </a:rPr>
              <a:t>Cysty, Blebs, Gemmae, L-formy</a:t>
            </a:r>
          </a:p>
          <a:p>
            <a:pPr>
              <a:buClr>
                <a:srgbClr val="7DD7FF"/>
              </a:buClr>
              <a:buFont typeface="Wingdings" panose="05000000000000000000" pitchFamily="2" charset="2"/>
              <a:buNone/>
            </a:pPr>
            <a:endParaRPr lang="cs-CZ" altLang="cs-CZ" sz="2400">
              <a:solidFill>
                <a:srgbClr val="57D3FF"/>
              </a:solidFill>
            </a:endParaRPr>
          </a:p>
          <a:p>
            <a:pPr>
              <a:buClr>
                <a:srgbClr val="7DD7FF"/>
              </a:buClr>
              <a:buFont typeface="Wingdings" panose="05000000000000000000" pitchFamily="2" charset="2"/>
              <a:buNone/>
            </a:pPr>
            <a:endParaRPr lang="cs-CZ" altLang="cs-CZ" sz="2400">
              <a:solidFill>
                <a:srgbClr val="57D3FF"/>
              </a:solidFill>
            </a:endParaRPr>
          </a:p>
          <a:p>
            <a:pPr>
              <a:buClr>
                <a:srgbClr val="7DD7FF"/>
              </a:buClr>
              <a:buFont typeface="Wingdings" panose="05000000000000000000" pitchFamily="2" charset="2"/>
              <a:buNone/>
            </a:pPr>
            <a:endParaRPr lang="cs-CZ" altLang="cs-CZ" sz="2400">
              <a:solidFill>
                <a:srgbClr val="57D3FF"/>
              </a:solidFill>
            </a:endParaRPr>
          </a:p>
          <a:p>
            <a:pPr>
              <a:buClr>
                <a:srgbClr val="7DD7FF"/>
              </a:buClr>
              <a:buFont typeface="Wingdings" panose="05000000000000000000" pitchFamily="2" charset="2"/>
              <a:buNone/>
            </a:pPr>
            <a:endParaRPr lang="cs-CZ" altLang="cs-CZ" sz="2400">
              <a:solidFill>
                <a:srgbClr val="57D3FF"/>
              </a:solidFill>
            </a:endParaRPr>
          </a:p>
          <a:p>
            <a:pPr>
              <a:buClr>
                <a:srgbClr val="7DD7FF"/>
              </a:buClr>
              <a:buFont typeface="Wingdings" panose="05000000000000000000" pitchFamily="2" charset="2"/>
              <a:buNone/>
            </a:pPr>
            <a:endParaRPr lang="cs-CZ" altLang="cs-CZ" sz="2000">
              <a:solidFill>
                <a:srgbClr val="660066"/>
              </a:solidFill>
            </a:endParaRPr>
          </a:p>
          <a:p>
            <a:pPr>
              <a:buClr>
                <a:srgbClr val="7DD7FF"/>
              </a:buClr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rgbClr val="660066"/>
                </a:solidFill>
              </a:rPr>
              <a:t>- </a:t>
            </a:r>
            <a:r>
              <a:rPr lang="cs-CZ" altLang="cs-CZ" sz="2000"/>
              <a:t>schopnost přeměnit     - nachází se v nich   - diskoidní tvar</a:t>
            </a:r>
          </a:p>
          <a:p>
            <a:pPr>
              <a:buClr>
                <a:srgbClr val="7DD7FF"/>
              </a:buClr>
              <a:buFontTx/>
              <a:buNone/>
            </a:pPr>
            <a:r>
              <a:rPr lang="cs-CZ" altLang="cs-CZ" sz="2000"/>
              <a:t>  se v pohyblivou formu    geny z plazmidů      všechna DNA</a:t>
            </a:r>
          </a:p>
          <a:p>
            <a:pPr>
              <a:buClr>
                <a:srgbClr val="7DD7FF"/>
              </a:buClr>
              <a:buFont typeface="Wingdings" panose="05000000000000000000" pitchFamily="2" charset="2"/>
              <a:buNone/>
            </a:pPr>
            <a:endParaRPr lang="cs-CZ" altLang="cs-CZ" sz="2000">
              <a:solidFill>
                <a:srgbClr val="660066"/>
              </a:solidFill>
            </a:endParaRPr>
          </a:p>
        </p:txBody>
      </p:sp>
      <p:pic>
        <p:nvPicPr>
          <p:cNvPr id="35844" name="Picture 5" descr="P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2349501"/>
            <a:ext cx="2232025" cy="1685925"/>
          </a:xfrm>
          <a:prstGeom prst="rect">
            <a:avLst/>
          </a:prstGeom>
          <a:noFill/>
          <a:ln w="25400">
            <a:solidFill>
              <a:srgbClr val="CC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2" descr="AbDu-ble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2349500"/>
            <a:ext cx="2016125" cy="1657350"/>
          </a:xfrm>
          <a:prstGeom prst="rect">
            <a:avLst/>
          </a:prstGeom>
          <a:noFill/>
          <a:ln w="25400">
            <a:solidFill>
              <a:srgbClr val="CC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8" t="65900" r="27448" b="10544"/>
          <a:stretch>
            <a:fillRect/>
          </a:stretch>
        </p:blipFill>
        <p:spPr bwMode="auto">
          <a:xfrm>
            <a:off x="7248526" y="2349500"/>
            <a:ext cx="2232025" cy="1657350"/>
          </a:xfrm>
          <a:prstGeom prst="rect">
            <a:avLst/>
          </a:prstGeom>
          <a:noFill/>
          <a:ln w="25400" cap="sq">
            <a:solidFill>
              <a:srgbClr val="CC99F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7" name="Rectangle 10"/>
          <p:cNvSpPr>
            <a:spLocks noChangeArrowheads="1"/>
          </p:cNvSpPr>
          <p:nvPr/>
        </p:nvSpPr>
        <p:spPr bwMode="auto">
          <a:xfrm>
            <a:off x="4440238" y="4583113"/>
            <a:ext cx="520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800">
                <a:solidFill>
                  <a:srgbClr val="FFFFFF"/>
                </a:solidFill>
                <a:latin typeface="Tahoma" panose="020B0604030504040204" pitchFamily="34" charset="0"/>
              </a:rPr>
              <a:t>Obr. 16</a:t>
            </a:r>
          </a:p>
        </p:txBody>
      </p:sp>
      <p:sp>
        <p:nvSpPr>
          <p:cNvPr id="35848" name="Rectangle 11"/>
          <p:cNvSpPr>
            <a:spLocks noChangeArrowheads="1"/>
          </p:cNvSpPr>
          <p:nvPr/>
        </p:nvSpPr>
        <p:spPr bwMode="auto">
          <a:xfrm>
            <a:off x="6600825" y="4581526"/>
            <a:ext cx="520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800">
                <a:solidFill>
                  <a:srgbClr val="FFFFFF"/>
                </a:solidFill>
                <a:latin typeface="Tahoma" panose="020B0604030504040204" pitchFamily="34" charset="0"/>
              </a:rPr>
              <a:t>Obr. 17</a:t>
            </a:r>
          </a:p>
        </p:txBody>
      </p:sp>
      <p:sp>
        <p:nvSpPr>
          <p:cNvPr id="35849" name="Rectangle 12"/>
          <p:cNvSpPr>
            <a:spLocks noChangeArrowheads="1"/>
          </p:cNvSpPr>
          <p:nvPr/>
        </p:nvSpPr>
        <p:spPr bwMode="auto">
          <a:xfrm>
            <a:off x="9048750" y="4581526"/>
            <a:ext cx="520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800">
                <a:solidFill>
                  <a:srgbClr val="FFFFFF"/>
                </a:solidFill>
                <a:latin typeface="Tahoma" panose="020B0604030504040204" pitchFamily="34" charset="0"/>
              </a:rPr>
              <a:t>Obr. 18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700589" y="4940301"/>
            <a:ext cx="4103687" cy="20161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57D3FF"/>
              </a:buClr>
              <a:defRPr/>
            </a:pPr>
            <a:r>
              <a:rPr lang="cs-CZ" sz="2000" dirty="0">
                <a:solidFill>
                  <a:srgbClr val="DADADA"/>
                </a:solidFill>
              </a:rPr>
              <a:t>Cystické formy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57D3FF"/>
              </a:buClr>
              <a:defRPr/>
            </a:pPr>
            <a:r>
              <a:rPr lang="cs-CZ" sz="2000" dirty="0">
                <a:solidFill>
                  <a:srgbClr val="DADADA"/>
                </a:solidFill>
              </a:rPr>
              <a:t>Změny antigenních vlastností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57D3FF"/>
              </a:buClr>
              <a:defRPr/>
            </a:pPr>
            <a:r>
              <a:rPr lang="cs-CZ" sz="2000" dirty="0">
                <a:solidFill>
                  <a:srgbClr val="DADADA"/>
                </a:solidFill>
              </a:rPr>
              <a:t>Výměna </a:t>
            </a:r>
            <a:r>
              <a:rPr lang="cs-CZ" sz="2000" dirty="0" err="1">
                <a:solidFill>
                  <a:srgbClr val="DADADA"/>
                </a:solidFill>
              </a:rPr>
              <a:t>plasmidů</a:t>
            </a:r>
            <a:endParaRPr lang="cs-CZ" sz="2000" dirty="0">
              <a:solidFill>
                <a:srgbClr val="DADADA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57D3FF"/>
              </a:buClr>
              <a:defRPr/>
            </a:pPr>
            <a:r>
              <a:rPr lang="cs-CZ" sz="2000" dirty="0">
                <a:solidFill>
                  <a:srgbClr val="DADADA"/>
                </a:solidFill>
              </a:rPr>
              <a:t>Rezistence k antibiotikům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57D3FF"/>
              </a:buClr>
              <a:defRPr/>
            </a:pPr>
            <a:r>
              <a:rPr lang="cs-CZ" sz="2000" dirty="0">
                <a:solidFill>
                  <a:srgbClr val="DADADA"/>
                </a:solidFill>
              </a:rPr>
              <a:t>Tropismus ke tkáním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57D3FF"/>
              </a:buClr>
              <a:defRPr/>
            </a:pPr>
            <a:r>
              <a:rPr lang="cs-CZ" sz="2000" dirty="0">
                <a:solidFill>
                  <a:srgbClr val="DADADA"/>
                </a:solidFill>
              </a:rPr>
              <a:t>Tvorba </a:t>
            </a:r>
            <a:r>
              <a:rPr lang="cs-CZ" sz="2000" dirty="0" err="1">
                <a:solidFill>
                  <a:srgbClr val="DADADA"/>
                </a:solidFill>
              </a:rPr>
              <a:t>biofilmu</a:t>
            </a:r>
            <a:endParaRPr lang="cs-CZ" sz="2000" dirty="0">
              <a:solidFill>
                <a:srgbClr val="DADADA"/>
              </a:solidFill>
            </a:endParaRPr>
          </a:p>
        </p:txBody>
      </p:sp>
      <p:sp>
        <p:nvSpPr>
          <p:cNvPr id="35851" name="TextovéPole 12"/>
          <p:cNvSpPr txBox="1">
            <a:spLocks noChangeArrowheads="1"/>
          </p:cNvSpPr>
          <p:nvPr/>
        </p:nvSpPr>
        <p:spPr bwMode="auto">
          <a:xfrm>
            <a:off x="2279650" y="5006976"/>
            <a:ext cx="2046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FFC000"/>
                </a:solidFill>
              </a:rPr>
              <a:t>Únik při léčbě</a:t>
            </a:r>
          </a:p>
        </p:txBody>
      </p:sp>
    </p:spTree>
    <p:extLst>
      <p:ext uri="{BB962C8B-B14F-4D97-AF65-F5344CB8AC3E}">
        <p14:creationId xmlns:p14="http://schemas.microsoft.com/office/powerpoint/2010/main" val="521855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8213" y="2603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63750" y="1628775"/>
            <a:ext cx="8229600" cy="4929188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cs-CZ" dirty="0"/>
              <a:t>Zvláštní skupina dočasných </a:t>
            </a:r>
            <a:r>
              <a:rPr lang="cs-CZ" dirty="0" err="1"/>
              <a:t>krevsajících</a:t>
            </a:r>
            <a:r>
              <a:rPr lang="cs-CZ" dirty="0"/>
              <a:t> parazitů, u nichž sání probíhá řádově hodiny, dny</a:t>
            </a:r>
          </a:p>
          <a:p>
            <a:pPr>
              <a:defRPr/>
            </a:pPr>
            <a:r>
              <a:rPr lang="cs-CZ" dirty="0"/>
              <a:t>Významný vektor přenášející mikrobiální agens v našich podmínkách mírného pásu V ČR jsou významné </a:t>
            </a:r>
            <a:r>
              <a:rPr lang="cs-CZ" i="1" dirty="0" err="1">
                <a:solidFill>
                  <a:srgbClr val="FFC000"/>
                </a:solidFill>
              </a:rPr>
              <a:t>Dermacentor</a:t>
            </a:r>
            <a:r>
              <a:rPr lang="cs-CZ" i="1" dirty="0">
                <a:solidFill>
                  <a:srgbClr val="FFC000"/>
                </a:solidFill>
              </a:rPr>
              <a:t> </a:t>
            </a:r>
            <a:r>
              <a:rPr lang="cs-CZ" i="1" dirty="0" err="1">
                <a:solidFill>
                  <a:srgbClr val="FFC000"/>
                </a:solidFill>
              </a:rPr>
              <a:t>reticulatus</a:t>
            </a:r>
            <a:r>
              <a:rPr lang="cs-CZ" i="1" dirty="0">
                <a:solidFill>
                  <a:srgbClr val="FFC000"/>
                </a:solidFill>
              </a:rPr>
              <a:t>, </a:t>
            </a:r>
            <a:r>
              <a:rPr lang="cs-CZ" i="1" dirty="0" err="1">
                <a:solidFill>
                  <a:srgbClr val="FFC000"/>
                </a:solidFill>
              </a:rPr>
              <a:t>Haemaphysalis</a:t>
            </a:r>
            <a:r>
              <a:rPr lang="cs-CZ" i="1" dirty="0">
                <a:solidFill>
                  <a:srgbClr val="FFC000"/>
                </a:solidFill>
              </a:rPr>
              <a:t> </a:t>
            </a:r>
            <a:r>
              <a:rPr lang="cs-CZ" i="1" dirty="0" err="1">
                <a:solidFill>
                  <a:srgbClr val="FFC000"/>
                </a:solidFill>
              </a:rPr>
              <a:t>concinna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/>
              <a:t>a </a:t>
            </a:r>
            <a:r>
              <a:rPr lang="cs-CZ" i="1" dirty="0" err="1">
                <a:solidFill>
                  <a:srgbClr val="FFC000"/>
                </a:solidFill>
              </a:rPr>
              <a:t>Ixodes</a:t>
            </a:r>
            <a:r>
              <a:rPr lang="cs-CZ" i="1" dirty="0">
                <a:solidFill>
                  <a:srgbClr val="FFC000"/>
                </a:solidFill>
              </a:rPr>
              <a:t> </a:t>
            </a:r>
            <a:r>
              <a:rPr lang="cs-CZ" i="1" dirty="0" err="1">
                <a:solidFill>
                  <a:srgbClr val="FFC000"/>
                </a:solidFill>
              </a:rPr>
              <a:t>ricinus</a:t>
            </a:r>
            <a:r>
              <a:rPr lang="cs-CZ" dirty="0">
                <a:solidFill>
                  <a:srgbClr val="FFC000"/>
                </a:solidFill>
              </a:rPr>
              <a:t>. </a:t>
            </a:r>
          </a:p>
          <a:p>
            <a:pPr>
              <a:defRPr/>
            </a:pPr>
            <a:r>
              <a:rPr lang="cs-CZ" dirty="0"/>
              <a:t>Nedílnou součástí šíření patogenů představují jejich </a:t>
            </a:r>
            <a:r>
              <a:rPr lang="cs-CZ" dirty="0">
                <a:solidFill>
                  <a:srgbClr val="FFC000"/>
                </a:solidFill>
              </a:rPr>
              <a:t>rezervoáry </a:t>
            </a:r>
            <a:r>
              <a:rPr lang="cs-CZ" dirty="0"/>
              <a:t>v podobě obratlovců, např. malých savců a ptáků, kteří mohou šířit patogen na vzdálenosti větší, než samotný vektor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54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260350"/>
            <a:ext cx="6804025" cy="1143000"/>
          </a:xfrm>
        </p:spPr>
        <p:txBody>
          <a:bodyPr/>
          <a:lstStyle/>
          <a:p>
            <a:pPr eaLnBrk="1" hangingPunct="1"/>
            <a:r>
              <a:rPr lang="cs-CZ" altLang="cs-CZ"/>
              <a:t>Použité metody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19288" y="1341439"/>
            <a:ext cx="8064500" cy="5068887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cs-CZ" altLang="cs-CZ" sz="2800" dirty="0"/>
              <a:t>Vyšetření bakterií  na přítomnost </a:t>
            </a:r>
            <a:r>
              <a:rPr lang="cs-CZ" altLang="cs-CZ" sz="2800" dirty="0" err="1"/>
              <a:t>spirochet</a:t>
            </a:r>
            <a:r>
              <a:rPr lang="cs-CZ" altLang="cs-CZ" sz="2800" dirty="0"/>
              <a:t>, pozorováním obsahu trávicího traktu v </a:t>
            </a:r>
            <a:r>
              <a:rPr lang="cs-CZ" altLang="cs-CZ" sz="2800" dirty="0" err="1"/>
              <a:t>zástinovém</a:t>
            </a:r>
            <a:r>
              <a:rPr lang="cs-CZ" altLang="cs-CZ" sz="2800" dirty="0"/>
              <a:t> mikroskopu (DFM)</a:t>
            </a:r>
          </a:p>
          <a:p>
            <a:pPr eaLnBrk="1" hangingPunct="1">
              <a:buClr>
                <a:schemeClr val="tx2"/>
              </a:buClr>
            </a:pPr>
            <a:r>
              <a:rPr lang="cs-CZ" altLang="cs-CZ" sz="2800" dirty="0"/>
              <a:t>Vyšetření na přítomnost DNA </a:t>
            </a:r>
            <a:r>
              <a:rPr lang="cs-CZ" altLang="cs-CZ" sz="2800" i="1" dirty="0" err="1"/>
              <a:t>B.b.</a:t>
            </a:r>
            <a:r>
              <a:rPr lang="cs-CZ" altLang="cs-CZ" sz="2800" dirty="0" err="1"/>
              <a:t>s.l</a:t>
            </a:r>
            <a:r>
              <a:rPr lang="cs-CZ" altLang="cs-CZ" sz="2800" dirty="0"/>
              <a:t>. PCR, </a:t>
            </a:r>
            <a:r>
              <a:rPr lang="en-US" altLang="cs-CZ" sz="2800" dirty="0"/>
              <a:t>One tube nested PCR</a:t>
            </a:r>
            <a:endParaRPr lang="cs-CZ" altLang="cs-CZ" sz="2800" dirty="0"/>
          </a:p>
          <a:p>
            <a:pPr eaLnBrk="1" hangingPunct="1">
              <a:buClr>
                <a:schemeClr val="tx2"/>
              </a:buClr>
            </a:pPr>
            <a:r>
              <a:rPr lang="cs-CZ" altLang="cs-CZ" sz="2800" dirty="0" err="1"/>
              <a:t>sequenace</a:t>
            </a:r>
            <a:endParaRPr lang="cs-CZ" altLang="cs-CZ" sz="2800" dirty="0"/>
          </a:p>
          <a:p>
            <a:pPr eaLnBrk="1" hangingPunct="1">
              <a:buClr>
                <a:schemeClr val="tx2"/>
              </a:buClr>
            </a:pPr>
            <a:r>
              <a:rPr lang="cs-CZ" altLang="cs-CZ" sz="2800" dirty="0"/>
              <a:t>PCR-RFLP, SDS-gradient PAGE</a:t>
            </a:r>
          </a:p>
          <a:p>
            <a:pPr eaLnBrk="1" hangingPunct="1">
              <a:buClr>
                <a:schemeClr val="tx2"/>
              </a:buClr>
            </a:pPr>
            <a:r>
              <a:rPr lang="cs-CZ" altLang="cs-CZ" sz="2800" dirty="0"/>
              <a:t>Western </a:t>
            </a:r>
            <a:r>
              <a:rPr lang="cs-CZ" altLang="cs-CZ" sz="2800" dirty="0" err="1"/>
              <a:t>blot</a:t>
            </a:r>
            <a:endParaRPr lang="cs-CZ" altLang="cs-CZ" sz="2800" dirty="0"/>
          </a:p>
          <a:p>
            <a:pPr eaLnBrk="1" hangingPunct="1">
              <a:buClr>
                <a:schemeClr val="tx2"/>
              </a:buClr>
            </a:pPr>
            <a:r>
              <a:rPr lang="cs-CZ" altLang="cs-CZ" sz="2800" dirty="0"/>
              <a:t>ELISA</a:t>
            </a:r>
          </a:p>
        </p:txBody>
      </p:sp>
      <p:graphicFrame>
        <p:nvGraphicFramePr>
          <p:cNvPr id="4813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7858125" y="3365500"/>
          <a:ext cx="1887538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Rastrový obrázek" r:id="rId3" imgW="2752381" imgH="1876190" progId="Paint.Picture">
                  <p:embed/>
                </p:oleObj>
              </mc:Choice>
              <mc:Fallback>
                <p:oleObj name="Rastrový obrázek" r:id="rId3" imgW="2752381" imgH="18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25" y="3365500"/>
                        <a:ext cx="1887538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8077200" y="4876800"/>
            <a:ext cx="1449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FFFFFF"/>
                </a:solidFill>
                <a:latin typeface="Arial" panose="020B0604020202020204" pitchFamily="34" charset="0"/>
              </a:rPr>
              <a:t>Výsledky ELISA</a:t>
            </a:r>
          </a:p>
        </p:txBody>
      </p:sp>
    </p:spTree>
    <p:extLst>
      <p:ext uri="{BB962C8B-B14F-4D97-AF65-F5344CB8AC3E}">
        <p14:creationId xmlns:p14="http://schemas.microsoft.com/office/powerpoint/2010/main" val="565216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1268412"/>
          </a:xfrm>
        </p:spPr>
        <p:txBody>
          <a:bodyPr/>
          <a:lstStyle/>
          <a:p>
            <a:pPr eaLnBrk="1" hangingPunct="1"/>
            <a:r>
              <a:rPr lang="cs-CZ" altLang="cs-CZ"/>
              <a:t>Cíl práce</a:t>
            </a:r>
            <a:endParaRPr lang="cs-CZ" altLang="cs-CZ">
              <a:solidFill>
                <a:schemeClr val="hlink"/>
              </a:solidFill>
            </a:endParaRPr>
          </a:p>
        </p:txBody>
      </p:sp>
      <p:sp>
        <p:nvSpPr>
          <p:cNvPr id="362499" name="Text Box 3"/>
          <p:cNvSpPr txBox="1">
            <a:spLocks noChangeArrowheads="1"/>
          </p:cNvSpPr>
          <p:nvPr/>
        </p:nvSpPr>
        <p:spPr bwMode="auto">
          <a:xfrm>
            <a:off x="1992314" y="1628776"/>
            <a:ext cx="8315325" cy="407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181FF"/>
              </a:buClr>
              <a:buFont typeface="Wingdings" pitchFamily="2" charset="2"/>
              <a:buNone/>
              <a:defRPr/>
            </a:pPr>
            <a:r>
              <a:rPr lang="cs-CZ" altLang="cs-CZ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Studium některých aspektů onemocnění LB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181FF"/>
              </a:buClr>
              <a:buFont typeface="Wingdings" pitchFamily="2" charset="2"/>
              <a:buNone/>
              <a:defRPr/>
            </a:pPr>
            <a:r>
              <a:rPr lang="cs-CZ" altLang="cs-CZ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 zaměřením na ekologii patogenních </a:t>
            </a:r>
            <a:r>
              <a:rPr lang="cs-CZ" altLang="cs-CZ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borrelií</a:t>
            </a:r>
            <a:r>
              <a:rPr lang="cs-CZ" altLang="cs-CZ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prevalenci </a:t>
            </a:r>
            <a:r>
              <a:rPr lang="cs-CZ" altLang="cs-CZ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Bbsl</a:t>
            </a:r>
            <a:r>
              <a:rPr lang="cs-CZ" altLang="cs-CZ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u vektorů i hostitelů: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8181FF"/>
              </a:buClr>
              <a:buFontTx/>
              <a:buChar char="•"/>
              <a:defRPr/>
            </a:pPr>
            <a:r>
              <a:rPr lang="cs-CZ" altLang="cs-CZ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zjišťování pozitivity klíšťat, komárů a parazitických roztočů, na přítomnost </a:t>
            </a:r>
            <a:r>
              <a:rPr lang="cs-CZ" altLang="cs-CZ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spirochet</a:t>
            </a:r>
            <a:r>
              <a:rPr lang="cs-CZ" altLang="cs-CZ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cs-CZ" altLang="cs-CZ" sz="28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Bb</a:t>
            </a:r>
            <a:r>
              <a:rPr lang="cs-CZ" altLang="cs-CZ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</a:t>
            </a:r>
            <a:r>
              <a:rPr lang="cs-CZ" altLang="cs-CZ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(DFM), PCR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8181FF"/>
              </a:buClr>
              <a:buFontTx/>
              <a:buChar char="•"/>
              <a:defRPr/>
            </a:pPr>
            <a:r>
              <a:rPr lang="cs-CZ" altLang="cs-CZ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vymezení hostitelů LB v ČR, sledování prevalence výskytu protilátek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8181FF"/>
              </a:buClr>
              <a:buFontTx/>
              <a:buChar char="•"/>
              <a:defRPr/>
            </a:pPr>
            <a:r>
              <a:rPr lang="cs-CZ" altLang="cs-CZ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získání a identifikace izolátů </a:t>
            </a:r>
            <a:r>
              <a:rPr lang="cs-CZ" altLang="cs-CZ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spirochet</a:t>
            </a:r>
            <a:r>
              <a:rPr lang="cs-CZ" altLang="cs-CZ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cs-CZ" altLang="cs-CZ" sz="28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Bb</a:t>
            </a:r>
            <a:r>
              <a:rPr lang="cs-CZ" altLang="cs-CZ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</a:t>
            </a:r>
            <a:r>
              <a:rPr lang="cs-CZ" altLang="cs-CZ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8181FF"/>
              </a:buClr>
              <a:buFontTx/>
              <a:buChar char="•"/>
              <a:defRPr/>
            </a:pPr>
            <a:r>
              <a:rPr lang="cs-CZ" altLang="cs-CZ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studium </a:t>
            </a:r>
            <a:r>
              <a:rPr lang="cs-CZ" altLang="cs-CZ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</a:t>
            </a:r>
            <a:r>
              <a:rPr lang="cs-CZ" altLang="cs-CZ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vlastností</a:t>
            </a:r>
          </a:p>
        </p:txBody>
      </p:sp>
    </p:spTree>
    <p:extLst>
      <p:ext uri="{BB962C8B-B14F-4D97-AF65-F5344CB8AC3E}">
        <p14:creationId xmlns:p14="http://schemas.microsoft.com/office/powerpoint/2010/main" val="2620874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60350"/>
            <a:ext cx="7772400" cy="1447800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hlink"/>
                </a:solidFill>
              </a:rPr>
              <a:t>Výzkumný materiál</a:t>
            </a:r>
          </a:p>
        </p:txBody>
      </p:sp>
      <p:pic>
        <p:nvPicPr>
          <p:cNvPr id="36867" name="Picture 3" descr="Culex pipiens (male antenna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1905001"/>
            <a:ext cx="239871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rozto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3" r="54346" b="44492"/>
          <a:stretch>
            <a:fillRect/>
          </a:stretch>
        </p:blipFill>
        <p:spPr bwMode="auto">
          <a:xfrm>
            <a:off x="7162800" y="4419600"/>
            <a:ext cx="2268538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Ixodes ricinus - larv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6" y="1905001"/>
            <a:ext cx="2232025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6477000" y="6172200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200" i="1" dirty="0">
                <a:solidFill>
                  <a:srgbClr val="FFFFFF"/>
                </a:solidFill>
                <a:latin typeface="Arial" panose="020B0604020202020204" pitchFamily="34" charset="0"/>
              </a:rPr>
              <a:t>Další roztoči </a:t>
            </a:r>
            <a:r>
              <a:rPr lang="cs-CZ" altLang="cs-CZ" sz="1400" i="1" dirty="0" err="1">
                <a:solidFill>
                  <a:srgbClr val="FFFFFF"/>
                </a:solidFill>
                <a:latin typeface="Arial" panose="020B0604020202020204" pitchFamily="34" charset="0"/>
              </a:rPr>
              <a:t>Laelaps</a:t>
            </a:r>
            <a:r>
              <a:rPr lang="cs-CZ" altLang="cs-CZ" sz="1400" i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i="1" dirty="0" err="1">
                <a:solidFill>
                  <a:srgbClr val="FFFFFF"/>
                </a:solidFill>
                <a:latin typeface="Arial" panose="020B0604020202020204" pitchFamily="34" charset="0"/>
              </a:rPr>
              <a:t>agilis</a:t>
            </a:r>
            <a:endParaRPr lang="cs-CZ" altLang="cs-CZ" sz="1400" i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000" dirty="0">
                <a:solidFill>
                  <a:srgbClr val="FFFFFF"/>
                </a:solidFill>
                <a:latin typeface="Arial" panose="020B0604020202020204" pitchFamily="34" charset="0"/>
              </a:rPr>
              <a:t>Katedra srovnávací fyziologie živočichů a obecné zoologie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3048000" y="6248400"/>
            <a:ext cx="2362200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200" dirty="0">
                <a:solidFill>
                  <a:srgbClr val="FFFFFF"/>
                </a:solidFill>
                <a:latin typeface="Arial" panose="020B0604020202020204" pitchFamily="34" charset="0"/>
              </a:rPr>
              <a:t>             </a:t>
            </a:r>
            <a:r>
              <a:rPr lang="cs-CZ" altLang="cs-CZ" sz="1400" dirty="0">
                <a:solidFill>
                  <a:srgbClr val="FFFFFF"/>
                </a:solidFill>
                <a:latin typeface="Arial" panose="020B0604020202020204" pitchFamily="34" charset="0"/>
              </a:rPr>
              <a:t> malí savci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000" dirty="0">
                <a:solidFill>
                  <a:srgbClr val="FFFFFF"/>
                </a:solidFill>
                <a:latin typeface="Arial" panose="020B0604020202020204" pitchFamily="34" charset="0"/>
              </a:rPr>
              <a:t>http://ddd.cirbus.com/apodemus.htm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1524000" y="3810000"/>
            <a:ext cx="541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i="1" dirty="0">
                <a:solidFill>
                  <a:srgbClr val="FFFFFF"/>
                </a:solidFill>
                <a:latin typeface="Arial" panose="020B0604020202020204" pitchFamily="34" charset="0"/>
              </a:rPr>
              <a:t>Komáři </a:t>
            </a:r>
            <a:r>
              <a:rPr lang="cs-CZ" altLang="cs-CZ" sz="1400" i="1" dirty="0" err="1">
                <a:solidFill>
                  <a:srgbClr val="FFFFFF"/>
                </a:solidFill>
                <a:latin typeface="Arial" panose="020B0604020202020204" pitchFamily="34" charset="0"/>
              </a:rPr>
              <a:t>Culex</a:t>
            </a:r>
            <a:r>
              <a:rPr lang="cs-CZ" altLang="cs-CZ" sz="1400" i="1" dirty="0">
                <a:solidFill>
                  <a:srgbClr val="FFFFFF"/>
                </a:solidFill>
                <a:latin typeface="Arial" panose="020B0604020202020204" pitchFamily="34" charset="0"/>
              </a:rPr>
              <a:t> (C.) </a:t>
            </a:r>
            <a:r>
              <a:rPr lang="cs-CZ" altLang="cs-CZ" sz="1400" i="1" dirty="0" err="1">
                <a:solidFill>
                  <a:srgbClr val="FFFFFF"/>
                </a:solidFill>
                <a:latin typeface="Arial" panose="020B0604020202020204" pitchFamily="34" charset="0"/>
              </a:rPr>
              <a:t>pipiens</a:t>
            </a:r>
            <a:r>
              <a:rPr lang="cs-CZ" altLang="cs-CZ" sz="1400" i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i="1" dirty="0" err="1">
                <a:solidFill>
                  <a:srgbClr val="FFFFFF"/>
                </a:solidFill>
                <a:latin typeface="Arial" panose="020B0604020202020204" pitchFamily="34" charset="0"/>
              </a:rPr>
              <a:t>s.l</a:t>
            </a:r>
            <a:r>
              <a:rPr lang="cs-CZ" altLang="cs-CZ" sz="1400" i="1" dirty="0">
                <a:solidFill>
                  <a:srgbClr val="FFFFFF"/>
                </a:solidFill>
                <a:latin typeface="Arial" panose="020B0604020202020204" pitchFamily="34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000" dirty="0">
                <a:solidFill>
                  <a:srgbClr val="FFFFFF"/>
                </a:solidFill>
                <a:latin typeface="Arial" panose="020B0604020202020204" pitchFamily="34" charset="0"/>
              </a:rPr>
              <a:t>http://www.faunistik.net/DETINVERT/MORPHOLOGY/ANTENNEN/antennen_diptera02.html</a:t>
            </a:r>
            <a:endParaRPr lang="cs-CZ" altLang="cs-CZ" sz="1000" dirty="0">
              <a:solidFill>
                <a:srgbClr val="FFFFFF"/>
              </a:solidFill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1524000" y="2292351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400">
              <a:solidFill>
                <a:srgbClr val="FFFFFF"/>
              </a:solidFill>
            </a:endParaRPr>
          </a:p>
        </p:txBody>
      </p:sp>
      <p:grpSp>
        <p:nvGrpSpPr>
          <p:cNvPr id="36874" name="Group 10"/>
          <p:cNvGrpSpPr>
            <a:grpSpLocks/>
          </p:cNvGrpSpPr>
          <p:nvPr/>
        </p:nvGrpSpPr>
        <p:grpSpPr bwMode="auto">
          <a:xfrm>
            <a:off x="3952875" y="2292351"/>
            <a:ext cx="4286250" cy="2225675"/>
            <a:chOff x="0" y="0"/>
            <a:chExt cx="2700" cy="1402"/>
          </a:xfrm>
        </p:grpSpPr>
        <p:sp>
          <p:nvSpPr>
            <p:cNvPr id="36877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270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cs-CZ" altLang="cs-CZ" sz="2400">
                <a:solidFill>
                  <a:srgbClr val="FFFFFF"/>
                </a:solidFill>
              </a:endParaRPr>
            </a:p>
          </p:txBody>
        </p:sp>
        <p:sp>
          <p:nvSpPr>
            <p:cNvPr id="36878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2700" cy="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rPr>
                <a:t>  </a:t>
              </a:r>
              <a:r>
                <a:rPr lang="cs-CZ" altLang="cs-CZ" sz="14000">
                  <a:solidFill>
                    <a:srgbClr val="FFFFFF"/>
                  </a:solidFill>
                  <a:latin typeface="Arial" panose="020B0604020202020204" pitchFamily="34" charset="0"/>
                </a:rPr>
                <a:t> </a:t>
              </a:r>
              <a:r>
                <a: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rPr>
                <a:t>                                            </a:t>
              </a:r>
            </a:p>
          </p:txBody>
        </p:sp>
      </p:grpSp>
      <p:pic>
        <p:nvPicPr>
          <p:cNvPr id="36875" name="Picture 13" descr="apodemus sylvaticu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343401"/>
            <a:ext cx="24384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6" name="Text Box 14"/>
          <p:cNvSpPr txBox="1">
            <a:spLocks noChangeArrowheads="1"/>
          </p:cNvSpPr>
          <p:nvPr/>
        </p:nvSpPr>
        <p:spPr bwMode="auto">
          <a:xfrm>
            <a:off x="7620001" y="3962400"/>
            <a:ext cx="20136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>
                <a:solidFill>
                  <a:srgbClr val="FFFFFF"/>
                </a:solidFill>
                <a:latin typeface="Arial" panose="020B0604020202020204" pitchFamily="34" charset="0"/>
              </a:rPr>
              <a:t>Klíšťata Larva </a:t>
            </a:r>
            <a:r>
              <a:rPr lang="cs-CZ" altLang="cs-CZ" sz="1400" i="1" dirty="0">
                <a:solidFill>
                  <a:srgbClr val="FFFFFF"/>
                </a:solidFill>
                <a:latin typeface="Arial" panose="020B0604020202020204" pitchFamily="34" charset="0"/>
              </a:rPr>
              <a:t>I. </a:t>
            </a:r>
            <a:r>
              <a:rPr lang="cs-CZ" altLang="cs-CZ" sz="1400" i="1" dirty="0" err="1">
                <a:solidFill>
                  <a:srgbClr val="FFFFFF"/>
                </a:solidFill>
                <a:latin typeface="Arial" panose="020B0604020202020204" pitchFamily="34" charset="0"/>
              </a:rPr>
              <a:t>ricinus</a:t>
            </a:r>
            <a:endParaRPr lang="cs-CZ" altLang="cs-CZ" sz="1400" i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26303" y="2085608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Přítomnost patogenů</a:t>
            </a:r>
          </a:p>
        </p:txBody>
      </p:sp>
      <p:sp>
        <p:nvSpPr>
          <p:cNvPr id="3" name="Obdélník 2"/>
          <p:cNvSpPr/>
          <p:nvPr/>
        </p:nvSpPr>
        <p:spPr>
          <a:xfrm>
            <a:off x="526303" y="4639818"/>
            <a:ext cx="21018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dirty="0">
                <a:solidFill>
                  <a:srgbClr val="FFFFFF"/>
                </a:solidFill>
              </a:rPr>
              <a:t>Přítomnost patogenů</a:t>
            </a:r>
          </a:p>
          <a:p>
            <a:pPr lvl="0"/>
            <a:r>
              <a:rPr lang="cs-CZ" dirty="0">
                <a:solidFill>
                  <a:srgbClr val="FFFFFF"/>
                </a:solidFill>
              </a:rPr>
              <a:t> (</a:t>
            </a:r>
            <a:r>
              <a:rPr lang="cs-CZ" dirty="0" err="1">
                <a:solidFill>
                  <a:srgbClr val="FFFFFF"/>
                </a:solidFill>
              </a:rPr>
              <a:t>hantaviry</a:t>
            </a:r>
            <a:r>
              <a:rPr lang="cs-CZ" dirty="0">
                <a:solidFill>
                  <a:srgbClr val="FFFFFF"/>
                </a:solidFill>
              </a:rPr>
              <a:t>) </a:t>
            </a:r>
            <a:r>
              <a:rPr lang="cs-CZ" dirty="0" err="1">
                <a:solidFill>
                  <a:srgbClr val="FFFFFF"/>
                </a:solidFill>
              </a:rPr>
              <a:t>atd</a:t>
            </a:r>
            <a:endParaRPr lang="cs-CZ" dirty="0">
              <a:solidFill>
                <a:srgbClr val="FFFFFF"/>
              </a:solidFill>
            </a:endParaRPr>
          </a:p>
          <a:p>
            <a:pPr lvl="0"/>
            <a:r>
              <a:rPr lang="cs-CZ" dirty="0">
                <a:solidFill>
                  <a:srgbClr val="FFFFFF"/>
                </a:solidFill>
              </a:rPr>
              <a:t>protilátek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9540186" y="2085608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Přítomnost patogenů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9791917" y="4172297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Přítomnost patogenů</a:t>
            </a:r>
          </a:p>
        </p:txBody>
      </p:sp>
    </p:spTree>
    <p:extLst>
      <p:ext uri="{BB962C8B-B14F-4D97-AF65-F5344CB8AC3E}">
        <p14:creationId xmlns:p14="http://schemas.microsoft.com/office/powerpoint/2010/main" val="23305611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260350"/>
            <a:ext cx="6804025" cy="1143000"/>
          </a:xfrm>
        </p:spPr>
        <p:txBody>
          <a:bodyPr/>
          <a:lstStyle/>
          <a:p>
            <a:pPr eaLnBrk="1" hangingPunct="1"/>
            <a:r>
              <a:rPr lang="cs-CZ" altLang="cs-CZ"/>
              <a:t>Použité metody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19288" y="1341439"/>
            <a:ext cx="8064500" cy="5068887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cs-CZ" altLang="cs-CZ" sz="2800" dirty="0"/>
              <a:t>Vyšetření bakterií  na přítomnost </a:t>
            </a:r>
            <a:r>
              <a:rPr lang="cs-CZ" altLang="cs-CZ" sz="2800" dirty="0" err="1"/>
              <a:t>spirochet</a:t>
            </a:r>
            <a:r>
              <a:rPr lang="cs-CZ" altLang="cs-CZ" sz="2800" dirty="0"/>
              <a:t>, pozorováním obsahu trávicího traktu v </a:t>
            </a:r>
            <a:r>
              <a:rPr lang="cs-CZ" altLang="cs-CZ" sz="2800" dirty="0" err="1"/>
              <a:t>zástinovém</a:t>
            </a:r>
            <a:r>
              <a:rPr lang="cs-CZ" altLang="cs-CZ" sz="2800" dirty="0"/>
              <a:t> mikroskopu (DFM)</a:t>
            </a:r>
          </a:p>
          <a:p>
            <a:pPr eaLnBrk="1" hangingPunct="1">
              <a:buClr>
                <a:schemeClr val="tx2"/>
              </a:buClr>
            </a:pPr>
            <a:r>
              <a:rPr lang="cs-CZ" altLang="cs-CZ" sz="2800" dirty="0"/>
              <a:t>Vyšetření bakterií  na přítomnost patogenů (např. </a:t>
            </a:r>
            <a:r>
              <a:rPr lang="cs-CZ" altLang="cs-CZ" sz="2800" i="1" dirty="0" err="1"/>
              <a:t>B.b.</a:t>
            </a:r>
            <a:r>
              <a:rPr lang="cs-CZ" altLang="cs-CZ" sz="2800" dirty="0" err="1"/>
              <a:t>s.l</a:t>
            </a:r>
            <a:r>
              <a:rPr lang="cs-CZ" altLang="cs-CZ" sz="2800" dirty="0"/>
              <a:t>.) PCR, </a:t>
            </a:r>
            <a:r>
              <a:rPr lang="en-US" altLang="cs-CZ" sz="2800" dirty="0"/>
              <a:t>One tube nested PCR</a:t>
            </a:r>
            <a:endParaRPr lang="cs-CZ" altLang="cs-CZ" sz="2800" dirty="0"/>
          </a:p>
          <a:p>
            <a:pPr eaLnBrk="1" hangingPunct="1">
              <a:buClr>
                <a:schemeClr val="tx2"/>
              </a:buClr>
            </a:pPr>
            <a:r>
              <a:rPr lang="cs-CZ" altLang="cs-CZ" sz="2800" dirty="0"/>
              <a:t>PCR, PCR-RFLP </a:t>
            </a:r>
          </a:p>
          <a:p>
            <a:pPr eaLnBrk="1" hangingPunct="1">
              <a:buClr>
                <a:schemeClr val="tx2"/>
              </a:buClr>
            </a:pPr>
            <a:r>
              <a:rPr lang="cs-CZ" altLang="cs-CZ" sz="2800" dirty="0"/>
              <a:t>SDS-gradient PAGE</a:t>
            </a:r>
          </a:p>
          <a:p>
            <a:pPr eaLnBrk="1" hangingPunct="1">
              <a:buClr>
                <a:schemeClr val="tx2"/>
              </a:buClr>
            </a:pPr>
            <a:r>
              <a:rPr lang="cs-CZ" altLang="cs-CZ" sz="2800" dirty="0"/>
              <a:t>Western </a:t>
            </a:r>
            <a:r>
              <a:rPr lang="cs-CZ" altLang="cs-CZ" sz="2800" dirty="0" err="1"/>
              <a:t>blot</a:t>
            </a:r>
            <a:endParaRPr lang="cs-CZ" altLang="cs-CZ" sz="2800" dirty="0"/>
          </a:p>
          <a:p>
            <a:pPr eaLnBrk="1" hangingPunct="1">
              <a:buClr>
                <a:schemeClr val="tx2"/>
              </a:buClr>
            </a:pPr>
            <a:r>
              <a:rPr lang="cs-CZ" altLang="cs-CZ" sz="2800" dirty="0"/>
              <a:t>ELISA</a:t>
            </a:r>
          </a:p>
        </p:txBody>
      </p:sp>
      <p:graphicFrame>
        <p:nvGraphicFramePr>
          <p:cNvPr id="3994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7858125" y="3365500"/>
          <a:ext cx="1887538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Rastrový obrázek" r:id="rId3" imgW="2752381" imgH="1876190" progId="Paint.Picture">
                  <p:embed/>
                </p:oleObj>
              </mc:Choice>
              <mc:Fallback>
                <p:oleObj name="Rastrový obrázek" r:id="rId3" imgW="2752381" imgH="18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25" y="3365500"/>
                        <a:ext cx="1887538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8077200" y="4876800"/>
            <a:ext cx="1449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FFFFFF"/>
                </a:solidFill>
                <a:latin typeface="Arial" panose="020B0604020202020204" pitchFamily="34" charset="0"/>
              </a:rPr>
              <a:t>Výsledky ELISA</a:t>
            </a:r>
          </a:p>
        </p:txBody>
      </p:sp>
    </p:spTree>
    <p:extLst>
      <p:ext uri="{BB962C8B-B14F-4D97-AF65-F5344CB8AC3E}">
        <p14:creationId xmlns:p14="http://schemas.microsoft.com/office/powerpoint/2010/main" val="657762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5830888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chemeClr val="hlink"/>
                </a:solidFill>
              </a:rPr>
              <a:t>Přítomnost spirochet </a:t>
            </a:r>
            <a:br>
              <a:rPr lang="cs-CZ" altLang="cs-CZ" sz="4000">
                <a:solidFill>
                  <a:schemeClr val="hlink"/>
                </a:solidFill>
              </a:rPr>
            </a:br>
            <a:r>
              <a:rPr lang="cs-CZ" altLang="cs-CZ" sz="4000">
                <a:solidFill>
                  <a:schemeClr val="hlink"/>
                </a:solidFill>
              </a:rPr>
              <a:t>v larvách komárů</a:t>
            </a:r>
          </a:p>
        </p:txBody>
      </p: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4995863" y="2495551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400">
              <a:solidFill>
                <a:srgbClr val="FFFFFF"/>
              </a:solidFill>
            </a:endParaRPr>
          </a:p>
        </p:txBody>
      </p:sp>
      <p:sp>
        <p:nvSpPr>
          <p:cNvPr id="43012" name="Text Box 6"/>
          <p:cNvSpPr txBox="1">
            <a:spLocks noChangeArrowheads="1"/>
          </p:cNvSpPr>
          <p:nvPr/>
        </p:nvSpPr>
        <p:spPr bwMode="auto">
          <a:xfrm>
            <a:off x="7543800" y="2514600"/>
            <a:ext cx="3200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400" i="1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Culex (C.) pipiens)</a:t>
            </a:r>
            <a:r>
              <a:rPr lang="cs-CZ" altLang="cs-CZ" sz="1400" i="1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i="1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molestus </a:t>
            </a:r>
            <a:r>
              <a:rPr lang="cs-CZ" altLang="cs-CZ" sz="140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larvy</a:t>
            </a:r>
            <a:endParaRPr lang="cs-CZ" altLang="cs-CZ" sz="14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00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http://www.ento.okstate.edu/mosquito/biology.html</a:t>
            </a:r>
          </a:p>
        </p:txBody>
      </p:sp>
      <p:sp>
        <p:nvSpPr>
          <p:cNvPr id="323598" name="Text Box 14"/>
          <p:cNvSpPr txBox="1">
            <a:spLocks noChangeArrowheads="1"/>
          </p:cNvSpPr>
          <p:nvPr/>
        </p:nvSpPr>
        <p:spPr bwMode="auto">
          <a:xfrm>
            <a:off x="2566989" y="2852739"/>
            <a:ext cx="4975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000" b="1">
                <a:solidFill>
                  <a:srgbClr val="818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DFM a PCR pozitivita larev komárů</a:t>
            </a:r>
            <a:endParaRPr lang="cs-CZ" altLang="cs-CZ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014" name="Rectangle 18"/>
          <p:cNvSpPr>
            <a:spLocks noChangeArrowheads="1"/>
          </p:cNvSpPr>
          <p:nvPr/>
        </p:nvSpPr>
        <p:spPr bwMode="auto">
          <a:xfrm>
            <a:off x="1752600" y="199548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400">
              <a:solidFill>
                <a:srgbClr val="FFFFFF"/>
              </a:solidFill>
            </a:endParaRPr>
          </a:p>
        </p:txBody>
      </p:sp>
      <p:grpSp>
        <p:nvGrpSpPr>
          <p:cNvPr id="43015" name="Group 22"/>
          <p:cNvGrpSpPr>
            <a:grpSpLocks/>
          </p:cNvGrpSpPr>
          <p:nvPr/>
        </p:nvGrpSpPr>
        <p:grpSpPr bwMode="auto">
          <a:xfrm>
            <a:off x="1752600" y="1995489"/>
            <a:ext cx="8686800" cy="2789237"/>
            <a:chOff x="0" y="0"/>
            <a:chExt cx="5472" cy="1757"/>
          </a:xfrm>
        </p:grpSpPr>
        <p:sp>
          <p:nvSpPr>
            <p:cNvPr id="43019" name="Rectangle 19"/>
            <p:cNvSpPr>
              <a:spLocks noChangeArrowheads="1"/>
            </p:cNvSpPr>
            <p:nvPr/>
          </p:nvSpPr>
          <p:spPr bwMode="auto">
            <a:xfrm>
              <a:off x="0" y="0"/>
              <a:ext cx="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cs-CZ" altLang="cs-CZ" sz="2400">
                <a:solidFill>
                  <a:srgbClr val="FFFFFF"/>
                </a:solidFill>
              </a:endParaRPr>
            </a:p>
          </p:txBody>
        </p:sp>
        <p:sp>
          <p:nvSpPr>
            <p:cNvPr id="43020" name="Rectangle 20"/>
            <p:cNvSpPr>
              <a:spLocks noChangeArrowheads="1"/>
            </p:cNvSpPr>
            <p:nvPr/>
          </p:nvSpPr>
          <p:spPr bwMode="auto">
            <a:xfrm>
              <a:off x="0" y="0"/>
              <a:ext cx="5472" cy="1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cs-CZ" altLang="cs-CZ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cs-CZ" altLang="cs-CZ" sz="177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cs-CZ" altLang="cs-CZ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                                               </a:t>
              </a:r>
            </a:p>
          </p:txBody>
        </p:sp>
      </p:grpSp>
      <p:pic>
        <p:nvPicPr>
          <p:cNvPr id="43016" name="Picture 21" descr="culexla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88914"/>
            <a:ext cx="2438400" cy="2187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7" name="Text Box 25"/>
          <p:cNvSpPr txBox="1">
            <a:spLocks noChangeArrowheads="1"/>
          </p:cNvSpPr>
          <p:nvPr/>
        </p:nvSpPr>
        <p:spPr bwMode="auto">
          <a:xfrm>
            <a:off x="1900239" y="6257926"/>
            <a:ext cx="57527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>
                <a:solidFill>
                  <a:srgbClr val="FFFFFF"/>
                </a:solidFill>
              </a:rPr>
              <a:t>p</a:t>
            </a:r>
            <a:r>
              <a:rPr lang="cs-CZ" altLang="cs-CZ" sz="2400" b="1">
                <a:solidFill>
                  <a:srgbClr val="FFFFFF"/>
                </a:solidFill>
              </a:rPr>
              <a:t>ozitivita na </a:t>
            </a:r>
            <a:r>
              <a:rPr lang="cs-CZ" altLang="cs-CZ" sz="2400" b="1" i="1">
                <a:solidFill>
                  <a:srgbClr val="FFFFFF"/>
                </a:solidFill>
              </a:rPr>
              <a:t>B.b.</a:t>
            </a:r>
            <a:r>
              <a:rPr lang="cs-CZ" altLang="cs-CZ" sz="2400" b="1">
                <a:solidFill>
                  <a:srgbClr val="FFFFFF"/>
                </a:solidFill>
              </a:rPr>
              <a:t> s.l</a:t>
            </a:r>
            <a:r>
              <a:rPr lang="cs-CZ" altLang="cs-CZ" sz="2400">
                <a:solidFill>
                  <a:srgbClr val="FFFFFF"/>
                </a:solidFill>
              </a:rPr>
              <a:t> </a:t>
            </a:r>
            <a:r>
              <a:rPr lang="cs-CZ" altLang="cs-CZ" sz="2400" b="1">
                <a:solidFill>
                  <a:srgbClr val="FFFFFF"/>
                </a:solidFill>
              </a:rPr>
              <a:t>u rodů komárů: </a:t>
            </a:r>
            <a:r>
              <a:rPr lang="cs-CZ" altLang="cs-CZ" sz="2400" b="1" i="1">
                <a:solidFill>
                  <a:srgbClr val="FFFF66"/>
                </a:solidFill>
              </a:rPr>
              <a:t>Culex</a:t>
            </a:r>
            <a:endParaRPr lang="cs-CZ" altLang="cs-CZ" sz="2400" b="1">
              <a:solidFill>
                <a:srgbClr val="FFFF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400">
              <a:solidFill>
                <a:srgbClr val="FFFFFF"/>
              </a:solidFill>
            </a:endParaRPr>
          </a:p>
        </p:txBody>
      </p:sp>
      <p:graphicFrame>
        <p:nvGraphicFramePr>
          <p:cNvPr id="43018" name="Object 27"/>
          <p:cNvGraphicFramePr>
            <a:graphicFrameLocks noGrp="1" noChangeAspect="1"/>
          </p:cNvGraphicFramePr>
          <p:nvPr>
            <p:ph idx="1"/>
          </p:nvPr>
        </p:nvGraphicFramePr>
        <p:xfrm>
          <a:off x="1703388" y="3429000"/>
          <a:ext cx="8820150" cy="258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Rastrový obrázek" r:id="rId4" imgW="5885714" imgH="1724266" progId="Paint.Picture">
                  <p:embed/>
                </p:oleObj>
              </mc:Choice>
              <mc:Fallback>
                <p:oleObj name="Rastrový obrázek" r:id="rId4" imgW="5885714" imgH="1724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8" y="3429000"/>
                        <a:ext cx="8820150" cy="258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0242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chemeClr val="hlink"/>
                </a:solidFill>
              </a:rPr>
              <a:t>Vyšetření jiných parazitických roztočů</a:t>
            </a:r>
          </a:p>
        </p:txBody>
      </p:sp>
      <p:graphicFrame>
        <p:nvGraphicFramePr>
          <p:cNvPr id="45059" name="Object 1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824788" y="981075"/>
          <a:ext cx="1981200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Rastrový obrázek" r:id="rId3" imgW="2666667" imgH="1857143" progId="Paint.Picture">
                  <p:embed/>
                </p:oleObj>
              </mc:Choice>
              <mc:Fallback>
                <p:oleObj name="Rastrový obrázek" r:id="rId3" imgW="2666667" imgH="185714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4788" y="981075"/>
                        <a:ext cx="1981200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0" name="Text Box 8"/>
          <p:cNvSpPr txBox="1">
            <a:spLocks noChangeArrowheads="1"/>
          </p:cNvSpPr>
          <p:nvPr/>
        </p:nvSpPr>
        <p:spPr bwMode="auto">
          <a:xfrm>
            <a:off x="2133601" y="1268414"/>
            <a:ext cx="5927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>
                <a:solidFill>
                  <a:srgbClr val="FFFFFF"/>
                </a:solidFill>
              </a:rPr>
              <a:t>Použité metodiky: DFM, PCR, PCR-RFLP, PAGE</a:t>
            </a:r>
          </a:p>
        </p:txBody>
      </p:sp>
      <p:sp>
        <p:nvSpPr>
          <p:cNvPr id="45061" name="Text Box 9"/>
          <p:cNvSpPr txBox="1">
            <a:spLocks noChangeArrowheads="1"/>
          </p:cNvSpPr>
          <p:nvPr/>
        </p:nvSpPr>
        <p:spPr bwMode="auto">
          <a:xfrm>
            <a:off x="1919289" y="4479925"/>
            <a:ext cx="6778625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FFFFFF"/>
                </a:solidFill>
              </a:rPr>
              <a:t>- </a:t>
            </a:r>
            <a:r>
              <a:rPr lang="cs-CZ" altLang="cs-CZ" sz="2000" b="1">
                <a:solidFill>
                  <a:srgbClr val="FFFFFF"/>
                </a:solidFill>
              </a:rPr>
              <a:t>Celkem vyšetřeno asi 200</a:t>
            </a:r>
            <a:r>
              <a:rPr lang="en-GB" altLang="cs-CZ" sz="2000" b="1">
                <a:solidFill>
                  <a:srgbClr val="FFFFFF"/>
                </a:solidFill>
              </a:rPr>
              <a:t> e</a:t>
            </a:r>
            <a:r>
              <a:rPr lang="cs-CZ" altLang="cs-CZ" sz="2000" b="1">
                <a:solidFill>
                  <a:srgbClr val="FFFFFF"/>
                </a:solidFill>
              </a:rPr>
              <a:t>kto</a:t>
            </a:r>
            <a:r>
              <a:rPr lang="en-GB" altLang="cs-CZ" sz="2000" b="1">
                <a:solidFill>
                  <a:srgbClr val="FFFFFF"/>
                </a:solidFill>
              </a:rPr>
              <a:t>parazitů řádu </a:t>
            </a:r>
            <a:r>
              <a:rPr lang="en-GB" altLang="cs-CZ" sz="2000" b="1" i="1">
                <a:solidFill>
                  <a:srgbClr val="FFFFFF"/>
                </a:solidFill>
              </a:rPr>
              <a:t>Acarina</a:t>
            </a:r>
            <a:r>
              <a:rPr lang="en-GB" altLang="cs-CZ" sz="2000" b="1">
                <a:solidFill>
                  <a:srgbClr val="FFFFFF"/>
                </a:solidFill>
              </a:rPr>
              <a:t> (roztoči</a:t>
            </a:r>
            <a:r>
              <a:rPr lang="cs-CZ" altLang="cs-CZ" sz="2000" b="1">
                <a:solidFill>
                  <a:srgbClr val="FFFFFF"/>
                </a:solidFill>
              </a:rPr>
              <a:t>),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>
                <a:solidFill>
                  <a:srgbClr val="FFFFFF"/>
                </a:solidFill>
              </a:rPr>
              <a:t>- </a:t>
            </a:r>
            <a:r>
              <a:rPr lang="en-GB" altLang="cs-CZ" sz="2000" b="1">
                <a:solidFill>
                  <a:srgbClr val="FFFFFF"/>
                </a:solidFill>
              </a:rPr>
              <a:t>pozitivní e</a:t>
            </a:r>
            <a:r>
              <a:rPr lang="cs-CZ" altLang="cs-CZ" sz="2000" b="1">
                <a:solidFill>
                  <a:srgbClr val="FFFFFF"/>
                </a:solidFill>
              </a:rPr>
              <a:t>kt</a:t>
            </a:r>
            <a:r>
              <a:rPr lang="en-GB" altLang="cs-CZ" sz="2000" b="1">
                <a:solidFill>
                  <a:srgbClr val="FFFFFF"/>
                </a:solidFill>
              </a:rPr>
              <a:t>oparaziti určeni jako</a:t>
            </a:r>
            <a:r>
              <a:rPr lang="cs-CZ" altLang="cs-CZ" sz="2000" b="1">
                <a:solidFill>
                  <a:srgbClr val="FFFFFF"/>
                </a:solidFill>
              </a:rPr>
              <a:t>:</a:t>
            </a:r>
            <a:r>
              <a:rPr lang="en-GB" altLang="cs-CZ" sz="2000" b="1">
                <a:solidFill>
                  <a:srgbClr val="FFFFFF"/>
                </a:solidFill>
              </a:rPr>
              <a:t> </a:t>
            </a:r>
            <a:r>
              <a:rPr lang="cs-CZ" altLang="cs-CZ" sz="2000" b="1">
                <a:solidFill>
                  <a:srgbClr val="FFC000"/>
                </a:solidFill>
              </a:rPr>
              <a:t>2x </a:t>
            </a:r>
            <a:r>
              <a:rPr lang="en-GB" altLang="cs-CZ" sz="2000" b="1" i="1">
                <a:solidFill>
                  <a:srgbClr val="FFC000"/>
                </a:solidFill>
              </a:rPr>
              <a:t>Eugamasus sp. </a:t>
            </a:r>
            <a:r>
              <a:rPr lang="en-GB" altLang="cs-CZ" sz="2000" b="1">
                <a:solidFill>
                  <a:srgbClr val="FFFFFF"/>
                </a:solidFill>
              </a:rPr>
              <a:t>patřící do čeledi</a:t>
            </a:r>
            <a:r>
              <a:rPr lang="en-GB" altLang="cs-CZ" sz="2000" b="1" i="1">
                <a:solidFill>
                  <a:srgbClr val="FFFFFF"/>
                </a:solidFill>
              </a:rPr>
              <a:t> Parasitidae,</a:t>
            </a:r>
            <a:r>
              <a:rPr lang="en-GB" altLang="cs-CZ" sz="2000" b="1">
                <a:solidFill>
                  <a:srgbClr val="FFFFFF"/>
                </a:solidFill>
              </a:rPr>
              <a:t> </a:t>
            </a:r>
            <a:r>
              <a:rPr lang="en-GB" altLang="cs-CZ" sz="2000" b="1" i="1">
                <a:solidFill>
                  <a:srgbClr val="FFC000"/>
                </a:solidFill>
              </a:rPr>
              <a:t>Haemogamasus sp., Haemogamasus nidi </a:t>
            </a:r>
            <a:r>
              <a:rPr lang="en-GB" altLang="cs-CZ" sz="2000" b="1">
                <a:solidFill>
                  <a:srgbClr val="FFFFFF"/>
                </a:solidFill>
              </a:rPr>
              <a:t>patřící do čeledi </a:t>
            </a:r>
            <a:r>
              <a:rPr lang="en-GB" altLang="cs-CZ" sz="2000" b="1" i="1">
                <a:solidFill>
                  <a:srgbClr val="FFFFFF"/>
                </a:solidFill>
              </a:rPr>
              <a:t>Haemogamasidae</a:t>
            </a:r>
            <a:r>
              <a:rPr lang="en-GB" altLang="cs-CZ" sz="2000" b="1">
                <a:solidFill>
                  <a:srgbClr val="FFFFFF"/>
                </a:solidFill>
              </a:rPr>
              <a:t>, podřád </a:t>
            </a:r>
            <a:r>
              <a:rPr lang="en-GB" altLang="cs-CZ" sz="2000" b="1" i="1">
                <a:solidFill>
                  <a:srgbClr val="FFFFFF"/>
                </a:solidFill>
              </a:rPr>
              <a:t>Gamasida </a:t>
            </a:r>
            <a:r>
              <a:rPr lang="en-GB" altLang="cs-CZ" sz="2000" b="1">
                <a:solidFill>
                  <a:srgbClr val="FFFFFF"/>
                </a:solidFill>
              </a:rPr>
              <a:t>(čmelíkovci) </a:t>
            </a:r>
            <a:r>
              <a:rPr lang="cs-CZ" altLang="cs-CZ" sz="20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5062" name="Text Box 16"/>
          <p:cNvSpPr txBox="1">
            <a:spLocks noChangeArrowheads="1"/>
          </p:cNvSpPr>
          <p:nvPr/>
        </p:nvSpPr>
        <p:spPr bwMode="auto">
          <a:xfrm>
            <a:off x="8305800" y="2944813"/>
            <a:ext cx="1690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cs-CZ" sz="1400" b="1" i="1">
                <a:solidFill>
                  <a:srgbClr val="FFFFFF"/>
                </a:solidFill>
              </a:rPr>
              <a:t>Haemogamasus nidi</a:t>
            </a:r>
            <a:endParaRPr lang="cs-CZ" altLang="cs-CZ" sz="1400" b="1" i="1">
              <a:solidFill>
                <a:srgbClr val="FFFFFF"/>
              </a:solidFill>
            </a:endParaRPr>
          </a:p>
        </p:txBody>
      </p:sp>
      <p:sp>
        <p:nvSpPr>
          <p:cNvPr id="45063" name="Rectangle 152"/>
          <p:cNvSpPr>
            <a:spLocks noChangeArrowheads="1"/>
          </p:cNvSpPr>
          <p:nvPr/>
        </p:nvSpPr>
        <p:spPr bwMode="auto">
          <a:xfrm>
            <a:off x="1524001" y="42952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5064" name="Object 15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133600" y="2006600"/>
          <a:ext cx="5170488" cy="207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Rastrový obrázek" r:id="rId5" imgW="3780952" imgH="1933333" progId="Paint.Picture">
                  <p:embed/>
                </p:oleObj>
              </mc:Choice>
              <mc:Fallback>
                <p:oleObj name="Rastrový obrázek" r:id="rId5" imgW="3780952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006600"/>
                        <a:ext cx="5170488" cy="207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5" name="Text Box 159"/>
          <p:cNvSpPr txBox="1">
            <a:spLocks noChangeArrowheads="1"/>
          </p:cNvSpPr>
          <p:nvPr/>
        </p:nvSpPr>
        <p:spPr bwMode="auto">
          <a:xfrm>
            <a:off x="7786688" y="2803526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000">
                <a:solidFill>
                  <a:srgbClr val="FFFFFF"/>
                </a:solidFill>
                <a:latin typeface="Arial" panose="020B0604020202020204" pitchFamily="34" charset="0"/>
              </a:rPr>
              <a:t>Katedra srovnávací fyziologie živočichů        a obecné zoologie</a:t>
            </a:r>
          </a:p>
        </p:txBody>
      </p:sp>
      <p:pic>
        <p:nvPicPr>
          <p:cNvPr id="4506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763" y="3397251"/>
            <a:ext cx="933450" cy="335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09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0" y="981076"/>
            <a:ext cx="9144000" cy="5876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b="1">
                <a:solidFill>
                  <a:schemeClr val="tx2"/>
                </a:solidFill>
              </a:rPr>
              <a:t>Provádíme základní výzkum v oblasti epidemiologie s výstupy, které se dají aplikovat na praktické cíle.</a:t>
            </a:r>
          </a:p>
          <a:p>
            <a:pPr eaLnBrk="1" hangingPunct="1">
              <a:lnSpc>
                <a:spcPct val="90000"/>
              </a:lnSpc>
              <a:buClr>
                <a:schemeClr val="hlink"/>
              </a:buClr>
            </a:pPr>
            <a:r>
              <a:rPr lang="cs-CZ" altLang="cs-CZ">
                <a:solidFill>
                  <a:srgbClr val="FFC000"/>
                </a:solidFill>
              </a:rPr>
              <a:t>Na orgány hygienické služby </a:t>
            </a:r>
          </a:p>
          <a:p>
            <a:pPr eaLnBrk="1" hangingPunct="1">
              <a:lnSpc>
                <a:spcPct val="90000"/>
              </a:lnSpc>
              <a:buClr>
                <a:schemeClr val="hlink"/>
              </a:buClr>
            </a:pPr>
            <a:r>
              <a:rPr lang="cs-CZ" altLang="cs-CZ">
                <a:solidFill>
                  <a:srgbClr val="FFC000"/>
                </a:solidFill>
              </a:rPr>
              <a:t>Na instituce humánní a veterinární medicí</a:t>
            </a:r>
            <a:r>
              <a:rPr lang="cs-CZ" altLang="cs-CZ">
                <a:solidFill>
                  <a:srgbClr val="FFFF66"/>
                </a:solidFill>
              </a:rPr>
              <a:t>ny</a:t>
            </a:r>
            <a:r>
              <a:rPr lang="cs-CZ" altLang="cs-CZ"/>
              <a:t> </a:t>
            </a:r>
            <a:r>
              <a:rPr lang="cs-CZ" altLang="cs-CZ" sz="2800"/>
              <a:t>(MVDr. Schánilec, doc. MVDr. E. Bártová VF Brno)</a:t>
            </a:r>
          </a:p>
          <a:p>
            <a:pPr eaLnBrk="1" hangingPunct="1">
              <a:lnSpc>
                <a:spcPct val="90000"/>
              </a:lnSpc>
              <a:buClr>
                <a:schemeClr val="hlink"/>
              </a:buClr>
            </a:pPr>
            <a:r>
              <a:rPr lang="cs-CZ" altLang="cs-CZ"/>
              <a:t>Každý rok přednášky na čs. lékařských konferencích o nových výsledcích</a:t>
            </a:r>
          </a:p>
          <a:p>
            <a:pPr eaLnBrk="1" hangingPunct="1">
              <a:lnSpc>
                <a:spcPct val="90000"/>
              </a:lnSpc>
              <a:buClr>
                <a:schemeClr val="hlink"/>
              </a:buClr>
            </a:pPr>
            <a:r>
              <a:rPr lang="cs-CZ" altLang="cs-CZ"/>
              <a:t>Informace jsou použity do sdělovacích prostředků (deníky, rozhlas, televize)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079875" y="260351"/>
            <a:ext cx="410368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4000" b="1">
                <a:solidFill>
                  <a:srgbClr val="8181FF"/>
                </a:solidFill>
              </a:rPr>
              <a:t>Přínos výzkumu</a:t>
            </a:r>
          </a:p>
        </p:txBody>
      </p:sp>
    </p:spTree>
    <p:extLst>
      <p:ext uri="{BB962C8B-B14F-4D97-AF65-F5344CB8AC3E}">
        <p14:creationId xmlns:p14="http://schemas.microsoft.com/office/powerpoint/2010/main" val="3391880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650" y="0"/>
            <a:ext cx="7772400" cy="8382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chemeClr val="hlink"/>
                </a:solidFill>
              </a:rPr>
              <a:t>Literatura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0" y="692150"/>
            <a:ext cx="8458200" cy="549275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 b="1"/>
              <a:t>Doby, J. M., Anderson, J. F., Couatarmanach, A., Marginelli, L. A., Martin, A. 1986. </a:t>
            </a:r>
            <a:r>
              <a:rPr lang="en-GB" altLang="cs-CZ" sz="1200"/>
              <a:t>Lyme borreliosis in Canada with possible transmission by an insect. Zbl. Bak. A: 488-490.</a:t>
            </a:r>
            <a:endParaRPr lang="cs-CZ" altLang="cs-CZ" sz="1200"/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 b="1">
                <a:cs typeface="Times New Roman" panose="02020603050405020304" pitchFamily="18" charset="0"/>
              </a:rPr>
              <a:t>Doby J.M., Bigaignon G., Launay H., Costil C. and Lorvellec O., 1990</a:t>
            </a:r>
            <a:r>
              <a:rPr lang="cs-CZ" altLang="cs-CZ" sz="1200" b="1"/>
              <a:t>, 1991</a:t>
            </a:r>
            <a:r>
              <a:rPr lang="en-GB" altLang="cs-CZ" sz="1200">
                <a:cs typeface="Times New Roman" panose="02020603050405020304" pitchFamily="18" charset="0"/>
              </a:rPr>
              <a:t>. In: Halouzka J., Postic D. and Hubálek Z. 1998. Isolation of the spirochaete Borrelia afzelii from the mosquito Aedes vexans in the Czech Republic. Med. Vet. Entomol. 12, 103–105.</a:t>
            </a: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 b="1">
                <a:cs typeface="Times New Roman" panose="02020603050405020304" pitchFamily="18" charset="0"/>
              </a:rPr>
              <a:t>Halouzka J., Postic D. and Hubálek Z.</a:t>
            </a:r>
            <a:r>
              <a:rPr lang="cs-CZ" altLang="cs-CZ" sz="1200" b="1"/>
              <a:t>,</a:t>
            </a:r>
            <a:r>
              <a:rPr lang="en-GB" altLang="cs-CZ" sz="1200" b="1">
                <a:cs typeface="Times New Roman" panose="02020603050405020304" pitchFamily="18" charset="0"/>
              </a:rPr>
              <a:t> 1998</a:t>
            </a:r>
            <a:r>
              <a:rPr lang="en-GB" altLang="cs-CZ" sz="1200">
                <a:cs typeface="Times New Roman" panose="02020603050405020304" pitchFamily="18" charset="0"/>
              </a:rPr>
              <a:t>. Isolation of the spirochete Borrelia afzelii from the mosquito Aedes vexans in the Czech Republic. Med. Vet. Entomol. 12,103-105.</a:t>
            </a:r>
            <a:endParaRPr lang="cs-CZ" altLang="cs-CZ" sz="1200">
              <a:cs typeface="Times New Roman" panose="02020603050405020304" pitchFamily="18" charset="0"/>
            </a:endParaRP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 b="1">
                <a:cs typeface="Times New Roman" panose="02020603050405020304" pitchFamily="18" charset="0"/>
              </a:rPr>
              <a:t>Halouzka, J., Wilske, B., Stünzner, D., Sanogo, Y.O., Hubálek, Z.</a:t>
            </a:r>
            <a:r>
              <a:rPr lang="cs-CZ" altLang="cs-CZ" sz="1200" b="1"/>
              <a:t>, 1999</a:t>
            </a:r>
            <a:r>
              <a:rPr lang="en-GB" altLang="cs-CZ" sz="1200" b="1">
                <a:cs typeface="Times New Roman" panose="02020603050405020304" pitchFamily="18" charset="0"/>
              </a:rPr>
              <a:t>:</a:t>
            </a:r>
            <a:r>
              <a:rPr lang="en-GB" altLang="cs-CZ" sz="1200">
                <a:cs typeface="Times New Roman" panose="02020603050405020304" pitchFamily="18" charset="0"/>
              </a:rPr>
              <a:t> Isolation of </a:t>
            </a:r>
            <a:r>
              <a:rPr lang="en-GB" altLang="cs-CZ" sz="1200" i="1">
                <a:cs typeface="Times New Roman" panose="02020603050405020304" pitchFamily="18" charset="0"/>
              </a:rPr>
              <a:t>Borrelia afzelii</a:t>
            </a:r>
            <a:r>
              <a:rPr lang="en-GB" altLang="cs-CZ" sz="1200">
                <a:cs typeface="Times New Roman" panose="02020603050405020304" pitchFamily="18" charset="0"/>
              </a:rPr>
              <a:t> from Overwintering </a:t>
            </a:r>
            <a:r>
              <a:rPr lang="en-GB" altLang="cs-CZ" sz="1200" i="1">
                <a:cs typeface="Times New Roman" panose="02020603050405020304" pitchFamily="18" charset="0"/>
              </a:rPr>
              <a:t>Culex pipiens</a:t>
            </a:r>
            <a:r>
              <a:rPr lang="en-GB" altLang="cs-CZ" sz="1200">
                <a:cs typeface="Times New Roman" panose="02020603050405020304" pitchFamily="18" charset="0"/>
              </a:rPr>
              <a:t> Biotype </a:t>
            </a:r>
            <a:r>
              <a:rPr lang="en-GB" altLang="cs-CZ" sz="1200" i="1">
                <a:cs typeface="Times New Roman" panose="02020603050405020304" pitchFamily="18" charset="0"/>
              </a:rPr>
              <a:t>molestus</a:t>
            </a:r>
            <a:r>
              <a:rPr lang="en-GB" altLang="cs-CZ" sz="1200">
                <a:cs typeface="Times New Roman" panose="02020603050405020304" pitchFamily="18" charset="0"/>
              </a:rPr>
              <a:t> Mosquitos. Infection 2</a:t>
            </a:r>
            <a:r>
              <a:rPr lang="cs-CZ" altLang="cs-CZ" sz="1200"/>
              <a:t>7,</a:t>
            </a:r>
            <a:r>
              <a:rPr lang="en-GB" altLang="cs-CZ" sz="1200">
                <a:cs typeface="Times New Roman" panose="02020603050405020304" pitchFamily="18" charset="0"/>
              </a:rPr>
              <a:t> 275-277</a:t>
            </a:r>
            <a:endParaRPr lang="cs-CZ" altLang="cs-CZ" sz="1200">
              <a:cs typeface="Times New Roman" panose="02020603050405020304" pitchFamily="18" charset="0"/>
            </a:endParaRP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US" altLang="cs-CZ" sz="1200" b="1"/>
              <a:t>Hanson, M. S., Cassatt D. R., Guo, P. B., Patel N. K., McCarthy M. P., Dorward D. W.,Hőők M. 1998.</a:t>
            </a:r>
            <a:r>
              <a:rPr lang="en-US" altLang="cs-CZ" sz="1200"/>
              <a:t> Active and Passive Immunity against Borrelia burgdorferi Decoring Binding Protein (DbpA) Protects against Infection. Infect. Immun. </a:t>
            </a:r>
            <a:r>
              <a:rPr lang="de-DE" altLang="cs-CZ" sz="1200"/>
              <a:t>66: 2143-2153</a:t>
            </a:r>
            <a:endParaRPr lang="cs-CZ" altLang="cs-CZ" sz="1200"/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cs-CZ" altLang="cs-CZ" sz="1200" b="1"/>
              <a:t>Kosik – Bogacka D., Bukowska K., Kuzna-grygiel W., 2002</a:t>
            </a:r>
            <a:r>
              <a:rPr lang="cs-CZ" altLang="cs-CZ" sz="1200"/>
              <a:t>: Detection of Borrelia burgdorferi sensu lato in mosquitoes (Culicidae) in recreational areas of the city of Szczecin. Ann Agric Environ Med 9 (1): 55 – 7.</a:t>
            </a:r>
          </a:p>
          <a:p>
            <a:pPr marL="609600" indent="-609600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 b="1"/>
              <a:t>Luger, W. S., Davis, M. D. 1990. </a:t>
            </a:r>
            <a:r>
              <a:rPr lang="en-GB" altLang="cs-CZ" sz="1200"/>
              <a:t>Lyme borreliosis transmitted by a biting fly. Engl. J. Med. 322: 1752.</a:t>
            </a:r>
            <a:endParaRPr lang="cs-CZ" altLang="cs-CZ" sz="1200"/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cs-CZ" altLang="cs-CZ" sz="1200" b="1">
                <a:cs typeface="Times New Roman" panose="02020603050405020304" pitchFamily="18" charset="0"/>
              </a:rPr>
              <a:t>Magnarelli, L. A., Anderson, J. F., Barb</a:t>
            </a:r>
            <a:r>
              <a:rPr lang="en-GB" altLang="cs-CZ" sz="1200" b="1">
                <a:cs typeface="Times New Roman" panose="02020603050405020304" pitchFamily="18" charset="0"/>
              </a:rPr>
              <a:t>our,  A.G.</a:t>
            </a:r>
            <a:r>
              <a:rPr lang="cs-CZ" altLang="cs-CZ" sz="1200" b="1"/>
              <a:t>, 1986</a:t>
            </a:r>
            <a:r>
              <a:rPr lang="en-GB" altLang="cs-CZ" sz="1200" b="1">
                <a:cs typeface="Times New Roman" panose="02020603050405020304" pitchFamily="18" charset="0"/>
              </a:rPr>
              <a:t>:</a:t>
            </a:r>
            <a:r>
              <a:rPr lang="en-GB" altLang="cs-CZ" sz="1200">
                <a:cs typeface="Times New Roman" panose="02020603050405020304" pitchFamily="18" charset="0"/>
              </a:rPr>
              <a:t> The Etiologic Agent of Lyme Disease in Deer Flies, Horse Flies, and Mosquitoes. The Journal of Infection Disease Vol. 154, 2</a:t>
            </a:r>
            <a:r>
              <a:rPr lang="cs-CZ" altLang="cs-CZ" sz="1200"/>
              <a:t>,</a:t>
            </a:r>
            <a:r>
              <a:rPr lang="en-GB" altLang="cs-CZ" sz="1200">
                <a:cs typeface="Times New Roman" panose="02020603050405020304" pitchFamily="18" charset="0"/>
              </a:rPr>
              <a:t> 355</a:t>
            </a:r>
            <a:r>
              <a:rPr lang="cs-CZ" altLang="cs-CZ" sz="1200">
                <a:cs typeface="Times New Roman" panose="02020603050405020304" pitchFamily="18" charset="0"/>
              </a:rPr>
              <a:t>–</a:t>
            </a:r>
            <a:r>
              <a:rPr lang="en-GB" altLang="cs-CZ" sz="1200">
                <a:cs typeface="Times New Roman" panose="02020603050405020304" pitchFamily="18" charset="0"/>
              </a:rPr>
              <a:t>358</a:t>
            </a: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 b="1">
                <a:cs typeface="Times New Roman" panose="02020603050405020304" pitchFamily="18" charset="0"/>
              </a:rPr>
              <a:t>Sanogo, Y.O., Halouzka, </a:t>
            </a:r>
            <a:endParaRPr lang="cs-CZ" altLang="cs-CZ" sz="1200" b="1"/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US" altLang="cs-CZ" sz="1200" b="1">
                <a:cs typeface="Times New Roman" panose="02020603050405020304" pitchFamily="18" charset="0"/>
              </a:rPr>
              <a:t>Stanczak J., Kubica-biernat B., Racewicz M., Kruminis-Lozowska W.:</a:t>
            </a:r>
            <a:r>
              <a:rPr lang="en-US" altLang="cs-CZ" sz="1200" i="1">
                <a:cs typeface="Times New Roman" panose="02020603050405020304" pitchFamily="18" charset="0"/>
              </a:rPr>
              <a:t> </a:t>
            </a:r>
            <a:r>
              <a:rPr lang="en-US" altLang="cs-CZ" sz="1200">
                <a:cs typeface="Times New Roman" panose="02020603050405020304" pitchFamily="18" charset="0"/>
              </a:rPr>
              <a:t>Occurrence of Borrelia spirochetes in haematophagous insects (Diptera, Siphonaptera, Anoplura). IX SOVE European meeting, 4 - 7 Sept. 1995, Prague, Czech Republic, Programme and Abstract, 49.</a:t>
            </a:r>
            <a:endParaRPr lang="cs-CZ" altLang="cs-CZ" sz="1200">
              <a:cs typeface="Times New Roman" panose="02020603050405020304" pitchFamily="18" charset="0"/>
            </a:endParaRP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 b="1"/>
              <a:t>Van Hoecke Ch. &amp; Lobet Y. , 2001.</a:t>
            </a:r>
            <a:r>
              <a:rPr lang="en-GB" altLang="cs-CZ" sz="1200"/>
              <a:t> Development of e European vaccine against Lyme disease. In: International conference on Lyme disease, Brussels, Belgium</a:t>
            </a:r>
            <a:endParaRPr lang="en-GB" altLang="cs-CZ" sz="1200">
              <a:cs typeface="Times New Roman" panose="02020603050405020304" pitchFamily="18" charset="0"/>
            </a:endParaRP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>
                <a:cs typeface="Times New Roman" panose="02020603050405020304" pitchFamily="18" charset="0"/>
              </a:rPr>
              <a:t>Aberer, E., Duray, PH., 1991. Morphology of Borrelia burgdorferi: Structural Patterns of Cultured Borreliae in Relation to Staining Methods. Journal of Clinical Microbiology, vol. 29, no. 4, p. 764-772.</a:t>
            </a: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>
                <a:cs typeface="Times New Roman" panose="02020603050405020304" pitchFamily="18" charset="0"/>
              </a:rPr>
              <a:t>Baranton, G., Old, IG., 1995. The Spirochaetes: a different way of life. Bulletin de l'Institut Pasteur, vol. 93, no. 2, p. 63-95.</a:t>
            </a: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>
                <a:cs typeface="Times New Roman" panose="02020603050405020304" pitchFamily="18" charset="0"/>
              </a:rPr>
              <a:t>Brorson, Ø., Brorson, SH., 1997. Transformation of Cystic Forms of Borrelia burgdorferi </a:t>
            </a:r>
            <a:br>
              <a:rPr lang="en-GB" altLang="cs-CZ" sz="1200">
                <a:cs typeface="Times New Roman" panose="02020603050405020304" pitchFamily="18" charset="0"/>
              </a:rPr>
            </a:br>
            <a:r>
              <a:rPr lang="en-GB" altLang="cs-CZ" sz="1200">
                <a:cs typeface="Times New Roman" panose="02020603050405020304" pitchFamily="18" charset="0"/>
              </a:rPr>
              <a:t>to Normal Mobile Spirochetes. Infection, vol. 25, no. 4, p. 240-246. </a:t>
            </a: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>
                <a:cs typeface="Times New Roman" panose="02020603050405020304" pitchFamily="18" charset="0"/>
              </a:rPr>
              <a:t>Hulínská, D., Dřevová, H., Godová, T., 2000. Kultivace a identifikace Borrelia burgdorferi sensu lato z klinického materiálu. Zprávy CEM (SZÚ Praha), vol. 9, no. 12, p. 491-495.</a:t>
            </a: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>
                <a:cs typeface="Times New Roman" panose="02020603050405020304" pitchFamily="18" charset="0"/>
              </a:rPr>
              <a:t>Sapi, E., Bastian, SL., Mpoy, CM., Scott, S., Rattelle, A., Pabbati, N., Poruri, A., Burugu, D., Theophilus, PAS., Pham, VT., Datar., A., Dhaliwall, NK., MacDonald, A., Rossi, MJ., Sinha, SK., Luecke, DF., 2012. Characterization of Biofilm Formation by Borrelia burgdorferi In Vitro. PLoS ONE, vol. 7, no. 10, p. e48277.</a:t>
            </a: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r>
              <a:rPr lang="en-GB" altLang="cs-CZ" sz="1200">
                <a:cs typeface="Times New Roman" panose="02020603050405020304" pitchFamily="18" charset="0"/>
              </a:rPr>
              <a:t>Nekolová, M., 2013. Kultivace kmenů Borrelia burgdorferi sensu lato a detekce těchto mikroorganismů u </a:t>
            </a:r>
            <a:r>
              <a:rPr lang="en-GB" altLang="cs-CZ" sz="1400">
                <a:cs typeface="Times New Roman" panose="02020603050405020304" pitchFamily="18" charset="0"/>
              </a:rPr>
              <a:t>odchycených hlodavců. Diplomová práce, Brno. Masarykova Univerzita, Přírodovědecká fakulta, p. 122.</a:t>
            </a:r>
          </a:p>
          <a:p>
            <a:pPr marL="609600" indent="-609600" algn="just" eaLnBrk="1" hangingPunct="1">
              <a:lnSpc>
                <a:spcPct val="80000"/>
              </a:lnSpc>
              <a:buClr>
                <a:schemeClr val="hlink"/>
              </a:buClr>
            </a:pPr>
            <a:endParaRPr lang="en-GB" altLang="cs-CZ" sz="1400">
              <a:cs typeface="Times New Roman" panose="02020603050405020304" pitchFamily="18" charset="0"/>
            </a:endParaRPr>
          </a:p>
          <a:p>
            <a:pPr marL="609600" indent="-609600" algn="just" eaLnBrk="1" hangingPunct="1">
              <a:lnSpc>
                <a:spcPct val="80000"/>
              </a:lnSpc>
            </a:pPr>
            <a:endParaRPr lang="en-GB" altLang="cs-CZ" sz="1400">
              <a:cs typeface="Times New Roman" panose="02020603050405020304" pitchFamily="18" charset="0"/>
            </a:endParaRPr>
          </a:p>
          <a:p>
            <a:pPr marL="609600" indent="-609600" algn="just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endParaRPr lang="cs-CZ" altLang="cs-CZ" sz="1400" b="1"/>
          </a:p>
        </p:txBody>
      </p:sp>
    </p:spTree>
    <p:extLst>
      <p:ext uri="{BB962C8B-B14F-4D97-AF65-F5344CB8AC3E}">
        <p14:creationId xmlns:p14="http://schemas.microsoft.com/office/powerpoint/2010/main" val="31611116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ana\Desktop\orezane.png"/>
          <p:cNvPicPr>
            <a:picLocks noChangeAspect="1" noChangeArrowheads="1"/>
          </p:cNvPicPr>
          <p:nvPr/>
        </p:nvPicPr>
        <p:blipFill>
          <a:blip r:embed="rId3" cstate="print">
            <a:lum bright="45000"/>
          </a:blip>
          <a:srcRect/>
          <a:stretch>
            <a:fillRect/>
          </a:stretch>
        </p:blipFill>
        <p:spPr bwMode="auto">
          <a:xfrm>
            <a:off x="2639616" y="692696"/>
            <a:ext cx="6581221" cy="5480502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5120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5000">
                <a:solidFill>
                  <a:schemeClr val="folHlink"/>
                </a:solidFill>
                <a:latin typeface="Comic Sans MS" panose="030F0702030302020204" pitchFamily="66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61960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Zajímavosti z našich výsledků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  <a:defRPr/>
            </a:pPr>
            <a:r>
              <a:rPr lang="cs-CZ" sz="4000" dirty="0">
                <a:solidFill>
                  <a:srgbClr val="5B5BFF"/>
                </a:solidFill>
              </a:rPr>
              <a:t>Odchyt klíšťat v r. 2016 v Brně a okolí</a:t>
            </a:r>
          </a:p>
          <a:p>
            <a:pPr marL="0" indent="0">
              <a:buNone/>
              <a:defRPr/>
            </a:pPr>
            <a:r>
              <a:rPr lang="cs-CZ" dirty="0">
                <a:solidFill>
                  <a:srgbClr val="5B5BFF"/>
                </a:solidFill>
              </a:rPr>
              <a:t>Rok 2016: </a:t>
            </a:r>
            <a:r>
              <a:rPr lang="cs-CZ" dirty="0"/>
              <a:t>celkem 690 klíšťat na lokalitě Ruda (přehrada), Pisárky, Říčky (Líšeň)</a:t>
            </a:r>
          </a:p>
          <a:p>
            <a:pPr>
              <a:defRPr/>
            </a:pPr>
            <a:r>
              <a:rPr lang="cs-CZ" dirty="0"/>
              <a:t>Pisárky 2016 celkem 201 /1x 14 dnů (15.3.-21.11.)</a:t>
            </a:r>
          </a:p>
          <a:p>
            <a:pPr>
              <a:defRPr/>
            </a:pPr>
            <a:r>
              <a:rPr lang="cs-CZ" dirty="0"/>
              <a:t>Říčky 2016 celkem 243/1x 14 dnů (26.3. – 26.10.)</a:t>
            </a:r>
          </a:p>
          <a:p>
            <a:pPr>
              <a:defRPr/>
            </a:pPr>
            <a:r>
              <a:rPr lang="cs-CZ" dirty="0"/>
              <a:t>Přehrada, Ruda 2016 celkem 246/ 1x 14 dnů (15.3. – 27.10.)</a:t>
            </a:r>
          </a:p>
          <a:p>
            <a:pPr>
              <a:defRPr/>
            </a:pPr>
            <a:r>
              <a:rPr lang="cs-CZ" dirty="0"/>
              <a:t>Celkem za r. 2016/ 690ks</a:t>
            </a:r>
          </a:p>
          <a:p>
            <a:pPr marL="0" indent="0">
              <a:buNone/>
              <a:defRPr/>
            </a:pPr>
            <a:r>
              <a:rPr lang="cs-CZ" dirty="0">
                <a:solidFill>
                  <a:srgbClr val="5B5BFF"/>
                </a:solidFill>
              </a:rPr>
              <a:t>Rok 2018:</a:t>
            </a:r>
          </a:p>
          <a:p>
            <a:pPr>
              <a:defRPr/>
            </a:pPr>
            <a:r>
              <a:rPr lang="cs-CZ" dirty="0"/>
              <a:t>Pisárky 2x více klíšťat (přes 400)</a:t>
            </a:r>
          </a:p>
          <a:p>
            <a:pPr>
              <a:defRPr/>
            </a:pPr>
            <a:r>
              <a:rPr lang="cs-CZ" dirty="0"/>
              <a:t>Přehrada, Ríšova studánka kolem 500</a:t>
            </a:r>
          </a:p>
        </p:txBody>
      </p:sp>
    </p:spTree>
    <p:extLst>
      <p:ext uri="{BB962C8B-B14F-4D97-AF65-F5344CB8AC3E}">
        <p14:creationId xmlns:p14="http://schemas.microsoft.com/office/powerpoint/2010/main" val="1668651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A7F6D5D-978F-4BEA-924A-3DF839FAB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208" y="0"/>
            <a:ext cx="3857625" cy="6858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0D5257F-9F16-4311-91A7-3CB7A3150C71}"/>
              </a:ext>
            </a:extLst>
          </p:cNvPr>
          <p:cNvSpPr/>
          <p:nvPr/>
        </p:nvSpPr>
        <p:spPr>
          <a:xfrm>
            <a:off x="837399" y="876999"/>
            <a:ext cx="4126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2400" b="1" dirty="0">
                <a:solidFill>
                  <a:srgbClr val="0070C0"/>
                </a:solidFill>
              </a:rPr>
              <a:t>Zajímavosti z našich výsledků</a:t>
            </a:r>
          </a:p>
        </p:txBody>
      </p:sp>
    </p:spTree>
    <p:extLst>
      <p:ext uri="{BB962C8B-B14F-4D97-AF65-F5344CB8AC3E}">
        <p14:creationId xmlns:p14="http://schemas.microsoft.com/office/powerpoint/2010/main" val="896194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7642C21-6671-452F-88BE-89553312E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2243" y="0"/>
            <a:ext cx="6330462" cy="686072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62DE967-51C0-4AE7-8324-E2C9E3623B74}"/>
              </a:ext>
            </a:extLst>
          </p:cNvPr>
          <p:cNvSpPr txBox="1"/>
          <p:nvPr/>
        </p:nvSpPr>
        <p:spPr>
          <a:xfrm>
            <a:off x="150724" y="522515"/>
            <a:ext cx="4126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Zajímavosti z našich výsledků</a:t>
            </a:r>
          </a:p>
        </p:txBody>
      </p:sp>
    </p:spTree>
    <p:extLst>
      <p:ext uri="{BB962C8B-B14F-4D97-AF65-F5344CB8AC3E}">
        <p14:creationId xmlns:p14="http://schemas.microsoft.com/office/powerpoint/2010/main" val="1885549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8CAFA84-A320-4D32-8A99-FAB87ED9B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492" y="0"/>
            <a:ext cx="5885271" cy="6928338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680758D-4D81-4BBF-BEFD-7DA26722C31E}"/>
              </a:ext>
            </a:extLst>
          </p:cNvPr>
          <p:cNvSpPr/>
          <p:nvPr/>
        </p:nvSpPr>
        <p:spPr>
          <a:xfrm>
            <a:off x="313941" y="943262"/>
            <a:ext cx="4126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2400" b="1" dirty="0">
                <a:solidFill>
                  <a:srgbClr val="0070C0"/>
                </a:solidFill>
              </a:rPr>
              <a:t>Zajímavosti z našich výsledků</a:t>
            </a:r>
          </a:p>
        </p:txBody>
      </p:sp>
    </p:spTree>
    <p:extLst>
      <p:ext uri="{BB962C8B-B14F-4D97-AF65-F5344CB8AC3E}">
        <p14:creationId xmlns:p14="http://schemas.microsoft.com/office/powerpoint/2010/main" val="3536409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44701" y="0"/>
            <a:ext cx="8456613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chemeClr val="hlink"/>
                </a:solidFill>
              </a:rPr>
              <a:t>Charakteristika přenosu nákaz členovci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1557339"/>
            <a:ext cx="8534400" cy="4929187"/>
          </a:xfrm>
        </p:spPr>
        <p:txBody>
          <a:bodyPr/>
          <a:lstStyle/>
          <a:p>
            <a:pPr eaLnBrk="1" hangingPunct="1">
              <a:buClr>
                <a:schemeClr val="folHlink"/>
              </a:buClr>
            </a:pPr>
            <a:r>
              <a:rPr lang="cs-CZ" altLang="cs-CZ"/>
              <a:t>Zoonóza</a:t>
            </a:r>
          </a:p>
          <a:p>
            <a:pPr eaLnBrk="1" hangingPunct="1">
              <a:buClr>
                <a:schemeClr val="folHlink"/>
              </a:buClr>
            </a:pPr>
            <a:r>
              <a:rPr lang="cs-CZ" altLang="cs-CZ"/>
              <a:t>Přenos transmisivní</a:t>
            </a:r>
          </a:p>
          <a:p>
            <a:pPr eaLnBrk="1" hangingPunct="1">
              <a:buFontTx/>
              <a:buNone/>
            </a:pPr>
            <a:r>
              <a:rPr lang="cs-CZ" altLang="cs-CZ"/>
              <a:t>Obecné schéma přenosu:</a:t>
            </a:r>
          </a:p>
          <a:p>
            <a:pPr eaLnBrk="1" hangingPunct="1">
              <a:buFontTx/>
              <a:buNone/>
            </a:pPr>
            <a:r>
              <a:rPr lang="cs-CZ" altLang="cs-CZ">
                <a:solidFill>
                  <a:srgbClr val="FFC000"/>
                </a:solidFill>
              </a:rPr>
              <a:t>Donor</a:t>
            </a:r>
            <a:r>
              <a:rPr lang="cs-CZ" altLang="cs-CZ"/>
              <a:t> </a:t>
            </a:r>
            <a:r>
              <a:rPr lang="cs-CZ" altLang="cs-CZ" sz="2400"/>
              <a:t>(obratlovec A)</a:t>
            </a:r>
            <a:r>
              <a:rPr lang="cs-CZ" altLang="cs-CZ"/>
              <a:t> …vektor ... </a:t>
            </a:r>
            <a:r>
              <a:rPr lang="cs-CZ" altLang="cs-CZ">
                <a:solidFill>
                  <a:srgbClr val="FFC000"/>
                </a:solidFill>
              </a:rPr>
              <a:t>recipient</a:t>
            </a:r>
            <a:r>
              <a:rPr lang="cs-CZ" altLang="cs-CZ"/>
              <a:t> </a:t>
            </a:r>
            <a:r>
              <a:rPr lang="cs-CZ" altLang="cs-CZ" sz="2400"/>
              <a:t>(obratlovec B)</a:t>
            </a:r>
          </a:p>
          <a:p>
            <a:pPr lvl="4" eaLnBrk="1" hangingPunct="1"/>
            <a:endParaRPr lang="cs-CZ" altLang="cs-CZ" sz="2400"/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5105400" y="5943600"/>
            <a:ext cx="1981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FFFFFF"/>
                </a:solidFill>
                <a:latin typeface="Arial" panose="020B0604020202020204" pitchFamily="34" charset="0"/>
              </a:rPr>
              <a:t>Samice </a:t>
            </a:r>
            <a:r>
              <a:rPr lang="cs-CZ" altLang="cs-CZ" sz="1400" i="1">
                <a:solidFill>
                  <a:srgbClr val="FFFFFF"/>
                </a:solidFill>
                <a:latin typeface="Arial" panose="020B0604020202020204" pitchFamily="34" charset="0"/>
              </a:rPr>
              <a:t>I. ricinus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000">
                <a:solidFill>
                  <a:srgbClr val="FFFFFF"/>
                </a:solidFill>
                <a:latin typeface="Arial" panose="020B0604020202020204" pitchFamily="34" charset="0"/>
              </a:rPr>
              <a:t>Katedra srovnávací fyziologie živočichů a obecné zoologie</a:t>
            </a:r>
          </a:p>
        </p:txBody>
      </p:sp>
      <p:sp>
        <p:nvSpPr>
          <p:cNvPr id="9221" name="Text Box 12"/>
          <p:cNvSpPr txBox="1">
            <a:spLocks noChangeArrowheads="1"/>
          </p:cNvSpPr>
          <p:nvPr/>
        </p:nvSpPr>
        <p:spPr bwMode="auto">
          <a:xfrm>
            <a:off x="7162800" y="6172200"/>
            <a:ext cx="3276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400" i="1">
                <a:solidFill>
                  <a:srgbClr val="FFFFFF"/>
                </a:solidFill>
                <a:latin typeface="Arial" panose="020B0604020202020204" pitchFamily="34" charset="0"/>
              </a:rPr>
              <a:t>Apodemus sylvaticus</a:t>
            </a:r>
            <a:endParaRPr lang="cs-CZ" altLang="cs-CZ" sz="14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000">
                <a:solidFill>
                  <a:srgbClr val="FFFFFF"/>
                </a:solidFill>
                <a:latin typeface="Arial" panose="020B0604020202020204" pitchFamily="34" charset="0"/>
              </a:rPr>
              <a:t>http://www.consult-eco.ndirect.co.uk/lrc/specnews.htm</a:t>
            </a:r>
          </a:p>
        </p:txBody>
      </p:sp>
      <p:pic>
        <p:nvPicPr>
          <p:cNvPr id="9222" name="Picture 13" descr="my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191000"/>
            <a:ext cx="24384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18" descr="samicka-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91000"/>
            <a:ext cx="19050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Text Box 19"/>
          <p:cNvSpPr txBox="1">
            <a:spLocks noChangeArrowheads="1"/>
          </p:cNvSpPr>
          <p:nvPr/>
        </p:nvSpPr>
        <p:spPr bwMode="auto">
          <a:xfrm>
            <a:off x="1600200" y="6096000"/>
            <a:ext cx="3429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400" i="1">
                <a:solidFill>
                  <a:srgbClr val="FFFFFF"/>
                </a:solidFill>
                <a:latin typeface="Arial" panose="020B0604020202020204" pitchFamily="34" charset="0"/>
              </a:rPr>
              <a:t>Microtus agrestis  </a:t>
            </a:r>
            <a:r>
              <a:rPr lang="cs-CZ" altLang="cs-CZ" sz="1400" i="1">
                <a:solidFill>
                  <a:srgbClr val="FF9900"/>
                </a:solidFill>
                <a:latin typeface="Arial" panose="020B0604020202020204" pitchFamily="34" charset="0"/>
              </a:rPr>
              <a:t> </a:t>
            </a:r>
            <a:endParaRPr lang="cs-CZ" altLang="cs-CZ" sz="14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000">
                <a:solidFill>
                  <a:srgbClr val="FFFFFF"/>
                </a:solidFill>
                <a:latin typeface="Arial" panose="020B0604020202020204" pitchFamily="34" charset="0"/>
              </a:rPr>
              <a:t>http://home2.planetinternet.be/rv047190/hoe/muisje.htm</a:t>
            </a:r>
          </a:p>
        </p:txBody>
      </p:sp>
      <p:pic>
        <p:nvPicPr>
          <p:cNvPr id="9225" name="Picture 20" descr="microt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91001"/>
            <a:ext cx="2590800" cy="1725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Obdélník 1"/>
          <p:cNvSpPr>
            <a:spLocks noChangeArrowheads="1"/>
          </p:cNvSpPr>
          <p:nvPr/>
        </p:nvSpPr>
        <p:spPr bwMode="auto">
          <a:xfrm>
            <a:off x="6527800" y="1063626"/>
            <a:ext cx="3937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>
                <a:solidFill>
                  <a:srgbClr val="FFFFFF"/>
                </a:solidFill>
              </a:rPr>
              <a:t>Interakce klíště – hostitel – patogen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>
                <a:solidFill>
                  <a:srgbClr val="FFFFFF"/>
                </a:solidFill>
              </a:rPr>
              <a:t>patogen – klíště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>
                <a:solidFill>
                  <a:srgbClr val="FFFFFF"/>
                </a:solidFill>
              </a:rPr>
              <a:t>patogen – hostitel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>
                <a:solidFill>
                  <a:srgbClr val="FFFFFF"/>
                </a:solidFill>
              </a:rPr>
              <a:t>klíště – hostitel</a:t>
            </a:r>
          </a:p>
        </p:txBody>
      </p:sp>
    </p:spTree>
    <p:extLst>
      <p:ext uri="{BB962C8B-B14F-4D97-AF65-F5344CB8AC3E}">
        <p14:creationId xmlns:p14="http://schemas.microsoft.com/office/powerpoint/2010/main" val="3688966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5188" y="333376"/>
            <a:ext cx="7632700" cy="10382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cs-CZ" sz="3600" i="1" dirty="0"/>
            </a:br>
            <a:r>
              <a:rPr lang="cs-CZ" sz="3600" b="1" dirty="0">
                <a:solidFill>
                  <a:schemeClr val="accent1"/>
                </a:solidFill>
              </a:rPr>
              <a:t>Zařazení klíštěte </a:t>
            </a:r>
            <a:r>
              <a:rPr lang="cs-CZ" sz="3600" b="1" i="1" dirty="0" err="1">
                <a:solidFill>
                  <a:schemeClr val="accent1"/>
                </a:solidFill>
              </a:rPr>
              <a:t>Ixodes</a:t>
            </a:r>
            <a:r>
              <a:rPr lang="cs-CZ" sz="3600" b="1" i="1" dirty="0">
                <a:solidFill>
                  <a:schemeClr val="accent1"/>
                </a:solidFill>
              </a:rPr>
              <a:t> </a:t>
            </a:r>
            <a:r>
              <a:rPr lang="cs-CZ" sz="3600" b="1" i="1" dirty="0" err="1">
                <a:solidFill>
                  <a:schemeClr val="accent1"/>
                </a:solidFill>
              </a:rPr>
              <a:t>ricinus</a:t>
            </a:r>
            <a:r>
              <a:rPr lang="cs-CZ" sz="3600" b="1" i="1" dirty="0">
                <a:solidFill>
                  <a:schemeClr val="accent1"/>
                </a:solidFill>
              </a:rPr>
              <a:t> </a:t>
            </a:r>
            <a:r>
              <a:rPr lang="cs-CZ" sz="3600" b="1" dirty="0">
                <a:solidFill>
                  <a:schemeClr val="accent1"/>
                </a:solidFill>
              </a:rPr>
              <a:t>do systému</a:t>
            </a:r>
            <a:endParaRPr lang="cs-CZ" sz="3200" b="1" dirty="0">
              <a:solidFill>
                <a:schemeClr val="accent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71813" y="2060575"/>
            <a:ext cx="6400800" cy="42481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800" b="1" i="1" dirty="0">
                <a:solidFill>
                  <a:schemeClr val="accent6">
                    <a:lumMod val="75000"/>
                  </a:schemeClr>
                </a:solidFill>
              </a:rPr>
              <a:t>Kmen:</a:t>
            </a:r>
            <a:r>
              <a:rPr lang="cs-CZ" sz="2800" b="1" i="1" dirty="0"/>
              <a:t>členovci </a:t>
            </a:r>
            <a:r>
              <a:rPr lang="cs-CZ" sz="2800" b="1" i="1" dirty="0" err="1"/>
              <a:t>Arthropoda</a:t>
            </a:r>
            <a:endParaRPr lang="cs-CZ" sz="2800" b="1" i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b="1" i="1" dirty="0"/>
              <a:t>Podkmen:</a:t>
            </a:r>
            <a:r>
              <a:rPr lang="cs-CZ" sz="2800" b="1" i="1" dirty="0" err="1"/>
              <a:t>klepítkatci</a:t>
            </a:r>
            <a:r>
              <a:rPr lang="cs-CZ" sz="2800" b="1" i="1" dirty="0"/>
              <a:t> </a:t>
            </a:r>
            <a:r>
              <a:rPr lang="cs-CZ" sz="2800" b="1" i="1" dirty="0" err="1"/>
              <a:t>Chelicerata</a:t>
            </a:r>
            <a:endParaRPr lang="cs-CZ" sz="2800" b="1" i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b="1" i="1" dirty="0">
                <a:solidFill>
                  <a:schemeClr val="accent6">
                    <a:lumMod val="75000"/>
                  </a:schemeClr>
                </a:solidFill>
              </a:rPr>
              <a:t>Třída:</a:t>
            </a:r>
            <a:r>
              <a:rPr lang="cs-CZ" sz="2800" b="1" i="1" dirty="0"/>
              <a:t>pavoukovci </a:t>
            </a:r>
            <a:r>
              <a:rPr lang="cs-CZ" sz="2800" b="1" i="1" dirty="0" err="1"/>
              <a:t>Arachnida</a:t>
            </a:r>
            <a:endParaRPr lang="cs-CZ" sz="2800" b="1" i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b="1" i="1" dirty="0">
                <a:solidFill>
                  <a:schemeClr val="accent6">
                    <a:lumMod val="75000"/>
                  </a:schemeClr>
                </a:solidFill>
              </a:rPr>
              <a:t>Řád:</a:t>
            </a:r>
            <a:r>
              <a:rPr lang="cs-CZ" sz="2800" b="1" i="1" dirty="0"/>
              <a:t>roztoči </a:t>
            </a:r>
            <a:r>
              <a:rPr lang="cs-CZ" sz="2800" b="1" i="1" dirty="0" err="1"/>
              <a:t>Acarina</a:t>
            </a:r>
            <a:endParaRPr lang="cs-CZ" sz="2800" b="1" i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b="1" i="1" dirty="0"/>
              <a:t>Podřád:klíšťata </a:t>
            </a:r>
            <a:r>
              <a:rPr lang="cs-CZ" sz="2800" b="1" i="1" dirty="0" err="1"/>
              <a:t>Ixodides</a:t>
            </a:r>
            <a:endParaRPr lang="cs-CZ" sz="2800" b="1" i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b="1" i="1" dirty="0">
                <a:solidFill>
                  <a:srgbClr val="0070C0"/>
                </a:solidFill>
              </a:rPr>
              <a:t>Čeleď:</a:t>
            </a:r>
            <a:r>
              <a:rPr lang="cs-CZ" sz="2800" b="1" i="1" dirty="0" err="1">
                <a:solidFill>
                  <a:srgbClr val="0070C0"/>
                </a:solidFill>
              </a:rPr>
              <a:t>klíšťatovití</a:t>
            </a:r>
            <a:r>
              <a:rPr lang="cs-CZ" sz="2800" b="1" i="1" dirty="0">
                <a:solidFill>
                  <a:srgbClr val="0070C0"/>
                </a:solidFill>
              </a:rPr>
              <a:t> </a:t>
            </a:r>
            <a:r>
              <a:rPr lang="cs-CZ" sz="2800" b="1" i="1" dirty="0" err="1">
                <a:solidFill>
                  <a:srgbClr val="0070C0"/>
                </a:solidFill>
              </a:rPr>
              <a:t>Ixodidae</a:t>
            </a:r>
            <a:endParaRPr lang="cs-CZ" sz="2800" b="1" i="1" dirty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i="1" dirty="0">
                <a:solidFill>
                  <a:schemeClr val="bg1"/>
                </a:solidFill>
              </a:rPr>
              <a:t>Rod:klíště </a:t>
            </a:r>
            <a:r>
              <a:rPr lang="cs-CZ" sz="2800" i="1" dirty="0" err="1">
                <a:solidFill>
                  <a:schemeClr val="bg1"/>
                </a:solidFill>
              </a:rPr>
              <a:t>Ixodes</a:t>
            </a:r>
            <a:endParaRPr lang="cs-CZ" sz="2800" i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i="1" dirty="0">
                <a:solidFill>
                  <a:srgbClr val="FFC000"/>
                </a:solidFill>
              </a:rPr>
              <a:t>Druh:obecné </a:t>
            </a:r>
            <a:r>
              <a:rPr lang="cs-CZ" sz="2800" i="1" dirty="0" err="1">
                <a:solidFill>
                  <a:srgbClr val="FFC000"/>
                </a:solidFill>
              </a:rPr>
              <a:t>ricinus</a:t>
            </a:r>
            <a:endParaRPr lang="cs-CZ" sz="2800" i="1" dirty="0">
              <a:solidFill>
                <a:srgbClr val="FFC0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b="1" i="1" dirty="0"/>
              <a:t>(Sedlák 2000)</a:t>
            </a:r>
          </a:p>
        </p:txBody>
      </p:sp>
    </p:spTree>
    <p:extLst>
      <p:ext uri="{BB962C8B-B14F-4D97-AF65-F5344CB8AC3E}">
        <p14:creationId xmlns:p14="http://schemas.microsoft.com/office/powerpoint/2010/main" val="211982187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">
      <a:dk1>
        <a:srgbClr val="FFFFFF"/>
      </a:dk1>
      <a:lt1>
        <a:srgbClr val="FFFFFF"/>
      </a:lt1>
      <a:dk2>
        <a:srgbClr val="8181FF"/>
      </a:dk2>
      <a:lt2>
        <a:srgbClr val="808080"/>
      </a:lt2>
      <a:accent1>
        <a:srgbClr val="8181FF"/>
      </a:accent1>
      <a:accent2>
        <a:srgbClr val="8181FF"/>
      </a:accent2>
      <a:accent3>
        <a:srgbClr val="FFFFFF"/>
      </a:accent3>
      <a:accent4>
        <a:srgbClr val="DADADA"/>
      </a:accent4>
      <a:accent5>
        <a:srgbClr val="C1C1FF"/>
      </a:accent5>
      <a:accent6>
        <a:srgbClr val="7474E7"/>
      </a:accent6>
      <a:hlink>
        <a:srgbClr val="8181FF"/>
      </a:hlink>
      <a:folHlink>
        <a:srgbClr val="8181FF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">
  <a:themeElements>
    <a:clrScheme name="">
      <a:dk1>
        <a:srgbClr val="FFFFFF"/>
      </a:dk1>
      <a:lt1>
        <a:srgbClr val="FFFFFF"/>
      </a:lt1>
      <a:dk2>
        <a:srgbClr val="8181FF"/>
      </a:dk2>
      <a:lt2>
        <a:srgbClr val="808080"/>
      </a:lt2>
      <a:accent1>
        <a:srgbClr val="8181FF"/>
      </a:accent1>
      <a:accent2>
        <a:srgbClr val="8181FF"/>
      </a:accent2>
      <a:accent3>
        <a:srgbClr val="FFFFFF"/>
      </a:accent3>
      <a:accent4>
        <a:srgbClr val="DADADA"/>
      </a:accent4>
      <a:accent5>
        <a:srgbClr val="C1C1FF"/>
      </a:accent5>
      <a:accent6>
        <a:srgbClr val="7474E7"/>
      </a:accent6>
      <a:hlink>
        <a:srgbClr val="8181FF"/>
      </a:hlink>
      <a:folHlink>
        <a:srgbClr val="8181FF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">
  <a:themeElements>
    <a:clrScheme name="">
      <a:dk1>
        <a:srgbClr val="FFFFFF"/>
      </a:dk1>
      <a:lt1>
        <a:srgbClr val="FFFFFF"/>
      </a:lt1>
      <a:dk2>
        <a:srgbClr val="8181FF"/>
      </a:dk2>
      <a:lt2>
        <a:srgbClr val="808080"/>
      </a:lt2>
      <a:accent1>
        <a:srgbClr val="8181FF"/>
      </a:accent1>
      <a:accent2>
        <a:srgbClr val="8181FF"/>
      </a:accent2>
      <a:accent3>
        <a:srgbClr val="FFFFFF"/>
      </a:accent3>
      <a:accent4>
        <a:srgbClr val="DADADA"/>
      </a:accent4>
      <a:accent5>
        <a:srgbClr val="C1C1FF"/>
      </a:accent5>
      <a:accent6>
        <a:srgbClr val="7474E7"/>
      </a:accent6>
      <a:hlink>
        <a:srgbClr val="8181FF"/>
      </a:hlink>
      <a:folHlink>
        <a:srgbClr val="8181FF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2908</Words>
  <Application>Microsoft Office PowerPoint</Application>
  <PresentationFormat>Širokoúhlá obrazovka</PresentationFormat>
  <Paragraphs>278</Paragraphs>
  <Slides>38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38</vt:i4>
      </vt:variant>
    </vt:vector>
  </HeadingPairs>
  <TitlesOfParts>
    <vt:vector size="50" baseType="lpstr">
      <vt:lpstr>Arial</vt:lpstr>
      <vt:lpstr>Arial Black</vt:lpstr>
      <vt:lpstr>Comic Sans MS</vt:lpstr>
      <vt:lpstr>Symbol</vt:lpstr>
      <vt:lpstr>Tahoma</vt:lpstr>
      <vt:lpstr>Times New Roman</vt:lpstr>
      <vt:lpstr>Wingdings</vt:lpstr>
      <vt:lpstr>blank</vt:lpstr>
      <vt:lpstr>1_blank</vt:lpstr>
      <vt:lpstr>2_blank</vt:lpstr>
      <vt:lpstr>Rastrový obrázek</vt:lpstr>
      <vt:lpstr>CorelPhotoPaint.Image.8</vt:lpstr>
      <vt:lpstr>Prezentace aplikace PowerPoint</vt:lpstr>
      <vt:lpstr>Zoonózy</vt:lpstr>
      <vt:lpstr>Úvod</vt:lpstr>
      <vt:lpstr>Zajímavosti z našich výsledků</vt:lpstr>
      <vt:lpstr>Prezentace aplikace PowerPoint</vt:lpstr>
      <vt:lpstr>Prezentace aplikace PowerPoint</vt:lpstr>
      <vt:lpstr>Prezentace aplikace PowerPoint</vt:lpstr>
      <vt:lpstr>Charakteristika přenosu nákaz členovci</vt:lpstr>
      <vt:lpstr> Zařazení klíštěte Ixodes ricinus do systému</vt:lpstr>
      <vt:lpstr>I. ricinus, Pisárky, Brno</vt:lpstr>
      <vt:lpstr>                                                       Vlastní tělo klíštěte Idiosoma Obr. Samec klíštěte Ixodes ricinus   silně sklerotizovaný štít scutum-hard ticks.    Články bývají vyzbrojeny zubci, trny a ostny, které slouží klíštěti k přichycení k hostiteli.  Hallerův orgán se smyslovými i čípky je velmi důležitým čichovým orgánem pro vyhledávání hostitele.  CO2, t, světlo a stín, chemické látky Na břišní straně zadečku, po straně 4. páru nohou, je jeden pár dýchacích otvorů stigmat</vt:lpstr>
      <vt:lpstr>Hlavička Gnathosoma Obr.: Gnathosoma samice Ixodes ricinus  A: Dorzální strana, B: Ventrální strana 1: smyslové plošky, 2: límec, 3: pouzdro chelicer, 4: chelicery, 5: chobotek 6: makadla</vt:lpstr>
      <vt:lpstr>Slinné žlázy</vt:lpstr>
      <vt:lpstr>Klíště jako vektor</vt:lpstr>
      <vt:lpstr>Trojhostitelský vývojový cyklus Ixodes ricinus  </vt:lpstr>
      <vt:lpstr>Čeleď:klíšťatovití Ixodidae Druhy klíšťat přenášející mikroorganismy na člověka, v ČR i na světě </vt:lpstr>
      <vt:lpstr>Prezentace aplikace PowerPoint</vt:lpstr>
      <vt:lpstr>Nejčastější klíšťata</vt:lpstr>
      <vt:lpstr>Čeleď: Klíšťákovití Argasidae </vt:lpstr>
      <vt:lpstr>  Druhy klíšťáků přenášející choroby na člověka v ČR i na světě </vt:lpstr>
      <vt:lpstr>Některé patogenní mikroorganismy přenášené klíšťaty </vt:lpstr>
      <vt:lpstr>Prezentace aplikace PowerPoint</vt:lpstr>
      <vt:lpstr>Lymeská borrelióza</vt:lpstr>
      <vt:lpstr>Fotky našich izolátů B. afzelii  Ústav histologie a embryologie, LF, Brno, rastrovací el. mikroskop</vt:lpstr>
      <vt:lpstr>Zástinová mikroskopie spirochety</vt:lpstr>
      <vt:lpstr>Prezentace aplikace PowerPoint</vt:lpstr>
      <vt:lpstr>Prezentace aplikace PowerPoint</vt:lpstr>
      <vt:lpstr>Prezentace aplikace PowerPoint</vt:lpstr>
      <vt:lpstr>Charakterizace</vt:lpstr>
      <vt:lpstr>Použité metody</vt:lpstr>
      <vt:lpstr>Cíl práce</vt:lpstr>
      <vt:lpstr>Výzkumný materiál</vt:lpstr>
      <vt:lpstr>Použité metody</vt:lpstr>
      <vt:lpstr>Přítomnost spirochet  v larvách komárů</vt:lpstr>
      <vt:lpstr>Vyšetření jiných parazitických roztočů</vt:lpstr>
      <vt:lpstr>Prezentace aplikace PowerPoint</vt:lpstr>
      <vt:lpstr>Literatura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Alena Žákovská</cp:lastModifiedBy>
  <cp:revision>12</cp:revision>
  <dcterms:created xsi:type="dcterms:W3CDTF">2020-03-25T14:22:02Z</dcterms:created>
  <dcterms:modified xsi:type="dcterms:W3CDTF">2022-02-20T15:38:43Z</dcterms:modified>
</cp:coreProperties>
</file>